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16" r:id="rId4"/>
    <p:sldId id="326" r:id="rId5"/>
    <p:sldId id="327" r:id="rId6"/>
    <p:sldId id="314" r:id="rId7"/>
    <p:sldId id="343" r:id="rId8"/>
    <p:sldId id="329" r:id="rId9"/>
    <p:sldId id="346" r:id="rId10"/>
    <p:sldId id="334" r:id="rId11"/>
    <p:sldId id="335" r:id="rId12"/>
    <p:sldId id="347" r:id="rId13"/>
    <p:sldId id="336" r:id="rId14"/>
    <p:sldId id="348" r:id="rId15"/>
    <p:sldId id="341" r:id="rId16"/>
    <p:sldId id="330" r:id="rId17"/>
    <p:sldId id="3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5FB"/>
    <a:srgbClr val="10DBE0"/>
    <a:srgbClr val="FCC4D9"/>
    <a:srgbClr val="0C03BD"/>
    <a:srgbClr val="1A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F3C45-8F60-4843-9951-97486024D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136745-2FCC-4CAC-B231-C53D1D0BC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40B8B-37B7-4580-98E0-BE2C6077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D470C-4305-4E0B-B237-4B2F7DB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A203A-46C5-449A-8BD4-592A8F05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8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76C1C-37FA-49A2-AAA4-7752964F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4912C5-6EF9-4245-A50C-63B51487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539C9-2A1E-4402-85F1-D6F9FF7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CC9C-AEFF-4F96-BE91-BEEAF007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128D3F-9A8C-4684-8A7E-3E825E03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11C577-5DB3-4AB5-AC46-1AE2A2EE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403B43-DB94-485C-9276-112439CBB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0E95E-3978-48C1-8717-6990511B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D857E3-CFCE-43DD-A746-8C097F9F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D17C9-21C3-4449-BD25-8BD1F285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C8EB2-ED40-4E02-B956-993301E3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9B985-AC27-4FDD-865A-862B9CB8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46AD5-2B0B-4D3F-A77D-1BDAEB69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6C1E5-B292-48DB-869F-0414AFF0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75370-D602-43C8-8ACF-85B80A92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C231C-91F1-4E7D-965C-1C5A0C7A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C021B-6403-44FD-A803-17D79553F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59941-50D7-4A9D-80E5-460B0DE0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FDDFB-8A1C-4B68-B300-D4196358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07588E-77EB-4326-9DCE-70F56AA0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8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1C805-0A97-494D-B487-14691659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20FE4-C47D-45FB-9C0D-903391ACB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CA8939-FFD6-4E9A-9060-EED891C91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956AE-90ED-42A0-A058-C475E4E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1B3016-986F-4B24-804C-3E0FFBEE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D80B99-2424-4600-8A36-4244BAFF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66696-08B9-48F3-B31A-12A3D7F5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A08A23-9826-4956-A244-EA2F1E4F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79207D-3E32-4EDD-8079-3991995A4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ECF7A6-991D-48AF-874D-ED9EB1956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91EC8A-BCBC-4591-B7F1-B72ADB274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7BCC1F-AC6F-4F69-88CC-057E4FE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D95A1C-3D01-4094-9E06-7DE08644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A685AA-1FC3-4200-9C94-0ACCD29D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7570A-51A1-4077-A648-438AA7C6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71A96D-B859-49E6-A777-B911C3C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27F06A-32C6-4C2A-9D31-26B30654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F768AF-C4A4-4350-AF2E-8ACCE1BB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7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2E3B5C-E256-4FF8-B479-7846F4AE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CC8E95-8D9F-4FDD-840B-451D3C02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A937D3-EEBA-476D-AC28-D5D6737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92F34-0595-4CFE-84DE-36E6167D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AC419-F81D-4440-BEA4-201A92DE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77D703-C4E6-4F41-8E30-985E4C4BD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E34C1-CDC4-41CA-A885-4740C60E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291B81-A517-4351-B74D-9A0CF3A8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C4A3E-9105-4132-9685-DBD4D10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2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A58E1-2238-49EF-ADBA-8E535711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24A08B-D739-497A-B1C5-85490FB86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840C4-6498-4952-819D-9650C460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B6DB4F-3A00-420C-9895-4B73685A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15AD8F-C632-4582-9B7D-3AD69D0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28EF2-05B4-4094-A5EA-A018E00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EEBB6BD-B594-4A0A-9F88-22F448278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908" t="75632" r="17433" b="8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835BC-F051-4746-ABCF-B128D369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435D8-0AA2-4843-B636-B3ADE1EE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9F50-BED8-40EC-8D62-8999BA02C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3B3F5-9495-4D3F-ADC1-5B499589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4DF021-D7E3-4528-94EA-4FE3978CB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umière, nuit, extérieur, eau&#10;&#10;Description générée automatiquement">
            <a:extLst>
              <a:ext uri="{FF2B5EF4-FFF2-40B4-BE49-F238E27FC236}">
                <a16:creationId xmlns:a16="http://schemas.microsoft.com/office/drawing/2014/main" id="{AB61D56B-38DD-41BF-97CC-81ACDF2D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 r="10929" b="11759"/>
          <a:stretch/>
        </p:blipFill>
        <p:spPr>
          <a:xfrm>
            <a:off x="0" y="8761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5637"/>
            <a:ext cx="12192000" cy="98743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A. Meilland, R. </a:t>
            </a:r>
            <a:r>
              <a:rPr lang="fr-FR" dirty="0" err="1">
                <a:solidFill>
                  <a:schemeClr val="bg1"/>
                </a:solidFill>
              </a:rPr>
              <a:t>Klement</a:t>
            </a:r>
            <a:r>
              <a:rPr lang="fr-FR" dirty="0">
                <a:solidFill>
                  <a:schemeClr val="bg1"/>
                </a:solidFill>
              </a:rPr>
              <a:t>, E. </a:t>
            </a:r>
            <a:r>
              <a:rPr lang="fr-FR" dirty="0" err="1">
                <a:solidFill>
                  <a:schemeClr val="bg1"/>
                </a:solidFill>
              </a:rPr>
              <a:t>Saldhana</a:t>
            </a:r>
            <a:r>
              <a:rPr lang="fr-FR" dirty="0">
                <a:solidFill>
                  <a:schemeClr val="bg1"/>
                </a:solidFill>
              </a:rPr>
              <a:t> de Almeida, F. Millour, Ph Stee, A </a:t>
            </a:r>
            <a:r>
              <a:rPr lang="fr-FR" dirty="0" err="1">
                <a:solidFill>
                  <a:schemeClr val="bg1"/>
                </a:solidFill>
              </a:rPr>
              <a:t>Domiciano</a:t>
            </a:r>
            <a:r>
              <a:rPr lang="fr-FR" dirty="0">
                <a:solidFill>
                  <a:schemeClr val="bg1"/>
                </a:solidFill>
              </a:rPr>
              <a:t> de Souza…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-1"/>
            <a:ext cx="12072313" cy="1526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observations of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fr-FR" sz="5400" b="1" dirty="0">
                <a:solidFill>
                  <a:schemeClr val="bg1"/>
                </a:solidFill>
              </a:rPr>
              <a:t>and </a:t>
            </a:r>
            <a:r>
              <a:rPr lang="fr-FR" sz="5400" b="1" dirty="0" err="1">
                <a:solidFill>
                  <a:schemeClr val="bg1"/>
                </a:solidFill>
              </a:rPr>
              <a:t>other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classical</a:t>
            </a:r>
            <a:r>
              <a:rPr lang="fr-FR" sz="5400" b="1" dirty="0">
                <a:solidFill>
                  <a:schemeClr val="bg1"/>
                </a:solidFill>
              </a:rPr>
              <a:t> Be Stars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A98B532-7454-4C84-A17E-6D6AE1A48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GRA4MAT Observation of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55EFE0-853B-4B18-9707-E3628BB96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9063" r="8852" b="4380"/>
          <a:stretch/>
        </p:blipFill>
        <p:spPr>
          <a:xfrm>
            <a:off x="2200409" y="1520456"/>
            <a:ext cx="8592043" cy="47314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5A8674-8F99-48DE-98FC-D2ECE3841ECE}"/>
              </a:ext>
            </a:extLst>
          </p:cNvPr>
          <p:cNvSpPr txBox="1"/>
          <p:nvPr/>
        </p:nvSpPr>
        <p:spPr>
          <a:xfrm>
            <a:off x="0" y="625194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L-band HIGH (R≈1000) GRA4MAT </a:t>
            </a:r>
            <a:r>
              <a:rPr lang="en-US" sz="2800" dirty="0" err="1">
                <a:solidFill>
                  <a:schemeClr val="bg1"/>
                </a:solidFill>
              </a:rPr>
              <a:t>commisioning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ATs</a:t>
            </a:r>
            <a:r>
              <a:rPr lang="fr-FR" sz="2800" dirty="0">
                <a:solidFill>
                  <a:schemeClr val="bg1"/>
                </a:solidFill>
              </a:rPr>
              <a:t>(2020-03-03)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D9AF8-351F-4716-A177-6D0A9528B9EE}"/>
              </a:ext>
            </a:extLst>
          </p:cNvPr>
          <p:cNvSpPr/>
          <p:nvPr/>
        </p:nvSpPr>
        <p:spPr>
          <a:xfrm>
            <a:off x="9558819" y="1658679"/>
            <a:ext cx="350875" cy="425302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2ADA3A-A13D-4474-B43F-6D7829FFDF96}"/>
              </a:ext>
            </a:extLst>
          </p:cNvPr>
          <p:cNvSpPr txBox="1"/>
          <p:nvPr/>
        </p:nvSpPr>
        <p:spPr>
          <a:xfrm>
            <a:off x="9388397" y="540923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50DDB3-DFAE-4686-A422-57D5EF0EABCC}"/>
              </a:ext>
            </a:extLst>
          </p:cNvPr>
          <p:cNvSpPr txBox="1"/>
          <p:nvPr/>
        </p:nvSpPr>
        <p:spPr>
          <a:xfrm>
            <a:off x="165300" y="1043402"/>
            <a:ext cx="7350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..and </a:t>
            </a:r>
            <a:r>
              <a:rPr lang="fr-FR" sz="2800" dirty="0" err="1">
                <a:solidFill>
                  <a:schemeClr val="bg1"/>
                </a:solidFill>
              </a:rPr>
              <a:t>finally</a:t>
            </a:r>
            <a:r>
              <a:rPr lang="fr-FR" sz="2800" dirty="0">
                <a:solidFill>
                  <a:schemeClr val="bg1"/>
                </a:solidFill>
              </a:rPr>
              <a:t>, </a:t>
            </a:r>
            <a:r>
              <a:rPr lang="fr-FR" sz="2800" dirty="0" err="1">
                <a:solidFill>
                  <a:schemeClr val="bg1"/>
                </a:solidFill>
              </a:rPr>
              <a:t>some</a:t>
            </a:r>
            <a:r>
              <a:rPr lang="fr-FR" sz="2800" dirty="0">
                <a:solidFill>
                  <a:schemeClr val="bg1"/>
                </a:solidFill>
              </a:rPr>
              <a:t> MATISSE observation </a:t>
            </a:r>
            <a:r>
              <a:rPr lang="fr-FR" sz="2800" dirty="0" err="1">
                <a:solidFill>
                  <a:schemeClr val="bg1"/>
                </a:solidFill>
              </a:rPr>
              <a:t>this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year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0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GRA4MAT Observation of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548260-AE8F-4CB1-9336-FAF1C30B2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9488" r="7790" b="5619"/>
          <a:stretch/>
        </p:blipFill>
        <p:spPr>
          <a:xfrm>
            <a:off x="244017" y="1765005"/>
            <a:ext cx="7051191" cy="37001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10013B-CD1D-47AE-8FDB-8B3D7D6146CB}"/>
              </a:ext>
            </a:extLst>
          </p:cNvPr>
          <p:cNvSpPr txBox="1"/>
          <p:nvPr/>
        </p:nvSpPr>
        <p:spPr>
          <a:xfrm>
            <a:off x="165300" y="1043402"/>
            <a:ext cx="4051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Data </a:t>
            </a:r>
            <a:r>
              <a:rPr lang="fr-FR" sz="2800" dirty="0" err="1">
                <a:solidFill>
                  <a:schemeClr val="bg1"/>
                </a:solidFill>
              </a:rPr>
              <a:t>analysis</a:t>
            </a:r>
            <a:r>
              <a:rPr lang="fr-FR" sz="2800" dirty="0">
                <a:solidFill>
                  <a:schemeClr val="bg1"/>
                </a:solidFill>
              </a:rPr>
              <a:t> has </a:t>
            </a:r>
            <a:r>
              <a:rPr lang="fr-FR" sz="2800" dirty="0" err="1">
                <a:solidFill>
                  <a:schemeClr val="bg1"/>
                </a:solidFill>
              </a:rPr>
              <a:t>started</a:t>
            </a:r>
            <a:r>
              <a:rPr lang="fr-FR" sz="2800" dirty="0">
                <a:solidFill>
                  <a:schemeClr val="bg1"/>
                </a:solidFill>
              </a:rPr>
              <a:t>…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ACE1CA-C607-42CE-901A-89030AA7FEA7}"/>
              </a:ext>
            </a:extLst>
          </p:cNvPr>
          <p:cNvSpPr txBox="1"/>
          <p:nvPr/>
        </p:nvSpPr>
        <p:spPr>
          <a:xfrm>
            <a:off x="7429182" y="5603280"/>
            <a:ext cx="4668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Compatible with AMBER </a:t>
            </a:r>
            <a:r>
              <a:rPr lang="fr-FR" sz="2800" dirty="0">
                <a:solidFill>
                  <a:schemeClr val="bg1"/>
                </a:solidFill>
              </a:rPr>
              <a:t>in Br</a:t>
            </a:r>
            <a:r>
              <a:rPr lang="el-GR" sz="2800" dirty="0">
                <a:solidFill>
                  <a:schemeClr val="bg1"/>
                </a:solidFill>
              </a:rPr>
              <a:t>γ</a:t>
            </a:r>
            <a:endParaRPr lang="en-US" sz="2800" dirty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D02CA7-E16A-4B99-855F-61C8477581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6671" r="7607" b="4096"/>
          <a:stretch/>
        </p:blipFill>
        <p:spPr>
          <a:xfrm>
            <a:off x="7740503" y="3260883"/>
            <a:ext cx="4051004" cy="224878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BEB6A82-FC9A-4167-BCAB-7A0FEBE5BE20}"/>
              </a:ext>
            </a:extLst>
          </p:cNvPr>
          <p:cNvSpPr txBox="1"/>
          <p:nvPr/>
        </p:nvSpPr>
        <p:spPr>
          <a:xfrm>
            <a:off x="1577199" y="5463255"/>
            <a:ext cx="451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kinematic</a:t>
            </a:r>
            <a:r>
              <a:rPr lang="fr-FR" sz="2800" dirty="0">
                <a:solidFill>
                  <a:schemeClr val="bg1"/>
                </a:solidFill>
              </a:rPr>
              <a:t> model </a:t>
            </a:r>
            <a:r>
              <a:rPr lang="fr-FR" sz="2800" dirty="0" err="1">
                <a:solidFill>
                  <a:schemeClr val="bg1"/>
                </a:solidFill>
              </a:rPr>
              <a:t>fitting</a:t>
            </a:r>
            <a:r>
              <a:rPr lang="fr-FR" sz="2800" dirty="0">
                <a:solidFill>
                  <a:schemeClr val="bg1"/>
                </a:solidFill>
              </a:rPr>
              <a:t> in Brα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GRA4MAT Observation of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10013B-CD1D-47AE-8FDB-8B3D7D6146CB}"/>
              </a:ext>
            </a:extLst>
          </p:cNvPr>
          <p:cNvSpPr txBox="1"/>
          <p:nvPr/>
        </p:nvSpPr>
        <p:spPr>
          <a:xfrm>
            <a:off x="165300" y="1043402"/>
            <a:ext cx="92931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Calibrated</a:t>
            </a:r>
            <a:r>
              <a:rPr lang="fr-FR" sz="2800" dirty="0">
                <a:solidFill>
                  <a:schemeClr val="bg1"/>
                </a:solidFill>
              </a:rPr>
              <a:t> fluxes </a:t>
            </a:r>
            <a:r>
              <a:rPr lang="fr-FR" sz="2800" dirty="0" err="1">
                <a:solidFill>
                  <a:schemeClr val="bg1"/>
                </a:solidFill>
              </a:rPr>
              <a:t>compared</a:t>
            </a:r>
            <a:r>
              <a:rPr lang="fr-FR" sz="2800" dirty="0">
                <a:solidFill>
                  <a:schemeClr val="bg1"/>
                </a:solidFill>
              </a:rPr>
              <a:t> to HDUST radiative </a:t>
            </a:r>
            <a:r>
              <a:rPr lang="fr-FR" sz="2800" dirty="0" err="1">
                <a:solidFill>
                  <a:schemeClr val="bg1"/>
                </a:solidFill>
              </a:rPr>
              <a:t>transfer</a:t>
            </a:r>
            <a:r>
              <a:rPr lang="fr-FR" sz="2800" dirty="0">
                <a:solidFill>
                  <a:schemeClr val="bg1"/>
                </a:solidFill>
              </a:rPr>
              <a:t> model </a:t>
            </a:r>
          </a:p>
          <a:p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from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Klement</a:t>
            </a:r>
            <a:r>
              <a:rPr lang="fr-FR" sz="2800" dirty="0">
                <a:solidFill>
                  <a:schemeClr val="bg1"/>
                </a:solidFill>
              </a:rPr>
              <a:t>+ 2015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74C1C1-6B8A-43A1-A690-D47E91F68B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7563" r="7433" b="3752"/>
          <a:stretch/>
        </p:blipFill>
        <p:spPr>
          <a:xfrm>
            <a:off x="6251944" y="1903229"/>
            <a:ext cx="5635256" cy="30834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E7B67C-28C5-4459-AFD8-191B7BA0723A}"/>
              </a:ext>
            </a:extLst>
          </p:cNvPr>
          <p:cNvSpPr txBox="1"/>
          <p:nvPr/>
        </p:nvSpPr>
        <p:spPr>
          <a:xfrm>
            <a:off x="6943060" y="2647507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MATISSE data</a:t>
            </a:r>
          </a:p>
          <a:p>
            <a:r>
              <a:rPr lang="en-US" dirty="0">
                <a:solidFill>
                  <a:srgbClr val="FFC000"/>
                </a:solidFill>
              </a:rPr>
              <a:t>HDUST model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EC6BFD-5059-4491-8F1A-0035E8F425E5}"/>
              </a:ext>
            </a:extLst>
          </p:cNvPr>
          <p:cNvSpPr txBox="1"/>
          <p:nvPr/>
        </p:nvSpPr>
        <p:spPr>
          <a:xfrm>
            <a:off x="10037135" y="2647507"/>
            <a:ext cx="1744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35% difference</a:t>
            </a:r>
          </a:p>
          <a:p>
            <a:endParaRPr lang="en-US" dirty="0"/>
          </a:p>
          <a:p>
            <a:r>
              <a:rPr lang="en-US" dirty="0"/>
              <a:t>Calibration error</a:t>
            </a:r>
          </a:p>
          <a:p>
            <a:r>
              <a:rPr lang="en-US" dirty="0"/>
              <a:t>Or bad model?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FFDA1D-5AB9-485E-ADEF-0DA4587C90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9063" r="8852" b="4380"/>
          <a:stretch/>
        </p:blipFill>
        <p:spPr>
          <a:xfrm>
            <a:off x="152611" y="2371061"/>
            <a:ext cx="5753775" cy="31685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DD7DC4-8CF3-40CE-A1C3-87771F0AC427}"/>
              </a:ext>
            </a:extLst>
          </p:cNvPr>
          <p:cNvSpPr/>
          <p:nvPr/>
        </p:nvSpPr>
        <p:spPr>
          <a:xfrm>
            <a:off x="1118927" y="5959921"/>
            <a:ext cx="1150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need to model the interferometric data (VEGA + MATISSE ) with HDUST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9A1A7BA3-5BEF-40D0-A8B1-0F8D266CF66B}"/>
              </a:ext>
            </a:extLst>
          </p:cNvPr>
          <p:cNvSpPr/>
          <p:nvPr/>
        </p:nvSpPr>
        <p:spPr>
          <a:xfrm>
            <a:off x="294558" y="5959921"/>
            <a:ext cx="720297" cy="5249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56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9799A88-82C6-41C6-BD5D-8BD04293F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83" y="1594072"/>
            <a:ext cx="4649017" cy="4030362"/>
          </a:xfrm>
          <a:prstGeom prst="rect">
            <a:avLst/>
          </a:prstGeom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GRA4MAT Observation of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EBA7DA-ECC7-4608-BEEF-8DFBCAB1EC5D}"/>
              </a:ext>
            </a:extLst>
          </p:cNvPr>
          <p:cNvSpPr txBox="1"/>
          <p:nvPr/>
        </p:nvSpPr>
        <p:spPr>
          <a:xfrm>
            <a:off x="2737775" y="4625822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MIDI Total Flux on UTs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8E4DCF-3B91-4A29-8CB4-D7A63208A91E}"/>
              </a:ext>
            </a:extLst>
          </p:cNvPr>
          <p:cNvSpPr txBox="1"/>
          <p:nvPr/>
        </p:nvSpPr>
        <p:spPr>
          <a:xfrm>
            <a:off x="2598213" y="3424587"/>
            <a:ext cx="25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</a:t>
            </a:r>
            <a:r>
              <a:rPr lang="en-US" b="1" dirty="0" err="1">
                <a:solidFill>
                  <a:srgbClr val="2015FB"/>
                </a:solidFill>
              </a:rPr>
              <a:t>Corr</a:t>
            </a:r>
            <a:r>
              <a:rPr lang="en-US" b="1" dirty="0">
                <a:solidFill>
                  <a:srgbClr val="2015FB"/>
                </a:solidFill>
              </a:rPr>
              <a:t> Flux on ATs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C9A43E-C0A7-41F4-AA91-0DE735592E47}"/>
              </a:ext>
            </a:extLst>
          </p:cNvPr>
          <p:cNvSpPr/>
          <p:nvPr/>
        </p:nvSpPr>
        <p:spPr>
          <a:xfrm>
            <a:off x="775941" y="5837798"/>
            <a:ext cx="85215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should be reprocessed with Ph. </a:t>
            </a:r>
            <a:r>
              <a:rPr lang="en-US" sz="2800" dirty="0" err="1">
                <a:solidFill>
                  <a:schemeClr val="bg1"/>
                </a:solidFill>
              </a:rPr>
              <a:t>Berio</a:t>
            </a:r>
            <a:r>
              <a:rPr lang="en-US" sz="2800" dirty="0">
                <a:solidFill>
                  <a:schemeClr val="bg1"/>
                </a:solidFill>
              </a:rPr>
              <a:t> algo 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measuring piston in K to coherently integrate longer in 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F7FE9-69A2-48F8-A860-8AF6C4E86A6F}"/>
              </a:ext>
            </a:extLst>
          </p:cNvPr>
          <p:cNvSpPr/>
          <p:nvPr/>
        </p:nvSpPr>
        <p:spPr>
          <a:xfrm>
            <a:off x="6513359" y="2220362"/>
            <a:ext cx="522431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ATs observation without chopping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 Correlated flux only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But the disk seems barely resolved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DBEFAE-D5B7-4DC9-BB4A-1B8681EC4C22}"/>
              </a:ext>
            </a:extLst>
          </p:cNvPr>
          <p:cNvSpPr/>
          <p:nvPr/>
        </p:nvSpPr>
        <p:spPr>
          <a:xfrm>
            <a:off x="1275053" y="1020202"/>
            <a:ext cx="3230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about N Band?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9D4C38F5-A3B8-4D17-9295-E07B91168498}"/>
              </a:ext>
            </a:extLst>
          </p:cNvPr>
          <p:cNvSpPr/>
          <p:nvPr/>
        </p:nvSpPr>
        <p:spPr>
          <a:xfrm>
            <a:off x="6645348" y="2649547"/>
            <a:ext cx="720297" cy="5249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65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GRA4MAT Observation of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5A8674-8F99-48DE-98FC-D2ECE3841ECE}"/>
              </a:ext>
            </a:extLst>
          </p:cNvPr>
          <p:cNvSpPr txBox="1"/>
          <p:nvPr/>
        </p:nvSpPr>
        <p:spPr>
          <a:xfrm>
            <a:off x="786810" y="1081000"/>
            <a:ext cx="38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There’s</a:t>
            </a:r>
            <a:r>
              <a:rPr lang="fr-FR" sz="2800" dirty="0">
                <a:solidFill>
                  <a:schemeClr val="bg1"/>
                </a:solidFill>
              </a:rPr>
              <a:t> a draft of </a:t>
            </a:r>
            <a:r>
              <a:rPr lang="fr-FR" sz="2800" dirty="0" err="1">
                <a:solidFill>
                  <a:schemeClr val="bg1"/>
                </a:solidFill>
              </a:rPr>
              <a:t>paper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CF54D1-0EF9-461F-97BD-19B8EF89AA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43"/>
          <a:stretch/>
        </p:blipFill>
        <p:spPr>
          <a:xfrm>
            <a:off x="346513" y="1597481"/>
            <a:ext cx="4353077" cy="279376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ED16028-D221-45DF-9A94-5667BCAC1244}"/>
              </a:ext>
            </a:extLst>
          </p:cNvPr>
          <p:cNvSpPr txBox="1"/>
          <p:nvPr/>
        </p:nvSpPr>
        <p:spPr>
          <a:xfrm>
            <a:off x="82695" y="4992132"/>
            <a:ext cx="5485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But a lot of things to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Modelling MATISSE data with HDUST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VEGA </a:t>
            </a:r>
            <a:r>
              <a:rPr lang="en-US" sz="2000" dirty="0" err="1">
                <a:solidFill>
                  <a:schemeClr val="bg1"/>
                </a:solidFill>
              </a:rPr>
              <a:t>mcmc</a:t>
            </a:r>
            <a:r>
              <a:rPr lang="en-US" sz="2000" dirty="0">
                <a:solidFill>
                  <a:schemeClr val="bg1"/>
                </a:solidFill>
              </a:rPr>
              <a:t>-fitting with the kinematic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MATISSE </a:t>
            </a:r>
            <a:r>
              <a:rPr lang="en-US" sz="2000" dirty="0" err="1">
                <a:solidFill>
                  <a:schemeClr val="bg1"/>
                </a:solidFill>
              </a:rPr>
              <a:t>mcmc</a:t>
            </a:r>
            <a:r>
              <a:rPr lang="en-US" sz="2000" dirty="0">
                <a:solidFill>
                  <a:schemeClr val="bg1"/>
                </a:solidFill>
              </a:rPr>
              <a:t>-fitting with the kinematic model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02E147A-8EF1-49DD-87EA-89A6CDD29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22" y="1016706"/>
            <a:ext cx="6436687" cy="1808058"/>
          </a:xfrm>
          <a:prstGeom prst="rect">
            <a:avLst/>
          </a:prstGeom>
        </p:spPr>
      </p:pic>
      <p:pic>
        <p:nvPicPr>
          <p:cNvPr id="18" name="Image 17" descr="Une image contenant ordinateur, assis, intérieur, moniteur&#10;&#10;Description générée automatiquement">
            <a:extLst>
              <a:ext uri="{FF2B5EF4-FFF2-40B4-BE49-F238E27FC236}">
                <a16:creationId xmlns:a16="http://schemas.microsoft.com/office/drawing/2014/main" id="{66DA1A0C-A5AA-47E5-895A-250962840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21" y="2795469"/>
            <a:ext cx="6436687" cy="1825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5EDB7B-1EA0-4F49-A245-2CDF533FA841}"/>
              </a:ext>
            </a:extLst>
          </p:cNvPr>
          <p:cNvSpPr/>
          <p:nvPr/>
        </p:nvSpPr>
        <p:spPr>
          <a:xfrm>
            <a:off x="6746470" y="6396335"/>
            <a:ext cx="5445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Submission in first half of 2021 (hopefully)</a:t>
            </a:r>
            <a:endParaRPr lang="en-US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A27368-2149-4DE4-9128-5AE75EBAB5F1}"/>
              </a:ext>
            </a:extLst>
          </p:cNvPr>
          <p:cNvSpPr txBox="1"/>
          <p:nvPr/>
        </p:nvSpPr>
        <p:spPr>
          <a:xfrm>
            <a:off x="11595362" y="1549519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Br</a:t>
            </a:r>
            <a:r>
              <a:rPr lang="el-GR" sz="2400" dirty="0">
                <a:solidFill>
                  <a:schemeClr val="bg1"/>
                </a:solidFill>
              </a:rPr>
              <a:t>γ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324101C-224C-463C-A9B2-AA4777EC271F}"/>
              </a:ext>
            </a:extLst>
          </p:cNvPr>
          <p:cNvSpPr txBox="1"/>
          <p:nvPr/>
        </p:nvSpPr>
        <p:spPr>
          <a:xfrm>
            <a:off x="11617804" y="343980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l-GR" sz="2400" dirty="0">
                <a:solidFill>
                  <a:schemeClr val="bg1"/>
                </a:solidFill>
              </a:rPr>
              <a:t>α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9DF9571-F660-4FF4-BABA-052952194CF0}"/>
              </a:ext>
            </a:extLst>
          </p:cNvPr>
          <p:cNvSpPr txBox="1"/>
          <p:nvPr/>
        </p:nvSpPr>
        <p:spPr>
          <a:xfrm>
            <a:off x="5204321" y="4539233"/>
            <a:ext cx="643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Similar modelling done by my student on O </a:t>
            </a:r>
            <a:r>
              <a:rPr lang="en-US" sz="2400" dirty="0" err="1">
                <a:solidFill>
                  <a:schemeClr val="bg1"/>
                </a:solidFill>
              </a:rPr>
              <a:t>Aqr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using AMBER &amp; VEGA data (de </a:t>
            </a:r>
            <a:r>
              <a:rPr lang="en-US" sz="2400" dirty="0" err="1">
                <a:solidFill>
                  <a:schemeClr val="bg1"/>
                </a:solidFill>
              </a:rPr>
              <a:t>Alemeida</a:t>
            </a:r>
            <a:r>
              <a:rPr lang="en-US" sz="2400" dirty="0">
                <a:solidFill>
                  <a:schemeClr val="bg1"/>
                </a:solidFill>
              </a:rPr>
              <a:t>+ 2020) </a:t>
            </a:r>
          </a:p>
        </p:txBody>
      </p:sp>
    </p:spTree>
    <p:extLst>
      <p:ext uri="{BB962C8B-B14F-4D97-AF65-F5344CB8AC3E}">
        <p14:creationId xmlns:p14="http://schemas.microsoft.com/office/powerpoint/2010/main" val="127246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Other</a:t>
            </a:r>
            <a:r>
              <a:rPr lang="fr-FR" sz="5400" b="1" dirty="0">
                <a:solidFill>
                  <a:schemeClr val="bg1"/>
                </a:solidFill>
              </a:rPr>
              <a:t> Be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32EB529-8710-4777-B8F0-3C8BC522A284}"/>
              </a:ext>
            </a:extLst>
          </p:cNvPr>
          <p:cNvSpPr txBox="1"/>
          <p:nvPr/>
        </p:nvSpPr>
        <p:spPr>
          <a:xfrm>
            <a:off x="0" y="1446026"/>
            <a:ext cx="40510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10 </a:t>
            </a:r>
            <a:r>
              <a:rPr lang="fr-FR" sz="2800" dirty="0" err="1">
                <a:solidFill>
                  <a:schemeClr val="bg1"/>
                </a:solidFill>
              </a:rPr>
              <a:t>Objects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observed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 err="1">
                <a:solidFill>
                  <a:schemeClr val="bg1"/>
                </a:solidFill>
              </a:rPr>
              <a:t>during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commisioning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α 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48 Lib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η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</a:t>
            </a:r>
            <a:r>
              <a:rPr lang="fr-FR" sz="2800" dirty="0" err="1">
                <a:solidFill>
                  <a:schemeClr val="bg1"/>
                </a:solidFill>
              </a:rPr>
              <a:t>Sco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Achernar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κ </a:t>
            </a:r>
            <a:r>
              <a:rPr lang="fr-FR" sz="2800" dirty="0" err="1">
                <a:solidFill>
                  <a:schemeClr val="bg1"/>
                </a:solidFill>
              </a:rPr>
              <a:t>CMa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</a:t>
            </a:r>
            <a:r>
              <a:rPr lang="fr-FR" sz="2800" dirty="0" err="1">
                <a:solidFill>
                  <a:schemeClr val="bg1"/>
                </a:solidFill>
              </a:rPr>
              <a:t>Sco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364934-2598-4FCA-86DB-35FB4FE891CE}"/>
              </a:ext>
            </a:extLst>
          </p:cNvPr>
          <p:cNvSpPr txBox="1"/>
          <p:nvPr/>
        </p:nvSpPr>
        <p:spPr>
          <a:xfrm>
            <a:off x="4384167" y="2122094"/>
            <a:ext cx="76547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Very inhomogeneous set of data</a:t>
            </a:r>
          </a:p>
          <a:p>
            <a:endParaRPr lang="en-US" sz="2800" u="sng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All modes used in LM (LOW, MED, HIGH, VHIGH)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With and without GRA4MAT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Often observed without calibrator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Mainly with ATs (hard for N-band)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265D60D-1165-4E01-9457-6F27E531D7A2}"/>
              </a:ext>
            </a:extLst>
          </p:cNvPr>
          <p:cNvSpPr/>
          <p:nvPr/>
        </p:nvSpPr>
        <p:spPr>
          <a:xfrm>
            <a:off x="3690856" y="5960566"/>
            <a:ext cx="720297" cy="5249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7FC35-D375-436E-A49E-C5F9E2B7AAC6}"/>
              </a:ext>
            </a:extLst>
          </p:cNvPr>
          <p:cNvSpPr/>
          <p:nvPr/>
        </p:nvSpPr>
        <p:spPr>
          <a:xfrm>
            <a:off x="4723472" y="5605061"/>
            <a:ext cx="74685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One big ‘’Survey’’ Paper on all observations</a:t>
            </a:r>
          </a:p>
          <a:p>
            <a:r>
              <a:rPr lang="fr-FR" sz="3200" dirty="0">
                <a:solidFill>
                  <a:schemeClr val="bg1"/>
                </a:solidFill>
              </a:rPr>
              <a:t>or one </a:t>
            </a:r>
            <a:r>
              <a:rPr lang="fr-FR" sz="3200" dirty="0" err="1">
                <a:solidFill>
                  <a:schemeClr val="bg1"/>
                </a:solidFill>
              </a:rPr>
              <a:t>paper</a:t>
            </a:r>
            <a:r>
              <a:rPr lang="fr-FR" sz="3200" dirty="0">
                <a:solidFill>
                  <a:schemeClr val="bg1"/>
                </a:solidFill>
              </a:rPr>
              <a:t> for </a:t>
            </a:r>
            <a:r>
              <a:rPr lang="fr-FR" sz="3200" dirty="0" err="1">
                <a:solidFill>
                  <a:schemeClr val="bg1"/>
                </a:solidFill>
              </a:rPr>
              <a:t>each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object</a:t>
            </a:r>
            <a:r>
              <a:rPr lang="fr-FR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789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Other</a:t>
            </a:r>
            <a:r>
              <a:rPr lang="fr-FR" sz="5400" b="1" dirty="0">
                <a:solidFill>
                  <a:schemeClr val="bg1"/>
                </a:solidFill>
              </a:rPr>
              <a:t> Be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32EB529-8710-4777-B8F0-3C8BC522A284}"/>
              </a:ext>
            </a:extLst>
          </p:cNvPr>
          <p:cNvSpPr txBox="1"/>
          <p:nvPr/>
        </p:nvSpPr>
        <p:spPr>
          <a:xfrm>
            <a:off x="0" y="1446026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10 </a:t>
            </a:r>
            <a:r>
              <a:rPr lang="fr-FR" sz="2800" dirty="0" err="1">
                <a:solidFill>
                  <a:schemeClr val="bg1"/>
                </a:solidFill>
              </a:rPr>
              <a:t>Objects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observed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 err="1">
                <a:solidFill>
                  <a:schemeClr val="bg1"/>
                </a:solidFill>
              </a:rPr>
              <a:t>during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commisioning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α 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48 Lib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η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</a:t>
            </a:r>
            <a:r>
              <a:rPr lang="fr-FR" sz="2800" dirty="0" err="1">
                <a:solidFill>
                  <a:schemeClr val="bg1"/>
                </a:solidFill>
              </a:rPr>
              <a:t>Sco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Achernar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κ </a:t>
            </a:r>
            <a:r>
              <a:rPr lang="fr-FR" sz="2800" dirty="0" err="1">
                <a:solidFill>
                  <a:srgbClr val="FF0000"/>
                </a:solidFill>
              </a:rPr>
              <a:t>CMa</a:t>
            </a:r>
            <a:endParaRPr lang="fr-FR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</a:t>
            </a:r>
            <a:r>
              <a:rPr lang="fr-FR" sz="2800" dirty="0" err="1">
                <a:solidFill>
                  <a:schemeClr val="bg1"/>
                </a:solidFill>
              </a:rPr>
              <a:t>Sco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907590-769D-4DFB-BFF6-B210C9050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9615" r="8523" b="5062"/>
          <a:stretch/>
        </p:blipFill>
        <p:spPr>
          <a:xfrm>
            <a:off x="3591954" y="1446026"/>
            <a:ext cx="8342197" cy="44018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1631F3-F5CC-4851-A086-B09F63AAE395}"/>
              </a:ext>
            </a:extLst>
          </p:cNvPr>
          <p:cNvSpPr/>
          <p:nvPr/>
        </p:nvSpPr>
        <p:spPr>
          <a:xfrm>
            <a:off x="10903622" y="260638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κ </a:t>
            </a:r>
            <a:r>
              <a:rPr lang="fr-FR" dirty="0" err="1">
                <a:solidFill>
                  <a:srgbClr val="FF0000"/>
                </a:solidFill>
              </a:rPr>
              <a:t>CMa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CBE338-A755-43F9-BFD3-7061517E5C15}"/>
              </a:ext>
            </a:extLst>
          </p:cNvPr>
          <p:cNvSpPr/>
          <p:nvPr/>
        </p:nvSpPr>
        <p:spPr>
          <a:xfrm>
            <a:off x="8440412" y="327763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2015FB"/>
                </a:solidFill>
              </a:rPr>
              <a:t>Achernar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7AD581-D1F3-46B9-8EA2-EC8BC2B52F6A}"/>
              </a:ext>
            </a:extLst>
          </p:cNvPr>
          <p:cNvSpPr/>
          <p:nvPr/>
        </p:nvSpPr>
        <p:spPr>
          <a:xfrm>
            <a:off x="9560335" y="4301067"/>
            <a:ext cx="1872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…and a Bad 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spectral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calibrator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A1B69A1-2459-4459-81BD-C3D1DF6283EC}"/>
              </a:ext>
            </a:extLst>
          </p:cNvPr>
          <p:cNvSpPr txBox="1"/>
          <p:nvPr/>
        </p:nvSpPr>
        <p:spPr>
          <a:xfrm>
            <a:off x="3974033" y="5898328"/>
            <a:ext cx="770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GRA4MAT 1st </a:t>
            </a:r>
            <a:r>
              <a:rPr lang="en-US" sz="2800" dirty="0">
                <a:solidFill>
                  <a:schemeClr val="bg1"/>
                </a:solidFill>
              </a:rPr>
              <a:t>commissioning with ATs</a:t>
            </a:r>
            <a:r>
              <a:rPr lang="fr-FR" sz="2800" dirty="0">
                <a:solidFill>
                  <a:schemeClr val="bg1"/>
                </a:solidFill>
              </a:rPr>
              <a:t> (2019-09-20)</a:t>
            </a:r>
          </a:p>
        </p:txBody>
      </p:sp>
    </p:spTree>
    <p:extLst>
      <p:ext uri="{BB962C8B-B14F-4D97-AF65-F5344CB8AC3E}">
        <p14:creationId xmlns:p14="http://schemas.microsoft.com/office/powerpoint/2010/main" val="163978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 err="1">
                <a:solidFill>
                  <a:schemeClr val="bg1"/>
                </a:solidFill>
              </a:rPr>
              <a:t>Other</a:t>
            </a:r>
            <a:r>
              <a:rPr lang="fr-FR" sz="5400" b="1" dirty="0">
                <a:solidFill>
                  <a:schemeClr val="bg1"/>
                </a:solidFill>
              </a:rPr>
              <a:t> Be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32EB529-8710-4777-B8F0-3C8BC522A284}"/>
              </a:ext>
            </a:extLst>
          </p:cNvPr>
          <p:cNvSpPr txBox="1"/>
          <p:nvPr/>
        </p:nvSpPr>
        <p:spPr>
          <a:xfrm>
            <a:off x="0" y="1446026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10 </a:t>
            </a:r>
            <a:r>
              <a:rPr lang="fr-FR" sz="2800" dirty="0" err="1">
                <a:solidFill>
                  <a:schemeClr val="bg1"/>
                </a:solidFill>
              </a:rPr>
              <a:t>Objects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observed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 err="1">
                <a:solidFill>
                  <a:schemeClr val="bg1"/>
                </a:solidFill>
              </a:rPr>
              <a:t>during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commisioning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α 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48 Lib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η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δ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δ </a:t>
            </a:r>
            <a:r>
              <a:rPr lang="fr-FR" sz="2800" dirty="0" err="1">
                <a:solidFill>
                  <a:srgbClr val="FF0000"/>
                </a:solidFill>
              </a:rPr>
              <a:t>Sco</a:t>
            </a:r>
            <a:endParaRPr lang="fr-FR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Achernar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κ </a:t>
            </a:r>
            <a:r>
              <a:rPr lang="fr-FR" sz="2800" dirty="0" err="1">
                <a:solidFill>
                  <a:schemeClr val="bg1"/>
                </a:solidFill>
              </a:rPr>
              <a:t>CMa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δ </a:t>
            </a:r>
            <a:r>
              <a:rPr lang="fr-FR" sz="2800" dirty="0" err="1">
                <a:solidFill>
                  <a:schemeClr val="bg1"/>
                </a:solidFill>
              </a:rPr>
              <a:t>Sco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able, assis, fille, petit&#10;&#10;Description générée automatiquement">
            <a:extLst>
              <a:ext uri="{FF2B5EF4-FFF2-40B4-BE49-F238E27FC236}">
                <a16:creationId xmlns:a16="http://schemas.microsoft.com/office/drawing/2014/main" id="{C14752F7-B38F-4A04-816C-5A275891ED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14126" r="6250" b="1972"/>
          <a:stretch/>
        </p:blipFill>
        <p:spPr>
          <a:xfrm>
            <a:off x="3729311" y="1366598"/>
            <a:ext cx="8314661" cy="38786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AF8C6D8-054E-4D9D-AEF5-8ABCCE6C69C6}"/>
              </a:ext>
            </a:extLst>
          </p:cNvPr>
          <p:cNvSpPr txBox="1"/>
          <p:nvPr/>
        </p:nvSpPr>
        <p:spPr>
          <a:xfrm>
            <a:off x="4157116" y="5239193"/>
            <a:ext cx="770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GRA4MAT 1st </a:t>
            </a:r>
            <a:r>
              <a:rPr lang="en-US" sz="2800" dirty="0">
                <a:solidFill>
                  <a:schemeClr val="bg1"/>
                </a:solidFill>
              </a:rPr>
              <a:t>commissioning with ATs</a:t>
            </a:r>
            <a:r>
              <a:rPr lang="fr-FR" sz="2800" dirty="0">
                <a:solidFill>
                  <a:schemeClr val="bg1"/>
                </a:solidFill>
              </a:rPr>
              <a:t> (2019-09-25)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F504F7B-FF0E-4E7D-B880-F22131F3D4DB}"/>
              </a:ext>
            </a:extLst>
          </p:cNvPr>
          <p:cNvSpPr txBox="1"/>
          <p:nvPr/>
        </p:nvSpPr>
        <p:spPr>
          <a:xfrm>
            <a:off x="3729312" y="843378"/>
            <a:ext cx="831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Achernar </a:t>
            </a:r>
            <a:r>
              <a:rPr lang="fr-FR" sz="2800" dirty="0" err="1">
                <a:solidFill>
                  <a:schemeClr val="bg1"/>
                </a:solidFill>
              </a:rPr>
              <a:t>faint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companion</a:t>
            </a:r>
            <a:r>
              <a:rPr lang="fr-FR" sz="2800" dirty="0">
                <a:solidFill>
                  <a:schemeClr val="bg1"/>
                </a:solidFill>
              </a:rPr>
              <a:t> (≈1% of the flux)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86DF56B2-CE5F-48FF-A26D-5F3D078C0019}"/>
              </a:ext>
            </a:extLst>
          </p:cNvPr>
          <p:cNvSpPr/>
          <p:nvPr/>
        </p:nvSpPr>
        <p:spPr>
          <a:xfrm>
            <a:off x="1637414" y="3689498"/>
            <a:ext cx="595423" cy="1233376"/>
          </a:xfrm>
          <a:prstGeom prst="rightBrace">
            <a:avLst>
              <a:gd name="adj1" fmla="val 29762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2BD68B-C179-4452-843B-C0DDD9640FD9}"/>
              </a:ext>
            </a:extLst>
          </p:cNvPr>
          <p:cNvSpPr txBox="1"/>
          <p:nvPr/>
        </p:nvSpPr>
        <p:spPr>
          <a:xfrm>
            <a:off x="2232837" y="4055628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Binaries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9827B80-ED71-44D7-AFE1-BEF786C0BB34}"/>
              </a:ext>
            </a:extLst>
          </p:cNvPr>
          <p:cNvSpPr txBox="1"/>
          <p:nvPr/>
        </p:nvSpPr>
        <p:spPr>
          <a:xfrm>
            <a:off x="3729311" y="5849068"/>
            <a:ext cx="7248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be included in a multi-technique study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err="1">
                <a:solidFill>
                  <a:schemeClr val="bg1"/>
                </a:solidFill>
              </a:rPr>
              <a:t>Achernar</a:t>
            </a:r>
            <a:r>
              <a:rPr lang="en-US" sz="2800" dirty="0">
                <a:solidFill>
                  <a:schemeClr val="bg1"/>
                </a:solidFill>
              </a:rPr>
              <a:t> companion by </a:t>
            </a:r>
            <a:r>
              <a:rPr lang="en-US" sz="2800" dirty="0" err="1">
                <a:solidFill>
                  <a:schemeClr val="bg1"/>
                </a:solidFill>
              </a:rPr>
              <a:t>Domiciano</a:t>
            </a:r>
            <a:r>
              <a:rPr lang="en-US" sz="2800" dirty="0">
                <a:solidFill>
                  <a:schemeClr val="bg1"/>
                </a:solidFill>
              </a:rPr>
              <a:t> de Souza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5463C7C1-DFA2-4B1E-855B-276DBDA07DC7}"/>
              </a:ext>
            </a:extLst>
          </p:cNvPr>
          <p:cNvSpPr/>
          <p:nvPr/>
        </p:nvSpPr>
        <p:spPr>
          <a:xfrm>
            <a:off x="2656833" y="6063660"/>
            <a:ext cx="1072478" cy="5249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lumière, nuit, extérieur, eau&#10;&#10;Description générée automatiquement">
            <a:extLst>
              <a:ext uri="{FF2B5EF4-FFF2-40B4-BE49-F238E27FC236}">
                <a16:creationId xmlns:a16="http://schemas.microsoft.com/office/drawing/2014/main" id="{0E97C60C-75A0-4CE9-93F3-D0A00C927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 r="10929" b="11759"/>
          <a:stretch/>
        </p:blipFill>
        <p:spPr>
          <a:xfrm>
            <a:off x="0" y="8761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15" y="1354783"/>
            <a:ext cx="9892468" cy="143644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Fast-Rotators (almost critically) 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viscous excretion disk</a:t>
            </a:r>
          </a:p>
          <a:p>
            <a:pPr algn="l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classical Be stars?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226D8E-AF3D-4166-BBDA-57367AF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2F0D446-104C-45AF-BF50-8902029C89E7}"/>
              </a:ext>
            </a:extLst>
          </p:cNvPr>
          <p:cNvSpPr txBox="1"/>
          <p:nvPr/>
        </p:nvSpPr>
        <p:spPr>
          <a:xfrm>
            <a:off x="239915" y="3616398"/>
            <a:ext cx="6338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features from the disk: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lines (mainly Hydrogen)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IR-excess (hot gas free-free)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E348EC9-D3DA-4A86-972C-C1524908583F}"/>
              </a:ext>
            </a:extLst>
          </p:cNvPr>
          <p:cNvGrpSpPr/>
          <p:nvPr/>
        </p:nvGrpSpPr>
        <p:grpSpPr>
          <a:xfrm>
            <a:off x="5263116" y="128296"/>
            <a:ext cx="7150131" cy="3863681"/>
            <a:chOff x="5263116" y="128296"/>
            <a:chExt cx="7150131" cy="3863681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29EB37F0-7837-4385-8E8D-2F5FDA281B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3116" y="1064575"/>
              <a:ext cx="3505570" cy="1848746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8F04E6C-A092-4AA5-9AE8-A6F0472C8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A0000"/>
                </a:clrFrom>
                <a:clrTo>
                  <a:srgbClr val="0A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6" t="21196" r="24053" b="17604"/>
            <a:stretch/>
          </p:blipFill>
          <p:spPr>
            <a:xfrm rot="1974568">
              <a:off x="8432760" y="128296"/>
              <a:ext cx="3980487" cy="3863681"/>
            </a:xfrm>
            <a:prstGeom prst="rect">
              <a:avLst/>
            </a:prstGeom>
          </p:spPr>
        </p:pic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7580217-76E6-4039-98F5-9E24AAE40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9805" y="3249692"/>
              <a:ext cx="5188529" cy="25905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A307E52-3256-4B8F-9B27-E4E5591F2FF3}"/>
              </a:ext>
            </a:extLst>
          </p:cNvPr>
          <p:cNvSpPr/>
          <p:nvPr/>
        </p:nvSpPr>
        <p:spPr>
          <a:xfrm>
            <a:off x="316882" y="5095945"/>
            <a:ext cx="11017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Phenomenon found in 20% of main sequence B stars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understand evolution of B stars of 3-18 Mo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also of the first generation of Stars (more likely to be fast rotators)</a:t>
            </a:r>
          </a:p>
        </p:txBody>
      </p:sp>
    </p:spTree>
    <p:extLst>
      <p:ext uri="{BB962C8B-B14F-4D97-AF65-F5344CB8AC3E}">
        <p14:creationId xmlns:p14="http://schemas.microsoft.com/office/powerpoint/2010/main" val="36263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Be stars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MATISSE?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3" name="Image 2" descr="Une image contenant assis, nuageux, eau, couple&#10;&#10;Description générée automatiquement">
            <a:extLst>
              <a:ext uri="{FF2B5EF4-FFF2-40B4-BE49-F238E27FC236}">
                <a16:creationId xmlns:a16="http://schemas.microsoft.com/office/drawing/2014/main" id="{B8A72FC9-645E-470F-9342-AA0655FDE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10905" r="9412" b="9593"/>
          <a:stretch/>
        </p:blipFill>
        <p:spPr>
          <a:xfrm>
            <a:off x="279122" y="1590103"/>
            <a:ext cx="11633755" cy="38962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F62078-4A41-4389-AFE4-134D33E25C37}"/>
              </a:ext>
            </a:extLst>
          </p:cNvPr>
          <p:cNvSpPr txBox="1"/>
          <p:nvPr/>
        </p:nvSpPr>
        <p:spPr>
          <a:xfrm>
            <a:off x="0" y="547300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DISCO pseudo-photosphere Models (Vieira+ 2015)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computed with the AMHRA service (JMMC)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https://amhra.oca.eu/AMHRA/index.htm</a:t>
            </a:r>
          </a:p>
        </p:txBody>
      </p:sp>
    </p:spTree>
    <p:extLst>
      <p:ext uri="{BB962C8B-B14F-4D97-AF65-F5344CB8AC3E}">
        <p14:creationId xmlns:p14="http://schemas.microsoft.com/office/powerpoint/2010/main" val="342619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Be stars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MATISSE?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A30C75-3EC9-41B8-AC7D-AB830401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225" y="35909"/>
            <a:ext cx="2578626" cy="6183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199335-2FC8-4A24-BA4E-FCF30853F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7" y="2277708"/>
            <a:ext cx="7533304" cy="4000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4538CD-0C69-48D9-8EEF-AFAE8FE7E9A1}"/>
              </a:ext>
            </a:extLst>
          </p:cNvPr>
          <p:cNvSpPr txBox="1"/>
          <p:nvPr/>
        </p:nvSpPr>
        <p:spPr>
          <a:xfrm>
            <a:off x="1595993" y="797684"/>
            <a:ext cx="536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might not be that easy in N band!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DD7F28-FA24-41F1-9B53-65A6F4F67D18}"/>
              </a:ext>
            </a:extLst>
          </p:cNvPr>
          <p:cNvSpPr txBox="1"/>
          <p:nvPr/>
        </p:nvSpPr>
        <p:spPr>
          <a:xfrm>
            <a:off x="225599" y="6273046"/>
            <a:ext cx="940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VLTI/MIDI UTs mini-survey of classical Be stars (Meilland+ 2009)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77B0A77-66A4-4BC7-B9B5-01392A40D8C9}"/>
              </a:ext>
            </a:extLst>
          </p:cNvPr>
          <p:cNvSpPr txBox="1"/>
          <p:nvPr/>
        </p:nvSpPr>
        <p:spPr>
          <a:xfrm rot="16200000">
            <a:off x="8360390" y="3036544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Visibility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6EF2B9-B2F5-443F-91D2-E736AB050E8D}"/>
              </a:ext>
            </a:extLst>
          </p:cNvPr>
          <p:cNvSpPr txBox="1"/>
          <p:nvPr/>
        </p:nvSpPr>
        <p:spPr>
          <a:xfrm>
            <a:off x="10176923" y="6207993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λ</a:t>
            </a:r>
            <a:r>
              <a:rPr lang="fr-FR" sz="2800" dirty="0">
                <a:solidFill>
                  <a:schemeClr val="bg1"/>
                </a:solidFill>
              </a:rPr>
              <a:t> (</a:t>
            </a:r>
            <a:r>
              <a:rPr lang="el-GR" sz="2800" dirty="0">
                <a:solidFill>
                  <a:schemeClr val="bg1"/>
                </a:solidFill>
              </a:rPr>
              <a:t>µ</a:t>
            </a:r>
            <a:r>
              <a:rPr lang="fr-FR" sz="2800" dirty="0">
                <a:solidFill>
                  <a:schemeClr val="bg1"/>
                </a:solidFill>
              </a:rPr>
              <a:t>m)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79F377-6F5A-420B-866E-5B88DCF366A0}"/>
              </a:ext>
            </a:extLst>
          </p:cNvPr>
          <p:cNvSpPr txBox="1"/>
          <p:nvPr/>
        </p:nvSpPr>
        <p:spPr>
          <a:xfrm>
            <a:off x="371968" y="1350345"/>
            <a:ext cx="7304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Quite Faint</a:t>
            </a:r>
            <a:r>
              <a:rPr lang="en-US" sz="2400" dirty="0">
                <a:solidFill>
                  <a:schemeClr val="bg1"/>
                </a:solidFill>
              </a:rPr>
              <a:t>  : Flux &lt; 15 </a:t>
            </a:r>
            <a:r>
              <a:rPr lang="en-US" sz="2400" dirty="0" err="1">
                <a:solidFill>
                  <a:schemeClr val="bg1"/>
                </a:solidFill>
              </a:rPr>
              <a:t>Jy</a:t>
            </a:r>
            <a:r>
              <a:rPr lang="en-US" sz="2400" dirty="0">
                <a:solidFill>
                  <a:schemeClr val="bg1"/>
                </a:solidFill>
              </a:rPr>
              <a:t>  (UTs are needed)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Quite Small</a:t>
            </a:r>
            <a:r>
              <a:rPr lang="en-US" sz="2400" dirty="0">
                <a:solidFill>
                  <a:schemeClr val="bg1"/>
                </a:solidFill>
              </a:rPr>
              <a:t> : Extension &lt; 7 mas (only marginally resolved)</a:t>
            </a:r>
          </a:p>
        </p:txBody>
      </p:sp>
    </p:spTree>
    <p:extLst>
      <p:ext uri="{BB962C8B-B14F-4D97-AF65-F5344CB8AC3E}">
        <p14:creationId xmlns:p14="http://schemas.microsoft.com/office/powerpoint/2010/main" val="322351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Be stars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MATISSE?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A30C75-3EC9-41B8-AC7D-AB830401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225" y="35909"/>
            <a:ext cx="2578626" cy="61834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4538CD-0C69-48D9-8EEF-AFAE8FE7E9A1}"/>
              </a:ext>
            </a:extLst>
          </p:cNvPr>
          <p:cNvSpPr txBox="1"/>
          <p:nvPr/>
        </p:nvSpPr>
        <p:spPr>
          <a:xfrm>
            <a:off x="1595993" y="797684"/>
            <a:ext cx="551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might not be that easy in N band…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3C3815-CEE4-47DA-85D1-5A6578F21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3" y="4043634"/>
            <a:ext cx="3410500" cy="26604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B11E9D-941F-4A73-8255-72E9088CF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818" y="1794280"/>
            <a:ext cx="5513843" cy="415138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C2A0225-3DAF-4E3B-B7C3-ABE2940BCF47}"/>
              </a:ext>
            </a:extLst>
          </p:cNvPr>
          <p:cNvSpPr txBox="1"/>
          <p:nvPr/>
        </p:nvSpPr>
        <p:spPr>
          <a:xfrm>
            <a:off x="3740147" y="1125471"/>
            <a:ext cx="315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…but not impossible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E564C-6313-4F10-A4CC-757709E83FBE}"/>
              </a:ext>
            </a:extLst>
          </p:cNvPr>
          <p:cNvSpPr/>
          <p:nvPr/>
        </p:nvSpPr>
        <p:spPr>
          <a:xfrm>
            <a:off x="9383225" y="1794280"/>
            <a:ext cx="2578626" cy="825095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F11097B-70C7-4190-AAFF-6096F9363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2" y="1387081"/>
            <a:ext cx="2739428" cy="254911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45A2103-1E5D-4DD1-94CC-FA68A110E153}"/>
              </a:ext>
            </a:extLst>
          </p:cNvPr>
          <p:cNvSpPr txBox="1"/>
          <p:nvPr/>
        </p:nvSpPr>
        <p:spPr>
          <a:xfrm>
            <a:off x="4354761" y="5945664"/>
            <a:ext cx="4425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MATISSE commissioning data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α</a:t>
            </a:r>
            <a:r>
              <a:rPr lang="fr-FR" sz="2800" dirty="0">
                <a:solidFill>
                  <a:schemeClr val="bg1"/>
                </a:solidFill>
              </a:rPr>
              <a:t> Ara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UTs</a:t>
            </a:r>
            <a:r>
              <a:rPr lang="fr-FR" sz="2800" dirty="0">
                <a:solidFill>
                  <a:schemeClr val="bg1"/>
                </a:solidFill>
              </a:rPr>
              <a:t> (2018-05-23)</a:t>
            </a:r>
          </a:p>
        </p:txBody>
      </p:sp>
    </p:spTree>
    <p:extLst>
      <p:ext uri="{BB962C8B-B14F-4D97-AF65-F5344CB8AC3E}">
        <p14:creationId xmlns:p14="http://schemas.microsoft.com/office/powerpoint/2010/main" val="248432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el-GR" sz="5400" b="1" dirty="0">
                <a:solidFill>
                  <a:schemeClr val="bg1"/>
                </a:solidFill>
              </a:rPr>
              <a:t>α</a:t>
            </a:r>
            <a:r>
              <a:rPr lang="fr-FR" sz="5400" b="1" dirty="0">
                <a:solidFill>
                  <a:schemeClr val="bg1"/>
                </a:solidFill>
              </a:rPr>
              <a:t> Ara N band size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93A36F-55B3-4BA8-9FD3-245ACD8F5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4" y="1529710"/>
            <a:ext cx="5732785" cy="4299589"/>
          </a:xfrm>
          <a:prstGeom prst="rect">
            <a:avLst/>
          </a:prstGeom>
        </p:spPr>
      </p:pic>
      <p:pic>
        <p:nvPicPr>
          <p:cNvPr id="14" name="Image 13" descr="Une image contenant assis, nuageux, eau, couple&#10;&#10;Description générée automatiquement">
            <a:extLst>
              <a:ext uri="{FF2B5EF4-FFF2-40B4-BE49-F238E27FC236}">
                <a16:creationId xmlns:a16="http://schemas.microsoft.com/office/drawing/2014/main" id="{2A61C5B9-2CCB-4E32-9BAA-018E4A4308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1" t="50529" r="61715" b="9982"/>
          <a:stretch/>
        </p:blipFill>
        <p:spPr>
          <a:xfrm>
            <a:off x="6552216" y="1355642"/>
            <a:ext cx="1971675" cy="1935281"/>
          </a:xfrm>
          <a:prstGeom prst="rect">
            <a:avLst/>
          </a:prstGeom>
        </p:spPr>
      </p:pic>
      <p:pic>
        <p:nvPicPr>
          <p:cNvPr id="15" name="Image 14" descr="Une image contenant assis, nuageux, eau, couple&#10;&#10;Description générée automatiquement">
            <a:extLst>
              <a:ext uri="{FF2B5EF4-FFF2-40B4-BE49-F238E27FC236}">
                <a16:creationId xmlns:a16="http://schemas.microsoft.com/office/drawing/2014/main" id="{886432DD-4709-4F68-805F-54195494B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50224" r="9600" b="10287"/>
          <a:stretch/>
        </p:blipFill>
        <p:spPr>
          <a:xfrm>
            <a:off x="8685816" y="1355641"/>
            <a:ext cx="1971675" cy="193528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D1A4B18-2772-4AAD-8285-9922BC45E689}"/>
              </a:ext>
            </a:extLst>
          </p:cNvPr>
          <p:cNvSpPr txBox="1"/>
          <p:nvPr/>
        </p:nvSpPr>
        <p:spPr>
          <a:xfrm>
            <a:off x="6552216" y="3435858"/>
            <a:ext cx="5701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…but </a:t>
            </a:r>
            <a:r>
              <a:rPr lang="fr-FR" sz="2800" dirty="0" err="1">
                <a:solidFill>
                  <a:schemeClr val="bg1"/>
                </a:solidFill>
              </a:rPr>
              <a:t>disk</a:t>
            </a:r>
            <a:r>
              <a:rPr lang="fr-FR" sz="2800" dirty="0">
                <a:solidFill>
                  <a:schemeClr val="bg1"/>
                </a:solidFill>
              </a:rPr>
              <a:t> size show </a:t>
            </a:r>
            <a:r>
              <a:rPr lang="fr-FR" sz="2800" dirty="0" err="1">
                <a:solidFill>
                  <a:schemeClr val="bg1"/>
                </a:solidFill>
              </a:rPr>
              <a:t>increase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λ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 err="1">
                <a:solidFill>
                  <a:schemeClr val="bg1"/>
                </a:solidFill>
              </a:rPr>
              <a:t>according</a:t>
            </a:r>
            <a:r>
              <a:rPr lang="fr-FR" sz="2800" dirty="0">
                <a:solidFill>
                  <a:schemeClr val="bg1"/>
                </a:solidFill>
              </a:rPr>
              <a:t> to radiative </a:t>
            </a:r>
            <a:r>
              <a:rPr lang="fr-FR" sz="2800" dirty="0" err="1">
                <a:solidFill>
                  <a:schemeClr val="bg1"/>
                </a:solidFill>
              </a:rPr>
              <a:t>transfer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models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FBBEC6-80AC-43BD-A3B0-C71552FA32F2}"/>
              </a:ext>
            </a:extLst>
          </p:cNvPr>
          <p:cNvSpPr txBox="1"/>
          <p:nvPr/>
        </p:nvSpPr>
        <p:spPr>
          <a:xfrm>
            <a:off x="1412720" y="907811"/>
            <a:ext cx="438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Disk size </a:t>
            </a:r>
            <a:r>
              <a:rPr lang="fr-FR" sz="2800" dirty="0" err="1">
                <a:solidFill>
                  <a:schemeClr val="bg1"/>
                </a:solidFill>
              </a:rPr>
              <a:t>is</a:t>
            </a:r>
            <a:r>
              <a:rPr lang="fr-FR" sz="2800" dirty="0">
                <a:solidFill>
                  <a:schemeClr val="bg1"/>
                </a:solidFill>
              </a:rPr>
              <a:t> constant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λ</a:t>
            </a:r>
            <a:r>
              <a:rPr lang="fr-FR" sz="2800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B08BD46-5356-40B1-843D-2A843A487003}"/>
              </a:ext>
            </a:extLst>
          </p:cNvPr>
          <p:cNvSpPr txBox="1"/>
          <p:nvPr/>
        </p:nvSpPr>
        <p:spPr>
          <a:xfrm>
            <a:off x="6552216" y="4501411"/>
            <a:ext cx="28071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Unless</a:t>
            </a:r>
            <a:r>
              <a:rPr lang="fr-FR" sz="2800" dirty="0">
                <a:solidFill>
                  <a:schemeClr val="bg1"/>
                </a:solidFill>
              </a:rPr>
              <a:t> the </a:t>
            </a:r>
            <a:r>
              <a:rPr lang="fr-FR" sz="2800" dirty="0" err="1">
                <a:solidFill>
                  <a:schemeClr val="bg1"/>
                </a:solidFill>
              </a:rPr>
              <a:t>disk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is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Truncated</a:t>
            </a:r>
            <a:endParaRPr lang="fr-FR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Isothermal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01A0D6EF-C453-4C71-A3B4-AD18245F449B}"/>
              </a:ext>
            </a:extLst>
          </p:cNvPr>
          <p:cNvSpPr/>
          <p:nvPr/>
        </p:nvSpPr>
        <p:spPr>
          <a:xfrm>
            <a:off x="340242" y="6194855"/>
            <a:ext cx="1072478" cy="5249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407CE88-68C9-4FF6-8E78-9F1D00512697}"/>
              </a:ext>
            </a:extLst>
          </p:cNvPr>
          <p:cNvSpPr txBox="1"/>
          <p:nvPr/>
        </p:nvSpPr>
        <p:spPr>
          <a:xfrm>
            <a:off x="1550654" y="6194855"/>
            <a:ext cx="1000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TODO : model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DISCO and </a:t>
            </a:r>
            <a:r>
              <a:rPr lang="fr-FR" sz="2800" dirty="0" err="1">
                <a:solidFill>
                  <a:schemeClr val="bg1"/>
                </a:solidFill>
              </a:rPr>
              <a:t>then</a:t>
            </a:r>
            <a:r>
              <a:rPr lang="fr-FR" sz="2800" dirty="0">
                <a:solidFill>
                  <a:schemeClr val="bg1"/>
                </a:solidFill>
              </a:rPr>
              <a:t> radiative </a:t>
            </a:r>
            <a:r>
              <a:rPr lang="fr-FR" sz="2800" dirty="0" err="1">
                <a:solidFill>
                  <a:schemeClr val="bg1"/>
                </a:solidFill>
              </a:rPr>
              <a:t>transfer</a:t>
            </a:r>
            <a:r>
              <a:rPr lang="fr-FR" sz="2800" dirty="0">
                <a:solidFill>
                  <a:schemeClr val="bg1"/>
                </a:solidFill>
              </a:rPr>
              <a:t> model HDUST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2C2B3E9-F565-4E72-9D92-608B62723EBD}"/>
              </a:ext>
            </a:extLst>
          </p:cNvPr>
          <p:cNvSpPr txBox="1"/>
          <p:nvPr/>
        </p:nvSpPr>
        <p:spPr>
          <a:xfrm>
            <a:off x="2573079" y="2323281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6.5mas ≈ 10 D</a:t>
            </a:r>
            <a:r>
              <a:rPr lang="en-US" baseline="-35000" dirty="0">
                <a:solidFill>
                  <a:srgbClr val="FFC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5304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1E5BD73-80AF-45D0-A0FE-3F03A986093C}"/>
              </a:ext>
            </a:extLst>
          </p:cNvPr>
          <p:cNvSpPr/>
          <p:nvPr/>
        </p:nvSpPr>
        <p:spPr>
          <a:xfrm>
            <a:off x="82695" y="3510871"/>
            <a:ext cx="5183915" cy="2677656"/>
          </a:xfrm>
          <a:prstGeom prst="roundRect">
            <a:avLst/>
          </a:prstGeom>
          <a:solidFill>
            <a:schemeClr val="bg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Geometry</a:t>
            </a:r>
            <a:r>
              <a:rPr lang="fr-FR" sz="5400" b="1" dirty="0">
                <a:solidFill>
                  <a:schemeClr val="bg1"/>
                </a:solidFill>
              </a:rPr>
              <a:t> and </a:t>
            </a:r>
            <a:r>
              <a:rPr lang="fr-FR" sz="5400" b="1" dirty="0" err="1">
                <a:solidFill>
                  <a:schemeClr val="bg1"/>
                </a:solidFill>
              </a:rPr>
              <a:t>kinematics</a:t>
            </a:r>
            <a:r>
              <a:rPr lang="fr-FR" sz="5400" b="1" dirty="0">
                <a:solidFill>
                  <a:schemeClr val="bg1"/>
                </a:solidFill>
              </a:rPr>
              <a:t> in Br </a:t>
            </a:r>
            <a:r>
              <a:rPr lang="el-GR" sz="5400" b="1" dirty="0">
                <a:solidFill>
                  <a:schemeClr val="bg1"/>
                </a:solidFill>
              </a:rPr>
              <a:t>α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21246F-D0A0-476F-87FD-D62CFC261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29507" r="6061" b="9923"/>
          <a:stretch/>
        </p:blipFill>
        <p:spPr>
          <a:xfrm>
            <a:off x="6229350" y="1168046"/>
            <a:ext cx="5753100" cy="1790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5F189B-A11B-482B-9498-9D9241F73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1" y="2958746"/>
            <a:ext cx="5753100" cy="312494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7CF8F65-F998-442F-AA55-2E06F6B7CF5F}"/>
              </a:ext>
            </a:extLst>
          </p:cNvPr>
          <p:cNvSpPr txBox="1"/>
          <p:nvPr/>
        </p:nvSpPr>
        <p:spPr>
          <a:xfrm>
            <a:off x="6892922" y="5993289"/>
            <a:ext cx="4425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MATISSE commissioning data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α</a:t>
            </a:r>
            <a:r>
              <a:rPr lang="fr-FR" sz="2800" dirty="0">
                <a:solidFill>
                  <a:schemeClr val="bg1"/>
                </a:solidFill>
              </a:rPr>
              <a:t> Ara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UTs</a:t>
            </a:r>
            <a:r>
              <a:rPr lang="fr-FR" sz="2800" dirty="0">
                <a:solidFill>
                  <a:schemeClr val="bg1"/>
                </a:solidFill>
              </a:rPr>
              <a:t> (2018-05-23)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388C85-E3B3-4423-B4B9-D2E34E954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6" y="1650491"/>
            <a:ext cx="5482795" cy="17907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74D4457-87ED-4E60-805F-507B362CD887}"/>
              </a:ext>
            </a:extLst>
          </p:cNvPr>
          <p:cNvSpPr txBox="1"/>
          <p:nvPr/>
        </p:nvSpPr>
        <p:spPr>
          <a:xfrm>
            <a:off x="289619" y="1080045"/>
            <a:ext cx="5757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Analyzed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a </a:t>
            </a:r>
            <a:r>
              <a:rPr lang="fr-FR" sz="2800" dirty="0" err="1">
                <a:solidFill>
                  <a:schemeClr val="bg1"/>
                </a:solidFill>
              </a:rPr>
              <a:t>kinematics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toy</a:t>
            </a:r>
            <a:r>
              <a:rPr lang="fr-FR" sz="2800" dirty="0">
                <a:solidFill>
                  <a:schemeClr val="bg1"/>
                </a:solidFill>
              </a:rPr>
              <a:t> model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A2AD62-7068-494C-B7D8-B5A82CB00534}"/>
              </a:ext>
            </a:extLst>
          </p:cNvPr>
          <p:cNvSpPr txBox="1"/>
          <p:nvPr/>
        </p:nvSpPr>
        <p:spPr>
          <a:xfrm>
            <a:off x="618318" y="1511529"/>
            <a:ext cx="162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Velocity </a:t>
            </a:r>
            <a:r>
              <a:rPr lang="fr-FR" sz="2000" dirty="0" err="1"/>
              <a:t>Map</a:t>
            </a:r>
            <a:r>
              <a:rPr lang="fr-FR" sz="2800" dirty="0"/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EC725B-BCCD-46AA-89AC-1EB208EBE5B0}"/>
              </a:ext>
            </a:extLst>
          </p:cNvPr>
          <p:cNvSpPr txBox="1"/>
          <p:nvPr/>
        </p:nvSpPr>
        <p:spPr>
          <a:xfrm>
            <a:off x="2323952" y="1557449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Emission </a:t>
            </a:r>
            <a:r>
              <a:rPr lang="fr-FR" sz="2000" dirty="0" err="1"/>
              <a:t>Map</a:t>
            </a:r>
            <a:endParaRPr lang="fr-FR" sz="2000" dirty="0"/>
          </a:p>
          <a:p>
            <a:pPr algn="ctr"/>
            <a:r>
              <a:rPr lang="fr-FR" sz="2000" dirty="0"/>
              <a:t>In the Line</a:t>
            </a:r>
            <a:endParaRPr lang="fr-FR" sz="2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1A35D02-9614-4F16-945E-93C4D3E4A339}"/>
              </a:ext>
            </a:extLst>
          </p:cNvPr>
          <p:cNvSpPr txBox="1"/>
          <p:nvPr/>
        </p:nvSpPr>
        <p:spPr>
          <a:xfrm>
            <a:off x="4111573" y="1557449"/>
            <a:ext cx="16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Image cube </a:t>
            </a:r>
          </a:p>
          <a:p>
            <a:pPr algn="ctr"/>
            <a:r>
              <a:rPr lang="fr-FR" dirty="0" err="1"/>
              <a:t>through</a:t>
            </a:r>
            <a:r>
              <a:rPr lang="fr-FR" dirty="0"/>
              <a:t> the line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61B371C-69A2-437D-9744-26420C21A93B}"/>
              </a:ext>
            </a:extLst>
          </p:cNvPr>
          <p:cNvSpPr txBox="1"/>
          <p:nvPr/>
        </p:nvSpPr>
        <p:spPr>
          <a:xfrm>
            <a:off x="209549" y="3510871"/>
            <a:ext cx="52677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Incl</a:t>
            </a:r>
            <a:r>
              <a:rPr lang="fr-FR" sz="2400" dirty="0">
                <a:solidFill>
                  <a:schemeClr val="bg1"/>
                </a:solidFill>
              </a:rPr>
              <a:t>  = 47.6°</a:t>
            </a:r>
          </a:p>
          <a:p>
            <a:r>
              <a:rPr lang="fr-FR" sz="2400" dirty="0">
                <a:solidFill>
                  <a:schemeClr val="bg1"/>
                </a:solidFill>
              </a:rPr>
              <a:t>P.A.  = -86°</a:t>
            </a:r>
          </a:p>
          <a:p>
            <a:r>
              <a:rPr lang="fr-FR" sz="2400" dirty="0" err="1">
                <a:solidFill>
                  <a:schemeClr val="bg1"/>
                </a:solidFill>
              </a:rPr>
              <a:t>Vrot</a:t>
            </a:r>
            <a:r>
              <a:rPr lang="fr-FR" sz="2400" dirty="0">
                <a:solidFill>
                  <a:schemeClr val="bg1"/>
                </a:solidFill>
              </a:rPr>
              <a:t> = 480km/s (97% of </a:t>
            </a:r>
            <a:r>
              <a:rPr lang="fr-FR" sz="2400" dirty="0" err="1">
                <a:solidFill>
                  <a:schemeClr val="bg1"/>
                </a:solidFill>
              </a:rPr>
              <a:t>critical</a:t>
            </a:r>
            <a:r>
              <a:rPr lang="fr-FR" sz="2400" dirty="0">
                <a:solidFill>
                  <a:schemeClr val="bg1"/>
                </a:solidFill>
              </a:rPr>
              <a:t> rotation)</a:t>
            </a:r>
          </a:p>
          <a:p>
            <a:r>
              <a:rPr lang="fr-FR" sz="2400" dirty="0">
                <a:solidFill>
                  <a:schemeClr val="bg1"/>
                </a:solidFill>
              </a:rPr>
              <a:t>β      = -0.5 (</a:t>
            </a:r>
            <a:r>
              <a:rPr lang="fr-FR" sz="2400" dirty="0" err="1">
                <a:solidFill>
                  <a:schemeClr val="bg1"/>
                </a:solidFill>
              </a:rPr>
              <a:t>Keplerian</a:t>
            </a:r>
            <a:r>
              <a:rPr lang="fr-FR" sz="2400" dirty="0">
                <a:solidFill>
                  <a:schemeClr val="bg1"/>
                </a:solidFill>
              </a:rPr>
              <a:t> rotation in </a:t>
            </a:r>
            <a:r>
              <a:rPr lang="fr-FR" sz="2400" dirty="0" err="1">
                <a:solidFill>
                  <a:schemeClr val="bg1"/>
                </a:solidFill>
              </a:rPr>
              <a:t>disk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</a:p>
          <a:p>
            <a:r>
              <a:rPr lang="fr-FR" sz="2400" dirty="0">
                <a:solidFill>
                  <a:schemeClr val="bg1"/>
                </a:solidFill>
              </a:rPr>
              <a:t>α      = 0  (no expansion)</a:t>
            </a:r>
          </a:p>
          <a:p>
            <a:r>
              <a:rPr lang="fr-FR" sz="2400" dirty="0">
                <a:solidFill>
                  <a:schemeClr val="bg1"/>
                </a:solidFill>
              </a:rPr>
              <a:t>EW  = 75 Å </a:t>
            </a:r>
          </a:p>
          <a:p>
            <a:r>
              <a:rPr lang="fr-FR" sz="2400" dirty="0">
                <a:solidFill>
                  <a:schemeClr val="bg1"/>
                </a:solidFill>
              </a:rPr>
              <a:t>FWHM = 5.1mas (</a:t>
            </a:r>
            <a:r>
              <a:rPr lang="fr-FR" sz="2400" dirty="0">
                <a:solidFill>
                  <a:srgbClr val="FFC000"/>
                </a:solidFill>
              </a:rPr>
              <a:t>D=6.5mas </a:t>
            </a:r>
            <a:r>
              <a:rPr lang="fr-FR" sz="2400" dirty="0" err="1">
                <a:solidFill>
                  <a:srgbClr val="FFC000"/>
                </a:solidFill>
              </a:rPr>
              <a:t>using</a:t>
            </a:r>
            <a:r>
              <a:rPr lang="fr-FR" sz="2400" dirty="0">
                <a:solidFill>
                  <a:srgbClr val="FFC000"/>
                </a:solidFill>
              </a:rPr>
              <a:t> UD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E0DE88D7-3798-40FD-890B-035816F28B0C}"/>
              </a:ext>
            </a:extLst>
          </p:cNvPr>
          <p:cNvSpPr/>
          <p:nvPr/>
        </p:nvSpPr>
        <p:spPr>
          <a:xfrm>
            <a:off x="340242" y="6194855"/>
            <a:ext cx="1072478" cy="5249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7CAE43-69D2-4B6F-863A-88B137E91D2B}"/>
              </a:ext>
            </a:extLst>
          </p:cNvPr>
          <p:cNvSpPr txBox="1"/>
          <p:nvPr/>
        </p:nvSpPr>
        <p:spPr>
          <a:xfrm>
            <a:off x="1432034" y="6210981"/>
            <a:ext cx="3834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Compatible with AMBER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73FBF2-38D3-4347-96B7-53156A5DB040}"/>
              </a:ext>
            </a:extLst>
          </p:cNvPr>
          <p:cNvGrpSpPr/>
          <p:nvPr/>
        </p:nvGrpSpPr>
        <p:grpSpPr>
          <a:xfrm>
            <a:off x="5543064" y="1911392"/>
            <a:ext cx="5732785" cy="4299589"/>
            <a:chOff x="5543064" y="1911392"/>
            <a:chExt cx="5732785" cy="4299589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4BA07A5-4558-44E1-8CD1-12C1DA5B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064" y="1911392"/>
              <a:ext cx="5732785" cy="4299589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D8930E2-D3E6-408B-9330-BD4E3287C004}"/>
                </a:ext>
              </a:extLst>
            </p:cNvPr>
            <p:cNvSpPr txBox="1"/>
            <p:nvPr/>
          </p:nvSpPr>
          <p:spPr>
            <a:xfrm>
              <a:off x="7697972" y="2713468"/>
              <a:ext cx="162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6.5mas ≈ 10 D</a:t>
              </a:r>
              <a:r>
                <a:rPr lang="en-US" baseline="-35000" dirty="0">
                  <a:solidFill>
                    <a:srgbClr val="FFC00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0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What</a:t>
            </a:r>
            <a:r>
              <a:rPr lang="fr-FR" sz="5400" b="1" dirty="0">
                <a:solidFill>
                  <a:schemeClr val="bg1"/>
                </a:solidFill>
              </a:rPr>
              <a:t> about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r>
              <a:rPr lang="fr-FR" sz="5400" b="1" dirty="0">
                <a:solidFill>
                  <a:schemeClr val="bg1"/>
                </a:solidFill>
              </a:rPr>
              <a:t>?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8C445F-054D-4A0D-9CDC-0DBEE3DED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r="9390"/>
          <a:stretch/>
        </p:blipFill>
        <p:spPr>
          <a:xfrm>
            <a:off x="175932" y="2718212"/>
            <a:ext cx="9200896" cy="236678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1033FB-8FCD-4AB8-8473-69AD139CC67B}"/>
              </a:ext>
            </a:extLst>
          </p:cNvPr>
          <p:cNvSpPr txBox="1"/>
          <p:nvPr/>
        </p:nvSpPr>
        <p:spPr>
          <a:xfrm>
            <a:off x="175932" y="1131095"/>
            <a:ext cx="89055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The </a:t>
            </a:r>
            <a:r>
              <a:rPr lang="fr-FR" sz="2800" dirty="0" err="1">
                <a:solidFill>
                  <a:schemeClr val="bg1"/>
                </a:solidFill>
              </a:rPr>
              <a:t>project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started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my</a:t>
            </a:r>
            <a:r>
              <a:rPr lang="fr-FR" sz="2800" dirty="0">
                <a:solidFill>
                  <a:schemeClr val="bg1"/>
                </a:solidFill>
              </a:rPr>
              <a:t> CHARA/VEGA </a:t>
            </a:r>
            <a:r>
              <a:rPr lang="fr-FR" sz="2800" dirty="0" err="1">
                <a:solidFill>
                  <a:schemeClr val="bg1"/>
                </a:solidFill>
              </a:rPr>
              <a:t>survey</a:t>
            </a:r>
            <a:r>
              <a:rPr lang="fr-FR" sz="2800" dirty="0">
                <a:solidFill>
                  <a:schemeClr val="bg1"/>
                </a:solidFill>
              </a:rPr>
              <a:t> of Be stars</a:t>
            </a:r>
          </a:p>
          <a:p>
            <a:r>
              <a:rPr lang="fr-FR" sz="2800" dirty="0">
                <a:solidFill>
                  <a:schemeClr val="bg1"/>
                </a:solidFill>
              </a:rPr>
              <a:t>36 </a:t>
            </a:r>
            <a:r>
              <a:rPr lang="fr-FR" sz="2800" dirty="0" err="1">
                <a:solidFill>
                  <a:schemeClr val="bg1"/>
                </a:solidFill>
              </a:rPr>
              <a:t>objects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observed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between</a:t>
            </a:r>
            <a:r>
              <a:rPr lang="fr-FR" sz="2800" dirty="0">
                <a:solidFill>
                  <a:schemeClr val="bg1"/>
                </a:solidFill>
              </a:rPr>
              <a:t> 2015 and 2019…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1F7F3C-0F57-40FE-8BF9-6E8FDF784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65" y="126910"/>
            <a:ext cx="2538640" cy="607187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011E1A7-A062-45CE-A605-007E9C7860F9}"/>
              </a:ext>
            </a:extLst>
          </p:cNvPr>
          <p:cNvSpPr txBox="1"/>
          <p:nvPr/>
        </p:nvSpPr>
        <p:spPr>
          <a:xfrm>
            <a:off x="9832314" y="6198782"/>
            <a:ext cx="2185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Some CHARA/VEGA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spectrum</a:t>
            </a:r>
            <a:r>
              <a:rPr lang="fr-FR" dirty="0">
                <a:solidFill>
                  <a:schemeClr val="bg1"/>
                </a:solidFill>
              </a:rPr>
              <a:t> Be stars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915F3E1-F045-43BF-B4D1-6CA6EAAD82A6}"/>
              </a:ext>
            </a:extLst>
          </p:cNvPr>
          <p:cNvSpPr txBox="1"/>
          <p:nvPr/>
        </p:nvSpPr>
        <p:spPr>
          <a:xfrm>
            <a:off x="831903" y="5027078"/>
            <a:ext cx="62716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Some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β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CMi</a:t>
            </a:r>
            <a:r>
              <a:rPr lang="fr-FR" sz="2800" b="1" dirty="0">
                <a:solidFill>
                  <a:schemeClr val="bg1"/>
                </a:solidFill>
              </a:rPr>
              <a:t> CHARA/VEGA observations: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Spectrum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err="1">
                <a:solidFill>
                  <a:schemeClr val="bg1"/>
                </a:solidFill>
              </a:rPr>
              <a:t>Differential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Visibility</a:t>
            </a:r>
            <a:endParaRPr lang="fr-FR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err="1">
                <a:solidFill>
                  <a:schemeClr val="bg1"/>
                </a:solidFill>
              </a:rPr>
              <a:t>Differential</a:t>
            </a:r>
            <a:r>
              <a:rPr lang="fr-FR" sz="2800" b="1" dirty="0">
                <a:solidFill>
                  <a:schemeClr val="bg1"/>
                </a:solidFill>
              </a:rPr>
              <a:t> phase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What</a:t>
            </a:r>
            <a:r>
              <a:rPr lang="fr-FR" sz="5400" b="1" dirty="0">
                <a:solidFill>
                  <a:schemeClr val="bg1"/>
                </a:solidFill>
              </a:rPr>
              <a:t> about </a:t>
            </a:r>
            <a:r>
              <a:rPr lang="el-GR" sz="5400" b="1" dirty="0">
                <a:solidFill>
                  <a:schemeClr val="bg1"/>
                </a:solidFill>
              </a:rPr>
              <a:t>β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CMi</a:t>
            </a:r>
            <a:r>
              <a:rPr lang="fr-FR" sz="5400" b="1" dirty="0">
                <a:solidFill>
                  <a:schemeClr val="bg1"/>
                </a:solidFill>
              </a:rPr>
              <a:t>?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1033FB-8FCD-4AB8-8473-69AD139CC67B}"/>
              </a:ext>
            </a:extLst>
          </p:cNvPr>
          <p:cNvSpPr txBox="1"/>
          <p:nvPr/>
        </p:nvSpPr>
        <p:spPr>
          <a:xfrm>
            <a:off x="175932" y="1131095"/>
            <a:ext cx="6403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…</a:t>
            </a:r>
            <a:r>
              <a:rPr lang="fr-FR" sz="2800" dirty="0" err="1">
                <a:solidFill>
                  <a:schemeClr val="bg1"/>
                </a:solidFill>
              </a:rPr>
              <a:t>project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evolved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when</a:t>
            </a:r>
            <a:r>
              <a:rPr lang="fr-FR" sz="2800" dirty="0">
                <a:solidFill>
                  <a:schemeClr val="bg1"/>
                </a:solidFill>
              </a:rPr>
              <a:t> Robert </a:t>
            </a:r>
            <a:r>
              <a:rPr lang="fr-FR" sz="2800" dirty="0" err="1">
                <a:solidFill>
                  <a:schemeClr val="bg1"/>
                </a:solidFill>
              </a:rPr>
              <a:t>Klement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 err="1">
                <a:solidFill>
                  <a:schemeClr val="bg1"/>
                </a:solidFill>
              </a:rPr>
              <a:t>arrived</a:t>
            </a:r>
            <a:r>
              <a:rPr lang="fr-FR" sz="2800" dirty="0">
                <a:solidFill>
                  <a:schemeClr val="bg1"/>
                </a:solidFill>
              </a:rPr>
              <a:t> at CHARA as a </a:t>
            </a:r>
            <a:r>
              <a:rPr lang="fr-FR" sz="2800" dirty="0" err="1">
                <a:solidFill>
                  <a:schemeClr val="bg1"/>
                </a:solidFill>
              </a:rPr>
              <a:t>post-doctoral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Fellow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D2EA64-F797-4641-8A61-44C581196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5" y="2219701"/>
            <a:ext cx="5812618" cy="10886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29E0DF-BC29-4DF9-890C-65FCA6B1A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19" y="3658245"/>
            <a:ext cx="2737700" cy="2660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68380B4-205F-4A6A-9861-9F9B5BBF5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2" y="3427834"/>
            <a:ext cx="5072551" cy="15808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68AA30-8CDA-4A28-919A-B2634DA2F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99" y="343797"/>
            <a:ext cx="5354419" cy="31134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5DEADC4-4219-42C9-A79A-3AAEF9232D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18035" r="18667" b="41855"/>
          <a:stretch/>
        </p:blipFill>
        <p:spPr>
          <a:xfrm>
            <a:off x="8389088" y="4116325"/>
            <a:ext cx="3431304" cy="2076213"/>
          </a:xfrm>
          <a:prstGeom prst="rect">
            <a:avLst/>
          </a:prstGeom>
        </p:spPr>
      </p:pic>
      <p:pic>
        <p:nvPicPr>
          <p:cNvPr id="22" name="Image 21" descr="Une image contenant eau, bleu, plane, grand&#10;&#10;Description générée automatiquement">
            <a:extLst>
              <a:ext uri="{FF2B5EF4-FFF2-40B4-BE49-F238E27FC236}">
                <a16:creationId xmlns:a16="http://schemas.microsoft.com/office/drawing/2014/main" id="{44D16625-DDB6-40FB-B410-2ABB6D379B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2" y="4945927"/>
            <a:ext cx="5459285" cy="167448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54C8F5-187F-438D-BCCE-DF24444ED112}"/>
              </a:ext>
            </a:extLst>
          </p:cNvPr>
          <p:cNvSpPr/>
          <p:nvPr/>
        </p:nvSpPr>
        <p:spPr>
          <a:xfrm>
            <a:off x="7880272" y="498298"/>
            <a:ext cx="247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Interferometric</a:t>
            </a:r>
            <a:r>
              <a:rPr lang="fr-FR" dirty="0">
                <a:solidFill>
                  <a:schemeClr val="bg1"/>
                </a:solidFill>
              </a:rPr>
              <a:t> :AMBER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BE444-089F-49DD-844F-247411D709E0}"/>
              </a:ext>
            </a:extLst>
          </p:cNvPr>
          <p:cNvSpPr/>
          <p:nvPr/>
        </p:nvSpPr>
        <p:spPr>
          <a:xfrm>
            <a:off x="8865907" y="6198781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APEX mm Flux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A9BC60-3D46-43DB-BB26-271652699286}"/>
              </a:ext>
            </a:extLst>
          </p:cNvPr>
          <p:cNvSpPr/>
          <p:nvPr/>
        </p:nvSpPr>
        <p:spPr>
          <a:xfrm>
            <a:off x="1466098" y="6277016"/>
            <a:ext cx="337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-mm, mm, cm : HDUST images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82EB22-F819-4151-8B4C-854BE308A5E1}"/>
              </a:ext>
            </a:extLst>
          </p:cNvPr>
          <p:cNvSpPr/>
          <p:nvPr/>
        </p:nvSpPr>
        <p:spPr>
          <a:xfrm>
            <a:off x="5713490" y="6225804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Spectroscopy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 the visible and </a:t>
            </a:r>
            <a:r>
              <a:rPr lang="fr-FR" dirty="0" err="1">
                <a:solidFill>
                  <a:schemeClr val="bg1"/>
                </a:solidFill>
              </a:rPr>
              <a:t>near</a:t>
            </a:r>
            <a:r>
              <a:rPr lang="fr-FR" dirty="0">
                <a:solidFill>
                  <a:schemeClr val="bg1"/>
                </a:solidFill>
              </a:rPr>
              <a:t>-IR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F86962-D35C-4363-93F7-3DCC79791DCC}"/>
              </a:ext>
            </a:extLst>
          </p:cNvPr>
          <p:cNvSpPr/>
          <p:nvPr/>
        </p:nvSpPr>
        <p:spPr>
          <a:xfrm>
            <a:off x="-382510" y="42346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UV to </a:t>
            </a:r>
            <a:r>
              <a:rPr lang="fr-FR" dirty="0" err="1"/>
              <a:t>mid</a:t>
            </a:r>
            <a:r>
              <a:rPr lang="fr-FR" dirty="0"/>
              <a:t>-IR 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36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888</Words>
  <Application>Microsoft Office PowerPoint</Application>
  <PresentationFormat>Grand écran</PresentationFormat>
  <Paragraphs>172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GRA4MAT GRAVITY For MATISSE</dc:title>
  <dc:creator>Anthony Meilland</dc:creator>
  <cp:lastModifiedBy>Anthony Meilland</cp:lastModifiedBy>
  <cp:revision>204</cp:revision>
  <dcterms:created xsi:type="dcterms:W3CDTF">2019-11-13T13:37:14Z</dcterms:created>
  <dcterms:modified xsi:type="dcterms:W3CDTF">2020-11-09T12:53:24Z</dcterms:modified>
</cp:coreProperties>
</file>