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6" r:id="rId4"/>
    <p:sldId id="329" r:id="rId5"/>
    <p:sldId id="342" r:id="rId6"/>
    <p:sldId id="343" r:id="rId7"/>
    <p:sldId id="316" r:id="rId8"/>
    <p:sldId id="338" r:id="rId9"/>
    <p:sldId id="277" r:id="rId10"/>
    <p:sldId id="331" r:id="rId11"/>
    <p:sldId id="332" r:id="rId12"/>
    <p:sldId id="340" r:id="rId13"/>
    <p:sldId id="333" r:id="rId14"/>
    <p:sldId id="339" r:id="rId15"/>
    <p:sldId id="335" r:id="rId16"/>
    <p:sldId id="337" r:id="rId17"/>
    <p:sldId id="3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4D9"/>
    <a:srgbClr val="2015FB"/>
    <a:srgbClr val="0C03BD"/>
    <a:srgbClr val="10DBE0"/>
    <a:srgbClr val="1A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1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78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F3C45-8F60-4843-9951-97486024D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136745-2FCC-4CAC-B231-C53D1D0BC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40B8B-37B7-4580-98E0-BE2C6077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ED470C-4305-4E0B-B237-4B2F7DBC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6A203A-46C5-449A-8BD4-592A8F05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8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76C1C-37FA-49A2-AAA4-7752964F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4912C5-6EF9-4245-A50C-63B51487F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2539C9-2A1E-4402-85F1-D6F9FF7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C6CC9C-AEFF-4F96-BE91-BEEAF007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128D3F-9A8C-4684-8A7E-3E825E03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11C577-5DB3-4AB5-AC46-1AE2A2EE3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403B43-DB94-485C-9276-112439CBB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00E95E-3978-48C1-8717-6990511B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D857E3-CFCE-43DD-A746-8C097F9F3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D17C9-21C3-4449-BD25-8BD1F285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2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CC8EB2-ED40-4E02-B956-993301E3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29B985-AC27-4FDD-865A-862B9CB8B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46AD5-2B0B-4D3F-A77D-1BDAEB69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96C1E5-B292-48DB-869F-0414AFF0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375370-D602-43C8-8ACF-85B80A92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3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C231C-91F1-4E7D-965C-1C5A0C7A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C021B-6403-44FD-A803-17D79553F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59941-50D7-4A9D-80E5-460B0DE0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FDDFB-8A1C-4B68-B300-D4196358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07588E-77EB-4326-9DCE-70F56AA0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8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1C805-0A97-494D-B487-14691659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720FE4-C47D-45FB-9C0D-903391ACB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CA8939-FFD6-4E9A-9060-EED891C91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1956AE-90ED-42A0-A058-C475E4ED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1B3016-986F-4B24-804C-3E0FFBEE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D80B99-2424-4600-8A36-4244BAFF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66696-08B9-48F3-B31A-12A3D7F5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A08A23-9826-4956-A244-EA2F1E4FE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79207D-3E32-4EDD-8079-3991995A4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ECF7A6-991D-48AF-874D-ED9EB1956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91EC8A-BCBC-4591-B7F1-B72ADB274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7BCC1F-AC6F-4F69-88CC-057E4FE3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D95A1C-3D01-4094-9E06-7DE08644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A685AA-1FC3-4200-9C94-0ACCD29D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3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7570A-51A1-4077-A648-438AA7C6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71A96D-B859-49E6-A777-B911C3C8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27F06A-32C6-4C2A-9D31-26B30654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F768AF-C4A4-4350-AF2E-8ACCE1BB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77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2E3B5C-E256-4FF8-B479-7846F4AE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CC8E95-8D9F-4FDD-840B-451D3C02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A937D3-EEBA-476D-AC28-D5D6737E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5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92F34-0595-4CFE-84DE-36E6167D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EAC419-F81D-4440-BEA4-201A92DEA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77D703-C4E6-4F41-8E30-985E4C4BD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0E34C1-CDC4-41CA-A885-4740C60E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291B81-A517-4351-B74D-9A0CF3A8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CC4A3E-9105-4132-9685-DBD4D10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2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A58E1-2238-49EF-ADBA-8E535711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24A08B-D739-497A-B1C5-85490FB86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E840C4-6498-4952-819D-9650C460B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B6DB4F-3A00-420C-9895-4B73685A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15AD8F-C632-4582-9B7D-3AD69D0C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628EF2-05B4-4094-A5EA-A018E00D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02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9EEBB6BD-B594-4A0A-9F88-22F448278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5908" t="75632" r="17433" b="8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B835BC-F051-4746-ABCF-B128D369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2435D8-0AA2-4843-B636-B3ADE1EE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09F50-BED8-40EC-8D62-8999BA02C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8ABE-84DE-4971-81C4-DC46EA54D6E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73B3F5-9495-4D3F-ADC1-5B4995895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4DF021-D7E3-4528-94EA-4FE3978CB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1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0.jpg"/><Relationship Id="rId7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extérieur, nuit, eau, sombre&#10;&#10;Description générée automatiquement">
            <a:extLst>
              <a:ext uri="{FF2B5EF4-FFF2-40B4-BE49-F238E27FC236}">
                <a16:creationId xmlns:a16="http://schemas.microsoft.com/office/drawing/2014/main" id="{817E3E44-9B4B-408C-9FC7-DBFF91ED9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 b="23194"/>
          <a:stretch/>
        </p:blipFill>
        <p:spPr>
          <a:xfrm flipH="1">
            <a:off x="0" y="0"/>
            <a:ext cx="12192000" cy="6849239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F23F5BB-1ABC-44FB-AC90-9AEED4006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35637"/>
            <a:ext cx="12192000" cy="98743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A. Meilland, A. </a:t>
            </a:r>
            <a:r>
              <a:rPr lang="fr-FR" dirty="0" err="1">
                <a:solidFill>
                  <a:schemeClr val="bg1"/>
                </a:solidFill>
              </a:rPr>
              <a:t>Domiciano</a:t>
            </a:r>
            <a:r>
              <a:rPr lang="fr-FR" dirty="0">
                <a:solidFill>
                  <a:schemeClr val="bg1"/>
                </a:solidFill>
              </a:rPr>
              <a:t> de Souza, F. Millour, G. </a:t>
            </a:r>
            <a:r>
              <a:rPr lang="fr-FR" dirty="0" err="1">
                <a:solidFill>
                  <a:schemeClr val="bg1"/>
                </a:solidFill>
              </a:rPr>
              <a:t>Niccolini</a:t>
            </a:r>
            <a:r>
              <a:rPr lang="fr-FR" dirty="0">
                <a:solidFill>
                  <a:schemeClr val="bg1"/>
                </a:solidFill>
              </a:rPr>
              <a:t>, Ph Stee… </a:t>
            </a:r>
          </a:p>
          <a:p>
            <a:r>
              <a:rPr lang="fr-FR" dirty="0">
                <a:solidFill>
                  <a:schemeClr val="bg1"/>
                </a:solidFill>
              </a:rPr>
              <a:t>and </a:t>
            </a:r>
            <a:r>
              <a:rPr lang="fr-FR" dirty="0" err="1">
                <a:solidFill>
                  <a:schemeClr val="bg1"/>
                </a:solidFill>
              </a:rPr>
              <a:t>whoever’s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motivated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join</a:t>
            </a:r>
            <a:r>
              <a:rPr lang="fr-FR" dirty="0">
                <a:solidFill>
                  <a:schemeClr val="bg1"/>
                </a:solidFill>
              </a:rPr>
              <a:t> us!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6E4F5BF-0DAA-4857-8C5D-A6AE8F9EF074}"/>
              </a:ext>
            </a:extLst>
          </p:cNvPr>
          <p:cNvSpPr/>
          <p:nvPr/>
        </p:nvSpPr>
        <p:spPr>
          <a:xfrm>
            <a:off x="1596591" y="1224351"/>
            <a:ext cx="3282" cy="3282"/>
          </a:xfrm>
          <a:custGeom>
            <a:avLst/>
            <a:gdLst/>
            <a:ahLst/>
            <a:cxnLst/>
            <a:rect l="l" t="t" r="r" b="b"/>
            <a:pathLst>
              <a:path w="3282" h="3282"/>
            </a:pathLst>
          </a:custGeom>
          <a:solidFill>
            <a:schemeClr val="bg1"/>
          </a:solidFill>
          <a:ln w="36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67E6625-7BFF-4010-B051-D3A8C500657B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First B[e] stars </a:t>
            </a:r>
            <a:r>
              <a:rPr lang="fr-FR" sz="5400" b="1" dirty="0" err="1">
                <a:solidFill>
                  <a:schemeClr val="bg1"/>
                </a:solidFill>
              </a:rPr>
              <a:t>survey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</a:t>
            </a:r>
            <a:endParaRPr lang="en-GB" sz="5400" b="1" dirty="0">
              <a:solidFill>
                <a:schemeClr val="bg1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A98B532-7454-4C84-A17E-6D6AE1A48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1"/>
            <a:ext cx="1039053" cy="10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9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fr-FR" sz="5400" b="1" dirty="0">
                <a:solidFill>
                  <a:schemeClr val="bg1"/>
                </a:solidFill>
              </a:rPr>
              <a:t>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81176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l Pup Observations : Trying to reconstruct an image in L band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8FB813-01A0-4F30-A9F7-379514AF7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38" y="2714456"/>
            <a:ext cx="3190391" cy="30267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B462EA-F752-4868-B488-EB0990ABD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82" y="1804959"/>
            <a:ext cx="5687579" cy="41513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AB53C95-4319-4BC0-A1FC-6B0823CF9974}"/>
              </a:ext>
            </a:extLst>
          </p:cNvPr>
          <p:cNvSpPr txBox="1"/>
          <p:nvPr/>
        </p:nvSpPr>
        <p:spPr>
          <a:xfrm>
            <a:off x="8331872" y="1981290"/>
            <a:ext cx="232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15FB"/>
                </a:solidFill>
              </a:rPr>
              <a:t>MATISSE L-band (9pts)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6CCF5A9-0F03-4818-938F-4ED21A95F15E}"/>
              </a:ext>
            </a:extLst>
          </p:cNvPr>
          <p:cNvSpPr txBox="1"/>
          <p:nvPr/>
        </p:nvSpPr>
        <p:spPr>
          <a:xfrm>
            <a:off x="8331872" y="2244953"/>
            <a:ext cx="243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MATISSE M-band (9pts)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A62C73-15C3-4182-881B-7C7F10E1F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7" y="1804959"/>
            <a:ext cx="3535240" cy="335394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CF83A84-8C98-44CD-AFCF-7ECEC28A8DD5}"/>
              </a:ext>
            </a:extLst>
          </p:cNvPr>
          <p:cNvSpPr txBox="1"/>
          <p:nvPr/>
        </p:nvSpPr>
        <p:spPr>
          <a:xfrm>
            <a:off x="588826" y="5158905"/>
            <a:ext cx="4595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IRBIS image 3.5µm</a:t>
            </a:r>
          </a:p>
          <a:p>
            <a:pPr algn="ctr"/>
            <a:r>
              <a:rPr lang="fr-FR" sz="2400" dirty="0" err="1">
                <a:solidFill>
                  <a:schemeClr val="bg1"/>
                </a:solidFill>
              </a:rPr>
              <a:t>My</a:t>
            </a:r>
            <a:r>
              <a:rPr lang="fr-FR" sz="2400" dirty="0">
                <a:solidFill>
                  <a:schemeClr val="bg1"/>
                </a:solidFill>
              </a:rPr>
              <a:t> first </a:t>
            </a:r>
            <a:r>
              <a:rPr lang="fr-FR" sz="2400" dirty="0" err="1">
                <a:solidFill>
                  <a:schemeClr val="bg1"/>
                </a:solidFill>
              </a:rPr>
              <a:t>try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2400" dirty="0" err="1">
                <a:solidFill>
                  <a:schemeClr val="bg1"/>
                </a:solidFill>
              </a:rPr>
              <a:t>Still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work</a:t>
            </a:r>
            <a:r>
              <a:rPr lang="fr-FR" sz="2400" dirty="0">
                <a:solidFill>
                  <a:schemeClr val="bg1"/>
                </a:solidFill>
              </a:rPr>
              <a:t> to do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(</a:t>
            </a:r>
            <a:r>
              <a:rPr lang="fr-FR" sz="2400" dirty="0" err="1">
                <a:solidFill>
                  <a:schemeClr val="bg1"/>
                </a:solidFill>
              </a:rPr>
              <a:t>I’m</a:t>
            </a:r>
            <a:r>
              <a:rPr lang="fr-FR" sz="2400" dirty="0">
                <a:solidFill>
                  <a:schemeClr val="bg1"/>
                </a:solidFill>
              </a:rPr>
              <a:t> not </a:t>
            </a:r>
            <a:r>
              <a:rPr lang="fr-FR" sz="2400" dirty="0" err="1">
                <a:solidFill>
                  <a:schemeClr val="bg1"/>
                </a:solidFill>
              </a:rPr>
              <a:t>Karl-Heinz</a:t>
            </a:r>
            <a:r>
              <a:rPr lang="fr-FR" sz="2400" dirty="0">
                <a:solidFill>
                  <a:schemeClr val="bg1"/>
                </a:solidFill>
              </a:rPr>
              <a:t> or Florentin)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86814304-41C2-43A1-ADF8-4DF368DF20D6}"/>
              </a:ext>
            </a:extLst>
          </p:cNvPr>
          <p:cNvCxnSpPr>
            <a:cxnSpLocks/>
          </p:cNvCxnSpPr>
          <p:nvPr/>
        </p:nvCxnSpPr>
        <p:spPr>
          <a:xfrm flipH="1">
            <a:off x="2998631" y="3326803"/>
            <a:ext cx="227697" cy="55384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FB0B221-1F14-48CC-86D3-73572FF8F1F4}"/>
              </a:ext>
            </a:extLst>
          </p:cNvPr>
          <p:cNvSpPr txBox="1"/>
          <p:nvPr/>
        </p:nvSpPr>
        <p:spPr>
          <a:xfrm>
            <a:off x="3099218" y="351131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≈15 mas</a:t>
            </a:r>
          </a:p>
        </p:txBody>
      </p:sp>
    </p:spTree>
    <p:extLst>
      <p:ext uri="{BB962C8B-B14F-4D97-AF65-F5344CB8AC3E}">
        <p14:creationId xmlns:p14="http://schemas.microsoft.com/office/powerpoint/2010/main" val="184256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fr-FR" sz="5400" b="1" dirty="0">
                <a:solidFill>
                  <a:schemeClr val="bg1"/>
                </a:solidFill>
              </a:rPr>
              <a:t>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FA62C73-15C3-4182-881B-7C7F10E1F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7" y="1804959"/>
            <a:ext cx="3535240" cy="335394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DF12F2A-05AE-495D-99C2-1819F72C07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4" t="953" r="-2982" b="2273"/>
          <a:stretch/>
        </p:blipFill>
        <p:spPr>
          <a:xfrm>
            <a:off x="6321627" y="1396536"/>
            <a:ext cx="5564876" cy="450735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C1C386C-65A8-4B83-9CBD-31E46BB6988C}"/>
              </a:ext>
            </a:extLst>
          </p:cNvPr>
          <p:cNvSpPr txBox="1"/>
          <p:nvPr/>
        </p:nvSpPr>
        <p:spPr>
          <a:xfrm>
            <a:off x="5880087" y="5903893"/>
            <a:ext cx="617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Compatible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AMBER image</a:t>
            </a:r>
          </a:p>
          <a:p>
            <a:pPr algn="ctr"/>
            <a:r>
              <a:rPr lang="fr-FR" sz="2800" dirty="0" err="1">
                <a:solidFill>
                  <a:schemeClr val="bg1"/>
                </a:solidFill>
              </a:rPr>
              <a:t>From</a:t>
            </a:r>
            <a:r>
              <a:rPr lang="fr-FR" sz="2800" dirty="0">
                <a:solidFill>
                  <a:schemeClr val="bg1"/>
                </a:solidFill>
              </a:rPr>
              <a:t> Millour+ (2011)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63235F8-40E9-459D-9BD7-638C41275A91}"/>
              </a:ext>
            </a:extLst>
          </p:cNvPr>
          <p:cNvSpPr txBox="1"/>
          <p:nvPr/>
        </p:nvSpPr>
        <p:spPr>
          <a:xfrm>
            <a:off x="82695" y="81176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l Pup Observations : B[e] survey + commissioning pts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0B6288C-C40E-43C8-8CF8-9EC5BC89C694}"/>
              </a:ext>
            </a:extLst>
          </p:cNvPr>
          <p:cNvCxnSpPr>
            <a:cxnSpLocks/>
          </p:cNvCxnSpPr>
          <p:nvPr/>
        </p:nvCxnSpPr>
        <p:spPr>
          <a:xfrm flipH="1">
            <a:off x="7380514" y="2080727"/>
            <a:ext cx="307910" cy="101441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05191321-B4CE-4688-9999-42961438B1B7}"/>
              </a:ext>
            </a:extLst>
          </p:cNvPr>
          <p:cNvSpPr txBox="1"/>
          <p:nvPr/>
        </p:nvSpPr>
        <p:spPr>
          <a:xfrm>
            <a:off x="7549512" y="2279391"/>
            <a:ext cx="8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13 mas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1E9B28B-F48D-4FB2-BAD5-439D398F4D98}"/>
              </a:ext>
            </a:extLst>
          </p:cNvPr>
          <p:cNvSpPr txBox="1"/>
          <p:nvPr/>
        </p:nvSpPr>
        <p:spPr>
          <a:xfrm>
            <a:off x="588826" y="5158905"/>
            <a:ext cx="4595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IRBIS image 3.5µm</a:t>
            </a:r>
          </a:p>
          <a:p>
            <a:pPr algn="ctr"/>
            <a:r>
              <a:rPr lang="fr-FR" sz="2400" dirty="0" err="1">
                <a:solidFill>
                  <a:schemeClr val="bg1"/>
                </a:solidFill>
              </a:rPr>
              <a:t>My</a:t>
            </a:r>
            <a:r>
              <a:rPr lang="fr-FR" sz="2400" dirty="0">
                <a:solidFill>
                  <a:schemeClr val="bg1"/>
                </a:solidFill>
              </a:rPr>
              <a:t> first </a:t>
            </a:r>
            <a:r>
              <a:rPr lang="fr-FR" sz="2400" dirty="0" err="1">
                <a:solidFill>
                  <a:schemeClr val="bg1"/>
                </a:solidFill>
              </a:rPr>
              <a:t>try</a:t>
            </a:r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400" dirty="0" err="1">
                <a:solidFill>
                  <a:schemeClr val="bg1"/>
                </a:solidFill>
              </a:rPr>
              <a:t>Still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work</a:t>
            </a:r>
            <a:r>
              <a:rPr lang="fr-FR" sz="2400" dirty="0">
                <a:solidFill>
                  <a:schemeClr val="bg1"/>
                </a:solidFill>
              </a:rPr>
              <a:t> to do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(</a:t>
            </a:r>
            <a:r>
              <a:rPr lang="fr-FR" sz="2400" dirty="0" err="1">
                <a:solidFill>
                  <a:schemeClr val="bg1"/>
                </a:solidFill>
              </a:rPr>
              <a:t>I’m</a:t>
            </a:r>
            <a:r>
              <a:rPr lang="fr-FR" sz="2400" dirty="0">
                <a:solidFill>
                  <a:schemeClr val="bg1"/>
                </a:solidFill>
              </a:rPr>
              <a:t> not </a:t>
            </a:r>
            <a:r>
              <a:rPr lang="fr-FR" sz="2400" dirty="0" err="1">
                <a:solidFill>
                  <a:schemeClr val="bg1"/>
                </a:solidFill>
              </a:rPr>
              <a:t>Karl-Heinz</a:t>
            </a:r>
            <a:r>
              <a:rPr lang="fr-FR" sz="2400" dirty="0">
                <a:solidFill>
                  <a:schemeClr val="bg1"/>
                </a:solidFill>
              </a:rPr>
              <a:t> or Florentin)</a:t>
            </a:r>
          </a:p>
        </p:txBody>
      </p:sp>
    </p:spTree>
    <p:extLst>
      <p:ext uri="{BB962C8B-B14F-4D97-AF65-F5344CB8AC3E}">
        <p14:creationId xmlns:p14="http://schemas.microsoft.com/office/powerpoint/2010/main" val="91229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</a:t>
            </a:r>
            <a:r>
              <a:rPr lang="fr-FR" sz="5400" b="1" dirty="0" err="1">
                <a:solidFill>
                  <a:schemeClr val="bg1"/>
                </a:solidFill>
              </a:rPr>
              <a:t>observed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graphicFrame>
        <p:nvGraphicFramePr>
          <p:cNvPr id="2" name="Tableau 7">
            <a:extLst>
              <a:ext uri="{FF2B5EF4-FFF2-40B4-BE49-F238E27FC236}">
                <a16:creationId xmlns:a16="http://schemas.microsoft.com/office/drawing/2014/main" id="{1D9BA747-4B33-4625-9958-6FB54D956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87943"/>
              </p:ext>
            </p:extLst>
          </p:nvPr>
        </p:nvGraphicFramePr>
        <p:xfrm>
          <a:off x="339553" y="1246867"/>
          <a:ext cx="729861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435">
                  <a:extLst>
                    <a:ext uri="{9D8B030D-6E8A-4147-A177-3AD203B41FA5}">
                      <a16:colId xmlns:a16="http://schemas.microsoft.com/office/drawing/2014/main" val="1842053318"/>
                    </a:ext>
                  </a:extLst>
                </a:gridCol>
                <a:gridCol w="1216435">
                  <a:extLst>
                    <a:ext uri="{9D8B030D-6E8A-4147-A177-3AD203B41FA5}">
                      <a16:colId xmlns:a16="http://schemas.microsoft.com/office/drawing/2014/main" val="1454118651"/>
                    </a:ext>
                  </a:extLst>
                </a:gridCol>
                <a:gridCol w="1216435">
                  <a:extLst>
                    <a:ext uri="{9D8B030D-6E8A-4147-A177-3AD203B41FA5}">
                      <a16:colId xmlns:a16="http://schemas.microsoft.com/office/drawing/2014/main" val="463264706"/>
                    </a:ext>
                  </a:extLst>
                </a:gridCol>
                <a:gridCol w="1216435">
                  <a:extLst>
                    <a:ext uri="{9D8B030D-6E8A-4147-A177-3AD203B41FA5}">
                      <a16:colId xmlns:a16="http://schemas.microsoft.com/office/drawing/2014/main" val="1353816544"/>
                    </a:ext>
                  </a:extLst>
                </a:gridCol>
                <a:gridCol w="1216435">
                  <a:extLst>
                    <a:ext uri="{9D8B030D-6E8A-4147-A177-3AD203B41FA5}">
                      <a16:colId xmlns:a16="http://schemas.microsoft.com/office/drawing/2014/main" val="2282121678"/>
                    </a:ext>
                  </a:extLst>
                </a:gridCol>
                <a:gridCol w="1216435">
                  <a:extLst>
                    <a:ext uri="{9D8B030D-6E8A-4147-A177-3AD203B41FA5}">
                      <a16:colId xmlns:a16="http://schemas.microsoft.com/office/drawing/2014/main" val="1182838244"/>
                    </a:ext>
                  </a:extLst>
                </a:gridCol>
              </a:tblGrid>
              <a:tr h="184895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Vmag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Kmag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 (</a:t>
                      </a:r>
                      <a:r>
                        <a:rPr lang="en-US" sz="1400" dirty="0" err="1"/>
                        <a:t>Jy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 (</a:t>
                      </a:r>
                      <a:r>
                        <a:rPr lang="en-US" sz="1400" dirty="0" err="1"/>
                        <a:t>Jy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N° of 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167986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r>
                        <a:rPr lang="en-US" sz="1400" dirty="0"/>
                        <a:t>L Pup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824436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r>
                        <a:rPr lang="en-US" sz="1400" dirty="0"/>
                        <a:t>HD 87643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03409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r>
                        <a:rPr lang="en-US" sz="1400" dirty="0"/>
                        <a:t>FS </a:t>
                      </a:r>
                      <a:r>
                        <a:rPr lang="en-US" sz="1400" dirty="0" err="1"/>
                        <a:t>CMa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941325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MWC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510484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Hen 3-1300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89831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HD 50138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513565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Hen 3-847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991912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CPD -57 2874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447404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Hen 3-1191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530449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HD 327083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039014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CPD -52 9243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21529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r>
                        <a:rPr lang="en-US" sz="1400" dirty="0"/>
                        <a:t>GG 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41219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r>
                        <a:rPr lang="en-US" sz="1400" dirty="0"/>
                        <a:t>MWC 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389822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r>
                        <a:rPr lang="en-US" sz="1400" dirty="0"/>
                        <a:t>HD 316285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507115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r>
                        <a:rPr lang="en-US" sz="1400" dirty="0"/>
                        <a:t>MWC 623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10.9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755702"/>
                  </a:ext>
                </a:extLst>
              </a:tr>
              <a:tr h="184895">
                <a:tc>
                  <a:txBody>
                    <a:bodyPr/>
                    <a:lstStyle/>
                    <a:p>
                      <a:r>
                        <a:rPr lang="en-US" sz="1400" dirty="0"/>
                        <a:t>HD 85567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845410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F53FCFC3-8994-4B68-B68E-0FEC95572632}"/>
              </a:ext>
            </a:extLst>
          </p:cNvPr>
          <p:cNvSpPr txBox="1"/>
          <p:nvPr/>
        </p:nvSpPr>
        <p:spPr>
          <a:xfrm>
            <a:off x="7763069" y="1865817"/>
            <a:ext cx="4005007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16 B[e] can be observed </a:t>
            </a:r>
          </a:p>
          <a:p>
            <a:r>
              <a:rPr lang="en-US" sz="2800" dirty="0">
                <a:solidFill>
                  <a:schemeClr val="bg1"/>
                </a:solidFill>
              </a:rPr>
              <a:t>with MATISSE and the ATs </a:t>
            </a:r>
          </a:p>
          <a:p>
            <a:r>
              <a:rPr lang="en-US" sz="2800" dirty="0">
                <a:solidFill>
                  <a:schemeClr val="bg1"/>
                </a:solidFill>
              </a:rPr>
              <a:t>(L &gt; 2Jy)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14 Observed  up to now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10 in </a:t>
            </a:r>
            <a:r>
              <a:rPr lang="en-US" sz="2800" dirty="0" err="1">
                <a:solidFill>
                  <a:schemeClr val="bg1"/>
                </a:solidFill>
              </a:rPr>
              <a:t>Frebruary</a:t>
            </a:r>
            <a:r>
              <a:rPr lang="en-US" sz="2800" dirty="0">
                <a:solidFill>
                  <a:schemeClr val="bg1"/>
                </a:solidFill>
              </a:rPr>
              <a:t> 2020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last  2 should have </a:t>
            </a:r>
          </a:p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been in August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1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space réservé du contenu 9">
            <a:extLst>
              <a:ext uri="{FF2B5EF4-FFF2-40B4-BE49-F238E27FC236}">
                <a16:creationId xmlns:a16="http://schemas.microsoft.com/office/drawing/2014/main" id="{C4CC05B3-B4F4-4321-A166-0C8E60A4E1A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8" t="59209" r="7019" b="7688"/>
          <a:stretch/>
        </p:blipFill>
        <p:spPr>
          <a:xfrm>
            <a:off x="9804173" y="4277223"/>
            <a:ext cx="2151466" cy="2161674"/>
          </a:xfrm>
          <a:prstGeom prst="rect">
            <a:avLst/>
          </a:prstGeom>
        </p:spPr>
      </p:pic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</a:t>
            </a:r>
            <a:r>
              <a:rPr lang="fr-FR" sz="5400" b="1" dirty="0" err="1">
                <a:solidFill>
                  <a:schemeClr val="bg1"/>
                </a:solidFill>
              </a:rPr>
              <a:t>observed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3589A0A8-FA6F-4E04-A689-40E434ACFD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4" y="1395438"/>
            <a:ext cx="6558865" cy="49359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5B3908-EFB1-4496-8D74-E9CF97E01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17" y="1499940"/>
            <a:ext cx="5155697" cy="2661726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E569460E-5B1E-4938-952F-13B4A338B121}"/>
              </a:ext>
            </a:extLst>
          </p:cNvPr>
          <p:cNvGrpSpPr/>
          <p:nvPr/>
        </p:nvGrpSpPr>
        <p:grpSpPr>
          <a:xfrm>
            <a:off x="7075209" y="3508310"/>
            <a:ext cx="2613550" cy="2672681"/>
            <a:chOff x="7075209" y="3508310"/>
            <a:chExt cx="2613550" cy="2672681"/>
          </a:xfrm>
        </p:grpSpPr>
        <p:pic>
          <p:nvPicPr>
            <p:cNvPr id="3" name="Image 2" descr="Une image contenant étoile, lumière&#10;&#10;Description générée automatiquement">
              <a:extLst>
                <a:ext uri="{FF2B5EF4-FFF2-40B4-BE49-F238E27FC236}">
                  <a16:creationId xmlns:a16="http://schemas.microsoft.com/office/drawing/2014/main" id="{DFA0A404-8C7F-4603-9A32-26FBE9A9A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5209" y="4535129"/>
              <a:ext cx="2613550" cy="1645862"/>
            </a:xfrm>
            <a:prstGeom prst="rect">
              <a:avLst/>
            </a:prstGeom>
          </p:spPr>
        </p:pic>
        <p:sp>
          <p:nvSpPr>
            <p:cNvPr id="4" name="Flèche : bas 3">
              <a:extLst>
                <a:ext uri="{FF2B5EF4-FFF2-40B4-BE49-F238E27FC236}">
                  <a16:creationId xmlns:a16="http://schemas.microsoft.com/office/drawing/2014/main" id="{FB444981-D5A9-4D57-B309-5080DD64DD7D}"/>
                </a:ext>
              </a:extLst>
            </p:cNvPr>
            <p:cNvSpPr/>
            <p:nvPr/>
          </p:nvSpPr>
          <p:spPr>
            <a:xfrm>
              <a:off x="7847045" y="3508310"/>
              <a:ext cx="653143" cy="1296955"/>
            </a:xfrm>
            <a:prstGeom prst="downArrow">
              <a:avLst/>
            </a:prstGeom>
            <a:solidFill>
              <a:schemeClr val="accent1">
                <a:alpha val="5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267E434-9F2B-45E3-9507-EA30F9F064E9}"/>
                </a:ext>
              </a:extLst>
            </p:cNvPr>
            <p:cNvSpPr txBox="1"/>
            <p:nvPr/>
          </p:nvSpPr>
          <p:spPr>
            <a:xfrm>
              <a:off x="7075209" y="5777434"/>
              <a:ext cx="1769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Karl-Heinz Image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BF84FF85-056B-4111-A8B6-1E88F2A530C5}"/>
              </a:ext>
            </a:extLst>
          </p:cNvPr>
          <p:cNvGrpSpPr/>
          <p:nvPr/>
        </p:nvGrpSpPr>
        <p:grpSpPr>
          <a:xfrm>
            <a:off x="709127" y="1337419"/>
            <a:ext cx="5972404" cy="4531536"/>
            <a:chOff x="709127" y="1337419"/>
            <a:chExt cx="5972404" cy="4531536"/>
          </a:xfrm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7804312-3128-4BCC-9A16-BFDEC537825C}"/>
                </a:ext>
              </a:extLst>
            </p:cNvPr>
            <p:cNvSpPr/>
            <p:nvPr/>
          </p:nvSpPr>
          <p:spPr>
            <a:xfrm>
              <a:off x="979714" y="1679510"/>
              <a:ext cx="5579706" cy="4189445"/>
            </a:xfrm>
            <a:custGeom>
              <a:avLst/>
              <a:gdLst>
                <a:gd name="connsiteX0" fmla="*/ 5561045 w 5579706"/>
                <a:gd name="connsiteY0" fmla="*/ 0 h 4189445"/>
                <a:gd name="connsiteX1" fmla="*/ 0 w 5579706"/>
                <a:gd name="connsiteY1" fmla="*/ 9331 h 4189445"/>
                <a:gd name="connsiteX2" fmla="*/ 0 w 5579706"/>
                <a:gd name="connsiteY2" fmla="*/ 4189445 h 4189445"/>
                <a:gd name="connsiteX3" fmla="*/ 2789853 w 5579706"/>
                <a:gd name="connsiteY3" fmla="*/ 4170784 h 4189445"/>
                <a:gd name="connsiteX4" fmla="*/ 2771192 w 5579706"/>
                <a:gd name="connsiteY4" fmla="*/ 2771192 h 4189445"/>
                <a:gd name="connsiteX5" fmla="*/ 5579706 w 5579706"/>
                <a:gd name="connsiteY5" fmla="*/ 2789853 h 4189445"/>
                <a:gd name="connsiteX6" fmla="*/ 5561045 w 5579706"/>
                <a:gd name="connsiteY6" fmla="*/ 0 h 418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9706" h="4189445">
                  <a:moveTo>
                    <a:pt x="5561045" y="0"/>
                  </a:moveTo>
                  <a:lnTo>
                    <a:pt x="0" y="9331"/>
                  </a:lnTo>
                  <a:lnTo>
                    <a:pt x="0" y="4189445"/>
                  </a:lnTo>
                  <a:lnTo>
                    <a:pt x="2789853" y="4170784"/>
                  </a:lnTo>
                  <a:lnTo>
                    <a:pt x="2771192" y="2771192"/>
                  </a:lnTo>
                  <a:lnTo>
                    <a:pt x="5579706" y="2789853"/>
                  </a:lnTo>
                  <a:lnTo>
                    <a:pt x="5561045" y="0"/>
                  </a:lnTo>
                  <a:close/>
                </a:path>
              </a:pathLst>
            </a:custGeom>
            <a:solidFill>
              <a:schemeClr val="accent1">
                <a:alpha val="3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AC3C5B9-1F65-4F7D-AF42-CA03223E16FE}"/>
                </a:ext>
              </a:extLst>
            </p:cNvPr>
            <p:cNvSpPr txBox="1"/>
            <p:nvPr/>
          </p:nvSpPr>
          <p:spPr>
            <a:xfrm>
              <a:off x="709127" y="1337419"/>
              <a:ext cx="59724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Observed during the B[e] survey 2020-02 (5 half-nights)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668E5DD-7120-4CCE-A56D-137724D15457}"/>
              </a:ext>
            </a:extLst>
          </p:cNvPr>
          <p:cNvGrpSpPr/>
          <p:nvPr/>
        </p:nvGrpSpPr>
        <p:grpSpPr>
          <a:xfrm>
            <a:off x="10047228" y="3368055"/>
            <a:ext cx="1808059" cy="3031058"/>
            <a:chOff x="10047228" y="3368055"/>
            <a:chExt cx="1808059" cy="3031058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6E1F4E4-9A2B-4B9F-AC0D-7C5EB15350DE}"/>
                </a:ext>
              </a:extLst>
            </p:cNvPr>
            <p:cNvSpPr txBox="1"/>
            <p:nvPr/>
          </p:nvSpPr>
          <p:spPr>
            <a:xfrm>
              <a:off x="10047228" y="6029781"/>
              <a:ext cx="1808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Florentin’s</a:t>
              </a:r>
              <a:r>
                <a:rPr lang="en-US" dirty="0">
                  <a:solidFill>
                    <a:schemeClr val="bg1"/>
                  </a:solidFill>
                </a:rPr>
                <a:t> binary</a:t>
              </a:r>
            </a:p>
          </p:txBody>
        </p:sp>
        <p:sp>
          <p:nvSpPr>
            <p:cNvPr id="13" name="Flèche : bas 12">
              <a:extLst>
                <a:ext uri="{FF2B5EF4-FFF2-40B4-BE49-F238E27FC236}">
                  <a16:creationId xmlns:a16="http://schemas.microsoft.com/office/drawing/2014/main" id="{937CAFFC-A7B3-475E-AE92-77556E713367}"/>
                </a:ext>
              </a:extLst>
            </p:cNvPr>
            <p:cNvSpPr/>
            <p:nvPr/>
          </p:nvSpPr>
          <p:spPr>
            <a:xfrm>
              <a:off x="10624687" y="3368055"/>
              <a:ext cx="653143" cy="1296955"/>
            </a:xfrm>
            <a:prstGeom prst="downArrow">
              <a:avLst/>
            </a:prstGeom>
            <a:solidFill>
              <a:schemeClr val="accent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FBF58671-4474-4E15-93C9-F2036EA11910}"/>
              </a:ext>
            </a:extLst>
          </p:cNvPr>
          <p:cNvGrpSpPr/>
          <p:nvPr/>
        </p:nvGrpSpPr>
        <p:grpSpPr>
          <a:xfrm>
            <a:off x="4198776" y="5197415"/>
            <a:ext cx="2135659" cy="646331"/>
            <a:chOff x="4198776" y="5197415"/>
            <a:chExt cx="2135659" cy="646331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C75AFFD-9EBC-421A-8CAC-FF7735DA9DBC}"/>
                </a:ext>
              </a:extLst>
            </p:cNvPr>
            <p:cNvSpPr txBox="1"/>
            <p:nvPr/>
          </p:nvSpPr>
          <p:spPr>
            <a:xfrm>
              <a:off x="4198776" y="5459421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SV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67E3EE0-9DD8-45DA-B838-82E55EF68D4A}"/>
                </a:ext>
              </a:extLst>
            </p:cNvPr>
            <p:cNvSpPr txBox="1"/>
            <p:nvPr/>
          </p:nvSpPr>
          <p:spPr>
            <a:xfrm>
              <a:off x="5155907" y="5197415"/>
              <a:ext cx="1178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Open time</a:t>
              </a:r>
            </a:p>
            <a:p>
              <a:r>
                <a:rPr lang="en-US" dirty="0"/>
                <a:t>+ comm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5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</a:t>
            </a:r>
            <a:r>
              <a:rPr lang="fr-FR" sz="5400" b="1" dirty="0" err="1">
                <a:solidFill>
                  <a:schemeClr val="bg1"/>
                </a:solidFill>
              </a:rPr>
              <a:t>observed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6DEDE7E-E952-42F5-A081-3BBE8B988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632" y="971836"/>
            <a:ext cx="5595009" cy="54048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6187E24-2861-4A1C-B454-AF8AE9E4B763}"/>
              </a:ext>
            </a:extLst>
          </p:cNvPr>
          <p:cNvSpPr txBox="1"/>
          <p:nvPr/>
        </p:nvSpPr>
        <p:spPr>
          <a:xfrm>
            <a:off x="208632" y="6337064"/>
            <a:ext cx="559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dirty="0">
                <a:solidFill>
                  <a:schemeClr val="bg1"/>
                </a:solidFill>
              </a:rPr>
              <a:t>LM bands (binning = 5pixels)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23394EAE-D412-439B-B770-1367E5651581}"/>
              </a:ext>
            </a:extLst>
          </p:cNvPr>
          <p:cNvGrpSpPr/>
          <p:nvPr/>
        </p:nvGrpSpPr>
        <p:grpSpPr>
          <a:xfrm>
            <a:off x="6096000" y="1187113"/>
            <a:ext cx="5817565" cy="4483774"/>
            <a:chOff x="6096000" y="1187113"/>
            <a:chExt cx="5817565" cy="4483774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A78F684-9DAE-4781-9D36-7B80A16912B2}"/>
                </a:ext>
              </a:extLst>
            </p:cNvPr>
            <p:cNvSpPr txBox="1"/>
            <p:nvPr/>
          </p:nvSpPr>
          <p:spPr>
            <a:xfrm>
              <a:off x="6096000" y="1187113"/>
              <a:ext cx="5595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3200" dirty="0">
                  <a:solidFill>
                    <a:schemeClr val="bg1"/>
                  </a:solidFill>
                </a:rPr>
                <a:t>Zoom on some Visibility in LM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ED3C6B7-9055-4A84-BD79-A652BA5EC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0" r="47418" b="83015"/>
            <a:stretch/>
          </p:blipFill>
          <p:spPr>
            <a:xfrm>
              <a:off x="6096000" y="1791461"/>
              <a:ext cx="5817565" cy="1907056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E0B4793-CB0F-411C-A5D8-7799D99C8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9" t="31994" r="24538" b="51021"/>
            <a:stretch/>
          </p:blipFill>
          <p:spPr>
            <a:xfrm>
              <a:off x="6096000" y="3763831"/>
              <a:ext cx="5817565" cy="1907056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3A392DCC-3EA0-44B7-AFAF-5A619D59EFE1}"/>
              </a:ext>
            </a:extLst>
          </p:cNvPr>
          <p:cNvGrpSpPr/>
          <p:nvPr/>
        </p:nvGrpSpPr>
        <p:grpSpPr>
          <a:xfrm>
            <a:off x="6759097" y="3153533"/>
            <a:ext cx="4578217" cy="2047134"/>
            <a:chOff x="6759097" y="3153533"/>
            <a:chExt cx="4578217" cy="2047134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9D331ABF-0432-431C-A7EF-5205F7B10D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9097" y="4707200"/>
              <a:ext cx="242595" cy="493467"/>
            </a:xfrm>
            <a:prstGeom prst="line">
              <a:avLst/>
            </a:prstGeom>
            <a:ln w="34925">
              <a:solidFill>
                <a:srgbClr val="92D05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62CF334-4E38-43CF-B13F-089739936116}"/>
                </a:ext>
              </a:extLst>
            </p:cNvPr>
            <p:cNvCxnSpPr>
              <a:cxnSpLocks/>
            </p:cNvCxnSpPr>
            <p:nvPr/>
          </p:nvCxnSpPr>
          <p:spPr>
            <a:xfrm>
              <a:off x="7544011" y="3153533"/>
              <a:ext cx="574880" cy="185250"/>
            </a:xfrm>
            <a:prstGeom prst="line">
              <a:avLst/>
            </a:prstGeom>
            <a:ln w="41275">
              <a:solidFill>
                <a:srgbClr val="92D05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76C69A43-C9B3-4F74-9D33-354FB13AB8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5307" y="3153533"/>
              <a:ext cx="522007" cy="239800"/>
            </a:xfrm>
            <a:prstGeom prst="line">
              <a:avLst/>
            </a:prstGeom>
            <a:ln w="50800">
              <a:solidFill>
                <a:srgbClr val="92D05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E5D74AA-916C-44CD-8FEE-779775BE085D}"/>
                </a:ext>
              </a:extLst>
            </p:cNvPr>
            <p:cNvCxnSpPr>
              <a:cxnSpLocks/>
            </p:cNvCxnSpPr>
            <p:nvPr/>
          </p:nvCxnSpPr>
          <p:spPr>
            <a:xfrm>
              <a:off x="9667643" y="4869141"/>
              <a:ext cx="158621" cy="331526"/>
            </a:xfrm>
            <a:prstGeom prst="line">
              <a:avLst/>
            </a:prstGeom>
            <a:ln w="34925">
              <a:solidFill>
                <a:srgbClr val="92D05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2FDDD8E-429D-4105-8EB1-BD15A6BC48CD}"/>
              </a:ext>
            </a:extLst>
          </p:cNvPr>
          <p:cNvGrpSpPr/>
          <p:nvPr/>
        </p:nvGrpSpPr>
        <p:grpSpPr>
          <a:xfrm>
            <a:off x="6589999" y="5744167"/>
            <a:ext cx="5451236" cy="855234"/>
            <a:chOff x="6589999" y="5744167"/>
            <a:chExt cx="5451236" cy="855234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E45E28A-7639-4246-BC0C-CE237A5FCDAB}"/>
                </a:ext>
              </a:extLst>
            </p:cNvPr>
            <p:cNvSpPr txBox="1"/>
            <p:nvPr/>
          </p:nvSpPr>
          <p:spPr>
            <a:xfrm>
              <a:off x="6589999" y="5744167"/>
              <a:ext cx="5451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Variation as a function of </a:t>
              </a:r>
              <a:r>
                <a:rPr lang="el-GR" sz="2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λ</a:t>
              </a:r>
              <a:r>
                <a:rPr lang="fr-FR" sz="2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fr-FR" sz="24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quite</a:t>
              </a:r>
              <a:r>
                <a:rPr lang="fr-FR" sz="2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fr-FR" sz="24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different</a:t>
              </a:r>
              <a:r>
                <a:rPr lang="en-US" sz="2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</a:p>
          </p:txBody>
        </p:sp>
        <p:sp>
          <p:nvSpPr>
            <p:cNvPr id="29" name="Flèche : droite 28">
              <a:extLst>
                <a:ext uri="{FF2B5EF4-FFF2-40B4-BE49-F238E27FC236}">
                  <a16:creationId xmlns:a16="http://schemas.microsoft.com/office/drawing/2014/main" id="{C7A6700C-EEEE-45BE-AC9C-548688443594}"/>
                </a:ext>
              </a:extLst>
            </p:cNvPr>
            <p:cNvSpPr/>
            <p:nvPr/>
          </p:nvSpPr>
          <p:spPr>
            <a:xfrm>
              <a:off x="6722882" y="6137736"/>
              <a:ext cx="694003" cy="461665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F6C90968-78BF-4043-B221-03902F15BBB3}"/>
                </a:ext>
              </a:extLst>
            </p:cNvPr>
            <p:cNvSpPr txBox="1"/>
            <p:nvPr/>
          </p:nvSpPr>
          <p:spPr>
            <a:xfrm>
              <a:off x="7366695" y="6120753"/>
              <a:ext cx="2686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Physics</a:t>
              </a:r>
              <a:r>
                <a:rPr lang="fr-FR" sz="2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in the </a:t>
              </a:r>
              <a:r>
                <a:rPr lang="fr-FR" sz="24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disks</a:t>
              </a:r>
              <a:r>
                <a:rPr lang="fr-FR" sz="2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?</a:t>
              </a:r>
              <a:endPara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6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</a:t>
            </a:r>
            <a:r>
              <a:rPr lang="fr-FR" sz="5400" b="1" dirty="0" err="1">
                <a:solidFill>
                  <a:schemeClr val="bg1"/>
                </a:solidFill>
              </a:rPr>
              <a:t>observed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6DEDE7E-E952-42F5-A081-3BBE8B988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632" y="971836"/>
            <a:ext cx="5595009" cy="540482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F26231B-AD5F-4232-8254-D460B694D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1938" y="952651"/>
            <a:ext cx="5595008" cy="540482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6187E24-2861-4A1C-B454-AF8AE9E4B763}"/>
              </a:ext>
            </a:extLst>
          </p:cNvPr>
          <p:cNvSpPr txBox="1"/>
          <p:nvPr/>
        </p:nvSpPr>
        <p:spPr>
          <a:xfrm>
            <a:off x="208632" y="6337064"/>
            <a:ext cx="559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dirty="0">
                <a:solidFill>
                  <a:schemeClr val="bg1"/>
                </a:solidFill>
              </a:rPr>
              <a:t>LM bands (binning = 5pixels)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78F684-9DAE-4781-9D36-7B80A16912B2}"/>
              </a:ext>
            </a:extLst>
          </p:cNvPr>
          <p:cNvSpPr txBox="1"/>
          <p:nvPr/>
        </p:nvSpPr>
        <p:spPr>
          <a:xfrm>
            <a:off x="5803641" y="6324942"/>
            <a:ext cx="5595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dirty="0">
                <a:solidFill>
                  <a:schemeClr val="bg1"/>
                </a:solidFill>
              </a:rPr>
              <a:t>N band (binning = 21pixels)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AA8B359-049B-4169-8F7F-4C942CCB0E35}"/>
              </a:ext>
            </a:extLst>
          </p:cNvPr>
          <p:cNvGrpSpPr/>
          <p:nvPr/>
        </p:nvGrpSpPr>
        <p:grpSpPr>
          <a:xfrm>
            <a:off x="6590744" y="996596"/>
            <a:ext cx="5083095" cy="5081475"/>
            <a:chOff x="6590744" y="996596"/>
            <a:chExt cx="5083095" cy="50814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FBB4596-7222-4AF7-AA4A-4A9691B622B3}"/>
                </a:ext>
              </a:extLst>
            </p:cNvPr>
            <p:cNvSpPr/>
            <p:nvPr/>
          </p:nvSpPr>
          <p:spPr>
            <a:xfrm>
              <a:off x="6594438" y="4410635"/>
              <a:ext cx="1226371" cy="1667436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29F1A5-480B-47C5-A0C1-518D5DD118C9}"/>
                </a:ext>
              </a:extLst>
            </p:cNvPr>
            <p:cNvSpPr/>
            <p:nvPr/>
          </p:nvSpPr>
          <p:spPr>
            <a:xfrm>
              <a:off x="10447468" y="2743199"/>
              <a:ext cx="1226371" cy="1667436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4E8589-6216-420A-9CC4-BFF88628CFEE}"/>
                </a:ext>
              </a:extLst>
            </p:cNvPr>
            <p:cNvSpPr/>
            <p:nvPr/>
          </p:nvSpPr>
          <p:spPr>
            <a:xfrm>
              <a:off x="6594437" y="996596"/>
              <a:ext cx="1226371" cy="1667436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138D87-6E81-4271-A900-8BABA118DC9B}"/>
                </a:ext>
              </a:extLst>
            </p:cNvPr>
            <p:cNvSpPr/>
            <p:nvPr/>
          </p:nvSpPr>
          <p:spPr>
            <a:xfrm>
              <a:off x="7841887" y="4410635"/>
              <a:ext cx="1226371" cy="1667436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D81E65-A59C-426D-B275-AA5B1C5911E7}"/>
                </a:ext>
              </a:extLst>
            </p:cNvPr>
            <p:cNvSpPr/>
            <p:nvPr/>
          </p:nvSpPr>
          <p:spPr>
            <a:xfrm>
              <a:off x="6590744" y="2703615"/>
              <a:ext cx="1226371" cy="1667436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4A2DC8-1735-4778-819F-FCE11140A82A}"/>
                </a:ext>
              </a:extLst>
            </p:cNvPr>
            <p:cNvSpPr/>
            <p:nvPr/>
          </p:nvSpPr>
          <p:spPr>
            <a:xfrm>
              <a:off x="7854832" y="1005980"/>
              <a:ext cx="1226371" cy="1667436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895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B[e] Stars </a:t>
            </a:r>
            <a:r>
              <a:rPr lang="fr-FR" sz="5400" b="1" dirty="0" err="1">
                <a:solidFill>
                  <a:schemeClr val="bg1"/>
                </a:solidFill>
              </a:rPr>
              <a:t>observed</a:t>
            </a:r>
            <a:r>
              <a:rPr lang="fr-FR" sz="5400" b="1" dirty="0">
                <a:solidFill>
                  <a:schemeClr val="bg1"/>
                </a:solidFill>
              </a:rPr>
              <a:t> </a:t>
            </a:r>
            <a:r>
              <a:rPr lang="fr-FR" sz="5400" b="1" dirty="0" err="1">
                <a:solidFill>
                  <a:schemeClr val="bg1"/>
                </a:solidFill>
              </a:rPr>
              <a:t>with</a:t>
            </a:r>
            <a:r>
              <a:rPr lang="fr-FR" sz="5400" b="1" dirty="0">
                <a:solidFill>
                  <a:schemeClr val="bg1"/>
                </a:solidFill>
              </a:rPr>
              <a:t> MATISSE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0985DF9-F067-46DC-9F1E-078A210FB9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t="8093" r="15307"/>
          <a:stretch/>
        </p:blipFill>
        <p:spPr>
          <a:xfrm>
            <a:off x="2327387" y="3128058"/>
            <a:ext cx="2881992" cy="2691380"/>
          </a:xfrm>
          <a:prstGeom prst="rect">
            <a:avLst/>
          </a:prstGeom>
        </p:spPr>
      </p:pic>
      <p:pic>
        <p:nvPicPr>
          <p:cNvPr id="8" name="Image 7" descr="Une image contenant moniteur, assis, ordinateur, écran&#10;&#10;Description générée automatiquement">
            <a:extLst>
              <a:ext uri="{FF2B5EF4-FFF2-40B4-BE49-F238E27FC236}">
                <a16:creationId xmlns:a16="http://schemas.microsoft.com/office/drawing/2014/main" id="{A4095B44-17C3-4986-91D9-2C25362173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9876" r="11506" b="4681"/>
          <a:stretch/>
        </p:blipFill>
        <p:spPr>
          <a:xfrm>
            <a:off x="5435850" y="1285403"/>
            <a:ext cx="3328227" cy="252254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A89C02D-78B6-4D71-BED3-F8B19CE40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634" y="4167795"/>
            <a:ext cx="2769823" cy="2627781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C91A3ABC-DDC0-481A-9E93-C9AEB741130C}"/>
              </a:ext>
            </a:extLst>
          </p:cNvPr>
          <p:cNvGrpSpPr/>
          <p:nvPr/>
        </p:nvGrpSpPr>
        <p:grpSpPr>
          <a:xfrm>
            <a:off x="9162424" y="2043404"/>
            <a:ext cx="2881992" cy="2995126"/>
            <a:chOff x="8433707" y="2827176"/>
            <a:chExt cx="2881992" cy="29951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5335E1-BFB8-41D2-BF78-24AFD7158109}"/>
                </a:ext>
              </a:extLst>
            </p:cNvPr>
            <p:cNvSpPr/>
            <p:nvPr/>
          </p:nvSpPr>
          <p:spPr>
            <a:xfrm>
              <a:off x="8433707" y="2827176"/>
              <a:ext cx="2881992" cy="2995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99C4A29-B8D1-4FFD-8662-3F6180773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7" t="11895" r="20353" b="11708"/>
            <a:stretch/>
          </p:blipFill>
          <p:spPr>
            <a:xfrm>
              <a:off x="8556967" y="2971801"/>
              <a:ext cx="2660762" cy="2666780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49AA13A9-4345-4E26-8878-A18CBC102AD2}"/>
              </a:ext>
            </a:extLst>
          </p:cNvPr>
          <p:cNvSpPr txBox="1"/>
          <p:nvPr/>
        </p:nvSpPr>
        <p:spPr>
          <a:xfrm>
            <a:off x="2272792" y="2739939"/>
            <a:ext cx="292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Chromatic Geometric models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5049488-3B5B-4A53-8664-7DDF0EE29A01}"/>
              </a:ext>
            </a:extLst>
          </p:cNvPr>
          <p:cNvSpPr txBox="1"/>
          <p:nvPr/>
        </p:nvSpPr>
        <p:spPr>
          <a:xfrm>
            <a:off x="5071461" y="903791"/>
            <a:ext cx="451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DISCO+ : semi-physical Gas + Dust (Blackbody)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170FE50-6E5C-433C-92E5-B2A627DA5CA3}"/>
              </a:ext>
            </a:extLst>
          </p:cNvPr>
          <p:cNvSpPr txBox="1"/>
          <p:nvPr/>
        </p:nvSpPr>
        <p:spPr>
          <a:xfrm>
            <a:off x="9673068" y="1180327"/>
            <a:ext cx="2273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Radiative transfer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Grid of HDUST models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(Gas + Dust)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1FEDC29-9222-4620-9F7F-08449A3D1286}"/>
              </a:ext>
            </a:extLst>
          </p:cNvPr>
          <p:cNvSpPr txBox="1"/>
          <p:nvPr/>
        </p:nvSpPr>
        <p:spPr>
          <a:xfrm>
            <a:off x="5686601" y="3807948"/>
            <a:ext cx="347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reconstruction (IRBIS+MIRA)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258BE6D-125D-423B-9F2E-A268DE876209}"/>
              </a:ext>
            </a:extLst>
          </p:cNvPr>
          <p:cNvSpPr txBox="1"/>
          <p:nvPr/>
        </p:nvSpPr>
        <p:spPr>
          <a:xfrm>
            <a:off x="48472" y="1430146"/>
            <a:ext cx="52366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Modelling the whole dataset </a:t>
            </a:r>
          </a:p>
          <a:p>
            <a:r>
              <a:rPr lang="en-US" sz="2800" dirty="0">
                <a:solidFill>
                  <a:schemeClr val="bg1"/>
                </a:solidFill>
              </a:rPr>
              <a:t>with tools of increasing complexity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D8B75BE-AB65-4B9F-9EB7-6A392577AB19}"/>
              </a:ext>
            </a:extLst>
          </p:cNvPr>
          <p:cNvSpPr txBox="1"/>
          <p:nvPr/>
        </p:nvSpPr>
        <p:spPr>
          <a:xfrm>
            <a:off x="10054904" y="4986645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+</a:t>
            </a:r>
          </a:p>
          <a:p>
            <a:r>
              <a:rPr lang="en-US" dirty="0">
                <a:solidFill>
                  <a:schemeClr val="bg1"/>
                </a:solidFill>
              </a:rPr>
              <a:t>RADMC3D?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477F764-24BB-46C2-8E87-EE37258A3068}"/>
              </a:ext>
            </a:extLst>
          </p:cNvPr>
          <p:cNvSpPr txBox="1"/>
          <p:nvPr/>
        </p:nvSpPr>
        <p:spPr>
          <a:xfrm>
            <a:off x="147584" y="5909125"/>
            <a:ext cx="4742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Hopefully submitting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 paper by the end of next year</a:t>
            </a:r>
          </a:p>
        </p:txBody>
      </p:sp>
    </p:spTree>
    <p:extLst>
      <p:ext uri="{BB962C8B-B14F-4D97-AF65-F5344CB8AC3E}">
        <p14:creationId xmlns:p14="http://schemas.microsoft.com/office/powerpoint/2010/main" val="254792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B[e] </a:t>
            </a:r>
            <a:r>
              <a:rPr lang="fr-FR" sz="5400" b="1" dirty="0" err="1">
                <a:solidFill>
                  <a:schemeClr val="bg1"/>
                </a:solidFill>
              </a:rPr>
              <a:t>observed</a:t>
            </a:r>
            <a:r>
              <a:rPr lang="fr-FR" sz="5400" b="1" dirty="0">
                <a:solidFill>
                  <a:schemeClr val="bg1"/>
                </a:solidFill>
              </a:rPr>
              <a:t> in Br</a:t>
            </a:r>
            <a:r>
              <a:rPr lang="el-GR" sz="5400" b="1" dirty="0">
                <a:solidFill>
                  <a:schemeClr val="bg1"/>
                </a:solidFill>
              </a:rPr>
              <a:t>α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9565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err="1">
                <a:solidFill>
                  <a:schemeClr val="bg1"/>
                </a:solidFill>
              </a:rPr>
              <a:t>Disantangling</a:t>
            </a:r>
            <a:r>
              <a:rPr lang="en-US" sz="2800" dirty="0">
                <a:solidFill>
                  <a:schemeClr val="bg1"/>
                </a:solidFill>
              </a:rPr>
              <a:t> gas and dust around B[e] stars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2501F1-ECD3-44DF-B2E2-875129A6C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" y="1629879"/>
            <a:ext cx="4677538" cy="341460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203C676-185B-45BE-9A60-61F92239B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480" y="956521"/>
            <a:ext cx="4292100" cy="313323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E824254-FC0C-4C06-80C8-086C2C9147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21" y="3023242"/>
            <a:ext cx="4571742" cy="33373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FC569EF-1634-4EF4-B00D-7AB82CFFE411}"/>
              </a:ext>
            </a:extLst>
          </p:cNvPr>
          <p:cNvSpPr txBox="1"/>
          <p:nvPr/>
        </p:nvSpPr>
        <p:spPr>
          <a:xfrm>
            <a:off x="1877905" y="504448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Visibility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B5A7062-0D91-4E64-ACE1-B8B6F8402AB3}"/>
              </a:ext>
            </a:extLst>
          </p:cNvPr>
          <p:cNvSpPr txBox="1"/>
          <p:nvPr/>
        </p:nvSpPr>
        <p:spPr>
          <a:xfrm>
            <a:off x="6274963" y="6305447"/>
            <a:ext cx="149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Closure</a:t>
            </a:r>
            <a:r>
              <a:rPr lang="fr-FR" dirty="0">
                <a:solidFill>
                  <a:schemeClr val="bg1"/>
                </a:solidFill>
              </a:rPr>
              <a:t> phase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C783745-F01C-447F-BFA4-96A0E2DEFD0A}"/>
              </a:ext>
            </a:extLst>
          </p:cNvPr>
          <p:cNvSpPr txBox="1"/>
          <p:nvPr/>
        </p:nvSpPr>
        <p:spPr>
          <a:xfrm>
            <a:off x="9187398" y="4089754"/>
            <a:ext cx="1846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Differential</a:t>
            </a:r>
            <a:r>
              <a:rPr lang="fr-FR" dirty="0">
                <a:solidFill>
                  <a:schemeClr val="bg1"/>
                </a:solidFill>
              </a:rPr>
              <a:t> phase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C1F15B-FB18-4D94-A596-BA7D30CD37CE}"/>
              </a:ext>
            </a:extLst>
          </p:cNvPr>
          <p:cNvSpPr txBox="1"/>
          <p:nvPr/>
        </p:nvSpPr>
        <p:spPr>
          <a:xfrm>
            <a:off x="103829" y="5422174"/>
            <a:ext cx="45214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Another Paper?</a:t>
            </a:r>
          </a:p>
          <a:p>
            <a:r>
              <a:rPr lang="en-US" sz="2800" dirty="0">
                <a:solidFill>
                  <a:schemeClr val="bg1"/>
                </a:solidFill>
              </a:rPr>
              <a:t>Need of more GRA4MAT </a:t>
            </a:r>
            <a:r>
              <a:rPr lang="en-US" sz="2800" dirty="0" err="1">
                <a:solidFill>
                  <a:schemeClr val="bg1"/>
                </a:solidFill>
              </a:rPr>
              <a:t>obs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r>
              <a:rPr lang="en-US" sz="2800" dirty="0">
                <a:solidFill>
                  <a:schemeClr val="bg1"/>
                </a:solidFill>
              </a:rPr>
              <a:t>Or GRA+MAT (in Br</a:t>
            </a:r>
            <a:r>
              <a:rPr lang="el-GR" sz="2800" dirty="0">
                <a:solidFill>
                  <a:schemeClr val="bg1"/>
                </a:solidFill>
              </a:rPr>
              <a:t>α</a:t>
            </a:r>
            <a:r>
              <a:rPr lang="fr-FR" sz="2800" dirty="0">
                <a:solidFill>
                  <a:schemeClr val="bg1"/>
                </a:solidFill>
              </a:rPr>
              <a:t>+</a:t>
            </a:r>
            <a:r>
              <a:rPr lang="en-US" sz="2800" dirty="0">
                <a:solidFill>
                  <a:schemeClr val="bg1"/>
                </a:solidFill>
              </a:rPr>
              <a:t>Br</a:t>
            </a:r>
            <a:r>
              <a:rPr lang="el-GR" sz="2800" dirty="0">
                <a:solidFill>
                  <a:schemeClr val="bg1"/>
                </a:solidFill>
              </a:rPr>
              <a:t>γ</a:t>
            </a:r>
            <a:r>
              <a:rPr lang="fr-FR" sz="2800" dirty="0">
                <a:solidFill>
                  <a:schemeClr val="bg1"/>
                </a:solidFill>
              </a:rPr>
              <a:t>)?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extérieur, nuit, eau, sombre&#10;&#10;Description générée automatiquement">
            <a:extLst>
              <a:ext uri="{FF2B5EF4-FFF2-40B4-BE49-F238E27FC236}">
                <a16:creationId xmlns:a16="http://schemas.microsoft.com/office/drawing/2014/main" id="{817E3E44-9B4B-408C-9FC7-DBFF91ED9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 b="23194"/>
          <a:stretch/>
        </p:blipFill>
        <p:spPr>
          <a:xfrm flipH="1">
            <a:off x="0" y="0"/>
            <a:ext cx="12192000" cy="6849239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F23F5BB-1ABC-44FB-AC90-9AEED4006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268" y="1514031"/>
            <a:ext cx="7349164" cy="249836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stars with 3 spectral features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 lines (H, He,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Forbidden lines : [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], [OI]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IR excess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6E4F5BF-0DAA-4857-8C5D-A6AE8F9EF074}"/>
              </a:ext>
            </a:extLst>
          </p:cNvPr>
          <p:cNvSpPr/>
          <p:nvPr/>
        </p:nvSpPr>
        <p:spPr>
          <a:xfrm>
            <a:off x="1596591" y="1224351"/>
            <a:ext cx="3282" cy="3282"/>
          </a:xfrm>
          <a:custGeom>
            <a:avLst/>
            <a:gdLst/>
            <a:ahLst/>
            <a:cxnLst/>
            <a:rect l="l" t="t" r="r" b="b"/>
            <a:pathLst>
              <a:path w="3282" h="3282"/>
            </a:pathLst>
          </a:custGeom>
          <a:solidFill>
            <a:schemeClr val="bg1"/>
          </a:solidFill>
          <a:ln w="36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67E6625-7BFF-4010-B051-D3A8C500657B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B[e] stars?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226D8E-AF3D-4166-BBDA-57367AFEE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1"/>
            <a:ext cx="1039053" cy="10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8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extérieur, nuit, eau, sombre&#10;&#10;Description générée automatiquement">
            <a:extLst>
              <a:ext uri="{FF2B5EF4-FFF2-40B4-BE49-F238E27FC236}">
                <a16:creationId xmlns:a16="http://schemas.microsoft.com/office/drawing/2014/main" id="{817E3E44-9B4B-408C-9FC7-DBFF91ED9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 b="23194"/>
          <a:stretch/>
        </p:blipFill>
        <p:spPr>
          <a:xfrm flipH="1">
            <a:off x="0" y="0"/>
            <a:ext cx="12192000" cy="6849239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F23F5BB-1ABC-44FB-AC90-9AEED4006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268" y="1514031"/>
            <a:ext cx="7349164" cy="249836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stars with 3 spectral features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 lines (H, He,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Forbidden lines : [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], [OI]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IR excess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6E4F5BF-0DAA-4857-8C5D-A6AE8F9EF074}"/>
              </a:ext>
            </a:extLst>
          </p:cNvPr>
          <p:cNvSpPr/>
          <p:nvPr/>
        </p:nvSpPr>
        <p:spPr>
          <a:xfrm>
            <a:off x="1596591" y="1224351"/>
            <a:ext cx="3282" cy="3282"/>
          </a:xfrm>
          <a:custGeom>
            <a:avLst/>
            <a:gdLst/>
            <a:ahLst/>
            <a:cxnLst/>
            <a:rect l="l" t="t" r="r" b="b"/>
            <a:pathLst>
              <a:path w="3282" h="3282"/>
            </a:pathLst>
          </a:custGeom>
          <a:solidFill>
            <a:schemeClr val="bg1"/>
          </a:solidFill>
          <a:ln w="36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67E6625-7BFF-4010-B051-D3A8C500657B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B[e] stars?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226D8E-AF3D-4166-BBDA-57367AFEE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1"/>
            <a:ext cx="1039053" cy="10085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DBD25B-0048-4D71-BF6F-84965114175D}"/>
              </a:ext>
            </a:extLst>
          </p:cNvPr>
          <p:cNvSpPr txBox="1"/>
          <p:nvPr/>
        </p:nvSpPr>
        <p:spPr>
          <a:xfrm>
            <a:off x="265268" y="4296014"/>
            <a:ext cx="709219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for stars at various evolutionary status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Herbig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stars :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HAeB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Supergiants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sgB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planetary nebula :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cPNB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Symbiotic stars :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Unclassified :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unclB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[e]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00BFD7-C476-4C84-B221-4E3AA4533B94}"/>
              </a:ext>
            </a:extLst>
          </p:cNvPr>
          <p:cNvSpPr txBox="1"/>
          <p:nvPr/>
        </p:nvSpPr>
        <p:spPr>
          <a:xfrm>
            <a:off x="6431280" y="5100441"/>
            <a:ext cx="39308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talking about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B[e] phenomenon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67702FB9-476C-4623-804E-F56C71746906}"/>
              </a:ext>
            </a:extLst>
          </p:cNvPr>
          <p:cNvSpPr/>
          <p:nvPr/>
        </p:nvSpPr>
        <p:spPr>
          <a:xfrm>
            <a:off x="5370906" y="4796772"/>
            <a:ext cx="775607" cy="1668862"/>
          </a:xfrm>
          <a:prstGeom prst="rightBrace">
            <a:avLst>
              <a:gd name="adj1" fmla="val 26106"/>
              <a:gd name="adj2" fmla="val 49441"/>
            </a:avLst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8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extérieur, nuit, eau, sombre&#10;&#10;Description générée automatiquement">
            <a:extLst>
              <a:ext uri="{FF2B5EF4-FFF2-40B4-BE49-F238E27FC236}">
                <a16:creationId xmlns:a16="http://schemas.microsoft.com/office/drawing/2014/main" id="{817E3E44-9B4B-408C-9FC7-DBFF91ED9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 b="23194"/>
          <a:stretch/>
        </p:blipFill>
        <p:spPr>
          <a:xfrm flipH="1">
            <a:off x="0" y="0"/>
            <a:ext cx="12192000" cy="6849239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F23F5BB-1ABC-44FB-AC90-9AEED4006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268" y="1514031"/>
            <a:ext cx="7349164" cy="249836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stars with 3 spectral features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 lines (H, He,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Forbidden lines : [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], [OI]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IR excess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6E4F5BF-0DAA-4857-8C5D-A6AE8F9EF074}"/>
              </a:ext>
            </a:extLst>
          </p:cNvPr>
          <p:cNvSpPr/>
          <p:nvPr/>
        </p:nvSpPr>
        <p:spPr>
          <a:xfrm>
            <a:off x="1596591" y="1224351"/>
            <a:ext cx="3282" cy="3282"/>
          </a:xfrm>
          <a:custGeom>
            <a:avLst/>
            <a:gdLst/>
            <a:ahLst/>
            <a:cxnLst/>
            <a:rect l="l" t="t" r="r" b="b"/>
            <a:pathLst>
              <a:path w="3282" h="3282"/>
            </a:pathLst>
          </a:custGeom>
          <a:solidFill>
            <a:schemeClr val="bg1"/>
          </a:solidFill>
          <a:ln w="36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F67E6625-7BFF-4010-B051-D3A8C500657B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B[e] stars?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226D8E-AF3D-4166-BBDA-57367AFEE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1"/>
            <a:ext cx="1039053" cy="100859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E1FB174-9FC3-4B00-BB7F-24579016A340}"/>
              </a:ext>
            </a:extLst>
          </p:cNvPr>
          <p:cNvSpPr txBox="1"/>
          <p:nvPr/>
        </p:nvSpPr>
        <p:spPr>
          <a:xfrm>
            <a:off x="265268" y="3693461"/>
            <a:ext cx="915013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Strongly anisotropic circumstellar environment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and hot zone for Hydrogen emission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 diluted and strongly illuminated zone for forbidden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and cool zone to produce dust (not that easy around hot stars)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E5E843D-9887-48C7-A732-ED1489C2CB9F}"/>
              </a:ext>
            </a:extLst>
          </p:cNvPr>
          <p:cNvGrpSpPr/>
          <p:nvPr/>
        </p:nvGrpSpPr>
        <p:grpSpPr>
          <a:xfrm>
            <a:off x="524113" y="5430408"/>
            <a:ext cx="6270311" cy="1384995"/>
            <a:chOff x="524113" y="5430408"/>
            <a:chExt cx="6270311" cy="1384995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735C7A7-AFE8-4122-B546-4259408AE740}"/>
                </a:ext>
              </a:extLst>
            </p:cNvPr>
            <p:cNvSpPr txBox="1"/>
            <p:nvPr/>
          </p:nvSpPr>
          <p:spPr>
            <a:xfrm>
              <a:off x="1596591" y="5430408"/>
              <a:ext cx="519783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Mechanism(s) of mass-loss? 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Break of its spherical symmetry?  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Dust formation? </a:t>
              </a:r>
            </a:p>
          </p:txBody>
        </p:sp>
        <p:sp>
          <p:nvSpPr>
            <p:cNvPr id="10" name="Flèche : droite 9">
              <a:extLst>
                <a:ext uri="{FF2B5EF4-FFF2-40B4-BE49-F238E27FC236}">
                  <a16:creationId xmlns:a16="http://schemas.microsoft.com/office/drawing/2014/main" id="{5F20622F-9D2F-4001-9D67-C1F352D35359}"/>
                </a:ext>
              </a:extLst>
            </p:cNvPr>
            <p:cNvSpPr/>
            <p:nvPr/>
          </p:nvSpPr>
          <p:spPr>
            <a:xfrm>
              <a:off x="524113" y="5877567"/>
              <a:ext cx="1072478" cy="52492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73AF17D9-B7AA-4EA7-A51D-D91FFB57BCD3}"/>
              </a:ext>
            </a:extLst>
          </p:cNvPr>
          <p:cNvGrpSpPr/>
          <p:nvPr/>
        </p:nvGrpSpPr>
        <p:grpSpPr>
          <a:xfrm>
            <a:off x="6917901" y="5343969"/>
            <a:ext cx="3347507" cy="1384995"/>
            <a:chOff x="8569420" y="5430818"/>
            <a:chExt cx="3347507" cy="1384995"/>
          </a:xfrm>
        </p:grpSpPr>
        <p:sp>
          <p:nvSpPr>
            <p:cNvPr id="12" name="Flèche : droite 11">
              <a:extLst>
                <a:ext uri="{FF2B5EF4-FFF2-40B4-BE49-F238E27FC236}">
                  <a16:creationId xmlns:a16="http://schemas.microsoft.com/office/drawing/2014/main" id="{9288F445-B125-4292-B596-3F9DCB606684}"/>
                </a:ext>
              </a:extLst>
            </p:cNvPr>
            <p:cNvSpPr/>
            <p:nvPr/>
          </p:nvSpPr>
          <p:spPr>
            <a:xfrm>
              <a:off x="8569420" y="5714448"/>
              <a:ext cx="1072478" cy="81773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BB84B05-E5E9-42F7-B3F0-AE2E9051896F}"/>
                </a:ext>
              </a:extLst>
            </p:cNvPr>
            <p:cNvSpPr txBox="1"/>
            <p:nvPr/>
          </p:nvSpPr>
          <p:spPr>
            <a:xfrm>
              <a:off x="9589495" y="5430818"/>
              <a:ext cx="232743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Radiative wind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Rotation</a:t>
              </a:r>
            </a:p>
            <a:p>
              <a:r>
                <a:rPr lang="en-US" sz="2800" dirty="0">
                  <a:solidFill>
                    <a:schemeClr val="bg1"/>
                  </a:solidFill>
                </a:rPr>
                <a:t>Binarity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AMBER &amp;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33A3B2CD-F795-4C28-82DA-D0AEDF817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15738"/>
              </p:ext>
            </p:extLst>
          </p:nvPr>
        </p:nvGraphicFramePr>
        <p:xfrm>
          <a:off x="282344" y="1047790"/>
          <a:ext cx="6842118" cy="551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Type</a:t>
                      </a:r>
                      <a:r>
                        <a:rPr lang="fr-FR" sz="1200" baseline="0" dirty="0"/>
                        <a:t> of B[e]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Array</a:t>
                      </a:r>
                      <a:r>
                        <a:rPr lang="fr-FR" sz="1200" dirty="0"/>
                        <a:t>/Instrument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75">
                <a:tc rowSpan="2">
                  <a:txBody>
                    <a:bodyPr/>
                    <a:lstStyle/>
                    <a:p>
                      <a:r>
                        <a:rPr lang="fr-FR" sz="1000" dirty="0"/>
                        <a:t>HD62623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r>
                        <a:rPr lang="fr-FR" sz="1000" dirty="0"/>
                        <a:t>/</a:t>
                      </a:r>
                      <a:r>
                        <a:rPr lang="fr-FR" sz="1000" dirty="0" err="1"/>
                        <a:t>binary</a:t>
                      </a:r>
                      <a:r>
                        <a:rPr lang="fr-FR" sz="1000" dirty="0"/>
                        <a:t>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Meilland</a:t>
                      </a:r>
                      <a:r>
                        <a:rPr lang="fr-FR" sz="1000" baseline="0" dirty="0"/>
                        <a:t>+ 2010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Millour</a:t>
                      </a:r>
                      <a:r>
                        <a:rPr lang="fr-FR" sz="1000" baseline="0" dirty="0"/>
                        <a:t>+ 2011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275">
                <a:tc rowSpan="3">
                  <a:txBody>
                    <a:bodyPr/>
                    <a:lstStyle/>
                    <a:p>
                      <a:r>
                        <a:rPr lang="fr-FR" sz="1000" dirty="0"/>
                        <a:t>HD50138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baseline="0" dirty="0"/>
                        <a:t> </a:t>
                      </a:r>
                      <a:r>
                        <a:rPr lang="fr-FR" sz="1000" dirty="0"/>
                        <a:t>or </a:t>
                      </a:r>
                      <a:r>
                        <a:rPr lang="fr-FR" sz="1000" dirty="0" err="1"/>
                        <a:t>Unclassified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Borges</a:t>
                      </a:r>
                      <a:r>
                        <a:rPr lang="fr-FR" sz="1000" baseline="0" dirty="0"/>
                        <a:t> Fernandes+ 2011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  <a:r>
                        <a:rPr lang="fr-FR" sz="1000" baseline="0" dirty="0"/>
                        <a:t> &amp; </a:t>
                      </a:r>
                      <a:r>
                        <a:rPr lang="fr-FR" sz="1000" baseline="0" dirty="0">
                          <a:solidFill>
                            <a:srgbClr val="00B050"/>
                          </a:solidFill>
                        </a:rPr>
                        <a:t>VLTI/AMBER</a:t>
                      </a:r>
                      <a:endParaRPr lang="fr-FR" sz="1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Ellerbroek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2015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  <a:r>
                        <a:rPr lang="fr-FR" sz="1000" dirty="0"/>
                        <a:t> &amp; CHARA/VEGA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2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Kluska</a:t>
                      </a:r>
                      <a:r>
                        <a:rPr lang="fr-FR" sz="1000" dirty="0"/>
                        <a:t>+ 2016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VLTI/PIONIER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742">
                <a:tc>
                  <a:txBody>
                    <a:bodyPr/>
                    <a:lstStyle/>
                    <a:p>
                      <a:r>
                        <a:rPr lang="fr-FR" sz="1000" dirty="0"/>
                        <a:t>HD87643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dirty="0"/>
                        <a:t> or </a:t>
                      </a:r>
                      <a:r>
                        <a:rPr lang="fr-FR" sz="1000" dirty="0" err="1"/>
                        <a:t>Unclassified</a:t>
                      </a:r>
                      <a:r>
                        <a:rPr lang="fr-FR" sz="1000" dirty="0"/>
                        <a:t>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Millour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2009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  <a:r>
                        <a:rPr lang="fr-FR" sz="1000" dirty="0"/>
                        <a:t> &amp; </a:t>
                      </a:r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275">
                <a:tc rowSpan="2">
                  <a:txBody>
                    <a:bodyPr/>
                    <a:lstStyle/>
                    <a:p>
                      <a:r>
                        <a:rPr lang="fr-FR" sz="1000" dirty="0"/>
                        <a:t>CPD</a:t>
                      </a:r>
                      <a:r>
                        <a:rPr lang="fr-FR" sz="1000" baseline="0" dirty="0"/>
                        <a:t> -57° 2874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Domiciano</a:t>
                      </a:r>
                      <a:r>
                        <a:rPr lang="fr-FR" sz="1000" dirty="0"/>
                        <a:t> de </a:t>
                      </a:r>
                      <a:r>
                        <a:rPr lang="fr-FR" sz="1000" dirty="0" err="1"/>
                        <a:t>Souza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2007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  <a:r>
                        <a:rPr lang="fr-FR" sz="1000" dirty="0"/>
                        <a:t> &amp; </a:t>
                      </a:r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2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Domiciano</a:t>
                      </a:r>
                      <a:r>
                        <a:rPr lang="fr-FR" sz="1000" dirty="0"/>
                        <a:t> de </a:t>
                      </a:r>
                      <a:r>
                        <a:rPr lang="fr-FR" sz="1000" dirty="0" err="1"/>
                        <a:t>Souza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2011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275">
                <a:tc rowSpan="2">
                  <a:txBody>
                    <a:bodyPr/>
                    <a:lstStyle/>
                    <a:p>
                      <a:r>
                        <a:rPr lang="fr-FR" sz="1000" dirty="0"/>
                        <a:t>HD85567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baseline="0" dirty="0"/>
                        <a:t> or </a:t>
                      </a:r>
                      <a:r>
                        <a:rPr lang="fr-FR" sz="1000" dirty="0" err="1"/>
                        <a:t>Unclassified</a:t>
                      </a:r>
                      <a:r>
                        <a:rPr lang="fr-FR" sz="1000" dirty="0"/>
                        <a:t>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Wheelwright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2013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275"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Vural</a:t>
                      </a:r>
                      <a:r>
                        <a:rPr lang="fr-FR" sz="1000" dirty="0"/>
                        <a:t>+ 2014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MWC300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dirty="0"/>
                        <a:t> or </a:t>
                      </a:r>
                      <a:r>
                        <a:rPr lang="fr-FR" sz="1000" dirty="0" err="1"/>
                        <a:t>Unclassified</a:t>
                      </a:r>
                      <a:r>
                        <a:rPr lang="fr-FR" sz="1000" dirty="0"/>
                        <a:t>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Wang+</a:t>
                      </a:r>
                      <a:r>
                        <a:rPr lang="fr-FR" sz="1000" baseline="0" dirty="0"/>
                        <a:t> 2012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 err="1"/>
                        <a:t>Hen</a:t>
                      </a:r>
                      <a:r>
                        <a:rPr lang="fr-FR" sz="1000" dirty="0"/>
                        <a:t> 3-1191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Lachaume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2007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V921 </a:t>
                      </a:r>
                      <a:r>
                        <a:rPr lang="fr-FR" sz="1000" dirty="0" err="1"/>
                        <a:t>Sco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Unclassified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Kreplin</a:t>
                      </a:r>
                      <a:r>
                        <a:rPr lang="fr-FR" sz="1000" dirty="0"/>
                        <a:t>+</a:t>
                      </a:r>
                      <a:r>
                        <a:rPr lang="fr-FR" sz="1000" baseline="0" dirty="0"/>
                        <a:t> 2012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HD45677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baseline="0" dirty="0"/>
                        <a:t> </a:t>
                      </a:r>
                      <a:r>
                        <a:rPr lang="fr-FR" sz="1000" dirty="0"/>
                        <a:t>or </a:t>
                      </a:r>
                      <a:r>
                        <a:rPr lang="fr-FR" sz="1000" dirty="0" err="1"/>
                        <a:t>Unclassified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Monnier+ 2006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IOTA/IONIC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GG Car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Domiciano</a:t>
                      </a:r>
                      <a:r>
                        <a:rPr lang="fr-FR" sz="1000" dirty="0"/>
                        <a:t> de </a:t>
                      </a:r>
                      <a:r>
                        <a:rPr lang="fr-FR" sz="1000" dirty="0" err="1"/>
                        <a:t>Souza</a:t>
                      </a:r>
                      <a:r>
                        <a:rPr lang="fr-FR" sz="1000" dirty="0"/>
                        <a:t>+ 2015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MWC361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Herbig</a:t>
                      </a:r>
                      <a:r>
                        <a:rPr lang="fr-FR" sz="1000" baseline="0" dirty="0"/>
                        <a:t> 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Benisty</a:t>
                      </a:r>
                      <a:r>
                        <a:rPr lang="fr-FR" sz="1000" dirty="0"/>
                        <a:t>+ 2013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CHARA/VEGA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MWC 84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r>
                        <a:rPr lang="fr-FR" sz="1000" dirty="0"/>
                        <a:t>/</a:t>
                      </a:r>
                      <a:r>
                        <a:rPr lang="fr-FR" sz="1000" dirty="0" err="1"/>
                        <a:t>binary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Thureau</a:t>
                      </a:r>
                      <a:r>
                        <a:rPr lang="fr-FR" sz="1000" dirty="0"/>
                        <a:t>+ 2009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IOTA/IONIC &amp; PTI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HD327083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r>
                        <a:rPr lang="fr-FR" sz="1000" dirty="0"/>
                        <a:t>/</a:t>
                      </a:r>
                      <a:r>
                        <a:rPr lang="fr-FR" sz="1000" dirty="0" err="1"/>
                        <a:t>binary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Wheelwright</a:t>
                      </a:r>
                      <a:r>
                        <a:rPr lang="fr-FR" sz="1000" dirty="0"/>
                        <a:t>+ 2012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00B050"/>
                          </a:solidFill>
                        </a:rPr>
                        <a:t>VLTI/AMBER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r>
                        <a:rPr lang="fr-FR" sz="1000" dirty="0"/>
                        <a:t>CPD</a:t>
                      </a:r>
                      <a:r>
                        <a:rPr lang="fr-FR" sz="1000" baseline="0" dirty="0"/>
                        <a:t> -52° 9243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Supergiant</a:t>
                      </a:r>
                      <a:endParaRPr lang="fr-FR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/>
                        <a:t>Cidale</a:t>
                      </a:r>
                      <a:r>
                        <a:rPr lang="fr-FR" sz="1000" dirty="0"/>
                        <a:t>+ 2012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rgbClr val="FF0000"/>
                          </a:solidFill>
                        </a:rPr>
                        <a:t>VLTI/MIDI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8EC04AFF-B041-473B-A275-6F36308B9AA6}"/>
              </a:ext>
            </a:extLst>
          </p:cNvPr>
          <p:cNvSpPr txBox="1"/>
          <p:nvPr/>
        </p:nvSpPr>
        <p:spPr>
          <a:xfrm>
            <a:off x="7638053" y="1828562"/>
            <a:ext cx="240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  8 Stars </a:t>
            </a:r>
            <a:r>
              <a:rPr lang="fr-FR" sz="1600" dirty="0" err="1">
                <a:solidFill>
                  <a:schemeClr val="bg1"/>
                </a:solidFill>
              </a:rPr>
              <a:t>with</a:t>
            </a:r>
            <a:r>
              <a:rPr lang="fr-FR" sz="1600" dirty="0">
                <a:solidFill>
                  <a:schemeClr val="bg1"/>
                </a:solidFill>
              </a:rPr>
              <a:t> VLTI/MIDI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10 Stars VLTI/AMBER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59CEDBD-11B2-43FF-8905-52106BF9CB41}"/>
              </a:ext>
            </a:extLst>
          </p:cNvPr>
          <p:cNvSpPr txBox="1"/>
          <p:nvPr/>
        </p:nvSpPr>
        <p:spPr>
          <a:xfrm>
            <a:off x="7380514" y="1427584"/>
            <a:ext cx="486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 in the last B[e] conference in Prague in 2017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D7060D8-8BA4-4F37-AE53-0A5E669A20C4}"/>
              </a:ext>
            </a:extLst>
          </p:cNvPr>
          <p:cNvSpPr txBox="1"/>
          <p:nvPr/>
        </p:nvSpPr>
        <p:spPr>
          <a:xfrm>
            <a:off x="816523" y="6236689"/>
            <a:ext cx="5773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Review on B[e] interferometric observation (Meilland 2017)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324F15C-297C-4CC9-927A-098A09692423}"/>
              </a:ext>
            </a:extLst>
          </p:cNvPr>
          <p:cNvSpPr txBox="1"/>
          <p:nvPr/>
        </p:nvSpPr>
        <p:spPr>
          <a:xfrm>
            <a:off x="7442486" y="4146709"/>
            <a:ext cx="2565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AMBER only sensitive to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Dust inner rim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Hot gas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5D33073-BA53-4855-8406-675B719B9D2B}"/>
              </a:ext>
            </a:extLst>
          </p:cNvPr>
          <p:cNvSpPr txBox="1"/>
          <p:nvPr/>
        </p:nvSpPr>
        <p:spPr>
          <a:xfrm>
            <a:off x="7442110" y="5134869"/>
            <a:ext cx="4621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MIDI limitations mainly due to the 2 </a:t>
            </a:r>
            <a:r>
              <a:rPr lang="en-US" dirty="0" err="1">
                <a:solidFill>
                  <a:schemeClr val="bg1"/>
                </a:solidFill>
              </a:rPr>
              <a:t>Tels</a:t>
            </a:r>
            <a:r>
              <a:rPr lang="en-US" dirty="0">
                <a:solidFill>
                  <a:schemeClr val="bg1"/>
                </a:solidFill>
              </a:rPr>
              <a:t> mode: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Time-expensive to get good </a:t>
            </a:r>
            <a:r>
              <a:rPr lang="en-US" dirty="0" err="1">
                <a:solidFill>
                  <a:schemeClr val="bg1"/>
                </a:solidFill>
              </a:rPr>
              <a:t>uv</a:t>
            </a:r>
            <a:r>
              <a:rPr lang="en-US" dirty="0">
                <a:solidFill>
                  <a:schemeClr val="bg1"/>
                </a:solidFill>
              </a:rPr>
              <a:t>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 closure phase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61A091F-01EF-4C82-B228-298C9B5AF819}"/>
              </a:ext>
            </a:extLst>
          </p:cNvPr>
          <p:cNvSpPr txBox="1"/>
          <p:nvPr/>
        </p:nvSpPr>
        <p:spPr>
          <a:xfrm>
            <a:off x="8870131" y="3558659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4CFD7DE-7485-4C01-8B9E-CF3944972D24}"/>
              </a:ext>
            </a:extLst>
          </p:cNvPr>
          <p:cNvSpPr txBox="1"/>
          <p:nvPr/>
        </p:nvSpPr>
        <p:spPr>
          <a:xfrm>
            <a:off x="7638053" y="2610621"/>
            <a:ext cx="4454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</a:rPr>
              <a:t>Constraints</a:t>
            </a:r>
            <a:r>
              <a:rPr lang="fr-FR" sz="1600" dirty="0">
                <a:solidFill>
                  <a:schemeClr val="bg1"/>
                </a:solidFill>
              </a:rPr>
              <a:t> 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the </a:t>
            </a:r>
            <a:r>
              <a:rPr lang="fr-FR" sz="1600" dirty="0" err="1">
                <a:solidFill>
                  <a:schemeClr val="bg1"/>
                </a:solidFill>
              </a:rPr>
              <a:t>dusty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disk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geometry</a:t>
            </a:r>
            <a:r>
              <a:rPr lang="fr-FR" sz="1600" dirty="0">
                <a:solidFill>
                  <a:schemeClr val="bg1"/>
                </a:solidFill>
              </a:rPr>
              <a:t> and </a:t>
            </a:r>
            <a:r>
              <a:rPr lang="fr-FR" sz="1600" dirty="0" err="1">
                <a:solidFill>
                  <a:schemeClr val="bg1"/>
                </a:solidFill>
              </a:rPr>
              <a:t>physical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properties</a:t>
            </a:r>
            <a:endParaRPr lang="fr-F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1"/>
                </a:solidFill>
              </a:rPr>
              <a:t>The </a:t>
            </a:r>
            <a:r>
              <a:rPr lang="fr-FR" sz="1600" dirty="0" err="1">
                <a:solidFill>
                  <a:schemeClr val="bg1"/>
                </a:solidFill>
              </a:rPr>
              <a:t>gas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geometry</a:t>
            </a:r>
            <a:r>
              <a:rPr lang="fr-FR" sz="1600" dirty="0">
                <a:solidFill>
                  <a:schemeClr val="bg1"/>
                </a:solidFill>
              </a:rPr>
              <a:t> and </a:t>
            </a:r>
            <a:r>
              <a:rPr lang="fr-FR" sz="1600" dirty="0" err="1">
                <a:solidFill>
                  <a:schemeClr val="bg1"/>
                </a:solidFill>
              </a:rPr>
              <a:t>kinematics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52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9565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The A[e] </a:t>
            </a:r>
            <a:r>
              <a:rPr lang="fr-FR" sz="2800" dirty="0" err="1">
                <a:solidFill>
                  <a:schemeClr val="bg1"/>
                </a:solidFill>
              </a:rPr>
              <a:t>supergiant</a:t>
            </a:r>
            <a:r>
              <a:rPr lang="fr-FR" sz="2800" dirty="0">
                <a:solidFill>
                  <a:schemeClr val="bg1"/>
                </a:solidFill>
              </a:rPr>
              <a:t> l </a:t>
            </a:r>
            <a:r>
              <a:rPr lang="fr-FR" sz="2800" dirty="0" err="1">
                <a:solidFill>
                  <a:schemeClr val="bg1"/>
                </a:solidFill>
              </a:rPr>
              <a:t>Pup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seen</a:t>
            </a:r>
            <a:r>
              <a:rPr lang="fr-FR" sz="2800" dirty="0">
                <a:solidFill>
                  <a:schemeClr val="bg1"/>
                </a:solidFill>
              </a:rPr>
              <a:t> by MIDI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68F11CC-756A-49DE-ACBC-5A963853C85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6959" y="4264097"/>
            <a:ext cx="3060000" cy="24692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6CF5A6C-90CB-4646-89B9-291F1EBCD45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0679" y="1553045"/>
            <a:ext cx="2880000" cy="278748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FD730A6-83AB-45D0-990D-42D2DBB4A85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576959" y="1629472"/>
            <a:ext cx="3047760" cy="48031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77EACD4-F8A0-45DF-A3BD-1FE62DBFC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74" y="1797824"/>
            <a:ext cx="4542936" cy="465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4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9565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l </a:t>
            </a:r>
            <a:r>
              <a:rPr lang="fr-FR" sz="2800" dirty="0" err="1">
                <a:solidFill>
                  <a:schemeClr val="bg1"/>
                </a:solidFill>
              </a:rPr>
              <a:t>Pup</a:t>
            </a:r>
            <a:r>
              <a:rPr lang="fr-FR" sz="2800" dirty="0">
                <a:solidFill>
                  <a:schemeClr val="bg1"/>
                </a:solidFill>
              </a:rPr>
              <a:t> : Radiative transfert modeling of MIDI data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MC3D (Wolf 2003)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134DE7F-17D4-415E-9241-0393FE78CA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56"/>
          <a:stretch/>
        </p:blipFill>
        <p:spPr>
          <a:xfrm>
            <a:off x="40116" y="4511884"/>
            <a:ext cx="1824155" cy="17513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CD28DB6-8092-463A-B987-72DC9FB618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3"/>
          <a:stretch/>
        </p:blipFill>
        <p:spPr>
          <a:xfrm>
            <a:off x="47631" y="2187636"/>
            <a:ext cx="1816640" cy="1751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73DC2-8708-4D1A-8D2D-FCF9521B939C}"/>
              </a:ext>
            </a:extLst>
          </p:cNvPr>
          <p:cNvSpPr/>
          <p:nvPr/>
        </p:nvSpPr>
        <p:spPr>
          <a:xfrm>
            <a:off x="125556" y="4217208"/>
            <a:ext cx="165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Equatorial </a:t>
            </a:r>
            <a:r>
              <a:rPr lang="fr-FR" dirty="0" err="1">
                <a:solidFill>
                  <a:schemeClr val="bg1"/>
                </a:solidFill>
              </a:rPr>
              <a:t>wind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73B97F-A0DD-4028-A635-0F061C20015F}"/>
              </a:ext>
            </a:extLst>
          </p:cNvPr>
          <p:cNvSpPr/>
          <p:nvPr/>
        </p:nvSpPr>
        <p:spPr>
          <a:xfrm>
            <a:off x="210998" y="1845000"/>
            <a:ext cx="149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Keplerian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disk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C0F9BD6-0DD0-4056-AAB7-AC50C0F8E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26"/>
          <a:stretch/>
        </p:blipFill>
        <p:spPr>
          <a:xfrm>
            <a:off x="1933692" y="4498470"/>
            <a:ext cx="5407546" cy="179480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EB07F9F-2F1C-4171-8BDE-86432BD3B1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34" b="-8"/>
          <a:stretch/>
        </p:blipFill>
        <p:spPr>
          <a:xfrm>
            <a:off x="1933692" y="2170555"/>
            <a:ext cx="5407546" cy="179480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8CE0353-9557-4962-9F47-284DCD35B3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9"/>
          <a:stretch/>
        </p:blipFill>
        <p:spPr>
          <a:xfrm>
            <a:off x="7419270" y="1986929"/>
            <a:ext cx="2706142" cy="2169636"/>
          </a:xfrm>
          <a:prstGeom prst="rect">
            <a:avLst/>
          </a:prstGeom>
        </p:spPr>
      </p:pic>
      <p:sp>
        <p:nvSpPr>
          <p:cNvPr id="21" name="ZoneTexte 16">
            <a:extLst>
              <a:ext uri="{FF2B5EF4-FFF2-40B4-BE49-F238E27FC236}">
                <a16:creationId xmlns:a16="http://schemas.microsoft.com/office/drawing/2014/main" id="{7098532D-C0ED-4DA0-8A34-8D8E303CBE15}"/>
              </a:ext>
            </a:extLst>
          </p:cNvPr>
          <p:cNvSpPr txBox="1"/>
          <p:nvPr/>
        </p:nvSpPr>
        <p:spPr>
          <a:xfrm>
            <a:off x="5686479" y="5985497"/>
            <a:ext cx="1743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From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Meilland</a:t>
            </a:r>
            <a:r>
              <a:rPr lang="fr-FR" sz="1400" dirty="0">
                <a:solidFill>
                  <a:schemeClr val="bg1"/>
                </a:solidFill>
              </a:rPr>
              <a:t>+ 2010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86F853B-51AA-4BF4-B1D6-91A8527479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9"/>
          <a:stretch/>
        </p:blipFill>
        <p:spPr>
          <a:xfrm>
            <a:off x="7410659" y="4217208"/>
            <a:ext cx="2706142" cy="215277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83169B9-0711-4FA6-87EC-23F0AFC247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r="42585"/>
          <a:stretch/>
        </p:blipFill>
        <p:spPr>
          <a:xfrm>
            <a:off x="11102687" y="1943524"/>
            <a:ext cx="975360" cy="216963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70E8958-C768-4945-A9E5-8365FCF843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70489"/>
          <a:stretch/>
        </p:blipFill>
        <p:spPr>
          <a:xfrm>
            <a:off x="10215572" y="4276367"/>
            <a:ext cx="878453" cy="216963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15FC5A6-CDD1-49A6-AF47-8019039C8F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70489"/>
          <a:stretch/>
        </p:blipFill>
        <p:spPr>
          <a:xfrm>
            <a:off x="10224234" y="1943524"/>
            <a:ext cx="878453" cy="216963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26D020C-96DE-4E43-8E1F-5860558BA6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7" r="12511"/>
          <a:stretch/>
        </p:blipFill>
        <p:spPr>
          <a:xfrm>
            <a:off x="11019578" y="4276367"/>
            <a:ext cx="1058469" cy="21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9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>
            <a:extLst>
              <a:ext uri="{FF2B5EF4-FFF2-40B4-BE49-F238E27FC236}">
                <a16:creationId xmlns:a16="http://schemas.microsoft.com/office/drawing/2014/main" id="{9907162E-D662-4244-900D-89D2D6C1A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56"/>
          <a:stretch/>
        </p:blipFill>
        <p:spPr>
          <a:xfrm>
            <a:off x="40116" y="4511884"/>
            <a:ext cx="1824155" cy="1751363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4EFDADC8-D69B-442C-89C2-9723B1E7D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3"/>
          <a:stretch/>
        </p:blipFill>
        <p:spPr>
          <a:xfrm>
            <a:off x="47631" y="2187636"/>
            <a:ext cx="1816640" cy="175136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6793F7F-BB76-498E-B45A-2ACCABAE5A33}"/>
              </a:ext>
            </a:extLst>
          </p:cNvPr>
          <p:cNvSpPr/>
          <p:nvPr/>
        </p:nvSpPr>
        <p:spPr>
          <a:xfrm>
            <a:off x="125556" y="4217208"/>
            <a:ext cx="165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Equatorial </a:t>
            </a:r>
            <a:r>
              <a:rPr lang="fr-FR" dirty="0" err="1">
                <a:solidFill>
                  <a:schemeClr val="bg1"/>
                </a:solidFill>
              </a:rPr>
              <a:t>wind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47FB37-08C0-44AB-A57C-CDE4F335D3FC}"/>
              </a:ext>
            </a:extLst>
          </p:cNvPr>
          <p:cNvSpPr/>
          <p:nvPr/>
        </p:nvSpPr>
        <p:spPr>
          <a:xfrm>
            <a:off x="210998" y="1845000"/>
            <a:ext cx="1493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Keplerian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disk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42956AFD-789A-4BFD-B39C-1507489A2F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26"/>
          <a:stretch/>
        </p:blipFill>
        <p:spPr>
          <a:xfrm>
            <a:off x="1933692" y="4498470"/>
            <a:ext cx="5407546" cy="179480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A8DC0AB-5BC9-4788-9A8C-5B44AE40C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34" b="-8"/>
          <a:stretch/>
        </p:blipFill>
        <p:spPr>
          <a:xfrm>
            <a:off x="1933692" y="2170555"/>
            <a:ext cx="5407546" cy="179480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26D3E0B-079B-4411-B6FD-79B2ABE6C8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9"/>
          <a:stretch/>
        </p:blipFill>
        <p:spPr>
          <a:xfrm>
            <a:off x="7419270" y="1986929"/>
            <a:ext cx="2706142" cy="2169636"/>
          </a:xfrm>
          <a:prstGeom prst="rect">
            <a:avLst/>
          </a:prstGeom>
        </p:spPr>
      </p:pic>
      <p:sp>
        <p:nvSpPr>
          <p:cNvPr id="41" name="ZoneTexte 16">
            <a:extLst>
              <a:ext uri="{FF2B5EF4-FFF2-40B4-BE49-F238E27FC236}">
                <a16:creationId xmlns:a16="http://schemas.microsoft.com/office/drawing/2014/main" id="{274E8322-24A4-472A-8191-546C9E133ED1}"/>
              </a:ext>
            </a:extLst>
          </p:cNvPr>
          <p:cNvSpPr txBox="1"/>
          <p:nvPr/>
        </p:nvSpPr>
        <p:spPr>
          <a:xfrm>
            <a:off x="5686479" y="5985497"/>
            <a:ext cx="1743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From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Meilland</a:t>
            </a:r>
            <a:r>
              <a:rPr lang="fr-FR" sz="1400" dirty="0">
                <a:solidFill>
                  <a:schemeClr val="bg1"/>
                </a:solidFill>
              </a:rPr>
              <a:t>+ 2010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C6EF7A3F-75F8-4008-BEA6-415CD71F1E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9"/>
          <a:stretch/>
        </p:blipFill>
        <p:spPr>
          <a:xfrm>
            <a:off x="7410659" y="4217208"/>
            <a:ext cx="2706142" cy="215277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DED6A15-C3C2-494C-97BF-2B80A0128F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r="42585"/>
          <a:stretch/>
        </p:blipFill>
        <p:spPr>
          <a:xfrm>
            <a:off x="11102687" y="1943524"/>
            <a:ext cx="975360" cy="216963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1A0727D-67B2-4CF2-B208-C602E963BB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70489"/>
          <a:stretch/>
        </p:blipFill>
        <p:spPr>
          <a:xfrm>
            <a:off x="10215572" y="4276367"/>
            <a:ext cx="878453" cy="2169636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69A677BD-8A54-48E7-B8E0-FF417DD011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70489"/>
          <a:stretch/>
        </p:blipFill>
        <p:spPr>
          <a:xfrm>
            <a:off x="10224234" y="1943524"/>
            <a:ext cx="878453" cy="216963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13DF26A-97F0-4C44-8750-25F2D254C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7" r="12511"/>
          <a:stretch/>
        </p:blipFill>
        <p:spPr>
          <a:xfrm>
            <a:off x="11019578" y="4276367"/>
            <a:ext cx="1058469" cy="216963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3AF099B-F87F-45D4-B1E3-7388E9CAB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19" y="4360127"/>
            <a:ext cx="3902876" cy="2152776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0D30EA9-3185-43A8-A364-ADA98F47723D}"/>
              </a:ext>
            </a:extLst>
          </p:cNvPr>
          <p:cNvSpPr/>
          <p:nvPr/>
        </p:nvSpPr>
        <p:spPr>
          <a:xfrm>
            <a:off x="9407047" y="3766549"/>
            <a:ext cx="1340285" cy="119375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 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3D1E21AC-5853-4128-A364-2BACCDC9BCD8}"/>
              </a:ext>
            </a:extLst>
          </p:cNvPr>
          <p:cNvSpPr txBox="1"/>
          <p:nvPr/>
        </p:nvSpPr>
        <p:spPr>
          <a:xfrm>
            <a:off x="82695" y="95652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l </a:t>
            </a:r>
            <a:r>
              <a:rPr lang="fr-FR" sz="2800" dirty="0" err="1">
                <a:solidFill>
                  <a:schemeClr val="bg1"/>
                </a:solidFill>
              </a:rPr>
              <a:t>Pup</a:t>
            </a:r>
            <a:r>
              <a:rPr lang="fr-FR" sz="2800" dirty="0">
                <a:solidFill>
                  <a:schemeClr val="bg1"/>
                </a:solidFill>
              </a:rPr>
              <a:t> : Radiative transfert modeling of MIDI data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MC3D (</a:t>
            </a:r>
            <a:r>
              <a:rPr lang="fr-FR" sz="2800" dirty="0" err="1">
                <a:solidFill>
                  <a:schemeClr val="bg1"/>
                </a:solidFill>
              </a:rPr>
              <a:t>dust</a:t>
            </a:r>
            <a:r>
              <a:rPr lang="fr-FR" sz="2800" dirty="0">
                <a:solidFill>
                  <a:schemeClr val="bg1"/>
                </a:solidFill>
              </a:rPr>
              <a:t>) + SIMECA (</a:t>
            </a:r>
            <a:r>
              <a:rPr lang="fr-FR" sz="2800" dirty="0" err="1">
                <a:solidFill>
                  <a:schemeClr val="bg1"/>
                </a:solidFill>
              </a:rPr>
              <a:t>gas</a:t>
            </a:r>
            <a:r>
              <a:rPr lang="fr-FR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0203451-873F-47CF-9083-22B6E03B430F}"/>
              </a:ext>
            </a:extLst>
          </p:cNvPr>
          <p:cNvSpPr txBox="1"/>
          <p:nvPr/>
        </p:nvSpPr>
        <p:spPr>
          <a:xfrm>
            <a:off x="9593691" y="3898462"/>
            <a:ext cx="1163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We</a:t>
            </a:r>
            <a:r>
              <a:rPr lang="fr-FR" dirty="0">
                <a:solidFill>
                  <a:schemeClr val="bg1"/>
                </a:solidFill>
              </a:rPr>
              <a:t> Added</a:t>
            </a:r>
          </a:p>
          <a:p>
            <a:r>
              <a:rPr lang="fr-FR" dirty="0">
                <a:solidFill>
                  <a:schemeClr val="bg1"/>
                </a:solidFill>
              </a:rPr>
              <a:t>4 10</a:t>
            </a:r>
            <a:r>
              <a:rPr lang="fr-FR" baseline="30000" dirty="0">
                <a:solidFill>
                  <a:schemeClr val="bg1"/>
                </a:solidFill>
              </a:rPr>
              <a:t>-7 </a:t>
            </a:r>
            <a:r>
              <a:rPr lang="fr-FR" dirty="0">
                <a:solidFill>
                  <a:schemeClr val="bg1"/>
                </a:solidFill>
              </a:rPr>
              <a:t>Mo</a:t>
            </a:r>
          </a:p>
          <a:p>
            <a:r>
              <a:rPr lang="fr-FR" dirty="0">
                <a:solidFill>
                  <a:schemeClr val="bg1"/>
                </a:solidFill>
              </a:rPr>
              <a:t>Of  </a:t>
            </a:r>
            <a:r>
              <a:rPr lang="fr-FR" dirty="0" err="1">
                <a:solidFill>
                  <a:schemeClr val="bg1"/>
                </a:solidFill>
              </a:rPr>
              <a:t>gas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fr-FR" sz="5400" b="1" dirty="0">
                <a:solidFill>
                  <a:schemeClr val="bg1"/>
                </a:solidFill>
              </a:rPr>
              <a:t>Go </a:t>
            </a:r>
            <a:r>
              <a:rPr lang="fr-FR" sz="5400" b="1" dirty="0" err="1">
                <a:solidFill>
                  <a:schemeClr val="bg1"/>
                </a:solidFill>
              </a:rPr>
              <a:t>beyond</a:t>
            </a:r>
            <a:r>
              <a:rPr lang="fr-FR" sz="5400" b="1" dirty="0">
                <a:solidFill>
                  <a:schemeClr val="bg1"/>
                </a:solidFill>
              </a:rPr>
              <a:t> MIDI </a:t>
            </a:r>
            <a:r>
              <a:rPr lang="fr-FR" sz="5400" b="1" dirty="0" err="1">
                <a:solidFill>
                  <a:schemeClr val="bg1"/>
                </a:solidFill>
              </a:rPr>
              <a:t>results</a:t>
            </a:r>
            <a:r>
              <a:rPr lang="fr-FR" sz="5400" b="1" dirty="0">
                <a:solidFill>
                  <a:schemeClr val="bg1"/>
                </a:solidFill>
              </a:rPr>
              <a:t>…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F8FB813-01A0-4F30-A9F7-379514AF7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38" y="2714456"/>
            <a:ext cx="3190391" cy="30267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850053-697F-4499-998A-F4F45FC40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37" y="1859823"/>
            <a:ext cx="5330963" cy="40416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0B462EA-F752-4868-B488-EB0990ABD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82" y="1804959"/>
            <a:ext cx="5687579" cy="415138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6D9085D-2C6B-48F2-99C1-72AF8D91F0C1}"/>
              </a:ext>
            </a:extLst>
          </p:cNvPr>
          <p:cNvSpPr txBox="1"/>
          <p:nvPr/>
        </p:nvSpPr>
        <p:spPr>
          <a:xfrm>
            <a:off x="3000909" y="2497817"/>
            <a:ext cx="202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MIDI N-band (7pts)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A72CC8F-34A7-4957-92F5-B73D1680A5F2}"/>
              </a:ext>
            </a:extLst>
          </p:cNvPr>
          <p:cNvSpPr txBox="1"/>
          <p:nvPr/>
        </p:nvSpPr>
        <p:spPr>
          <a:xfrm>
            <a:off x="3000909" y="2269501"/>
            <a:ext cx="23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15FB"/>
                </a:solidFill>
              </a:rPr>
              <a:t>MATISSE N-band (3pts)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AB53C95-4319-4BC0-A1FC-6B0823CF9974}"/>
              </a:ext>
            </a:extLst>
          </p:cNvPr>
          <p:cNvSpPr txBox="1"/>
          <p:nvPr/>
        </p:nvSpPr>
        <p:spPr>
          <a:xfrm>
            <a:off x="8331872" y="1981290"/>
            <a:ext cx="232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015FB"/>
                </a:solidFill>
              </a:rPr>
              <a:t>MATISSE L-band (9pts)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6CCF5A9-0F03-4818-938F-4ED21A95F15E}"/>
              </a:ext>
            </a:extLst>
          </p:cNvPr>
          <p:cNvSpPr txBox="1"/>
          <p:nvPr/>
        </p:nvSpPr>
        <p:spPr>
          <a:xfrm>
            <a:off x="8331872" y="2244953"/>
            <a:ext cx="243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MATISSE M-band (9pts)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60EC4E6-737A-4204-B51F-E3E066D96440}"/>
              </a:ext>
            </a:extLst>
          </p:cNvPr>
          <p:cNvSpPr txBox="1"/>
          <p:nvPr/>
        </p:nvSpPr>
        <p:spPr>
          <a:xfrm>
            <a:off x="82695" y="81176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l Pup Observations : B[e] survey + commissioning pts</a:t>
            </a:r>
          </a:p>
        </p:txBody>
      </p:sp>
    </p:spTree>
    <p:extLst>
      <p:ext uri="{BB962C8B-B14F-4D97-AF65-F5344CB8AC3E}">
        <p14:creationId xmlns:p14="http://schemas.microsoft.com/office/powerpoint/2010/main" val="15273751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7222</TotalTime>
  <Words>1141</Words>
  <Application>Microsoft Office PowerPoint</Application>
  <PresentationFormat>Grand écran</PresentationFormat>
  <Paragraphs>309</Paragraphs>
  <Slides>17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GRA4MAT GRAVITY For MATISSE</dc:title>
  <dc:creator>Anthony Meilland</dc:creator>
  <cp:lastModifiedBy>Anthony Meilland</cp:lastModifiedBy>
  <cp:revision>198</cp:revision>
  <dcterms:created xsi:type="dcterms:W3CDTF">2019-11-13T13:37:14Z</dcterms:created>
  <dcterms:modified xsi:type="dcterms:W3CDTF">2020-11-10T09:53:00Z</dcterms:modified>
</cp:coreProperties>
</file>