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2" r:id="rId17"/>
    <p:sldId id="273" r:id="rId18"/>
    <p:sldId id="276" r:id="rId19"/>
    <p:sldId id="277" r:id="rId20"/>
    <p:sldId id="270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ravail\Etoiles\VEGABeSurvey\DB\v6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VEGA BE Survey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8560185185185185"/>
          <c:w val="0.93888888888888888"/>
          <c:h val="0.6714577865266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6C2-4917-9258-E2CF1D37CD1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6C2-4917-9258-E2CF1D37CD19}"/>
              </c:ext>
            </c:extLst>
          </c:dPt>
          <c:dPt>
            <c:idx val="2"/>
            <c:bubble3D val="0"/>
            <c:explosion val="6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6C2-4917-9258-E2CF1D37CD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'v66'!$J$276:$L$276</c:f>
              <c:strCache>
                <c:ptCount val="3"/>
                <c:pt idx="0">
                  <c:v>GOOD</c:v>
                </c:pt>
                <c:pt idx="1">
                  <c:v>BAD</c:v>
                </c:pt>
                <c:pt idx="2">
                  <c:v>UNUSABLE</c:v>
                </c:pt>
              </c:strCache>
            </c:strRef>
          </c:cat>
          <c:val>
            <c:numRef>
              <c:f>'v66'!$J$277:$L$277</c:f>
              <c:numCache>
                <c:formatCode>General</c:formatCode>
                <c:ptCount val="3"/>
                <c:pt idx="0">
                  <c:v>102</c:v>
                </c:pt>
                <c:pt idx="1">
                  <c:v>41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C2-4917-9258-E2CF1D37CD1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18D-3E1D-4990-8EB1-10418B6617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C617-1D14-4F95-9669-3CAB1C97D3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1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18D-3E1D-4990-8EB1-10418B6617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C617-1D14-4F95-9669-3CAB1C97D3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1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18D-3E1D-4990-8EB1-10418B6617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C617-1D14-4F95-9669-3CAB1C97D3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6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18D-3E1D-4990-8EB1-10418B6617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C617-1D14-4F95-9669-3CAB1C97D3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18D-3E1D-4990-8EB1-10418B6617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C617-1D14-4F95-9669-3CAB1C97D3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9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18D-3E1D-4990-8EB1-10418B6617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C617-1D14-4F95-9669-3CAB1C97D3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0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18D-3E1D-4990-8EB1-10418B6617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C617-1D14-4F95-9669-3CAB1C97D3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3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18D-3E1D-4990-8EB1-10418B6617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C617-1D14-4F95-9669-3CAB1C97D3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1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18D-3E1D-4990-8EB1-10418B6617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C617-1D14-4F95-9669-3CAB1C97D3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8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18D-3E1D-4990-8EB1-10418B6617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C617-1D14-4F95-9669-3CAB1C97D3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2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18D-3E1D-4990-8EB1-10418B6617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C617-1D14-4F95-9669-3CAB1C97D3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518D-3E1D-4990-8EB1-10418B6617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0C617-1D14-4F95-9669-3CAB1C97D3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75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chart" Target="../charts/chart1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539B2-EC28-45B3-ADC3-581699876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VEGA news</a:t>
            </a:r>
            <a:br>
              <a:rPr lang="fr-FR" dirty="0"/>
            </a:br>
            <a:r>
              <a:rPr lang="fr-FR" dirty="0"/>
              <a:t>Be stars &amp; </a:t>
            </a:r>
            <a:r>
              <a:rPr lang="fr-FR" dirty="0" err="1"/>
              <a:t>co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903992-CD53-4AF3-8A42-A1DAA2E64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A. Meilland </a:t>
            </a:r>
            <a:r>
              <a:rPr lang="fr-FR"/>
              <a:t>&amp; 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2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V66 Be Survey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3A4F4F-813E-43B4-88F8-75687D2E4F43}"/>
              </a:ext>
            </a:extLst>
          </p:cNvPr>
          <p:cNvSpPr txBox="1"/>
          <p:nvPr/>
        </p:nvSpPr>
        <p:spPr>
          <a:xfrm>
            <a:off x="838200" y="1548063"/>
            <a:ext cx="898072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Differential only data with S1S2, E1E2, W1W2</a:t>
            </a:r>
          </a:p>
          <a:p>
            <a:endParaRPr lang="en-US" sz="2400" dirty="0"/>
          </a:p>
          <a:p>
            <a:r>
              <a:rPr lang="en-US" sz="2400" dirty="0"/>
              <a:t>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Make statistical study on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disk geometry : size in </a:t>
            </a:r>
            <a:r>
              <a:rPr lang="en-US" sz="2400" dirty="0" err="1"/>
              <a:t>Halpha</a:t>
            </a:r>
            <a:r>
              <a:rPr lang="en-US" sz="2400" dirty="0"/>
              <a:t>, orientation, flattening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disk kinematics : Vrot0, velocity law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Disk physical properties with SED : radial and vertical density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Test dependance on stellar parameters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Observation from 2015 to 2020</a:t>
            </a:r>
          </a:p>
          <a:p>
            <a:r>
              <a:rPr lang="en-US" sz="2400" dirty="0"/>
              <a:t>264 observations</a:t>
            </a:r>
          </a:p>
          <a:p>
            <a:r>
              <a:rPr lang="en-US" sz="2400" dirty="0"/>
              <a:t>80 nights</a:t>
            </a:r>
          </a:p>
          <a:p>
            <a:r>
              <a:rPr lang="en-US" sz="2400" dirty="0"/>
              <a:t>32 stars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7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65125"/>
            <a:ext cx="11677650" cy="1325563"/>
          </a:xfrm>
        </p:spPr>
        <p:txBody>
          <a:bodyPr>
            <a:normAutofit/>
          </a:bodyPr>
          <a:lstStyle/>
          <a:p>
            <a:r>
              <a:rPr lang="fr-FR" dirty="0"/>
              <a:t>V66 Be Survey : </a:t>
            </a:r>
            <a:r>
              <a:rPr lang="en-US" sz="4400" dirty="0"/>
              <a:t>New python-based reduction tool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87E2B3-03B0-46ED-AA80-26447A59173B}"/>
              </a:ext>
            </a:extLst>
          </p:cNvPr>
          <p:cNvSpPr txBox="1"/>
          <p:nvPr/>
        </p:nvSpPr>
        <p:spPr>
          <a:xfrm>
            <a:off x="441159" y="1876227"/>
            <a:ext cx="1182303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</a:rPr>
              <a:t>#Creating database from csv file</a:t>
            </a:r>
          </a:p>
          <a:p>
            <a:r>
              <a:rPr lang="en-US" sz="1400" dirty="0" err="1"/>
              <a:t>db</a:t>
            </a:r>
            <a:r>
              <a:rPr lang="en-US" sz="1400" dirty="0"/>
              <a:t>=</a:t>
            </a:r>
            <a:r>
              <a:rPr lang="en-US" sz="1400" dirty="0" err="1"/>
              <a:t>vegaReducDB</a:t>
            </a:r>
            <a:r>
              <a:rPr lang="en-US" sz="1400" dirty="0"/>
              <a:t>().create("/data/ame/test/beSurvey.txt")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92D050"/>
                </a:solidFill>
              </a:rPr>
              <a:t>#setting </a:t>
            </a:r>
            <a:r>
              <a:rPr lang="en-US" sz="1400" dirty="0" err="1">
                <a:solidFill>
                  <a:srgbClr val="92D050"/>
                </a:solidFill>
              </a:rPr>
              <a:t>outpout</a:t>
            </a:r>
            <a:r>
              <a:rPr lang="en-US" sz="1400" dirty="0">
                <a:solidFill>
                  <a:srgbClr val="92D050"/>
                </a:solidFill>
              </a:rPr>
              <a:t> directory</a:t>
            </a:r>
          </a:p>
          <a:p>
            <a:r>
              <a:rPr lang="en-US" sz="1400" dirty="0" err="1"/>
              <a:t>db.outDir</a:t>
            </a:r>
            <a:r>
              <a:rPr lang="en-US" sz="1400" dirty="0"/>
              <a:t>= "/data/ame/test/“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92D050"/>
                </a:solidFill>
              </a:rPr>
              <a:t>#creating script with various reduction steps</a:t>
            </a:r>
          </a:p>
          <a:p>
            <a:r>
              <a:rPr lang="en-US" sz="1400" dirty="0"/>
              <a:t>script=</a:t>
            </a:r>
            <a:r>
              <a:rPr lang="en-US" sz="1400" dirty="0" err="1"/>
              <a:t>vegaReductionScript</a:t>
            </a:r>
            <a:r>
              <a:rPr lang="en-US" sz="1400" dirty="0"/>
              <a:t>(</a:t>
            </a:r>
            <a:r>
              <a:rPr lang="en-US" sz="1400" dirty="0" err="1"/>
              <a:t>dirname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script.addStep</a:t>
            </a:r>
            <a:r>
              <a:rPr lang="en-US" sz="1400" dirty="0"/>
              <a:t>(</a:t>
            </a:r>
            <a:r>
              <a:rPr lang="en-US" sz="1400" dirty="0" err="1"/>
              <a:t>vegaReducStepAC</a:t>
            </a:r>
            <a:r>
              <a:rPr lang="en-US" sz="1400" dirty="0"/>
              <a:t>("algolr",650,665,"AC15")) </a:t>
            </a:r>
            <a:r>
              <a:rPr lang="en-US" sz="1400" dirty="0">
                <a:solidFill>
                  <a:srgbClr val="92D050"/>
                </a:solidFill>
              </a:rPr>
              <a:t>#Autocorrelation on 15A</a:t>
            </a:r>
            <a:endParaRPr lang="en-US" sz="1400" dirty="0"/>
          </a:p>
          <a:p>
            <a:r>
              <a:rPr lang="en-US" sz="1400" dirty="0" err="1"/>
              <a:t>script.addStep</a:t>
            </a:r>
            <a:r>
              <a:rPr lang="en-US" sz="1400" dirty="0"/>
              <a:t>(</a:t>
            </a:r>
            <a:r>
              <a:rPr lang="en-US" sz="1400" dirty="0" err="1"/>
              <a:t>vegaReducStepBlockSelection</a:t>
            </a:r>
            <a:r>
              <a:rPr lang="en-US" sz="1400" dirty="0"/>
              <a:t>("AC15",report=True)),pdf=True)) </a:t>
            </a:r>
            <a:r>
              <a:rPr lang="en-US" sz="1400" dirty="0">
                <a:solidFill>
                  <a:srgbClr val="92D050"/>
                </a:solidFill>
              </a:rPr>
              <a:t>#Selection of blocks on the  15A AC</a:t>
            </a:r>
            <a:endParaRPr lang="en-US" sz="1400" dirty="0"/>
          </a:p>
          <a:p>
            <a:r>
              <a:rPr lang="en-US" sz="1400" dirty="0" err="1"/>
              <a:t>script.addStep</a:t>
            </a:r>
            <a:r>
              <a:rPr lang="en-US" sz="1400" dirty="0"/>
              <a:t>(</a:t>
            </a:r>
            <a:r>
              <a:rPr lang="en-US" sz="1400" dirty="0" err="1"/>
              <a:t>vegaReducStepIC</a:t>
            </a:r>
            <a:r>
              <a:rPr lang="en-US" sz="1400" dirty="0"/>
              <a:t>("algolr",650,665,0,0,650,650.2,0.1,15,"IC2")) </a:t>
            </a:r>
            <a:r>
              <a:rPr lang="en-US" sz="1400" dirty="0">
                <a:solidFill>
                  <a:srgbClr val="92D050"/>
                </a:solidFill>
              </a:rPr>
              <a:t>#Intercorrelation on </a:t>
            </a:r>
            <a:r>
              <a:rPr lang="en-US" sz="1400" dirty="0" err="1">
                <a:solidFill>
                  <a:srgbClr val="92D050"/>
                </a:solidFill>
              </a:rPr>
              <a:t>Halpha</a:t>
            </a:r>
            <a:endParaRPr lang="en-US" sz="1400" dirty="0">
              <a:solidFill>
                <a:srgbClr val="92D050"/>
              </a:solidFill>
            </a:endParaRPr>
          </a:p>
          <a:p>
            <a:r>
              <a:rPr lang="en-US" sz="1400" dirty="0" err="1"/>
              <a:t>script.addStep</a:t>
            </a:r>
            <a:r>
              <a:rPr lang="en-US" sz="1400" dirty="0"/>
              <a:t>(</a:t>
            </a:r>
            <a:r>
              <a:rPr lang="en-US" sz="1400" dirty="0" err="1"/>
              <a:t>vegaReducStepIC</a:t>
            </a:r>
            <a:r>
              <a:rPr lang="en-US" sz="1400" dirty="0"/>
              <a:t>("algolr",650,665,0,0,650,650.2,0.1,15,"IC2sel",blockSelection="AC15")) </a:t>
            </a:r>
            <a:r>
              <a:rPr lang="en-US" sz="1400" dirty="0">
                <a:solidFill>
                  <a:srgbClr val="92D050"/>
                </a:solidFill>
              </a:rPr>
              <a:t>#Intercorrelation on </a:t>
            </a:r>
            <a:r>
              <a:rPr lang="en-US" sz="1400" dirty="0" err="1">
                <a:solidFill>
                  <a:srgbClr val="92D050"/>
                </a:solidFill>
              </a:rPr>
              <a:t>Halpha</a:t>
            </a:r>
            <a:r>
              <a:rPr lang="en-US" sz="1400" dirty="0">
                <a:solidFill>
                  <a:srgbClr val="92D050"/>
                </a:solidFill>
              </a:rPr>
              <a:t> with block selection</a:t>
            </a:r>
          </a:p>
          <a:p>
            <a:r>
              <a:rPr lang="en-US" sz="1400" dirty="0" err="1"/>
              <a:t>script.addStep</a:t>
            </a:r>
            <a:r>
              <a:rPr lang="en-US" sz="1400" dirty="0"/>
              <a:t>(vegaReducStepIC2Fits("IC2",pdf=True, </a:t>
            </a:r>
            <a:r>
              <a:rPr lang="en-US" sz="1400" dirty="0" err="1"/>
              <a:t>addSpectrum</a:t>
            </a:r>
            <a:r>
              <a:rPr lang="en-US" sz="1400" dirty="0"/>
              <a:t>=True)) </a:t>
            </a:r>
            <a:r>
              <a:rPr lang="en-US" sz="1400" dirty="0">
                <a:solidFill>
                  <a:srgbClr val="92D050"/>
                </a:solidFill>
              </a:rPr>
              <a:t>#Create fits files from the IC2 reduction</a:t>
            </a:r>
          </a:p>
          <a:p>
            <a:r>
              <a:rPr lang="en-US" sz="1400" dirty="0" err="1"/>
              <a:t>script.addStep</a:t>
            </a:r>
            <a:r>
              <a:rPr lang="en-US" sz="1400" dirty="0"/>
              <a:t>(vegaReducStepIC2Fits("IC2sel",pdf=True, </a:t>
            </a:r>
            <a:r>
              <a:rPr lang="en-US" sz="1400" dirty="0" err="1"/>
              <a:t>addSpectrum</a:t>
            </a:r>
            <a:r>
              <a:rPr lang="en-US" sz="1400" dirty="0"/>
              <a:t>=True)) </a:t>
            </a:r>
            <a:r>
              <a:rPr lang="en-US" sz="1400" dirty="0">
                <a:solidFill>
                  <a:srgbClr val="92D050"/>
                </a:solidFill>
              </a:rPr>
              <a:t>#Create fits files from the IC2sel reduction</a:t>
            </a:r>
          </a:p>
          <a:p>
            <a:r>
              <a:rPr lang="en-US" sz="1400" dirty="0" err="1"/>
              <a:t>script.addStep</a:t>
            </a:r>
            <a:r>
              <a:rPr lang="en-US" sz="1400" dirty="0"/>
              <a:t>(</a:t>
            </a:r>
            <a:r>
              <a:rPr lang="en-US" sz="1400" dirty="0" err="1"/>
              <a:t>vegaReducStepNightReport</a:t>
            </a:r>
            <a:r>
              <a:rPr lang="en-US" sz="1400" dirty="0"/>
              <a:t>(["AC15","IC2","IC2sel"],["</a:t>
            </a:r>
            <a:r>
              <a:rPr lang="en-US" sz="1400" dirty="0" err="1"/>
              <a:t>sel</a:t>
            </a:r>
            <a:r>
              <a:rPr lang="en-US" sz="1400" dirty="0"/>
              <a:t>","</a:t>
            </a:r>
            <a:r>
              <a:rPr lang="en-US" sz="1400" dirty="0" err="1"/>
              <a:t>icfits</a:t>
            </a:r>
            <a:r>
              <a:rPr lang="en-US" sz="1400" dirty="0"/>
              <a:t>","</a:t>
            </a:r>
            <a:r>
              <a:rPr lang="en-US" sz="1400" dirty="0" err="1"/>
              <a:t>icfits</a:t>
            </a:r>
            <a:r>
              <a:rPr lang="en-US" sz="1400" dirty="0"/>
              <a:t>"])) </a:t>
            </a:r>
            <a:r>
              <a:rPr lang="en-US" sz="1400" dirty="0">
                <a:solidFill>
                  <a:srgbClr val="92D050"/>
                </a:solidFill>
              </a:rPr>
              <a:t>#create night reports with AC block selection and fits from IC &amp; </a:t>
            </a:r>
            <a:r>
              <a:rPr lang="en-US" sz="1400" dirty="0" err="1">
                <a:solidFill>
                  <a:srgbClr val="92D050"/>
                </a:solidFill>
              </a:rPr>
              <a:t>ICsel</a:t>
            </a:r>
            <a:endParaRPr lang="en-US" sz="1400" dirty="0">
              <a:solidFill>
                <a:srgbClr val="92D050"/>
              </a:solidFill>
            </a:endParaRPr>
          </a:p>
          <a:p>
            <a:endParaRPr lang="en-US" sz="1400" dirty="0"/>
          </a:p>
          <a:p>
            <a:r>
              <a:rPr lang="en-US" sz="1400" dirty="0">
                <a:solidFill>
                  <a:srgbClr val="92D050"/>
                </a:solidFill>
              </a:rPr>
              <a:t>#applying reduction script to database</a:t>
            </a:r>
          </a:p>
          <a:p>
            <a:r>
              <a:rPr lang="en-US" sz="1400" dirty="0" err="1"/>
              <a:t>db.setReductionScript</a:t>
            </a:r>
            <a:r>
              <a:rPr lang="en-US" sz="1400" dirty="0"/>
              <a:t>(script)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92D050"/>
                </a:solidFill>
              </a:rPr>
              <a:t>#launching pooled reduction on 5 processors</a:t>
            </a:r>
          </a:p>
          <a:p>
            <a:r>
              <a:rPr lang="en-US" sz="1400" dirty="0" err="1"/>
              <a:t>db.launchReductionScriptPooled</a:t>
            </a:r>
            <a:r>
              <a:rPr lang="en-US" sz="1400" dirty="0"/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102177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BE31ED18-8068-4263-8F33-A8F68783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65125"/>
            <a:ext cx="11677650" cy="1325563"/>
          </a:xfrm>
        </p:spPr>
        <p:txBody>
          <a:bodyPr>
            <a:normAutofit/>
          </a:bodyPr>
          <a:lstStyle/>
          <a:p>
            <a:r>
              <a:rPr lang="fr-FR" dirty="0"/>
              <a:t>V66 Be Survey : </a:t>
            </a:r>
            <a:r>
              <a:rPr lang="en-US" sz="4400" dirty="0"/>
              <a:t>New python-based reduction tool</a:t>
            </a:r>
            <a:endParaRPr lang="en-US" dirty="0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E0F248D7-276F-42A9-B35A-C9C763303F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78388"/>
              </p:ext>
            </p:extLst>
          </p:nvPr>
        </p:nvGraphicFramePr>
        <p:xfrm>
          <a:off x="232960" y="2115918"/>
          <a:ext cx="7492111" cy="3479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3" imgW="11525110" imgH="5352914" progId="Acrobat.Document.DC">
                  <p:embed/>
                </p:oleObj>
              </mc:Choice>
              <mc:Fallback>
                <p:oleObj name="Acrobat Document" r:id="rId3" imgW="11525110" imgH="535291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960" y="2115918"/>
                        <a:ext cx="7492111" cy="3479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D09F6553-FAAA-4875-888F-ECFFBC4A0A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71807"/>
              </p:ext>
            </p:extLst>
          </p:nvPr>
        </p:nvGraphicFramePr>
        <p:xfrm>
          <a:off x="8212985" y="1628663"/>
          <a:ext cx="3012907" cy="226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5" imgW="4390955" imgH="3295514" progId="Acrobat.Document.DC">
                  <p:embed/>
                </p:oleObj>
              </mc:Choice>
              <mc:Fallback>
                <p:oleObj name="Acrobat Document" r:id="rId5" imgW="4390955" imgH="329551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12985" y="1628663"/>
                        <a:ext cx="3012907" cy="2261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EE33564C-3714-4426-96EB-4A0496D35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794351"/>
              </p:ext>
            </p:extLst>
          </p:nvPr>
        </p:nvGraphicFramePr>
        <p:xfrm>
          <a:off x="8212985" y="3977595"/>
          <a:ext cx="3012907" cy="2261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7" imgW="4390955" imgH="3295514" progId="Acrobat.Document.DC">
                  <p:embed/>
                </p:oleObj>
              </mc:Choice>
              <mc:Fallback>
                <p:oleObj name="Acrobat Document" r:id="rId7" imgW="4390955" imgH="329551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12985" y="3977595"/>
                        <a:ext cx="3012907" cy="2261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5FD8AB6-D963-4EB4-A1A7-C1890884F720}"/>
              </a:ext>
            </a:extLst>
          </p:cNvPr>
          <p:cNvSpPr txBox="1"/>
          <p:nvPr/>
        </p:nvSpPr>
        <p:spPr>
          <a:xfrm>
            <a:off x="1034142" y="6238910"/>
            <a:ext cx="466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Example on HD142983 </a:t>
            </a:r>
            <a:r>
              <a:rPr lang="fr-FR" dirty="0" err="1"/>
              <a:t>observed</a:t>
            </a:r>
            <a:r>
              <a:rPr lang="fr-FR" dirty="0"/>
              <a:t> on 2015-04-13</a:t>
            </a:r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CA8105-2861-4ED3-B17E-DCFC548B7B5B}"/>
              </a:ext>
            </a:extLst>
          </p:cNvPr>
          <p:cNvSpPr txBox="1"/>
          <p:nvPr/>
        </p:nvSpPr>
        <p:spPr>
          <a:xfrm>
            <a:off x="1842749" y="1718637"/>
            <a:ext cx="373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AC15  block </a:t>
            </a:r>
            <a:r>
              <a:rPr lang="fr-FR" dirty="0" err="1"/>
              <a:t>selection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fit on </a:t>
            </a:r>
            <a:r>
              <a:rPr lang="fr-FR" dirty="0" err="1"/>
              <a:t>peak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6D24A0-0D71-4ADD-B7D6-38DAC99E4107}"/>
              </a:ext>
            </a:extLst>
          </p:cNvPr>
          <p:cNvSpPr txBox="1"/>
          <p:nvPr/>
        </p:nvSpPr>
        <p:spPr>
          <a:xfrm>
            <a:off x="8634044" y="1233738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IC2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selection</a:t>
            </a: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3464214-B24F-4C1F-B518-9B875E4F18E0}"/>
              </a:ext>
            </a:extLst>
          </p:cNvPr>
          <p:cNvSpPr txBox="1"/>
          <p:nvPr/>
        </p:nvSpPr>
        <p:spPr>
          <a:xfrm>
            <a:off x="8794345" y="6223977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IC2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5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430439"/>
            <a:ext cx="10515600" cy="1325563"/>
          </a:xfrm>
        </p:spPr>
        <p:txBody>
          <a:bodyPr/>
          <a:lstStyle/>
          <a:p>
            <a:r>
              <a:rPr lang="fr-FR" dirty="0"/>
              <a:t>V66 Be Survey : </a:t>
            </a:r>
            <a:r>
              <a:rPr lang="en-US" sz="4400" dirty="0"/>
              <a:t>First full reduction statistics</a:t>
            </a:r>
            <a:endParaRPr lang="en-US" dirty="0"/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61C145E6-F57C-445B-8668-882B0832B82A}"/>
              </a:ext>
            </a:extLst>
          </p:cNvPr>
          <p:cNvGraphicFramePr>
            <a:graphicFrameLocks/>
          </p:cNvGraphicFramePr>
          <p:nvPr/>
        </p:nvGraphicFramePr>
        <p:xfrm>
          <a:off x="2941214" y="1560122"/>
          <a:ext cx="6029325" cy="446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9F1C2A83-74DB-40FA-9FA7-0089EA3D75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71487" y="1690007"/>
          <a:ext cx="3012907" cy="226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Acrobat Document" r:id="rId4" imgW="4390955" imgH="3295514" progId="Acrobat.Document.DC">
                  <p:embed/>
                </p:oleObj>
              </mc:Choice>
              <mc:Fallback>
                <p:oleObj name="Acrobat Document" r:id="rId4" imgW="4390955" imgH="3295514" progId="Acrobat.Document.DC">
                  <p:embed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9F1C2A83-74DB-40FA-9FA7-0089EA3D75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71487" y="1690007"/>
                        <a:ext cx="3012907" cy="2261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0BDB8FE9-E94E-489C-923A-B593677EF8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80949" y="4351171"/>
          <a:ext cx="3098206" cy="2325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Acrobat Document" r:id="rId6" imgW="4390955" imgH="3295514" progId="Acrobat.Document.DC">
                  <p:embed/>
                </p:oleObj>
              </mc:Choice>
              <mc:Fallback>
                <p:oleObj name="Acrobat Document" r:id="rId6" imgW="4390955" imgH="3295514" progId="Acrobat.Document.DC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0BDB8FE9-E94E-489C-923A-B593677EF8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80949" y="4351171"/>
                        <a:ext cx="3098206" cy="2325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F079949A-23FF-45BA-AA6C-0DBA6348F3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016" y="2042558"/>
          <a:ext cx="3312616" cy="2486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Acrobat Document" r:id="rId8" imgW="4390955" imgH="3295514" progId="Acrobat.Document.DC">
                  <p:embed/>
                </p:oleObj>
              </mc:Choice>
              <mc:Fallback>
                <p:oleObj name="Acrobat Document" r:id="rId8" imgW="4390955" imgH="3295514" progId="Acrobat.Document.DC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F079949A-23FF-45BA-AA6C-0DBA6348F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3016" y="2042558"/>
                        <a:ext cx="3312616" cy="2486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DBE551B7-6867-43EC-A6DA-B47F55CC92A8}"/>
              </a:ext>
            </a:extLst>
          </p:cNvPr>
          <p:cNvSpPr txBox="1"/>
          <p:nvPr/>
        </p:nvSpPr>
        <p:spPr>
          <a:xfrm>
            <a:off x="857250" y="1690007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Unsuable</a:t>
            </a:r>
            <a:endParaRPr lang="en-US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FB6ACB7-D0B9-4042-B2DE-55D6D2416835}"/>
              </a:ext>
            </a:extLst>
          </p:cNvPr>
          <p:cNvSpPr txBox="1"/>
          <p:nvPr/>
        </p:nvSpPr>
        <p:spPr>
          <a:xfrm>
            <a:off x="9844781" y="1320675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Good</a:t>
            </a:r>
            <a:endParaRPr lang="en-US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9377CA6-9584-4C15-9B1B-DA4B1B760199}"/>
              </a:ext>
            </a:extLst>
          </p:cNvPr>
          <p:cNvSpPr txBox="1"/>
          <p:nvPr/>
        </p:nvSpPr>
        <p:spPr>
          <a:xfrm>
            <a:off x="9487627" y="400539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1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430439"/>
            <a:ext cx="10515600" cy="1325563"/>
          </a:xfrm>
        </p:spPr>
        <p:txBody>
          <a:bodyPr/>
          <a:lstStyle/>
          <a:p>
            <a:r>
              <a:rPr lang="fr-FR" dirty="0"/>
              <a:t>Beyond V72 &amp; V66 on Be stars</a:t>
            </a:r>
            <a:endParaRPr lang="en-US" dirty="0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3F215634-DFCE-4C98-818E-78F5BB262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05" y="1937920"/>
            <a:ext cx="10515600" cy="1559259"/>
          </a:xfrm>
        </p:spPr>
        <p:txBody>
          <a:bodyPr>
            <a:normAutofit/>
          </a:bodyPr>
          <a:lstStyle/>
          <a:p>
            <a:r>
              <a:rPr lang="en-US" dirty="0"/>
              <a:t>V45 (</a:t>
            </a:r>
            <a:r>
              <a:rPr lang="en-US" dirty="0" err="1"/>
              <a:t>Domiciano</a:t>
            </a:r>
            <a:r>
              <a:rPr lang="en-US" dirty="0"/>
              <a:t>/Meilland)		Pleiades</a:t>
            </a:r>
          </a:p>
          <a:p>
            <a:r>
              <a:rPr lang="en-US" dirty="0"/>
              <a:t>V65b (Meilland/</a:t>
            </a:r>
            <a:r>
              <a:rPr lang="en-US" dirty="0" err="1"/>
              <a:t>Millour</a:t>
            </a:r>
            <a:r>
              <a:rPr lang="en-US" dirty="0"/>
              <a:t>)		Kappa Dra imaging</a:t>
            </a:r>
          </a:p>
          <a:p>
            <a:r>
              <a:rPr lang="en-US" dirty="0"/>
              <a:t>V58 (</a:t>
            </a:r>
            <a:r>
              <a:rPr lang="en-US" dirty="0" err="1"/>
              <a:t>Mourard</a:t>
            </a:r>
            <a:r>
              <a:rPr lang="en-US" dirty="0"/>
              <a:t>/Meilland)		Gamma Cas</a:t>
            </a:r>
          </a:p>
        </p:txBody>
      </p:sp>
    </p:spTree>
    <p:extLst>
      <p:ext uri="{BB962C8B-B14F-4D97-AF65-F5344CB8AC3E}">
        <p14:creationId xmlns:p14="http://schemas.microsoft.com/office/powerpoint/2010/main" val="2653992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430439"/>
            <a:ext cx="10515600" cy="1325563"/>
          </a:xfrm>
        </p:spPr>
        <p:txBody>
          <a:bodyPr/>
          <a:lstStyle/>
          <a:p>
            <a:r>
              <a:rPr lang="fr-FR" dirty="0"/>
              <a:t>Beyond V72 &amp; V66 on Be stars : V45 </a:t>
            </a:r>
            <a:r>
              <a:rPr lang="fr-FR" dirty="0" err="1"/>
              <a:t>Pleiades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808B8DA-5BD1-4897-A3BA-23F097E3B5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43687" y="2249646"/>
            <a:ext cx="3433407" cy="363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2F0341-DF43-4C49-9C28-69F77E10B0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6745" y="2211309"/>
            <a:ext cx="3467518" cy="36699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D8C78F7-2C44-490C-B681-F730B91B76BC}"/>
              </a:ext>
            </a:extLst>
          </p:cNvPr>
          <p:cNvSpPr txBox="1"/>
          <p:nvPr/>
        </p:nvSpPr>
        <p:spPr>
          <a:xfrm>
            <a:off x="9608868" y="1773476"/>
            <a:ext cx="1367916" cy="47425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 dirty="0" err="1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Alcyone</a:t>
            </a:r>
            <a:endParaRPr lang="fr-FR" sz="26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DAC3587-8D57-4143-BD12-ED0CDEF4D111}"/>
              </a:ext>
            </a:extLst>
          </p:cNvPr>
          <p:cNvSpPr txBox="1"/>
          <p:nvPr/>
        </p:nvSpPr>
        <p:spPr>
          <a:xfrm>
            <a:off x="6239319" y="1756002"/>
            <a:ext cx="1293985" cy="47425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 dirty="0" err="1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Pleione</a:t>
            </a:r>
            <a:endParaRPr lang="fr-FR" sz="26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BF70A2E-15D1-43C4-9CF2-3ACA5197D6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318" y="1558483"/>
            <a:ext cx="4543728" cy="49852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4C3F2E3-35A2-4A7C-8DCF-3E722CAE7016}"/>
              </a:ext>
            </a:extLst>
          </p:cNvPr>
          <p:cNvSpPr txBox="1"/>
          <p:nvPr/>
        </p:nvSpPr>
        <p:spPr>
          <a:xfrm>
            <a:off x="4686046" y="6005602"/>
            <a:ext cx="5262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Differential</a:t>
            </a:r>
            <a:r>
              <a:rPr lang="fr-FR" dirty="0"/>
              <a:t> data on 4 Be stars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included</a:t>
            </a:r>
            <a:r>
              <a:rPr lang="fr-FR" dirty="0"/>
              <a:t> in Survey</a:t>
            </a:r>
          </a:p>
          <a:p>
            <a:r>
              <a:rPr lang="fr-FR" dirty="0"/>
              <a:t>Imaging Papers on </a:t>
            </a:r>
            <a:r>
              <a:rPr lang="fr-FR" dirty="0" err="1"/>
              <a:t>Pleione</a:t>
            </a:r>
            <a:r>
              <a:rPr lang="fr-FR" dirty="0"/>
              <a:t> &amp; Alcyone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2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430439"/>
            <a:ext cx="10515600" cy="1325563"/>
          </a:xfrm>
        </p:spPr>
        <p:txBody>
          <a:bodyPr/>
          <a:lstStyle/>
          <a:p>
            <a:r>
              <a:rPr lang="fr-FR" dirty="0"/>
              <a:t>Beyond V72 &amp; V66 on Be stars : Kappa Dra</a:t>
            </a:r>
            <a:endParaRPr lang="en-US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E05033F-44BE-4B66-9294-B4A0C2D05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8571" r="8738" b="7285"/>
          <a:stretch/>
        </p:blipFill>
        <p:spPr>
          <a:xfrm>
            <a:off x="2901821" y="1576874"/>
            <a:ext cx="7175240" cy="497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63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430439"/>
            <a:ext cx="10515600" cy="1325563"/>
          </a:xfrm>
        </p:spPr>
        <p:txBody>
          <a:bodyPr/>
          <a:lstStyle/>
          <a:p>
            <a:r>
              <a:rPr lang="fr-FR" dirty="0"/>
              <a:t>Beyond V72 &amp; V66 on Be stars : Kappa Dra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95A6870-C093-4BA1-91C2-DE150C925F6A}"/>
              </a:ext>
            </a:extLst>
          </p:cNvPr>
          <p:cNvSpPr txBox="1"/>
          <p:nvPr/>
        </p:nvSpPr>
        <p:spPr>
          <a:xfrm>
            <a:off x="895739" y="1866123"/>
            <a:ext cx="574208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reduction with python-based tools?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Need to go from 2T to 3T (then 4T for Gamma Cas)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Calibration step with removal of bad calibrators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AC2Fits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sz="2400" dirty="0"/>
              <a:t>Final dataset merge AC &amp; IC or not?</a:t>
            </a:r>
          </a:p>
          <a:p>
            <a:endParaRPr lang="en-US" sz="2400" dirty="0"/>
          </a:p>
          <a:p>
            <a:r>
              <a:rPr lang="en-US" sz="2400" dirty="0"/>
              <a:t>Data 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Image reconstruction : F. </a:t>
            </a:r>
            <a:r>
              <a:rPr lang="en-US" sz="2000" dirty="0" err="1"/>
              <a:t>Millour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Geometric &amp; kinematics modelling : A. Meilland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Radiative transfer </a:t>
            </a:r>
            <a:r>
              <a:rPr lang="en-US" sz="2000" dirty="0" err="1"/>
              <a:t>xwith</a:t>
            </a:r>
            <a:r>
              <a:rPr lang="en-US" sz="2000" dirty="0"/>
              <a:t> HDUST : R. </a:t>
            </a:r>
            <a:r>
              <a:rPr lang="en-US" sz="2000" dirty="0" err="1"/>
              <a:t>Klement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36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430439"/>
            <a:ext cx="10515600" cy="1325563"/>
          </a:xfrm>
        </p:spPr>
        <p:txBody>
          <a:bodyPr/>
          <a:lstStyle/>
          <a:p>
            <a:r>
              <a:rPr lang="fr-FR" dirty="0"/>
              <a:t>Beyond V72 &amp; V66 on Be stars : Gamma Cas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95A6870-C093-4BA1-91C2-DE150C925F6A}"/>
              </a:ext>
            </a:extLst>
          </p:cNvPr>
          <p:cNvSpPr txBox="1"/>
          <p:nvPr/>
        </p:nvSpPr>
        <p:spPr>
          <a:xfrm>
            <a:off x="895739" y="1866123"/>
            <a:ext cx="528010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reduction with python-based tools?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Test at other wavelengths than </a:t>
            </a:r>
            <a:r>
              <a:rPr lang="en-US" sz="2400" dirty="0" err="1"/>
              <a:t>Halpha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Image 6" descr="Une image contenant texte, antenne&#10;&#10;Description générée automatiquement">
            <a:extLst>
              <a:ext uri="{FF2B5EF4-FFF2-40B4-BE49-F238E27FC236}">
                <a16:creationId xmlns:a16="http://schemas.microsoft.com/office/drawing/2014/main" id="{8ABCA298-1E98-492C-9709-1B75CACDF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1817"/>
            <a:ext cx="5852172" cy="43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56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430439"/>
            <a:ext cx="10515600" cy="1325563"/>
          </a:xfrm>
        </p:spPr>
        <p:txBody>
          <a:bodyPr/>
          <a:lstStyle/>
          <a:p>
            <a:r>
              <a:rPr lang="fr-FR" dirty="0"/>
              <a:t>Beyond V72 &amp; V66 on Be stars : Gamma Cas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95A6870-C093-4BA1-91C2-DE150C925F6A}"/>
              </a:ext>
            </a:extLst>
          </p:cNvPr>
          <p:cNvSpPr txBox="1"/>
          <p:nvPr/>
        </p:nvSpPr>
        <p:spPr>
          <a:xfrm>
            <a:off x="895739" y="1866123"/>
            <a:ext cx="2279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Données</a:t>
            </a:r>
            <a:r>
              <a:rPr lang="en-US" sz="2400" dirty="0"/>
              <a:t> FRIEND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69A5F0-C070-4072-BCDF-9F91D7D05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6" y="2522021"/>
            <a:ext cx="8498541" cy="412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4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Pogrammes</a:t>
            </a:r>
            <a:r>
              <a:rPr lang="fr-FR" dirty="0"/>
              <a:t> Be &amp; </a:t>
            </a:r>
            <a:r>
              <a:rPr lang="fr-FR" dirty="0" err="1"/>
              <a:t>co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15B28A-4FB3-44E1-B121-256019519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V66 (Meilland) 			Be Survey</a:t>
            </a:r>
          </a:p>
          <a:p>
            <a:r>
              <a:rPr lang="en-US" strike="sngStrike" dirty="0"/>
              <a:t>V65 (</a:t>
            </a:r>
            <a:r>
              <a:rPr lang="en-US" strike="sngStrike" dirty="0" err="1"/>
              <a:t>Mourard</a:t>
            </a:r>
            <a:r>
              <a:rPr lang="en-US" strike="sngStrike" dirty="0"/>
              <a:t>/Wysocki) 	 	Be </a:t>
            </a:r>
            <a:r>
              <a:rPr lang="en-US" strike="sngStrike" dirty="0" err="1"/>
              <a:t>Assymetry</a:t>
            </a:r>
            <a:endParaRPr lang="en-US" strike="sngStrike" dirty="0"/>
          </a:p>
          <a:p>
            <a:r>
              <a:rPr lang="en-US" dirty="0"/>
              <a:t>V72 (</a:t>
            </a:r>
            <a:r>
              <a:rPr lang="en-US" dirty="0" err="1"/>
              <a:t>Klement</a:t>
            </a:r>
            <a:r>
              <a:rPr lang="en-US" dirty="0"/>
              <a:t>)			Beta </a:t>
            </a:r>
            <a:r>
              <a:rPr lang="en-US" dirty="0" err="1"/>
              <a:t>CMi</a:t>
            </a:r>
            <a:r>
              <a:rPr lang="en-US" dirty="0"/>
              <a:t> </a:t>
            </a:r>
          </a:p>
          <a:p>
            <a:r>
              <a:rPr lang="en-US" dirty="0"/>
              <a:t>V65b (Meilland/</a:t>
            </a:r>
            <a:r>
              <a:rPr lang="en-US" dirty="0" err="1"/>
              <a:t>Millour</a:t>
            </a:r>
            <a:r>
              <a:rPr lang="en-US" dirty="0"/>
              <a:t>)		Kappa Dra imaging</a:t>
            </a:r>
          </a:p>
          <a:p>
            <a:r>
              <a:rPr lang="en-US" dirty="0"/>
              <a:t>V58 (</a:t>
            </a:r>
            <a:r>
              <a:rPr lang="en-US" dirty="0" err="1"/>
              <a:t>Mourard</a:t>
            </a:r>
            <a:r>
              <a:rPr lang="en-US" dirty="0"/>
              <a:t>/Meilland)		Gamma Cas</a:t>
            </a:r>
          </a:p>
          <a:p>
            <a:endParaRPr lang="en-US" dirty="0"/>
          </a:p>
          <a:p>
            <a:r>
              <a:rPr lang="en-US" dirty="0"/>
              <a:t>V45 (</a:t>
            </a:r>
            <a:r>
              <a:rPr lang="en-US" dirty="0" err="1"/>
              <a:t>Domiciano</a:t>
            </a:r>
            <a:r>
              <a:rPr lang="en-US" dirty="0"/>
              <a:t>/Meilland)	Pleiades</a:t>
            </a:r>
          </a:p>
          <a:p>
            <a:endParaRPr lang="en-US" dirty="0"/>
          </a:p>
          <a:p>
            <a:r>
              <a:rPr lang="en-US" dirty="0"/>
              <a:t>V68 (Meilland)			B[e] HD62623 photosphere &amp; gas</a:t>
            </a:r>
          </a:p>
          <a:p>
            <a:r>
              <a:rPr lang="en-US" strike="sngStrike" dirty="0"/>
              <a:t>V64 (Meilland)			Flattening of An  star </a:t>
            </a:r>
            <a:r>
              <a:rPr lang="en-US" strike="sngStrike" dirty="0" err="1"/>
              <a:t>Zet</a:t>
            </a:r>
            <a:r>
              <a:rPr lang="en-US" strike="sngStrike" dirty="0"/>
              <a:t> </a:t>
            </a:r>
            <a:r>
              <a:rPr lang="en-US" strike="sngStrike" dirty="0" err="1"/>
              <a:t>Aql</a:t>
            </a:r>
            <a:endParaRPr lang="en-US" strike="sngStrik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75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430439"/>
            <a:ext cx="10515600" cy="1325563"/>
          </a:xfrm>
        </p:spPr>
        <p:txBody>
          <a:bodyPr/>
          <a:lstStyle/>
          <a:p>
            <a:r>
              <a:rPr lang="fr-FR" dirty="0"/>
              <a:t>V68 : the B[e] star HD62623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07E2A0-513B-433F-A054-8FC8FFCE0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846"/>
            <a:ext cx="10515600" cy="637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Short </a:t>
            </a:r>
            <a:r>
              <a:rPr lang="fr-FR" dirty="0" err="1"/>
              <a:t>letter</a:t>
            </a:r>
            <a:r>
              <a:rPr lang="fr-FR" dirty="0"/>
              <a:t> or big </a:t>
            </a:r>
            <a:r>
              <a:rPr lang="fr-FR" dirty="0" err="1"/>
              <a:t>paper</a:t>
            </a:r>
            <a:r>
              <a:rPr lang="fr-FR" dirty="0"/>
              <a:t> </a:t>
            </a:r>
            <a:r>
              <a:rPr lang="fr-FR" dirty="0" err="1"/>
              <a:t>including</a:t>
            </a:r>
            <a:r>
              <a:rPr lang="fr-FR" dirty="0"/>
              <a:t> new MATISSE (+ </a:t>
            </a:r>
            <a:r>
              <a:rPr lang="fr-FR" dirty="0" err="1"/>
              <a:t>old</a:t>
            </a:r>
            <a:r>
              <a:rPr lang="fr-FR" dirty="0"/>
              <a:t> AMBER)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953260C-61BC-4456-A14B-1035C63CC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b="49590"/>
          <a:stretch/>
        </p:blipFill>
        <p:spPr>
          <a:xfrm>
            <a:off x="93518" y="2854409"/>
            <a:ext cx="5793934" cy="26835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6A30924-C75E-4B81-B62E-2437FD503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55" y="2438400"/>
            <a:ext cx="5793934" cy="372741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EC070DC-3DAE-46FD-BF61-02CB0D61BC46}"/>
              </a:ext>
            </a:extLst>
          </p:cNvPr>
          <p:cNvSpPr txBox="1"/>
          <p:nvPr/>
        </p:nvSpPr>
        <p:spPr>
          <a:xfrm>
            <a:off x="6196583" y="6242895"/>
            <a:ext cx="544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Calibrated</a:t>
            </a:r>
            <a:r>
              <a:rPr lang="fr-FR" dirty="0"/>
              <a:t> </a:t>
            </a:r>
            <a:r>
              <a:rPr lang="fr-FR" dirty="0" err="1"/>
              <a:t>visibility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 </a:t>
            </a:r>
            <a:r>
              <a:rPr lang="fr-FR" dirty="0" err="1">
                <a:sym typeface="Wingdings" panose="05000000000000000000" pitchFamily="2" charset="2"/>
              </a:rPr>
              <a:t>constraint</a:t>
            </a:r>
            <a:r>
              <a:rPr lang="fr-FR" dirty="0">
                <a:sym typeface="Wingdings" panose="05000000000000000000" pitchFamily="2" charset="2"/>
              </a:rPr>
              <a:t> on the </a:t>
            </a:r>
            <a:r>
              <a:rPr lang="fr-FR" dirty="0" err="1">
                <a:sym typeface="Wingdings" panose="05000000000000000000" pitchFamily="2" charset="2"/>
              </a:rPr>
              <a:t>stellar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diameter</a:t>
            </a:r>
            <a:endParaRPr lang="en-US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A8BB2EA-1FD0-479F-B109-A133FD09A6B7}"/>
              </a:ext>
            </a:extLst>
          </p:cNvPr>
          <p:cNvSpPr txBox="1"/>
          <p:nvPr/>
        </p:nvSpPr>
        <p:spPr>
          <a:xfrm>
            <a:off x="588096" y="5604783"/>
            <a:ext cx="480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Differential</a:t>
            </a:r>
            <a:r>
              <a:rPr lang="fr-FR" dirty="0"/>
              <a:t> data </a:t>
            </a:r>
            <a:r>
              <a:rPr lang="fr-FR" dirty="0">
                <a:sym typeface="Wingdings" panose="05000000000000000000" pitchFamily="2" charset="2"/>
              </a:rPr>
              <a:t> size and </a:t>
            </a:r>
            <a:r>
              <a:rPr lang="fr-FR" dirty="0" err="1">
                <a:sym typeface="Wingdings" panose="05000000000000000000" pitchFamily="2" charset="2"/>
              </a:rPr>
              <a:t>kinematics</a:t>
            </a:r>
            <a:r>
              <a:rPr lang="fr-FR" dirty="0">
                <a:sym typeface="Wingdings" panose="05000000000000000000" pitchFamily="2" charset="2"/>
              </a:rPr>
              <a:t> in </a:t>
            </a:r>
            <a:r>
              <a:rPr lang="fr-FR" dirty="0" err="1">
                <a:sym typeface="Wingdings" panose="05000000000000000000" pitchFamily="2" charset="2"/>
              </a:rPr>
              <a:t>Halpha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44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430439"/>
            <a:ext cx="10515600" cy="1325563"/>
          </a:xfrm>
        </p:spPr>
        <p:txBody>
          <a:bodyPr/>
          <a:lstStyle/>
          <a:p>
            <a:r>
              <a:rPr lang="fr-FR" dirty="0"/>
              <a:t>V68 : the B[e] star HD62623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07E2A0-513B-433F-A054-8FC8FFCE0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846"/>
            <a:ext cx="10515600" cy="63734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Paper </a:t>
            </a:r>
            <a:r>
              <a:rPr lang="fr-FR" dirty="0" err="1"/>
              <a:t>including</a:t>
            </a:r>
            <a:r>
              <a:rPr lang="fr-FR" dirty="0"/>
              <a:t> new MATISSE data (+ image reconstruction)</a:t>
            </a:r>
            <a:endParaRPr lang="en-US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A3BDD1D-D6D0-4B02-BD40-EE50F2CC4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7403"/>
            <a:ext cx="3535240" cy="3353946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C3093B4-C16C-442E-AF02-AAF23252F5DF}"/>
              </a:ext>
            </a:extLst>
          </p:cNvPr>
          <p:cNvCxnSpPr>
            <a:cxnSpLocks/>
          </p:cNvCxnSpPr>
          <p:nvPr/>
        </p:nvCxnSpPr>
        <p:spPr>
          <a:xfrm flipH="1">
            <a:off x="2717904" y="3649247"/>
            <a:ext cx="227697" cy="55384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BBE4F0D0-2703-4D3A-8E23-4BACD4D1E814}"/>
              </a:ext>
            </a:extLst>
          </p:cNvPr>
          <p:cNvSpPr txBox="1"/>
          <p:nvPr/>
        </p:nvSpPr>
        <p:spPr>
          <a:xfrm>
            <a:off x="2818491" y="383376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≈15 mas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FB09586-A35D-453A-AE05-2E17A62008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4" t="953" r="-2982" b="2273"/>
          <a:stretch/>
        </p:blipFill>
        <p:spPr>
          <a:xfrm>
            <a:off x="6096000" y="1920204"/>
            <a:ext cx="5564876" cy="4507357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4263D8E-E677-457F-8705-12FA946F79A2}"/>
              </a:ext>
            </a:extLst>
          </p:cNvPr>
          <p:cNvCxnSpPr>
            <a:cxnSpLocks/>
          </p:cNvCxnSpPr>
          <p:nvPr/>
        </p:nvCxnSpPr>
        <p:spPr>
          <a:xfrm flipH="1">
            <a:off x="7154887" y="2604395"/>
            <a:ext cx="307910" cy="101441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5D002423-4A0E-4A18-B231-7C55EA6254C3}"/>
              </a:ext>
            </a:extLst>
          </p:cNvPr>
          <p:cNvSpPr txBox="1"/>
          <p:nvPr/>
        </p:nvSpPr>
        <p:spPr>
          <a:xfrm>
            <a:off x="7323885" y="2803059"/>
            <a:ext cx="87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13 mas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453C9BD-C10C-4B3F-9C55-9B43C716EA6B}"/>
              </a:ext>
            </a:extLst>
          </p:cNvPr>
          <p:cNvSpPr txBox="1"/>
          <p:nvPr/>
        </p:nvSpPr>
        <p:spPr>
          <a:xfrm>
            <a:off x="420183" y="5520311"/>
            <a:ext cx="4595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IRBIS image 3.5µm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My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first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try</a:t>
            </a:r>
            <a:r>
              <a:rPr lang="fr-FR" sz="2000" kern="0" dirty="0">
                <a:solidFill>
                  <a:prstClr val="white"/>
                </a:solidFill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Still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work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to do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(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I’m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not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Karl-Heinz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or Florentin)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92870A3-2D93-4E9E-B2A2-301CD42EBCE7}"/>
              </a:ext>
            </a:extLst>
          </p:cNvPr>
          <p:cNvSpPr txBox="1"/>
          <p:nvPr/>
        </p:nvSpPr>
        <p:spPr>
          <a:xfrm>
            <a:off x="5593123" y="6364615"/>
            <a:ext cx="617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Compatible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with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AMBER image (Millour 2011+)</a:t>
            </a:r>
          </a:p>
        </p:txBody>
      </p:sp>
    </p:spTree>
    <p:extLst>
      <p:ext uri="{BB962C8B-B14F-4D97-AF65-F5344CB8AC3E}">
        <p14:creationId xmlns:p14="http://schemas.microsoft.com/office/powerpoint/2010/main" val="176506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430439"/>
            <a:ext cx="10515600" cy="1325563"/>
          </a:xfrm>
        </p:spPr>
        <p:txBody>
          <a:bodyPr/>
          <a:lstStyle/>
          <a:p>
            <a:r>
              <a:rPr lang="fr-FR" dirty="0"/>
              <a:t>V68 : the B[e] star HD62623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07E2A0-513B-433F-A054-8FC8FFCE0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846"/>
            <a:ext cx="10515600" cy="63734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Paper </a:t>
            </a:r>
            <a:r>
              <a:rPr lang="fr-FR" dirty="0" err="1"/>
              <a:t>including</a:t>
            </a:r>
            <a:r>
              <a:rPr lang="fr-FR" dirty="0"/>
              <a:t> new MATISSE data (+ image reconstruction)</a:t>
            </a:r>
            <a:endParaRPr lang="en-US" dirty="0"/>
          </a:p>
        </p:txBody>
      </p:sp>
      <p:pic>
        <p:nvPicPr>
          <p:cNvPr id="8" name="Image 7" descr="Une image contenant moniteur, assis, ordinateur, écran&#10;&#10;Description générée automatiquement">
            <a:extLst>
              <a:ext uri="{FF2B5EF4-FFF2-40B4-BE49-F238E27FC236}">
                <a16:creationId xmlns:a16="http://schemas.microsoft.com/office/drawing/2014/main" id="{D0DFD06A-A433-4BB6-8248-648B51371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9876" r="11506" b="4681"/>
          <a:stretch/>
        </p:blipFill>
        <p:spPr>
          <a:xfrm>
            <a:off x="6742231" y="2906107"/>
            <a:ext cx="4712089" cy="35714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3D326B0-2F2F-4185-8C75-CD5BF7383AA9}"/>
              </a:ext>
            </a:extLst>
          </p:cNvPr>
          <p:cNvSpPr txBox="1"/>
          <p:nvPr/>
        </p:nvSpPr>
        <p:spPr>
          <a:xfrm>
            <a:off x="6842755" y="2485077"/>
            <a:ext cx="451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DISCO+ : semi-physical Gas + Dust (Blackbody)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DC63519-60B6-4D64-BAB1-118BBD2E4DCA}"/>
              </a:ext>
            </a:extLst>
          </p:cNvPr>
          <p:cNvGrpSpPr/>
          <p:nvPr/>
        </p:nvGrpSpPr>
        <p:grpSpPr>
          <a:xfrm>
            <a:off x="646199" y="2277370"/>
            <a:ext cx="4511042" cy="4657382"/>
            <a:chOff x="8433707" y="2827176"/>
            <a:chExt cx="2881992" cy="29951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1BB0A8-EB38-46F5-93B1-B21716B20F95}"/>
                </a:ext>
              </a:extLst>
            </p:cNvPr>
            <p:cNvSpPr/>
            <p:nvPr/>
          </p:nvSpPr>
          <p:spPr>
            <a:xfrm>
              <a:off x="8433707" y="2827176"/>
              <a:ext cx="2881992" cy="2995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1605962-4009-41C2-8E44-1B7DB98FF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7" t="11895" r="20353" b="11708"/>
            <a:stretch/>
          </p:blipFill>
          <p:spPr>
            <a:xfrm>
              <a:off x="8556967" y="2971801"/>
              <a:ext cx="2660762" cy="2666780"/>
            </a:xfrm>
            <a:prstGeom prst="rect">
              <a:avLst/>
            </a:prstGeom>
          </p:spPr>
        </p:pic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6CB4713-A888-4505-B0CB-57C8FED95FB9}"/>
              </a:ext>
            </a:extLst>
          </p:cNvPr>
          <p:cNvSpPr txBox="1"/>
          <p:nvPr/>
        </p:nvSpPr>
        <p:spPr>
          <a:xfrm>
            <a:off x="1823848" y="2587261"/>
            <a:ext cx="2273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Radiative transfer</a:t>
            </a:r>
          </a:p>
          <a:p>
            <a:pPr algn="ctr"/>
            <a:r>
              <a:rPr lang="en-US" dirty="0"/>
              <a:t>Grid of HDUST models</a:t>
            </a:r>
          </a:p>
          <a:p>
            <a:pPr algn="ctr"/>
            <a:r>
              <a:rPr lang="en-US" dirty="0"/>
              <a:t>(Gas + Dust) </a:t>
            </a:r>
          </a:p>
        </p:txBody>
      </p:sp>
    </p:spTree>
    <p:extLst>
      <p:ext uri="{BB962C8B-B14F-4D97-AF65-F5344CB8AC3E}">
        <p14:creationId xmlns:p14="http://schemas.microsoft.com/office/powerpoint/2010/main" val="384928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V72 Beta </a:t>
            </a:r>
            <a:r>
              <a:rPr lang="fr-FR" dirty="0" err="1"/>
              <a:t>CMi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15B28A-4FB3-44E1-B121-256019519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61" y="1489558"/>
            <a:ext cx="11762874" cy="4583196"/>
          </a:xfrm>
        </p:spPr>
        <p:txBody>
          <a:bodyPr>
            <a:normAutofit/>
          </a:bodyPr>
          <a:lstStyle/>
          <a:p>
            <a:r>
              <a:rPr lang="en-US" dirty="0"/>
              <a:t>Draft of Paper : </a:t>
            </a:r>
            <a:r>
              <a:rPr lang="en-US" dirty="0" err="1"/>
              <a:t>Klement</a:t>
            </a:r>
            <a:r>
              <a:rPr lang="en-US" dirty="0"/>
              <a:t>+</a:t>
            </a:r>
          </a:p>
          <a:p>
            <a:r>
              <a:rPr lang="en-US" dirty="0"/>
              <a:t>V to N dataset  consisting of</a:t>
            </a:r>
          </a:p>
          <a:p>
            <a:pPr lvl="1"/>
            <a:r>
              <a:rPr lang="en-US" dirty="0"/>
              <a:t>VEGA </a:t>
            </a:r>
          </a:p>
          <a:p>
            <a:pPr lvl="1"/>
            <a:r>
              <a:rPr lang="en-US" dirty="0"/>
              <a:t>MATISSE </a:t>
            </a:r>
          </a:p>
          <a:p>
            <a:pPr lvl="1"/>
            <a:r>
              <a:rPr lang="en-US" dirty="0"/>
              <a:t>old data from AMBER &amp; NPOI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D3B5186-A7A3-4F01-9837-F0DBF9F45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29" y="3923824"/>
            <a:ext cx="9600138" cy="256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7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V72 Beta </a:t>
            </a:r>
            <a:r>
              <a:rPr lang="fr-FR" dirty="0" err="1"/>
              <a:t>CMi</a:t>
            </a:r>
            <a:r>
              <a:rPr lang="fr-FR" dirty="0"/>
              <a:t> : </a:t>
            </a:r>
            <a:r>
              <a:rPr lang="fr-FR" dirty="0" err="1"/>
              <a:t>geometric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63F50B-641B-4ED4-99E5-A880871D1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79" y="3597190"/>
            <a:ext cx="7514201" cy="29906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C6F73B-6FF1-4FD3-8A0C-A77F35D79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79" y="1379973"/>
            <a:ext cx="7514201" cy="22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5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187BA7F-8F19-49F0-B753-07DD513A36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r="8190"/>
          <a:stretch/>
        </p:blipFill>
        <p:spPr>
          <a:xfrm>
            <a:off x="178333" y="1994657"/>
            <a:ext cx="6633989" cy="408298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V72 Beta </a:t>
            </a:r>
            <a:r>
              <a:rPr lang="fr-FR" dirty="0" err="1"/>
              <a:t>CMi</a:t>
            </a:r>
            <a:r>
              <a:rPr lang="fr-FR" dirty="0"/>
              <a:t> : </a:t>
            </a:r>
            <a:r>
              <a:rPr lang="fr-FR" dirty="0" err="1"/>
              <a:t>kinematics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AB3AB8-CF15-4D0D-BAEE-D2C5EAB5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487" y="1445014"/>
            <a:ext cx="5061180" cy="50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7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V72 Beta </a:t>
            </a:r>
            <a:r>
              <a:rPr lang="fr-FR" dirty="0" err="1"/>
              <a:t>CMi</a:t>
            </a:r>
            <a:r>
              <a:rPr lang="fr-FR" dirty="0"/>
              <a:t> : </a:t>
            </a:r>
            <a:r>
              <a:rPr lang="fr-FR" dirty="0" err="1"/>
              <a:t>kinematics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951BF8-15C9-4D67-99F6-CE0FC0603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2"/>
          <a:stretch/>
        </p:blipFill>
        <p:spPr>
          <a:xfrm>
            <a:off x="159229" y="1570150"/>
            <a:ext cx="6204249" cy="50194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521DA02-3873-4371-92DC-D046F2347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08" y="1352882"/>
            <a:ext cx="5469563" cy="54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7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V72 Beta </a:t>
            </a:r>
            <a:r>
              <a:rPr lang="fr-FR" dirty="0" err="1"/>
              <a:t>CMi</a:t>
            </a:r>
            <a:r>
              <a:rPr lang="fr-FR" dirty="0"/>
              <a:t> : </a:t>
            </a:r>
            <a:r>
              <a:rPr lang="fr-FR" dirty="0" err="1"/>
              <a:t>kinematics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multi-</a:t>
            </a:r>
            <a:r>
              <a:rPr lang="fr-FR" dirty="0" err="1"/>
              <a:t>lines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BD6D25-B204-48AD-A197-1D94D28FE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4" y="1539551"/>
            <a:ext cx="4745049" cy="47401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735FDB-914A-492E-AFDE-C3939D103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82" y="1801009"/>
            <a:ext cx="4490511" cy="447869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1BE2458-E12C-4892-B88E-8E6D09DD48CF}"/>
              </a:ext>
            </a:extLst>
          </p:cNvPr>
          <p:cNvSpPr txBox="1"/>
          <p:nvPr/>
        </p:nvSpPr>
        <p:spPr>
          <a:xfrm>
            <a:off x="1719648" y="6308209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AMBER : Br</a:t>
            </a:r>
            <a:r>
              <a:rPr lang="el-GR" dirty="0"/>
              <a:t>γ</a:t>
            </a:r>
            <a:r>
              <a:rPr lang="fr-FR" dirty="0"/>
              <a:t>  R=12000</a:t>
            </a:r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5759420-13F1-47A3-AF03-93D36AE740B3}"/>
              </a:ext>
            </a:extLst>
          </p:cNvPr>
          <p:cNvSpPr txBox="1"/>
          <p:nvPr/>
        </p:nvSpPr>
        <p:spPr>
          <a:xfrm>
            <a:off x="7358448" y="6316308"/>
            <a:ext cx="219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MATISSE : Br</a:t>
            </a:r>
            <a:r>
              <a:rPr lang="el-GR" dirty="0"/>
              <a:t>α</a:t>
            </a:r>
            <a:r>
              <a:rPr lang="fr-FR" dirty="0"/>
              <a:t>  R=960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3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V72 Beta </a:t>
            </a:r>
            <a:r>
              <a:rPr lang="fr-FR" dirty="0" err="1"/>
              <a:t>CMi</a:t>
            </a:r>
            <a:r>
              <a:rPr lang="fr-FR" dirty="0"/>
              <a:t> : </a:t>
            </a:r>
            <a:r>
              <a:rPr lang="fr-FR" dirty="0" err="1"/>
              <a:t>kinematics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multi-</a:t>
            </a:r>
            <a:r>
              <a:rPr lang="fr-FR" dirty="0" err="1"/>
              <a:t>lines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3358710-3E0D-42AA-8523-C5093198F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3" y="1566587"/>
            <a:ext cx="6540832" cy="50363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9B2D5AA-90DA-45D4-BE50-EEDFCAA49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63" y="2091379"/>
            <a:ext cx="5285242" cy="39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8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FAAB7-AC93-44E0-A14D-BE0803FC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V72 Beta </a:t>
            </a:r>
            <a:r>
              <a:rPr lang="fr-FR" dirty="0" err="1"/>
              <a:t>CMi</a:t>
            </a:r>
            <a:r>
              <a:rPr lang="fr-FR" dirty="0"/>
              <a:t> : HDUST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A509AC-080F-4CC5-A079-5EE89A1E7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9" y="1354685"/>
            <a:ext cx="5852172" cy="4370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60267CD-4086-4069-B219-6F160E2D5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2479"/>
            <a:ext cx="6060271" cy="395525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48FE9D1-0731-440A-B3DB-AF4380117F81}"/>
              </a:ext>
            </a:extLst>
          </p:cNvPr>
          <p:cNvSpPr txBox="1"/>
          <p:nvPr/>
        </p:nvSpPr>
        <p:spPr>
          <a:xfrm>
            <a:off x="100629" y="5647376"/>
            <a:ext cx="120556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Comparison of MATISSE data  and a model based on best fit of NPOI + AMBER + SED from </a:t>
            </a:r>
            <a:r>
              <a:rPr lang="en-US" sz="2000" dirty="0" err="1"/>
              <a:t>Klement</a:t>
            </a:r>
            <a:r>
              <a:rPr lang="en-US" sz="2000" dirty="0"/>
              <a:t> 2015+ paper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New improved grid of models being computed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87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859</Words>
  <Application>Microsoft Office PowerPoint</Application>
  <PresentationFormat>Grand écran</PresentationFormat>
  <Paragraphs>125</Paragraphs>
  <Slides>22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Adobe Acrobat Document</vt:lpstr>
      <vt:lpstr>VEGA news Be stars &amp; co</vt:lpstr>
      <vt:lpstr>Pogrammes Be &amp; co</vt:lpstr>
      <vt:lpstr>V72 Beta CMi </vt:lpstr>
      <vt:lpstr>V72 Beta CMi : geometric models</vt:lpstr>
      <vt:lpstr>V72 Beta CMi : kinematics models</vt:lpstr>
      <vt:lpstr>V72 Beta CMi : kinematics models</vt:lpstr>
      <vt:lpstr>V72 Beta CMi : kinematics models multi-lines</vt:lpstr>
      <vt:lpstr>V72 Beta CMi : kinematics models multi-lines</vt:lpstr>
      <vt:lpstr>V72 Beta CMi : HDUST</vt:lpstr>
      <vt:lpstr>V66 Be Survey</vt:lpstr>
      <vt:lpstr>V66 Be Survey : New python-based reduction tool</vt:lpstr>
      <vt:lpstr>V66 Be Survey : New python-based reduction tool</vt:lpstr>
      <vt:lpstr>V66 Be Survey : First full reduction statistics</vt:lpstr>
      <vt:lpstr>Beyond V72 &amp; V66 on Be stars</vt:lpstr>
      <vt:lpstr>Beyond V72 &amp; V66 on Be stars : V45 Pleiades</vt:lpstr>
      <vt:lpstr>Beyond V72 &amp; V66 on Be stars : Kappa Dra</vt:lpstr>
      <vt:lpstr>Beyond V72 &amp; V66 on Be stars : Kappa Dra</vt:lpstr>
      <vt:lpstr>Beyond V72 &amp; V66 on Be stars : Gamma Cas</vt:lpstr>
      <vt:lpstr>Beyond V72 &amp; V66 on Be stars : Gamma Cas</vt:lpstr>
      <vt:lpstr>V68 : the B[e] star HD62623</vt:lpstr>
      <vt:lpstr>V68 : the B[e] star HD62623</vt:lpstr>
      <vt:lpstr>V68 : the B[e] star HD62623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 news Be stars &amp; co</dc:title>
  <dc:creator>Anthony Meilland</dc:creator>
  <cp:lastModifiedBy>Anthony Meilland</cp:lastModifiedBy>
  <cp:revision>13</cp:revision>
  <dcterms:created xsi:type="dcterms:W3CDTF">2021-11-16T06:24:07Z</dcterms:created>
  <dcterms:modified xsi:type="dcterms:W3CDTF">2021-11-16T08:27:02Z</dcterms:modified>
</cp:coreProperties>
</file>