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9" r:id="rId4"/>
    <p:sldId id="326" r:id="rId5"/>
    <p:sldId id="342" r:id="rId6"/>
    <p:sldId id="345" r:id="rId7"/>
    <p:sldId id="343" r:id="rId8"/>
    <p:sldId id="346" r:id="rId9"/>
    <p:sldId id="316" r:id="rId10"/>
    <p:sldId id="338" r:id="rId11"/>
    <p:sldId id="347" r:id="rId12"/>
    <p:sldId id="349" r:id="rId13"/>
    <p:sldId id="348" r:id="rId14"/>
    <p:sldId id="350" r:id="rId15"/>
    <p:sldId id="351" r:id="rId16"/>
    <p:sldId id="352" r:id="rId17"/>
    <p:sldId id="277" r:id="rId18"/>
    <p:sldId id="331" r:id="rId19"/>
    <p:sldId id="332" r:id="rId20"/>
    <p:sldId id="353" r:id="rId21"/>
    <p:sldId id="354" r:id="rId22"/>
    <p:sldId id="333" r:id="rId23"/>
    <p:sldId id="355" r:id="rId24"/>
    <p:sldId id="356" r:id="rId25"/>
    <p:sldId id="358" r:id="rId26"/>
    <p:sldId id="359" r:id="rId27"/>
    <p:sldId id="360" r:id="rId28"/>
    <p:sldId id="361" r:id="rId29"/>
    <p:sldId id="362" r:id="rId30"/>
    <p:sldId id="364" r:id="rId31"/>
    <p:sldId id="363" r:id="rId32"/>
    <p:sldId id="365" r:id="rId33"/>
    <p:sldId id="378" r:id="rId34"/>
    <p:sldId id="367" r:id="rId35"/>
    <p:sldId id="379" r:id="rId36"/>
    <p:sldId id="369" r:id="rId37"/>
    <p:sldId id="373" r:id="rId38"/>
    <p:sldId id="374" r:id="rId39"/>
    <p:sldId id="375" r:id="rId40"/>
    <p:sldId id="371" r:id="rId41"/>
    <p:sldId id="376" r:id="rId42"/>
    <p:sldId id="372" r:id="rId43"/>
    <p:sldId id="377" r:id="rId44"/>
    <p:sldId id="31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BE0"/>
    <a:srgbClr val="FCC4D9"/>
    <a:srgbClr val="2015FB"/>
    <a:srgbClr val="0C03BD"/>
    <a:srgbClr val="1A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F3C45-8F60-4843-9951-97486024D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136745-2FCC-4CAC-B231-C53D1D0BC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40B8B-37B7-4580-98E0-BE2C6077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D470C-4305-4E0B-B237-4B2F7DB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A203A-46C5-449A-8BD4-592A8F05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8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76C1C-37FA-49A2-AAA4-7752964F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4912C5-6EF9-4245-A50C-63B51487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539C9-2A1E-4402-85F1-D6F9FF7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CC9C-AEFF-4F96-BE91-BEEAF007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128D3F-9A8C-4684-8A7E-3E825E03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11C577-5DB3-4AB5-AC46-1AE2A2EE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403B43-DB94-485C-9276-112439CBB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0E95E-3978-48C1-8717-6990511B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D857E3-CFCE-43DD-A746-8C097F9F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D17C9-21C3-4449-BD25-8BD1F285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C8EB2-ED40-4E02-B956-993301E3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9B985-AC27-4FDD-865A-862B9CB8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46AD5-2B0B-4D3F-A77D-1BDAEB69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6C1E5-B292-48DB-869F-0414AFF0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75370-D602-43C8-8ACF-85B80A92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C231C-91F1-4E7D-965C-1C5A0C7A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C021B-6403-44FD-A803-17D79553F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59941-50D7-4A9D-80E5-460B0DE0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FDDFB-8A1C-4B68-B300-D4196358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07588E-77EB-4326-9DCE-70F56AA0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8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1C805-0A97-494D-B487-14691659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20FE4-C47D-45FB-9C0D-903391ACB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CA8939-FFD6-4E9A-9060-EED891C91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956AE-90ED-42A0-A058-C475E4E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1B3016-986F-4B24-804C-3E0FFBEE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D80B99-2424-4600-8A36-4244BAFF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66696-08B9-48F3-B31A-12A3D7F5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A08A23-9826-4956-A244-EA2F1E4F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79207D-3E32-4EDD-8079-3991995A4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ECF7A6-991D-48AF-874D-ED9EB1956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91EC8A-BCBC-4591-B7F1-B72ADB274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7BCC1F-AC6F-4F69-88CC-057E4FE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D95A1C-3D01-4094-9E06-7DE08644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A685AA-1FC3-4200-9C94-0ACCD29D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7570A-51A1-4077-A648-438AA7C6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71A96D-B859-49E6-A777-B911C3C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27F06A-32C6-4C2A-9D31-26B30654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F768AF-C4A4-4350-AF2E-8ACCE1BB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7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2E3B5C-E256-4FF8-B479-7846F4AE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CC8E95-8D9F-4FDD-840B-451D3C02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A937D3-EEBA-476D-AC28-D5D6737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92F34-0595-4CFE-84DE-36E6167D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AC419-F81D-4440-BEA4-201A92DE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77D703-C4E6-4F41-8E30-985E4C4BD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E34C1-CDC4-41CA-A885-4740C60E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291B81-A517-4351-B74D-9A0CF3A8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C4A3E-9105-4132-9685-DBD4D10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2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A58E1-2238-49EF-ADBA-8E535711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24A08B-D739-497A-B1C5-85490FB86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840C4-6498-4952-819D-9650C460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B6DB4F-3A00-420C-9895-4B73685A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15AD8F-C632-4582-9B7D-3AD69D0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28EF2-05B4-4094-A5EA-A018E00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EEBB6BD-B594-4A0A-9F88-22F448278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908" t="75632" r="17433" b="8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835BC-F051-4746-ABCF-B128D369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435D8-0AA2-4843-B636-B3ADE1EE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9F50-BED8-40EC-8D62-8999BA02C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8ABE-84DE-4971-81C4-DC46EA54D6E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3B3F5-9495-4D3F-ADC1-5B499589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4DF021-D7E3-4528-94EA-4FE3978CB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6.jpg"/><Relationship Id="rId7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6.jpg"/><Relationship Id="rId7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5637"/>
            <a:ext cx="12192000" cy="98743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A. Meilland, A. </a:t>
            </a:r>
            <a:r>
              <a:rPr lang="fr-FR" dirty="0" err="1">
                <a:solidFill>
                  <a:schemeClr val="bg1"/>
                </a:solidFill>
              </a:rPr>
              <a:t>Domiciano</a:t>
            </a:r>
            <a:r>
              <a:rPr lang="fr-FR" dirty="0">
                <a:solidFill>
                  <a:schemeClr val="bg1"/>
                </a:solidFill>
              </a:rPr>
              <a:t> de Souza, F. Millour, G. </a:t>
            </a:r>
            <a:r>
              <a:rPr lang="fr-FR" dirty="0" err="1">
                <a:solidFill>
                  <a:schemeClr val="bg1"/>
                </a:solidFill>
              </a:rPr>
              <a:t>Niccolini</a:t>
            </a:r>
            <a:r>
              <a:rPr lang="fr-FR" dirty="0">
                <a:solidFill>
                  <a:schemeClr val="bg1"/>
                </a:solidFill>
              </a:rPr>
              <a:t>, Ph Stee, D. </a:t>
            </a:r>
            <a:r>
              <a:rPr lang="fr-FR" dirty="0" err="1">
                <a:solidFill>
                  <a:schemeClr val="bg1"/>
                </a:solidFill>
              </a:rPr>
              <a:t>Demars</a:t>
            </a:r>
            <a:r>
              <a:rPr lang="fr-FR" dirty="0">
                <a:solidFill>
                  <a:schemeClr val="bg1"/>
                </a:solidFill>
              </a:rPr>
              <a:t>… </a:t>
            </a:r>
          </a:p>
          <a:p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>
                <a:solidFill>
                  <a:schemeClr val="bg1"/>
                </a:solidFill>
              </a:rPr>
              <a:t>whoever’s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motivated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join</a:t>
            </a:r>
            <a:r>
              <a:rPr lang="fr-FR" dirty="0">
                <a:solidFill>
                  <a:schemeClr val="bg1"/>
                </a:solidFill>
              </a:rPr>
              <a:t> us!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First B[e] stars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A98B532-7454-4C84-A17E-6D6AE1A48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16F9A45-3E4F-4FFF-B0EF-B63005E9CF2C}"/>
              </a:ext>
            </a:extLst>
          </p:cNvPr>
          <p:cNvSpPr txBox="1">
            <a:spLocks/>
          </p:cNvSpPr>
          <p:nvPr/>
        </p:nvSpPr>
        <p:spPr>
          <a:xfrm>
            <a:off x="911535" y="3424619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chemeClr val="bg1"/>
                </a:solidFill>
              </a:rPr>
              <a:t>A </a:t>
            </a:r>
            <a:r>
              <a:rPr lang="fr-FR" sz="4000" b="1" dirty="0" err="1">
                <a:solidFill>
                  <a:schemeClr val="bg1"/>
                </a:solidFill>
              </a:rPr>
              <a:t>small</a:t>
            </a:r>
            <a:r>
              <a:rPr lang="fr-FR" sz="4000" b="1" dirty="0">
                <a:solidFill>
                  <a:schemeClr val="bg1"/>
                </a:solidFill>
              </a:rPr>
              <a:t> update on the programmes…</a:t>
            </a:r>
          </a:p>
          <a:p>
            <a:pPr algn="l"/>
            <a:r>
              <a:rPr lang="fr-FR" sz="4000" b="1" dirty="0">
                <a:solidFill>
                  <a:schemeClr val="bg1"/>
                </a:solidFill>
              </a:rPr>
              <a:t>… </a:t>
            </a:r>
            <a:r>
              <a:rPr lang="fr-FR" sz="3200" b="1" dirty="0">
                <a:solidFill>
                  <a:schemeClr val="bg1"/>
                </a:solidFill>
              </a:rPr>
              <a:t>an </a:t>
            </a:r>
            <a:r>
              <a:rPr lang="fr-FR" sz="3200" b="1" dirty="0" err="1">
                <a:solidFill>
                  <a:schemeClr val="bg1"/>
                </a:solidFill>
              </a:rPr>
              <a:t>overview</a:t>
            </a:r>
            <a:r>
              <a:rPr lang="fr-FR" sz="3200" b="1" dirty="0">
                <a:solidFill>
                  <a:schemeClr val="bg1"/>
                </a:solidFill>
              </a:rPr>
              <a:t> of the </a:t>
            </a:r>
            <a:r>
              <a:rPr lang="fr-FR" sz="3200" b="1" dirty="0" err="1">
                <a:solidFill>
                  <a:schemeClr val="bg1"/>
                </a:solidFill>
              </a:rPr>
              <a:t>dataset</a:t>
            </a:r>
            <a:r>
              <a:rPr lang="fr-FR" sz="3200" b="1" dirty="0">
                <a:solidFill>
                  <a:schemeClr val="bg1"/>
                </a:solidFill>
              </a:rPr>
              <a:t> …</a:t>
            </a:r>
          </a:p>
          <a:p>
            <a:pPr algn="l"/>
            <a:r>
              <a:rPr lang="fr-FR" sz="3200" b="1" dirty="0">
                <a:solidFill>
                  <a:schemeClr val="bg1"/>
                </a:solidFill>
              </a:rPr>
              <a:t>… </a:t>
            </a:r>
            <a:r>
              <a:rPr lang="fr-FR" sz="3200" b="1" dirty="0" err="1">
                <a:solidFill>
                  <a:schemeClr val="bg1"/>
                </a:solidFill>
              </a:rPr>
              <a:t>some</a:t>
            </a:r>
            <a:r>
              <a:rPr lang="fr-FR" sz="3200" b="1" dirty="0">
                <a:solidFill>
                  <a:schemeClr val="bg1"/>
                </a:solidFill>
              </a:rPr>
              <a:t> questions on data </a:t>
            </a:r>
            <a:r>
              <a:rPr lang="fr-FR" sz="3200" b="1" dirty="0" err="1">
                <a:solidFill>
                  <a:schemeClr val="bg1"/>
                </a:solidFill>
              </a:rPr>
              <a:t>reduction</a:t>
            </a:r>
            <a:r>
              <a:rPr lang="fr-FR" sz="3200" b="1" dirty="0">
                <a:solidFill>
                  <a:schemeClr val="bg1"/>
                </a:solidFill>
              </a:rPr>
              <a:t> and data </a:t>
            </a:r>
            <a:r>
              <a:rPr lang="fr-FR" sz="3200" b="1" dirty="0" err="1">
                <a:solidFill>
                  <a:schemeClr val="bg1"/>
                </a:solidFill>
              </a:rPr>
              <a:t>analysis</a:t>
            </a:r>
            <a:r>
              <a:rPr lang="fr-FR" sz="3200" b="1" dirty="0">
                <a:solidFill>
                  <a:schemeClr val="bg1"/>
                </a:solidFill>
              </a:rPr>
              <a:t> for </a:t>
            </a:r>
            <a:r>
              <a:rPr lang="fr-FR" sz="3200" b="1" dirty="0" err="1">
                <a:solidFill>
                  <a:schemeClr val="bg1"/>
                </a:solidFill>
              </a:rPr>
              <a:t>surveys</a:t>
            </a:r>
            <a:r>
              <a:rPr lang="fr-FR" sz="3200" b="1" dirty="0">
                <a:solidFill>
                  <a:schemeClr val="bg1"/>
                </a:solidFill>
              </a:rPr>
              <a:t>…</a:t>
            </a:r>
          </a:p>
          <a:p>
            <a:pPr algn="l"/>
            <a:endParaRPr lang="fr-FR" sz="4000" b="1" dirty="0">
              <a:solidFill>
                <a:schemeClr val="bg1"/>
              </a:solidFill>
            </a:endParaRPr>
          </a:p>
          <a:p>
            <a:pPr algn="l"/>
            <a:r>
              <a:rPr lang="fr-FR" sz="4000" b="1" dirty="0">
                <a:solidFill>
                  <a:schemeClr val="bg1"/>
                </a:solidFill>
              </a:rPr>
              <a:t>…but no </a:t>
            </a:r>
            <a:r>
              <a:rPr lang="fr-FR" sz="4000" b="1" dirty="0" err="1">
                <a:solidFill>
                  <a:schemeClr val="bg1"/>
                </a:solidFill>
              </a:rPr>
              <a:t>results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9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9907162E-D662-4244-900D-89D2D6C1A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6"/>
          <a:stretch/>
        </p:blipFill>
        <p:spPr>
          <a:xfrm>
            <a:off x="40116" y="4511884"/>
            <a:ext cx="1824155" cy="175136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EFDADC8-D69B-442C-89C2-9723B1E7D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3"/>
          <a:stretch/>
        </p:blipFill>
        <p:spPr>
          <a:xfrm>
            <a:off x="47631" y="2187636"/>
            <a:ext cx="1816640" cy="175136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6793F7F-BB76-498E-B45A-2ACCABAE5A33}"/>
              </a:ext>
            </a:extLst>
          </p:cNvPr>
          <p:cNvSpPr/>
          <p:nvPr/>
        </p:nvSpPr>
        <p:spPr>
          <a:xfrm>
            <a:off x="125556" y="4217208"/>
            <a:ext cx="165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Equatorial </a:t>
            </a:r>
            <a:r>
              <a:rPr lang="fr-FR" dirty="0" err="1">
                <a:solidFill>
                  <a:schemeClr val="bg1"/>
                </a:solidFill>
              </a:rPr>
              <a:t>wind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47FB37-08C0-44AB-A57C-CDE4F335D3FC}"/>
              </a:ext>
            </a:extLst>
          </p:cNvPr>
          <p:cNvSpPr/>
          <p:nvPr/>
        </p:nvSpPr>
        <p:spPr>
          <a:xfrm>
            <a:off x="210998" y="1845000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Keplerian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2956AFD-789A-4BFD-B39C-1507489A2F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6"/>
          <a:stretch/>
        </p:blipFill>
        <p:spPr>
          <a:xfrm>
            <a:off x="1933692" y="4498470"/>
            <a:ext cx="5407546" cy="17948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A8DC0AB-5BC9-4788-9A8C-5B44AE40C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4" b="-8"/>
          <a:stretch/>
        </p:blipFill>
        <p:spPr>
          <a:xfrm>
            <a:off x="1933692" y="2170555"/>
            <a:ext cx="5407546" cy="17948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26D3E0B-079B-4411-B6FD-79B2ABE6C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9"/>
          <a:stretch/>
        </p:blipFill>
        <p:spPr>
          <a:xfrm>
            <a:off x="7419270" y="1986929"/>
            <a:ext cx="2706142" cy="2169636"/>
          </a:xfrm>
          <a:prstGeom prst="rect">
            <a:avLst/>
          </a:prstGeom>
        </p:spPr>
      </p:pic>
      <p:sp>
        <p:nvSpPr>
          <p:cNvPr id="41" name="ZoneTexte 16">
            <a:extLst>
              <a:ext uri="{FF2B5EF4-FFF2-40B4-BE49-F238E27FC236}">
                <a16:creationId xmlns:a16="http://schemas.microsoft.com/office/drawing/2014/main" id="{274E8322-24A4-472A-8191-546C9E133ED1}"/>
              </a:ext>
            </a:extLst>
          </p:cNvPr>
          <p:cNvSpPr txBox="1"/>
          <p:nvPr/>
        </p:nvSpPr>
        <p:spPr>
          <a:xfrm>
            <a:off x="5686479" y="5985497"/>
            <a:ext cx="174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From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Meilland</a:t>
            </a:r>
            <a:r>
              <a:rPr lang="fr-FR" sz="1400" dirty="0">
                <a:solidFill>
                  <a:schemeClr val="bg1"/>
                </a:solidFill>
              </a:rPr>
              <a:t>+ 2010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C6EF7A3F-75F8-4008-BEA6-415CD71F1E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9"/>
          <a:stretch/>
        </p:blipFill>
        <p:spPr>
          <a:xfrm>
            <a:off x="7410659" y="4217208"/>
            <a:ext cx="2706142" cy="215277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DED6A15-C3C2-494C-97BF-2B80A0128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42585"/>
          <a:stretch/>
        </p:blipFill>
        <p:spPr>
          <a:xfrm>
            <a:off x="11102687" y="1943524"/>
            <a:ext cx="975360" cy="216963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1A0727D-67B2-4CF2-B208-C602E963B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15572" y="4276367"/>
            <a:ext cx="878453" cy="216963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9A677BD-8A54-48E7-B8E0-FF417DD01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24234" y="1943524"/>
            <a:ext cx="878453" cy="216963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13DF26A-97F0-4C44-8750-25F2D254C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7" r="12511"/>
          <a:stretch/>
        </p:blipFill>
        <p:spPr>
          <a:xfrm>
            <a:off x="11019578" y="4276367"/>
            <a:ext cx="1058469" cy="21696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3AF099B-F87F-45D4-B1E3-7388E9CAB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9" y="4360127"/>
            <a:ext cx="3902876" cy="215277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0D30EA9-3185-43A8-A364-ADA98F47723D}"/>
              </a:ext>
            </a:extLst>
          </p:cNvPr>
          <p:cNvSpPr/>
          <p:nvPr/>
        </p:nvSpPr>
        <p:spPr>
          <a:xfrm>
            <a:off x="9407047" y="3766549"/>
            <a:ext cx="1340285" cy="11937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: Radiative </a:t>
            </a:r>
            <a:r>
              <a:rPr lang="fr-FR" sz="2800" dirty="0" err="1">
                <a:solidFill>
                  <a:schemeClr val="bg1"/>
                </a:solidFill>
              </a:rPr>
              <a:t>transfer</a:t>
            </a:r>
            <a:r>
              <a:rPr lang="fr-FR" sz="2800" dirty="0">
                <a:solidFill>
                  <a:schemeClr val="bg1"/>
                </a:solidFill>
              </a:rPr>
              <a:t> modeling of MIDI data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MC3D (</a:t>
            </a:r>
            <a:r>
              <a:rPr lang="fr-FR" sz="2800" dirty="0" err="1">
                <a:solidFill>
                  <a:schemeClr val="bg1"/>
                </a:solidFill>
              </a:rPr>
              <a:t>dust</a:t>
            </a:r>
            <a:r>
              <a:rPr lang="fr-FR" sz="2800" dirty="0">
                <a:solidFill>
                  <a:schemeClr val="bg1"/>
                </a:solidFill>
              </a:rPr>
              <a:t>) + SIMECA (</a:t>
            </a:r>
            <a:r>
              <a:rPr lang="fr-FR" sz="2800" dirty="0" err="1">
                <a:solidFill>
                  <a:schemeClr val="bg1"/>
                </a:solidFill>
              </a:rPr>
              <a:t>gas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0203451-873F-47CF-9083-22B6E03B430F}"/>
              </a:ext>
            </a:extLst>
          </p:cNvPr>
          <p:cNvSpPr txBox="1"/>
          <p:nvPr/>
        </p:nvSpPr>
        <p:spPr>
          <a:xfrm>
            <a:off x="9593691" y="3898462"/>
            <a:ext cx="1163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We</a:t>
            </a:r>
            <a:r>
              <a:rPr lang="fr-FR" dirty="0">
                <a:solidFill>
                  <a:schemeClr val="bg1"/>
                </a:solidFill>
              </a:rPr>
              <a:t> Added</a:t>
            </a:r>
          </a:p>
          <a:p>
            <a:r>
              <a:rPr lang="fr-FR" dirty="0">
                <a:solidFill>
                  <a:schemeClr val="bg1"/>
                </a:solidFill>
              </a:rPr>
              <a:t>4 10</a:t>
            </a:r>
            <a:r>
              <a:rPr lang="fr-FR" baseline="30000" dirty="0">
                <a:solidFill>
                  <a:schemeClr val="bg1"/>
                </a:solidFill>
              </a:rPr>
              <a:t>-7 </a:t>
            </a:r>
            <a:r>
              <a:rPr lang="fr-FR" dirty="0">
                <a:solidFill>
                  <a:schemeClr val="bg1"/>
                </a:solidFill>
              </a:rPr>
              <a:t>Mo</a:t>
            </a:r>
          </a:p>
          <a:p>
            <a:r>
              <a:rPr lang="fr-FR" dirty="0">
                <a:solidFill>
                  <a:schemeClr val="bg1"/>
                </a:solidFill>
              </a:rPr>
              <a:t>Of 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Of Gas and </a:t>
            </a:r>
            <a:r>
              <a:rPr lang="fr-FR" sz="5400" b="1" dirty="0" err="1">
                <a:solidFill>
                  <a:schemeClr val="bg1"/>
                </a:solidFill>
              </a:rPr>
              <a:t>Dust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around</a:t>
            </a:r>
            <a:r>
              <a:rPr lang="fr-FR" sz="5400" b="1" dirty="0">
                <a:solidFill>
                  <a:schemeClr val="bg1"/>
                </a:solidFill>
              </a:rPr>
              <a:t> B[e]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N Band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is</a:t>
            </a:r>
            <a:r>
              <a:rPr lang="fr-FR" sz="2800" dirty="0">
                <a:solidFill>
                  <a:schemeClr val="bg1"/>
                </a:solidFill>
              </a:rPr>
              <a:t> not </a:t>
            </a:r>
            <a:r>
              <a:rPr lang="fr-FR" sz="2800" dirty="0" err="1">
                <a:solidFill>
                  <a:schemeClr val="bg1"/>
                </a:solidFill>
              </a:rPr>
              <a:t>fully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dominated</a:t>
            </a:r>
            <a:r>
              <a:rPr lang="fr-FR" sz="2800" dirty="0">
                <a:solidFill>
                  <a:schemeClr val="bg1"/>
                </a:solidFill>
              </a:rPr>
              <a:t> by </a:t>
            </a:r>
            <a:r>
              <a:rPr lang="fr-FR" sz="2800" dirty="0" err="1">
                <a:solidFill>
                  <a:schemeClr val="bg1"/>
                </a:solidFill>
              </a:rPr>
              <a:t>dust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880C02-6E52-4A62-B0CD-578F92BDB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1638588"/>
            <a:ext cx="3676576" cy="231529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56D029A-DF01-4394-B36D-DDB1D026731B}"/>
              </a:ext>
            </a:extLst>
          </p:cNvPr>
          <p:cNvSpPr/>
          <p:nvPr/>
        </p:nvSpPr>
        <p:spPr>
          <a:xfrm>
            <a:off x="2128837" y="2892490"/>
            <a:ext cx="315784" cy="251926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BDBCD96-72E5-4645-B4F2-CC652FB1F2DC}"/>
              </a:ext>
            </a:extLst>
          </p:cNvPr>
          <p:cNvCxnSpPr>
            <a:stCxn id="8" idx="3"/>
          </p:cNvCxnSpPr>
          <p:nvPr/>
        </p:nvCxnSpPr>
        <p:spPr>
          <a:xfrm flipH="1">
            <a:off x="1212980" y="3107522"/>
            <a:ext cx="962102" cy="110991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7953F4B6-3898-484E-BD97-070272A383AF}"/>
              </a:ext>
            </a:extLst>
          </p:cNvPr>
          <p:cNvSpPr txBox="1"/>
          <p:nvPr/>
        </p:nvSpPr>
        <p:spPr>
          <a:xfrm>
            <a:off x="82695" y="6488668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Hofmann+ 2021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C8CA47C-7861-4E15-B382-169BCDA9AC69}"/>
              </a:ext>
            </a:extLst>
          </p:cNvPr>
          <p:cNvSpPr txBox="1"/>
          <p:nvPr/>
        </p:nvSpPr>
        <p:spPr>
          <a:xfrm>
            <a:off x="2988885" y="1758858"/>
            <a:ext cx="87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FS </a:t>
            </a:r>
            <a:r>
              <a:rPr lang="fr-FR" dirty="0" err="1">
                <a:solidFill>
                  <a:schemeClr val="bg1"/>
                </a:solidFill>
              </a:rPr>
              <a:t>CMa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9782A16-CE81-4EDE-87F6-20EEB7D4B135}"/>
              </a:ext>
            </a:extLst>
          </p:cNvPr>
          <p:cNvSpPr txBox="1"/>
          <p:nvPr/>
        </p:nvSpPr>
        <p:spPr>
          <a:xfrm>
            <a:off x="290548" y="4198776"/>
            <a:ext cx="242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This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not the star but </a:t>
            </a:r>
          </a:p>
          <a:p>
            <a:r>
              <a:rPr lang="fr-FR" dirty="0" err="1">
                <a:solidFill>
                  <a:schemeClr val="bg1"/>
                </a:solidFill>
              </a:rPr>
              <a:t>mainly</a:t>
            </a:r>
            <a:r>
              <a:rPr lang="fr-FR" dirty="0">
                <a:solidFill>
                  <a:schemeClr val="bg1"/>
                </a:solidFill>
              </a:rPr>
              <a:t> hot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emission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65FAFF-9E61-43D7-93FD-CACDB0CFF1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7"/>
          <a:stretch/>
        </p:blipFill>
        <p:spPr>
          <a:xfrm>
            <a:off x="7433583" y="1615585"/>
            <a:ext cx="3539064" cy="3106887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6A6C4ADE-7CA8-4DE6-935F-C7D03EBA8808}"/>
              </a:ext>
            </a:extLst>
          </p:cNvPr>
          <p:cNvSpPr txBox="1"/>
          <p:nvPr/>
        </p:nvSpPr>
        <p:spPr>
          <a:xfrm>
            <a:off x="4508078" y="4858316"/>
            <a:ext cx="6196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Images and </a:t>
            </a:r>
            <a:r>
              <a:rPr lang="fr-FR" dirty="0" err="1">
                <a:solidFill>
                  <a:schemeClr val="bg1"/>
                </a:solidFill>
              </a:rPr>
              <a:t>SEDs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fr-FR" dirty="0" err="1">
                <a:solidFill>
                  <a:schemeClr val="bg1"/>
                </a:solidFill>
              </a:rPr>
              <a:t>gaseous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Computed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the DISCO code</a:t>
            </a:r>
          </a:p>
          <a:p>
            <a:r>
              <a:rPr lang="fr-FR" dirty="0" err="1">
                <a:solidFill>
                  <a:schemeClr val="bg1"/>
                </a:solidFill>
              </a:rPr>
              <a:t>Available</a:t>
            </a:r>
            <a:r>
              <a:rPr lang="fr-FR" dirty="0">
                <a:solidFill>
                  <a:schemeClr val="bg1"/>
                </a:solidFill>
              </a:rPr>
              <a:t> on the AMHRA service</a:t>
            </a:r>
          </a:p>
          <a:p>
            <a:r>
              <a:rPr lang="fr-FR" dirty="0">
                <a:solidFill>
                  <a:schemeClr val="bg1"/>
                </a:solidFill>
              </a:rPr>
              <a:t>https://amhra.oca.eu/AMHRA/index.htm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D10766F9-9D6D-4FCD-A056-312233E98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34" y="1615585"/>
            <a:ext cx="3200898" cy="30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5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N Band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is</a:t>
            </a:r>
            <a:r>
              <a:rPr lang="fr-FR" sz="2800" dirty="0">
                <a:solidFill>
                  <a:schemeClr val="bg1"/>
                </a:solidFill>
              </a:rPr>
              <a:t> not </a:t>
            </a:r>
            <a:r>
              <a:rPr lang="fr-FR" sz="2800" dirty="0" err="1">
                <a:solidFill>
                  <a:schemeClr val="bg1"/>
                </a:solidFill>
              </a:rPr>
              <a:t>fully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dominated</a:t>
            </a:r>
            <a:r>
              <a:rPr lang="fr-FR" sz="2800" dirty="0">
                <a:solidFill>
                  <a:schemeClr val="bg1"/>
                </a:solidFill>
              </a:rPr>
              <a:t> by </a:t>
            </a:r>
            <a:r>
              <a:rPr lang="fr-FR" sz="2800" dirty="0" err="1">
                <a:solidFill>
                  <a:schemeClr val="bg1"/>
                </a:solidFill>
              </a:rPr>
              <a:t>dust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880C02-6E52-4A62-B0CD-578F92BDB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1638588"/>
            <a:ext cx="3676576" cy="231529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56D029A-DF01-4394-B36D-DDB1D026731B}"/>
              </a:ext>
            </a:extLst>
          </p:cNvPr>
          <p:cNvSpPr/>
          <p:nvPr/>
        </p:nvSpPr>
        <p:spPr>
          <a:xfrm>
            <a:off x="2128837" y="2892490"/>
            <a:ext cx="315784" cy="251926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BDBCD96-72E5-4645-B4F2-CC652FB1F2DC}"/>
              </a:ext>
            </a:extLst>
          </p:cNvPr>
          <p:cNvCxnSpPr>
            <a:stCxn id="8" idx="3"/>
          </p:cNvCxnSpPr>
          <p:nvPr/>
        </p:nvCxnSpPr>
        <p:spPr>
          <a:xfrm flipH="1">
            <a:off x="1212980" y="3107522"/>
            <a:ext cx="962102" cy="110991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7953F4B6-3898-484E-BD97-070272A383AF}"/>
              </a:ext>
            </a:extLst>
          </p:cNvPr>
          <p:cNvSpPr txBox="1"/>
          <p:nvPr/>
        </p:nvSpPr>
        <p:spPr>
          <a:xfrm>
            <a:off x="82695" y="6488668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Hofmann+ 2021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C8CA47C-7861-4E15-B382-169BCDA9AC69}"/>
              </a:ext>
            </a:extLst>
          </p:cNvPr>
          <p:cNvSpPr txBox="1"/>
          <p:nvPr/>
        </p:nvSpPr>
        <p:spPr>
          <a:xfrm>
            <a:off x="2988885" y="1758858"/>
            <a:ext cx="87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FS </a:t>
            </a:r>
            <a:r>
              <a:rPr lang="fr-FR" dirty="0" err="1">
                <a:solidFill>
                  <a:schemeClr val="bg1"/>
                </a:solidFill>
              </a:rPr>
              <a:t>CMa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9782A16-CE81-4EDE-87F6-20EEB7D4B135}"/>
              </a:ext>
            </a:extLst>
          </p:cNvPr>
          <p:cNvSpPr txBox="1"/>
          <p:nvPr/>
        </p:nvSpPr>
        <p:spPr>
          <a:xfrm>
            <a:off x="290548" y="4198776"/>
            <a:ext cx="242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This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not the star but </a:t>
            </a:r>
          </a:p>
          <a:p>
            <a:r>
              <a:rPr lang="fr-FR" dirty="0" err="1">
                <a:solidFill>
                  <a:schemeClr val="bg1"/>
                </a:solidFill>
              </a:rPr>
              <a:t>mainly</a:t>
            </a:r>
            <a:r>
              <a:rPr lang="fr-FR" dirty="0">
                <a:solidFill>
                  <a:schemeClr val="bg1"/>
                </a:solidFill>
              </a:rPr>
              <a:t> hot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emission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0836E3C5-1DBC-4527-B47A-AFB2651699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4" t="1492" r="-1957" b="-1492"/>
          <a:stretch/>
        </p:blipFill>
        <p:spPr>
          <a:xfrm>
            <a:off x="7433584" y="1615585"/>
            <a:ext cx="3539064" cy="31068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5FBA2C3-C7C4-4D47-851B-5B1E6F7DB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34" y="1615585"/>
            <a:ext cx="3200898" cy="300306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5E70F3E-A2C4-4255-8B20-07D6B489181F}"/>
              </a:ext>
            </a:extLst>
          </p:cNvPr>
          <p:cNvSpPr txBox="1"/>
          <p:nvPr/>
        </p:nvSpPr>
        <p:spPr>
          <a:xfrm>
            <a:off x="4508078" y="4858316"/>
            <a:ext cx="5481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The flux ratio </a:t>
            </a:r>
            <a:r>
              <a:rPr lang="fr-FR" dirty="0" err="1">
                <a:solidFill>
                  <a:schemeClr val="bg1"/>
                </a:solidFill>
              </a:rPr>
              <a:t>between</a:t>
            </a:r>
            <a:r>
              <a:rPr lang="fr-FR" dirty="0">
                <a:solidFill>
                  <a:schemeClr val="bg1"/>
                </a:solidFill>
              </a:rPr>
              <a:t> the star and the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grows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λ</a:t>
            </a:r>
          </a:p>
          <a:p>
            <a:r>
              <a:rPr lang="fr-FR" dirty="0" err="1">
                <a:solidFill>
                  <a:schemeClr val="bg1"/>
                </a:solidFill>
              </a:rPr>
              <a:t>Available</a:t>
            </a:r>
            <a:r>
              <a:rPr lang="fr-FR" dirty="0">
                <a:solidFill>
                  <a:schemeClr val="bg1"/>
                </a:solidFill>
              </a:rPr>
              <a:t> on the AMHRA service</a:t>
            </a:r>
          </a:p>
          <a:p>
            <a:r>
              <a:rPr lang="fr-FR" dirty="0">
                <a:solidFill>
                  <a:schemeClr val="bg1"/>
                </a:solidFill>
              </a:rPr>
              <a:t>https://amhra.oca.eu/AMHRA/index.htm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CC93E698-228F-402C-8BB5-4DC7E051C770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Of Gas and </a:t>
            </a:r>
            <a:r>
              <a:rPr lang="fr-FR" sz="5400" b="1" dirty="0" err="1">
                <a:solidFill>
                  <a:schemeClr val="bg1"/>
                </a:solidFill>
              </a:rPr>
              <a:t>Dust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around</a:t>
            </a:r>
            <a:r>
              <a:rPr lang="fr-FR" sz="5400" b="1" dirty="0">
                <a:solidFill>
                  <a:schemeClr val="bg1"/>
                </a:solidFill>
              </a:rPr>
              <a:t> B[e]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64C57BA7-4E20-4EF5-AF19-1FCFB969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34" y="1615585"/>
            <a:ext cx="3200898" cy="3003068"/>
          </a:xfrm>
          <a:prstGeom prst="rect">
            <a:avLst/>
          </a:prstGeom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N Band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is</a:t>
            </a:r>
            <a:r>
              <a:rPr lang="fr-FR" sz="2800" dirty="0">
                <a:solidFill>
                  <a:schemeClr val="bg1"/>
                </a:solidFill>
              </a:rPr>
              <a:t> not </a:t>
            </a:r>
            <a:r>
              <a:rPr lang="fr-FR" sz="2800" dirty="0" err="1">
                <a:solidFill>
                  <a:schemeClr val="bg1"/>
                </a:solidFill>
              </a:rPr>
              <a:t>fully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dominated</a:t>
            </a:r>
            <a:r>
              <a:rPr lang="fr-FR" sz="2800" dirty="0">
                <a:solidFill>
                  <a:schemeClr val="bg1"/>
                </a:solidFill>
              </a:rPr>
              <a:t> by </a:t>
            </a:r>
            <a:r>
              <a:rPr lang="fr-FR" sz="2800" dirty="0" err="1">
                <a:solidFill>
                  <a:schemeClr val="bg1"/>
                </a:solidFill>
              </a:rPr>
              <a:t>dust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9ADA37-5B19-4CFD-BD72-CA98FD8B7B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131"/>
          <a:stretch/>
        </p:blipFill>
        <p:spPr>
          <a:xfrm>
            <a:off x="7341768" y="1605931"/>
            <a:ext cx="2279842" cy="18230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A9F346-7700-43C8-829E-B278A5C7D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801" y="4125566"/>
            <a:ext cx="3857625" cy="183832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EF7D359-015A-41E4-85D1-CEBBC3B8E248}"/>
              </a:ext>
            </a:extLst>
          </p:cNvPr>
          <p:cNvSpPr txBox="1"/>
          <p:nvPr/>
        </p:nvSpPr>
        <p:spPr>
          <a:xfrm>
            <a:off x="7341767" y="5995588"/>
            <a:ext cx="384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On </a:t>
            </a:r>
            <a:r>
              <a:rPr lang="fr-FR" dirty="0" err="1">
                <a:solidFill>
                  <a:schemeClr val="bg1"/>
                </a:solidFill>
              </a:rPr>
              <a:t>Classical</a:t>
            </a:r>
            <a:r>
              <a:rPr lang="fr-FR" dirty="0">
                <a:solidFill>
                  <a:schemeClr val="bg1"/>
                </a:solidFill>
              </a:rPr>
              <a:t> Be stars (no </a:t>
            </a:r>
            <a:r>
              <a:rPr lang="fr-FR" dirty="0" err="1">
                <a:solidFill>
                  <a:schemeClr val="bg1"/>
                </a:solidFill>
              </a:rPr>
              <a:t>dust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only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1.5 </a:t>
            </a:r>
            <a:r>
              <a:rPr lang="fr-FR" dirty="0" err="1">
                <a:solidFill>
                  <a:schemeClr val="bg1"/>
                </a:solidFill>
              </a:rPr>
              <a:t>Fstar</a:t>
            </a:r>
            <a:r>
              <a:rPr lang="fr-FR" dirty="0">
                <a:solidFill>
                  <a:schemeClr val="bg1"/>
                </a:solidFill>
              </a:rPr>
              <a:t> &lt; </a:t>
            </a:r>
            <a:r>
              <a:rPr lang="fr-FR" dirty="0" err="1">
                <a:solidFill>
                  <a:schemeClr val="bg1"/>
                </a:solidFill>
              </a:rPr>
              <a:t>Fgas</a:t>
            </a:r>
            <a:r>
              <a:rPr lang="fr-FR" dirty="0">
                <a:solidFill>
                  <a:schemeClr val="bg1"/>
                </a:solidFill>
              </a:rPr>
              <a:t> &lt; 5 </a:t>
            </a:r>
            <a:r>
              <a:rPr lang="fr-FR" dirty="0" err="1">
                <a:solidFill>
                  <a:schemeClr val="bg1"/>
                </a:solidFill>
              </a:rPr>
              <a:t>Fstar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B542254-B713-4A10-9ED0-92913F543F14}"/>
              </a:ext>
            </a:extLst>
          </p:cNvPr>
          <p:cNvSpPr txBox="1"/>
          <p:nvPr/>
        </p:nvSpPr>
        <p:spPr>
          <a:xfrm>
            <a:off x="7753718" y="360005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Meilland+ 2009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C2B8452-7CCC-4D64-8EEF-C7C91DEECD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961"/>
          <a:stretch/>
        </p:blipFill>
        <p:spPr>
          <a:xfrm>
            <a:off x="9621610" y="1605931"/>
            <a:ext cx="2279842" cy="2425696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880C02-6E52-4A62-B0CD-578F92BDB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1638588"/>
            <a:ext cx="3676576" cy="231529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56D029A-DF01-4394-B36D-DDB1D026731B}"/>
              </a:ext>
            </a:extLst>
          </p:cNvPr>
          <p:cNvSpPr/>
          <p:nvPr/>
        </p:nvSpPr>
        <p:spPr>
          <a:xfrm>
            <a:off x="2128837" y="2892490"/>
            <a:ext cx="315784" cy="251926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BDBCD96-72E5-4645-B4F2-CC652FB1F2DC}"/>
              </a:ext>
            </a:extLst>
          </p:cNvPr>
          <p:cNvCxnSpPr>
            <a:stCxn id="8" idx="3"/>
          </p:cNvCxnSpPr>
          <p:nvPr/>
        </p:nvCxnSpPr>
        <p:spPr>
          <a:xfrm flipH="1">
            <a:off x="1212980" y="3107522"/>
            <a:ext cx="962102" cy="110991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EC8CA47C-7861-4E15-B382-169BCDA9AC69}"/>
              </a:ext>
            </a:extLst>
          </p:cNvPr>
          <p:cNvSpPr txBox="1"/>
          <p:nvPr/>
        </p:nvSpPr>
        <p:spPr>
          <a:xfrm>
            <a:off x="2988885" y="1758858"/>
            <a:ext cx="87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FS </a:t>
            </a:r>
            <a:r>
              <a:rPr lang="fr-FR" dirty="0" err="1">
                <a:solidFill>
                  <a:schemeClr val="bg1"/>
                </a:solidFill>
              </a:rPr>
              <a:t>CMa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9782A16-CE81-4EDE-87F6-20EEB7D4B135}"/>
              </a:ext>
            </a:extLst>
          </p:cNvPr>
          <p:cNvSpPr txBox="1"/>
          <p:nvPr/>
        </p:nvSpPr>
        <p:spPr>
          <a:xfrm>
            <a:off x="290548" y="4198776"/>
            <a:ext cx="242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This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not the star but </a:t>
            </a:r>
          </a:p>
          <a:p>
            <a:r>
              <a:rPr lang="fr-FR" dirty="0" err="1">
                <a:solidFill>
                  <a:schemeClr val="bg1"/>
                </a:solidFill>
              </a:rPr>
              <a:t>mainly</a:t>
            </a:r>
            <a:r>
              <a:rPr lang="fr-FR" dirty="0">
                <a:solidFill>
                  <a:schemeClr val="bg1"/>
                </a:solidFill>
              </a:rPr>
              <a:t> hot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emission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A25981-265D-4DCE-9BB4-03E09A708410}"/>
              </a:ext>
            </a:extLst>
          </p:cNvPr>
          <p:cNvSpPr txBox="1"/>
          <p:nvPr/>
        </p:nvSpPr>
        <p:spPr>
          <a:xfrm>
            <a:off x="338815" y="5594559"/>
            <a:ext cx="628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MATISSE can help </a:t>
            </a:r>
            <a:r>
              <a:rPr lang="fr-FR" sz="2400" dirty="0" err="1">
                <a:solidFill>
                  <a:schemeClr val="bg1"/>
                </a:solidFill>
              </a:rPr>
              <a:t>constrain</a:t>
            </a:r>
            <a:r>
              <a:rPr lang="fr-FR" sz="2400" dirty="0">
                <a:solidFill>
                  <a:schemeClr val="bg1"/>
                </a:solidFill>
              </a:rPr>
              <a:t> the Gas </a:t>
            </a:r>
            <a:r>
              <a:rPr lang="fr-FR" sz="2400" dirty="0" err="1">
                <a:solidFill>
                  <a:schemeClr val="bg1"/>
                </a:solidFill>
              </a:rPr>
              <a:t>emission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too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BE16C902-95E4-4B7F-B218-101D511CE777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Of Gas and </a:t>
            </a:r>
            <a:r>
              <a:rPr lang="fr-FR" sz="5400" b="1" dirty="0" err="1">
                <a:solidFill>
                  <a:schemeClr val="bg1"/>
                </a:solidFill>
              </a:rPr>
              <a:t>Dust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around</a:t>
            </a:r>
            <a:r>
              <a:rPr lang="fr-FR" sz="5400" b="1" dirty="0">
                <a:solidFill>
                  <a:schemeClr val="bg1"/>
                </a:solidFill>
              </a:rPr>
              <a:t> B[e]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7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64C57BA7-4E20-4EF5-AF19-1FCFB969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34" y="1615585"/>
            <a:ext cx="3200898" cy="3003068"/>
          </a:xfrm>
          <a:prstGeom prst="rect">
            <a:avLst/>
          </a:prstGeom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N Band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is</a:t>
            </a:r>
            <a:r>
              <a:rPr lang="fr-FR" sz="2800" dirty="0">
                <a:solidFill>
                  <a:schemeClr val="bg1"/>
                </a:solidFill>
              </a:rPr>
              <a:t> not </a:t>
            </a:r>
            <a:r>
              <a:rPr lang="fr-FR" sz="2800" dirty="0" err="1">
                <a:solidFill>
                  <a:schemeClr val="bg1"/>
                </a:solidFill>
              </a:rPr>
              <a:t>fully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dominated</a:t>
            </a:r>
            <a:r>
              <a:rPr lang="fr-FR" sz="2800" dirty="0">
                <a:solidFill>
                  <a:schemeClr val="bg1"/>
                </a:solidFill>
              </a:rPr>
              <a:t> by </a:t>
            </a:r>
            <a:r>
              <a:rPr lang="fr-FR" sz="2800" dirty="0" err="1">
                <a:solidFill>
                  <a:schemeClr val="bg1"/>
                </a:solidFill>
              </a:rPr>
              <a:t>dust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emission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B542254-B713-4A10-9ED0-92913F543F14}"/>
              </a:ext>
            </a:extLst>
          </p:cNvPr>
          <p:cNvSpPr txBox="1"/>
          <p:nvPr/>
        </p:nvSpPr>
        <p:spPr>
          <a:xfrm>
            <a:off x="8985359" y="62966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Meilland+ 2009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880C02-6E52-4A62-B0CD-578F92BDB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1638588"/>
            <a:ext cx="3676576" cy="231529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56D029A-DF01-4394-B36D-DDB1D026731B}"/>
              </a:ext>
            </a:extLst>
          </p:cNvPr>
          <p:cNvSpPr/>
          <p:nvPr/>
        </p:nvSpPr>
        <p:spPr>
          <a:xfrm>
            <a:off x="2128837" y="2892490"/>
            <a:ext cx="315784" cy="251926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BDBCD96-72E5-4645-B4F2-CC652FB1F2DC}"/>
              </a:ext>
            </a:extLst>
          </p:cNvPr>
          <p:cNvCxnSpPr>
            <a:stCxn id="8" idx="3"/>
          </p:cNvCxnSpPr>
          <p:nvPr/>
        </p:nvCxnSpPr>
        <p:spPr>
          <a:xfrm flipH="1">
            <a:off x="1212980" y="3107522"/>
            <a:ext cx="962102" cy="110991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EC8CA47C-7861-4E15-B382-169BCDA9AC69}"/>
              </a:ext>
            </a:extLst>
          </p:cNvPr>
          <p:cNvSpPr txBox="1"/>
          <p:nvPr/>
        </p:nvSpPr>
        <p:spPr>
          <a:xfrm>
            <a:off x="2988885" y="1758858"/>
            <a:ext cx="87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FS </a:t>
            </a:r>
            <a:r>
              <a:rPr lang="fr-FR" dirty="0" err="1">
                <a:solidFill>
                  <a:schemeClr val="bg1"/>
                </a:solidFill>
              </a:rPr>
              <a:t>CMa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9782A16-CE81-4EDE-87F6-20EEB7D4B135}"/>
              </a:ext>
            </a:extLst>
          </p:cNvPr>
          <p:cNvSpPr txBox="1"/>
          <p:nvPr/>
        </p:nvSpPr>
        <p:spPr>
          <a:xfrm>
            <a:off x="290548" y="4198776"/>
            <a:ext cx="242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This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not the star but </a:t>
            </a:r>
          </a:p>
          <a:p>
            <a:r>
              <a:rPr lang="fr-FR" dirty="0" err="1">
                <a:solidFill>
                  <a:schemeClr val="bg1"/>
                </a:solidFill>
              </a:rPr>
              <a:t>mainly</a:t>
            </a:r>
            <a:r>
              <a:rPr lang="fr-FR" dirty="0">
                <a:solidFill>
                  <a:schemeClr val="bg1"/>
                </a:solidFill>
              </a:rPr>
              <a:t> hot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emission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A25981-265D-4DCE-9BB4-03E09A708410}"/>
              </a:ext>
            </a:extLst>
          </p:cNvPr>
          <p:cNvSpPr txBox="1"/>
          <p:nvPr/>
        </p:nvSpPr>
        <p:spPr>
          <a:xfrm>
            <a:off x="338815" y="5594559"/>
            <a:ext cx="6509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MATISSE can help </a:t>
            </a:r>
            <a:r>
              <a:rPr lang="fr-FR" sz="2400" dirty="0" err="1">
                <a:solidFill>
                  <a:schemeClr val="bg1"/>
                </a:solidFill>
              </a:rPr>
              <a:t>constrain</a:t>
            </a:r>
            <a:r>
              <a:rPr lang="fr-FR" sz="2400" dirty="0">
                <a:solidFill>
                  <a:schemeClr val="bg1"/>
                </a:solidFill>
              </a:rPr>
              <a:t> the Gas </a:t>
            </a:r>
            <a:r>
              <a:rPr lang="fr-FR" sz="2400" dirty="0" err="1">
                <a:solidFill>
                  <a:schemeClr val="bg1"/>
                </a:solidFill>
              </a:rPr>
              <a:t>emission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too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Even if </a:t>
            </a:r>
            <a:r>
              <a:rPr lang="fr-FR" sz="2400" dirty="0" err="1">
                <a:solidFill>
                  <a:schemeClr val="bg1"/>
                </a:solidFill>
              </a:rPr>
              <a:t>they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cannot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be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resolved</a:t>
            </a:r>
            <a:r>
              <a:rPr lang="fr-FR" sz="2400" dirty="0">
                <a:solidFill>
                  <a:schemeClr val="bg1"/>
                </a:solidFill>
              </a:rPr>
              <a:t> in the </a:t>
            </a:r>
            <a:r>
              <a:rPr lang="fr-FR" sz="2400" dirty="0" err="1">
                <a:solidFill>
                  <a:schemeClr val="bg1"/>
                </a:solidFill>
              </a:rPr>
              <a:t>mid-infrared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(FWHM </a:t>
            </a:r>
            <a:r>
              <a:rPr lang="fr-FR" sz="2400" dirty="0" err="1">
                <a:solidFill>
                  <a:schemeClr val="bg1"/>
                </a:solidFill>
              </a:rPr>
              <a:t>is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usually</a:t>
            </a:r>
            <a:r>
              <a:rPr lang="fr-FR" sz="2400" dirty="0">
                <a:solidFill>
                  <a:schemeClr val="bg1"/>
                </a:solidFill>
              </a:rPr>
              <a:t> 2-5 </a:t>
            </a:r>
            <a:r>
              <a:rPr lang="fr-FR" sz="2400" dirty="0" err="1">
                <a:solidFill>
                  <a:schemeClr val="bg1"/>
                </a:solidFill>
              </a:rPr>
              <a:t>Rstar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2999D8-3887-4A6E-8EEF-681511F4E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780" y="498298"/>
            <a:ext cx="2332989" cy="573526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52B44465-992A-4884-8B17-C919379B759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Of Gas and </a:t>
            </a:r>
            <a:r>
              <a:rPr lang="fr-FR" sz="5400" b="1" dirty="0" err="1">
                <a:solidFill>
                  <a:schemeClr val="bg1"/>
                </a:solidFill>
              </a:rPr>
              <a:t>Dust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around</a:t>
            </a:r>
            <a:r>
              <a:rPr lang="fr-FR" sz="5400" b="1" dirty="0">
                <a:solidFill>
                  <a:schemeClr val="bg1"/>
                </a:solidFill>
              </a:rPr>
              <a:t> B[e]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5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9907162E-D662-4244-900D-89D2D6C1A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6"/>
          <a:stretch/>
        </p:blipFill>
        <p:spPr>
          <a:xfrm>
            <a:off x="40116" y="4511884"/>
            <a:ext cx="1824155" cy="175136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EFDADC8-D69B-442C-89C2-9723B1E7D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3"/>
          <a:stretch/>
        </p:blipFill>
        <p:spPr>
          <a:xfrm>
            <a:off x="47631" y="2187636"/>
            <a:ext cx="1816640" cy="175136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6793F7F-BB76-498E-B45A-2ACCABAE5A33}"/>
              </a:ext>
            </a:extLst>
          </p:cNvPr>
          <p:cNvSpPr/>
          <p:nvPr/>
        </p:nvSpPr>
        <p:spPr>
          <a:xfrm>
            <a:off x="125556" y="4217208"/>
            <a:ext cx="165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Equatorial </a:t>
            </a:r>
            <a:r>
              <a:rPr lang="fr-FR" dirty="0" err="1">
                <a:solidFill>
                  <a:schemeClr val="bg1"/>
                </a:solidFill>
              </a:rPr>
              <a:t>wind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47FB37-08C0-44AB-A57C-CDE4F335D3FC}"/>
              </a:ext>
            </a:extLst>
          </p:cNvPr>
          <p:cNvSpPr/>
          <p:nvPr/>
        </p:nvSpPr>
        <p:spPr>
          <a:xfrm>
            <a:off x="210998" y="1845000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Keplerian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2956AFD-789A-4BFD-B39C-1507489A2F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6"/>
          <a:stretch/>
        </p:blipFill>
        <p:spPr>
          <a:xfrm>
            <a:off x="1933692" y="4498470"/>
            <a:ext cx="5407546" cy="17948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A8DC0AB-5BC9-4788-9A8C-5B44AE40C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4" b="-8"/>
          <a:stretch/>
        </p:blipFill>
        <p:spPr>
          <a:xfrm>
            <a:off x="1933692" y="2170555"/>
            <a:ext cx="5407546" cy="17948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26D3E0B-079B-4411-B6FD-79B2ABE6C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9"/>
          <a:stretch/>
        </p:blipFill>
        <p:spPr>
          <a:xfrm>
            <a:off x="7419270" y="1986929"/>
            <a:ext cx="2706142" cy="2169636"/>
          </a:xfrm>
          <a:prstGeom prst="rect">
            <a:avLst/>
          </a:prstGeom>
        </p:spPr>
      </p:pic>
      <p:sp>
        <p:nvSpPr>
          <p:cNvPr id="41" name="ZoneTexte 16">
            <a:extLst>
              <a:ext uri="{FF2B5EF4-FFF2-40B4-BE49-F238E27FC236}">
                <a16:creationId xmlns:a16="http://schemas.microsoft.com/office/drawing/2014/main" id="{274E8322-24A4-472A-8191-546C9E133ED1}"/>
              </a:ext>
            </a:extLst>
          </p:cNvPr>
          <p:cNvSpPr txBox="1"/>
          <p:nvPr/>
        </p:nvSpPr>
        <p:spPr>
          <a:xfrm>
            <a:off x="5686479" y="5985497"/>
            <a:ext cx="174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From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Meilland</a:t>
            </a:r>
            <a:r>
              <a:rPr lang="fr-FR" sz="1400" dirty="0">
                <a:solidFill>
                  <a:schemeClr val="bg1"/>
                </a:solidFill>
              </a:rPr>
              <a:t>+ 2010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C6EF7A3F-75F8-4008-BEA6-415CD71F1E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9"/>
          <a:stretch/>
        </p:blipFill>
        <p:spPr>
          <a:xfrm>
            <a:off x="7410659" y="4217208"/>
            <a:ext cx="2706142" cy="215277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DED6A15-C3C2-494C-97BF-2B80A0128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42585"/>
          <a:stretch/>
        </p:blipFill>
        <p:spPr>
          <a:xfrm>
            <a:off x="11102687" y="1943524"/>
            <a:ext cx="975360" cy="216963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1A0727D-67B2-4CF2-B208-C602E963B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15572" y="4276367"/>
            <a:ext cx="878453" cy="216963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9A677BD-8A54-48E7-B8E0-FF417DD01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24234" y="1943524"/>
            <a:ext cx="878453" cy="216963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13DF26A-97F0-4C44-8750-25F2D254C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7" r="12511"/>
          <a:stretch/>
        </p:blipFill>
        <p:spPr>
          <a:xfrm>
            <a:off x="11019578" y="4276367"/>
            <a:ext cx="1058469" cy="21696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3AF099B-F87F-45D4-B1E3-7388E9CAB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9" y="4360127"/>
            <a:ext cx="3902876" cy="215277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0D30EA9-3185-43A8-A364-ADA98F47723D}"/>
              </a:ext>
            </a:extLst>
          </p:cNvPr>
          <p:cNvSpPr/>
          <p:nvPr/>
        </p:nvSpPr>
        <p:spPr>
          <a:xfrm>
            <a:off x="9407047" y="3766549"/>
            <a:ext cx="1340285" cy="11937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: Radiative </a:t>
            </a:r>
            <a:r>
              <a:rPr lang="fr-FR" sz="2800" dirty="0" err="1">
                <a:solidFill>
                  <a:schemeClr val="bg1"/>
                </a:solidFill>
              </a:rPr>
              <a:t>transfer</a:t>
            </a:r>
            <a:r>
              <a:rPr lang="fr-FR" sz="2800" dirty="0">
                <a:solidFill>
                  <a:schemeClr val="bg1"/>
                </a:solidFill>
              </a:rPr>
              <a:t> modeling of MIDI data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MC3D (</a:t>
            </a:r>
            <a:r>
              <a:rPr lang="fr-FR" sz="2800" dirty="0" err="1">
                <a:solidFill>
                  <a:schemeClr val="bg1"/>
                </a:solidFill>
              </a:rPr>
              <a:t>dust</a:t>
            </a:r>
            <a:r>
              <a:rPr lang="fr-FR" sz="2800" dirty="0">
                <a:solidFill>
                  <a:schemeClr val="bg1"/>
                </a:solidFill>
              </a:rPr>
              <a:t>) + SIMECA (</a:t>
            </a:r>
            <a:r>
              <a:rPr lang="fr-FR" sz="2800" dirty="0" err="1">
                <a:solidFill>
                  <a:schemeClr val="bg1"/>
                </a:solidFill>
              </a:rPr>
              <a:t>gas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0203451-873F-47CF-9083-22B6E03B430F}"/>
              </a:ext>
            </a:extLst>
          </p:cNvPr>
          <p:cNvSpPr txBox="1"/>
          <p:nvPr/>
        </p:nvSpPr>
        <p:spPr>
          <a:xfrm>
            <a:off x="9593691" y="3898462"/>
            <a:ext cx="1163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We</a:t>
            </a:r>
            <a:r>
              <a:rPr lang="fr-FR" dirty="0">
                <a:solidFill>
                  <a:schemeClr val="bg1"/>
                </a:solidFill>
              </a:rPr>
              <a:t> Added</a:t>
            </a:r>
          </a:p>
          <a:p>
            <a:r>
              <a:rPr lang="fr-FR" dirty="0">
                <a:solidFill>
                  <a:schemeClr val="bg1"/>
                </a:solidFill>
              </a:rPr>
              <a:t>4 10</a:t>
            </a:r>
            <a:r>
              <a:rPr lang="fr-FR" baseline="30000" dirty="0">
                <a:solidFill>
                  <a:schemeClr val="bg1"/>
                </a:solidFill>
              </a:rPr>
              <a:t>-7 </a:t>
            </a:r>
            <a:r>
              <a:rPr lang="fr-FR" dirty="0">
                <a:solidFill>
                  <a:schemeClr val="bg1"/>
                </a:solidFill>
              </a:rPr>
              <a:t>Mo</a:t>
            </a:r>
          </a:p>
          <a:p>
            <a:r>
              <a:rPr lang="fr-FR" dirty="0">
                <a:solidFill>
                  <a:schemeClr val="bg1"/>
                </a:solidFill>
              </a:rPr>
              <a:t>Of 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1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850053-697F-4499-998A-F4F45FC40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7" y="1859823"/>
            <a:ext cx="5330963" cy="404165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6D9085D-2C6B-48F2-99C1-72AF8D91F0C1}"/>
              </a:ext>
            </a:extLst>
          </p:cNvPr>
          <p:cNvSpPr txBox="1"/>
          <p:nvPr/>
        </p:nvSpPr>
        <p:spPr>
          <a:xfrm>
            <a:off x="3000909" y="2497817"/>
            <a:ext cx="202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MIDI N-band (7pts)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72CC8F-34A7-4957-92F5-B73D1680A5F2}"/>
              </a:ext>
            </a:extLst>
          </p:cNvPr>
          <p:cNvSpPr txBox="1"/>
          <p:nvPr/>
        </p:nvSpPr>
        <p:spPr>
          <a:xfrm>
            <a:off x="3000909" y="2269501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N-band (3pts)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0EC4E6-737A-4204-B51F-E3E066D96440}"/>
              </a:ext>
            </a:extLst>
          </p:cNvPr>
          <p:cNvSpPr txBox="1"/>
          <p:nvPr/>
        </p:nvSpPr>
        <p:spPr>
          <a:xfrm>
            <a:off x="82695" y="8117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l Pup Observations : B[e] survey + commissioning pts</a:t>
            </a:r>
          </a:p>
        </p:txBody>
      </p:sp>
    </p:spTree>
    <p:extLst>
      <p:ext uri="{BB962C8B-B14F-4D97-AF65-F5344CB8AC3E}">
        <p14:creationId xmlns:p14="http://schemas.microsoft.com/office/powerpoint/2010/main" val="36612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8FB813-01A0-4F30-A9F7-379514AF7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38" y="2714456"/>
            <a:ext cx="3190391" cy="30267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850053-697F-4499-998A-F4F45FC40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7" y="1859823"/>
            <a:ext cx="5330963" cy="40416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B462EA-F752-4868-B488-EB0990ABD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82" y="1804959"/>
            <a:ext cx="5687579" cy="415138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6D9085D-2C6B-48F2-99C1-72AF8D91F0C1}"/>
              </a:ext>
            </a:extLst>
          </p:cNvPr>
          <p:cNvSpPr txBox="1"/>
          <p:nvPr/>
        </p:nvSpPr>
        <p:spPr>
          <a:xfrm>
            <a:off x="3000909" y="2497817"/>
            <a:ext cx="202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MIDI N-band (7pts)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72CC8F-34A7-4957-92F5-B73D1680A5F2}"/>
              </a:ext>
            </a:extLst>
          </p:cNvPr>
          <p:cNvSpPr txBox="1"/>
          <p:nvPr/>
        </p:nvSpPr>
        <p:spPr>
          <a:xfrm>
            <a:off x="3000909" y="2269501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N-band (3pts)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AB53C95-4319-4BC0-A1FC-6B0823CF9974}"/>
              </a:ext>
            </a:extLst>
          </p:cNvPr>
          <p:cNvSpPr txBox="1"/>
          <p:nvPr/>
        </p:nvSpPr>
        <p:spPr>
          <a:xfrm>
            <a:off x="8331872" y="1981290"/>
            <a:ext cx="232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L-band (9pts)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CCF5A9-0F03-4818-938F-4ED21A95F15E}"/>
              </a:ext>
            </a:extLst>
          </p:cNvPr>
          <p:cNvSpPr txBox="1"/>
          <p:nvPr/>
        </p:nvSpPr>
        <p:spPr>
          <a:xfrm>
            <a:off x="8331872" y="2244953"/>
            <a:ext cx="243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MATISSE M-band (9pts)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0EC4E6-737A-4204-B51F-E3E066D96440}"/>
              </a:ext>
            </a:extLst>
          </p:cNvPr>
          <p:cNvSpPr txBox="1"/>
          <p:nvPr/>
        </p:nvSpPr>
        <p:spPr>
          <a:xfrm>
            <a:off x="82695" y="8117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l Pup Observations : B[e] survey + commissioning pts</a:t>
            </a:r>
          </a:p>
        </p:txBody>
      </p:sp>
    </p:spTree>
    <p:extLst>
      <p:ext uri="{BB962C8B-B14F-4D97-AF65-F5344CB8AC3E}">
        <p14:creationId xmlns:p14="http://schemas.microsoft.com/office/powerpoint/2010/main" val="152737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8117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l Pup Observations : Trying to reconstruct an image in L band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8FB813-01A0-4F30-A9F7-379514AF7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38" y="2714456"/>
            <a:ext cx="3190391" cy="30267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B462EA-F752-4868-B488-EB0990ABD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82" y="1804959"/>
            <a:ext cx="5687579" cy="41513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AB53C95-4319-4BC0-A1FC-6B0823CF9974}"/>
              </a:ext>
            </a:extLst>
          </p:cNvPr>
          <p:cNvSpPr txBox="1"/>
          <p:nvPr/>
        </p:nvSpPr>
        <p:spPr>
          <a:xfrm>
            <a:off x="8331872" y="1981290"/>
            <a:ext cx="232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L-band (9pts)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CCF5A9-0F03-4818-938F-4ED21A95F15E}"/>
              </a:ext>
            </a:extLst>
          </p:cNvPr>
          <p:cNvSpPr txBox="1"/>
          <p:nvPr/>
        </p:nvSpPr>
        <p:spPr>
          <a:xfrm>
            <a:off x="8331872" y="2244953"/>
            <a:ext cx="243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MATISSE M-band (9pts)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A62C73-15C3-4182-881B-7C7F10E1F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7" y="1804959"/>
            <a:ext cx="3535240" cy="335394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CF83A84-8C98-44CD-AFCF-7ECEC28A8DD5}"/>
              </a:ext>
            </a:extLst>
          </p:cNvPr>
          <p:cNvSpPr txBox="1"/>
          <p:nvPr/>
        </p:nvSpPr>
        <p:spPr>
          <a:xfrm>
            <a:off x="588826" y="5158905"/>
            <a:ext cx="4595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IRBIS image 3.5µm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My</a:t>
            </a:r>
            <a:r>
              <a:rPr lang="fr-FR" sz="2400" dirty="0">
                <a:solidFill>
                  <a:schemeClr val="bg1"/>
                </a:solidFill>
              </a:rPr>
              <a:t> first </a:t>
            </a:r>
            <a:r>
              <a:rPr lang="fr-FR" sz="2400" dirty="0" err="1">
                <a:solidFill>
                  <a:schemeClr val="bg1"/>
                </a:solidFill>
              </a:rPr>
              <a:t>try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Still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work</a:t>
            </a:r>
            <a:r>
              <a:rPr lang="fr-FR" sz="2400" dirty="0">
                <a:solidFill>
                  <a:schemeClr val="bg1"/>
                </a:solidFill>
              </a:rPr>
              <a:t> to do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sz="2400" dirty="0" err="1">
                <a:solidFill>
                  <a:schemeClr val="bg1"/>
                </a:solidFill>
              </a:rPr>
              <a:t>I’m</a:t>
            </a:r>
            <a:r>
              <a:rPr lang="fr-FR" sz="2400" dirty="0">
                <a:solidFill>
                  <a:schemeClr val="bg1"/>
                </a:solidFill>
              </a:rPr>
              <a:t> not </a:t>
            </a:r>
            <a:r>
              <a:rPr lang="fr-FR" sz="2400" dirty="0" err="1">
                <a:solidFill>
                  <a:schemeClr val="bg1"/>
                </a:solidFill>
              </a:rPr>
              <a:t>Karl-Heinz</a:t>
            </a:r>
            <a:r>
              <a:rPr lang="fr-FR" sz="2400" dirty="0">
                <a:solidFill>
                  <a:schemeClr val="bg1"/>
                </a:solidFill>
              </a:rPr>
              <a:t> or Florentin)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6814304-41C2-43A1-ADF8-4DF368DF20D6}"/>
              </a:ext>
            </a:extLst>
          </p:cNvPr>
          <p:cNvCxnSpPr>
            <a:cxnSpLocks/>
          </p:cNvCxnSpPr>
          <p:nvPr/>
        </p:nvCxnSpPr>
        <p:spPr>
          <a:xfrm flipH="1">
            <a:off x="2998631" y="3326803"/>
            <a:ext cx="227697" cy="5538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FB0B221-1F14-48CC-86D3-73572FF8F1F4}"/>
              </a:ext>
            </a:extLst>
          </p:cNvPr>
          <p:cNvSpPr txBox="1"/>
          <p:nvPr/>
        </p:nvSpPr>
        <p:spPr>
          <a:xfrm>
            <a:off x="3099218" y="35113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≈15 mas</a:t>
            </a:r>
          </a:p>
        </p:txBody>
      </p:sp>
    </p:spTree>
    <p:extLst>
      <p:ext uri="{BB962C8B-B14F-4D97-AF65-F5344CB8AC3E}">
        <p14:creationId xmlns:p14="http://schemas.microsoft.com/office/powerpoint/2010/main" val="184256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A62C73-15C3-4182-881B-7C7F10E1F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7" y="1804959"/>
            <a:ext cx="3535240" cy="33539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F12F2A-05AE-495D-99C2-1819F72C07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" t="953" r="-2982" b="2273"/>
          <a:stretch/>
        </p:blipFill>
        <p:spPr>
          <a:xfrm>
            <a:off x="6321627" y="1396536"/>
            <a:ext cx="5564876" cy="450735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C1C386C-65A8-4B83-9CBD-31E46BB6988C}"/>
              </a:ext>
            </a:extLst>
          </p:cNvPr>
          <p:cNvSpPr txBox="1"/>
          <p:nvPr/>
        </p:nvSpPr>
        <p:spPr>
          <a:xfrm>
            <a:off x="5880087" y="5903893"/>
            <a:ext cx="617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Compatible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AMBER image</a:t>
            </a:r>
          </a:p>
          <a:p>
            <a:pPr algn="ctr"/>
            <a:r>
              <a:rPr lang="fr-FR" sz="2800" dirty="0" err="1">
                <a:solidFill>
                  <a:schemeClr val="bg1"/>
                </a:solidFill>
              </a:rPr>
              <a:t>From</a:t>
            </a:r>
            <a:r>
              <a:rPr lang="fr-FR" sz="2800" dirty="0">
                <a:solidFill>
                  <a:schemeClr val="bg1"/>
                </a:solidFill>
              </a:rPr>
              <a:t> Millour+ (2011)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3235F8-40E9-459D-9BD7-638C41275A91}"/>
              </a:ext>
            </a:extLst>
          </p:cNvPr>
          <p:cNvSpPr txBox="1"/>
          <p:nvPr/>
        </p:nvSpPr>
        <p:spPr>
          <a:xfrm>
            <a:off x="82695" y="8117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l Pup Observations : B[e] survey + commissioning pts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0B6288C-C40E-43C8-8CF8-9EC5BC89C694}"/>
              </a:ext>
            </a:extLst>
          </p:cNvPr>
          <p:cNvCxnSpPr>
            <a:cxnSpLocks/>
          </p:cNvCxnSpPr>
          <p:nvPr/>
        </p:nvCxnSpPr>
        <p:spPr>
          <a:xfrm flipH="1">
            <a:off x="7380514" y="2080727"/>
            <a:ext cx="307910" cy="101441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5191321-B4CE-4688-9999-42961438B1B7}"/>
              </a:ext>
            </a:extLst>
          </p:cNvPr>
          <p:cNvSpPr txBox="1"/>
          <p:nvPr/>
        </p:nvSpPr>
        <p:spPr>
          <a:xfrm>
            <a:off x="7549512" y="2279391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 mas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E9B28B-F48D-4FB2-BAD5-439D398F4D98}"/>
              </a:ext>
            </a:extLst>
          </p:cNvPr>
          <p:cNvSpPr txBox="1"/>
          <p:nvPr/>
        </p:nvSpPr>
        <p:spPr>
          <a:xfrm>
            <a:off x="588826" y="5158905"/>
            <a:ext cx="4595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IRBIS image 3.5µm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My</a:t>
            </a:r>
            <a:r>
              <a:rPr lang="fr-FR" sz="2400" dirty="0">
                <a:solidFill>
                  <a:schemeClr val="bg1"/>
                </a:solidFill>
              </a:rPr>
              <a:t> first </a:t>
            </a:r>
            <a:r>
              <a:rPr lang="fr-FR" sz="2400" dirty="0" err="1">
                <a:solidFill>
                  <a:schemeClr val="bg1"/>
                </a:solidFill>
              </a:rPr>
              <a:t>try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Still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work</a:t>
            </a:r>
            <a:r>
              <a:rPr lang="fr-FR" sz="2400" dirty="0">
                <a:solidFill>
                  <a:schemeClr val="bg1"/>
                </a:solidFill>
              </a:rPr>
              <a:t> to do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sz="2400" dirty="0" err="1">
                <a:solidFill>
                  <a:schemeClr val="bg1"/>
                </a:solidFill>
              </a:rPr>
              <a:t>I’m</a:t>
            </a:r>
            <a:r>
              <a:rPr lang="fr-FR" sz="2400" dirty="0">
                <a:solidFill>
                  <a:schemeClr val="bg1"/>
                </a:solidFill>
              </a:rPr>
              <a:t> not </a:t>
            </a:r>
            <a:r>
              <a:rPr lang="fr-FR" sz="2400" dirty="0" err="1">
                <a:solidFill>
                  <a:schemeClr val="bg1"/>
                </a:solidFill>
              </a:rPr>
              <a:t>Karl-Heinz</a:t>
            </a:r>
            <a:r>
              <a:rPr lang="fr-FR" sz="2400" dirty="0">
                <a:solidFill>
                  <a:schemeClr val="bg1"/>
                </a:solidFill>
              </a:rPr>
              <a:t> or Florentin)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F750AEF-0F57-4913-8910-2B3819FA8E87}"/>
              </a:ext>
            </a:extLst>
          </p:cNvPr>
          <p:cNvCxnSpPr>
            <a:cxnSpLocks/>
          </p:cNvCxnSpPr>
          <p:nvPr/>
        </p:nvCxnSpPr>
        <p:spPr>
          <a:xfrm flipH="1">
            <a:off x="2998631" y="3326803"/>
            <a:ext cx="227697" cy="5538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D790B54-05C4-4C4F-AC36-EC25A144F3FF}"/>
              </a:ext>
            </a:extLst>
          </p:cNvPr>
          <p:cNvSpPr txBox="1"/>
          <p:nvPr/>
        </p:nvSpPr>
        <p:spPr>
          <a:xfrm>
            <a:off x="3099218" y="35113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≈15 mas</a:t>
            </a:r>
          </a:p>
        </p:txBody>
      </p:sp>
    </p:spTree>
    <p:extLst>
      <p:ext uri="{BB962C8B-B14F-4D97-AF65-F5344CB8AC3E}">
        <p14:creationId xmlns:p14="http://schemas.microsoft.com/office/powerpoint/2010/main" val="91229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68" y="1514031"/>
            <a:ext cx="7349164" cy="24983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stars with 3 spectral features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lines (H, He,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lines : [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[OI]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IR excess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B[e] stars?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226D8E-AF3D-4166-BBDA-57367AF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graphicFrame>
        <p:nvGraphicFramePr>
          <p:cNvPr id="2" name="Tableau 7">
            <a:extLst>
              <a:ext uri="{FF2B5EF4-FFF2-40B4-BE49-F238E27FC236}">
                <a16:creationId xmlns:a16="http://schemas.microsoft.com/office/drawing/2014/main" id="{1D9BA747-4B33-4625-9958-6FB54D9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06395"/>
              </p:ext>
            </p:extLst>
          </p:nvPr>
        </p:nvGraphicFramePr>
        <p:xfrm>
          <a:off x="346958" y="907379"/>
          <a:ext cx="6372478" cy="593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22">
                  <a:extLst>
                    <a:ext uri="{9D8B030D-6E8A-4147-A177-3AD203B41FA5}">
                      <a16:colId xmlns:a16="http://schemas.microsoft.com/office/drawing/2014/main" val="1842053318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1454118651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463264706"/>
                    </a:ext>
                  </a:extLst>
                </a:gridCol>
                <a:gridCol w="590868">
                  <a:extLst>
                    <a:ext uri="{9D8B030D-6E8A-4147-A177-3AD203B41FA5}">
                      <a16:colId xmlns:a16="http://schemas.microsoft.com/office/drawing/2014/main" val="1353816544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2282121678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1182838244"/>
                    </a:ext>
                  </a:extLst>
                </a:gridCol>
              </a:tblGrid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Vmag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Kmag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(</a:t>
                      </a:r>
                      <a:r>
                        <a:rPr lang="en-US" sz="1400" dirty="0" err="1"/>
                        <a:t>Jy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 (</a:t>
                      </a:r>
                      <a:r>
                        <a:rPr lang="en-US" sz="1400" dirty="0" err="1"/>
                        <a:t>Jy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N° of 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67986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L Pup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24436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HD 87643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0340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FS </a:t>
                      </a:r>
                      <a:r>
                        <a:rPr lang="en-US" sz="1400" dirty="0" err="1"/>
                        <a:t>CMa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941325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MWC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10484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89831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HD 50138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13565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991912"/>
                  </a:ext>
                </a:extLst>
              </a:tr>
              <a:tr h="378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CPD -57 2874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47404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3-1191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3044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HD 327083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39014"/>
                  </a:ext>
                </a:extLst>
              </a:tr>
              <a:tr h="378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CPD -52 9243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2152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GG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4121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MWC 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89822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HD 316285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07115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MWC 623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55702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HD 85567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45410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Hen3-938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13.5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6.1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2.9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7.2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52910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Hen3-298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11.4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5.7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6.2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13.1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32579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53FCFC3-8994-4B68-B68E-0FEC95572632}"/>
              </a:ext>
            </a:extLst>
          </p:cNvPr>
          <p:cNvSpPr txBox="1"/>
          <p:nvPr/>
        </p:nvSpPr>
        <p:spPr>
          <a:xfrm>
            <a:off x="7401966" y="1389956"/>
            <a:ext cx="444307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18 B[e] can be observed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with MATISSE and the ATs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(L &gt; 2Jy)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16 Observed up to now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10 in February 2020</a:t>
            </a:r>
          </a:p>
          <a:p>
            <a:r>
              <a:rPr lang="en-US" sz="2800" dirty="0">
                <a:solidFill>
                  <a:srgbClr val="92D050"/>
                </a:solidFill>
              </a:rPr>
              <a:t>2 more in March 2021!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last  2 should have </a:t>
            </a: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been in August 2020 and are </a:t>
            </a: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Rescheduled for 2021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1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graphicFrame>
        <p:nvGraphicFramePr>
          <p:cNvPr id="2" name="Tableau 7">
            <a:extLst>
              <a:ext uri="{FF2B5EF4-FFF2-40B4-BE49-F238E27FC236}">
                <a16:creationId xmlns:a16="http://schemas.microsoft.com/office/drawing/2014/main" id="{1D9BA747-4B33-4625-9958-6FB54D9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79322"/>
              </p:ext>
            </p:extLst>
          </p:nvPr>
        </p:nvGraphicFramePr>
        <p:xfrm>
          <a:off x="346958" y="907379"/>
          <a:ext cx="6937932" cy="593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22">
                  <a:extLst>
                    <a:ext uri="{9D8B030D-6E8A-4147-A177-3AD203B41FA5}">
                      <a16:colId xmlns:a16="http://schemas.microsoft.com/office/drawing/2014/main" val="1842053318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1454118651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463264706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1353816544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2282121678"/>
                    </a:ext>
                  </a:extLst>
                </a:gridCol>
                <a:gridCol w="1156322">
                  <a:extLst>
                    <a:ext uri="{9D8B030D-6E8A-4147-A177-3AD203B41FA5}">
                      <a16:colId xmlns:a16="http://schemas.microsoft.com/office/drawing/2014/main" val="1182838244"/>
                    </a:ext>
                  </a:extLst>
                </a:gridCol>
              </a:tblGrid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Vmag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Kmag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(</a:t>
                      </a:r>
                      <a:r>
                        <a:rPr lang="en-US" sz="1400" dirty="0" err="1"/>
                        <a:t>Jy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 (</a:t>
                      </a:r>
                      <a:r>
                        <a:rPr lang="en-US" sz="1400" dirty="0" err="1"/>
                        <a:t>Jy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N° of 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67986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L Pup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24436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HD 87643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0340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FS </a:t>
                      </a:r>
                      <a:r>
                        <a:rPr lang="en-US" sz="1400" dirty="0" err="1"/>
                        <a:t>CMa</a:t>
                      </a:r>
                      <a:endParaRPr lang="en-US" sz="1400" dirty="0"/>
                    </a:p>
                  </a:txBody>
                  <a:tcPr>
                    <a:solidFill>
                      <a:srgbClr val="10DB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</a:t>
                      </a:r>
                    </a:p>
                  </a:txBody>
                  <a:tcPr>
                    <a:solidFill>
                      <a:srgbClr val="10DB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</a:t>
                      </a:r>
                    </a:p>
                  </a:txBody>
                  <a:tcPr>
                    <a:solidFill>
                      <a:srgbClr val="10DB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>
                    <a:solidFill>
                      <a:srgbClr val="10DB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143</a:t>
                      </a:r>
                    </a:p>
                  </a:txBody>
                  <a:tcPr>
                    <a:solidFill>
                      <a:srgbClr val="10DB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</a:t>
                      </a:r>
                    </a:p>
                  </a:txBody>
                  <a:tcPr>
                    <a:solidFill>
                      <a:srgbClr val="10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41325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MWC 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10484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3-1300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89831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HD 50138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13565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3-847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91912"/>
                  </a:ext>
                </a:extLst>
              </a:tr>
              <a:tr h="378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CPD -57 2874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47404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3-1191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3044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HD 327083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39014"/>
                  </a:ext>
                </a:extLst>
              </a:tr>
              <a:tr h="378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CPD -52 9243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2152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GG Car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41219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MWC 137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12.0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89822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HD 316285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07115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MWC 623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55702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HD 85567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845410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Hen3-938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13.5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6.1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2.9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7.2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52910"/>
                  </a:ext>
                </a:extLst>
              </a:tr>
              <a:tr h="279364">
                <a:tc>
                  <a:txBody>
                    <a:bodyPr/>
                    <a:lstStyle/>
                    <a:p>
                      <a:r>
                        <a:rPr lang="en-US" sz="1400" dirty="0"/>
                        <a:t>Hen3-298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11.4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5.7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6.2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13.1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32579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53FCFC3-8994-4B68-B68E-0FEC95572632}"/>
              </a:ext>
            </a:extLst>
          </p:cNvPr>
          <p:cNvSpPr txBox="1"/>
          <p:nvPr/>
        </p:nvSpPr>
        <p:spPr>
          <a:xfrm>
            <a:off x="7401966" y="1389956"/>
            <a:ext cx="46905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Observation during different </a:t>
            </a:r>
            <a:r>
              <a:rPr lang="en-US" sz="2000" dirty="0" err="1">
                <a:solidFill>
                  <a:schemeClr val="bg1"/>
                </a:solidFill>
              </a:rPr>
              <a:t>programmes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during the GTO B[e]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during the Imaging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during survey +  </a:t>
            </a:r>
            <a:r>
              <a:rPr lang="en-US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img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Florentin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GTO imaging of HD87643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in Open time proposals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for 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to come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25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Espace réservé du contenu 9">
            <a:extLst>
              <a:ext uri="{FF2B5EF4-FFF2-40B4-BE49-F238E27FC236}">
                <a16:creationId xmlns:a16="http://schemas.microsoft.com/office/drawing/2014/main" id="{32C5A319-495D-426B-98A9-851DCF0063A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8" t="59209" r="7019" b="7688"/>
          <a:stretch/>
        </p:blipFill>
        <p:spPr>
          <a:xfrm>
            <a:off x="7202428" y="4720357"/>
            <a:ext cx="1769074" cy="1777468"/>
          </a:xfrm>
          <a:prstGeom prst="rect">
            <a:avLst/>
          </a:prstGeom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B04F7644-32C2-405A-A8F0-3C2DFE03F0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r="5923" b="7678"/>
          <a:stretch/>
        </p:blipFill>
        <p:spPr>
          <a:xfrm>
            <a:off x="917728" y="1165104"/>
            <a:ext cx="5885758" cy="528235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1C58BFC-987A-4D81-96A1-153147DC5B96}"/>
              </a:ext>
            </a:extLst>
          </p:cNvPr>
          <p:cNvSpPr txBox="1"/>
          <p:nvPr/>
        </p:nvSpPr>
        <p:spPr>
          <a:xfrm>
            <a:off x="6596991" y="1248909"/>
            <a:ext cx="5595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</a:rPr>
              <a:t>UV plan coverage </a:t>
            </a:r>
          </a:p>
          <a:p>
            <a:pPr lvl="1" algn="ctr"/>
            <a:r>
              <a:rPr lang="en-US" sz="3200" dirty="0">
                <a:solidFill>
                  <a:schemeClr val="bg1"/>
                </a:solidFill>
              </a:rPr>
              <a:t>For the 16 observed targets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8032FB9-DA1D-40E6-BF11-1E03EB83F66E}"/>
              </a:ext>
            </a:extLst>
          </p:cNvPr>
          <p:cNvSpPr txBox="1"/>
          <p:nvPr/>
        </p:nvSpPr>
        <p:spPr>
          <a:xfrm>
            <a:off x="7187176" y="4786160"/>
            <a:ext cx="18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Florentin’s</a:t>
            </a:r>
            <a:r>
              <a:rPr lang="en-US" dirty="0">
                <a:solidFill>
                  <a:schemeClr val="bg1"/>
                </a:solidFill>
              </a:rPr>
              <a:t> binary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9A6C0D27-91C8-49EF-AD5D-2C0A1B8153D5}"/>
              </a:ext>
            </a:extLst>
          </p:cNvPr>
          <p:cNvGrpSpPr/>
          <p:nvPr/>
        </p:nvGrpSpPr>
        <p:grpSpPr>
          <a:xfrm>
            <a:off x="2659224" y="2886012"/>
            <a:ext cx="7141502" cy="2399780"/>
            <a:chOff x="2659224" y="2886012"/>
            <a:chExt cx="7141502" cy="2399780"/>
          </a:xfrm>
        </p:grpSpPr>
        <p:pic>
          <p:nvPicPr>
            <p:cNvPr id="28" name="Image 27" descr="Une image contenant étoile, lumière&#10;&#10;Description générée automatiquement">
              <a:extLst>
                <a:ext uri="{FF2B5EF4-FFF2-40B4-BE49-F238E27FC236}">
                  <a16:creationId xmlns:a16="http://schemas.microsoft.com/office/drawing/2014/main" id="{79DA2F29-12AB-4D42-9FCC-C00BB7DD4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176" y="2886012"/>
              <a:ext cx="2613550" cy="1645862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B022A23-3C99-4BD0-996B-057519CC3846}"/>
                </a:ext>
              </a:extLst>
            </p:cNvPr>
            <p:cNvSpPr txBox="1"/>
            <p:nvPr/>
          </p:nvSpPr>
          <p:spPr>
            <a:xfrm>
              <a:off x="8031652" y="2886012"/>
              <a:ext cx="1769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Karl-Heinz Image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1E42EF25-FE50-45BB-A9F3-1A06E956C6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9224" y="3429000"/>
              <a:ext cx="4527952" cy="185679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85A8607-B257-474B-BA97-E1D22E3554F2}"/>
              </a:ext>
            </a:extLst>
          </p:cNvPr>
          <p:cNvCxnSpPr>
            <a:cxnSpLocks/>
          </p:cNvCxnSpPr>
          <p:nvPr/>
        </p:nvCxnSpPr>
        <p:spPr>
          <a:xfrm flipH="1" flipV="1">
            <a:off x="3937518" y="5336985"/>
            <a:ext cx="3296250" cy="1173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59BB9CF-9868-4E4E-8080-1E30C6F0D3D3}"/>
              </a:ext>
            </a:extLst>
          </p:cNvPr>
          <p:cNvGrpSpPr/>
          <p:nvPr/>
        </p:nvGrpSpPr>
        <p:grpSpPr>
          <a:xfrm>
            <a:off x="5067133" y="3777518"/>
            <a:ext cx="6840232" cy="2380686"/>
            <a:chOff x="5067133" y="3777518"/>
            <a:chExt cx="6840232" cy="2380686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08C2409-FB98-4307-A424-F96CDDE64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5" t="13595" r="11756" b="12479"/>
            <a:stretch/>
          </p:blipFill>
          <p:spPr>
            <a:xfrm>
              <a:off x="9800726" y="4413380"/>
              <a:ext cx="1769074" cy="1744824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16FB5A4-0ACD-4CD4-898A-D23FB83D57B5}"/>
                </a:ext>
              </a:extLst>
            </p:cNvPr>
            <p:cNvSpPr txBox="1"/>
            <p:nvPr/>
          </p:nvSpPr>
          <p:spPr>
            <a:xfrm>
              <a:off x="10099306" y="4416828"/>
              <a:ext cx="180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Anthony’s</a:t>
              </a:r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3B05B14C-58A8-428E-93DA-91CD7918DE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7133" y="3777518"/>
              <a:ext cx="4733593" cy="137797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9B2DB475-8EA0-45E4-B363-D43A30F32160}"/>
              </a:ext>
            </a:extLst>
          </p:cNvPr>
          <p:cNvGrpSpPr/>
          <p:nvPr/>
        </p:nvGrpSpPr>
        <p:grpSpPr>
          <a:xfrm>
            <a:off x="1576403" y="1410086"/>
            <a:ext cx="4973230" cy="2367432"/>
            <a:chOff x="1576403" y="1410086"/>
            <a:chExt cx="4973230" cy="2367432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53FD2C69-25E9-415C-A659-3BA7D00289C2}"/>
                </a:ext>
              </a:extLst>
            </p:cNvPr>
            <p:cNvSpPr/>
            <p:nvPr/>
          </p:nvSpPr>
          <p:spPr>
            <a:xfrm>
              <a:off x="2864498" y="2612571"/>
              <a:ext cx="1231641" cy="116494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7AA9355F-4DE3-485E-902C-60C554227CB6}"/>
                </a:ext>
              </a:extLst>
            </p:cNvPr>
            <p:cNvSpPr/>
            <p:nvPr/>
          </p:nvSpPr>
          <p:spPr>
            <a:xfrm>
              <a:off x="4086697" y="1447624"/>
              <a:ext cx="1231641" cy="116494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E4969097-0118-4131-A1CB-E657DDAC7DA5}"/>
                </a:ext>
              </a:extLst>
            </p:cNvPr>
            <p:cNvSpPr/>
            <p:nvPr/>
          </p:nvSpPr>
          <p:spPr>
            <a:xfrm>
              <a:off x="2864498" y="1422027"/>
              <a:ext cx="1231641" cy="116494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F047F561-F7B4-49D3-8430-EF42B7862908}"/>
                </a:ext>
              </a:extLst>
            </p:cNvPr>
            <p:cNvSpPr/>
            <p:nvPr/>
          </p:nvSpPr>
          <p:spPr>
            <a:xfrm>
              <a:off x="1576403" y="1410086"/>
              <a:ext cx="1231641" cy="116494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207FEE70-AB98-41DA-AD97-141D4FF0828D}"/>
                </a:ext>
              </a:extLst>
            </p:cNvPr>
            <p:cNvSpPr/>
            <p:nvPr/>
          </p:nvSpPr>
          <p:spPr>
            <a:xfrm>
              <a:off x="5317992" y="2577725"/>
              <a:ext cx="1231641" cy="116494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Data Reduction in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mode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13675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rgbClr val="FFFF00"/>
                </a:solidFill>
              </a:rPr>
              <a:t>25 nights of observations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240 Observing blocks to reduce!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480 </a:t>
            </a:r>
            <a:r>
              <a:rPr lang="en-US" sz="2400" dirty="0" err="1">
                <a:solidFill>
                  <a:srgbClr val="FFFF00"/>
                </a:solidFill>
              </a:rPr>
              <a:t>Esorex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mat_raw_estimate</a:t>
            </a:r>
            <a:r>
              <a:rPr lang="en-US" sz="2400" dirty="0">
                <a:solidFill>
                  <a:srgbClr val="FFFF00"/>
                </a:solidFill>
              </a:rPr>
              <a:t> to launch!!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But only 25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mat_autoPipeline.py </a:t>
            </a:r>
            <a:r>
              <a:rPr lang="en-US" sz="2400" dirty="0">
                <a:solidFill>
                  <a:srgbClr val="FFFF00"/>
                </a:solidFill>
              </a:rPr>
              <a:t>calls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Last reduction in May with the last  version of the pipeline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Running time goes from 2-3 days in 2020 to less than 1 day now.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Optimization done by Philippe &amp; ESO</a:t>
            </a:r>
          </a:p>
          <a:p>
            <a:pPr lvl="1"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31B521DC-E548-424C-BCD7-8003ED3AEA6A}"/>
              </a:ext>
            </a:extLst>
          </p:cNvPr>
          <p:cNvSpPr/>
          <p:nvPr/>
        </p:nvSpPr>
        <p:spPr>
          <a:xfrm>
            <a:off x="282259" y="4003860"/>
            <a:ext cx="1502229" cy="75577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519BB-9C00-4823-9162-7CEC34DC5A86}"/>
              </a:ext>
            </a:extLst>
          </p:cNvPr>
          <p:cNvSpPr/>
          <p:nvPr/>
        </p:nvSpPr>
        <p:spPr>
          <a:xfrm>
            <a:off x="1784488" y="4003860"/>
            <a:ext cx="6222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Ideas for database of data reductions that could </a:t>
            </a:r>
          </a:p>
          <a:p>
            <a:r>
              <a:rPr lang="en-US" sz="2400" dirty="0">
                <a:solidFill>
                  <a:srgbClr val="92D050"/>
                </a:solidFill>
              </a:rPr>
              <a:t>be repeated each time the pipeline is updated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CC994-B68F-4272-8EA6-DF8EC436521F}"/>
              </a:ext>
            </a:extLst>
          </p:cNvPr>
          <p:cNvSpPr/>
          <p:nvPr/>
        </p:nvSpPr>
        <p:spPr>
          <a:xfrm>
            <a:off x="-316569" y="5066981"/>
            <a:ext cx="1184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But mat_autoPipeline.py  is not is end of data reduction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What  about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Interferometric calibration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mat_autoCalib.py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Flux calibration  </a:t>
            </a:r>
            <a:r>
              <a:rPr lang="en-US" sz="2400" dirty="0">
                <a:solidFill>
                  <a:schemeClr val="bg1"/>
                </a:solidFill>
              </a:rPr>
              <a:t>(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Joszef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scripts </a:t>
            </a:r>
            <a:r>
              <a:rPr lang="en-US" sz="2400" dirty="0">
                <a:solidFill>
                  <a:schemeClr val="bg1"/>
                </a:solidFill>
              </a:rPr>
              <a:t>or my attempt of a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mat_autoCalibFlux.py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778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Interferometric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</a:t>
            </a:r>
            <a:r>
              <a:rPr lang="en-US" sz="3200" dirty="0">
                <a:solidFill>
                  <a:schemeClr val="bg1"/>
                </a:solidFill>
              </a:rPr>
              <a:t> is not (yet) fully automatic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3E4957-326F-4680-AA65-AA8920E95A8F}"/>
              </a:ext>
            </a:extLst>
          </p:cNvPr>
          <p:cNvSpPr txBox="1"/>
          <p:nvPr/>
        </p:nvSpPr>
        <p:spPr>
          <a:xfrm>
            <a:off x="-316569" y="1659285"/>
            <a:ext cx="12213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err="1">
                <a:solidFill>
                  <a:srgbClr val="FFFF00"/>
                </a:solidFill>
              </a:rPr>
              <a:t>Mat_autoCalib</a:t>
            </a:r>
            <a:r>
              <a:rPr lang="en-US" sz="2400" dirty="0">
                <a:solidFill>
                  <a:srgbClr val="FFFF00"/>
                </a:solidFill>
              </a:rPr>
              <a:t> &lt;directory&gt;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--timespan 0.04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Compute the TF from the mean of all calibrators within 0.04 day  (= 1 hour) of the science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Don’t do anything if there is a calibrator a bit further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Don’t interpolate between calibrators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Don’t detect and remove bad calibrators</a:t>
            </a:r>
          </a:p>
          <a:p>
            <a:pPr lvl="1"/>
            <a:endParaRPr lang="en-US" sz="2400" dirty="0">
              <a:solidFill>
                <a:srgbClr val="FFFF00"/>
              </a:solidFill>
            </a:endParaRP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Mat_autoCalib</a:t>
            </a:r>
            <a:r>
              <a:rPr lang="en-US" sz="2400" dirty="0">
                <a:solidFill>
                  <a:srgbClr val="FFFF00"/>
                </a:solidFill>
              </a:rPr>
              <a:t> &lt;directory&gt; &lt;directory&gt; --</a:t>
            </a:r>
            <a:r>
              <a:rPr lang="en-US" sz="2400" dirty="0" err="1">
                <a:solidFill>
                  <a:srgbClr val="FFFF00"/>
                </a:solidFill>
              </a:rPr>
              <a:t>interpType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xxxxxx</a:t>
            </a:r>
            <a:endParaRPr lang="en-US" sz="2400" dirty="0">
              <a:solidFill>
                <a:srgbClr val="FFFF00"/>
              </a:solidFill>
            </a:endParaRP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interpType</a:t>
            </a:r>
            <a:r>
              <a:rPr lang="en-US" sz="2400" dirty="0">
                <a:solidFill>
                  <a:srgbClr val="FFFF00"/>
                </a:solidFill>
              </a:rPr>
              <a:t> can be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MEAN (default and same as before)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NEAREST (take only the near calibrator before or after)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LINEAR ( linear interpolation)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=&gt; small bug so for now it only make a mean of the two nearest calibrators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B96CC5B-300C-4701-9F02-202FBB70C642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Data Reduction in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mode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02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Interferometric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</a:t>
            </a:r>
            <a:r>
              <a:rPr lang="en-US" sz="3200" dirty="0">
                <a:solidFill>
                  <a:schemeClr val="bg1"/>
                </a:solidFill>
              </a:rPr>
              <a:t> is not (yet) fully automatic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F1530D-096E-4DCA-89DC-D89D120E2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454"/>
          <a:stretch/>
        </p:blipFill>
        <p:spPr>
          <a:xfrm>
            <a:off x="242858" y="1670756"/>
            <a:ext cx="3437320" cy="49572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9BC2E5-A93A-4612-A982-E49A01FC4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726" y="1670756"/>
            <a:ext cx="3357029" cy="497660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5F01A87-2525-4DDD-8B74-A0C7DE62D89F}"/>
              </a:ext>
            </a:extLst>
          </p:cNvPr>
          <p:cNvSpPr/>
          <p:nvPr/>
        </p:nvSpPr>
        <p:spPr>
          <a:xfrm>
            <a:off x="4590661" y="1912776"/>
            <a:ext cx="251927" cy="4282751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530296A-18D8-44C0-9919-4B07362BBA6D}"/>
              </a:ext>
            </a:extLst>
          </p:cNvPr>
          <p:cNvSpPr/>
          <p:nvPr/>
        </p:nvSpPr>
        <p:spPr>
          <a:xfrm>
            <a:off x="1438906" y="1822580"/>
            <a:ext cx="251927" cy="4282751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41FA0CE-773E-47C9-A91B-A0F32D0D45EB}"/>
              </a:ext>
            </a:extLst>
          </p:cNvPr>
          <p:cNvSpPr/>
          <p:nvPr/>
        </p:nvSpPr>
        <p:spPr>
          <a:xfrm>
            <a:off x="2224260" y="1675421"/>
            <a:ext cx="251927" cy="4282751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41429E-03EB-4A55-B50E-80DD4A2CE49C}"/>
              </a:ext>
            </a:extLst>
          </p:cNvPr>
          <p:cNvSpPr txBox="1"/>
          <p:nvPr/>
        </p:nvSpPr>
        <p:spPr>
          <a:xfrm>
            <a:off x="7387680" y="1733650"/>
            <a:ext cx="47128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Removing bad calibrators: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V² very different between exposures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Very noisy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Big TF variation compared to other </a:t>
            </a:r>
            <a:r>
              <a:rPr lang="en-US" sz="2000" dirty="0" err="1">
                <a:solidFill>
                  <a:schemeClr val="bg1"/>
                </a:solidFill>
              </a:rPr>
              <a:t>cals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For now completely manual: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Plot 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Decide who is good and who’s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Create “bad”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Move bad obs.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Plot TF again to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Launch mat_autoCalib.py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785C9066-297F-43EA-8429-9DF075854DC6}"/>
              </a:ext>
            </a:extLst>
          </p:cNvPr>
          <p:cNvSpPr/>
          <p:nvPr/>
        </p:nvSpPr>
        <p:spPr>
          <a:xfrm>
            <a:off x="7330950" y="5519302"/>
            <a:ext cx="1502229" cy="75577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E6263E-3C72-49BB-B387-DA6E8059A8F6}"/>
              </a:ext>
            </a:extLst>
          </p:cNvPr>
          <p:cNvSpPr/>
          <p:nvPr/>
        </p:nvSpPr>
        <p:spPr>
          <a:xfrm>
            <a:off x="8804096" y="5519302"/>
            <a:ext cx="3241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92D050"/>
                </a:solidFill>
              </a:rPr>
              <a:t>S</a:t>
            </a:r>
            <a:r>
              <a:rPr lang="en-US" sz="2400" dirty="0" err="1">
                <a:solidFill>
                  <a:srgbClr val="92D050"/>
                </a:solidFill>
              </a:rPr>
              <a:t>hould</a:t>
            </a:r>
            <a:r>
              <a:rPr lang="en-US" sz="2400" dirty="0">
                <a:solidFill>
                  <a:srgbClr val="92D050"/>
                </a:solidFill>
              </a:rPr>
              <a:t> be implemented </a:t>
            </a:r>
          </a:p>
          <a:p>
            <a:r>
              <a:rPr lang="en-US" sz="2400" dirty="0">
                <a:solidFill>
                  <a:srgbClr val="92D050"/>
                </a:solidFill>
              </a:rPr>
              <a:t>in </a:t>
            </a:r>
            <a:r>
              <a:rPr lang="en-US" sz="2400" dirty="0" err="1">
                <a:solidFill>
                  <a:srgbClr val="92D050"/>
                </a:solidFill>
              </a:rPr>
              <a:t>mat_autoCalib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24B850D-30B4-4608-8867-4D82A10810FC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Data Reduction in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mode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21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Flux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mat_autoCalibFlux</a:t>
            </a:r>
            <a:r>
              <a:rPr lang="en-US" sz="3200" dirty="0">
                <a:solidFill>
                  <a:schemeClr val="bg1"/>
                </a:solidFill>
              </a:rPr>
              <a:t> prototype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41429E-03EB-4A55-B50E-80DD4A2CE49C}"/>
              </a:ext>
            </a:extLst>
          </p:cNvPr>
          <p:cNvSpPr txBox="1"/>
          <p:nvPr/>
        </p:nvSpPr>
        <p:spPr>
          <a:xfrm>
            <a:off x="371058" y="1733650"/>
            <a:ext cx="11488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Script </a:t>
            </a:r>
            <a:r>
              <a:rPr lang="fr-FR" sz="2000" dirty="0" err="1">
                <a:solidFill>
                  <a:schemeClr val="bg1"/>
                </a:solidFill>
              </a:rPr>
              <a:t>available</a:t>
            </a:r>
            <a:r>
              <a:rPr lang="fr-FR" sz="2000" dirty="0">
                <a:solidFill>
                  <a:schemeClr val="bg1"/>
                </a:solidFill>
              </a:rPr>
              <a:t> in </a:t>
            </a:r>
            <a:r>
              <a:rPr lang="fr-FR" sz="2000" dirty="0" err="1">
                <a:solidFill>
                  <a:schemeClr val="bg1"/>
                </a:solidFill>
              </a:rPr>
              <a:t>my</a:t>
            </a:r>
            <a:r>
              <a:rPr lang="fr-FR" sz="2000" dirty="0">
                <a:solidFill>
                  <a:schemeClr val="bg1"/>
                </a:solidFill>
              </a:rPr>
              <a:t> contrib directory (contrib/ame)</a:t>
            </a:r>
          </a:p>
          <a:p>
            <a:r>
              <a:rPr lang="fr-FR" sz="2000" dirty="0">
                <a:solidFill>
                  <a:schemeClr val="bg1"/>
                </a:solidFill>
              </a:rPr>
              <a:t>Main </a:t>
            </a:r>
            <a:r>
              <a:rPr lang="fr-FR" sz="2000" dirty="0" err="1">
                <a:solidFill>
                  <a:schemeClr val="bg1"/>
                </a:solidFill>
              </a:rPr>
              <a:t>functions</a:t>
            </a:r>
            <a:r>
              <a:rPr lang="fr-FR" sz="2000" dirty="0">
                <a:solidFill>
                  <a:schemeClr val="bg1"/>
                </a:solidFill>
              </a:rPr>
              <a:t> are in the libFluxCalib.py file in the main directory </a:t>
            </a:r>
            <a:r>
              <a:rPr lang="fr-FR" sz="2000" dirty="0" err="1">
                <a:solidFill>
                  <a:schemeClr val="bg1"/>
                </a:solidFill>
              </a:rPr>
              <a:t>mat_tools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rgbClr val="FFFF00"/>
                </a:solidFill>
              </a:rPr>
              <a:t>mat_autoCalibFlux.py  &lt;</a:t>
            </a:r>
            <a:r>
              <a:rPr lang="fr-FR" sz="2000" dirty="0" err="1">
                <a:solidFill>
                  <a:srgbClr val="FFFF00"/>
                </a:solidFill>
              </a:rPr>
              <a:t>dirUncalibrated</a:t>
            </a:r>
            <a:r>
              <a:rPr lang="fr-FR" sz="2000" dirty="0">
                <a:solidFill>
                  <a:srgbClr val="FFFF00"/>
                </a:solidFill>
              </a:rPr>
              <a:t>&gt;  &lt;</a:t>
            </a:r>
            <a:r>
              <a:rPr lang="fr-FR" sz="2000" dirty="0" err="1">
                <a:solidFill>
                  <a:srgbClr val="FFFF00"/>
                </a:solidFill>
              </a:rPr>
              <a:t>dirCalibrated</a:t>
            </a:r>
            <a:r>
              <a:rPr lang="fr-FR" sz="2000" dirty="0">
                <a:solidFill>
                  <a:srgbClr val="FFFF00"/>
                </a:solidFill>
              </a:rPr>
              <a:t>&gt; --</a:t>
            </a:r>
            <a:r>
              <a:rPr lang="fr-FR" sz="2000" dirty="0" err="1">
                <a:solidFill>
                  <a:srgbClr val="FFFF00"/>
                </a:solidFill>
              </a:rPr>
              <a:t>verbose</a:t>
            </a:r>
            <a:r>
              <a:rPr lang="fr-FR" sz="2000" dirty="0">
                <a:solidFill>
                  <a:srgbClr val="FFFF00"/>
                </a:solidFill>
              </a:rPr>
              <a:t> –</a:t>
            </a:r>
            <a:r>
              <a:rPr lang="fr-FR" sz="2000" dirty="0" err="1">
                <a:solidFill>
                  <a:srgbClr val="FFFF00"/>
                </a:solidFill>
              </a:rPr>
              <a:t>sepTels</a:t>
            </a:r>
            <a:r>
              <a:rPr lang="fr-FR" sz="2000" dirty="0">
                <a:solidFill>
                  <a:srgbClr val="FFFF00"/>
                </a:solidFill>
              </a:rPr>
              <a:t> TRUE</a:t>
            </a:r>
          </a:p>
          <a:p>
            <a:endParaRPr lang="fr-FR" sz="2000" dirty="0">
              <a:solidFill>
                <a:srgbClr val="FFFF00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Compute</a:t>
            </a:r>
            <a:r>
              <a:rPr lang="fr-FR" sz="2000" dirty="0">
                <a:solidFill>
                  <a:schemeClr val="bg1"/>
                </a:solidFill>
              </a:rPr>
              <a:t> a Transfer </a:t>
            </a:r>
            <a:r>
              <a:rPr lang="fr-FR" sz="2000" dirty="0" err="1">
                <a:solidFill>
                  <a:schemeClr val="bg1"/>
                </a:solidFill>
              </a:rPr>
              <a:t>Function</a:t>
            </a:r>
            <a:r>
              <a:rPr lang="fr-FR" sz="2000" dirty="0">
                <a:solidFill>
                  <a:schemeClr val="bg1"/>
                </a:solidFill>
              </a:rPr>
              <a:t> in Flux (TFF) on all </a:t>
            </a:r>
            <a:r>
              <a:rPr lang="fr-FR" sz="2000" dirty="0" err="1">
                <a:solidFill>
                  <a:schemeClr val="bg1"/>
                </a:solidFill>
              </a:rPr>
              <a:t>calibrators</a:t>
            </a:r>
            <a:r>
              <a:rPr lang="fr-FR" sz="2000" dirty="0">
                <a:solidFill>
                  <a:schemeClr val="bg1"/>
                </a:solidFill>
              </a:rPr>
              <a:t> in the </a:t>
            </a:r>
            <a:r>
              <a:rPr lang="fr-FR" sz="2000" dirty="0" err="1">
                <a:solidFill>
                  <a:schemeClr val="bg1"/>
                </a:solidFill>
              </a:rPr>
              <a:t>dirUncalibrated</a:t>
            </a:r>
            <a:r>
              <a:rPr lang="fr-FR" sz="2000" dirty="0">
                <a:solidFill>
                  <a:schemeClr val="bg1"/>
                </a:solidFill>
              </a:rPr>
              <a:t> directory (</a:t>
            </a:r>
            <a:r>
              <a:rPr lang="fr-FR" sz="2000" dirty="0" err="1">
                <a:solidFill>
                  <a:schemeClr val="bg1"/>
                </a:solidFill>
              </a:rPr>
              <a:t>Jy</a:t>
            </a:r>
            <a:r>
              <a:rPr lang="fr-FR" sz="2000" dirty="0">
                <a:solidFill>
                  <a:schemeClr val="bg1"/>
                </a:solidFill>
              </a:rPr>
              <a:t>/ADU)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Use </a:t>
            </a:r>
            <a:r>
              <a:rPr lang="fr-FR" sz="2000" dirty="0" err="1">
                <a:solidFill>
                  <a:schemeClr val="bg1"/>
                </a:solidFill>
              </a:rPr>
              <a:t>diameter</a:t>
            </a:r>
            <a:r>
              <a:rPr lang="fr-FR" sz="2000" dirty="0">
                <a:solidFill>
                  <a:schemeClr val="bg1"/>
                </a:solidFill>
              </a:rPr>
              <a:t> for JSDC and GAIA </a:t>
            </a:r>
            <a:r>
              <a:rPr lang="fr-FR" sz="2000" dirty="0" err="1">
                <a:solidFill>
                  <a:schemeClr val="bg1"/>
                </a:solidFill>
              </a:rPr>
              <a:t>temperature</a:t>
            </a:r>
            <a:r>
              <a:rPr lang="fr-FR" sz="2000" dirty="0">
                <a:solidFill>
                  <a:schemeClr val="bg1"/>
                </a:solidFill>
              </a:rPr>
              <a:t> (</a:t>
            </a:r>
            <a:r>
              <a:rPr lang="fr-FR" sz="2000" dirty="0" err="1">
                <a:solidFill>
                  <a:schemeClr val="bg1"/>
                </a:solidFill>
              </a:rPr>
              <a:t>both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from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Cruzalebes</a:t>
            </a:r>
            <a:r>
              <a:rPr lang="fr-FR" sz="2000" dirty="0">
                <a:solidFill>
                  <a:schemeClr val="bg1"/>
                </a:solidFill>
              </a:rPr>
              <a:t> MDFC </a:t>
            </a:r>
            <a:r>
              <a:rPr lang="fr-FR" sz="2000" dirty="0" err="1">
                <a:solidFill>
                  <a:schemeClr val="bg1"/>
                </a:solidFill>
              </a:rPr>
              <a:t>catalog</a:t>
            </a:r>
            <a:r>
              <a:rPr lang="fr-FR" sz="2000" dirty="0">
                <a:solidFill>
                  <a:schemeClr val="bg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Fit a black body on VIZIER and SIMBAD fluxes (</a:t>
            </a:r>
            <a:r>
              <a:rPr lang="fr-FR" sz="2000" dirty="0" err="1">
                <a:solidFill>
                  <a:schemeClr val="bg1"/>
                </a:solidFill>
              </a:rPr>
              <a:t>other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models</a:t>
            </a:r>
            <a:r>
              <a:rPr lang="fr-FR" sz="2000" dirty="0">
                <a:solidFill>
                  <a:schemeClr val="bg1"/>
                </a:solidFill>
              </a:rPr>
              <a:t> can </a:t>
            </a:r>
            <a:r>
              <a:rPr lang="fr-FR" sz="2000" dirty="0" err="1">
                <a:solidFill>
                  <a:schemeClr val="bg1"/>
                </a:solidFill>
              </a:rPr>
              <a:t>easily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be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added</a:t>
            </a:r>
            <a:r>
              <a:rPr lang="fr-FR" sz="2000" dirty="0">
                <a:solidFill>
                  <a:schemeClr val="bg1"/>
                </a:solidFill>
              </a:rPr>
              <a:t>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Compute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Fcal_th</a:t>
            </a:r>
            <a:r>
              <a:rPr lang="fr-FR" sz="2000" dirty="0">
                <a:solidFill>
                  <a:schemeClr val="bg1"/>
                </a:solidFill>
              </a:rPr>
              <a:t> at MATISSE </a:t>
            </a:r>
            <a:r>
              <a:rPr lang="fr-FR" sz="2000" dirty="0" err="1">
                <a:solidFill>
                  <a:schemeClr val="bg1"/>
                </a:solidFill>
              </a:rPr>
              <a:t>wavelength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from</a:t>
            </a:r>
            <a:r>
              <a:rPr lang="fr-FR" sz="2000" dirty="0">
                <a:solidFill>
                  <a:schemeClr val="bg1"/>
                </a:solidFill>
              </a:rPr>
              <a:t> the </a:t>
            </a:r>
            <a:r>
              <a:rPr lang="fr-FR" sz="2000" dirty="0" err="1">
                <a:solidFill>
                  <a:schemeClr val="bg1"/>
                </a:solidFill>
              </a:rPr>
              <a:t>fitted</a:t>
            </a:r>
            <a:r>
              <a:rPr lang="fr-FR" sz="2000" dirty="0">
                <a:solidFill>
                  <a:schemeClr val="bg1"/>
                </a:solidFill>
              </a:rPr>
              <a:t> black body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Finally</a:t>
            </a:r>
            <a:r>
              <a:rPr lang="fr-FR" sz="2000" dirty="0">
                <a:solidFill>
                  <a:schemeClr val="bg1"/>
                </a:solidFill>
              </a:rPr>
              <a:t> TFF = </a:t>
            </a:r>
            <a:r>
              <a:rPr lang="fr-FR" sz="2000" dirty="0" err="1">
                <a:solidFill>
                  <a:schemeClr val="bg1"/>
                </a:solidFill>
              </a:rPr>
              <a:t>Fcal</a:t>
            </a:r>
            <a:r>
              <a:rPr lang="fr-FR" sz="2000" dirty="0">
                <a:solidFill>
                  <a:schemeClr val="bg1"/>
                </a:solidFill>
              </a:rPr>
              <a:t> / </a:t>
            </a:r>
            <a:r>
              <a:rPr lang="fr-FR" sz="2000" dirty="0" err="1">
                <a:solidFill>
                  <a:schemeClr val="bg1"/>
                </a:solidFill>
              </a:rPr>
              <a:t>Fcal_th</a:t>
            </a:r>
            <a:endParaRPr lang="fr-FR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Add</a:t>
            </a:r>
            <a:r>
              <a:rPr lang="fr-FR" sz="2000" dirty="0">
                <a:solidFill>
                  <a:schemeClr val="bg1"/>
                </a:solidFill>
              </a:rPr>
              <a:t> a TFF table to the .</a:t>
            </a:r>
            <a:r>
              <a:rPr lang="fr-FR" sz="2000" dirty="0" err="1">
                <a:solidFill>
                  <a:schemeClr val="bg1"/>
                </a:solidFill>
              </a:rPr>
              <a:t>fits</a:t>
            </a:r>
            <a:r>
              <a:rPr lang="fr-FR" sz="2000" dirty="0">
                <a:solidFill>
                  <a:schemeClr val="bg1"/>
                </a:solidFill>
              </a:rPr>
              <a:t> file  (and </a:t>
            </a:r>
            <a:r>
              <a:rPr lang="fr-FR" sz="2000" dirty="0" err="1">
                <a:solidFill>
                  <a:schemeClr val="bg1"/>
                </a:solidFill>
              </a:rPr>
              <a:t>other</a:t>
            </a:r>
            <a:r>
              <a:rPr lang="fr-FR" sz="2000" dirty="0">
                <a:solidFill>
                  <a:schemeClr val="bg1"/>
                </a:solidFill>
              </a:rPr>
              <a:t> tables </a:t>
            </a:r>
            <a:r>
              <a:rPr lang="fr-FR" sz="2000" dirty="0" err="1">
                <a:solidFill>
                  <a:schemeClr val="bg1"/>
                </a:solidFill>
              </a:rPr>
              <a:t>from</a:t>
            </a:r>
            <a:r>
              <a:rPr lang="fr-FR" sz="2000" dirty="0">
                <a:solidFill>
                  <a:schemeClr val="bg1"/>
                </a:solidFill>
              </a:rPr>
              <a:t> the </a:t>
            </a:r>
            <a:r>
              <a:rPr lang="fr-FR" sz="2000" dirty="0" err="1">
                <a:solidFill>
                  <a:schemeClr val="bg1"/>
                </a:solidFill>
              </a:rPr>
              <a:t>fitting</a:t>
            </a:r>
            <a:r>
              <a:rPr lang="fr-FR" sz="2000" dirty="0">
                <a:solidFill>
                  <a:schemeClr val="bg1"/>
                </a:solidFill>
              </a:rPr>
              <a:t> process)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For all science </a:t>
            </a:r>
            <a:r>
              <a:rPr lang="fr-FR" sz="2000" dirty="0" err="1">
                <a:solidFill>
                  <a:schemeClr val="bg1"/>
                </a:solidFill>
              </a:rPr>
              <a:t>objects</a:t>
            </a:r>
            <a:r>
              <a:rPr lang="fr-FR" sz="2000" dirty="0">
                <a:solidFill>
                  <a:schemeClr val="bg1"/>
                </a:solidFill>
              </a:rPr>
              <a:t> in </a:t>
            </a:r>
            <a:r>
              <a:rPr lang="fr-FR" sz="2000" dirty="0" err="1">
                <a:solidFill>
                  <a:schemeClr val="bg1"/>
                </a:solidFill>
              </a:rPr>
              <a:t>dirCalibrated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err="1">
                <a:solidFill>
                  <a:schemeClr val="bg1"/>
                </a:solidFill>
              </a:rPr>
              <a:t>find</a:t>
            </a:r>
            <a:r>
              <a:rPr lang="fr-FR" sz="2000" dirty="0">
                <a:solidFill>
                  <a:schemeClr val="bg1"/>
                </a:solidFill>
              </a:rPr>
              <a:t> the </a:t>
            </a:r>
            <a:r>
              <a:rPr lang="fr-FR" sz="2000" dirty="0" err="1">
                <a:solidFill>
                  <a:schemeClr val="bg1"/>
                </a:solidFill>
              </a:rPr>
              <a:t>closest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calibrators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before</a:t>
            </a:r>
            <a:r>
              <a:rPr lang="fr-FR" sz="2000" dirty="0">
                <a:solidFill>
                  <a:schemeClr val="bg1"/>
                </a:solidFill>
              </a:rPr>
              <a:t> and/or </a:t>
            </a:r>
            <a:r>
              <a:rPr lang="fr-FR" sz="2000" dirty="0" err="1">
                <a:solidFill>
                  <a:schemeClr val="bg1"/>
                </a:solidFill>
              </a:rPr>
              <a:t>after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Interpolate</a:t>
            </a:r>
            <a:r>
              <a:rPr lang="fr-FR" sz="2000" dirty="0">
                <a:solidFill>
                  <a:schemeClr val="bg1"/>
                </a:solidFill>
              </a:rPr>
              <a:t> the TFF </a:t>
            </a:r>
            <a:r>
              <a:rPr lang="fr-FR" sz="2000" dirty="0" err="1">
                <a:solidFill>
                  <a:schemeClr val="bg1"/>
                </a:solidFill>
              </a:rPr>
              <a:t>between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them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Divide</a:t>
            </a:r>
            <a:r>
              <a:rPr lang="fr-FR" sz="2000" dirty="0">
                <a:solidFill>
                  <a:schemeClr val="bg1"/>
                </a:solidFill>
              </a:rPr>
              <a:t> the science flux by the TFF and </a:t>
            </a:r>
            <a:r>
              <a:rPr lang="fr-FR" sz="2000" dirty="0" err="1">
                <a:solidFill>
                  <a:schemeClr val="bg1"/>
                </a:solidFill>
              </a:rPr>
              <a:t>create</a:t>
            </a:r>
            <a:r>
              <a:rPr lang="fr-FR" sz="2000" dirty="0">
                <a:solidFill>
                  <a:schemeClr val="bg1"/>
                </a:solidFill>
              </a:rPr>
              <a:t> new files in a _FLUXCALIBRATED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B20EBB2-10F1-4AD9-B44D-C05F938E49F6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Data Reduction in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mode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4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Flux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mat_autoCalibFlux</a:t>
            </a:r>
            <a:r>
              <a:rPr lang="en-US" sz="3200" dirty="0">
                <a:solidFill>
                  <a:schemeClr val="bg1"/>
                </a:solidFill>
              </a:rPr>
              <a:t> prototype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E6DBBA-86E4-4DF4-86AF-F0BBFB20B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5" y="1815731"/>
            <a:ext cx="6692984" cy="463300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BF6F4A-7612-475B-A720-D1710A8D757B}"/>
              </a:ext>
            </a:extLst>
          </p:cNvPr>
          <p:cNvSpPr txBox="1"/>
          <p:nvPr/>
        </p:nvSpPr>
        <p:spPr>
          <a:xfrm>
            <a:off x="7856376" y="2379306"/>
            <a:ext cx="12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Listing files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FD73C3-4E2D-405E-AB81-E6DCF61DC7F0}"/>
              </a:ext>
            </a:extLst>
          </p:cNvPr>
          <p:cNvSpPr txBox="1"/>
          <p:nvPr/>
        </p:nvSpPr>
        <p:spPr>
          <a:xfrm>
            <a:off x="7766180" y="4132234"/>
            <a:ext cx="270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Creating</a:t>
            </a:r>
            <a:r>
              <a:rPr lang="fr-FR" dirty="0">
                <a:solidFill>
                  <a:schemeClr val="bg1"/>
                </a:solidFill>
              </a:rPr>
              <a:t> TFF for </a:t>
            </a:r>
            <a:r>
              <a:rPr lang="fr-FR" dirty="0" err="1">
                <a:solidFill>
                  <a:schemeClr val="bg1"/>
                </a:solidFill>
              </a:rPr>
              <a:t>calibrators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DFB42C7-2192-460C-843E-0B7555FF4666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Data Reduction in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mode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95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Flux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mat_autoCalibFlux</a:t>
            </a:r>
            <a:r>
              <a:rPr lang="en-US" sz="3200" dirty="0">
                <a:solidFill>
                  <a:schemeClr val="bg1"/>
                </a:solidFill>
              </a:rPr>
              <a:t> prototype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1CAD84-A00A-4C82-9A10-CEACEB543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34" y="1544797"/>
            <a:ext cx="6959567" cy="52364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DB2E8B1-753B-460A-98FE-ADB459BCC167}"/>
              </a:ext>
            </a:extLst>
          </p:cNvPr>
          <p:cNvSpPr txBox="1"/>
          <p:nvPr/>
        </p:nvSpPr>
        <p:spPr>
          <a:xfrm>
            <a:off x="7530587" y="1968759"/>
            <a:ext cx="36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Interpolating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TFFs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applying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them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To </a:t>
            </a:r>
            <a:r>
              <a:rPr lang="fr-FR" dirty="0" err="1">
                <a:solidFill>
                  <a:schemeClr val="bg1"/>
                </a:solidFill>
              </a:rPr>
              <a:t>calibrate</a:t>
            </a:r>
            <a:r>
              <a:rPr lang="fr-FR" dirty="0">
                <a:solidFill>
                  <a:schemeClr val="bg1"/>
                </a:solidFill>
              </a:rPr>
              <a:t> science </a:t>
            </a:r>
            <a:r>
              <a:rPr lang="fr-FR" dirty="0" err="1">
                <a:solidFill>
                  <a:schemeClr val="bg1"/>
                </a:solidFill>
              </a:rPr>
              <a:t>objects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0E18088-42E0-4B44-BED3-1E1BD1193107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Data Reduction in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mode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8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Flux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mat_autoCalibFlux</a:t>
            </a:r>
            <a:r>
              <a:rPr lang="en-US" sz="3200" dirty="0">
                <a:solidFill>
                  <a:schemeClr val="bg1"/>
                </a:solidFill>
              </a:rPr>
              <a:t> prototype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B2E8B1-753B-460A-98FE-ADB459BCC167}"/>
              </a:ext>
            </a:extLst>
          </p:cNvPr>
          <p:cNvSpPr txBox="1"/>
          <p:nvPr/>
        </p:nvSpPr>
        <p:spPr>
          <a:xfrm>
            <a:off x="7219159" y="1931436"/>
            <a:ext cx="48183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Current</a:t>
            </a:r>
            <a:r>
              <a:rPr lang="fr-FR" sz="2400" dirty="0">
                <a:solidFill>
                  <a:schemeClr val="bg1"/>
                </a:solidFill>
              </a:rPr>
              <a:t> limitations 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Separating</a:t>
            </a:r>
            <a:r>
              <a:rPr lang="fr-FR" dirty="0">
                <a:solidFill>
                  <a:schemeClr val="bg1"/>
                </a:solidFill>
              </a:rPr>
              <a:t> data on BCD and </a:t>
            </a:r>
            <a:r>
              <a:rPr lang="fr-FR" dirty="0" err="1">
                <a:solidFill>
                  <a:schemeClr val="bg1"/>
                </a:solidFill>
              </a:rPr>
              <a:t>chopping</a:t>
            </a:r>
            <a:r>
              <a:rPr lang="fr-FR" dirty="0">
                <a:solidFill>
                  <a:schemeClr val="bg1"/>
                </a:solidFill>
              </a:rPr>
              <a:t> but not: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Bands (LM &amp; 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Spectral modes (LOW, MED, HIGH, VHIGH)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Central </a:t>
            </a:r>
            <a:r>
              <a:rPr lang="fr-FR" sz="1600" dirty="0" err="1">
                <a:solidFill>
                  <a:schemeClr val="bg1"/>
                </a:solidFill>
              </a:rPr>
              <a:t>wavelength</a:t>
            </a:r>
            <a:r>
              <a:rPr lang="fr-FR" sz="1600" dirty="0">
                <a:solidFill>
                  <a:schemeClr val="bg1"/>
                </a:solidFill>
              </a:rPr>
              <a:t> for L band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Never </a:t>
            </a:r>
            <a:r>
              <a:rPr lang="fr-FR" dirty="0" err="1">
                <a:solidFill>
                  <a:schemeClr val="bg1"/>
                </a:solidFill>
              </a:rPr>
              <a:t>tested</a:t>
            </a:r>
            <a:r>
              <a:rPr lang="fr-FR" dirty="0">
                <a:solidFill>
                  <a:schemeClr val="bg1"/>
                </a:solidFill>
              </a:rPr>
              <a:t> on MED &amp; HIGH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Don’t </a:t>
            </a:r>
            <a:r>
              <a:rPr lang="fr-FR" dirty="0" err="1">
                <a:solidFill>
                  <a:schemeClr val="bg1"/>
                </a:solidFill>
              </a:rPr>
              <a:t>remove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bad</a:t>
            </a:r>
            <a:r>
              <a:rPr lang="fr-FR" dirty="0">
                <a:solidFill>
                  <a:schemeClr val="bg1"/>
                </a:solidFill>
              </a:rPr>
              <a:t> flux-</a:t>
            </a:r>
            <a:r>
              <a:rPr lang="fr-FR" dirty="0" err="1">
                <a:solidFill>
                  <a:schemeClr val="bg1"/>
                </a:solidFill>
              </a:rPr>
              <a:t>calibrators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but  how to </a:t>
            </a:r>
            <a:r>
              <a:rPr lang="fr-FR" dirty="0" err="1">
                <a:solidFill>
                  <a:schemeClr val="bg1"/>
                </a:solidFill>
              </a:rPr>
              <a:t>detect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them</a:t>
            </a:r>
            <a:r>
              <a:rPr lang="fr-FR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Fitting</a:t>
            </a:r>
            <a:r>
              <a:rPr lang="fr-FR" dirty="0">
                <a:solidFill>
                  <a:schemeClr val="bg1"/>
                </a:solidFill>
              </a:rPr>
              <a:t> flux of cal. :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it</a:t>
            </a:r>
            <a:r>
              <a:rPr lang="fr-FR" dirty="0">
                <a:solidFill>
                  <a:schemeClr val="bg1"/>
                </a:solidFill>
              </a:rPr>
              <a:t> the good </a:t>
            </a:r>
            <a:r>
              <a:rPr lang="fr-FR" dirty="0" err="1">
                <a:solidFill>
                  <a:schemeClr val="bg1"/>
                </a:solidFill>
              </a:rPr>
              <a:t>method</a:t>
            </a:r>
            <a:r>
              <a:rPr lang="fr-FR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Black-body model : a bit </a:t>
            </a:r>
            <a:r>
              <a:rPr lang="fr-FR" dirty="0" err="1">
                <a:solidFill>
                  <a:schemeClr val="bg1"/>
                </a:solidFill>
              </a:rPr>
              <a:t>too</a:t>
            </a:r>
            <a:r>
              <a:rPr lang="fr-FR" dirty="0">
                <a:solidFill>
                  <a:schemeClr val="bg1"/>
                </a:solidFill>
              </a:rPr>
              <a:t> simple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3091F48-2358-470E-9443-2D0A24537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5" y="1815731"/>
            <a:ext cx="6692984" cy="4633006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B9BD9395-FE38-4AD2-B276-FB47B7E55F20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Data Reduction in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mode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68" y="1514031"/>
            <a:ext cx="7349164" cy="24983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stars with 3 spectral features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lines (H, He,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lines : [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[OI]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IR excess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B[e] stars?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226D8E-AF3D-4166-BBDA-57367AF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E1FB174-9FC3-4B00-BB7F-24579016A340}"/>
              </a:ext>
            </a:extLst>
          </p:cNvPr>
          <p:cNvSpPr txBox="1"/>
          <p:nvPr/>
        </p:nvSpPr>
        <p:spPr>
          <a:xfrm>
            <a:off x="265268" y="3693461"/>
            <a:ext cx="91501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anisotropic circumstellar environment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and hot zone for Hydrogen emission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diluted and strongly illuminated zone for forbidden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and cool zone to produce dust (not that easy around hot stars)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E5E843D-9887-48C7-A732-ED1489C2CB9F}"/>
              </a:ext>
            </a:extLst>
          </p:cNvPr>
          <p:cNvGrpSpPr/>
          <p:nvPr/>
        </p:nvGrpSpPr>
        <p:grpSpPr>
          <a:xfrm>
            <a:off x="524113" y="5430408"/>
            <a:ext cx="6270311" cy="1384995"/>
            <a:chOff x="524113" y="5430408"/>
            <a:chExt cx="6270311" cy="138499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735C7A7-AFE8-4122-B546-4259408AE740}"/>
                </a:ext>
              </a:extLst>
            </p:cNvPr>
            <p:cNvSpPr txBox="1"/>
            <p:nvPr/>
          </p:nvSpPr>
          <p:spPr>
            <a:xfrm>
              <a:off x="1596591" y="5430408"/>
              <a:ext cx="519783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Mechanism(s) of mass-loss?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Break of its spherical symmetry? 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Dust formation? </a:t>
              </a:r>
            </a:p>
          </p:txBody>
        </p:sp>
        <p:sp>
          <p:nvSpPr>
            <p:cNvPr id="10" name="Flèche : droite 9">
              <a:extLst>
                <a:ext uri="{FF2B5EF4-FFF2-40B4-BE49-F238E27FC236}">
                  <a16:creationId xmlns:a16="http://schemas.microsoft.com/office/drawing/2014/main" id="{5F20622F-9D2F-4001-9D67-C1F352D35359}"/>
                </a:ext>
              </a:extLst>
            </p:cNvPr>
            <p:cNvSpPr/>
            <p:nvPr/>
          </p:nvSpPr>
          <p:spPr>
            <a:xfrm>
              <a:off x="524113" y="5877567"/>
              <a:ext cx="1072478" cy="52492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3AF17D9-B7AA-4EA7-A51D-D91FFB57BCD3}"/>
              </a:ext>
            </a:extLst>
          </p:cNvPr>
          <p:cNvGrpSpPr/>
          <p:nvPr/>
        </p:nvGrpSpPr>
        <p:grpSpPr>
          <a:xfrm>
            <a:off x="6917901" y="5343969"/>
            <a:ext cx="3347507" cy="1384995"/>
            <a:chOff x="8569420" y="5430818"/>
            <a:chExt cx="3347507" cy="1384995"/>
          </a:xfrm>
        </p:grpSpPr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9288F445-B125-4292-B596-3F9DCB606684}"/>
                </a:ext>
              </a:extLst>
            </p:cNvPr>
            <p:cNvSpPr/>
            <p:nvPr/>
          </p:nvSpPr>
          <p:spPr>
            <a:xfrm>
              <a:off x="8569420" y="5714448"/>
              <a:ext cx="1072478" cy="8177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BB84B05-E5E9-42F7-B3F0-AE2E9051896F}"/>
                </a:ext>
              </a:extLst>
            </p:cNvPr>
            <p:cNvSpPr txBox="1"/>
            <p:nvPr/>
          </p:nvSpPr>
          <p:spPr>
            <a:xfrm>
              <a:off x="9589495" y="5430818"/>
              <a:ext cx="232743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Radiative wind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Rotation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Binarity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Flux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mat_autoCalibFlux</a:t>
            </a:r>
            <a:r>
              <a:rPr lang="en-US" sz="3200" dirty="0">
                <a:solidFill>
                  <a:schemeClr val="bg1"/>
                </a:solidFill>
              </a:rPr>
              <a:t> prototype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36ABEB-0066-453B-9D28-11959011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11193" r="9067" b="5350"/>
          <a:stretch/>
        </p:blipFill>
        <p:spPr>
          <a:xfrm>
            <a:off x="192387" y="1627078"/>
            <a:ext cx="7481592" cy="501078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65E97C3-E31D-4AAC-9F4B-1B1019F55CE6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Reduced</a:t>
            </a:r>
            <a:r>
              <a:rPr lang="fr-FR" sz="5400" b="1" dirty="0">
                <a:solidFill>
                  <a:schemeClr val="bg1"/>
                </a:solidFill>
              </a:rPr>
              <a:t> data on B[e] stars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0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473BF9B-1D01-439F-BA27-89DFB0548363}"/>
              </a:ext>
            </a:extLst>
          </p:cNvPr>
          <p:cNvSpPr txBox="1"/>
          <p:nvPr/>
        </p:nvSpPr>
        <p:spPr>
          <a:xfrm>
            <a:off x="-316569" y="1006189"/>
            <a:ext cx="1250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Flux calibration : </a:t>
            </a:r>
            <a:r>
              <a:rPr lang="en-US" sz="3200" dirty="0" err="1">
                <a:solidFill>
                  <a:schemeClr val="bg1"/>
                </a:solidFill>
              </a:rPr>
              <a:t>mat_autoCalibFlux</a:t>
            </a:r>
            <a:r>
              <a:rPr lang="en-US" sz="3200" dirty="0">
                <a:solidFill>
                  <a:schemeClr val="bg1"/>
                </a:solidFill>
              </a:rPr>
              <a:t> prototype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36ABEB-0066-453B-9D28-11959011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11193" r="9067" b="5350"/>
          <a:stretch/>
        </p:blipFill>
        <p:spPr>
          <a:xfrm>
            <a:off x="192387" y="1627078"/>
            <a:ext cx="7481592" cy="50107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E047E6-534C-4D35-9F9C-6B0053EA1C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10671" r="9199" b="48358"/>
          <a:stretch/>
        </p:blipFill>
        <p:spPr>
          <a:xfrm>
            <a:off x="1409192" y="2313121"/>
            <a:ext cx="9716979" cy="382642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4D9DEBCB-C573-4FA8-8E7B-54DC4D61FB9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Reduced</a:t>
            </a:r>
            <a:r>
              <a:rPr lang="fr-FR" sz="5400" b="1" dirty="0">
                <a:solidFill>
                  <a:schemeClr val="bg1"/>
                </a:solidFill>
              </a:rPr>
              <a:t> data on B[e] stars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6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Reduced</a:t>
            </a:r>
            <a:r>
              <a:rPr lang="fr-FR" sz="5400" b="1" dirty="0">
                <a:solidFill>
                  <a:schemeClr val="bg1"/>
                </a:solidFill>
              </a:rPr>
              <a:t> data on B[e] stars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187E24-2861-4A1C-B454-AF8AE9E4B763}"/>
              </a:ext>
            </a:extLst>
          </p:cNvPr>
          <p:cNvSpPr txBox="1"/>
          <p:nvPr/>
        </p:nvSpPr>
        <p:spPr>
          <a:xfrm>
            <a:off x="1367054" y="6273225"/>
            <a:ext cx="559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</a:rPr>
              <a:t>LM bands (binning = 15pixels)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E82A4-D2D0-4D8B-90F1-A46F85ABBA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9932" r="7471" b="6258"/>
          <a:stretch/>
        </p:blipFill>
        <p:spPr>
          <a:xfrm>
            <a:off x="128169" y="1006189"/>
            <a:ext cx="8759818" cy="543408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85E0E1C-FC69-4E93-BC16-C24A4B64FEB3}"/>
              </a:ext>
            </a:extLst>
          </p:cNvPr>
          <p:cNvSpPr txBox="1"/>
          <p:nvPr/>
        </p:nvSpPr>
        <p:spPr>
          <a:xfrm>
            <a:off x="8887987" y="1685674"/>
            <a:ext cx="3175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Many interesting features: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V² </a:t>
            </a:r>
            <a:r>
              <a:rPr lang="en-US" dirty="0" err="1">
                <a:solidFill>
                  <a:schemeClr val="bg1"/>
                </a:solidFill>
              </a:rPr>
              <a:t>Plateaux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gaz</a:t>
            </a:r>
            <a:r>
              <a:rPr lang="en-US" dirty="0">
                <a:solidFill>
                  <a:schemeClr val="bg1"/>
                </a:solidFill>
              </a:rPr>
              <a:t>/dust ratio)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Some are fully resolved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lobes(ring or sharp edge)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Different </a:t>
            </a:r>
            <a:r>
              <a:rPr lang="el-GR" dirty="0">
                <a:solidFill>
                  <a:schemeClr val="bg1"/>
                </a:solidFill>
              </a:rPr>
              <a:t>λ</a:t>
            </a:r>
            <a:r>
              <a:rPr lang="fr-FR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dependence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Asymetries</a:t>
            </a:r>
            <a:r>
              <a:rPr lang="en-US" dirty="0">
                <a:solidFill>
                  <a:schemeClr val="bg1"/>
                </a:solidFill>
              </a:rPr>
              <a:t> (non-zero CP)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Flattening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03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187E24-2861-4A1C-B454-AF8AE9E4B763}"/>
              </a:ext>
            </a:extLst>
          </p:cNvPr>
          <p:cNvSpPr txBox="1"/>
          <p:nvPr/>
        </p:nvSpPr>
        <p:spPr>
          <a:xfrm>
            <a:off x="1367054" y="6273225"/>
            <a:ext cx="559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</a:rPr>
              <a:t>N band (binning = 21pixels)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E59218-C715-456E-95E4-47829572B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10750" r="9111" b="8526"/>
          <a:stretch/>
        </p:blipFill>
        <p:spPr>
          <a:xfrm>
            <a:off x="128170" y="996596"/>
            <a:ext cx="6925774" cy="5392717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585FA5E8-51CE-469C-9FBD-A68FFDD9252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Reduced</a:t>
            </a:r>
            <a:r>
              <a:rPr lang="fr-FR" sz="5400" b="1" dirty="0">
                <a:solidFill>
                  <a:schemeClr val="bg1"/>
                </a:solidFill>
              </a:rPr>
              <a:t> data on B[e] stars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20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187E24-2861-4A1C-B454-AF8AE9E4B763}"/>
              </a:ext>
            </a:extLst>
          </p:cNvPr>
          <p:cNvSpPr txBox="1"/>
          <p:nvPr/>
        </p:nvSpPr>
        <p:spPr>
          <a:xfrm>
            <a:off x="1367054" y="6273225"/>
            <a:ext cx="559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</a:rPr>
              <a:t>N band (binning = 21pixels)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5E0E1C-FC69-4E93-BC16-C24A4B64FEB3}"/>
              </a:ext>
            </a:extLst>
          </p:cNvPr>
          <p:cNvSpPr txBox="1"/>
          <p:nvPr/>
        </p:nvSpPr>
        <p:spPr>
          <a:xfrm>
            <a:off x="6606074" y="1400480"/>
            <a:ext cx="5457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>
                <a:solidFill>
                  <a:schemeClr val="bg1"/>
                </a:solidFill>
              </a:rPr>
              <a:t>In </a:t>
            </a:r>
            <a:r>
              <a:rPr lang="fr-FR" sz="2400" dirty="0" err="1">
                <a:solidFill>
                  <a:schemeClr val="bg1"/>
                </a:solidFill>
              </a:rPr>
              <a:t>red</a:t>
            </a:r>
            <a:r>
              <a:rPr lang="fr-FR" sz="2400" dirty="0">
                <a:solidFill>
                  <a:schemeClr val="bg1"/>
                </a:solidFill>
              </a:rPr>
              <a:t> N-band Flux </a:t>
            </a:r>
            <a:r>
              <a:rPr lang="fr-FR" sz="2400" dirty="0" err="1">
                <a:solidFill>
                  <a:schemeClr val="bg1"/>
                </a:solidFill>
              </a:rPr>
              <a:t>below</a:t>
            </a:r>
            <a:r>
              <a:rPr lang="fr-FR" sz="2400" dirty="0">
                <a:solidFill>
                  <a:schemeClr val="bg1"/>
                </a:solidFill>
              </a:rPr>
              <a:t> 25Jy</a:t>
            </a:r>
          </a:p>
          <a:p>
            <a:pPr lvl="1"/>
            <a:endParaRPr lang="fr-FR" sz="2400" dirty="0">
              <a:solidFill>
                <a:schemeClr val="bg1"/>
              </a:solidFill>
            </a:endParaRPr>
          </a:p>
          <a:p>
            <a:pPr lvl="1"/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Need to </a:t>
            </a:r>
            <a:r>
              <a:rPr lang="fr-FR" sz="2400" dirty="0" err="1">
                <a:solidFill>
                  <a:schemeClr val="bg1"/>
                </a:solidFill>
              </a:rPr>
              <a:t>reduce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corrFlux</a:t>
            </a:r>
            <a:r>
              <a:rPr lang="fr-FR" sz="2400" dirty="0">
                <a:solidFill>
                  <a:schemeClr val="bg1"/>
                </a:solidFill>
              </a:rPr>
              <a:t> option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=&gt;But Flux calibration </a:t>
            </a:r>
            <a:r>
              <a:rPr lang="fr-FR" sz="2400" dirty="0" err="1">
                <a:solidFill>
                  <a:schemeClr val="bg1"/>
                </a:solidFill>
              </a:rPr>
              <a:t>problem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E59218-C715-456E-95E4-47829572B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10750" r="9111" b="8526"/>
          <a:stretch/>
        </p:blipFill>
        <p:spPr>
          <a:xfrm>
            <a:off x="128170" y="996596"/>
            <a:ext cx="6925774" cy="5392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647431-27EB-4ACF-9BB3-58D621466354}"/>
              </a:ext>
            </a:extLst>
          </p:cNvPr>
          <p:cNvSpPr/>
          <p:nvPr/>
        </p:nvSpPr>
        <p:spPr>
          <a:xfrm>
            <a:off x="533322" y="3664189"/>
            <a:ext cx="1584727" cy="129421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76A1A-CAA2-4130-A7EB-5DB92933DBC4}"/>
              </a:ext>
            </a:extLst>
          </p:cNvPr>
          <p:cNvSpPr/>
          <p:nvPr/>
        </p:nvSpPr>
        <p:spPr>
          <a:xfrm>
            <a:off x="5363625" y="2369976"/>
            <a:ext cx="1584727" cy="1284331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771736-ED77-4D94-A40E-8F7F5E327399}"/>
              </a:ext>
            </a:extLst>
          </p:cNvPr>
          <p:cNvSpPr/>
          <p:nvPr/>
        </p:nvSpPr>
        <p:spPr>
          <a:xfrm>
            <a:off x="533322" y="1075763"/>
            <a:ext cx="1584727" cy="129421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DC60A4-4B9B-4B21-8C0F-B31CB767EB29}"/>
              </a:ext>
            </a:extLst>
          </p:cNvPr>
          <p:cNvSpPr/>
          <p:nvPr/>
        </p:nvSpPr>
        <p:spPr>
          <a:xfrm>
            <a:off x="2118049" y="3654307"/>
            <a:ext cx="1660849" cy="129421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7793F2-467A-498B-ACCD-FE272C073EA0}"/>
              </a:ext>
            </a:extLst>
          </p:cNvPr>
          <p:cNvSpPr/>
          <p:nvPr/>
        </p:nvSpPr>
        <p:spPr>
          <a:xfrm>
            <a:off x="533322" y="2369976"/>
            <a:ext cx="1584727" cy="129421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C952EE-61B1-4B15-A7DF-B46B9A60592E}"/>
              </a:ext>
            </a:extLst>
          </p:cNvPr>
          <p:cNvSpPr/>
          <p:nvPr/>
        </p:nvSpPr>
        <p:spPr>
          <a:xfrm>
            <a:off x="2118049" y="1075763"/>
            <a:ext cx="1639740" cy="1294213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086493-89D4-401E-8622-B91E6611807D}"/>
              </a:ext>
            </a:extLst>
          </p:cNvPr>
          <p:cNvSpPr/>
          <p:nvPr/>
        </p:nvSpPr>
        <p:spPr>
          <a:xfrm>
            <a:off x="5363624" y="4948520"/>
            <a:ext cx="1584727" cy="1284331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E8A898-B8B7-496D-B8ED-015FC0A2F03C}"/>
              </a:ext>
            </a:extLst>
          </p:cNvPr>
          <p:cNvSpPr/>
          <p:nvPr/>
        </p:nvSpPr>
        <p:spPr>
          <a:xfrm>
            <a:off x="3757789" y="4948519"/>
            <a:ext cx="1584727" cy="1284331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2CE3A7-0FAF-4D05-B6F5-CF333F8F0C96}"/>
              </a:ext>
            </a:extLst>
          </p:cNvPr>
          <p:cNvSpPr/>
          <p:nvPr/>
        </p:nvSpPr>
        <p:spPr>
          <a:xfrm>
            <a:off x="3768344" y="3644000"/>
            <a:ext cx="1584727" cy="1284331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85FA5E8-51CE-469C-9FBD-A68FFDD9252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Reduced</a:t>
            </a:r>
            <a:r>
              <a:rPr lang="fr-FR" sz="5400" b="1" dirty="0">
                <a:solidFill>
                  <a:schemeClr val="bg1"/>
                </a:solidFill>
              </a:rPr>
              <a:t> data on B[e] stars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41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</p:txBody>
      </p:sp>
    </p:spTree>
    <p:extLst>
      <p:ext uri="{BB962C8B-B14F-4D97-AF65-F5344CB8AC3E}">
        <p14:creationId xmlns:p14="http://schemas.microsoft.com/office/powerpoint/2010/main" val="3052857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Geometrical models : oimodel.py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46F12FB-134C-4578-848F-68FD72BA2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2" y="1468240"/>
            <a:ext cx="5016759" cy="50042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BC5CFD-FD91-40EF-A4F3-7E82BBFB0A9D}"/>
              </a:ext>
            </a:extLst>
          </p:cNvPr>
          <p:cNvSpPr/>
          <p:nvPr/>
        </p:nvSpPr>
        <p:spPr>
          <a:xfrm>
            <a:off x="180933" y="342037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Prototype for a </a:t>
            </a:r>
            <a:r>
              <a:rPr lang="fr-FR" sz="2000" dirty="0" err="1">
                <a:solidFill>
                  <a:schemeClr val="bg1"/>
                </a:solidFill>
              </a:rPr>
              <a:t>general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err="1">
                <a:solidFill>
                  <a:schemeClr val="bg1"/>
                </a:solidFill>
              </a:rPr>
              <a:t>modular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err="1">
                <a:solidFill>
                  <a:schemeClr val="bg1"/>
                </a:solidFill>
              </a:rPr>
              <a:t>panchromatic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and </a:t>
            </a:r>
            <a:r>
              <a:rPr lang="fr-FR" sz="2000" dirty="0" err="1">
                <a:solidFill>
                  <a:schemeClr val="bg1"/>
                </a:solidFill>
              </a:rPr>
              <a:t>hopefully</a:t>
            </a:r>
            <a:r>
              <a:rPr lang="fr-FR" sz="2000" dirty="0">
                <a:solidFill>
                  <a:schemeClr val="bg1"/>
                </a:solidFill>
              </a:rPr>
              <a:t> fast  model-</a:t>
            </a:r>
            <a:r>
              <a:rPr lang="fr-FR" sz="2000" dirty="0" err="1">
                <a:solidFill>
                  <a:schemeClr val="bg1"/>
                </a:solidFill>
              </a:rPr>
              <a:t>fitting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tool</a:t>
            </a:r>
            <a:r>
              <a:rPr lang="fr-FR" sz="2000" dirty="0">
                <a:solidFill>
                  <a:schemeClr val="bg1"/>
                </a:solidFill>
              </a:rPr>
              <a:t>  in python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err="1">
                <a:solidFill>
                  <a:schemeClr val="bg1"/>
                </a:solidFill>
              </a:rPr>
              <a:t>Models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defined</a:t>
            </a:r>
            <a:r>
              <a:rPr lang="fr-FR" sz="2000" dirty="0">
                <a:solidFill>
                  <a:schemeClr val="bg1"/>
                </a:solidFill>
              </a:rPr>
              <a:t> in Fourier 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Compute</a:t>
            </a:r>
            <a:r>
              <a:rPr lang="fr-FR" sz="2000" dirty="0">
                <a:solidFill>
                  <a:schemeClr val="bg1"/>
                </a:solidFill>
              </a:rPr>
              <a:t> a model in 1ms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Data model </a:t>
            </a:r>
            <a:r>
              <a:rPr lang="fr-FR" sz="2000" dirty="0" err="1">
                <a:solidFill>
                  <a:schemeClr val="bg1"/>
                </a:solidFill>
              </a:rPr>
              <a:t>comparison</a:t>
            </a:r>
            <a:r>
              <a:rPr lang="fr-FR" sz="2000" dirty="0">
                <a:solidFill>
                  <a:schemeClr val="bg1"/>
                </a:solidFill>
              </a:rPr>
              <a:t> in 5-10ms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Perform</a:t>
            </a:r>
            <a:r>
              <a:rPr lang="fr-FR" sz="2000" dirty="0">
                <a:solidFill>
                  <a:schemeClr val="bg1"/>
                </a:solidFill>
              </a:rPr>
              <a:t> a fit in few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For B[e] star : Test 5-10 model-types for all </a:t>
            </a:r>
            <a:r>
              <a:rPr lang="fr-FR" sz="2000" dirty="0" err="1">
                <a:solidFill>
                  <a:schemeClr val="bg1"/>
                </a:solidFill>
              </a:rPr>
              <a:t>objects</a:t>
            </a:r>
            <a:r>
              <a:rPr lang="fr-FR" sz="2000" dirty="0">
                <a:solidFill>
                  <a:schemeClr val="bg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from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Achromatic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Gaussian</a:t>
            </a:r>
            <a:r>
              <a:rPr lang="fr-FR" sz="2000" dirty="0">
                <a:solidFill>
                  <a:schemeClr val="bg1"/>
                </a:solidFill>
              </a:rPr>
              <a:t>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to convolve </a:t>
            </a:r>
            <a:r>
              <a:rPr lang="fr-FR" sz="2000" dirty="0" err="1">
                <a:solidFill>
                  <a:schemeClr val="bg1"/>
                </a:solidFill>
              </a:rPr>
              <a:t>skewed</a:t>
            </a:r>
            <a:r>
              <a:rPr lang="fr-FR" sz="2000" dirty="0">
                <a:solidFill>
                  <a:schemeClr val="bg1"/>
                </a:solidFill>
              </a:rPr>
              <a:t>  ring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57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Geometrical models : </a:t>
            </a:r>
            <a:r>
              <a:rPr lang="en-US" sz="2400" dirty="0" err="1">
                <a:solidFill>
                  <a:schemeClr val="bg1"/>
                </a:solidFill>
              </a:rPr>
              <a:t>oimodel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46F12FB-134C-4578-848F-68FD72BA2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67" y="1528990"/>
            <a:ext cx="4247948" cy="423732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49C044E-8558-4B7C-9E16-DE14C57A9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0" y="1528990"/>
            <a:ext cx="4618458" cy="470100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198761C-547F-48EE-8C52-F0460A23B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/>
          <a:stretch/>
        </p:blipFill>
        <p:spPr>
          <a:xfrm>
            <a:off x="4743668" y="1616875"/>
            <a:ext cx="6114130" cy="445360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507D6C7-521E-4FAC-A5F8-43B92477AD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40"/>
          <a:stretch/>
        </p:blipFill>
        <p:spPr>
          <a:xfrm>
            <a:off x="9258041" y="2182417"/>
            <a:ext cx="2125020" cy="332252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21BD32-913B-4180-A64D-18BBFC45709C}"/>
              </a:ext>
            </a:extLst>
          </p:cNvPr>
          <p:cNvSpPr txBox="1"/>
          <p:nvPr/>
        </p:nvSpPr>
        <p:spPr>
          <a:xfrm>
            <a:off x="5109471" y="6289119"/>
            <a:ext cx="486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MASTER Student working on that : Dorian </a:t>
            </a:r>
            <a:r>
              <a:rPr lang="en-US" dirty="0" err="1">
                <a:solidFill>
                  <a:schemeClr val="bg1"/>
                </a:solidFill>
              </a:rPr>
              <a:t>Demars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6B73799-FC02-4A3B-8B0F-0ED1D61E1116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53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Geometrical models : oimodel.py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Semi-physical models : DISCO+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Image 17" descr="Une image contenant moniteur, assis, ordinateur, écran&#10;&#10;Description générée automatiquement">
            <a:extLst>
              <a:ext uri="{FF2B5EF4-FFF2-40B4-BE49-F238E27FC236}">
                <a16:creationId xmlns:a16="http://schemas.microsoft.com/office/drawing/2014/main" id="{BA5486C2-6B3B-4EAE-9FD9-36FEFD027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9876" r="11506" b="4681"/>
          <a:stretch/>
        </p:blipFill>
        <p:spPr>
          <a:xfrm>
            <a:off x="5178491" y="1723942"/>
            <a:ext cx="5339742" cy="404712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6489105-A616-4C1B-8F18-454BB27741A4}"/>
              </a:ext>
            </a:extLst>
          </p:cNvPr>
          <p:cNvSpPr txBox="1"/>
          <p:nvPr/>
        </p:nvSpPr>
        <p:spPr>
          <a:xfrm>
            <a:off x="3027506" y="6488668"/>
            <a:ext cx="54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 of Armando </a:t>
            </a:r>
            <a:r>
              <a:rPr lang="en-US" dirty="0" err="1">
                <a:solidFill>
                  <a:schemeClr val="bg1"/>
                </a:solidFill>
              </a:rPr>
              <a:t>Domiciano</a:t>
            </a:r>
            <a:r>
              <a:rPr lang="en-US" dirty="0">
                <a:solidFill>
                  <a:schemeClr val="bg1"/>
                </a:solidFill>
              </a:rPr>
              <a:t> de Souza &amp; Gilles </a:t>
            </a:r>
            <a:r>
              <a:rPr lang="en-US" dirty="0" err="1">
                <a:solidFill>
                  <a:schemeClr val="bg1"/>
                </a:solidFill>
              </a:rPr>
              <a:t>Niccolini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63F418B-A09C-469F-85E0-8A92D2E47415}"/>
              </a:ext>
            </a:extLst>
          </p:cNvPr>
          <p:cNvCxnSpPr>
            <a:cxnSpLocks/>
          </p:cNvCxnSpPr>
          <p:nvPr/>
        </p:nvCxnSpPr>
        <p:spPr>
          <a:xfrm>
            <a:off x="2239347" y="3590024"/>
            <a:ext cx="5324669" cy="40107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6EDE583-3B86-4562-A260-2CB07303E715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162129" y="3766569"/>
            <a:ext cx="5249487" cy="453464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A6A2568-3EAB-4AA9-973D-18D533DEC181}"/>
              </a:ext>
            </a:extLst>
          </p:cNvPr>
          <p:cNvCxnSpPr>
            <a:cxnSpLocks/>
          </p:cNvCxnSpPr>
          <p:nvPr/>
        </p:nvCxnSpPr>
        <p:spPr>
          <a:xfrm flipV="1">
            <a:off x="2768642" y="4183632"/>
            <a:ext cx="4916672" cy="915832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7609D08-5A05-4FE5-960E-82BCD1C0AC0F}"/>
              </a:ext>
            </a:extLst>
          </p:cNvPr>
          <p:cNvCxnSpPr>
            <a:cxnSpLocks/>
          </p:cNvCxnSpPr>
          <p:nvPr/>
        </p:nvCxnSpPr>
        <p:spPr>
          <a:xfrm flipV="1">
            <a:off x="2210156" y="3346889"/>
            <a:ext cx="4937093" cy="1261454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04448036-C1C7-409D-ACAE-C616F884844F}"/>
              </a:ext>
            </a:extLst>
          </p:cNvPr>
          <p:cNvSpPr txBox="1"/>
          <p:nvPr/>
        </p:nvSpPr>
        <p:spPr>
          <a:xfrm>
            <a:off x="633395" y="3356482"/>
            <a:ext cx="160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Black Body star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2095160-F0BA-4482-84E1-C5C92C33B8C8}"/>
              </a:ext>
            </a:extLst>
          </p:cNvPr>
          <p:cNvSpPr txBox="1"/>
          <p:nvPr/>
        </p:nvSpPr>
        <p:spPr>
          <a:xfrm>
            <a:off x="75724" y="4035367"/>
            <a:ext cx="208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Viera+ 2015 gas disk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B69CC37-03B3-419B-A857-1EF6AC29F871}"/>
              </a:ext>
            </a:extLst>
          </p:cNvPr>
          <p:cNvSpPr txBox="1"/>
          <p:nvPr/>
        </p:nvSpPr>
        <p:spPr>
          <a:xfrm>
            <a:off x="-8273" y="4388365"/>
            <a:ext cx="210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BB skewed inner rim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9231C15-FE22-448A-91DB-B5B4084835BE}"/>
              </a:ext>
            </a:extLst>
          </p:cNvPr>
          <p:cNvSpPr txBox="1"/>
          <p:nvPr/>
        </p:nvSpPr>
        <p:spPr>
          <a:xfrm>
            <a:off x="75724" y="4729635"/>
            <a:ext cx="3111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Temperature BB gradient disk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Or simplified RT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(dust opacity + surface density)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0D2DFA-6AA2-4B38-BCF5-93D3E0C68483}"/>
              </a:ext>
            </a:extLst>
          </p:cNvPr>
          <p:cNvSpPr txBox="1"/>
          <p:nvPr/>
        </p:nvSpPr>
        <p:spPr>
          <a:xfrm>
            <a:off x="144730" y="5962235"/>
            <a:ext cx="559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 few seconds for a 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depends</a:t>
            </a:r>
            <a:r>
              <a:rPr lang="fr-FR" dirty="0">
                <a:solidFill>
                  <a:schemeClr val="bg1"/>
                </a:solidFill>
              </a:rPr>
              <a:t> on the </a:t>
            </a:r>
            <a:r>
              <a:rPr lang="fr-FR" dirty="0" err="1">
                <a:solidFill>
                  <a:schemeClr val="bg1"/>
                </a:solidFill>
              </a:rPr>
              <a:t>number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el-GR" dirty="0">
                <a:solidFill>
                  <a:schemeClr val="bg1"/>
                </a:solidFill>
              </a:rPr>
              <a:t>λ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A1EE3A7B-4496-463C-9E28-08F3F8DF8EC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39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4C7F7916-DEDD-4C90-9E9F-8642B56A7833}"/>
              </a:ext>
            </a:extLst>
          </p:cNvPr>
          <p:cNvSpPr txBox="1"/>
          <p:nvPr/>
        </p:nvSpPr>
        <p:spPr>
          <a:xfrm>
            <a:off x="144730" y="5962235"/>
            <a:ext cx="559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 few seconds for a 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depends</a:t>
            </a:r>
            <a:r>
              <a:rPr lang="fr-FR" dirty="0">
                <a:solidFill>
                  <a:schemeClr val="bg1"/>
                </a:solidFill>
              </a:rPr>
              <a:t> on the </a:t>
            </a:r>
            <a:r>
              <a:rPr lang="fr-FR" dirty="0" err="1">
                <a:solidFill>
                  <a:schemeClr val="bg1"/>
                </a:solidFill>
              </a:rPr>
              <a:t>number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el-GR" dirty="0">
                <a:solidFill>
                  <a:schemeClr val="bg1"/>
                </a:solidFill>
              </a:rPr>
              <a:t>λ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Geometrical models : oimodel.py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Semi-physical models : DISCO+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Image 17" descr="Une image contenant moniteur, assis, ordinateur, écran&#10;&#10;Description générée automatiquement">
            <a:extLst>
              <a:ext uri="{FF2B5EF4-FFF2-40B4-BE49-F238E27FC236}">
                <a16:creationId xmlns:a16="http://schemas.microsoft.com/office/drawing/2014/main" id="{BA5486C2-6B3B-4EAE-9FD9-36FEFD027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9876" r="11506" b="4681"/>
          <a:stretch/>
        </p:blipFill>
        <p:spPr>
          <a:xfrm>
            <a:off x="5178491" y="1723942"/>
            <a:ext cx="5339742" cy="404712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6489105-A616-4C1B-8F18-454BB27741A4}"/>
              </a:ext>
            </a:extLst>
          </p:cNvPr>
          <p:cNvSpPr txBox="1"/>
          <p:nvPr/>
        </p:nvSpPr>
        <p:spPr>
          <a:xfrm>
            <a:off x="3027506" y="6488668"/>
            <a:ext cx="54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 of Armando </a:t>
            </a:r>
            <a:r>
              <a:rPr lang="en-US" dirty="0" err="1">
                <a:solidFill>
                  <a:schemeClr val="bg1"/>
                </a:solidFill>
              </a:rPr>
              <a:t>Domiciano</a:t>
            </a:r>
            <a:r>
              <a:rPr lang="en-US" dirty="0">
                <a:solidFill>
                  <a:schemeClr val="bg1"/>
                </a:solidFill>
              </a:rPr>
              <a:t> de Souza &amp; Gilles </a:t>
            </a:r>
            <a:r>
              <a:rPr lang="en-US" dirty="0" err="1">
                <a:solidFill>
                  <a:schemeClr val="bg1"/>
                </a:solidFill>
              </a:rPr>
              <a:t>Niccolini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63F418B-A09C-469F-85E0-8A92D2E47415}"/>
              </a:ext>
            </a:extLst>
          </p:cNvPr>
          <p:cNvCxnSpPr>
            <a:cxnSpLocks/>
          </p:cNvCxnSpPr>
          <p:nvPr/>
        </p:nvCxnSpPr>
        <p:spPr>
          <a:xfrm>
            <a:off x="2239347" y="3590024"/>
            <a:ext cx="5324669" cy="40107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6EDE583-3B86-4562-A260-2CB07303E715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162129" y="3766569"/>
            <a:ext cx="5249487" cy="453464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A6A2568-3EAB-4AA9-973D-18D533DEC181}"/>
              </a:ext>
            </a:extLst>
          </p:cNvPr>
          <p:cNvCxnSpPr>
            <a:cxnSpLocks/>
          </p:cNvCxnSpPr>
          <p:nvPr/>
        </p:nvCxnSpPr>
        <p:spPr>
          <a:xfrm flipV="1">
            <a:off x="2768642" y="4183632"/>
            <a:ext cx="4916672" cy="915832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7609D08-5A05-4FE5-960E-82BCD1C0AC0F}"/>
              </a:ext>
            </a:extLst>
          </p:cNvPr>
          <p:cNvCxnSpPr>
            <a:cxnSpLocks/>
          </p:cNvCxnSpPr>
          <p:nvPr/>
        </p:nvCxnSpPr>
        <p:spPr>
          <a:xfrm flipV="1">
            <a:off x="2210156" y="3346889"/>
            <a:ext cx="4937093" cy="1261454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04448036-C1C7-409D-ACAE-C616F884844F}"/>
              </a:ext>
            </a:extLst>
          </p:cNvPr>
          <p:cNvSpPr txBox="1"/>
          <p:nvPr/>
        </p:nvSpPr>
        <p:spPr>
          <a:xfrm>
            <a:off x="633395" y="3356482"/>
            <a:ext cx="160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Black Body star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2095160-F0BA-4482-84E1-C5C92C33B8C8}"/>
              </a:ext>
            </a:extLst>
          </p:cNvPr>
          <p:cNvSpPr txBox="1"/>
          <p:nvPr/>
        </p:nvSpPr>
        <p:spPr>
          <a:xfrm>
            <a:off x="75724" y="4035367"/>
            <a:ext cx="208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Viera+ 2015 gas disk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B69CC37-03B3-419B-A857-1EF6AC29F871}"/>
              </a:ext>
            </a:extLst>
          </p:cNvPr>
          <p:cNvSpPr txBox="1"/>
          <p:nvPr/>
        </p:nvSpPr>
        <p:spPr>
          <a:xfrm>
            <a:off x="-8273" y="4388365"/>
            <a:ext cx="210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BB skewed inner rim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9231C15-FE22-448A-91DB-B5B4084835BE}"/>
              </a:ext>
            </a:extLst>
          </p:cNvPr>
          <p:cNvSpPr txBox="1"/>
          <p:nvPr/>
        </p:nvSpPr>
        <p:spPr>
          <a:xfrm>
            <a:off x="75724" y="4729635"/>
            <a:ext cx="3111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Temperature gradient disk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Or simplified RT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(dust opacity + surface density)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EFF1B1-37FD-4CB7-9346-791998502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91" y="1688906"/>
            <a:ext cx="6608152" cy="4577419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7C4D721E-61CA-49DB-9676-5F37390EF9A0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68" y="1514031"/>
            <a:ext cx="7349164" cy="24983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stars with 3 spectral features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lines (H, He,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lines : [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[OI]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IR excess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B[e] stars?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226D8E-AF3D-4166-BBDA-57367AF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DBD25B-0048-4D71-BF6F-84965114175D}"/>
              </a:ext>
            </a:extLst>
          </p:cNvPr>
          <p:cNvSpPr txBox="1"/>
          <p:nvPr/>
        </p:nvSpPr>
        <p:spPr>
          <a:xfrm>
            <a:off x="265268" y="4296014"/>
            <a:ext cx="709219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for stars at various evolutionary status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Herbig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stars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Supergiants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planetary nebula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cPNB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Symbiotic stars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00BFD7-C476-4C84-B221-4E3AA4533B94}"/>
              </a:ext>
            </a:extLst>
          </p:cNvPr>
          <p:cNvSpPr txBox="1"/>
          <p:nvPr/>
        </p:nvSpPr>
        <p:spPr>
          <a:xfrm>
            <a:off x="6431280" y="5100441"/>
            <a:ext cx="3930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talking about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B[e] phenomenon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67702FB9-476C-4623-804E-F56C71746906}"/>
              </a:ext>
            </a:extLst>
          </p:cNvPr>
          <p:cNvSpPr/>
          <p:nvPr/>
        </p:nvSpPr>
        <p:spPr>
          <a:xfrm>
            <a:off x="5370906" y="4796772"/>
            <a:ext cx="775607" cy="1668862"/>
          </a:xfrm>
          <a:prstGeom prst="rightBrace">
            <a:avLst>
              <a:gd name="adj1" fmla="val 26106"/>
              <a:gd name="adj2" fmla="val 49441"/>
            </a:avLst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82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Geometrical models : oimodel.py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Semi-physical models : DISCO+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Radiative transfer : HDUST, RADMC3D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EF487A2-CC25-4177-8353-320A2806EE76}"/>
              </a:ext>
            </a:extLst>
          </p:cNvPr>
          <p:cNvGrpSpPr/>
          <p:nvPr/>
        </p:nvGrpSpPr>
        <p:grpSpPr>
          <a:xfrm>
            <a:off x="6269934" y="1590162"/>
            <a:ext cx="4021731" cy="3694923"/>
            <a:chOff x="8433707" y="2827176"/>
            <a:chExt cx="2881992" cy="299512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734864-A82D-4083-B11C-B23717081EEA}"/>
                </a:ext>
              </a:extLst>
            </p:cNvPr>
            <p:cNvSpPr/>
            <p:nvPr/>
          </p:nvSpPr>
          <p:spPr>
            <a:xfrm>
              <a:off x="8433707" y="2827176"/>
              <a:ext cx="2881992" cy="299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BCF99704-1787-49B5-9DBD-0D36EF04B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7" t="11895" r="20353" b="11708"/>
            <a:stretch/>
          </p:blipFill>
          <p:spPr>
            <a:xfrm>
              <a:off x="8556967" y="2971801"/>
              <a:ext cx="2660762" cy="266678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77F9339-7013-4565-8880-67A862F2E767}"/>
              </a:ext>
            </a:extLst>
          </p:cNvPr>
          <p:cNvSpPr/>
          <p:nvPr/>
        </p:nvSpPr>
        <p:spPr>
          <a:xfrm>
            <a:off x="570328" y="4121411"/>
            <a:ext cx="5146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HDUST grid of models from the AMHRA website</a:t>
            </a:r>
          </a:p>
          <a:p>
            <a:r>
              <a:rPr lang="en-US" dirty="0">
                <a:solidFill>
                  <a:srgbClr val="00B0F0"/>
                </a:solidFill>
              </a:rPr>
              <a:t>https://amhra.oca.eu/AMHRA/sgbe-hdust/input.htm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0C459055-1791-4846-96F2-531C7B1887F1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85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Geometrical models : oimodel.py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Semi-physical models : DISCO+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Radiative transfer : HDUST, RADMC3D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F9339-7013-4565-8880-67A862F2E767}"/>
              </a:ext>
            </a:extLst>
          </p:cNvPr>
          <p:cNvSpPr/>
          <p:nvPr/>
        </p:nvSpPr>
        <p:spPr>
          <a:xfrm>
            <a:off x="570328" y="4121411"/>
            <a:ext cx="5146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HDUST grid of models from the AMHRA website</a:t>
            </a:r>
          </a:p>
          <a:p>
            <a:r>
              <a:rPr lang="en-US" dirty="0">
                <a:solidFill>
                  <a:srgbClr val="00B0F0"/>
                </a:solidFill>
              </a:rPr>
              <a:t>https://amhra.oca.eu/AMHRA/sgbe-hdust/input.htm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84EBDB-4836-47D3-8C61-9966D03F7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2610"/>
            <a:ext cx="4317578" cy="43175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A02F3D-4AA1-43AA-A346-5E72D1F4A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01" y="836014"/>
            <a:ext cx="3911404" cy="29335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8BD1F1-BE11-4930-8768-1BAAAD305752}"/>
              </a:ext>
            </a:extLst>
          </p:cNvPr>
          <p:cNvSpPr/>
          <p:nvPr/>
        </p:nvSpPr>
        <p:spPr>
          <a:xfrm>
            <a:off x="585264" y="5010930"/>
            <a:ext cx="549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Starting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learn</a:t>
            </a:r>
            <a:r>
              <a:rPr lang="fr-FR" dirty="0">
                <a:solidFill>
                  <a:schemeClr val="bg1"/>
                </a:solidFill>
              </a:rPr>
              <a:t> how to use RADMC3D (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Alexis help)</a:t>
            </a:r>
          </a:p>
          <a:p>
            <a:r>
              <a:rPr lang="fr-FR" dirty="0">
                <a:solidFill>
                  <a:schemeClr val="bg1"/>
                </a:solidFill>
              </a:rPr>
              <a:t>But not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r>
              <a:rPr lang="fr-FR" dirty="0">
                <a:solidFill>
                  <a:schemeClr val="bg1"/>
                </a:solidFill>
              </a:rPr>
              <a:t> in RADMC3D </a:t>
            </a:r>
          </a:p>
          <a:p>
            <a:r>
              <a:rPr lang="fr-FR" dirty="0" err="1">
                <a:solidFill>
                  <a:schemeClr val="bg1"/>
                </a:solidFill>
              </a:rPr>
              <a:t>Replacing</a:t>
            </a:r>
            <a:r>
              <a:rPr lang="fr-FR" dirty="0">
                <a:solidFill>
                  <a:schemeClr val="bg1"/>
                </a:solidFill>
              </a:rPr>
              <a:t> RADMC3D star by DISCO (</a:t>
            </a:r>
            <a:r>
              <a:rPr lang="fr-FR" dirty="0" err="1">
                <a:solidFill>
                  <a:schemeClr val="bg1"/>
                </a:solidFill>
              </a:rPr>
              <a:t>gas+star</a:t>
            </a:r>
            <a:r>
              <a:rPr lang="fr-F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5EC221F-2796-4405-903F-F7FB25F6A82E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23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0" y="1006189"/>
            <a:ext cx="553728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:  How?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tools of increasing complexity: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Geometrical models : oimodel.py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Semi-physical models : DISCO+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Radiative transfer : HDUST, RADMC3D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Image reconstruction : IRBIS + MIRA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                        (+ SPARCCO)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FCF1AD8-90C0-43DF-84FC-8BA5CD8D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35" y="987003"/>
            <a:ext cx="4150132" cy="393730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A3D74CE-94BC-489A-9364-648E14A9FD4F}"/>
              </a:ext>
            </a:extLst>
          </p:cNvPr>
          <p:cNvSpPr txBox="1"/>
          <p:nvPr/>
        </p:nvSpPr>
        <p:spPr>
          <a:xfrm>
            <a:off x="6755080" y="4924308"/>
            <a:ext cx="459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IRBIS image 3.5µm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My</a:t>
            </a:r>
            <a:r>
              <a:rPr lang="fr-FR" sz="2400" dirty="0">
                <a:solidFill>
                  <a:schemeClr val="bg1"/>
                </a:solidFill>
              </a:rPr>
              <a:t> first </a:t>
            </a:r>
            <a:r>
              <a:rPr lang="fr-FR" sz="2400" dirty="0" err="1">
                <a:solidFill>
                  <a:schemeClr val="bg1"/>
                </a:solidFill>
              </a:rPr>
              <a:t>try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sz="2400" dirty="0" err="1">
                <a:solidFill>
                  <a:schemeClr val="bg1"/>
                </a:solidFill>
              </a:rPr>
              <a:t>I’m</a:t>
            </a:r>
            <a:r>
              <a:rPr lang="fr-FR" sz="2400" dirty="0">
                <a:solidFill>
                  <a:schemeClr val="bg1"/>
                </a:solidFill>
              </a:rPr>
              <a:t> not </a:t>
            </a:r>
            <a:r>
              <a:rPr lang="fr-FR" sz="2400" dirty="0" err="1">
                <a:solidFill>
                  <a:schemeClr val="bg1"/>
                </a:solidFill>
              </a:rPr>
              <a:t>Karl-Heinz</a:t>
            </a:r>
            <a:r>
              <a:rPr lang="fr-FR" sz="2400" dirty="0">
                <a:solidFill>
                  <a:schemeClr val="bg1"/>
                </a:solidFill>
              </a:rPr>
              <a:t> or Florentin)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935116D-D5E1-41BC-82E1-6ABC7E4BC7A2}"/>
              </a:ext>
            </a:extLst>
          </p:cNvPr>
          <p:cNvSpPr txBox="1"/>
          <p:nvPr/>
        </p:nvSpPr>
        <p:spPr>
          <a:xfrm>
            <a:off x="600811" y="5690750"/>
            <a:ext cx="459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Florentin’s</a:t>
            </a:r>
            <a:r>
              <a:rPr lang="fr-FR" sz="2800" dirty="0">
                <a:solidFill>
                  <a:schemeClr val="bg1"/>
                </a:solidFill>
              </a:rPr>
              <a:t> jobs in the team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F1D44358-8C94-441D-976B-C427112E2825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modeling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45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675456" y="1248909"/>
            <a:ext cx="1120236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That’s a lot of work…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Hopefully, paper at the end of the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Results presented at next year Massive-stars meeting in Dublin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…but that’s not the end of it!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Complementary obs. with GRAVITY &amp; PIONIER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Observation in visible with SPICA (hopefully starting next year)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New GRA4MAT observations in HIGH mode in Br</a:t>
            </a:r>
            <a:r>
              <a:rPr lang="el-GR" sz="3200" dirty="0">
                <a:solidFill>
                  <a:schemeClr val="bg1"/>
                </a:solidFill>
              </a:rPr>
              <a:t>α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63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B[e]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in Br</a:t>
            </a:r>
            <a:r>
              <a:rPr lang="el-GR" sz="5400" b="1" dirty="0">
                <a:solidFill>
                  <a:schemeClr val="bg1"/>
                </a:solidFill>
              </a:rPr>
              <a:t>α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err="1">
                <a:solidFill>
                  <a:schemeClr val="bg1"/>
                </a:solidFill>
              </a:rPr>
              <a:t>Disantangling</a:t>
            </a:r>
            <a:r>
              <a:rPr lang="en-US" sz="2800" dirty="0">
                <a:solidFill>
                  <a:schemeClr val="bg1"/>
                </a:solidFill>
              </a:rPr>
              <a:t> gas and dust around B[e] stars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2501F1-ECD3-44DF-B2E2-875129A6C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" y="1629879"/>
            <a:ext cx="4677538" cy="34146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03C676-185B-45BE-9A60-61F92239B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80" y="956521"/>
            <a:ext cx="4292100" cy="313323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E824254-FC0C-4C06-80C8-086C2C914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21" y="3023242"/>
            <a:ext cx="4571742" cy="33373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FC569EF-1634-4EF4-B00D-7AB82CFFE411}"/>
              </a:ext>
            </a:extLst>
          </p:cNvPr>
          <p:cNvSpPr txBox="1"/>
          <p:nvPr/>
        </p:nvSpPr>
        <p:spPr>
          <a:xfrm>
            <a:off x="1877905" y="504448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Visibility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5A7062-0D91-4E64-ACE1-B8B6F8402AB3}"/>
              </a:ext>
            </a:extLst>
          </p:cNvPr>
          <p:cNvSpPr txBox="1"/>
          <p:nvPr/>
        </p:nvSpPr>
        <p:spPr>
          <a:xfrm>
            <a:off x="6274963" y="6305447"/>
            <a:ext cx="14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Closure</a:t>
            </a:r>
            <a:r>
              <a:rPr lang="fr-FR" dirty="0">
                <a:solidFill>
                  <a:schemeClr val="bg1"/>
                </a:solidFill>
              </a:rPr>
              <a:t> phase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783745-F01C-447F-BFA4-96A0E2DEFD0A}"/>
              </a:ext>
            </a:extLst>
          </p:cNvPr>
          <p:cNvSpPr txBox="1"/>
          <p:nvPr/>
        </p:nvSpPr>
        <p:spPr>
          <a:xfrm>
            <a:off x="9187398" y="4089754"/>
            <a:ext cx="184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Differential</a:t>
            </a:r>
            <a:r>
              <a:rPr lang="fr-FR" dirty="0">
                <a:solidFill>
                  <a:schemeClr val="bg1"/>
                </a:solidFill>
              </a:rPr>
              <a:t> phase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AMBER &amp;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3A3B2CD-F795-4C28-82DA-D0AEDF817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15738"/>
              </p:ext>
            </p:extLst>
          </p:nvPr>
        </p:nvGraphicFramePr>
        <p:xfrm>
          <a:off x="282344" y="1047790"/>
          <a:ext cx="6842118" cy="551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Type</a:t>
                      </a:r>
                      <a:r>
                        <a:rPr lang="fr-FR" sz="1200" baseline="0" dirty="0"/>
                        <a:t> of B[e]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Array</a:t>
                      </a:r>
                      <a:r>
                        <a:rPr lang="fr-FR" sz="1200" dirty="0"/>
                        <a:t>/Instrument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HD62623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Meilland</a:t>
                      </a:r>
                      <a:r>
                        <a:rPr lang="fr-FR" sz="1000" baseline="0" dirty="0"/>
                        <a:t>+ 2010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Millour</a:t>
                      </a:r>
                      <a:r>
                        <a:rPr lang="fr-FR" sz="1000" baseline="0" dirty="0"/>
                        <a:t>+ 2011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75">
                <a:tc rowSpan="3">
                  <a:txBody>
                    <a:bodyPr/>
                    <a:lstStyle/>
                    <a:p>
                      <a:r>
                        <a:rPr lang="fr-FR" sz="1000" dirty="0"/>
                        <a:t>HD50138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dirty="0"/>
                        <a:t>or </a:t>
                      </a:r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Borges</a:t>
                      </a:r>
                      <a:r>
                        <a:rPr lang="fr-FR" sz="1000" baseline="0" dirty="0"/>
                        <a:t> Fernandes+ 2011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baseline="0" dirty="0"/>
                        <a:t> &amp; </a:t>
                      </a:r>
                      <a:r>
                        <a:rPr lang="fr-FR" sz="1000" baseline="0" dirty="0">
                          <a:solidFill>
                            <a:srgbClr val="00B050"/>
                          </a:solidFill>
                        </a:rPr>
                        <a:t>VLTI/AMBER</a:t>
                      </a:r>
                      <a:endParaRPr lang="fr-FR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Ellerbroek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2015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  <a:r>
                        <a:rPr lang="fr-FR" sz="1000" dirty="0"/>
                        <a:t> &amp; CHARA/VEGA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Kluska</a:t>
                      </a:r>
                      <a:r>
                        <a:rPr lang="fr-FR" sz="1000" dirty="0"/>
                        <a:t>+ 2016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VLTI/PIONIER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42">
                <a:tc>
                  <a:txBody>
                    <a:bodyPr/>
                    <a:lstStyle/>
                    <a:p>
                      <a:r>
                        <a:rPr lang="fr-FR" sz="1000" dirty="0"/>
                        <a:t>HD87643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Millour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2009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dirty="0"/>
                        <a:t> &amp; </a:t>
                      </a:r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CPD</a:t>
                      </a:r>
                      <a:r>
                        <a:rPr lang="fr-FR" sz="1000" baseline="0" dirty="0"/>
                        <a:t> -57° 2874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2007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dirty="0"/>
                        <a:t> &amp; </a:t>
                      </a:r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HD85567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Wheelwright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2013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Vural</a:t>
                      </a:r>
                      <a:r>
                        <a:rPr lang="fr-FR" sz="1000" dirty="0"/>
                        <a:t>+ 2014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MWC300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Wang+</a:t>
                      </a:r>
                      <a:r>
                        <a:rPr lang="fr-FR" sz="1000" baseline="0" dirty="0"/>
                        <a:t> 2012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 err="1"/>
                        <a:t>Hen</a:t>
                      </a:r>
                      <a:r>
                        <a:rPr lang="fr-FR" sz="1000" dirty="0"/>
                        <a:t> 3-1191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Lachaume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2007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V921 </a:t>
                      </a:r>
                      <a:r>
                        <a:rPr lang="fr-FR" sz="1000" dirty="0" err="1"/>
                        <a:t>Sco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Kreplin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2012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HD45677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dirty="0"/>
                        <a:t>or </a:t>
                      </a:r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Monnier+ 2006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IOTA/IONIC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GG Car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+ 2015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MWC361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Benisty</a:t>
                      </a:r>
                      <a:r>
                        <a:rPr lang="fr-FR" sz="1000" dirty="0"/>
                        <a:t>+ 2013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CHARA/VEGA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 84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Thureau</a:t>
                      </a:r>
                      <a:r>
                        <a:rPr lang="fr-FR" sz="1000" dirty="0"/>
                        <a:t>+ 2009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IOTA/IONIC &amp; PTI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HD327083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Wheelwright</a:t>
                      </a:r>
                      <a:r>
                        <a:rPr lang="fr-FR" sz="1000" dirty="0"/>
                        <a:t>+ 2012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CPD</a:t>
                      </a:r>
                      <a:r>
                        <a:rPr lang="fr-FR" sz="1000" baseline="0" dirty="0"/>
                        <a:t> -52° 9243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Cidale</a:t>
                      </a:r>
                      <a:r>
                        <a:rPr lang="fr-FR" sz="1000" dirty="0"/>
                        <a:t>+ 2012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8EC04AFF-B041-473B-A275-6F36308B9AA6}"/>
              </a:ext>
            </a:extLst>
          </p:cNvPr>
          <p:cNvSpPr txBox="1"/>
          <p:nvPr/>
        </p:nvSpPr>
        <p:spPr>
          <a:xfrm>
            <a:off x="7638053" y="1828562"/>
            <a:ext cx="2588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14 Stars </a:t>
            </a:r>
            <a:r>
              <a:rPr lang="fr-FR" sz="1600" dirty="0" err="1">
                <a:solidFill>
                  <a:schemeClr val="bg1"/>
                </a:solidFill>
              </a:rPr>
              <a:t>observed</a:t>
            </a:r>
            <a:r>
              <a:rPr lang="fr-FR" sz="1600" dirty="0">
                <a:solidFill>
                  <a:schemeClr val="bg1"/>
                </a:solidFill>
              </a:rPr>
              <a:t>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8 Stars </a:t>
            </a:r>
            <a:r>
              <a:rPr lang="fr-FR" sz="1600" dirty="0" err="1">
                <a:solidFill>
                  <a:schemeClr val="bg1"/>
                </a:solidFill>
              </a:rPr>
              <a:t>with</a:t>
            </a:r>
            <a:r>
              <a:rPr lang="fr-FR" sz="1600" dirty="0">
                <a:solidFill>
                  <a:schemeClr val="bg1"/>
                </a:solidFill>
              </a:rPr>
              <a:t> VLTI/MIDI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10 Stars VLTI/AMBER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9CEDBD-11B2-43FF-8905-52106BF9CB41}"/>
              </a:ext>
            </a:extLst>
          </p:cNvPr>
          <p:cNvSpPr txBox="1"/>
          <p:nvPr/>
        </p:nvSpPr>
        <p:spPr>
          <a:xfrm>
            <a:off x="7380514" y="1427584"/>
            <a:ext cx="486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 in the last B[e] conference in Prague in 2017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D7060D8-8BA4-4F37-AE53-0A5E669A20C4}"/>
              </a:ext>
            </a:extLst>
          </p:cNvPr>
          <p:cNvSpPr txBox="1"/>
          <p:nvPr/>
        </p:nvSpPr>
        <p:spPr>
          <a:xfrm>
            <a:off x="816523" y="6236689"/>
            <a:ext cx="577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Review on B[e] interferometric observation (Meilland 2017)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24F15C-297C-4CC9-927A-098A09692423}"/>
              </a:ext>
            </a:extLst>
          </p:cNvPr>
          <p:cNvSpPr txBox="1"/>
          <p:nvPr/>
        </p:nvSpPr>
        <p:spPr>
          <a:xfrm>
            <a:off x="7380514" y="4354532"/>
            <a:ext cx="2565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AMBER only sensitive to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Dust inner rim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Hot gas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5D33073-BA53-4855-8406-675B719B9D2B}"/>
              </a:ext>
            </a:extLst>
          </p:cNvPr>
          <p:cNvSpPr txBox="1"/>
          <p:nvPr/>
        </p:nvSpPr>
        <p:spPr>
          <a:xfrm>
            <a:off x="7380138" y="5342692"/>
            <a:ext cx="4621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MIDI limitations mainly due to the 2 </a:t>
            </a:r>
            <a:r>
              <a:rPr lang="en-US" dirty="0" err="1">
                <a:solidFill>
                  <a:schemeClr val="bg1"/>
                </a:solidFill>
              </a:rPr>
              <a:t>Tels</a:t>
            </a:r>
            <a:r>
              <a:rPr lang="en-US" dirty="0">
                <a:solidFill>
                  <a:schemeClr val="bg1"/>
                </a:solidFill>
              </a:rPr>
              <a:t> mode: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Time-expensive to get good </a:t>
            </a:r>
            <a:r>
              <a:rPr lang="en-US" dirty="0" err="1">
                <a:solidFill>
                  <a:schemeClr val="bg1"/>
                </a:solidFill>
              </a:rPr>
              <a:t>uv</a:t>
            </a:r>
            <a:r>
              <a:rPr lang="en-US" dirty="0">
                <a:solidFill>
                  <a:schemeClr val="bg1"/>
                </a:solidFill>
              </a:rPr>
              <a:t>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closure phase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1A091F-01EF-4C82-B228-298C9B5AF819}"/>
              </a:ext>
            </a:extLst>
          </p:cNvPr>
          <p:cNvSpPr txBox="1"/>
          <p:nvPr/>
        </p:nvSpPr>
        <p:spPr>
          <a:xfrm>
            <a:off x="8932446" y="370491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4CFD7DE-7485-4C01-8B9E-CF3944972D24}"/>
              </a:ext>
            </a:extLst>
          </p:cNvPr>
          <p:cNvSpPr txBox="1"/>
          <p:nvPr/>
        </p:nvSpPr>
        <p:spPr>
          <a:xfrm>
            <a:off x="7638053" y="2747523"/>
            <a:ext cx="4454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Constraints</a:t>
            </a:r>
            <a:r>
              <a:rPr lang="fr-FR" sz="1600" dirty="0">
                <a:solidFill>
                  <a:schemeClr val="bg1"/>
                </a:solidFill>
              </a:rPr>
              <a:t> 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the </a:t>
            </a:r>
            <a:r>
              <a:rPr lang="fr-FR" sz="1600" dirty="0" err="1">
                <a:solidFill>
                  <a:schemeClr val="bg1"/>
                </a:solidFill>
              </a:rPr>
              <a:t>dusty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disk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geometry</a:t>
            </a:r>
            <a:r>
              <a:rPr lang="fr-FR" sz="1600" dirty="0">
                <a:solidFill>
                  <a:schemeClr val="bg1"/>
                </a:solidFill>
              </a:rPr>
              <a:t> and </a:t>
            </a:r>
            <a:r>
              <a:rPr lang="fr-FR" sz="1600" dirty="0" err="1">
                <a:solidFill>
                  <a:schemeClr val="bg1"/>
                </a:solidFill>
              </a:rPr>
              <a:t>physical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properties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The </a:t>
            </a:r>
            <a:r>
              <a:rPr lang="fr-FR" sz="1600" dirty="0" err="1">
                <a:solidFill>
                  <a:schemeClr val="bg1"/>
                </a:solidFill>
              </a:rPr>
              <a:t>gas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geometry</a:t>
            </a:r>
            <a:r>
              <a:rPr lang="fr-FR" sz="1600" dirty="0">
                <a:solidFill>
                  <a:schemeClr val="bg1"/>
                </a:solidFill>
              </a:rPr>
              <a:t> and </a:t>
            </a:r>
            <a:r>
              <a:rPr lang="fr-FR" sz="1600" dirty="0" err="1">
                <a:solidFill>
                  <a:schemeClr val="bg1"/>
                </a:solidFill>
              </a:rPr>
              <a:t>kinematics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2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AMBER &amp;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3A3B2CD-F795-4C28-82DA-D0AEDF8174F7}"/>
              </a:ext>
            </a:extLst>
          </p:cNvPr>
          <p:cNvGraphicFramePr>
            <a:graphicFrameLocks noGrp="1"/>
          </p:cNvGraphicFramePr>
          <p:nvPr/>
        </p:nvGraphicFramePr>
        <p:xfrm>
          <a:off x="282344" y="1047790"/>
          <a:ext cx="6842118" cy="551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Type</a:t>
                      </a:r>
                      <a:r>
                        <a:rPr lang="fr-FR" sz="1200" baseline="0" dirty="0"/>
                        <a:t> of B[e]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Array</a:t>
                      </a:r>
                      <a:r>
                        <a:rPr lang="fr-FR" sz="1200" dirty="0"/>
                        <a:t>/Instrument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HD62623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Meilland</a:t>
                      </a:r>
                      <a:r>
                        <a:rPr lang="fr-FR" sz="1000" baseline="0" dirty="0"/>
                        <a:t>+ 2010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Millour</a:t>
                      </a:r>
                      <a:r>
                        <a:rPr lang="fr-FR" sz="1000" baseline="0" dirty="0"/>
                        <a:t>+ 2011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75">
                <a:tc rowSpan="3">
                  <a:txBody>
                    <a:bodyPr/>
                    <a:lstStyle/>
                    <a:p>
                      <a:r>
                        <a:rPr lang="fr-FR" sz="1000" dirty="0"/>
                        <a:t>HD50138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dirty="0"/>
                        <a:t>or </a:t>
                      </a:r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Borges</a:t>
                      </a:r>
                      <a:r>
                        <a:rPr lang="fr-FR" sz="1000" baseline="0" dirty="0"/>
                        <a:t> Fernandes+ 2011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baseline="0" dirty="0"/>
                        <a:t> &amp; </a:t>
                      </a:r>
                      <a:r>
                        <a:rPr lang="fr-FR" sz="1000" baseline="0" dirty="0">
                          <a:solidFill>
                            <a:srgbClr val="00B050"/>
                          </a:solidFill>
                        </a:rPr>
                        <a:t>VLTI/AMBER</a:t>
                      </a:r>
                      <a:endParaRPr lang="fr-FR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Ellerbroek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2015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  <a:r>
                        <a:rPr lang="fr-FR" sz="1000" dirty="0"/>
                        <a:t> &amp; CHARA/VEGA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Kluska</a:t>
                      </a:r>
                      <a:r>
                        <a:rPr lang="fr-FR" sz="1000" dirty="0"/>
                        <a:t>+ 2016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VLTI/PIONIER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42">
                <a:tc>
                  <a:txBody>
                    <a:bodyPr/>
                    <a:lstStyle/>
                    <a:p>
                      <a:r>
                        <a:rPr lang="fr-FR" sz="1000" dirty="0"/>
                        <a:t>HD87643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Millour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2009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dirty="0"/>
                        <a:t> &amp; </a:t>
                      </a:r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CPD</a:t>
                      </a:r>
                      <a:r>
                        <a:rPr lang="fr-FR" sz="1000" baseline="0" dirty="0"/>
                        <a:t> -57° 2874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2007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dirty="0"/>
                        <a:t> &amp; </a:t>
                      </a:r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HD85567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Wheelwright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2013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Vural</a:t>
                      </a:r>
                      <a:r>
                        <a:rPr lang="fr-FR" sz="1000" dirty="0"/>
                        <a:t>+ 2014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MWC300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Wang+</a:t>
                      </a:r>
                      <a:r>
                        <a:rPr lang="fr-FR" sz="1000" baseline="0" dirty="0"/>
                        <a:t> 2012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 err="1"/>
                        <a:t>Hen</a:t>
                      </a:r>
                      <a:r>
                        <a:rPr lang="fr-FR" sz="1000" dirty="0"/>
                        <a:t> 3-1191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Lachaume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2007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V921 </a:t>
                      </a:r>
                      <a:r>
                        <a:rPr lang="fr-FR" sz="1000" dirty="0" err="1"/>
                        <a:t>Sco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Kreplin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2012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HD45677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dirty="0"/>
                        <a:t>or </a:t>
                      </a:r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Monnier+ 2006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IOTA/IONIC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GG Car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+ 2015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MWC361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Benisty</a:t>
                      </a:r>
                      <a:r>
                        <a:rPr lang="fr-FR" sz="1000" dirty="0"/>
                        <a:t>+ 2013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CHARA/VEGA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 84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Thureau</a:t>
                      </a:r>
                      <a:r>
                        <a:rPr lang="fr-FR" sz="1000" dirty="0"/>
                        <a:t>+ 2009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IOTA/IONIC &amp; PTI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HD327083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Wheelwright</a:t>
                      </a:r>
                      <a:r>
                        <a:rPr lang="fr-FR" sz="1000" dirty="0"/>
                        <a:t>+ 2012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CPD</a:t>
                      </a:r>
                      <a:r>
                        <a:rPr lang="fr-FR" sz="1000" baseline="0" dirty="0"/>
                        <a:t> -52° 9243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Cidale</a:t>
                      </a:r>
                      <a:r>
                        <a:rPr lang="fr-FR" sz="1000" dirty="0"/>
                        <a:t>+ 2012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59CEDBD-11B2-43FF-8905-52106BF9CB41}"/>
              </a:ext>
            </a:extLst>
          </p:cNvPr>
          <p:cNvSpPr txBox="1"/>
          <p:nvPr/>
        </p:nvSpPr>
        <p:spPr>
          <a:xfrm>
            <a:off x="7330637" y="939846"/>
            <a:ext cx="48200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More </a:t>
            </a:r>
            <a:r>
              <a:rPr lang="fr-FR" dirty="0" err="1">
                <a:solidFill>
                  <a:schemeClr val="bg1"/>
                </a:solidFill>
              </a:rPr>
              <a:t>recently</a:t>
            </a:r>
            <a:r>
              <a:rPr lang="fr-FR" dirty="0">
                <a:solidFill>
                  <a:schemeClr val="bg1"/>
                </a:solidFill>
              </a:rPr>
              <a:t> a few </a:t>
            </a:r>
            <a:r>
              <a:rPr lang="fr-FR" dirty="0" err="1">
                <a:solidFill>
                  <a:schemeClr val="bg1"/>
                </a:solidFill>
              </a:rPr>
              <a:t>papers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PIONIER </a:t>
            </a:r>
          </a:p>
          <a:p>
            <a:r>
              <a:rPr lang="fr-FR" dirty="0" err="1">
                <a:solidFill>
                  <a:schemeClr val="bg1"/>
                </a:solidFill>
              </a:rPr>
              <a:t>mainly</a:t>
            </a:r>
            <a:r>
              <a:rPr lang="fr-FR" dirty="0">
                <a:solidFill>
                  <a:schemeClr val="bg1"/>
                </a:solidFill>
              </a:rPr>
              <a:t> on </a:t>
            </a:r>
            <a:r>
              <a:rPr lang="fr-FR" dirty="0" err="1">
                <a:solidFill>
                  <a:schemeClr val="bg1"/>
                </a:solidFill>
              </a:rPr>
              <a:t>unclassified</a:t>
            </a:r>
            <a:r>
              <a:rPr lang="fr-FR" dirty="0">
                <a:solidFill>
                  <a:schemeClr val="bg1"/>
                </a:solidFill>
              </a:rPr>
              <a:t> B[e] as part </a:t>
            </a:r>
            <a:r>
              <a:rPr lang="fr-FR" dirty="0" err="1">
                <a:solidFill>
                  <a:schemeClr val="bg1"/>
                </a:solidFill>
              </a:rPr>
              <a:t>Herbig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surveys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PIONIER </a:t>
            </a:r>
            <a:r>
              <a:rPr lang="fr-FR" dirty="0" err="1">
                <a:solidFill>
                  <a:schemeClr val="bg1"/>
                </a:solidFill>
              </a:rPr>
              <a:t>survey</a:t>
            </a:r>
            <a:r>
              <a:rPr lang="fr-FR" dirty="0">
                <a:solidFill>
                  <a:schemeClr val="bg1"/>
                </a:solidFill>
              </a:rPr>
              <a:t> on </a:t>
            </a:r>
            <a:r>
              <a:rPr lang="fr-FR" dirty="0" err="1">
                <a:solidFill>
                  <a:schemeClr val="bg1"/>
                </a:solidFill>
              </a:rPr>
              <a:t>Herbig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Lazareff</a:t>
            </a:r>
            <a:r>
              <a:rPr lang="fr-FR" dirty="0">
                <a:solidFill>
                  <a:schemeClr val="bg1"/>
                </a:solidFill>
              </a:rPr>
              <a:t>+ 2017 : </a:t>
            </a:r>
            <a:r>
              <a:rPr lang="fr-FR" dirty="0" err="1">
                <a:solidFill>
                  <a:schemeClr val="bg1"/>
                </a:solidFill>
              </a:rPr>
              <a:t>Geometric-models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D7060D8-8BA4-4F37-AE53-0A5E669A20C4}"/>
              </a:ext>
            </a:extLst>
          </p:cNvPr>
          <p:cNvSpPr txBox="1"/>
          <p:nvPr/>
        </p:nvSpPr>
        <p:spPr>
          <a:xfrm>
            <a:off x="816523" y="6236689"/>
            <a:ext cx="577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Review on B[e] interferometric observation (Meilland 2017)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62066D-A2F1-43FF-A5AF-3EA71503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641" y="2609571"/>
            <a:ext cx="1464227" cy="11836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3C9D96-255C-458C-B992-3D54FB87D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927" y="2609571"/>
            <a:ext cx="1323812" cy="11689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DA0023-A151-4C7A-8762-9BF9D19D0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9798" y="2609571"/>
            <a:ext cx="1336649" cy="11689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C354FA-3F23-4D99-A33B-522A99E6A85E}"/>
              </a:ext>
            </a:extLst>
          </p:cNvPr>
          <p:cNvSpPr txBox="1"/>
          <p:nvPr/>
        </p:nvSpPr>
        <p:spPr>
          <a:xfrm>
            <a:off x="7980844" y="3728862"/>
            <a:ext cx="645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FS </a:t>
            </a:r>
            <a:r>
              <a:rPr lang="fr-FR" sz="1200" dirty="0" err="1">
                <a:solidFill>
                  <a:schemeClr val="bg1"/>
                </a:solidFill>
              </a:rPr>
              <a:t>CMa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51C560-88D5-48CD-BCF3-112A6D83A265}"/>
              </a:ext>
            </a:extLst>
          </p:cNvPr>
          <p:cNvSpPr txBox="1"/>
          <p:nvPr/>
        </p:nvSpPr>
        <p:spPr>
          <a:xfrm>
            <a:off x="9290738" y="3758179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HD50138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31DB86-706C-4584-8B44-9B3D82CE5E37}"/>
              </a:ext>
            </a:extLst>
          </p:cNvPr>
          <p:cNvSpPr txBox="1"/>
          <p:nvPr/>
        </p:nvSpPr>
        <p:spPr>
          <a:xfrm>
            <a:off x="10700027" y="3758179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HD85567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E7DFD37-45BF-4C1B-9514-AFC1A16A8FDF}"/>
              </a:ext>
            </a:extLst>
          </p:cNvPr>
          <p:cNvSpPr txBox="1"/>
          <p:nvPr/>
        </p:nvSpPr>
        <p:spPr>
          <a:xfrm>
            <a:off x="7449367" y="4075481"/>
            <a:ext cx="387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Kluska</a:t>
            </a:r>
            <a:r>
              <a:rPr lang="fr-FR" dirty="0">
                <a:solidFill>
                  <a:schemeClr val="bg1"/>
                </a:solidFill>
              </a:rPr>
              <a:t>+ 2020 : Image reconstruction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FB4C34-BB23-4564-8271-A8AFCB82F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367" y="4458917"/>
            <a:ext cx="2164791" cy="17666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B988DAE-C34C-43F7-B21D-1A21464B8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5149" y="4480568"/>
            <a:ext cx="2081298" cy="174501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9EC8D6D-3739-49DA-8307-F09290475B28}"/>
              </a:ext>
            </a:extLst>
          </p:cNvPr>
          <p:cNvSpPr txBox="1"/>
          <p:nvPr/>
        </p:nvSpPr>
        <p:spPr>
          <a:xfrm>
            <a:off x="8833309" y="4588597"/>
            <a:ext cx="645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FS </a:t>
            </a:r>
            <a:r>
              <a:rPr lang="fr-FR" sz="1200" dirty="0" err="1"/>
              <a:t>CMa</a:t>
            </a:r>
            <a:endParaRPr lang="en-US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9634508-CD94-4278-8BBE-97B5899CB4DC}"/>
              </a:ext>
            </a:extLst>
          </p:cNvPr>
          <p:cNvSpPr txBox="1"/>
          <p:nvPr/>
        </p:nvSpPr>
        <p:spPr>
          <a:xfrm>
            <a:off x="10931753" y="4598724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HD50138</a:t>
            </a:r>
            <a:endParaRPr lang="en-US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B55340-942C-45C3-81CD-DA3F89DE862E}"/>
              </a:ext>
            </a:extLst>
          </p:cNvPr>
          <p:cNvSpPr txBox="1"/>
          <p:nvPr/>
        </p:nvSpPr>
        <p:spPr>
          <a:xfrm>
            <a:off x="7437208" y="6467742"/>
            <a:ext cx="439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Only</a:t>
            </a:r>
            <a:r>
              <a:rPr lang="fr-FR" dirty="0">
                <a:solidFill>
                  <a:schemeClr val="bg1"/>
                </a:solidFill>
              </a:rPr>
              <a:t> sensitive to hot </a:t>
            </a:r>
            <a:r>
              <a:rPr lang="fr-FR" dirty="0" err="1">
                <a:solidFill>
                  <a:schemeClr val="bg1"/>
                </a:solidFill>
              </a:rPr>
              <a:t>dust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inner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rim</a:t>
            </a:r>
            <a:r>
              <a:rPr lang="fr-FR" dirty="0">
                <a:solidFill>
                  <a:schemeClr val="bg1"/>
                </a:solidFill>
              </a:rPr>
              <a:t>) and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5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The A[e] </a:t>
            </a:r>
            <a:r>
              <a:rPr lang="fr-FR" sz="2800" dirty="0" err="1">
                <a:solidFill>
                  <a:schemeClr val="bg1"/>
                </a:solidFill>
              </a:rPr>
              <a:t>supergiant</a:t>
            </a:r>
            <a:r>
              <a:rPr lang="fr-FR" sz="2800" dirty="0">
                <a:solidFill>
                  <a:schemeClr val="bg1"/>
                </a:solidFill>
              </a:rPr>
              <a:t> 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seen</a:t>
            </a:r>
            <a:r>
              <a:rPr lang="fr-FR" sz="2800" dirty="0">
                <a:solidFill>
                  <a:schemeClr val="bg1"/>
                </a:solidFill>
              </a:rPr>
              <a:t> by MIDI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68F11CC-756A-49DE-ACBC-5A963853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6959" y="4264097"/>
            <a:ext cx="3060000" cy="24692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6CF5A6C-90CB-4646-89B9-291F1EBCD45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0679" y="1553045"/>
            <a:ext cx="2880000" cy="278748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FD730A6-83AB-45D0-990D-42D2DBB4A85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576959" y="1629472"/>
            <a:ext cx="3047760" cy="48031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77EACD4-F8A0-45DF-A3BD-1FE62DBFC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74" y="1797824"/>
            <a:ext cx="4542936" cy="46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The A[e] </a:t>
            </a:r>
            <a:r>
              <a:rPr lang="fr-FR" sz="2800" dirty="0" err="1">
                <a:solidFill>
                  <a:schemeClr val="bg1"/>
                </a:solidFill>
              </a:rPr>
              <a:t>supergiant</a:t>
            </a:r>
            <a:r>
              <a:rPr lang="fr-FR" sz="2800" dirty="0">
                <a:solidFill>
                  <a:schemeClr val="bg1"/>
                </a:solidFill>
              </a:rPr>
              <a:t> 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seen</a:t>
            </a:r>
            <a:r>
              <a:rPr lang="fr-FR" sz="2800" dirty="0">
                <a:solidFill>
                  <a:schemeClr val="bg1"/>
                </a:solidFill>
              </a:rPr>
              <a:t> by MIDI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EDD0558-03A7-4096-87C7-86F106618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-2741" r="25084" b="2741"/>
          <a:stretch/>
        </p:blipFill>
        <p:spPr>
          <a:xfrm>
            <a:off x="1785213" y="2107246"/>
            <a:ext cx="4026770" cy="21929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8DF646D-0555-4E79-A786-7D012C0A0399}"/>
              </a:ext>
            </a:extLst>
          </p:cNvPr>
          <p:cNvSpPr txBox="1"/>
          <p:nvPr/>
        </p:nvSpPr>
        <p:spPr>
          <a:xfrm>
            <a:off x="361938" y="1662250"/>
            <a:ext cx="665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``Simple’’ </a:t>
            </a:r>
            <a:r>
              <a:rPr lang="fr-FR" sz="2400" dirty="0" err="1">
                <a:solidFill>
                  <a:schemeClr val="bg1"/>
                </a:solidFill>
              </a:rPr>
              <a:t>wavelength-dependent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geometric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models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2C536A-2B3A-46A7-AB69-198847DD21EF}"/>
              </a:ext>
            </a:extLst>
          </p:cNvPr>
          <p:cNvSpPr/>
          <p:nvPr/>
        </p:nvSpPr>
        <p:spPr>
          <a:xfrm>
            <a:off x="711471" y="4399445"/>
            <a:ext cx="2147486" cy="2186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04D4A00-83C0-4FF8-B273-B0E43F336AE0}"/>
              </a:ext>
            </a:extLst>
          </p:cNvPr>
          <p:cNvSpPr/>
          <p:nvPr/>
        </p:nvSpPr>
        <p:spPr>
          <a:xfrm rot="20812647">
            <a:off x="1063975" y="4538275"/>
            <a:ext cx="1442477" cy="1908390"/>
          </a:xfrm>
          <a:prstGeom prst="ellipse">
            <a:avLst/>
          </a:prstGeom>
          <a:gradFill flip="none" rotWithShape="1">
            <a:gsLst>
              <a:gs pos="16000">
                <a:srgbClr val="00B0F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44673C-A5B8-499D-B99F-71C840A51CD6}"/>
              </a:ext>
            </a:extLst>
          </p:cNvPr>
          <p:cNvSpPr txBox="1"/>
          <p:nvPr/>
        </p:nvSpPr>
        <p:spPr>
          <a:xfrm>
            <a:off x="1037345" y="5221697"/>
            <a:ext cx="156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</a:t>
            </a:r>
            <a:endParaRPr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Elliptical</a:t>
            </a: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</a:t>
            </a: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3CD563C-E1D2-4E01-8573-37404A42387C}"/>
              </a:ext>
            </a:extLst>
          </p:cNvPr>
          <p:cNvSpPr txBox="1"/>
          <p:nvPr/>
        </p:nvSpPr>
        <p:spPr>
          <a:xfrm>
            <a:off x="3327552" y="4621533"/>
            <a:ext cx="3851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What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determined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Extension =&gt; 15 to 25 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Orientation =&gt; Ʇ to the </a:t>
            </a:r>
            <a:r>
              <a:rPr lang="fr-FR" dirty="0" err="1">
                <a:solidFill>
                  <a:schemeClr val="bg1"/>
                </a:solidFill>
              </a:rPr>
              <a:t>Polarization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Flatenning</a:t>
            </a:r>
            <a:r>
              <a:rPr lang="fr-FR" dirty="0">
                <a:solidFill>
                  <a:schemeClr val="bg1"/>
                </a:solidFill>
              </a:rPr>
              <a:t> =&gt; </a:t>
            </a:r>
            <a:r>
              <a:rPr lang="fr-FR" dirty="0" err="1">
                <a:solidFill>
                  <a:schemeClr val="bg1"/>
                </a:solidFill>
              </a:rPr>
              <a:t>lower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limit</a:t>
            </a:r>
            <a:r>
              <a:rPr lang="fr-FR" dirty="0">
                <a:solidFill>
                  <a:schemeClr val="bg1"/>
                </a:solidFill>
              </a:rPr>
              <a:t> on i=&gt; 40°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58A1B-755A-4FB9-8DEF-1FBA3612C8E5}"/>
              </a:ext>
            </a:extLst>
          </p:cNvPr>
          <p:cNvSpPr/>
          <p:nvPr/>
        </p:nvSpPr>
        <p:spPr>
          <a:xfrm>
            <a:off x="3593615" y="6093011"/>
            <a:ext cx="2139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But no </a:t>
            </a:r>
            <a:r>
              <a:rPr lang="fr-FR" sz="2400" dirty="0" err="1">
                <a:solidFill>
                  <a:schemeClr val="bg1"/>
                </a:solidFill>
              </a:rPr>
              <a:t>Physics</a:t>
            </a:r>
            <a:r>
              <a:rPr lang="fr-FR" sz="2400" dirty="0">
                <a:solidFill>
                  <a:schemeClr val="bg1"/>
                </a:solidFill>
              </a:rPr>
              <a:t> !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FFBE9A8-0820-4488-BD81-56DC5543A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74" y="1797824"/>
            <a:ext cx="4542936" cy="46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5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: Radiative </a:t>
            </a:r>
            <a:r>
              <a:rPr lang="fr-FR" sz="2800" dirty="0" err="1">
                <a:solidFill>
                  <a:schemeClr val="bg1"/>
                </a:solidFill>
              </a:rPr>
              <a:t>transfer</a:t>
            </a:r>
            <a:r>
              <a:rPr lang="fr-FR" sz="2800" dirty="0">
                <a:solidFill>
                  <a:schemeClr val="bg1"/>
                </a:solidFill>
              </a:rPr>
              <a:t> modeling of MIDI data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MC3D (Wolf 2003)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134DE7F-17D4-415E-9241-0393FE78C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6"/>
          <a:stretch/>
        </p:blipFill>
        <p:spPr>
          <a:xfrm>
            <a:off x="40116" y="4511884"/>
            <a:ext cx="1824155" cy="17513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CD28DB6-8092-463A-B987-72DC9FB618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3"/>
          <a:stretch/>
        </p:blipFill>
        <p:spPr>
          <a:xfrm>
            <a:off x="47631" y="2187636"/>
            <a:ext cx="1816640" cy="1751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73DC2-8708-4D1A-8D2D-FCF9521B939C}"/>
              </a:ext>
            </a:extLst>
          </p:cNvPr>
          <p:cNvSpPr/>
          <p:nvPr/>
        </p:nvSpPr>
        <p:spPr>
          <a:xfrm>
            <a:off x="125556" y="4217208"/>
            <a:ext cx="165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Equatorial </a:t>
            </a:r>
            <a:r>
              <a:rPr lang="fr-FR" dirty="0" err="1">
                <a:solidFill>
                  <a:schemeClr val="bg1"/>
                </a:solidFill>
              </a:rPr>
              <a:t>wind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3B97F-A0DD-4028-A635-0F061C20015F}"/>
              </a:ext>
            </a:extLst>
          </p:cNvPr>
          <p:cNvSpPr/>
          <p:nvPr/>
        </p:nvSpPr>
        <p:spPr>
          <a:xfrm>
            <a:off x="210998" y="1845000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Keplerian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C0F9BD6-0DD0-4056-AAB7-AC50C0F8E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6"/>
          <a:stretch/>
        </p:blipFill>
        <p:spPr>
          <a:xfrm>
            <a:off x="1933692" y="4498470"/>
            <a:ext cx="5407546" cy="179480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B07F9F-2F1C-4171-8BDE-86432BD3B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4" b="-8"/>
          <a:stretch/>
        </p:blipFill>
        <p:spPr>
          <a:xfrm>
            <a:off x="1933692" y="2170555"/>
            <a:ext cx="5407546" cy="17948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8CE0353-9557-4962-9F47-284DCD35B3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9"/>
          <a:stretch/>
        </p:blipFill>
        <p:spPr>
          <a:xfrm>
            <a:off x="7419270" y="1986929"/>
            <a:ext cx="2706142" cy="2169636"/>
          </a:xfrm>
          <a:prstGeom prst="rect">
            <a:avLst/>
          </a:prstGeom>
        </p:spPr>
      </p:pic>
      <p:sp>
        <p:nvSpPr>
          <p:cNvPr id="21" name="ZoneTexte 16">
            <a:extLst>
              <a:ext uri="{FF2B5EF4-FFF2-40B4-BE49-F238E27FC236}">
                <a16:creationId xmlns:a16="http://schemas.microsoft.com/office/drawing/2014/main" id="{7098532D-C0ED-4DA0-8A34-8D8E303CBE15}"/>
              </a:ext>
            </a:extLst>
          </p:cNvPr>
          <p:cNvSpPr txBox="1"/>
          <p:nvPr/>
        </p:nvSpPr>
        <p:spPr>
          <a:xfrm>
            <a:off x="5686479" y="5985497"/>
            <a:ext cx="174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From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Meilland</a:t>
            </a:r>
            <a:r>
              <a:rPr lang="fr-FR" sz="1400" dirty="0">
                <a:solidFill>
                  <a:schemeClr val="bg1"/>
                </a:solidFill>
              </a:rPr>
              <a:t>+ 2010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86F853B-51AA-4BF4-B1D6-91A8527479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9"/>
          <a:stretch/>
        </p:blipFill>
        <p:spPr>
          <a:xfrm>
            <a:off x="7410659" y="4217208"/>
            <a:ext cx="2706142" cy="21527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83169B9-0711-4FA6-87EC-23F0AFC247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42585"/>
          <a:stretch/>
        </p:blipFill>
        <p:spPr>
          <a:xfrm>
            <a:off x="11102687" y="1943524"/>
            <a:ext cx="975360" cy="21696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70E8958-C768-4945-A9E5-8365FCF843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15572" y="4276367"/>
            <a:ext cx="878453" cy="21696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15FC5A6-CDD1-49A6-AF47-8019039C8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24234" y="1943524"/>
            <a:ext cx="878453" cy="216963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26D020C-96DE-4E43-8E1F-5860558BA6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7" r="12511"/>
          <a:stretch/>
        </p:blipFill>
        <p:spPr>
          <a:xfrm>
            <a:off x="11019578" y="4276367"/>
            <a:ext cx="1058469" cy="21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3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8733</TotalTime>
  <Words>3235</Words>
  <Application>Microsoft Office PowerPoint</Application>
  <PresentationFormat>Grand écran</PresentationFormat>
  <Paragraphs>774</Paragraphs>
  <Slides>44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GRA4MAT GRAVITY For MATISSE</dc:title>
  <dc:creator>Anthony Meilland</dc:creator>
  <cp:lastModifiedBy>Anthony Meilland</cp:lastModifiedBy>
  <cp:revision>234</cp:revision>
  <dcterms:created xsi:type="dcterms:W3CDTF">2019-11-13T13:37:14Z</dcterms:created>
  <dcterms:modified xsi:type="dcterms:W3CDTF">2021-06-03T11:54:41Z</dcterms:modified>
</cp:coreProperties>
</file>