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9" r:id="rId8"/>
    <p:sldId id="270" r:id="rId9"/>
    <p:sldId id="271" r:id="rId10"/>
    <p:sldId id="263" r:id="rId11"/>
    <p:sldId id="264" r:id="rId12"/>
    <p:sldId id="265" r:id="rId13"/>
    <p:sldId id="266" r:id="rId14"/>
    <p:sldId id="267" r:id="rId15"/>
    <p:sldId id="268" r:id="rId16"/>
    <p:sldId id="272" r:id="rId17"/>
    <p:sldId id="2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5EC54D-2263-461D-8EEA-1A34C6AEA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A2992AF-CA62-40F7-9044-E7DA71BEB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372186-8731-41B2-849E-DDF2A3292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138E-1BB9-4983-9903-08072F22A0C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62FE9D-09CC-4B5C-8006-05D948A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BC2C13-D28D-4051-ACC9-8FD56AE9A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BEF9-3FE4-4BFE-B6CC-85CEFAB187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97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9FC611-33D8-41BC-B6E4-491B6F442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4F5785D-1D54-4ECE-ADB7-42123297E3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4D2F39-B80A-4382-A04E-0DFBE18C6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138E-1BB9-4983-9903-08072F22A0C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5F5748-57C3-4534-B48C-DCCC03349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849ACB-511B-4248-89DA-0FA810B1B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BEF9-3FE4-4BFE-B6CC-85CEFAB187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99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6B3DF63-DCC9-4E78-A9C1-58274F653F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44D9076-CBE0-4EE9-BD7D-7FBA9FB321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882F5C-0BD6-4C4A-87A5-88E152BC2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138E-1BB9-4983-9903-08072F22A0C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6B935D-5181-4C4E-80CC-2011CC002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A2EDD6-B036-4634-A844-8BD6C5485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BEF9-3FE4-4BFE-B6CC-85CEFAB187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22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B1B610-35C2-46DC-B469-368A68304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E730F6-A3B9-4330-87AD-FA60E756B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27090E-A65B-4CBA-A552-DB2EA3DA5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138E-1BB9-4983-9903-08072F22A0C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A4C76D-0E4C-4DC9-8D43-BA9A191E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B2F613-7275-46F0-BE73-4220D88D1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BEF9-3FE4-4BFE-B6CC-85CEFAB187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80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86844-FF3E-43ED-BE02-83F7EF359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B89896-4B3A-4673-8942-075103880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ABBFB2-FE34-40B8-8AA5-4A5876C59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138E-1BB9-4983-9903-08072F22A0C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C21F5F-C5A5-4E08-B1F4-13FF01D3E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B75A8C-A053-4453-B3E7-9753C119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BEF9-3FE4-4BFE-B6CC-85CEFAB187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86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16D770-8162-412F-9FDE-C9992C7C3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550C56-0AE7-46F2-B516-E403A64B36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5CED413-6A32-4899-B1A1-A71E71B20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423435B-0362-45F4-8593-ED512C833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138E-1BB9-4983-9903-08072F22A0C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85DE927-8043-447C-9403-8E9C5A0B6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66C637-9DF0-4131-8FEA-900DD32AD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BEF9-3FE4-4BFE-B6CC-85CEFAB187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9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3651EF-E030-4BF5-B618-6DA50ED8D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448734-B944-4431-91DD-773BA56D6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4B635D-2706-42C2-8DF9-A651BDE8B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AD8CF20-73F7-426E-BE5D-7F2EAFA0C4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7C70B43-3CC8-46D0-9786-570D7E1D92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F3D7843-2EF5-49D3-A85E-A62EF66BC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138E-1BB9-4983-9903-08072F22A0C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774D24E-944B-4E5D-A378-E8081CF91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A582A66-AC65-429E-A81F-B77A2B6D6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BEF9-3FE4-4BFE-B6CC-85CEFAB187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52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A23A14-9A91-4B77-989E-F0FB8FB3D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A00ACB5-C78E-4C2B-8538-EBB4F45E0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138E-1BB9-4983-9903-08072F22A0C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66CA375-89FB-4A87-8A51-E21DCBDF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56A7875-1615-4621-899C-6E56216D9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BEF9-3FE4-4BFE-B6CC-85CEFAB187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27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9F8602B-66FA-4904-B35E-0B3A75898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138E-1BB9-4983-9903-08072F22A0C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1A3FA1A-86E1-41D4-BBE0-F3383F6E9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B52DB21-AFCD-495F-AED3-03722E76B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BEF9-3FE4-4BFE-B6CC-85CEFAB187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6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89BF15-49F2-4925-BE3F-68D6C426F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CA0F84-D3A8-441C-95FC-E48C13E93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BFE1F5D-3D65-4B15-986E-D70392870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55487D-6E3C-4704-A377-5C20B05BC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138E-1BB9-4983-9903-08072F22A0C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9B14FD1-D98C-43D5-A5E7-E3F2C221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22B0C6D-653D-4748-89A1-C296AFD89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BEF9-3FE4-4BFE-B6CC-85CEFAB187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16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1173B0-D4B0-4B65-8327-CB9094051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600C2CE-7D1A-4E19-A3C2-75DAFDE025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0D9D818-10DA-4A82-9A9D-FF15D2699F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AB9266-6856-4C9A-9399-75C3C6E75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138E-1BB9-4983-9903-08072F22A0C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61809B8-0009-475A-B12E-844F5E937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EB8F77B-C8F1-4720-B8DE-F8646A8DF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BEF9-3FE4-4BFE-B6CC-85CEFAB187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03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211BF4A-CF7A-4AB5-A86D-9CBF7D257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D70485-E566-4BCC-B624-ECA5EA741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174C18-233C-4C41-B51A-D13141D9B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C138E-1BB9-4983-9903-08072F22A0C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9078C3-6772-4174-8FC3-C1D2C543FB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FC8FFC-FD2E-4B3C-AF77-BDDCB648E6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EBEF9-3FE4-4BFE-B6CC-85CEFAB187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5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imgres?imgurl=https%3A%2F%2Fmobile.agoravox.fr%2Flocal%2Fcache-vignettes%2FL600xH600%2Fauton5269-abe8d.jpg&amp;imgrefurl=https%3A%2F%2Fwww.agoravox.fr%2Fauteur%2Fanthony-meilland&amp;tbnid=2TQxBK_eabAvXM&amp;vet=12ahUKEwiCsb2ph5r0AhUBjxoKHUBHC3kQMygBegUIARCgAQ..i&amp;docid=nsgOtNHXZjcmnM&amp;w=600&amp;h=600&amp;itg=1&amp;q=anthony%20meilland&amp;client=firefox-b-d&amp;ved=2ahUKEwiCsb2ph5r0AhUBjxoKHUBHC3kQMygBegUIARCgAQ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com/imgres?imgurl=https%3A%2F%2Flesia.obspm.fr%2FIMG%2Fjpg%2Freese-daniel.jpg&amp;imgrefurl=https%3A%2F%2Flesia.obspm.fr%2FSoutenance-d-HDR-de-Daniel-Reese.html&amp;tbnid=IrzONWJH6vhlNM&amp;vet=12ahUKEwi31Kqeh5r0AhUNUhoKHeVYD8gQMygAegQIARAR..i&amp;docid=epTvnrF4kMu1uM&amp;w=426&amp;h=436&amp;itg=1&amp;q=daniel%20reese%20astrophysic&amp;client=firefox-b-d&amp;ved=2ahUKEwi31Kqeh5r0AhUNUhoKHeVYD8gQMygAegQIARAR" TargetMode="External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image" Target="../media/image26.pn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hyperlink" Target="https://www.google.com/imgres?imgurl=https%3A%2F%2Flesia.obspm.fr%2FIMG%2Fjpg%2Freese-daniel.jpg&amp;imgrefurl=https%3A%2F%2Flesia.obspm.fr%2FSoutenance-d-HDR-de-Daniel-Reese.html&amp;tbnid=IrzONWJH6vhlNM&amp;vet=12ahUKEwi31Kqeh5r0AhUNUhoKHeVYD8gQMygAegQIARAR..i&amp;docid=epTvnrF4kMu1uM&amp;w=426&amp;h=436&amp;itg=1&amp;q=daniel%20reese%20astrophysic&amp;client=firefox-b-d&amp;ved=2ahUKEwi31Kqeh5r0AhUNUhoKHeVYD8gQMygAegQIARAR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hyperlink" Target="https://www.google.com/imgres?imgurl=https%3A%2F%2Flesia.obspm.fr%2FIMG%2Fjpg%2Freese-daniel.jpg&amp;imgrefurl=https%3A%2F%2Flesia.obspm.fr%2FSoutenance-d-HDR-de-Daniel-Reese.html&amp;tbnid=IrzONWJH6vhlNM&amp;vet=12ahUKEwi31Kqeh5r0AhUNUhoKHeVYD8gQMygAegQIARAR..i&amp;docid=epTvnrF4kMu1uM&amp;w=426&amp;h=436&amp;itg=1&amp;q=daniel%20reese%20astrophysic&amp;client=firefox-b-d&amp;ved=2ahUKEwi31Kqeh5r0AhUNUhoKHeVYD8gQMygAegQIARAR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hyperlink" Target="https://www.google.com/imgres?imgurl=https%3A%2F%2Fmobile.agoravox.fr%2Flocal%2Fcache-vignettes%2FL600xH600%2Fauton5269-abe8d.jpg&amp;imgrefurl=https%3A%2F%2Fwww.agoravox.fr%2Fauteur%2Fanthony-meilland&amp;tbnid=2TQxBK_eabAvXM&amp;vet=12ahUKEwiCsb2ph5r0AhUBjxoKHUBHC3kQMygBegUIARCgAQ..i&amp;docid=nsgOtNHXZjcmnM&amp;w=600&amp;h=600&amp;itg=1&amp;q=anthony%20meilland&amp;client=firefox-b-d&amp;ved=2ahUKEwiCsb2ph5r0AhUBjxoKHUBHC3kQMygBegUIARCgAQ" TargetMode="Externa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hyperlink" Target="https://www.google.com/imgres?imgurl=https%3A%2F%2Flesia.obspm.fr%2FIMG%2Fjpg%2Freese-daniel.jpg&amp;imgrefurl=https%3A%2F%2Flesia.obspm.fr%2FSoutenance-d-HDR-de-Daniel-Reese.html&amp;tbnid=IrzONWJH6vhlNM&amp;vet=12ahUKEwi31Kqeh5r0AhUNUhoKHeVYD8gQMygAegQIARAR..i&amp;docid=epTvnrF4kMu1uM&amp;w=426&amp;h=436&amp;itg=1&amp;q=daniel%20reese%20astrophysic&amp;client=firefox-b-d&amp;ved=2ahUKEwi31Kqeh5r0AhUNUhoKHeVYD8gQMygAegQIARAR" TargetMode="External"/><Relationship Id="rId12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30.png"/><Relationship Id="rId5" Type="http://schemas.openxmlformats.org/officeDocument/2006/relationships/hyperlink" Target="https://www.google.com/imgres?imgurl=https%3A%2F%2Fmobile.agoravox.fr%2Flocal%2Fcache-vignettes%2FL600xH600%2Fauton5269-abe8d.jpg&amp;imgrefurl=https%3A%2F%2Fwww.agoravox.fr%2Fauteur%2Fanthony-meilland&amp;tbnid=2TQxBK_eabAvXM&amp;vet=12ahUKEwiCsb2ph5r0AhUBjxoKHUBHC3kQMygBegUIARCgAQ..i&amp;docid=nsgOtNHXZjcmnM&amp;w=600&amp;h=600&amp;itg=1&amp;q=anthony%20meilland&amp;client=firefox-b-d&amp;ved=2ahUKEwiCsb2ph5r0AhUBjxoKHUBHC3kQMygBegUIARCgAQ" TargetMode="External"/><Relationship Id="rId10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14.emf"/><Relationship Id="rId10" Type="http://schemas.openxmlformats.org/officeDocument/2006/relationships/image" Target="../media/image36.png"/><Relationship Id="rId4" Type="http://schemas.openxmlformats.org/officeDocument/2006/relationships/image" Target="../media/image33.emf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21.jpeg"/><Relationship Id="rId18" Type="http://schemas.openxmlformats.org/officeDocument/2006/relationships/image" Target="../media/image31.jp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12" Type="http://schemas.openxmlformats.org/officeDocument/2006/relationships/hyperlink" Target="https://www.google.com/imgres?imgurl=https%3A%2F%2Fmobile.agoravox.fr%2Flocal%2Fcache-vignettes%2FL600xH600%2Fauton5269-abe8d.jpg&amp;imgrefurl=https%3A%2F%2Fwww.agoravox.fr%2Fauteur%2Fanthony-meilland&amp;tbnid=2TQxBK_eabAvXM&amp;vet=12ahUKEwiCsb2ph5r0AhUBjxoKHUBHC3kQMygBegUIARCgAQ..i&amp;docid=nsgOtNHXZjcmnM&amp;w=600&amp;h=600&amp;itg=1&amp;q=anthony%20meilland&amp;client=firefox-b-d&amp;ved=2ahUKEwiCsb2ph5r0AhUBjxoKHUBHC3kQMygBegUIARCgAQ" TargetMode="External"/><Relationship Id="rId17" Type="http://schemas.openxmlformats.org/officeDocument/2006/relationships/image" Target="../media/image33.emf"/><Relationship Id="rId2" Type="http://schemas.openxmlformats.org/officeDocument/2006/relationships/image" Target="../media/image37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anr-massif.fr/" TargetMode="External"/><Relationship Id="rId11" Type="http://schemas.openxmlformats.org/officeDocument/2006/relationships/image" Target="../media/image22.png"/><Relationship Id="rId5" Type="http://schemas.openxmlformats.org/officeDocument/2006/relationships/image" Target="../media/image12.emf"/><Relationship Id="rId15" Type="http://schemas.openxmlformats.org/officeDocument/2006/relationships/image" Target="../media/image16.jpeg"/><Relationship Id="rId10" Type="http://schemas.openxmlformats.org/officeDocument/2006/relationships/image" Target="../media/image15.png"/><Relationship Id="rId19" Type="http://schemas.openxmlformats.org/officeDocument/2006/relationships/image" Target="../media/image27.PNG"/><Relationship Id="rId4" Type="http://schemas.openxmlformats.org/officeDocument/2006/relationships/image" Target="../media/image11.emf"/><Relationship Id="rId9" Type="http://schemas.openxmlformats.org/officeDocument/2006/relationships/image" Target="../media/image2.png"/><Relationship Id="rId14" Type="http://schemas.openxmlformats.org/officeDocument/2006/relationships/hyperlink" Target="https://www.google.com/imgres?imgurl=https%3A%2F%2Flesia.obspm.fr%2FIMG%2Fjpg%2Freese-daniel.jpg&amp;imgrefurl=https%3A%2F%2Flesia.obspm.fr%2FSoutenance-d-HDR-de-Daniel-Reese.html&amp;tbnid=IrzONWJH6vhlNM&amp;vet=12ahUKEwi31Kqeh5r0AhUNUhoKHeVYD8gQMygAegQIARAR..i&amp;docid=epTvnrF4kMu1uM&amp;w=426&amp;h=436&amp;itg=1&amp;q=daniel%20reese%20astrophysic&amp;client=firefox-b-d&amp;ved=2ahUKEwi31Kqeh5r0AhUNUhoKHeVYD8gQMygAegQIARA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hyperlink" Target="https://www.google.com/imgres?imgurl=https%3A%2F%2Flesia.obspm.fr%2FIMG%2Fjpg%2Freese-daniel.jpg&amp;imgrefurl=https%3A%2F%2Flesia.obspm.fr%2FSoutenance-d-HDR-de-Daniel-Reese.html&amp;tbnid=IrzONWJH6vhlNM&amp;vet=12ahUKEwi31Kqeh5r0AhUNUhoKHeVYD8gQMygAegQIARAR..i&amp;docid=epTvnrF4kMu1uM&amp;w=426&amp;h=436&amp;itg=1&amp;q=daniel%20reese%20astrophysic&amp;client=firefox-b-d&amp;ved=2ahUKEwi31Kqeh5r0AhUNUhoKHeVYD8gQMygAegQIARAR" TargetMode="External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hyperlink" Target="https://www.google.com/imgres?imgurl=https%3A%2F%2Fmobile.agoravox.fr%2Flocal%2Fcache-vignettes%2FL600xH600%2Fauton5269-abe8d.jpg&amp;imgrefurl=https%3A%2F%2Fwww.agoravox.fr%2Fauteur%2Fanthony-meilland&amp;tbnid=2TQxBK_eabAvXM&amp;vet=12ahUKEwiCsb2ph5r0AhUBjxoKHUBHC3kQMygBegUIARCgAQ..i&amp;docid=nsgOtNHXZjcmnM&amp;w=600&amp;h=600&amp;itg=1&amp;q=anthony%20meilland&amp;client=firefox-b-d&amp;ved=2ahUKEwiCsb2ph5r0AhUBjxoKHUBHC3kQMygBegUIARCgAQ" TargetMode="Externa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hyperlink" Target="https://www.google.com/imgres?imgurl=https%3A%2F%2Fmobile.agoravox.fr%2Flocal%2Fcache-vignettes%2FL600xH600%2Fauton5269-abe8d.jpg&amp;imgrefurl=https%3A%2F%2Fwww.agoravox.fr%2Fauteur%2Fanthony-meilland&amp;tbnid=2TQxBK_eabAvXM&amp;vet=12ahUKEwiCsb2ph5r0AhUBjxoKHUBHC3kQMygBegUIARCgAQ..i&amp;docid=nsgOtNHXZjcmnM&amp;w=600&amp;h=600&amp;itg=1&amp;q=anthony%20meilland&amp;client=firefox-b-d&amp;ved=2ahUKEwiCsb2ph5r0AhUBjxoKHUBHC3kQMygBegUIARCgAQ" TargetMode="Externa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A6E9C0B-6BEA-48F7-A8FF-746C08032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530" y="686510"/>
            <a:ext cx="6456940" cy="560691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CE4EF56-16BE-4F5C-ADB8-ABC2FFD7191F}"/>
              </a:ext>
            </a:extLst>
          </p:cNvPr>
          <p:cNvSpPr txBox="1"/>
          <p:nvPr/>
        </p:nvSpPr>
        <p:spPr>
          <a:xfrm>
            <a:off x="89350" y="6109935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Quark Storm Gradient" pitchFamily="2" charset="0"/>
              </a:rPr>
              <a:t>Kick-off Meeting </a:t>
            </a:r>
          </a:p>
          <a:p>
            <a:pPr algn="ctr"/>
            <a:r>
              <a:rPr lang="fr-FR" sz="2000" dirty="0" err="1">
                <a:solidFill>
                  <a:schemeClr val="bg1"/>
                </a:solidFill>
                <a:latin typeface="Quark Storm Gradient" pitchFamily="2" charset="0"/>
              </a:rPr>
              <a:t>December</a:t>
            </a:r>
            <a:r>
              <a:rPr lang="fr-FR" sz="2000" dirty="0">
                <a:solidFill>
                  <a:schemeClr val="bg1"/>
                </a:solidFill>
                <a:latin typeface="Quark Storm Gradient" pitchFamily="2" charset="0"/>
              </a:rPr>
              <a:t>, 29-30, 2022, Toulouse</a:t>
            </a:r>
            <a:endParaRPr lang="en-US" sz="2400" dirty="0">
              <a:solidFill>
                <a:schemeClr val="bg1"/>
              </a:solidFill>
              <a:latin typeface="Quark Storm Gradient" pitchFamily="2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8BBF80F-2582-4220-B33B-1DECD6BBB297}"/>
              </a:ext>
            </a:extLst>
          </p:cNvPr>
          <p:cNvGrpSpPr/>
          <p:nvPr/>
        </p:nvGrpSpPr>
        <p:grpSpPr>
          <a:xfrm>
            <a:off x="0" y="0"/>
            <a:ext cx="12192000" cy="646331"/>
            <a:chOff x="1" y="0"/>
            <a:chExt cx="12192000" cy="64633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FD1CC3-B344-47C7-9FD4-506AD2637383}"/>
                </a:ext>
              </a:extLst>
            </p:cNvPr>
            <p:cNvSpPr/>
            <p:nvPr/>
          </p:nvSpPr>
          <p:spPr>
            <a:xfrm>
              <a:off x="1" y="0"/>
              <a:ext cx="12192000" cy="6463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369D902-13F3-4F4D-875E-D20AB3B33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6416" y="80410"/>
              <a:ext cx="1650794" cy="507937"/>
            </a:xfrm>
            <a:prstGeom prst="rect">
              <a:avLst/>
            </a:prstGeom>
          </p:spPr>
        </p:pic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D72BDE4C-D840-4EC8-8546-51084383E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94577" y="40179"/>
              <a:ext cx="1277263" cy="583461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57BADB9-966A-44B9-822F-18D36CA85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51" y="22689"/>
              <a:ext cx="1528804" cy="565658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0647B7D7-4471-49B4-AF34-7CA600D06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9206" y="22689"/>
              <a:ext cx="1160794" cy="600951"/>
            </a:xfrm>
            <a:prstGeom prst="rect">
              <a:avLst/>
            </a:prstGeom>
          </p:spPr>
        </p:pic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6D6C5F6B-04AB-4FA3-9B39-7BF20E55E790}"/>
              </a:ext>
            </a:extLst>
          </p:cNvPr>
          <p:cNvSpPr txBox="1"/>
          <p:nvPr/>
        </p:nvSpPr>
        <p:spPr>
          <a:xfrm>
            <a:off x="0" y="5093093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  <a:latin typeface="Quark Storm Gradient" pitchFamily="2" charset="0"/>
              </a:rPr>
              <a:t>Project </a:t>
            </a:r>
            <a:r>
              <a:rPr lang="fr-FR" sz="3600" dirty="0" err="1">
                <a:solidFill>
                  <a:schemeClr val="bg1"/>
                </a:solidFill>
                <a:latin typeface="Quark Storm Gradient" pitchFamily="2" charset="0"/>
              </a:rPr>
              <a:t>Presentation</a:t>
            </a:r>
            <a:endParaRPr lang="fr-FR" sz="3600" dirty="0">
              <a:solidFill>
                <a:schemeClr val="bg1"/>
              </a:solidFill>
              <a:latin typeface="Quark Storm Gradie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762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44515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Project organization</a:t>
            </a:r>
          </a:p>
          <a:p>
            <a:endParaRPr lang="en-US" sz="3200" b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C22405B-0BA0-4032-9C1B-BCFEB72F4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116" y="1255944"/>
            <a:ext cx="8435553" cy="5439794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2A218FDD-2BFC-4863-AB2B-1FB93C306F5D}"/>
              </a:ext>
            </a:extLst>
          </p:cNvPr>
          <p:cNvGrpSpPr/>
          <p:nvPr/>
        </p:nvGrpSpPr>
        <p:grpSpPr>
          <a:xfrm rot="307658">
            <a:off x="4370571" y="1339656"/>
            <a:ext cx="954057" cy="1261901"/>
            <a:chOff x="464910" y="4070965"/>
            <a:chExt cx="954057" cy="1261901"/>
          </a:xfrm>
        </p:grpSpPr>
        <p:pic>
          <p:nvPicPr>
            <p:cNvPr id="15" name="Image 14" descr="Une image contenant personne, homme, extérieur, souriant&#10;&#10;Description générée automatiquement">
              <a:extLst>
                <a:ext uri="{FF2B5EF4-FFF2-40B4-BE49-F238E27FC236}">
                  <a16:creationId xmlns:a16="http://schemas.microsoft.com/office/drawing/2014/main" id="{70269400-E425-4269-92A2-764DFC1D9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9365">
              <a:off x="464910" y="4070965"/>
              <a:ext cx="952695" cy="126184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676A562-3CCC-40D8-96BB-206BCE6A0E8D}"/>
                </a:ext>
              </a:extLst>
            </p:cNvPr>
            <p:cNvSpPr txBox="1"/>
            <p:nvPr/>
          </p:nvSpPr>
          <p:spPr>
            <a:xfrm rot="9365">
              <a:off x="506538" y="5071256"/>
              <a:ext cx="91242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M. Rieutord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8158024-F4E2-44D6-B81E-4C39A0276D3E}"/>
              </a:ext>
            </a:extLst>
          </p:cNvPr>
          <p:cNvGrpSpPr/>
          <p:nvPr/>
        </p:nvGrpSpPr>
        <p:grpSpPr>
          <a:xfrm rot="357377">
            <a:off x="1066548" y="1389696"/>
            <a:ext cx="945104" cy="1261691"/>
            <a:chOff x="152360" y="2460855"/>
            <a:chExt cx="945104" cy="1261691"/>
          </a:xfrm>
        </p:grpSpPr>
        <p:pic>
          <p:nvPicPr>
            <p:cNvPr id="19" name="Picture 2" descr="Soutenance d'HDR de Daniel Reese le vendredi 18 mai 2018 - LESIA -  Observatoire de Paris">
              <a:hlinkClick r:id="rId6"/>
              <a:extLst>
                <a:ext uri="{FF2B5EF4-FFF2-40B4-BE49-F238E27FC236}">
                  <a16:creationId xmlns:a16="http://schemas.microsoft.com/office/drawing/2014/main" id="{6DB9FDCD-B700-4891-890A-6DE1BFCBEC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3" r="12307"/>
            <a:stretch/>
          </p:blipFill>
          <p:spPr bwMode="auto">
            <a:xfrm rot="9505">
              <a:off x="152360" y="2460855"/>
              <a:ext cx="945104" cy="126169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5AAC8CCD-0EB6-4190-B43E-6273DD9D9FDC}"/>
                </a:ext>
              </a:extLst>
            </p:cNvPr>
            <p:cNvSpPr txBox="1"/>
            <p:nvPr/>
          </p:nvSpPr>
          <p:spPr>
            <a:xfrm>
              <a:off x="238427" y="3431497"/>
              <a:ext cx="7729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D. Reese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7413FD2F-9FF1-4E71-B32E-4C4942C6ABE1}"/>
              </a:ext>
            </a:extLst>
          </p:cNvPr>
          <p:cNvGrpSpPr/>
          <p:nvPr/>
        </p:nvGrpSpPr>
        <p:grpSpPr>
          <a:xfrm rot="317878">
            <a:off x="10153418" y="1457553"/>
            <a:ext cx="945104" cy="1274934"/>
            <a:chOff x="3873546" y="4133740"/>
            <a:chExt cx="945104" cy="1274934"/>
          </a:xfrm>
        </p:grpSpPr>
        <p:pic>
          <p:nvPicPr>
            <p:cNvPr id="24" name="Picture 6" descr="Anthony Meilland - AgoraVox le média citoyen">
              <a:hlinkClick r:id="rId8"/>
              <a:extLst>
                <a:ext uri="{FF2B5EF4-FFF2-40B4-BE49-F238E27FC236}">
                  <a16:creationId xmlns:a16="http://schemas.microsoft.com/office/drawing/2014/main" id="{B22CC280-7B79-47D2-A01A-82D511F21D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78" r="14393"/>
            <a:stretch/>
          </p:blipFill>
          <p:spPr bwMode="auto">
            <a:xfrm rot="11144">
              <a:off x="3873546" y="4133740"/>
              <a:ext cx="945104" cy="127493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B9B200D1-2310-4030-8BFA-6F1D132D41D7}"/>
                </a:ext>
              </a:extLst>
            </p:cNvPr>
            <p:cNvSpPr txBox="1"/>
            <p:nvPr/>
          </p:nvSpPr>
          <p:spPr>
            <a:xfrm rot="21568325">
              <a:off x="3923559" y="5094503"/>
              <a:ext cx="8835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A. Meilland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7925CF4C-86FC-43C0-A455-2DEAE25670E3}"/>
              </a:ext>
            </a:extLst>
          </p:cNvPr>
          <p:cNvGrpSpPr/>
          <p:nvPr/>
        </p:nvGrpSpPr>
        <p:grpSpPr>
          <a:xfrm rot="21331491">
            <a:off x="10991393" y="1503888"/>
            <a:ext cx="1063112" cy="1303496"/>
            <a:chOff x="2336047" y="4159813"/>
            <a:chExt cx="1063112" cy="1303496"/>
          </a:xfrm>
        </p:grpSpPr>
        <p:pic>
          <p:nvPicPr>
            <p:cNvPr id="27" name="Image 26" descr="Une image contenant personne, homme, debout, bâtiment&#10;&#10;Description générée automatiquement">
              <a:extLst>
                <a:ext uri="{FF2B5EF4-FFF2-40B4-BE49-F238E27FC236}">
                  <a16:creationId xmlns:a16="http://schemas.microsoft.com/office/drawing/2014/main" id="{3C48B8F9-78B5-4B10-BE58-585ADEBBE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8652" t="28840" r="35342" b="27958"/>
            <a:stretch/>
          </p:blipFill>
          <p:spPr>
            <a:xfrm>
              <a:off x="2387128" y="4159813"/>
              <a:ext cx="960951" cy="12830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106B1C08-A0C2-451D-AE7C-C4F45E065B35}"/>
                </a:ext>
              </a:extLst>
            </p:cNvPr>
            <p:cNvSpPr txBox="1"/>
            <p:nvPr/>
          </p:nvSpPr>
          <p:spPr>
            <a:xfrm>
              <a:off x="2336047" y="5032422"/>
              <a:ext cx="106311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A. </a:t>
              </a:r>
              <a:r>
                <a:rPr lang="fr-FR" sz="11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Domiciano</a:t>
              </a:r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pPr algn="ctr"/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 Souza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406E12DA-F3CE-424D-8953-88D6E434F7DD}"/>
              </a:ext>
            </a:extLst>
          </p:cNvPr>
          <p:cNvGrpSpPr/>
          <p:nvPr/>
        </p:nvGrpSpPr>
        <p:grpSpPr>
          <a:xfrm rot="274985">
            <a:off x="10618814" y="578160"/>
            <a:ext cx="945104" cy="1251793"/>
            <a:chOff x="5346006" y="4133861"/>
            <a:chExt cx="945104" cy="1251793"/>
          </a:xfrm>
        </p:grpSpPr>
        <p:pic>
          <p:nvPicPr>
            <p:cNvPr id="30" name="Image 29" descr="Une image contenant personne, terrain, extérieur, homme&#10;&#10;Description générée automatiquement">
              <a:extLst>
                <a:ext uri="{FF2B5EF4-FFF2-40B4-BE49-F238E27FC236}">
                  <a16:creationId xmlns:a16="http://schemas.microsoft.com/office/drawing/2014/main" id="{967CFE0E-0E9D-4D85-91A2-A9AE1465E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5407" t="-1560" r="30418" b="17172"/>
            <a:stretch/>
          </p:blipFill>
          <p:spPr>
            <a:xfrm rot="11426">
              <a:off x="5346006" y="4133861"/>
              <a:ext cx="945104" cy="12517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37F0D16D-984B-4F11-9887-5C6038BD18EB}"/>
                </a:ext>
              </a:extLst>
            </p:cNvPr>
            <p:cNvSpPr txBox="1"/>
            <p:nvPr/>
          </p:nvSpPr>
          <p:spPr>
            <a:xfrm>
              <a:off x="5449097" y="5085485"/>
              <a:ext cx="76495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F. Millour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0468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832106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WP1: Modelling the Star with ESTER</a:t>
            </a:r>
          </a:p>
          <a:p>
            <a:endParaRPr lang="en-US" sz="3200" b="1" dirty="0"/>
          </a:p>
          <a:p>
            <a:endParaRPr lang="en-US" sz="3200" b="1" dirty="0"/>
          </a:p>
          <a:p>
            <a:r>
              <a:rPr lang="en-US" sz="3200" b="1" dirty="0"/>
              <a:t>WP11:  mass &amp; angular momentum loss</a:t>
            </a:r>
          </a:p>
          <a:p>
            <a:r>
              <a:rPr lang="en-US" sz="3200" dirty="0"/>
              <a:t>	</a:t>
            </a:r>
            <a:r>
              <a:rPr lang="en-US" sz="3200" dirty="0">
                <a:sym typeface="Wingdings" panose="05000000000000000000" pitchFamily="2" charset="2"/>
              </a:rPr>
              <a:t> WP31 (input for HUDST RT)</a:t>
            </a:r>
            <a:endParaRPr lang="en-US" sz="3200" dirty="0"/>
          </a:p>
          <a:p>
            <a:endParaRPr lang="en-US" sz="3200" dirty="0"/>
          </a:p>
          <a:p>
            <a:r>
              <a:rPr lang="en-US" sz="3200" b="1" dirty="0"/>
              <a:t>WP21: Coupling with atmosphere models</a:t>
            </a:r>
          </a:p>
          <a:p>
            <a:r>
              <a:rPr lang="en-US" sz="3200" dirty="0"/>
              <a:t>	 PHOENIX / TLUSTY</a:t>
            </a:r>
          </a:p>
          <a:p>
            <a:r>
              <a:rPr lang="en-US" sz="3200" dirty="0"/>
              <a:t>	</a:t>
            </a:r>
          </a:p>
          <a:p>
            <a:r>
              <a:rPr lang="en-US" sz="3200" b="1" dirty="0"/>
              <a:t>WP13 : Grids of models for typical massive stars</a:t>
            </a:r>
          </a:p>
          <a:p>
            <a:r>
              <a:rPr lang="en-US" sz="3200" dirty="0"/>
              <a:t>	</a:t>
            </a:r>
            <a:r>
              <a:rPr lang="en-US" sz="3200" dirty="0">
                <a:sym typeface="Wingdings" panose="05000000000000000000" pitchFamily="2" charset="2"/>
              </a:rPr>
              <a:t> WP4 (Surveys)</a:t>
            </a:r>
            <a:endParaRPr lang="en-US" sz="3200" dirty="0"/>
          </a:p>
        </p:txBody>
      </p:sp>
      <p:pic>
        <p:nvPicPr>
          <p:cNvPr id="9" name="Image 8" descr="Une image contenant personne, homme, debout, bâtiment&#10;&#10;Description générée automatiquement">
            <a:extLst>
              <a:ext uri="{FF2B5EF4-FFF2-40B4-BE49-F238E27FC236}">
                <a16:creationId xmlns:a16="http://schemas.microsoft.com/office/drawing/2014/main" id="{BAC4FC6F-05BA-4E2E-B1B5-EF6BDCF915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52" t="28840" r="35342" b="27958"/>
          <a:stretch/>
        </p:blipFill>
        <p:spPr>
          <a:xfrm rot="423867">
            <a:off x="11095818" y="1733428"/>
            <a:ext cx="960951" cy="1283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Soutenance d'HDR de Daniel Reese le vendredi 18 mai 2018 - LESIA -  Observatoire de Paris">
            <a:hlinkClick r:id="rId5"/>
            <a:extLst>
              <a:ext uri="{FF2B5EF4-FFF2-40B4-BE49-F238E27FC236}">
                <a16:creationId xmlns:a16="http://schemas.microsoft.com/office/drawing/2014/main" id="{F18E7421-225F-4409-A427-4863D67CB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3" r="12307"/>
          <a:stretch/>
        </p:blipFill>
        <p:spPr bwMode="auto">
          <a:xfrm rot="366882">
            <a:off x="10375825" y="719386"/>
            <a:ext cx="945104" cy="1261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 10" descr="Une image contenant personne, homme, extérieur, souriant&#10;&#10;Description générée automatiquement">
            <a:extLst>
              <a:ext uri="{FF2B5EF4-FFF2-40B4-BE49-F238E27FC236}">
                <a16:creationId xmlns:a16="http://schemas.microsoft.com/office/drawing/2014/main" id="{EAB493FF-8666-4F37-A5C6-5DFCE47712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84966">
            <a:off x="8924646" y="1049160"/>
            <a:ext cx="1492469" cy="1976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495204A-A10F-416B-9135-958ED369EC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54945">
            <a:off x="8554204" y="3756512"/>
            <a:ext cx="3359826" cy="2773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AE7A9CF7-B125-4F33-B7A9-38EA2689A4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1122">
            <a:off x="9882282" y="2610963"/>
            <a:ext cx="1298512" cy="1696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BA9507B-4EC1-402D-8EB1-D8C103C2A3AD}"/>
              </a:ext>
            </a:extLst>
          </p:cNvPr>
          <p:cNvSpPr txBox="1"/>
          <p:nvPr/>
        </p:nvSpPr>
        <p:spPr>
          <a:xfrm>
            <a:off x="7742893" y="3076244"/>
            <a:ext cx="27460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Post-Doc</a:t>
            </a:r>
          </a:p>
          <a:p>
            <a:r>
              <a:rPr lang="fr-F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Joey </a:t>
            </a:r>
            <a:r>
              <a:rPr lang="fr-FR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Mombarg</a:t>
            </a:r>
            <a:r>
              <a:rPr lang="fr-F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3394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8733416" cy="7417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WP2: Asteroseismology of Massive stars</a:t>
            </a:r>
          </a:p>
          <a:p>
            <a:r>
              <a:rPr lang="en-US" sz="4000" b="1" dirty="0"/>
              <a:t>With TOP </a:t>
            </a:r>
          </a:p>
          <a:p>
            <a:endParaRPr lang="en-US" sz="2800" b="1" dirty="0"/>
          </a:p>
          <a:p>
            <a:r>
              <a:rPr lang="en-US" sz="2800" b="1" dirty="0"/>
              <a:t>WP21: Further improvements of TOP</a:t>
            </a:r>
          </a:p>
          <a:p>
            <a:r>
              <a:rPr lang="en-US" sz="2800" dirty="0"/>
              <a:t>	(non-adiabatic pulsations only partly implemented)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b="1" dirty="0"/>
              <a:t>WP22: Production of </a:t>
            </a:r>
            <a:r>
              <a:rPr lang="en-US" sz="2800" b="1" dirty="0" err="1"/>
              <a:t>asteroseismic</a:t>
            </a:r>
            <a:r>
              <a:rPr lang="en-US" sz="2800" b="1" dirty="0"/>
              <a:t> synthetic observables</a:t>
            </a:r>
          </a:p>
          <a:p>
            <a:r>
              <a:rPr lang="en-US" sz="2800" dirty="0"/>
              <a:t>	</a:t>
            </a:r>
            <a:r>
              <a:rPr lang="en-US" sz="2800" dirty="0">
                <a:sym typeface="Wingdings" panose="05000000000000000000" pitchFamily="2" charset="2"/>
              </a:rPr>
              <a:t> </a:t>
            </a:r>
            <a:r>
              <a:rPr lang="en-US" sz="2800" dirty="0"/>
              <a:t>link with WP12 (ESTER + PHOENIX/TLUSTY)</a:t>
            </a:r>
          </a:p>
          <a:p>
            <a:endParaRPr lang="en-US" sz="2800" dirty="0"/>
          </a:p>
          <a:p>
            <a:r>
              <a:rPr lang="en-US" sz="2800" b="1" dirty="0"/>
              <a:t>WP13: Calibrate the models on specific targets</a:t>
            </a:r>
          </a:p>
          <a:p>
            <a:r>
              <a:rPr lang="en-US" sz="2800" dirty="0"/>
              <a:t>	</a:t>
            </a:r>
            <a:r>
              <a:rPr lang="en-US" sz="2800" dirty="0">
                <a:sym typeface="Wingdings" panose="05000000000000000000" pitchFamily="2" charset="2"/>
              </a:rPr>
              <a:t> stars observed by TESS</a:t>
            </a:r>
          </a:p>
          <a:p>
            <a:r>
              <a:rPr lang="en-US" sz="2800" dirty="0">
                <a:sym typeface="Wingdings" panose="05000000000000000000" pitchFamily="2" charset="2"/>
              </a:rPr>
              <a:t>	 stars from WP4 (Surveys)</a:t>
            </a:r>
            <a:endParaRPr lang="en-US" sz="2800" dirty="0"/>
          </a:p>
          <a:p>
            <a:endParaRPr lang="en-US" sz="2800" dirty="0"/>
          </a:p>
          <a:p>
            <a:endParaRPr lang="en-US" sz="2800" b="1" dirty="0"/>
          </a:p>
          <a:p>
            <a:endParaRPr lang="en-US" sz="3200" b="1" dirty="0"/>
          </a:p>
        </p:txBody>
      </p:sp>
      <p:pic>
        <p:nvPicPr>
          <p:cNvPr id="9" name="Picture 2" descr="Soutenance d'HDR de Daniel Reese le vendredi 18 mai 2018 - LESIA -  Observatoire de Paris">
            <a:hlinkClick r:id="rId4"/>
            <a:extLst>
              <a:ext uri="{FF2B5EF4-FFF2-40B4-BE49-F238E27FC236}">
                <a16:creationId xmlns:a16="http://schemas.microsoft.com/office/drawing/2014/main" id="{294331E3-D2C3-4C00-8530-4809592BC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3" r="12307"/>
          <a:stretch/>
        </p:blipFill>
        <p:spPr bwMode="auto">
          <a:xfrm rot="366882">
            <a:off x="9106357" y="541015"/>
            <a:ext cx="1368485" cy="1826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 9" descr="Une image contenant personne, homme, extérieur, souriant&#10;&#10;Description générée automatiquement">
            <a:extLst>
              <a:ext uri="{FF2B5EF4-FFF2-40B4-BE49-F238E27FC236}">
                <a16:creationId xmlns:a16="http://schemas.microsoft.com/office/drawing/2014/main" id="{227737E4-495F-4D36-AE72-291BE8C97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84966">
            <a:off x="10813964" y="910921"/>
            <a:ext cx="952695" cy="1261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9609EA7-DDDD-4A98-A9C0-EE756110C9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508" y="2548720"/>
            <a:ext cx="3122414" cy="401910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12C8737-C93A-4042-997D-19EDFFE36EB9}"/>
              </a:ext>
            </a:extLst>
          </p:cNvPr>
          <p:cNvSpPr txBox="1"/>
          <p:nvPr/>
        </p:nvSpPr>
        <p:spPr>
          <a:xfrm>
            <a:off x="3509675" y="3310253"/>
            <a:ext cx="4221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Post-Doc (Paris) 2023?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137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10201447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WP3: Polychromatic image synthesis </a:t>
            </a:r>
          </a:p>
          <a:p>
            <a:endParaRPr lang="en-US" sz="3200" b="1" dirty="0"/>
          </a:p>
          <a:p>
            <a:endParaRPr lang="en-US" sz="3200" b="1" dirty="0"/>
          </a:p>
          <a:p>
            <a:r>
              <a:rPr lang="en-US" sz="3200" b="1" dirty="0"/>
              <a:t>WP31: RT transfer models of wind and disks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HDUST radiative transfer for disk with gas and dust (Be &amp; B[e])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Coupling ESTER &amp; HDUST for more consistent model </a:t>
            </a:r>
            <a:r>
              <a:rPr lang="en-US" sz="2400" dirty="0">
                <a:sym typeface="Wingdings" panose="05000000000000000000" pitchFamily="2" charset="2"/>
              </a:rPr>
              <a:t> WP11, WP12</a:t>
            </a: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RT for radiative wind (CMFGEN vs HDUST 3D)</a:t>
            </a:r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r>
              <a:rPr lang="en-US" sz="3200" b="1" dirty="0"/>
              <a:t>WP32: Tools for </a:t>
            </a:r>
            <a:r>
              <a:rPr lang="en-US" sz="3200" b="1" dirty="0" err="1"/>
              <a:t>spectro</a:t>
            </a:r>
            <a:r>
              <a:rPr lang="en-US" sz="3200" b="1" dirty="0"/>
              <a:t>-interferometry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Polychromatic image reconstruction &amp; model-fitting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err="1"/>
              <a:t>Advanved</a:t>
            </a:r>
            <a:r>
              <a:rPr lang="en-US" sz="2400" dirty="0"/>
              <a:t> techniques: IA enhanced, semi-physical, temperature mapping</a:t>
            </a:r>
          </a:p>
          <a:p>
            <a:endParaRPr lang="en-US" sz="3200" b="1" dirty="0"/>
          </a:p>
        </p:txBody>
      </p:sp>
      <p:pic>
        <p:nvPicPr>
          <p:cNvPr id="9" name="Image 8" descr="Une image contenant personne, homme, debout, bâtiment&#10;&#10;Description générée automatiquement">
            <a:extLst>
              <a:ext uri="{FF2B5EF4-FFF2-40B4-BE49-F238E27FC236}">
                <a16:creationId xmlns:a16="http://schemas.microsoft.com/office/drawing/2014/main" id="{F02093A3-AB47-48A6-B137-84C3F4AAF5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52" t="28840" r="35342" b="27958"/>
          <a:stretch/>
        </p:blipFill>
        <p:spPr>
          <a:xfrm rot="423867">
            <a:off x="8393142" y="469556"/>
            <a:ext cx="1577061" cy="2105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6" descr="Anthony Meilland - AgoraVox le média citoyen">
            <a:hlinkClick r:id="rId5"/>
            <a:extLst>
              <a:ext uri="{FF2B5EF4-FFF2-40B4-BE49-F238E27FC236}">
                <a16:creationId xmlns:a16="http://schemas.microsoft.com/office/drawing/2014/main" id="{A1EE4139-683C-4AD5-855D-0D6EAA713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8" r="14393"/>
          <a:stretch/>
        </p:blipFill>
        <p:spPr bwMode="auto">
          <a:xfrm rot="612243">
            <a:off x="10792603" y="516581"/>
            <a:ext cx="1183304" cy="1596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 10" descr="Une image contenant personne, terrain, extérieur, homme&#10;&#10;Description générée automatiquement">
            <a:extLst>
              <a:ext uri="{FF2B5EF4-FFF2-40B4-BE49-F238E27FC236}">
                <a16:creationId xmlns:a16="http://schemas.microsoft.com/office/drawing/2014/main" id="{01FE4609-5A92-4E6D-AB8B-2A1C91D1D9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407" t="-1560" r="30418" b="17172"/>
          <a:stretch/>
        </p:blipFill>
        <p:spPr>
          <a:xfrm>
            <a:off x="9944388" y="1461169"/>
            <a:ext cx="1207978" cy="1599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 11" descr="Une image contenant personne, homme, extérieur, souriant&#10;&#10;Description générée automatiquement">
            <a:extLst>
              <a:ext uri="{FF2B5EF4-FFF2-40B4-BE49-F238E27FC236}">
                <a16:creationId xmlns:a16="http://schemas.microsoft.com/office/drawing/2014/main" id="{AA74692E-C81C-4DE7-AE2C-3AFF334070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84966">
            <a:off x="11042416" y="2749984"/>
            <a:ext cx="952695" cy="1261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2B49D0B-8389-4E56-9846-C6BC7DAC8E89}"/>
              </a:ext>
            </a:extLst>
          </p:cNvPr>
          <p:cNvSpPr txBox="1"/>
          <p:nvPr/>
        </p:nvSpPr>
        <p:spPr>
          <a:xfrm>
            <a:off x="5825504" y="4040374"/>
            <a:ext cx="4094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Post-Doc (Nice) 2023</a:t>
            </a:r>
          </a:p>
        </p:txBody>
      </p:sp>
    </p:spTree>
    <p:extLst>
      <p:ext uri="{BB962C8B-B14F-4D97-AF65-F5344CB8AC3E}">
        <p14:creationId xmlns:p14="http://schemas.microsoft.com/office/powerpoint/2010/main" val="3796417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3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7637027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WP4: Interferometric Surveys</a:t>
            </a:r>
          </a:p>
          <a:p>
            <a:endParaRPr lang="en-US" sz="4000" b="1" dirty="0"/>
          </a:p>
          <a:p>
            <a:r>
              <a:rPr lang="en-US" sz="3600" b="1" dirty="0"/>
              <a:t>WP41 MATISSE Surveys</a:t>
            </a:r>
          </a:p>
          <a:p>
            <a:endParaRPr lang="en-US" sz="3600" b="1" dirty="0"/>
          </a:p>
          <a:p>
            <a:r>
              <a:rPr lang="en-US" sz="3600" b="1" dirty="0"/>
              <a:t>WP42 SPICA Surveys</a:t>
            </a:r>
          </a:p>
          <a:p>
            <a:endParaRPr lang="en-US" sz="3600" b="1" dirty="0"/>
          </a:p>
          <a:p>
            <a:r>
              <a:rPr lang="en-US" sz="3600" b="1" dirty="0"/>
              <a:t>WP43 Physical analysis of the datasets </a:t>
            </a:r>
          </a:p>
          <a:p>
            <a:endParaRPr lang="en-US" sz="3200" b="1" dirty="0"/>
          </a:p>
        </p:txBody>
      </p:sp>
      <p:pic>
        <p:nvPicPr>
          <p:cNvPr id="9" name="Image 8" descr="Une image contenant personne, homme, debout, bâtiment&#10;&#10;Description générée automatiquement">
            <a:extLst>
              <a:ext uri="{FF2B5EF4-FFF2-40B4-BE49-F238E27FC236}">
                <a16:creationId xmlns:a16="http://schemas.microsoft.com/office/drawing/2014/main" id="{B9485F94-CE3D-4C79-8C72-FC4A743E26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52" t="28840" r="35342" b="27958"/>
          <a:stretch/>
        </p:blipFill>
        <p:spPr>
          <a:xfrm rot="423867">
            <a:off x="10934792" y="2265868"/>
            <a:ext cx="1008775" cy="1346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6" descr="Anthony Meilland - AgoraVox le média citoyen">
            <a:hlinkClick r:id="rId5"/>
            <a:extLst>
              <a:ext uri="{FF2B5EF4-FFF2-40B4-BE49-F238E27FC236}">
                <a16:creationId xmlns:a16="http://schemas.microsoft.com/office/drawing/2014/main" id="{7FD5AF0A-F4A4-4185-8184-DB297178F1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8" r="14393"/>
          <a:stretch/>
        </p:blipFill>
        <p:spPr bwMode="auto">
          <a:xfrm rot="21260539">
            <a:off x="10140828" y="543775"/>
            <a:ext cx="1417596" cy="1912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Soutenance d'HDR de Daniel Reese le vendredi 18 mai 2018 - LESIA -  Observatoire de Paris">
            <a:hlinkClick r:id="rId7"/>
            <a:extLst>
              <a:ext uri="{FF2B5EF4-FFF2-40B4-BE49-F238E27FC236}">
                <a16:creationId xmlns:a16="http://schemas.microsoft.com/office/drawing/2014/main" id="{41E2A2F8-9264-47FB-9B30-B663ACDF5B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3" r="12307"/>
          <a:stretch/>
        </p:blipFill>
        <p:spPr bwMode="auto">
          <a:xfrm rot="20834632">
            <a:off x="10934706" y="3743145"/>
            <a:ext cx="811103" cy="1082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 10" descr="Une image contenant personne, terrain, extérieur, homme&#10;&#10;Description générée automatiquement">
            <a:extLst>
              <a:ext uri="{FF2B5EF4-FFF2-40B4-BE49-F238E27FC236}">
                <a16:creationId xmlns:a16="http://schemas.microsoft.com/office/drawing/2014/main" id="{1DF75071-F3B6-4EA8-BD62-12F9D4FA496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407" t="-1560" r="30418" b="17172"/>
          <a:stretch/>
        </p:blipFill>
        <p:spPr>
          <a:xfrm>
            <a:off x="9691442" y="2200401"/>
            <a:ext cx="1032485" cy="1367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Image 27" descr="Une image contenant texte, noir, équipement électronique&#10;&#10;Description générée automatiquement">
            <a:extLst>
              <a:ext uri="{FF2B5EF4-FFF2-40B4-BE49-F238E27FC236}">
                <a16:creationId xmlns:a16="http://schemas.microsoft.com/office/drawing/2014/main" id="{1D593B61-19EF-4D11-AB98-E98906AE81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2"/>
          <a:stretch/>
        </p:blipFill>
        <p:spPr>
          <a:xfrm>
            <a:off x="748238" y="4796474"/>
            <a:ext cx="8424037" cy="1969273"/>
          </a:xfrm>
          <a:prstGeom prst="rect">
            <a:avLst/>
          </a:prstGeom>
        </p:spPr>
      </p:pic>
      <p:pic>
        <p:nvPicPr>
          <p:cNvPr id="14" name="Image 13" descr="Une image contenant table&#10;&#10;Description générée automatiquement">
            <a:extLst>
              <a:ext uri="{FF2B5EF4-FFF2-40B4-BE49-F238E27FC236}">
                <a16:creationId xmlns:a16="http://schemas.microsoft.com/office/drawing/2014/main" id="{5E0EFE3F-5613-4E82-B5B5-8628AC7391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2228">
            <a:off x="5298806" y="1207787"/>
            <a:ext cx="4073848" cy="2680951"/>
          </a:xfrm>
          <a:prstGeom prst="rect">
            <a:avLst/>
          </a:prstGeom>
        </p:spPr>
      </p:pic>
      <p:pic>
        <p:nvPicPr>
          <p:cNvPr id="34" name="Image 33" descr="Une image contenant texte, personne, posant&#10;&#10;Description générée automatiquement">
            <a:extLst>
              <a:ext uri="{FF2B5EF4-FFF2-40B4-BE49-F238E27FC236}">
                <a16:creationId xmlns:a16="http://schemas.microsoft.com/office/drawing/2014/main" id="{DEA7AD69-FF05-429D-89B2-A4E6EE8A73D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3" t="11027" r="14048" b="20524"/>
          <a:stretch/>
        </p:blipFill>
        <p:spPr>
          <a:xfrm rot="21214789">
            <a:off x="10013939" y="4722110"/>
            <a:ext cx="1242167" cy="1574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B6B3EB26-6D54-4ABF-BCCC-14F46FD675A9}"/>
              </a:ext>
            </a:extLst>
          </p:cNvPr>
          <p:cNvSpPr txBox="1"/>
          <p:nvPr/>
        </p:nvSpPr>
        <p:spPr>
          <a:xfrm>
            <a:off x="9346589" y="5738095"/>
            <a:ext cx="28035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PhD </a:t>
            </a:r>
          </a:p>
          <a:p>
            <a:r>
              <a:rPr lang="fr-F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Margaux </a:t>
            </a:r>
            <a:r>
              <a:rPr lang="fr-FR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Abello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Image 11" descr="Une image contenant personne, homme, extérieur, souriant&#10;&#10;Description générée automatiquement">
            <a:extLst>
              <a:ext uri="{FF2B5EF4-FFF2-40B4-BE49-F238E27FC236}">
                <a16:creationId xmlns:a16="http://schemas.microsoft.com/office/drawing/2014/main" id="{3B62AF2E-262D-4B20-B684-4C86F98D13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468412">
            <a:off x="9666951" y="3598359"/>
            <a:ext cx="814942" cy="1079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7797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21419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Timeline </a:t>
            </a:r>
          </a:p>
          <a:p>
            <a:endParaRPr lang="en-US" sz="3200" b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8E5F4E8-A83A-4D97-B0B5-CD9C70FBAB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79" y="1461928"/>
            <a:ext cx="10928834" cy="493887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83101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26676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Delivrables</a:t>
            </a:r>
            <a:r>
              <a:rPr lang="en-US" sz="4000" b="1" dirty="0"/>
              <a:t> </a:t>
            </a:r>
          </a:p>
          <a:p>
            <a:endParaRPr lang="en-US" sz="3200" b="1" dirty="0"/>
          </a:p>
        </p:txBody>
      </p:sp>
      <p:sp>
        <p:nvSpPr>
          <p:cNvPr id="16" name="Espace réservé du contenu 3">
            <a:extLst>
              <a:ext uri="{FF2B5EF4-FFF2-40B4-BE49-F238E27FC236}">
                <a16:creationId xmlns:a16="http://schemas.microsoft.com/office/drawing/2014/main" id="{1FD08079-5F90-4C8A-9BE6-D9849875EE8B}"/>
              </a:ext>
            </a:extLst>
          </p:cNvPr>
          <p:cNvSpPr txBox="1">
            <a:spLocks/>
          </p:cNvSpPr>
          <p:nvPr/>
        </p:nvSpPr>
        <p:spPr>
          <a:xfrm>
            <a:off x="190848" y="1323846"/>
            <a:ext cx="7624082" cy="56388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1) Grid of models</a:t>
            </a:r>
            <a:endParaRPr kumimoji="0" lang="en-US" sz="2200" b="0" i="0" u="none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2001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Stellar interiors</a:t>
            </a:r>
          </a:p>
          <a:p>
            <a:pPr marL="12001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Stellar atmospheres</a:t>
            </a:r>
          </a:p>
          <a:p>
            <a:pPr marL="12001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Environnement</a:t>
            </a:r>
            <a:r>
              <a:rPr kumimoji="0" lang="en-US" sz="17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stellaires</a:t>
            </a:r>
            <a:r>
              <a:rPr kumimoji="0" lang="en-US" sz="17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(vent et </a:t>
            </a:r>
            <a:r>
              <a:rPr kumimoji="0" lang="en-US" sz="1700" b="0" i="0" u="none" strike="noStrike" kern="1200" cap="none" spc="0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disques</a:t>
            </a:r>
            <a:r>
              <a:rPr kumimoji="0" lang="en-US" sz="17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  <a:p>
            <a:pPr marL="74295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700" b="0" i="0" u="none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2) Physical parameters of close-by massive stars</a:t>
            </a:r>
          </a:p>
          <a:p>
            <a:pPr marL="12001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200 stellar parameters </a:t>
            </a:r>
          </a:p>
          <a:p>
            <a:pPr marL="12001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 mass-loss and environment parameters</a:t>
            </a:r>
          </a:p>
          <a:p>
            <a:pPr marL="12001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25 Images of photospheres and/or environments</a:t>
            </a:r>
          </a:p>
          <a:p>
            <a:pPr marL="12001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3) Tools for </a:t>
            </a:r>
            <a:r>
              <a:rPr kumimoji="0" lang="en-US" sz="1900" b="0" i="0" u="none" strike="noStrike" kern="1200" cap="none" spc="0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spectro</a:t>
            </a:r>
            <a:r>
              <a:rPr kumimoji="0" lang="en-US" sz="19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-interferometry</a:t>
            </a:r>
          </a:p>
          <a:p>
            <a:pPr marL="12001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Chromatic modelling-fitting </a:t>
            </a:r>
          </a:p>
          <a:p>
            <a:pPr marL="12001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Polychromatic image-reconstruction</a:t>
            </a:r>
          </a:p>
          <a:p>
            <a:pPr marL="74295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700" b="0" i="0" u="none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700" b="0" i="0" u="none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… as Bonus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VR-environment for stellar and circumstellar models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2001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2EA0C31-BD4A-44D6-B3C6-9BE979B79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32527">
            <a:off x="9550001" y="4042831"/>
            <a:ext cx="2057269" cy="2105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CE7E3AA-4381-44E7-9B82-AD3FAE682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9744" y="775939"/>
            <a:ext cx="1543157" cy="1274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11DC701-CAF0-4C7E-961E-1D579D9F6C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493" r="26777" b="8814"/>
          <a:stretch/>
        </p:blipFill>
        <p:spPr>
          <a:xfrm rot="21091621">
            <a:off x="5612277" y="653790"/>
            <a:ext cx="1573650" cy="1452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9EB1240-A248-4E51-80AF-31562EE8FD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0" r="76192" b="24277"/>
          <a:stretch/>
        </p:blipFill>
        <p:spPr>
          <a:xfrm rot="191452">
            <a:off x="6441490" y="2314985"/>
            <a:ext cx="1181391" cy="1732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 20" descr="Une image contenant étoile, objet d’extérieur, ciel nocturne&#10;&#10;Description générée automatiquement">
            <a:extLst>
              <a:ext uri="{FF2B5EF4-FFF2-40B4-BE49-F238E27FC236}">
                <a16:creationId xmlns:a16="http://schemas.microsoft.com/office/drawing/2014/main" id="{F5E86B15-CDF2-4867-A36F-322A1A3847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272">
            <a:off x="7436891" y="2560944"/>
            <a:ext cx="1895908" cy="1274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998A86C-A67B-474D-A7ED-5C4A9CB3A9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4792">
            <a:off x="5107132" y="4087728"/>
            <a:ext cx="1901511" cy="1901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4898ED4-89D0-4796-8C49-062D2E758A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57" y="4172157"/>
            <a:ext cx="1548108" cy="1548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78932644-AAB7-4065-98C3-4396D59B534A}"/>
              </a:ext>
            </a:extLst>
          </p:cNvPr>
          <p:cNvSpPr txBox="1"/>
          <p:nvPr/>
        </p:nvSpPr>
        <p:spPr>
          <a:xfrm>
            <a:off x="9360621" y="6134236"/>
            <a:ext cx="2640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Stage Aldan </a:t>
            </a:r>
            <a:r>
              <a:rPr lang="fr-F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Saldou</a:t>
            </a:r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(2021)</a:t>
            </a:r>
          </a:p>
          <a:p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stage par an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0660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 131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37284631-4EAF-4181-AF71-07E65F0B1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534"/>
                    </a14:imgEffect>
                    <a14:imgEffect>
                      <a14:saturation sat="64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79"/>
            <a:ext cx="12192000" cy="6858000"/>
          </a:xfrm>
          <a:prstGeom prst="rect">
            <a:avLst/>
          </a:prstGeom>
        </p:spPr>
      </p:pic>
      <p:sp>
        <p:nvSpPr>
          <p:cNvPr id="188" name="ZoneTexte 187">
            <a:extLst>
              <a:ext uri="{FF2B5EF4-FFF2-40B4-BE49-F238E27FC236}">
                <a16:creationId xmlns:a16="http://schemas.microsoft.com/office/drawing/2014/main" id="{B6FD387C-16E4-45F9-9EEC-AD2A31F7D2E1}"/>
              </a:ext>
            </a:extLst>
          </p:cNvPr>
          <p:cNvSpPr txBox="1"/>
          <p:nvPr/>
        </p:nvSpPr>
        <p:spPr>
          <a:xfrm>
            <a:off x="-968705" y="2057664"/>
            <a:ext cx="5356935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altLang="fr-FR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Méthodologie</a:t>
            </a:r>
            <a:endParaRPr lang="fr-FR" altLang="fr-FR" sz="1050" b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fr-FR" altLang="fr-FR" sz="2000" b="1" dirty="0">
                <a:solidFill>
                  <a:schemeClr val="bg1">
                    <a:lumMod val="95000"/>
                  </a:schemeClr>
                </a:solidFill>
              </a:rPr>
              <a:t>Coupler</a:t>
            </a:r>
            <a:r>
              <a:rPr lang="fr-FR" altLang="fr-FR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fr-FR" altLang="fr-FR" sz="800" b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fr-FR" altLang="fr-FR" sz="700" b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fr-FR" altLang="fr-FR" sz="1600" dirty="0">
                <a:solidFill>
                  <a:schemeClr val="bg1">
                    <a:lumMod val="95000"/>
                  </a:schemeClr>
                </a:solidFill>
              </a:rPr>
              <a:t>des </a:t>
            </a:r>
            <a:r>
              <a:rPr lang="fr-FR" altLang="fr-FR" sz="1600" b="1" dirty="0">
                <a:solidFill>
                  <a:srgbClr val="FFC000"/>
                </a:solidFill>
              </a:rPr>
              <a:t>modèles d’intérieurs  </a:t>
            </a:r>
          </a:p>
          <a:p>
            <a:pPr algn="ctr"/>
            <a:r>
              <a:rPr lang="fr-FR" altLang="fr-FR" sz="1600" dirty="0">
                <a:solidFill>
                  <a:schemeClr val="bg1">
                    <a:lumMod val="95000"/>
                  </a:schemeClr>
                </a:solidFill>
              </a:rPr>
              <a:t>d’étoiles massives</a:t>
            </a:r>
          </a:p>
          <a:p>
            <a:pPr algn="ctr"/>
            <a:r>
              <a:rPr lang="fr-FR" altLang="fr-FR" sz="1600" dirty="0">
                <a:solidFill>
                  <a:schemeClr val="bg1">
                    <a:lumMod val="95000"/>
                  </a:schemeClr>
                </a:solidFill>
              </a:rPr>
              <a:t>incluant </a:t>
            </a:r>
            <a:r>
              <a:rPr lang="fr-FR" altLang="fr-FR" sz="1600" b="1" dirty="0">
                <a:solidFill>
                  <a:srgbClr val="FFC000"/>
                </a:solidFill>
              </a:rPr>
              <a:t>rotation</a:t>
            </a:r>
            <a:r>
              <a:rPr lang="fr-FR" altLang="fr-FR" sz="1600" dirty="0">
                <a:solidFill>
                  <a:schemeClr val="bg1"/>
                </a:solidFill>
              </a:rPr>
              <a:t>,</a:t>
            </a:r>
            <a:r>
              <a:rPr lang="fr-FR" altLang="fr-FR" sz="1600" dirty="0">
                <a:solidFill>
                  <a:srgbClr val="FF0000"/>
                </a:solidFill>
              </a:rPr>
              <a:t> </a:t>
            </a:r>
            <a:r>
              <a:rPr lang="fr-FR" altLang="fr-FR" sz="1600" b="1" dirty="0">
                <a:solidFill>
                  <a:srgbClr val="FFC000"/>
                </a:solidFill>
              </a:rPr>
              <a:t>pulsations</a:t>
            </a:r>
            <a:r>
              <a:rPr lang="fr-FR" altLang="fr-FR" sz="16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altLang="fr-FR" sz="1600" dirty="0">
                <a:solidFill>
                  <a:schemeClr val="bg1"/>
                </a:solidFill>
              </a:rPr>
              <a:t>et</a:t>
            </a:r>
            <a:r>
              <a:rPr lang="fr-FR" altLang="fr-FR" sz="1600" dirty="0">
                <a:solidFill>
                  <a:srgbClr val="FF0000"/>
                </a:solidFill>
              </a:rPr>
              <a:t> </a:t>
            </a:r>
            <a:r>
              <a:rPr lang="fr-FR" altLang="fr-FR" sz="1600" b="1" dirty="0">
                <a:solidFill>
                  <a:srgbClr val="FFC000"/>
                </a:solidFill>
              </a:rPr>
              <a:t>perte de masse</a:t>
            </a:r>
            <a:endParaRPr lang="fr-FR" altLang="fr-FR" sz="1000" b="1" dirty="0">
              <a:solidFill>
                <a:srgbClr val="FFC000"/>
              </a:solidFill>
            </a:endParaRPr>
          </a:p>
          <a:p>
            <a:pPr algn="ctr"/>
            <a:endParaRPr lang="fr-FR" altLang="fr-FR" sz="900" b="1" dirty="0">
              <a:solidFill>
                <a:srgbClr val="FF0000"/>
              </a:solidFill>
            </a:endParaRPr>
          </a:p>
          <a:p>
            <a:pPr algn="ctr"/>
            <a:r>
              <a:rPr lang="fr-FR" altLang="fr-FR" sz="2000" b="1" dirty="0">
                <a:solidFill>
                  <a:schemeClr val="bg1"/>
                </a:solidFill>
              </a:rPr>
              <a:t>avec</a:t>
            </a:r>
            <a:r>
              <a:rPr lang="fr-FR" altLang="fr-FR" b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fr-FR" altLang="fr-FR" sz="900" b="1" dirty="0">
              <a:solidFill>
                <a:schemeClr val="bg1"/>
              </a:solidFill>
            </a:endParaRPr>
          </a:p>
          <a:p>
            <a:pPr algn="ctr"/>
            <a:r>
              <a:rPr lang="fr-FR" altLang="fr-FR" sz="1600" dirty="0">
                <a:solidFill>
                  <a:schemeClr val="bg1"/>
                </a:solidFill>
              </a:rPr>
              <a:t>des modèles de </a:t>
            </a:r>
            <a:r>
              <a:rPr lang="fr-FR" altLang="fr-FR" sz="1600" b="1" dirty="0">
                <a:solidFill>
                  <a:srgbClr val="FFC000"/>
                </a:solidFill>
              </a:rPr>
              <a:t>transfert radiatif  </a:t>
            </a:r>
          </a:p>
          <a:p>
            <a:pPr algn="ctr"/>
            <a:r>
              <a:rPr lang="fr-FR" altLang="fr-FR" sz="1600" dirty="0">
                <a:solidFill>
                  <a:schemeClr val="bg1"/>
                </a:solidFill>
              </a:rPr>
              <a:t>des</a:t>
            </a:r>
            <a:r>
              <a:rPr lang="fr-FR" altLang="fr-FR" sz="1600" dirty="0"/>
              <a:t> </a:t>
            </a:r>
            <a:r>
              <a:rPr lang="fr-FR" altLang="fr-FR" sz="1600" b="1" dirty="0">
                <a:solidFill>
                  <a:srgbClr val="FFC000"/>
                </a:solidFill>
              </a:rPr>
              <a:t>photosphères</a:t>
            </a:r>
            <a:r>
              <a:rPr lang="fr-FR" altLang="fr-FR" sz="1600" b="1" dirty="0">
                <a:solidFill>
                  <a:srgbClr val="FF0000"/>
                </a:solidFill>
              </a:rPr>
              <a:t> </a:t>
            </a:r>
            <a:r>
              <a:rPr lang="fr-FR" altLang="fr-FR" sz="1600" dirty="0"/>
              <a:t> </a:t>
            </a:r>
            <a:r>
              <a:rPr lang="fr-FR" altLang="fr-FR" sz="1600" dirty="0">
                <a:solidFill>
                  <a:schemeClr val="bg1"/>
                </a:solidFill>
              </a:rPr>
              <a:t>et </a:t>
            </a:r>
            <a:r>
              <a:rPr lang="fr-FR" altLang="fr-FR" sz="1600" b="1" dirty="0">
                <a:solidFill>
                  <a:srgbClr val="FFC000"/>
                </a:solidFill>
              </a:rPr>
              <a:t>environnements</a:t>
            </a:r>
          </a:p>
          <a:p>
            <a:pPr algn="ctr"/>
            <a:endParaRPr lang="fr-FR" altLang="fr-FR" sz="1400" b="1" dirty="0">
              <a:solidFill>
                <a:srgbClr val="FF0000"/>
              </a:solidFill>
            </a:endParaRPr>
          </a:p>
          <a:p>
            <a:pPr algn="ctr"/>
            <a:r>
              <a:rPr lang="fr-FR" altLang="fr-FR" sz="2000" b="1" dirty="0">
                <a:solidFill>
                  <a:schemeClr val="bg1"/>
                </a:solidFill>
              </a:rPr>
              <a:t>Et comparer</a:t>
            </a:r>
            <a:r>
              <a:rPr lang="fr-FR" altLang="fr-FR" sz="2000" dirty="0">
                <a:solidFill>
                  <a:schemeClr val="bg1"/>
                </a:solidFill>
              </a:rPr>
              <a:t> </a:t>
            </a:r>
            <a:r>
              <a:rPr lang="fr-FR" altLang="fr-FR" sz="2000" b="1" dirty="0">
                <a:solidFill>
                  <a:schemeClr val="bg1"/>
                </a:solidFill>
              </a:rPr>
              <a:t>avec</a:t>
            </a:r>
          </a:p>
          <a:p>
            <a:pPr algn="ctr"/>
            <a:endParaRPr lang="fr-FR" altLang="fr-FR" sz="900" b="1" dirty="0">
              <a:solidFill>
                <a:schemeClr val="bg1"/>
              </a:solidFill>
            </a:endParaRPr>
          </a:p>
          <a:p>
            <a:pPr algn="ctr"/>
            <a:r>
              <a:rPr lang="fr-FR" altLang="fr-FR" sz="1600" dirty="0">
                <a:solidFill>
                  <a:schemeClr val="bg1"/>
                </a:solidFill>
              </a:rPr>
              <a:t> des observations</a:t>
            </a:r>
            <a:r>
              <a:rPr lang="fr-FR" altLang="fr-FR" sz="1600" b="1" dirty="0">
                <a:solidFill>
                  <a:srgbClr val="FF0000"/>
                </a:solidFill>
              </a:rPr>
              <a:t> </a:t>
            </a:r>
            <a:endParaRPr lang="fr-FR" altLang="fr-FR" sz="1050" b="1" dirty="0">
              <a:solidFill>
                <a:srgbClr val="FF0000"/>
              </a:solidFill>
            </a:endParaRPr>
          </a:p>
          <a:p>
            <a:pPr algn="ctr"/>
            <a:r>
              <a:rPr lang="fr-FR" altLang="fr-FR" sz="1600" b="1" dirty="0" err="1">
                <a:solidFill>
                  <a:srgbClr val="FFC000"/>
                </a:solidFill>
              </a:rPr>
              <a:t>spectro</a:t>
            </a:r>
            <a:r>
              <a:rPr lang="fr-FR" altLang="fr-FR" sz="1600" b="1" dirty="0">
                <a:solidFill>
                  <a:srgbClr val="FFC000"/>
                </a:solidFill>
              </a:rPr>
              <a:t>-interférométriques</a:t>
            </a:r>
          </a:p>
          <a:p>
            <a:pPr algn="ctr"/>
            <a:r>
              <a:rPr lang="fr-FR" altLang="fr-FR" sz="1600" b="1" dirty="0">
                <a:solidFill>
                  <a:srgbClr val="FFC000"/>
                </a:solidFill>
              </a:rPr>
              <a:t>(VLTI/MATISSE &amp; CHARA/SPICA)</a:t>
            </a:r>
            <a:r>
              <a:rPr lang="fr-FR" altLang="fr-FR" sz="16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altLang="fr-FR" sz="1600" dirty="0">
                <a:solidFill>
                  <a:schemeClr val="bg1"/>
                </a:solidFill>
              </a:rPr>
              <a:t>et astérosismologiques</a:t>
            </a:r>
            <a:endParaRPr lang="fr-FR" altLang="fr-FR" sz="1800" dirty="0">
              <a:solidFill>
                <a:schemeClr val="bg1"/>
              </a:solidFill>
            </a:endParaRPr>
          </a:p>
        </p:txBody>
      </p:sp>
      <p:pic>
        <p:nvPicPr>
          <p:cNvPr id="202" name="Image 201">
            <a:extLst>
              <a:ext uri="{FF2B5EF4-FFF2-40B4-BE49-F238E27FC236}">
                <a16:creationId xmlns:a16="http://schemas.microsoft.com/office/drawing/2014/main" id="{C5202ED9-BD19-4A57-966D-EE90E6A65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06136">
            <a:off x="3162802" y="5287521"/>
            <a:ext cx="1985513" cy="1248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1" name="Image 200">
            <a:extLst>
              <a:ext uri="{FF2B5EF4-FFF2-40B4-BE49-F238E27FC236}">
                <a16:creationId xmlns:a16="http://schemas.microsoft.com/office/drawing/2014/main" id="{17E2CFA0-67F3-40E9-A656-A921059477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493" r="26777" b="8814"/>
          <a:stretch/>
        </p:blipFill>
        <p:spPr>
          <a:xfrm rot="682012">
            <a:off x="3568641" y="3824014"/>
            <a:ext cx="1567952" cy="1447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9" name="ZoneTexte 208">
            <a:extLst>
              <a:ext uri="{FF2B5EF4-FFF2-40B4-BE49-F238E27FC236}">
                <a16:creationId xmlns:a16="http://schemas.microsoft.com/office/drawing/2014/main" id="{6A497E40-8756-433A-8EDF-5B5AD458B347}"/>
              </a:ext>
            </a:extLst>
          </p:cNvPr>
          <p:cNvSpPr txBox="1"/>
          <p:nvPr/>
        </p:nvSpPr>
        <p:spPr>
          <a:xfrm>
            <a:off x="5534783" y="2123522"/>
            <a:ext cx="661668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Délivrables</a:t>
            </a:r>
            <a:endParaRPr lang="fr-FR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Grilles de modèles </a:t>
            </a:r>
          </a:p>
          <a:p>
            <a:pPr lvl="1"/>
            <a:r>
              <a:rPr lang="fr-FR" sz="1600" dirty="0">
                <a:solidFill>
                  <a:schemeClr val="bg1"/>
                </a:solidFill>
              </a:rPr>
              <a:t>Intérieurs stellaires, atmosphères et environnements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Paramètres physiques </a:t>
            </a:r>
          </a:p>
          <a:p>
            <a:pPr lvl="1"/>
            <a:r>
              <a:rPr lang="fr-FR" sz="1600" dirty="0">
                <a:solidFill>
                  <a:schemeClr val="bg1"/>
                </a:solidFill>
              </a:rPr>
              <a:t>200 paramètres stellaires, 100 environnements, 25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Outils pour l’interférométrie </a:t>
            </a:r>
          </a:p>
          <a:p>
            <a:pPr lvl="1"/>
            <a:r>
              <a:rPr lang="fr-FR" sz="1600" dirty="0">
                <a:solidFill>
                  <a:schemeClr val="bg1"/>
                </a:solidFill>
              </a:rPr>
              <a:t>Ajustement de modèles et reconstruction d’image panchromatique</a:t>
            </a:r>
          </a:p>
          <a:p>
            <a:r>
              <a:rPr lang="fr-FR" dirty="0">
                <a:solidFill>
                  <a:srgbClr val="92D050"/>
                </a:solidFill>
              </a:rPr>
              <a:t>…et en Bonus</a:t>
            </a:r>
          </a:p>
          <a:p>
            <a:r>
              <a:rPr lang="fr-FR" sz="1600" dirty="0">
                <a:solidFill>
                  <a:schemeClr val="bg1"/>
                </a:solidFill>
              </a:rPr>
              <a:t>Développement d’un environnement immersif de réalité</a:t>
            </a:r>
          </a:p>
          <a:p>
            <a:r>
              <a:rPr lang="fr-FR" sz="1600" dirty="0">
                <a:solidFill>
                  <a:schemeClr val="bg1"/>
                </a:solidFill>
              </a:rPr>
              <a:t>virtuelle pour la visualisation de modèles astrophysiques</a:t>
            </a:r>
          </a:p>
        </p:txBody>
      </p:sp>
      <p:sp>
        <p:nvSpPr>
          <p:cNvPr id="214" name="ZoneTexte 213">
            <a:extLst>
              <a:ext uri="{FF2B5EF4-FFF2-40B4-BE49-F238E27FC236}">
                <a16:creationId xmlns:a16="http://schemas.microsoft.com/office/drawing/2014/main" id="{9B749FEE-AB14-48E7-A6D1-3EC11C09D024}"/>
              </a:ext>
            </a:extLst>
          </p:cNvPr>
          <p:cNvSpPr txBox="1"/>
          <p:nvPr/>
        </p:nvSpPr>
        <p:spPr>
          <a:xfrm>
            <a:off x="5594350" y="4996271"/>
            <a:ext cx="633107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Kick-off meeting</a:t>
            </a:r>
            <a:endParaRPr lang="fr-FR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Stages de Master (Nice) </a:t>
            </a:r>
            <a:r>
              <a:rPr lang="fr-FR" sz="1600" dirty="0">
                <a:solidFill>
                  <a:schemeClr val="bg1"/>
                </a:solidFill>
              </a:rPr>
              <a:t>:</a:t>
            </a:r>
            <a:r>
              <a:rPr lang="fr-FR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600" dirty="0">
                <a:solidFill>
                  <a:schemeClr val="bg1"/>
                </a:solidFill>
              </a:rPr>
              <a:t> MATISSE &amp; Réalité Virtuelle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</a:rPr>
              <a:t>Démarrage de la </a:t>
            </a:r>
            <a:r>
              <a:rPr lang="fr-FR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thèse à Nice </a:t>
            </a:r>
            <a:r>
              <a:rPr lang="fr-FR" sz="1600" dirty="0">
                <a:solidFill>
                  <a:schemeClr val="bg1"/>
                </a:solidFill>
              </a:rPr>
              <a:t>(Octobre)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</a:rPr>
              <a:t>Démarrage</a:t>
            </a:r>
            <a:r>
              <a:rPr lang="fr-FR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</a:t>
            </a:r>
            <a:r>
              <a:rPr lang="fr-FR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postdocs </a:t>
            </a:r>
            <a:r>
              <a:rPr lang="fr-FR" sz="1600" dirty="0">
                <a:solidFill>
                  <a:schemeClr val="bg1"/>
                </a:solidFill>
              </a:rPr>
              <a:t>à</a:t>
            </a:r>
            <a:r>
              <a:rPr lang="fr-FR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Toulouse </a:t>
            </a:r>
            <a:r>
              <a:rPr lang="fr-F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</a:t>
            </a:r>
            <a:r>
              <a:rPr lang="fr-FR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Paris? </a:t>
            </a:r>
            <a:endParaRPr lang="fr-FR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" name="ZoneTexte 214">
            <a:extLst>
              <a:ext uri="{FF2B5EF4-FFF2-40B4-BE49-F238E27FC236}">
                <a16:creationId xmlns:a16="http://schemas.microsoft.com/office/drawing/2014/main" id="{034D360A-A67B-45FB-8FE2-738B45BD8390}"/>
              </a:ext>
            </a:extLst>
          </p:cNvPr>
          <p:cNvSpPr txBox="1"/>
          <p:nvPr/>
        </p:nvSpPr>
        <p:spPr>
          <a:xfrm>
            <a:off x="8501831" y="6434775"/>
            <a:ext cx="371550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B0F0"/>
                </a:solidFill>
              </a:rPr>
              <a:t>Plus d’infos sur </a:t>
            </a:r>
            <a:r>
              <a:rPr lang="fr-FR" sz="2000" u="sng" dirty="0">
                <a:solidFill>
                  <a:srgbClr val="00B0F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www.anr-massif.fr</a:t>
            </a:r>
            <a:endParaRPr lang="fr-FR" sz="2000" u="sng" dirty="0">
              <a:solidFill>
                <a:srgbClr val="00B0F0"/>
              </a:solidFill>
            </a:endParaRPr>
          </a:p>
          <a:p>
            <a:endParaRPr lang="en-US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E11F4CE-A00D-436E-BDF0-276A715C1870}"/>
              </a:ext>
            </a:extLst>
          </p:cNvPr>
          <p:cNvGrpSpPr/>
          <p:nvPr/>
        </p:nvGrpSpPr>
        <p:grpSpPr>
          <a:xfrm>
            <a:off x="3742075" y="2791196"/>
            <a:ext cx="1328094" cy="1188680"/>
            <a:chOff x="3620625" y="665764"/>
            <a:chExt cx="1328094" cy="1188680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F6242CEF-D112-4D56-8622-664F15723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8642">
              <a:off x="3625488" y="665764"/>
              <a:ext cx="1323231" cy="115010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4A4BD95-AE1C-452B-A4EE-CB6C29744742}"/>
                </a:ext>
              </a:extLst>
            </p:cNvPr>
            <p:cNvSpPr/>
            <p:nvPr/>
          </p:nvSpPr>
          <p:spPr>
            <a:xfrm rot="21092045">
              <a:off x="3648593" y="693562"/>
              <a:ext cx="1270650" cy="108874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1BBCDBE-80F8-4B12-9CF6-0A416B386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8642">
              <a:off x="3620625" y="704336"/>
              <a:ext cx="1323231" cy="1150108"/>
            </a:xfrm>
            <a:prstGeom prst="rect">
              <a:avLst/>
            </a:prstGeom>
          </p:spPr>
        </p:pic>
      </p:grpSp>
      <p:pic>
        <p:nvPicPr>
          <p:cNvPr id="197" name="Image 196">
            <a:extLst>
              <a:ext uri="{FF2B5EF4-FFF2-40B4-BE49-F238E27FC236}">
                <a16:creationId xmlns:a16="http://schemas.microsoft.com/office/drawing/2014/main" id="{7A357BBC-F99F-45EA-9785-0A7FBC4161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54945">
            <a:off x="3231195" y="2012569"/>
            <a:ext cx="1297377" cy="1071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4" name="Image 133">
            <a:extLst>
              <a:ext uri="{FF2B5EF4-FFF2-40B4-BE49-F238E27FC236}">
                <a16:creationId xmlns:a16="http://schemas.microsoft.com/office/drawing/2014/main" id="{1F37329E-923E-458E-873E-E06B2B9241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76" y="-1398037"/>
            <a:ext cx="5188941" cy="4505839"/>
          </a:xfrm>
          <a:prstGeom prst="rect">
            <a:avLst/>
          </a:prstGeom>
        </p:spPr>
      </p:pic>
      <p:grpSp>
        <p:nvGrpSpPr>
          <p:cNvPr id="196" name="Groupe 195">
            <a:extLst>
              <a:ext uri="{FF2B5EF4-FFF2-40B4-BE49-F238E27FC236}">
                <a16:creationId xmlns:a16="http://schemas.microsoft.com/office/drawing/2014/main" id="{454BBC36-1E65-4C59-A5B4-AA20ACA904EE}"/>
              </a:ext>
            </a:extLst>
          </p:cNvPr>
          <p:cNvGrpSpPr/>
          <p:nvPr/>
        </p:nvGrpSpPr>
        <p:grpSpPr>
          <a:xfrm>
            <a:off x="5757099" y="91456"/>
            <a:ext cx="6180592" cy="3290797"/>
            <a:chOff x="-1117481" y="1810861"/>
            <a:chExt cx="6180592" cy="3290797"/>
          </a:xfrm>
        </p:grpSpPr>
        <p:sp>
          <p:nvSpPr>
            <p:cNvPr id="136" name="ZoneTexte 135">
              <a:extLst>
                <a:ext uri="{FF2B5EF4-FFF2-40B4-BE49-F238E27FC236}">
                  <a16:creationId xmlns:a16="http://schemas.microsoft.com/office/drawing/2014/main" id="{7753BF1D-1412-4AA8-8942-23F8F07E3BDB}"/>
                </a:ext>
              </a:extLst>
            </p:cNvPr>
            <p:cNvSpPr txBox="1"/>
            <p:nvPr/>
          </p:nvSpPr>
          <p:spPr>
            <a:xfrm>
              <a:off x="1711975" y="1810861"/>
              <a:ext cx="2377574" cy="2562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Organisation</a:t>
              </a:r>
              <a:endParaRPr lang="fr-FR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fr-FR" dirty="0">
                  <a:solidFill>
                    <a:schemeClr val="bg1">
                      <a:lumMod val="95000"/>
                    </a:schemeClr>
                  </a:solidFill>
                </a:rPr>
                <a:t>ANR de type PRC</a:t>
              </a:r>
            </a:p>
            <a:p>
              <a:pPr algn="ctr"/>
              <a:r>
                <a:rPr lang="fr-FR" b="1" u="sng" dirty="0">
                  <a:solidFill>
                    <a:srgbClr val="FFC000"/>
                  </a:solidFill>
                </a:rPr>
                <a:t>Nice</a:t>
              </a:r>
              <a:r>
                <a:rPr lang="fr-FR" dirty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fr-FR" b="1" dirty="0">
                  <a:solidFill>
                    <a:srgbClr val="FFC000"/>
                  </a:solidFill>
                </a:rPr>
                <a:t>Toulouse</a:t>
              </a:r>
              <a:r>
                <a:rPr lang="fr-FR" dirty="0">
                  <a:solidFill>
                    <a:schemeClr val="bg1">
                      <a:lumMod val="95000"/>
                    </a:schemeClr>
                  </a:solidFill>
                </a:rPr>
                <a:t> et </a:t>
              </a:r>
              <a:r>
                <a:rPr lang="fr-FR" b="1" dirty="0">
                  <a:solidFill>
                    <a:srgbClr val="FFC000"/>
                  </a:solidFill>
                </a:rPr>
                <a:t>Paris</a:t>
              </a:r>
              <a:r>
                <a:rPr lang="fr-FR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</a:p>
            <a:p>
              <a:pPr algn="ctr"/>
              <a:r>
                <a:rPr lang="fr-FR" dirty="0">
                  <a:solidFill>
                    <a:schemeClr val="bg1">
                      <a:lumMod val="95000"/>
                    </a:schemeClr>
                  </a:solidFill>
                </a:rPr>
                <a:t>515k€ (2022-2025)</a:t>
              </a:r>
            </a:p>
            <a:p>
              <a:pPr algn="ctr"/>
              <a:endParaRPr lang="fr-FR" sz="1050" dirty="0">
                <a:solidFill>
                  <a:schemeClr val="bg1">
                    <a:lumMod val="95000"/>
                  </a:schemeClr>
                </a:solidFill>
              </a:endParaRPr>
            </a:p>
            <a:p>
              <a:pPr algn="ctr"/>
              <a:r>
                <a:rPr lang="fr-FR" dirty="0">
                  <a:solidFill>
                    <a:schemeClr val="bg1">
                      <a:lumMod val="95000"/>
                    </a:schemeClr>
                  </a:solidFill>
                </a:rPr>
                <a:t>1 Postdoc de 2 ans</a:t>
              </a:r>
            </a:p>
            <a:p>
              <a:pPr algn="ctr"/>
              <a:r>
                <a:rPr lang="fr-FR" dirty="0">
                  <a:solidFill>
                    <a:schemeClr val="bg1">
                      <a:lumMod val="95000"/>
                    </a:schemeClr>
                  </a:solidFill>
                </a:rPr>
                <a:t>par institut</a:t>
              </a:r>
            </a:p>
            <a:p>
              <a:pPr algn="ctr"/>
              <a:r>
                <a:rPr lang="fr-FR" dirty="0">
                  <a:solidFill>
                    <a:schemeClr val="bg1">
                      <a:lumMod val="95000"/>
                    </a:schemeClr>
                  </a:solidFill>
                </a:rPr>
                <a:t>+ </a:t>
              </a:r>
            </a:p>
            <a:p>
              <a:pPr algn="ctr"/>
              <a:r>
                <a:rPr lang="fr-FR" dirty="0">
                  <a:solidFill>
                    <a:schemeClr val="bg1">
                      <a:lumMod val="95000"/>
                    </a:schemeClr>
                  </a:solidFill>
                </a:rPr>
                <a:t>1 thèse à Nice</a:t>
              </a:r>
            </a:p>
          </p:txBody>
        </p:sp>
        <p:grpSp>
          <p:nvGrpSpPr>
            <p:cNvPr id="156" name="Groupe 155">
              <a:extLst>
                <a:ext uri="{FF2B5EF4-FFF2-40B4-BE49-F238E27FC236}">
                  <a16:creationId xmlns:a16="http://schemas.microsoft.com/office/drawing/2014/main" id="{F3722ECC-56B3-4AE5-888B-2EDB4151CBE1}"/>
                </a:ext>
              </a:extLst>
            </p:cNvPr>
            <p:cNvGrpSpPr/>
            <p:nvPr/>
          </p:nvGrpSpPr>
          <p:grpSpPr>
            <a:xfrm rot="21331491">
              <a:off x="-222563" y="2067953"/>
              <a:ext cx="1092755" cy="1283005"/>
              <a:chOff x="224252" y="1988307"/>
              <a:chExt cx="1092755" cy="1283005"/>
            </a:xfrm>
          </p:grpSpPr>
          <p:pic>
            <p:nvPicPr>
              <p:cNvPr id="157" name="Image 156" descr="Une image contenant personne, homme, debout, bâtiment&#10;&#10;Description générée automatiquement">
                <a:extLst>
                  <a:ext uri="{FF2B5EF4-FFF2-40B4-BE49-F238E27FC236}">
                    <a16:creationId xmlns:a16="http://schemas.microsoft.com/office/drawing/2014/main" id="{F93F9132-137A-45E8-A0B1-96AFEDB42B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38652" t="28840" r="35342" b="27958"/>
              <a:stretch/>
            </p:blipFill>
            <p:spPr>
              <a:xfrm rot="692376">
                <a:off x="356056" y="1988307"/>
                <a:ext cx="960951" cy="128300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58" name="ZoneTexte 157">
                <a:extLst>
                  <a:ext uri="{FF2B5EF4-FFF2-40B4-BE49-F238E27FC236}">
                    <a16:creationId xmlns:a16="http://schemas.microsoft.com/office/drawing/2014/main" id="{6715E129-88B5-43DC-A60B-74999AF9AEB7}"/>
                  </a:ext>
                </a:extLst>
              </p:cNvPr>
              <p:cNvSpPr txBox="1"/>
              <p:nvPr/>
            </p:nvSpPr>
            <p:spPr>
              <a:xfrm rot="692376">
                <a:off x="224252" y="2796712"/>
                <a:ext cx="106311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1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A. </a:t>
                </a:r>
                <a:r>
                  <a:rPr lang="fr-FR" sz="11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Domiciano</a:t>
                </a:r>
                <a:r>
                  <a:rPr lang="fr-FR" sz="11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</a:p>
              <a:p>
                <a:pPr algn="ctr"/>
                <a:r>
                  <a:rPr lang="fr-FR" sz="11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 Souza</a:t>
                </a:r>
                <a:endParaRPr lang="en-US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59" name="Groupe 158">
              <a:extLst>
                <a:ext uri="{FF2B5EF4-FFF2-40B4-BE49-F238E27FC236}">
                  <a16:creationId xmlns:a16="http://schemas.microsoft.com/office/drawing/2014/main" id="{E12D57B0-ABD9-47B3-8D59-D51BEADC6011}"/>
                </a:ext>
              </a:extLst>
            </p:cNvPr>
            <p:cNvGrpSpPr/>
            <p:nvPr/>
          </p:nvGrpSpPr>
          <p:grpSpPr>
            <a:xfrm rot="274985">
              <a:off x="804295" y="2838703"/>
              <a:ext cx="945104" cy="1262827"/>
              <a:chOff x="4860693" y="3012713"/>
              <a:chExt cx="945104" cy="1262827"/>
            </a:xfrm>
          </p:grpSpPr>
          <p:pic>
            <p:nvPicPr>
              <p:cNvPr id="160" name="Image 159" descr="Une image contenant personne, terrain, extérieur, homme&#10;&#10;Description générée automatiquement">
                <a:extLst>
                  <a:ext uri="{FF2B5EF4-FFF2-40B4-BE49-F238E27FC236}">
                    <a16:creationId xmlns:a16="http://schemas.microsoft.com/office/drawing/2014/main" id="{EC0C76F1-A0B7-48DA-88D4-DC7CD416A5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25407" t="-1560" r="30418" b="17172"/>
              <a:stretch/>
            </p:blipFill>
            <p:spPr>
              <a:xfrm rot="21325015">
                <a:off x="4860693" y="3012713"/>
                <a:ext cx="945104" cy="125179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61" name="ZoneTexte 160">
                <a:extLst>
                  <a:ext uri="{FF2B5EF4-FFF2-40B4-BE49-F238E27FC236}">
                    <a16:creationId xmlns:a16="http://schemas.microsoft.com/office/drawing/2014/main" id="{37585703-E5CF-4340-9C7F-D2FBB3A79F24}"/>
                  </a:ext>
                </a:extLst>
              </p:cNvPr>
              <p:cNvSpPr txBox="1"/>
              <p:nvPr/>
            </p:nvSpPr>
            <p:spPr>
              <a:xfrm rot="21325015">
                <a:off x="4995017" y="4013930"/>
                <a:ext cx="76495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1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F. Millour</a:t>
                </a:r>
                <a:endParaRPr lang="en-US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62" name="Groupe 161">
              <a:extLst>
                <a:ext uri="{FF2B5EF4-FFF2-40B4-BE49-F238E27FC236}">
                  <a16:creationId xmlns:a16="http://schemas.microsoft.com/office/drawing/2014/main" id="{75550174-AAEE-4210-A724-D91C4EC9F176}"/>
                </a:ext>
              </a:extLst>
            </p:cNvPr>
            <p:cNvGrpSpPr/>
            <p:nvPr/>
          </p:nvGrpSpPr>
          <p:grpSpPr>
            <a:xfrm rot="21249395">
              <a:off x="-1117481" y="2237316"/>
              <a:ext cx="945104" cy="1274934"/>
              <a:chOff x="2670208" y="2082135"/>
              <a:chExt cx="945104" cy="1274934"/>
            </a:xfrm>
          </p:grpSpPr>
          <p:pic>
            <p:nvPicPr>
              <p:cNvPr id="163" name="Picture 6" descr="Anthony Meilland - AgoraVox le média citoyen">
                <a:hlinkClick r:id="rId12"/>
                <a:extLst>
                  <a:ext uri="{FF2B5EF4-FFF2-40B4-BE49-F238E27FC236}">
                    <a16:creationId xmlns:a16="http://schemas.microsoft.com/office/drawing/2014/main" id="{7AD61934-BE06-4FC1-B08F-E36F1EBB86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78" r="14393"/>
              <a:stretch/>
            </p:blipFill>
            <p:spPr bwMode="auto">
              <a:xfrm rot="11144">
                <a:off x="2670208" y="2082135"/>
                <a:ext cx="945104" cy="127493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64" name="ZoneTexte 163">
                <a:extLst>
                  <a:ext uri="{FF2B5EF4-FFF2-40B4-BE49-F238E27FC236}">
                    <a16:creationId xmlns:a16="http://schemas.microsoft.com/office/drawing/2014/main" id="{05D7231C-2B15-4E81-93AB-B50F5E1FBEDF}"/>
                  </a:ext>
                </a:extLst>
              </p:cNvPr>
              <p:cNvSpPr txBox="1"/>
              <p:nvPr/>
            </p:nvSpPr>
            <p:spPr>
              <a:xfrm rot="21568325">
                <a:off x="2695075" y="3075216"/>
                <a:ext cx="89729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A. Meilland</a:t>
                </a:r>
                <a:endParaRPr 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68" name="Groupe 167">
              <a:extLst>
                <a:ext uri="{FF2B5EF4-FFF2-40B4-BE49-F238E27FC236}">
                  <a16:creationId xmlns:a16="http://schemas.microsoft.com/office/drawing/2014/main" id="{33105DE4-86BB-408E-9938-C8416E3D9ED5}"/>
                </a:ext>
              </a:extLst>
            </p:cNvPr>
            <p:cNvGrpSpPr/>
            <p:nvPr/>
          </p:nvGrpSpPr>
          <p:grpSpPr>
            <a:xfrm rot="357377">
              <a:off x="3749532" y="3839967"/>
              <a:ext cx="945104" cy="1261691"/>
              <a:chOff x="792938" y="2208493"/>
              <a:chExt cx="945104" cy="1261691"/>
            </a:xfrm>
          </p:grpSpPr>
          <p:pic>
            <p:nvPicPr>
              <p:cNvPr id="169" name="Picture 2" descr="Soutenance d'HDR de Daniel Reese le vendredi 18 mai 2018 - LESIA -  Observatoire de Paris">
                <a:hlinkClick r:id="rId14"/>
                <a:extLst>
                  <a:ext uri="{FF2B5EF4-FFF2-40B4-BE49-F238E27FC236}">
                    <a16:creationId xmlns:a16="http://schemas.microsoft.com/office/drawing/2014/main" id="{C7F93FFF-AFA2-4C4F-8DC7-F2607E4118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73" r="12307"/>
              <a:stretch/>
            </p:blipFill>
            <p:spPr bwMode="auto">
              <a:xfrm rot="9505">
                <a:off x="792938" y="2208493"/>
                <a:ext cx="945104" cy="1261691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70" name="ZoneTexte 169">
                <a:extLst>
                  <a:ext uri="{FF2B5EF4-FFF2-40B4-BE49-F238E27FC236}">
                    <a16:creationId xmlns:a16="http://schemas.microsoft.com/office/drawing/2014/main" id="{92D422B1-E474-4DD6-889A-17FDADEBEBB4}"/>
                  </a:ext>
                </a:extLst>
              </p:cNvPr>
              <p:cNvSpPr txBox="1"/>
              <p:nvPr/>
            </p:nvSpPr>
            <p:spPr>
              <a:xfrm>
                <a:off x="831504" y="3189123"/>
                <a:ext cx="77296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1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D. Reese</a:t>
                </a:r>
                <a:endParaRPr lang="en-US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65" name="Groupe 164">
              <a:extLst>
                <a:ext uri="{FF2B5EF4-FFF2-40B4-BE49-F238E27FC236}">
                  <a16:creationId xmlns:a16="http://schemas.microsoft.com/office/drawing/2014/main" id="{CEF5ABF8-4D07-4660-A1B5-DB0ADBF073E4}"/>
                </a:ext>
              </a:extLst>
            </p:cNvPr>
            <p:cNvGrpSpPr/>
            <p:nvPr/>
          </p:nvGrpSpPr>
          <p:grpSpPr>
            <a:xfrm rot="21375601">
              <a:off x="4099302" y="1834710"/>
              <a:ext cx="963809" cy="1265238"/>
              <a:chOff x="685271" y="2292134"/>
              <a:chExt cx="963809" cy="1265238"/>
            </a:xfrm>
          </p:grpSpPr>
          <p:pic>
            <p:nvPicPr>
              <p:cNvPr id="166" name="Image 165" descr="Une image contenant personne, homme, extérieur, souriant&#10;&#10;Description générée automatiquement">
                <a:extLst>
                  <a:ext uri="{FF2B5EF4-FFF2-40B4-BE49-F238E27FC236}">
                    <a16:creationId xmlns:a16="http://schemas.microsoft.com/office/drawing/2014/main" id="{AF66DE69-70F0-43F4-A88B-A4059BCC2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9365">
                <a:off x="685271" y="2292134"/>
                <a:ext cx="952695" cy="1261847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67" name="ZoneTexte 166">
                <a:extLst>
                  <a:ext uri="{FF2B5EF4-FFF2-40B4-BE49-F238E27FC236}">
                    <a16:creationId xmlns:a16="http://schemas.microsoft.com/office/drawing/2014/main" id="{F4D411B4-6471-40AB-82CC-0AFBB018772F}"/>
                  </a:ext>
                </a:extLst>
              </p:cNvPr>
              <p:cNvSpPr txBox="1"/>
              <p:nvPr/>
            </p:nvSpPr>
            <p:spPr>
              <a:xfrm rot="9365">
                <a:off x="736651" y="3295762"/>
                <a:ext cx="91242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M. Rieutord</a:t>
                </a:r>
                <a:endParaRPr lang="en-US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41" name="Image 40">
            <a:extLst>
              <a:ext uri="{FF2B5EF4-FFF2-40B4-BE49-F238E27FC236}">
                <a16:creationId xmlns:a16="http://schemas.microsoft.com/office/drawing/2014/main" id="{B7A181E0-4E59-42FF-B8F9-C583137F88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632527">
            <a:off x="10420876" y="4290780"/>
            <a:ext cx="1157346" cy="1184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Image 32" descr="Une image contenant texte, personne, posant&#10;&#10;Description générée automatiquement">
            <a:extLst>
              <a:ext uri="{FF2B5EF4-FFF2-40B4-BE49-F238E27FC236}">
                <a16:creationId xmlns:a16="http://schemas.microsoft.com/office/drawing/2014/main" id="{0DDD8F70-6541-45F7-B536-5B93EE9A4F0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3" t="11027" r="14048" b="20524"/>
          <a:stretch/>
        </p:blipFill>
        <p:spPr>
          <a:xfrm rot="21214789">
            <a:off x="7027596" y="1423318"/>
            <a:ext cx="814333" cy="1032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CE5E6CAB-C3F1-4EC2-95D9-5A03AB1917C3}"/>
              </a:ext>
            </a:extLst>
          </p:cNvPr>
          <p:cNvSpPr txBox="1"/>
          <p:nvPr/>
        </p:nvSpPr>
        <p:spPr>
          <a:xfrm rot="21233612">
            <a:off x="7113732" y="2210139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</a:t>
            </a:r>
            <a:r>
              <a:rPr lang="fr-FR" sz="1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Abello</a:t>
            </a:r>
            <a:endParaRPr lang="en-US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" name="Image 34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CE315475-0A41-4530-9B4F-96C3D62ABF1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188">
            <a:off x="11202648" y="1552523"/>
            <a:ext cx="833980" cy="1089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62224211-E810-4646-9255-D74A65664E11}"/>
              </a:ext>
            </a:extLst>
          </p:cNvPr>
          <p:cNvSpPr txBox="1"/>
          <p:nvPr/>
        </p:nvSpPr>
        <p:spPr>
          <a:xfrm rot="525851">
            <a:off x="11141597" y="2391277"/>
            <a:ext cx="8595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J. </a:t>
            </a:r>
            <a:r>
              <a:rPr lang="fr-FR" sz="1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Mombarg</a:t>
            </a:r>
            <a:endParaRPr lang="en-US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3987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5876096" cy="77559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Context</a:t>
            </a:r>
            <a:endParaRPr lang="en-US" sz="3200" b="1" dirty="0"/>
          </a:p>
          <a:p>
            <a:endParaRPr lang="en-US" dirty="0"/>
          </a:p>
          <a:p>
            <a:r>
              <a:rPr lang="en-US" sz="2400" dirty="0"/>
              <a:t>Massive stars are complex objects affected 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Strong mass-loss through radiative winds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Fast-rotation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binary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400" dirty="0"/>
              <a:t>often surrounded by dense environments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Ionized gas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400" dirty="0"/>
              <a:t>They affect the galaxy: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Kinetic and radiative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Chemical evolution (dust and metals)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400" dirty="0"/>
              <a:t>Understanding them is important for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Stellar physic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Galactic evolution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Cosmology (early universe)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3" name="Image 12" descr="Une image contenant étoile, objet d’extérieur&#10;&#10;Description générée automatiquement">
            <a:extLst>
              <a:ext uri="{FF2B5EF4-FFF2-40B4-BE49-F238E27FC236}">
                <a16:creationId xmlns:a16="http://schemas.microsoft.com/office/drawing/2014/main" id="{3B35178E-437E-48BA-A27B-F5550A3237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4748">
            <a:off x="5994978" y="1574776"/>
            <a:ext cx="3988041" cy="3612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 19" descr="Une image contenant sombre, ciel nocturne&#10;&#10;Description générée automatiquement">
            <a:extLst>
              <a:ext uri="{FF2B5EF4-FFF2-40B4-BE49-F238E27FC236}">
                <a16:creationId xmlns:a16="http://schemas.microsoft.com/office/drawing/2014/main" id="{E964179C-A40E-46F7-8EEF-75406EB93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03866">
            <a:off x="8656521" y="831490"/>
            <a:ext cx="3168923" cy="3165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7CDD20E-AF0C-4383-BE44-1E893F5DE4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0" b="24277"/>
          <a:stretch/>
        </p:blipFill>
        <p:spPr>
          <a:xfrm rot="279410">
            <a:off x="6696870" y="4863382"/>
            <a:ext cx="4962179" cy="1732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901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9844362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Aim of the MASSIF Project</a:t>
            </a:r>
          </a:p>
          <a:p>
            <a:endParaRPr lang="en-US" sz="4000" b="1" dirty="0"/>
          </a:p>
          <a:p>
            <a:r>
              <a:rPr lang="en-US" sz="2400" dirty="0"/>
              <a:t>Improve our knowledge of massive stars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Stellar interiors models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Rotation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Pulsation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Radiative transfer models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in atmosphere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in circumstellar environment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wind (Hot </a:t>
            </a:r>
            <a:r>
              <a:rPr lang="en-US" dirty="0" err="1"/>
              <a:t>supergiants</a:t>
            </a:r>
            <a:r>
              <a:rPr lang="en-US" dirty="0"/>
              <a:t> &amp; MS OB stars)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Disks (Be, B[e])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And comparing their prediction with observations from </a:t>
            </a:r>
          </a:p>
          <a:p>
            <a:r>
              <a:rPr lang="en-US" sz="2400" dirty="0"/>
              <a:t>the latest generation of interferometric instruments at VLTI &amp; CHARA (+ other)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29A4400-96B0-4675-BB95-259EE6097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06136">
            <a:off x="9191636" y="3146474"/>
            <a:ext cx="2621595" cy="1648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9012B1A-132D-43CE-8C77-70B488F279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493" r="26777" b="8814"/>
          <a:stretch/>
        </p:blipFill>
        <p:spPr>
          <a:xfrm rot="682012">
            <a:off x="7036559" y="2927737"/>
            <a:ext cx="1567952" cy="1447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FAD6D5F3-5335-42C2-9821-FAC361AF5A78}"/>
              </a:ext>
            </a:extLst>
          </p:cNvPr>
          <p:cNvGrpSpPr/>
          <p:nvPr/>
        </p:nvGrpSpPr>
        <p:grpSpPr>
          <a:xfrm>
            <a:off x="9518610" y="959382"/>
            <a:ext cx="1822442" cy="1595933"/>
            <a:chOff x="3620625" y="665764"/>
            <a:chExt cx="1328094" cy="118868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043CC48E-2D9C-4231-84BB-885C1B8DD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8642">
              <a:off x="3625488" y="665764"/>
              <a:ext cx="1323231" cy="115010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1CDD14D-CF73-49A3-8DB0-C3E7DB18C3FC}"/>
                </a:ext>
              </a:extLst>
            </p:cNvPr>
            <p:cNvSpPr/>
            <p:nvPr/>
          </p:nvSpPr>
          <p:spPr>
            <a:xfrm rot="21092045">
              <a:off x="3648593" y="693562"/>
              <a:ext cx="1270650" cy="108874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ED11553-D051-47A7-AC7A-7CF59EC78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8642">
              <a:off x="3620625" y="704336"/>
              <a:ext cx="1323231" cy="1150108"/>
            </a:xfrm>
            <a:prstGeom prst="rect">
              <a:avLst/>
            </a:prstGeom>
          </p:spPr>
        </p:pic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90007B73-1693-4FED-B15C-245AB3A1FF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54945">
            <a:off x="7105664" y="1128110"/>
            <a:ext cx="1673422" cy="1381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82035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8393260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MASSIF builds on the success of </a:t>
            </a:r>
          </a:p>
          <a:p>
            <a:r>
              <a:rPr lang="en-US" sz="2800" b="1" i="0" u="none" strike="noStrike" baseline="0" dirty="0"/>
              <a:t>The ESRR ANR project (2016-2020)</a:t>
            </a:r>
          </a:p>
          <a:p>
            <a:endParaRPr lang="en-US" sz="2400" dirty="0"/>
          </a:p>
          <a:p>
            <a:r>
              <a:rPr lang="en-US" sz="2400" dirty="0"/>
              <a:t>summarized on the paper by </a:t>
            </a:r>
            <a:r>
              <a:rPr lang="en-US" sz="2400" dirty="0" err="1"/>
              <a:t>Bouchaud</a:t>
            </a:r>
            <a:r>
              <a:rPr lang="en-US" sz="2400" dirty="0"/>
              <a:t>+ 2020</a:t>
            </a:r>
          </a:p>
          <a:p>
            <a:endParaRPr lang="en-US" sz="2400" dirty="0"/>
          </a:p>
          <a:p>
            <a:r>
              <a:rPr lang="en-US" sz="2800" dirty="0"/>
              <a:t>A realistic  2D-model of Altair</a:t>
            </a:r>
          </a:p>
          <a:p>
            <a:r>
              <a:rPr lang="en-US" dirty="0"/>
              <a:t>from interferometric &amp; </a:t>
            </a:r>
            <a:r>
              <a:rPr lang="en-US" dirty="0" err="1"/>
              <a:t>asteroseismologic</a:t>
            </a:r>
            <a:r>
              <a:rPr lang="en-US" dirty="0"/>
              <a:t> observations and 2D stellar interior modelling</a:t>
            </a:r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17" name="Image 16" descr="Une image contenant personne, homme, debout, bâtiment&#10;&#10;Description générée automatiquement">
            <a:extLst>
              <a:ext uri="{FF2B5EF4-FFF2-40B4-BE49-F238E27FC236}">
                <a16:creationId xmlns:a16="http://schemas.microsoft.com/office/drawing/2014/main" id="{2742A3C6-091F-49A2-AF11-156A66F9B1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52" t="28840" r="35342" b="27958"/>
          <a:stretch/>
        </p:blipFill>
        <p:spPr>
          <a:xfrm rot="423867">
            <a:off x="10403031" y="1339129"/>
            <a:ext cx="960951" cy="1283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2" descr="Soutenance d'HDR de Daniel Reese le vendredi 18 mai 2018 - LESIA -  Observatoire de Paris">
            <a:hlinkClick r:id="rId5"/>
            <a:extLst>
              <a:ext uri="{FF2B5EF4-FFF2-40B4-BE49-F238E27FC236}">
                <a16:creationId xmlns:a16="http://schemas.microsoft.com/office/drawing/2014/main" id="{82782CA6-7B18-448F-9336-BD41D8C3C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3" r="12307"/>
          <a:stretch/>
        </p:blipFill>
        <p:spPr bwMode="auto">
          <a:xfrm rot="366882">
            <a:off x="9130523" y="929126"/>
            <a:ext cx="945104" cy="1261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Image 18" descr="Une image contenant personne, homme, extérieur, souriant&#10;&#10;Description générée automatiquement">
            <a:extLst>
              <a:ext uri="{FF2B5EF4-FFF2-40B4-BE49-F238E27FC236}">
                <a16:creationId xmlns:a16="http://schemas.microsoft.com/office/drawing/2014/main" id="{96C66B9B-9C14-4F90-9B51-17DB8A0247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84966">
            <a:off x="8017601" y="1266663"/>
            <a:ext cx="952695" cy="1261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6F49909-7A34-4D7B-AC21-D17F424B1B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459" y="3420319"/>
            <a:ext cx="2569529" cy="235968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2C5D5CC-04D3-4C18-A400-FAF8633AD1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85" y="3483486"/>
            <a:ext cx="2569529" cy="2233348"/>
          </a:xfrm>
          <a:prstGeom prst="rect">
            <a:avLst/>
          </a:prstGeom>
        </p:spPr>
      </p:pic>
      <p:pic>
        <p:nvPicPr>
          <p:cNvPr id="25" name="Image 24" descr="Une image contenant bougie&#10;&#10;Description générée automatiquement">
            <a:extLst>
              <a:ext uri="{FF2B5EF4-FFF2-40B4-BE49-F238E27FC236}">
                <a16:creationId xmlns:a16="http://schemas.microsoft.com/office/drawing/2014/main" id="{7B8BF5CD-27C0-4A4A-80A1-D8E6AD08D8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79" y="3503616"/>
            <a:ext cx="2569529" cy="223334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B9904305-C9FF-4A14-B0B7-DDA432EE85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44" y="3546654"/>
            <a:ext cx="2569529" cy="2233348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17F1BDB0-0F20-4643-8137-8C89BDA9BD07}"/>
              </a:ext>
            </a:extLst>
          </p:cNvPr>
          <p:cNvSpPr txBox="1"/>
          <p:nvPr/>
        </p:nvSpPr>
        <p:spPr>
          <a:xfrm>
            <a:off x="573788" y="4386219"/>
            <a:ext cx="2212640" cy="369332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temperature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41296EF-BF27-4AAE-A126-D9316B44870F}"/>
              </a:ext>
            </a:extLst>
          </p:cNvPr>
          <p:cNvSpPr txBox="1"/>
          <p:nvPr/>
        </p:nvSpPr>
        <p:spPr>
          <a:xfrm>
            <a:off x="3805654" y="4386178"/>
            <a:ext cx="1622688" cy="369332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Rotational Rate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2EEEC2D-D835-44FF-89E4-42C7D99CE250}"/>
              </a:ext>
            </a:extLst>
          </p:cNvPr>
          <p:cNvSpPr txBox="1"/>
          <p:nvPr/>
        </p:nvSpPr>
        <p:spPr>
          <a:xfrm>
            <a:off x="6882181" y="4343263"/>
            <a:ext cx="1139543" cy="369332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Pulsations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5A5C3222-6A06-4A35-B028-8B625900DA0A}"/>
              </a:ext>
            </a:extLst>
          </p:cNvPr>
          <p:cNvSpPr txBox="1"/>
          <p:nvPr/>
        </p:nvSpPr>
        <p:spPr>
          <a:xfrm>
            <a:off x="9693009" y="4343263"/>
            <a:ext cx="1665392" cy="369332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 gravity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F670C42-E01A-4087-879D-D8BB0CEDB03E}"/>
              </a:ext>
            </a:extLst>
          </p:cNvPr>
          <p:cNvSpPr txBox="1"/>
          <p:nvPr/>
        </p:nvSpPr>
        <p:spPr>
          <a:xfrm>
            <a:off x="77821" y="5428391"/>
            <a:ext cx="864967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Aim of the MASSIF project do the same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on massive stars</a:t>
            </a:r>
            <a:r>
              <a:rPr lang="en-US" sz="2400" dirty="0"/>
              <a:t>:  including mass-loss and complex environments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Many objects</a:t>
            </a:r>
            <a:r>
              <a:rPr lang="en-US" sz="2400" dirty="0"/>
              <a:t>: statistical approach +  automatic model-fitting</a:t>
            </a:r>
          </a:p>
        </p:txBody>
      </p:sp>
    </p:spTree>
    <p:extLst>
      <p:ext uri="{BB962C8B-B14F-4D97-AF65-F5344CB8AC3E}">
        <p14:creationId xmlns:p14="http://schemas.microsoft.com/office/powerpoint/2010/main" val="3361570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8387232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MASSIF builds on the expertise of Nice</a:t>
            </a:r>
          </a:p>
          <a:p>
            <a:r>
              <a:rPr lang="en-US" sz="4000" b="1" dirty="0"/>
              <a:t>In interferometry of massive stars</a:t>
            </a:r>
          </a:p>
          <a:p>
            <a:endParaRPr lang="en-US" sz="2800" b="1" i="0" u="none" strike="noStrike" baseline="0" dirty="0"/>
          </a:p>
          <a:p>
            <a:r>
              <a:rPr lang="en-US" sz="2800" b="1" i="0" u="none" strike="noStrike" baseline="0" dirty="0"/>
              <a:t>1</a:t>
            </a:r>
            <a:r>
              <a:rPr lang="en-US" sz="2800" b="1" i="0" u="none" strike="noStrike" baseline="30000" dirty="0"/>
              <a:t>st</a:t>
            </a:r>
            <a:r>
              <a:rPr lang="en-US" sz="2800" b="1" i="0" u="none" strike="noStrike" baseline="0" dirty="0"/>
              <a:t> generation of instruments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0" u="none" strike="noStrike" baseline="0" dirty="0"/>
              <a:t>at VLTI (AMBER &amp; MIDI)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at CHARA (VEGA)</a:t>
            </a:r>
          </a:p>
          <a:p>
            <a:endParaRPr lang="en-US" dirty="0"/>
          </a:p>
        </p:txBody>
      </p:sp>
      <p:pic>
        <p:nvPicPr>
          <p:cNvPr id="17" name="Image 16" descr="Une image contenant personne, homme, debout, bâtiment&#10;&#10;Description générée automatiquement">
            <a:extLst>
              <a:ext uri="{FF2B5EF4-FFF2-40B4-BE49-F238E27FC236}">
                <a16:creationId xmlns:a16="http://schemas.microsoft.com/office/drawing/2014/main" id="{2742A3C6-091F-49A2-AF11-156A66F9B1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52" t="28840" r="35342" b="27958"/>
          <a:stretch/>
        </p:blipFill>
        <p:spPr>
          <a:xfrm rot="423867">
            <a:off x="10403031" y="1339129"/>
            <a:ext cx="960951" cy="1283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6" descr="Anthony Meilland - AgoraVox le média citoyen">
            <a:hlinkClick r:id="rId5"/>
            <a:extLst>
              <a:ext uri="{FF2B5EF4-FFF2-40B4-BE49-F238E27FC236}">
                <a16:creationId xmlns:a16="http://schemas.microsoft.com/office/drawing/2014/main" id="{BBB06BF1-2F09-4AE9-BBBE-D6BFB0521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8" r="14393"/>
          <a:stretch/>
        </p:blipFill>
        <p:spPr bwMode="auto">
          <a:xfrm rot="21260539">
            <a:off x="8789040" y="1105785"/>
            <a:ext cx="945104" cy="1274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 19" descr="Une image contenant personne, terrain, extérieur, homme&#10;&#10;Description générée automatiquement">
            <a:extLst>
              <a:ext uri="{FF2B5EF4-FFF2-40B4-BE49-F238E27FC236}">
                <a16:creationId xmlns:a16="http://schemas.microsoft.com/office/drawing/2014/main" id="{E7156FB5-5672-436F-B682-9AB236FB7A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407" t="-1560" r="30418" b="17172"/>
          <a:stretch/>
        </p:blipFill>
        <p:spPr>
          <a:xfrm>
            <a:off x="9584001" y="1795581"/>
            <a:ext cx="945104" cy="1251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1298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8387232" cy="4924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MASSIF builds on the expertise of Nice</a:t>
            </a:r>
          </a:p>
          <a:p>
            <a:r>
              <a:rPr lang="en-US" sz="4000" b="1" dirty="0"/>
              <a:t>In interferometry of massive stars</a:t>
            </a:r>
          </a:p>
          <a:p>
            <a:endParaRPr lang="en-US" sz="2800" b="1" i="0" u="none" strike="noStrike" baseline="0" dirty="0"/>
          </a:p>
          <a:p>
            <a:r>
              <a:rPr lang="en-US" sz="2800" b="1" i="0" u="none" strike="noStrike" baseline="0" dirty="0"/>
              <a:t>2</a:t>
            </a:r>
            <a:r>
              <a:rPr lang="en-US" sz="2800" b="1" i="0" u="none" strike="noStrike" baseline="30000" dirty="0"/>
              <a:t>nd</a:t>
            </a:r>
            <a:r>
              <a:rPr lang="en-US" sz="2800" b="1" i="0" u="none" strike="noStrike" baseline="0" dirty="0"/>
              <a:t>  generation of instruments </a:t>
            </a:r>
          </a:p>
          <a:p>
            <a:endParaRPr lang="en-US" dirty="0"/>
          </a:p>
          <a:p>
            <a:endParaRPr lang="en-US" sz="3200" b="1" dirty="0"/>
          </a:p>
          <a:p>
            <a:r>
              <a:rPr lang="en-US" sz="3200" b="1" dirty="0"/>
              <a:t>MATISSE</a:t>
            </a:r>
          </a:p>
          <a:p>
            <a:endParaRPr lang="en-US" sz="3200" b="1" dirty="0"/>
          </a:p>
          <a:p>
            <a:endParaRPr lang="en-US" sz="3200" b="1" dirty="0"/>
          </a:p>
          <a:p>
            <a:r>
              <a:rPr lang="en-US" sz="3200" b="1" dirty="0"/>
              <a:t>SPICA</a:t>
            </a:r>
          </a:p>
        </p:txBody>
      </p:sp>
      <p:pic>
        <p:nvPicPr>
          <p:cNvPr id="17" name="Image 16" descr="Une image contenant personne, homme, debout, bâtiment&#10;&#10;Description générée automatiquement">
            <a:extLst>
              <a:ext uri="{FF2B5EF4-FFF2-40B4-BE49-F238E27FC236}">
                <a16:creationId xmlns:a16="http://schemas.microsoft.com/office/drawing/2014/main" id="{2742A3C6-091F-49A2-AF11-156A66F9B1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52" t="28840" r="35342" b="27958"/>
          <a:stretch/>
        </p:blipFill>
        <p:spPr>
          <a:xfrm rot="423867">
            <a:off x="10403031" y="1339129"/>
            <a:ext cx="960951" cy="1283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6" descr="Anthony Meilland - AgoraVox le média citoyen">
            <a:hlinkClick r:id="rId5"/>
            <a:extLst>
              <a:ext uri="{FF2B5EF4-FFF2-40B4-BE49-F238E27FC236}">
                <a16:creationId xmlns:a16="http://schemas.microsoft.com/office/drawing/2014/main" id="{BBB06BF1-2F09-4AE9-BBBE-D6BFB0521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8" r="14393"/>
          <a:stretch/>
        </p:blipFill>
        <p:spPr bwMode="auto">
          <a:xfrm rot="21260539">
            <a:off x="8789040" y="1105785"/>
            <a:ext cx="945104" cy="1274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 19" descr="Une image contenant personne, terrain, extérieur, homme&#10;&#10;Description générée automatiquement">
            <a:extLst>
              <a:ext uri="{FF2B5EF4-FFF2-40B4-BE49-F238E27FC236}">
                <a16:creationId xmlns:a16="http://schemas.microsoft.com/office/drawing/2014/main" id="{E7156FB5-5672-436F-B682-9AB236FB7A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407" t="-1560" r="30418" b="17172"/>
          <a:stretch/>
        </p:blipFill>
        <p:spPr>
          <a:xfrm>
            <a:off x="9584001" y="1795581"/>
            <a:ext cx="945104" cy="1251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0885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82906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Project organization : original diagram</a:t>
            </a:r>
          </a:p>
          <a:p>
            <a:endParaRPr lang="en-US" sz="3200" b="1" dirty="0"/>
          </a:p>
        </p:txBody>
      </p:sp>
      <p:pic>
        <p:nvPicPr>
          <p:cNvPr id="10" name="Image 9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1B70C719-46E5-4FE4-987A-72EBEB415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93011" y="477765"/>
            <a:ext cx="4891835" cy="660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82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64615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Project organization : First try</a:t>
            </a:r>
          </a:p>
          <a:p>
            <a:endParaRPr lang="en-US" sz="3200" b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11FB16E-52E7-437F-992A-7CF84BB30C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248" y="1323298"/>
            <a:ext cx="9361624" cy="526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81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76662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Project organization : Second guess</a:t>
            </a:r>
          </a:p>
          <a:p>
            <a:endParaRPr lang="en-US" sz="3200" b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ED752E8-A7F9-466E-A3D9-0DB13C2C0A8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865" y="1447216"/>
            <a:ext cx="8654902" cy="486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752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901</Words>
  <Application>Microsoft Office PowerPoint</Application>
  <PresentationFormat>Grand écran</PresentationFormat>
  <Paragraphs>220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Quark Storm Gradient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Anthony Meilland</dc:creator>
  <cp:lastModifiedBy>Anthony Meilland</cp:lastModifiedBy>
  <cp:revision>7</cp:revision>
  <dcterms:created xsi:type="dcterms:W3CDTF">2022-11-28T09:47:04Z</dcterms:created>
  <dcterms:modified xsi:type="dcterms:W3CDTF">2022-11-28T14:46:33Z</dcterms:modified>
</cp:coreProperties>
</file>