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98" r:id="rId5"/>
    <p:sldId id="296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269" r:id="rId21"/>
    <p:sldId id="297" r:id="rId22"/>
    <p:sldId id="270" r:id="rId23"/>
    <p:sldId id="313" r:id="rId24"/>
    <p:sldId id="275" r:id="rId25"/>
    <p:sldId id="279" r:id="rId26"/>
    <p:sldId id="27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3" r:id="rId35"/>
    <p:sldId id="288" r:id="rId36"/>
    <p:sldId id="289" r:id="rId37"/>
    <p:sldId id="290" r:id="rId38"/>
    <p:sldId id="291" r:id="rId39"/>
    <p:sldId id="292" r:id="rId40"/>
    <p:sldId id="271" r:id="rId41"/>
    <p:sldId id="321" r:id="rId42"/>
    <p:sldId id="322" r:id="rId43"/>
    <p:sldId id="320" r:id="rId44"/>
    <p:sldId id="280" r:id="rId45"/>
    <p:sldId id="276" r:id="rId46"/>
    <p:sldId id="319" r:id="rId47"/>
    <p:sldId id="314" r:id="rId48"/>
    <p:sldId id="272" r:id="rId49"/>
    <p:sldId id="268" r:id="rId50"/>
    <p:sldId id="273" r:id="rId51"/>
    <p:sldId id="294" r:id="rId52"/>
    <p:sldId id="318" r:id="rId53"/>
    <p:sldId id="315" r:id="rId54"/>
    <p:sldId id="316" r:id="rId55"/>
    <p:sldId id="31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9" autoAdjust="0"/>
    <p:restoredTop sz="94660"/>
  </p:normalViewPr>
  <p:slideViewPr>
    <p:cSldViewPr snapToGrid="0">
      <p:cViewPr>
        <p:scale>
          <a:sx n="60" d="100"/>
          <a:sy n="60" d="100"/>
        </p:scale>
        <p:origin x="1638" y="1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EC54D-2263-461D-8EEA-1A34C6AE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2992AF-CA62-40F7-9044-E7DA71BEB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372186-8731-41B2-849E-DDF2A329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62FE9D-09CC-4B5C-8006-05D948A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C2C13-D28D-4051-ACC9-8FD56AE9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9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FC611-33D8-41BC-B6E4-491B6F44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F5785D-1D54-4ECE-ADB7-42123297E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4D2F39-B80A-4382-A04E-0DFBE18C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5F5748-57C3-4534-B48C-DCCC0334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849ACB-511B-4248-89DA-0FA810B1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9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B3DF63-DCC9-4E78-A9C1-58274F653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4D9076-CBE0-4EE9-BD7D-7FBA9FB32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82F5C-0BD6-4C4A-87A5-88E152BC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6B935D-5181-4C4E-80CC-2011CC00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A2EDD6-B036-4634-A844-8BD6C548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2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1B610-35C2-46DC-B469-368A6830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E730F6-A3B9-4330-87AD-FA60E756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27090E-A65B-4CBA-A552-DB2EA3DA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A4C76D-0E4C-4DC9-8D43-BA9A191E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2F613-7275-46F0-BE73-4220D88D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6844-FF3E-43ED-BE02-83F7EF35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B89896-4B3A-4673-8942-075103880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ABBFB2-FE34-40B8-8AA5-4A5876C59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C21F5F-C5A5-4E08-B1F4-13FF01D3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B75A8C-A053-4453-B3E7-9753C119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8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16D770-8162-412F-9FDE-C9992C7C3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550C56-0AE7-46F2-B516-E403A64B3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CED413-6A32-4899-B1A1-A71E71B20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23435B-0362-45F4-8593-ED512C83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5DE927-8043-447C-9403-8E9C5A0B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66C637-9DF0-4131-8FEA-900DD32A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651EF-E030-4BF5-B618-6DA50ED8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448734-B944-4431-91DD-773BA56D6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4B635D-2706-42C2-8DF9-A651BDE8B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D8CF20-73F7-426E-BE5D-7F2EAFA0C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7C70B43-3CC8-46D0-9786-570D7E1D9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3D7843-2EF5-49D3-A85E-A62EF66B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74D24E-944B-4E5D-A378-E8081CF9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582A66-AC65-429E-A81F-B77A2B6D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5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23A14-9A91-4B77-989E-F0FB8FB3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00ACB5-C78E-4C2B-8538-EBB4F45E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6CA375-89FB-4A87-8A51-E21DCBDF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6A7875-1615-4621-899C-6E56216D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F8602B-66FA-4904-B35E-0B3A7589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A3FA1A-86E1-41D4-BBE0-F3383F6E9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52DB21-AFCD-495F-AED3-03722E76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9BF15-49F2-4925-BE3F-68D6C426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CA0F84-D3A8-441C-95FC-E48C13E93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FE1F5D-3D65-4B15-986E-D70392870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55487D-6E3C-4704-A377-5C20B05B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B14FD1-D98C-43D5-A5E7-E3F2C221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2B0C6D-653D-4748-89A1-C296AFD8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173B0-D4B0-4B65-8327-CB909405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00C2CE-7D1A-4E19-A3C2-75DAFDE02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D9D818-10DA-4A82-9A9D-FF15D2699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AB9266-6856-4C9A-9399-75C3C6E7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809B8-0009-475A-B12E-844F5E93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8F77B-C8F1-4720-B8DE-F8646A8D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0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211BF4A-CF7A-4AB5-A86D-9CBF7D25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D70485-E566-4BCC-B624-ECA5EA741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174C18-233C-4C41-B51A-D13141D9B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C138E-1BB9-4983-9903-08072F22A0C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9078C3-6772-4174-8FC3-C1D2C543F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C8FFC-FD2E-4B3C-AF77-BDDCB648E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EBEF9-3FE4-4BFE-B6CC-85CEFAB1872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5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4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4.gif"/><Relationship Id="rId18" Type="http://schemas.openxmlformats.org/officeDocument/2006/relationships/image" Target="../media/image59.emf"/><Relationship Id="rId3" Type="http://schemas.openxmlformats.org/officeDocument/2006/relationships/image" Target="../media/image2.png"/><Relationship Id="rId21" Type="http://schemas.openxmlformats.org/officeDocument/2006/relationships/image" Target="../media/image62.jpeg"/><Relationship Id="rId7" Type="http://schemas.openxmlformats.org/officeDocument/2006/relationships/image" Target="../media/image52.jpeg"/><Relationship Id="rId12" Type="http://schemas.openxmlformats.org/officeDocument/2006/relationships/image" Target="../media/image53.png"/><Relationship Id="rId17" Type="http://schemas.openxmlformats.org/officeDocument/2006/relationships/image" Target="../media/image58.jpg"/><Relationship Id="rId2" Type="http://schemas.openxmlformats.org/officeDocument/2006/relationships/image" Target="../media/image1.jp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26.jpeg"/><Relationship Id="rId5" Type="http://schemas.openxmlformats.org/officeDocument/2006/relationships/image" Target="../media/image50.jpeg"/><Relationship Id="rId15" Type="http://schemas.openxmlformats.org/officeDocument/2006/relationships/image" Target="../media/image56.emf"/><Relationship Id="rId10" Type="http://schemas.openxmlformats.org/officeDocument/2006/relationships/image" Target="../media/image29.jpeg"/><Relationship Id="rId19" Type="http://schemas.openxmlformats.org/officeDocument/2006/relationships/image" Target="../media/image60.jpeg"/><Relationship Id="rId4" Type="http://schemas.openxmlformats.org/officeDocument/2006/relationships/image" Target="../media/image49.jpg"/><Relationship Id="rId9" Type="http://schemas.openxmlformats.org/officeDocument/2006/relationships/image" Target="../media/image28.jpeg"/><Relationship Id="rId14" Type="http://schemas.openxmlformats.org/officeDocument/2006/relationships/image" Target="../media/image55.emf"/><Relationship Id="rId22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4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oimodeler.readthedocs.io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oimodeler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6E9C0B-6BEA-48F7-A8FF-746C08032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30" y="686510"/>
            <a:ext cx="6456940" cy="56069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E4EF56-16BE-4F5C-ADB8-ABC2FFD7191F}"/>
              </a:ext>
            </a:extLst>
          </p:cNvPr>
          <p:cNvSpPr txBox="1"/>
          <p:nvPr/>
        </p:nvSpPr>
        <p:spPr>
          <a:xfrm>
            <a:off x="130968" y="616146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Quark Storm Gradient" pitchFamily="2" charset="0"/>
              </a:rPr>
              <a:t>Kick-off Meeting 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  <a:latin typeface="Quark Storm Gradient" pitchFamily="2" charset="0"/>
              </a:rPr>
              <a:t>December</a:t>
            </a:r>
            <a:r>
              <a:rPr lang="fr-FR" sz="2000" dirty="0">
                <a:solidFill>
                  <a:schemeClr val="bg1"/>
                </a:solidFill>
                <a:latin typeface="Quark Storm Gradient" pitchFamily="2" charset="0"/>
              </a:rPr>
              <a:t>, 29-30, 2022, Toulouse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8BBF80F-2582-4220-B33B-1DECD6BBB297}"/>
              </a:ext>
            </a:extLst>
          </p:cNvPr>
          <p:cNvGrpSpPr/>
          <p:nvPr/>
        </p:nvGrpSpPr>
        <p:grpSpPr>
          <a:xfrm>
            <a:off x="0" y="0"/>
            <a:ext cx="12192000" cy="646331"/>
            <a:chOff x="1" y="0"/>
            <a:chExt cx="12192000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FD1CC3-B344-47C7-9FD4-506AD2637383}"/>
                </a:ext>
              </a:extLst>
            </p:cNvPr>
            <p:cNvSpPr/>
            <p:nvPr/>
          </p:nvSpPr>
          <p:spPr>
            <a:xfrm>
              <a:off x="1" y="0"/>
              <a:ext cx="12192000" cy="6463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369D902-13F3-4F4D-875E-D20AB3B33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416" y="80410"/>
              <a:ext cx="1650794" cy="507937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D72BDE4C-D840-4EC8-8546-51084383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94577" y="40179"/>
              <a:ext cx="1277263" cy="58346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57BADB9-966A-44B9-822F-18D36CA85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1" y="22689"/>
              <a:ext cx="1528804" cy="56565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647B7D7-4471-49B4-AF34-7CA600D0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206" y="22689"/>
              <a:ext cx="1160794" cy="600951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4B150ADA-3CEC-4563-8ACE-D55B6F3C5813}"/>
              </a:ext>
            </a:extLst>
          </p:cNvPr>
          <p:cNvSpPr txBox="1"/>
          <p:nvPr/>
        </p:nvSpPr>
        <p:spPr>
          <a:xfrm>
            <a:off x="108470" y="473434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Quark Storm Gradient" pitchFamily="2" charset="0"/>
              </a:rPr>
              <a:t>Contribution </a:t>
            </a:r>
            <a:r>
              <a:rPr lang="fr-FR" sz="3200" dirty="0" err="1">
                <a:solidFill>
                  <a:schemeClr val="bg1"/>
                </a:solidFill>
                <a:latin typeface="Quark Storm Gradient" pitchFamily="2" charset="0"/>
              </a:rPr>
              <a:t>from</a:t>
            </a:r>
            <a:r>
              <a:rPr lang="fr-FR" sz="3200" dirty="0">
                <a:solidFill>
                  <a:schemeClr val="bg1"/>
                </a:solidFill>
                <a:latin typeface="Quark Storm Gradient" pitchFamily="2" charset="0"/>
              </a:rPr>
              <a:t> A. Meilland</a:t>
            </a:r>
          </a:p>
        </p:txBody>
      </p:sp>
    </p:spTree>
    <p:extLst>
      <p:ext uri="{BB962C8B-B14F-4D97-AF65-F5344CB8AC3E}">
        <p14:creationId xmlns:p14="http://schemas.microsoft.com/office/powerpoint/2010/main" val="301076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01B152B-CAD8-4057-A360-E60A9C2E486C}"/>
              </a:ext>
            </a:extLst>
          </p:cNvPr>
          <p:cNvSpPr txBox="1"/>
          <p:nvPr/>
        </p:nvSpPr>
        <p:spPr>
          <a:xfrm>
            <a:off x="301557" y="542402"/>
            <a:ext cx="9536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Dust</a:t>
            </a:r>
            <a:r>
              <a:rPr lang="fr-FR" sz="3600" b="1" dirty="0"/>
              <a:t> in the </a:t>
            </a:r>
            <a:r>
              <a:rPr lang="fr-FR" sz="3600" b="1" dirty="0" err="1"/>
              <a:t>mid</a:t>
            </a:r>
            <a:r>
              <a:rPr lang="fr-FR" sz="3600" b="1" dirty="0"/>
              <a:t>-IR : the A[e] </a:t>
            </a:r>
            <a:r>
              <a:rPr lang="fr-FR" sz="3600" b="1" dirty="0" err="1"/>
              <a:t>supergiant</a:t>
            </a:r>
            <a:r>
              <a:rPr lang="fr-FR" sz="3600" b="1" dirty="0"/>
              <a:t> HD62623</a:t>
            </a:r>
            <a:endParaRPr lang="en-US" sz="3600" b="1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6C3C4F3-812F-4748-BA74-07CE5DD865E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78684" cy="904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3" name="ZoneTexte 16">
            <a:extLst>
              <a:ext uri="{FF2B5EF4-FFF2-40B4-BE49-F238E27FC236}">
                <a16:creationId xmlns:a16="http://schemas.microsoft.com/office/drawing/2014/main" id="{44ABDCDC-679E-4F04-A45E-AEDC24644DE1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7E08308-9E68-4D4F-BD6A-B5098121A230}"/>
              </a:ext>
            </a:extLst>
          </p:cNvPr>
          <p:cNvSpPr txBox="1"/>
          <p:nvPr/>
        </p:nvSpPr>
        <p:spPr>
          <a:xfrm>
            <a:off x="370405" y="1399551"/>
            <a:ext cx="798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Radiative transfert </a:t>
            </a:r>
            <a:r>
              <a:rPr lang="fr-FR" sz="2400" dirty="0" err="1"/>
              <a:t>modelling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MC3D (</a:t>
            </a:r>
            <a:r>
              <a:rPr lang="fr-FR" sz="2400" dirty="0" err="1"/>
              <a:t>dust</a:t>
            </a:r>
            <a:r>
              <a:rPr lang="fr-FR" sz="2400" dirty="0"/>
              <a:t>) + SIMECA (</a:t>
            </a:r>
            <a:r>
              <a:rPr lang="fr-FR" sz="2400" dirty="0" err="1"/>
              <a:t>gas</a:t>
            </a:r>
            <a:r>
              <a:rPr lang="fr-FR" sz="2400" dirty="0"/>
              <a:t>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1F21534-E44F-42D1-BE3D-A6F19118C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201270" y="3206224"/>
            <a:ext cx="4173476" cy="3387123"/>
          </a:xfrm>
          <a:prstGeom prst="rect">
            <a:avLst/>
          </a:prstGeom>
        </p:spPr>
      </p:pic>
      <p:sp>
        <p:nvSpPr>
          <p:cNvPr id="29" name="Flèche droite 3">
            <a:extLst>
              <a:ext uri="{FF2B5EF4-FFF2-40B4-BE49-F238E27FC236}">
                <a16:creationId xmlns:a16="http://schemas.microsoft.com/office/drawing/2014/main" id="{0C1E143D-6ACB-40C9-925C-8602FA96BD13}"/>
              </a:ext>
            </a:extLst>
          </p:cNvPr>
          <p:cNvSpPr/>
          <p:nvPr/>
        </p:nvSpPr>
        <p:spPr>
          <a:xfrm>
            <a:off x="4155270" y="4151520"/>
            <a:ext cx="1118561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190EDA6-D08C-4EBF-BF1A-577FCDAB52E8}"/>
              </a:ext>
            </a:extLst>
          </p:cNvPr>
          <p:cNvSpPr txBox="1"/>
          <p:nvPr/>
        </p:nvSpPr>
        <p:spPr>
          <a:xfrm>
            <a:off x="4215941" y="3217207"/>
            <a:ext cx="1032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Add</a:t>
            </a:r>
            <a:endParaRPr lang="fr-FR" dirty="0"/>
          </a:p>
          <a:p>
            <a:r>
              <a:rPr lang="fr-FR" dirty="0"/>
              <a:t>4 10</a:t>
            </a:r>
            <a:r>
              <a:rPr lang="fr-FR" baseline="30000" dirty="0"/>
              <a:t>-7</a:t>
            </a:r>
            <a:r>
              <a:rPr lang="fr-FR" dirty="0"/>
              <a:t>Mo</a:t>
            </a:r>
          </a:p>
          <a:p>
            <a:r>
              <a:rPr lang="fr-FR" dirty="0"/>
              <a:t>Of  </a:t>
            </a:r>
            <a:r>
              <a:rPr lang="fr-FR" dirty="0" err="1"/>
              <a:t>gas</a:t>
            </a:r>
            <a:endParaRPr lang="fr-FR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EAB70861-7220-4880-8DEC-EC53465D8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1708"/>
            <a:ext cx="4011761" cy="326074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14AADF6-D419-41DD-ABB1-08AC2A4FA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48" y="1591532"/>
            <a:ext cx="7295127" cy="386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3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01B152B-CAD8-4057-A360-E60A9C2E486C}"/>
              </a:ext>
            </a:extLst>
          </p:cNvPr>
          <p:cNvSpPr txBox="1"/>
          <p:nvPr/>
        </p:nvSpPr>
        <p:spPr>
          <a:xfrm>
            <a:off x="301557" y="542402"/>
            <a:ext cx="8362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Dust</a:t>
            </a:r>
            <a:r>
              <a:rPr lang="fr-FR" sz="3600" b="1" dirty="0"/>
              <a:t> in the </a:t>
            </a:r>
            <a:r>
              <a:rPr lang="fr-FR" sz="3600" b="1" dirty="0" err="1"/>
              <a:t>near</a:t>
            </a:r>
            <a:r>
              <a:rPr lang="fr-FR" sz="3600" b="1" dirty="0"/>
              <a:t>-IR </a:t>
            </a:r>
            <a:r>
              <a:rPr lang="fr-FR" sz="3600" b="1" dirty="0">
                <a:sym typeface="Wingdings" panose="05000000000000000000" pitchFamily="2" charset="2"/>
              </a:rPr>
              <a:t> </a:t>
            </a:r>
            <a:r>
              <a:rPr lang="fr-FR" sz="3600" b="1" dirty="0" err="1">
                <a:sym typeface="Wingdings" panose="05000000000000000000" pitchFamily="2" charset="2"/>
              </a:rPr>
              <a:t>Inner</a:t>
            </a:r>
            <a:r>
              <a:rPr lang="fr-FR" sz="3600" b="1" dirty="0">
                <a:sym typeface="Wingdings" panose="05000000000000000000" pitchFamily="2" charset="2"/>
              </a:rPr>
              <a:t> </a:t>
            </a:r>
            <a:r>
              <a:rPr lang="fr-FR" sz="3600" b="1" dirty="0" err="1">
                <a:sym typeface="Wingdings" panose="05000000000000000000" pitchFamily="2" charset="2"/>
              </a:rPr>
              <a:t>rim</a:t>
            </a:r>
            <a:r>
              <a:rPr lang="fr-FR" sz="3600" b="1" dirty="0">
                <a:sym typeface="Wingdings" panose="05000000000000000000" pitchFamily="2" charset="2"/>
              </a:rPr>
              <a:t> of the </a:t>
            </a:r>
            <a:r>
              <a:rPr lang="fr-FR" sz="3600" b="1" dirty="0" err="1">
                <a:sym typeface="Wingdings" panose="05000000000000000000" pitchFamily="2" charset="2"/>
              </a:rPr>
              <a:t>disk</a:t>
            </a:r>
            <a:endParaRPr lang="en-US" sz="3600" b="1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6C3C4F3-812F-4748-BA74-07CE5DD865E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78684" cy="904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7236DA0-BDF8-4990-9C24-C78743E0F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5" y="1622722"/>
            <a:ext cx="5617028" cy="402855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BD10DF7-8B6C-4B0C-81E3-D0EADDC54778}"/>
              </a:ext>
            </a:extLst>
          </p:cNvPr>
          <p:cNvSpPr txBox="1"/>
          <p:nvPr/>
        </p:nvSpPr>
        <p:spPr>
          <a:xfrm>
            <a:off x="199176" y="5836978"/>
            <a:ext cx="63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Monnier+ 2005, </a:t>
            </a:r>
            <a:r>
              <a:rPr lang="fr-FR" dirty="0" err="1"/>
              <a:t>Millan-Gabet</a:t>
            </a:r>
            <a:r>
              <a:rPr lang="fr-FR" dirty="0"/>
              <a:t>+ 2006, </a:t>
            </a:r>
            <a:r>
              <a:rPr lang="fr-FR" dirty="0" err="1"/>
              <a:t>Dullemond</a:t>
            </a:r>
            <a:r>
              <a:rPr lang="fr-FR" dirty="0"/>
              <a:t> &amp; Monnier 2010</a:t>
            </a:r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9687A1-0C56-412D-B647-B42B72B47FA8}"/>
              </a:ext>
            </a:extLst>
          </p:cNvPr>
          <p:cNvSpPr txBox="1"/>
          <p:nvPr/>
        </p:nvSpPr>
        <p:spPr>
          <a:xfrm>
            <a:off x="7896982" y="1448944"/>
            <a:ext cx="29638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Survey on </a:t>
            </a:r>
            <a:r>
              <a:rPr lang="fr-FR" dirty="0" err="1"/>
              <a:t>Herbig</a:t>
            </a:r>
            <a:r>
              <a:rPr lang="fr-FR" dirty="0"/>
              <a:t> </a:t>
            </a:r>
            <a:r>
              <a:rPr lang="fr-FR" dirty="0" err="1"/>
              <a:t>Ae</a:t>
            </a:r>
            <a:r>
              <a:rPr lang="fr-FR" dirty="0"/>
              <a:t>/Be stars</a:t>
            </a:r>
          </a:p>
          <a:p>
            <a:pPr algn="ctr"/>
            <a:r>
              <a:rPr lang="fr-FR" dirty="0" err="1"/>
              <a:t>near</a:t>
            </a:r>
            <a:r>
              <a:rPr lang="fr-FR" dirty="0"/>
              <a:t>-IR extension</a:t>
            </a:r>
            <a:endParaRPr lang="en-US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NIR extension and </a:t>
            </a:r>
            <a:r>
              <a:rPr lang="fr-FR" dirty="0" err="1"/>
              <a:t>Luminosity</a:t>
            </a:r>
            <a:endParaRPr lang="fr-FR" dirty="0"/>
          </a:p>
          <a:p>
            <a:pPr algn="ctr"/>
            <a:r>
              <a:rPr lang="fr-FR" dirty="0"/>
              <a:t>Radius/</a:t>
            </a:r>
            <a:r>
              <a:rPr lang="fr-FR" dirty="0" err="1"/>
              <a:t>Luminosity</a:t>
            </a:r>
            <a:endParaRPr lang="fr-FR" dirty="0"/>
          </a:p>
          <a:p>
            <a:pPr algn="ctr"/>
            <a:endParaRPr lang="fr-FR" dirty="0">
              <a:sym typeface="Wingdings" panose="05000000000000000000" pitchFamily="2" charset="2"/>
            </a:endParaRPr>
          </a:p>
          <a:p>
            <a:pPr algn="ctr"/>
            <a:endParaRPr lang="fr-FR" dirty="0">
              <a:sym typeface="Wingdings" panose="05000000000000000000" pitchFamily="2" charset="2"/>
            </a:endParaRPr>
          </a:p>
          <a:p>
            <a:pPr algn="ctr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B74854-3D0E-49E2-9069-EF824CB5C7F9}"/>
              </a:ext>
            </a:extLst>
          </p:cNvPr>
          <p:cNvSpPr/>
          <p:nvPr/>
        </p:nvSpPr>
        <p:spPr>
          <a:xfrm>
            <a:off x="6984648" y="3939249"/>
            <a:ext cx="1824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>
                <a:sym typeface="Wingdings" panose="05000000000000000000" pitchFamily="2" charset="2"/>
              </a:rPr>
              <a:t>Dust</a:t>
            </a:r>
            <a:r>
              <a:rPr lang="fr-FR" dirty="0">
                <a:sym typeface="Wingdings" panose="05000000000000000000" pitchFamily="2" charset="2"/>
              </a:rPr>
              <a:t> sublimation </a:t>
            </a:r>
          </a:p>
          <a:p>
            <a:pPr algn="ctr"/>
            <a:r>
              <a:rPr lang="fr-FR" dirty="0" err="1">
                <a:sym typeface="Wingdings" panose="05000000000000000000" pitchFamily="2" charset="2"/>
              </a:rPr>
              <a:t>temperature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6F216B-1A25-44CD-9676-D238280CA72C}"/>
              </a:ext>
            </a:extLst>
          </p:cNvPr>
          <p:cNvSpPr/>
          <p:nvPr/>
        </p:nvSpPr>
        <p:spPr>
          <a:xfrm>
            <a:off x="9721649" y="3942243"/>
            <a:ext cx="2043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>
                <a:sym typeface="Wingdings" panose="05000000000000000000" pitchFamily="2" charset="2"/>
              </a:rPr>
              <a:t>Heating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processes</a:t>
            </a:r>
            <a:r>
              <a:rPr lang="fr-FR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fr-FR" dirty="0" err="1">
                <a:sym typeface="Wingdings" panose="05000000000000000000" pitchFamily="2" charset="2"/>
              </a:rPr>
              <a:t>below</a:t>
            </a:r>
            <a:r>
              <a:rPr lang="fr-FR" dirty="0">
                <a:sym typeface="Wingdings" panose="05000000000000000000" pitchFamily="2" charset="2"/>
              </a:rPr>
              <a:t> the </a:t>
            </a:r>
            <a:r>
              <a:rPr lang="fr-FR" dirty="0" err="1">
                <a:sym typeface="Wingdings" panose="05000000000000000000" pitchFamily="2" charset="2"/>
              </a:rPr>
              <a:t>inner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rim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D0CC8E-1653-4EFA-B70C-08A759211082}"/>
              </a:ext>
            </a:extLst>
          </p:cNvPr>
          <p:cNvSpPr/>
          <p:nvPr/>
        </p:nvSpPr>
        <p:spPr>
          <a:xfrm>
            <a:off x="6833760" y="5409056"/>
            <a:ext cx="183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ym typeface="Wingdings" panose="05000000000000000000" pitchFamily="2" charset="2"/>
              </a:rPr>
              <a:t>Chemistry of </a:t>
            </a:r>
            <a:r>
              <a:rPr lang="fr-FR" dirty="0" err="1">
                <a:sym typeface="Wingdings" panose="05000000000000000000" pitchFamily="2" charset="2"/>
              </a:rPr>
              <a:t>dust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8CA4F3-445C-4E21-9454-3BD1BCF2BAEB}"/>
              </a:ext>
            </a:extLst>
          </p:cNvPr>
          <p:cNvSpPr/>
          <p:nvPr/>
        </p:nvSpPr>
        <p:spPr>
          <a:xfrm>
            <a:off x="10042482" y="5351990"/>
            <a:ext cx="1950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ym typeface="Wingdings" panose="05000000000000000000" pitchFamily="2" charset="2"/>
              </a:rPr>
              <a:t>Physical </a:t>
            </a:r>
            <a:r>
              <a:rPr lang="fr-FR" dirty="0" err="1">
                <a:sym typeface="Wingdings" panose="05000000000000000000" pitchFamily="2" charset="2"/>
              </a:rPr>
              <a:t>properties</a:t>
            </a:r>
            <a:endParaRPr lang="fr-FR" dirty="0">
              <a:sym typeface="Wingdings" panose="05000000000000000000" pitchFamily="2" charset="2"/>
            </a:endParaRPr>
          </a:p>
          <a:p>
            <a:pPr algn="ctr"/>
            <a:r>
              <a:rPr lang="fr-FR" dirty="0">
                <a:sym typeface="Wingdings" panose="05000000000000000000" pitchFamily="2" charset="2"/>
              </a:rPr>
              <a:t> of the gaz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A4946DDC-0647-4496-A40C-AE503C0A41BB}"/>
              </a:ext>
            </a:extLst>
          </p:cNvPr>
          <p:cNvSpPr/>
          <p:nvPr/>
        </p:nvSpPr>
        <p:spPr>
          <a:xfrm rot="1663705">
            <a:off x="7748508" y="3201503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D9F024CC-9CC6-430B-A1E8-FBDEF91F42CC}"/>
              </a:ext>
            </a:extLst>
          </p:cNvPr>
          <p:cNvSpPr/>
          <p:nvPr/>
        </p:nvSpPr>
        <p:spPr>
          <a:xfrm rot="19633574">
            <a:off x="10683295" y="3187443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F6B85FDB-264B-4235-A31E-E35F71434655}"/>
              </a:ext>
            </a:extLst>
          </p:cNvPr>
          <p:cNvSpPr/>
          <p:nvPr/>
        </p:nvSpPr>
        <p:spPr>
          <a:xfrm rot="243324">
            <a:off x="7588093" y="4598904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bas 33">
            <a:extLst>
              <a:ext uri="{FF2B5EF4-FFF2-40B4-BE49-F238E27FC236}">
                <a16:creationId xmlns:a16="http://schemas.microsoft.com/office/drawing/2014/main" id="{1CBB6CEC-F377-4DB5-8182-25DD5A54660D}"/>
              </a:ext>
            </a:extLst>
          </p:cNvPr>
          <p:cNvSpPr/>
          <p:nvPr/>
        </p:nvSpPr>
        <p:spPr>
          <a:xfrm rot="20961319">
            <a:off x="10908358" y="4619362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59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01B152B-CAD8-4057-A360-E60A9C2E486C}"/>
              </a:ext>
            </a:extLst>
          </p:cNvPr>
          <p:cNvSpPr txBox="1"/>
          <p:nvPr/>
        </p:nvSpPr>
        <p:spPr>
          <a:xfrm>
            <a:off x="301557" y="542402"/>
            <a:ext cx="3776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Dust</a:t>
            </a:r>
            <a:r>
              <a:rPr lang="fr-FR" sz="3600" b="1" dirty="0"/>
              <a:t> in the </a:t>
            </a:r>
            <a:r>
              <a:rPr lang="fr-FR" sz="3600" b="1" dirty="0" err="1"/>
              <a:t>near</a:t>
            </a:r>
            <a:r>
              <a:rPr lang="fr-FR" sz="3600" b="1" dirty="0"/>
              <a:t>-IR</a:t>
            </a:r>
            <a:endParaRPr lang="en-US" sz="3600" b="1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6C3C4F3-812F-4748-BA74-07CE5DD865E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78684" cy="904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81D638AC-24F8-4681-AC16-576B54728CF9}"/>
              </a:ext>
            </a:extLst>
          </p:cNvPr>
          <p:cNvGrpSpPr/>
          <p:nvPr/>
        </p:nvGrpSpPr>
        <p:grpSpPr>
          <a:xfrm>
            <a:off x="6472400" y="690214"/>
            <a:ext cx="5158142" cy="5904784"/>
            <a:chOff x="6472400" y="690214"/>
            <a:chExt cx="5158142" cy="5904784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5E6F419-7D47-459A-893C-582EA824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46"/>
            <a:stretch/>
          </p:blipFill>
          <p:spPr>
            <a:xfrm>
              <a:off x="7115240" y="1043229"/>
              <a:ext cx="1602758" cy="1540128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46BC86A-BF0F-4981-BD38-9B0311B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8544" y="3361819"/>
              <a:ext cx="2621998" cy="2289105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C996653-1E4B-433B-8FA7-CDD136CEB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E9E9E9"/>
                </a:clrFrom>
                <a:clrTo>
                  <a:srgbClr val="E9E9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8" r="34085"/>
            <a:stretch/>
          </p:blipFill>
          <p:spPr>
            <a:xfrm>
              <a:off x="8244301" y="690214"/>
              <a:ext cx="1665896" cy="1562922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264CADE-5E90-4D85-94C3-DB4D4B3AED31}"/>
                </a:ext>
              </a:extLst>
            </p:cNvPr>
            <p:cNvSpPr txBox="1"/>
            <p:nvPr/>
          </p:nvSpPr>
          <p:spPr>
            <a:xfrm>
              <a:off x="9535114" y="6071778"/>
              <a:ext cx="2021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…to Imaging</a:t>
              </a:r>
              <a:endParaRPr lang="en-US" sz="2800" b="1" dirty="0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BC4DE3D2-674B-4470-8A41-1176437C1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50"/>
            <a:stretch/>
          </p:blipFill>
          <p:spPr>
            <a:xfrm>
              <a:off x="8374039" y="1846171"/>
              <a:ext cx="1632887" cy="1578894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339F850-0AE4-445E-90FF-C744F43E07D7}"/>
                </a:ext>
              </a:extLst>
            </p:cNvPr>
            <p:cNvSpPr txBox="1"/>
            <p:nvPr/>
          </p:nvSpPr>
          <p:spPr>
            <a:xfrm>
              <a:off x="9950692" y="1034301"/>
              <a:ext cx="1416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Kluska</a:t>
              </a:r>
              <a:r>
                <a:rPr lang="fr-FR" dirty="0"/>
                <a:t>+ 2014</a:t>
              </a:r>
            </a:p>
            <a:p>
              <a:pPr algn="ctr"/>
              <a:r>
                <a:rPr lang="fr-FR" dirty="0"/>
                <a:t>VLTI/PIONIER</a:t>
              </a:r>
              <a:endParaRPr lang="en-US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A5111F1-4944-429B-8371-4E714A5AE474}"/>
                </a:ext>
              </a:extLst>
            </p:cNvPr>
            <p:cNvSpPr txBox="1"/>
            <p:nvPr/>
          </p:nvSpPr>
          <p:spPr>
            <a:xfrm>
              <a:off x="9910197" y="5523316"/>
              <a:ext cx="1504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Benisty</a:t>
              </a:r>
              <a:r>
                <a:rPr lang="fr-FR" dirty="0"/>
                <a:t>+ 2011</a:t>
              </a:r>
            </a:p>
            <a:p>
              <a:pPr algn="ctr"/>
              <a:r>
                <a:rPr lang="fr-FR" dirty="0"/>
                <a:t>VLTI/AMBER</a:t>
              </a:r>
              <a:endParaRPr lang="en-US" dirty="0"/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37395BB-8F21-4ADA-85DA-85CF81CD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00" y="3557210"/>
              <a:ext cx="2460748" cy="2166869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72CC258-587A-49BA-8BAC-06ADB6AA8092}"/>
                </a:ext>
              </a:extLst>
            </p:cNvPr>
            <p:cNvSpPr txBox="1"/>
            <p:nvPr/>
          </p:nvSpPr>
          <p:spPr>
            <a:xfrm>
              <a:off x="7098623" y="5650924"/>
              <a:ext cx="1488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Renard+ 2010</a:t>
              </a:r>
            </a:p>
            <a:p>
              <a:pPr algn="ctr"/>
              <a:r>
                <a:rPr lang="fr-FR" dirty="0"/>
                <a:t>VLTI/AMBER</a:t>
              </a:r>
              <a:endParaRPr lang="en-US" dirty="0"/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B87DE949-CCF0-4E3A-AC41-F1A965FA67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4"/>
          <a:stretch/>
        </p:blipFill>
        <p:spPr>
          <a:xfrm>
            <a:off x="3344469" y="2510650"/>
            <a:ext cx="2549798" cy="2452139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259E67CF-D5FD-4A06-95C8-2A1CB9A48271}"/>
              </a:ext>
            </a:extLst>
          </p:cNvPr>
          <p:cNvSpPr txBox="1"/>
          <p:nvPr/>
        </p:nvSpPr>
        <p:spPr>
          <a:xfrm>
            <a:off x="416235" y="1383123"/>
            <a:ext cx="3220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From</a:t>
            </a:r>
            <a:r>
              <a:rPr lang="fr-FR" sz="2800" b="1" dirty="0"/>
              <a:t> model </a:t>
            </a:r>
            <a:r>
              <a:rPr lang="fr-FR" sz="2800" b="1" dirty="0" err="1"/>
              <a:t>fitting</a:t>
            </a:r>
            <a:r>
              <a:rPr lang="fr-FR" sz="2800" b="1" dirty="0"/>
              <a:t>…</a:t>
            </a:r>
            <a:endParaRPr lang="en-US" sz="2800" b="1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0020045-D4EC-4C39-908C-A3EF83601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0" y="1906343"/>
            <a:ext cx="3726052" cy="287813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82F25DE-0786-4790-AB35-C0E85DEC44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/>
          <a:stretch/>
        </p:blipFill>
        <p:spPr>
          <a:xfrm>
            <a:off x="515501" y="4626541"/>
            <a:ext cx="3565552" cy="193628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2F7DD64C-4C3B-4D0C-B9A8-10DD53EDED35}"/>
              </a:ext>
            </a:extLst>
          </p:cNvPr>
          <p:cNvSpPr txBox="1"/>
          <p:nvPr/>
        </p:nvSpPr>
        <p:spPr>
          <a:xfrm>
            <a:off x="3774116" y="5055932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Monnier+ 2006</a:t>
            </a:r>
          </a:p>
          <a:p>
            <a:pPr algn="ctr"/>
            <a:r>
              <a:rPr lang="fr-FR" dirty="0"/>
              <a:t>IOTA/IONIC3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5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A6C3C4F3-812F-4748-BA74-07CE5DD865E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78684" cy="904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8E9ACE7-497F-4A4D-A1E5-7FBE8E137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56" y="1089021"/>
            <a:ext cx="4041916" cy="532707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23AD716-1AA9-45B3-98C2-95F85D7C5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" y="1494087"/>
            <a:ext cx="3388420" cy="3864074"/>
          </a:xfrm>
          <a:prstGeom prst="rect">
            <a:avLst/>
          </a:prstGeom>
        </p:spPr>
      </p:pic>
      <p:grpSp>
        <p:nvGrpSpPr>
          <p:cNvPr id="31" name="Group 3">
            <a:extLst>
              <a:ext uri="{FF2B5EF4-FFF2-40B4-BE49-F238E27FC236}">
                <a16:creationId xmlns:a16="http://schemas.microsoft.com/office/drawing/2014/main" id="{8B3D8821-B852-4C14-86C5-E386975042FA}"/>
              </a:ext>
            </a:extLst>
          </p:cNvPr>
          <p:cNvGrpSpPr/>
          <p:nvPr/>
        </p:nvGrpSpPr>
        <p:grpSpPr>
          <a:xfrm>
            <a:off x="4343456" y="1199615"/>
            <a:ext cx="6848431" cy="4858874"/>
            <a:chOff x="4215479" y="1353526"/>
            <a:chExt cx="6848431" cy="4858874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E25F6E2-FC12-419B-8E0E-E8C5A0B2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79" y="1353526"/>
              <a:ext cx="6848431" cy="4858874"/>
            </a:xfrm>
            <a:prstGeom prst="rect">
              <a:avLst/>
            </a:prstGeom>
            <a:ln w="25400">
              <a:noFill/>
            </a:ln>
            <a:effectLst/>
          </p:spPr>
        </p:pic>
        <p:sp>
          <p:nvSpPr>
            <p:cNvPr id="44" name="TextBox 2">
              <a:extLst>
                <a:ext uri="{FF2B5EF4-FFF2-40B4-BE49-F238E27FC236}">
                  <a16:creationId xmlns:a16="http://schemas.microsoft.com/office/drawing/2014/main" id="{10808B7B-427C-496D-BBF0-F86EAB9F24A5}"/>
                </a:ext>
              </a:extLst>
            </p:cNvPr>
            <p:cNvSpPr txBox="1"/>
            <p:nvPr/>
          </p:nvSpPr>
          <p:spPr>
            <a:xfrm>
              <a:off x="5762049" y="201249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45" name="TextBox 15">
              <a:extLst>
                <a:ext uri="{FF2B5EF4-FFF2-40B4-BE49-F238E27FC236}">
                  <a16:creationId xmlns:a16="http://schemas.microsoft.com/office/drawing/2014/main" id="{483ABF0D-51D4-484A-8A1C-122B581AC4A5}"/>
                </a:ext>
              </a:extLst>
            </p:cNvPr>
            <p:cNvSpPr txBox="1"/>
            <p:nvPr/>
          </p:nvSpPr>
          <p:spPr>
            <a:xfrm>
              <a:off x="5768368" y="2970426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23</a:t>
              </a:r>
            </a:p>
          </p:txBody>
        </p: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A07C7191-6A68-4535-957B-721124DD555C}"/>
                </a:ext>
              </a:extLst>
            </p:cNvPr>
            <p:cNvSpPr txBox="1"/>
            <p:nvPr/>
          </p:nvSpPr>
          <p:spPr>
            <a:xfrm>
              <a:off x="5738215" y="422208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13</a:t>
              </a:r>
            </a:p>
          </p:txBody>
        </p:sp>
        <p:sp>
          <p:nvSpPr>
            <p:cNvPr id="47" name="TextBox 17">
              <a:extLst>
                <a:ext uri="{FF2B5EF4-FFF2-40B4-BE49-F238E27FC236}">
                  <a16:creationId xmlns:a16="http://schemas.microsoft.com/office/drawing/2014/main" id="{2E27B27E-1D64-49CE-9B0B-F9F6FA8FDD18}"/>
                </a:ext>
              </a:extLst>
            </p:cNvPr>
            <p:cNvSpPr txBox="1"/>
            <p:nvPr/>
          </p:nvSpPr>
          <p:spPr>
            <a:xfrm>
              <a:off x="9316385" y="218142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l-GR" dirty="0"/>
                <a:t>φ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9C43338A-29D5-468D-8F37-403A184F1291}"/>
                </a:ext>
              </a:extLst>
            </p:cNvPr>
            <p:cNvSpPr txBox="1"/>
            <p:nvPr/>
          </p:nvSpPr>
          <p:spPr>
            <a:xfrm>
              <a:off x="9230344" y="324145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l-GR" dirty="0"/>
                <a:t>φ</a:t>
              </a:r>
              <a:r>
                <a:rPr lang="en-US" baseline="-25000" dirty="0"/>
                <a:t>23</a:t>
              </a:r>
            </a:p>
          </p:txBody>
        </p:sp>
        <p:sp>
          <p:nvSpPr>
            <p:cNvPr id="49" name="TextBox 19">
              <a:extLst>
                <a:ext uri="{FF2B5EF4-FFF2-40B4-BE49-F238E27FC236}">
                  <a16:creationId xmlns:a16="http://schemas.microsoft.com/office/drawing/2014/main" id="{F0E50A1D-BFC4-4E55-8F1E-F2F5D76A4EAE}"/>
                </a:ext>
              </a:extLst>
            </p:cNvPr>
            <p:cNvSpPr txBox="1"/>
            <p:nvPr/>
          </p:nvSpPr>
          <p:spPr>
            <a:xfrm>
              <a:off x="9230344" y="4449084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l-GR" dirty="0"/>
                <a:t>φ</a:t>
              </a:r>
              <a:r>
                <a:rPr lang="en-US" baseline="-25000" dirty="0"/>
                <a:t>13</a:t>
              </a:r>
            </a:p>
          </p:txBody>
        </p: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2BD527B4-3323-4E17-9F4A-6F48C33F1B7A}"/>
                </a:ext>
              </a:extLst>
            </p:cNvPr>
            <p:cNvSpPr txBox="1"/>
            <p:nvPr/>
          </p:nvSpPr>
          <p:spPr>
            <a:xfrm>
              <a:off x="9018226" y="5472044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Spectrum</a:t>
              </a:r>
            </a:p>
          </p:txBody>
        </p:sp>
        <p:sp>
          <p:nvSpPr>
            <p:cNvPr id="51" name="TextBox 21">
              <a:extLst>
                <a:ext uri="{FF2B5EF4-FFF2-40B4-BE49-F238E27FC236}">
                  <a16:creationId xmlns:a16="http://schemas.microsoft.com/office/drawing/2014/main" id="{A4DBD374-88DE-4F27-BED6-0DB89C822286}"/>
                </a:ext>
              </a:extLst>
            </p:cNvPr>
            <p:cNvSpPr txBox="1"/>
            <p:nvPr/>
          </p:nvSpPr>
          <p:spPr>
            <a:xfrm>
              <a:off x="5230517" y="5555541"/>
              <a:ext cx="149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Closure phase</a:t>
              </a:r>
            </a:p>
          </p:txBody>
        </p:sp>
      </p:grpSp>
      <p:sp>
        <p:nvSpPr>
          <p:cNvPr id="52" name="Titre 1">
            <a:extLst>
              <a:ext uri="{FF2B5EF4-FFF2-40B4-BE49-F238E27FC236}">
                <a16:creationId xmlns:a16="http://schemas.microsoft.com/office/drawing/2014/main" id="{03806371-7340-44B5-83E6-8AF8416A6725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1353801" cy="959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err="1"/>
              <a:t>What</a:t>
            </a:r>
            <a:r>
              <a:rPr lang="fr-FR" sz="3600" b="1" dirty="0"/>
              <a:t> about the </a:t>
            </a:r>
            <a:r>
              <a:rPr lang="fr-FR" sz="3600" b="1" dirty="0" err="1"/>
              <a:t>kinematics</a:t>
            </a:r>
            <a:r>
              <a:rPr lang="fr-FR" sz="3600" b="1" dirty="0"/>
              <a:t> : </a:t>
            </a:r>
            <a:r>
              <a:rPr lang="fr-FR" sz="3600" b="1" dirty="0" err="1"/>
              <a:t>classical</a:t>
            </a:r>
            <a:r>
              <a:rPr lang="fr-FR" sz="3600" b="1" dirty="0"/>
              <a:t> Be stars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178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2F2B37C3-4DF1-479E-B588-C42891CCF698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1353801" cy="959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err="1"/>
              <a:t>What</a:t>
            </a:r>
            <a:r>
              <a:rPr lang="fr-FR" sz="3600" b="1" dirty="0"/>
              <a:t> about the </a:t>
            </a:r>
            <a:r>
              <a:rPr lang="fr-FR" sz="3600" b="1" dirty="0" err="1"/>
              <a:t>kinematics</a:t>
            </a:r>
            <a:r>
              <a:rPr lang="fr-FR" sz="3600" b="1" dirty="0"/>
              <a:t> : </a:t>
            </a:r>
            <a:r>
              <a:rPr lang="fr-FR" sz="3600" b="1" dirty="0" err="1"/>
              <a:t>classical</a:t>
            </a:r>
            <a:r>
              <a:rPr lang="fr-FR" sz="3600" b="1" dirty="0"/>
              <a:t> Be stars</a:t>
            </a:r>
            <a:endParaRPr lang="en-US" sz="3600" b="1" dirty="0"/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3A257FC4-F04B-4720-9512-4AFC6B4BC9D6}"/>
              </a:ext>
            </a:extLst>
          </p:cNvPr>
          <p:cNvGrpSpPr/>
          <p:nvPr/>
        </p:nvGrpSpPr>
        <p:grpSpPr>
          <a:xfrm>
            <a:off x="3971100" y="1335933"/>
            <a:ext cx="6581433" cy="2784704"/>
            <a:chOff x="3971100" y="1335933"/>
            <a:chExt cx="6581433" cy="278470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A438F78-F51F-4401-BCAF-AFC2FB89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100" y="1335933"/>
              <a:ext cx="6581433" cy="247070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B58B886-6B3F-42DD-9063-0ECC2E9BD800}"/>
                </a:ext>
              </a:extLst>
            </p:cNvPr>
            <p:cNvSpPr txBox="1"/>
            <p:nvPr/>
          </p:nvSpPr>
          <p:spPr>
            <a:xfrm>
              <a:off x="4315954" y="3658972"/>
              <a:ext cx="6236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Keplerian</a:t>
              </a:r>
              <a:r>
                <a:rPr lang="fr-FR" sz="2400" dirty="0"/>
                <a:t> </a:t>
              </a:r>
              <a:r>
                <a:rPr lang="fr-FR" sz="2400" dirty="0" err="1"/>
                <a:t>disks</a:t>
              </a:r>
              <a:r>
                <a:rPr lang="fr-FR" sz="2400" dirty="0"/>
                <a:t> </a:t>
              </a:r>
              <a:r>
                <a:rPr lang="fr-FR" sz="2400" dirty="0" err="1"/>
                <a:t>with</a:t>
              </a:r>
              <a:r>
                <a:rPr lang="fr-FR" sz="2400" dirty="0"/>
                <a:t> no expansion (v</a:t>
              </a:r>
              <a:r>
                <a:rPr lang="fr-FR" sz="2400" baseline="-25000" dirty="0"/>
                <a:t>exp</a:t>
              </a:r>
              <a:r>
                <a:rPr lang="fr-FR" sz="2400" dirty="0"/>
                <a:t>&lt;10km/s )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8CA3060-0D5A-4FC1-85EC-5C2AF2107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" y="1494087"/>
            <a:ext cx="3388420" cy="386407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35A36B4-A44F-4C8B-B4CD-4B7EFB6DA3CE}"/>
              </a:ext>
            </a:extLst>
          </p:cNvPr>
          <p:cNvSpPr txBox="1"/>
          <p:nvPr/>
        </p:nvSpPr>
        <p:spPr>
          <a:xfrm>
            <a:off x="573264" y="5417042"/>
            <a:ext cx="284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 Be stars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</a:t>
            </a:r>
          </a:p>
          <a:p>
            <a:pPr algn="ctr"/>
            <a:r>
              <a:rPr lang="fr-FR" dirty="0"/>
              <a:t>VLTI/AMBER</a:t>
            </a: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D2EC2A31-BECD-4B14-A0C9-29536A42CA02}"/>
              </a:ext>
            </a:extLst>
          </p:cNvPr>
          <p:cNvGrpSpPr/>
          <p:nvPr/>
        </p:nvGrpSpPr>
        <p:grpSpPr>
          <a:xfrm>
            <a:off x="4202462" y="4083858"/>
            <a:ext cx="6028063" cy="2371047"/>
            <a:chOff x="4202462" y="4083858"/>
            <a:chExt cx="6028063" cy="2371047"/>
          </a:xfrm>
        </p:grpSpPr>
        <p:pic>
          <p:nvPicPr>
            <p:cNvPr id="30" name="Image 12">
              <a:extLst>
                <a:ext uri="{FF2B5EF4-FFF2-40B4-BE49-F238E27FC236}">
                  <a16:creationId xmlns:a16="http://schemas.microsoft.com/office/drawing/2014/main" id="{AF18D243-1F50-4036-834B-31885332E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323" y="4083858"/>
              <a:ext cx="3070202" cy="2371047"/>
            </a:xfrm>
            <a:prstGeom prst="rect">
              <a:avLst/>
            </a:prstGeom>
          </p:spPr>
        </p:pic>
        <p:sp>
          <p:nvSpPr>
            <p:cNvPr id="32" name="ZoneTexte 13">
              <a:extLst>
                <a:ext uri="{FF2B5EF4-FFF2-40B4-BE49-F238E27FC236}">
                  <a16:creationId xmlns:a16="http://schemas.microsoft.com/office/drawing/2014/main" id="{F21E47EA-3A3F-480D-A90B-514D881B9C15}"/>
                </a:ext>
              </a:extLst>
            </p:cNvPr>
            <p:cNvSpPr txBox="1"/>
            <p:nvPr/>
          </p:nvSpPr>
          <p:spPr>
            <a:xfrm>
              <a:off x="4662363" y="5269381"/>
              <a:ext cx="21515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V/V</a:t>
              </a:r>
              <a:r>
                <a:rPr lang="fr-FR" sz="2000" baseline="-25000" dirty="0"/>
                <a:t>c</a:t>
              </a:r>
              <a:r>
                <a:rPr lang="fr-FR" sz="2000" dirty="0"/>
                <a:t> = 0.82 </a:t>
              </a:r>
              <a:r>
                <a:rPr lang="fr-FR" sz="2000" dirty="0">
                  <a:latin typeface="Times New Roman"/>
                  <a:cs typeface="Times New Roman"/>
                </a:rPr>
                <a:t>± </a:t>
              </a:r>
              <a:r>
                <a:rPr lang="fr-FR" sz="2000" dirty="0">
                  <a:cs typeface="Times New Roman"/>
                </a:rPr>
                <a:t>0.08</a:t>
              </a:r>
            </a:p>
            <a:p>
              <a:r>
                <a:rPr lang="fr-FR" sz="2000" dirty="0">
                  <a:latin typeface="Times New Roman"/>
                  <a:cs typeface="Times New Roman"/>
                </a:rPr>
                <a:t>Ω/</a:t>
              </a:r>
              <a:r>
                <a:rPr lang="el-GR" sz="2000" dirty="0">
                  <a:latin typeface="Times New Roman"/>
                  <a:cs typeface="Times New Roman"/>
                </a:rPr>
                <a:t>Ω</a:t>
              </a:r>
              <a:r>
                <a:rPr lang="fr-FR" sz="2000" baseline="-25000" dirty="0">
                  <a:latin typeface="Times New Roman"/>
                  <a:cs typeface="Times New Roman"/>
                </a:rPr>
                <a:t>c</a:t>
              </a:r>
              <a:r>
                <a:rPr lang="fr-FR" sz="2000" dirty="0">
                  <a:latin typeface="Times New Roman"/>
                  <a:cs typeface="Times New Roman"/>
                </a:rPr>
                <a:t> = 0.95 </a:t>
              </a:r>
              <a:r>
                <a:rPr lang="el-GR" sz="2000" dirty="0">
                  <a:latin typeface="Times New Roman"/>
                  <a:cs typeface="Times New Roman"/>
                </a:rPr>
                <a:t>±</a:t>
              </a:r>
              <a:r>
                <a:rPr lang="fr-FR" sz="2000" dirty="0">
                  <a:latin typeface="Times New Roman"/>
                  <a:cs typeface="Times New Roman"/>
                </a:rPr>
                <a:t> 0.02</a:t>
              </a:r>
              <a:endParaRPr lang="fr-FR" sz="2000" dirty="0"/>
            </a:p>
          </p:txBody>
        </p:sp>
        <p:sp>
          <p:nvSpPr>
            <p:cNvPr id="33" name="ZoneTexte 2">
              <a:extLst>
                <a:ext uri="{FF2B5EF4-FFF2-40B4-BE49-F238E27FC236}">
                  <a16:creationId xmlns:a16="http://schemas.microsoft.com/office/drawing/2014/main" id="{5A7C25F5-32AC-4CFA-965C-020C300E2ABE}"/>
                </a:ext>
              </a:extLst>
            </p:cNvPr>
            <p:cNvSpPr txBox="1"/>
            <p:nvPr/>
          </p:nvSpPr>
          <p:spPr>
            <a:xfrm>
              <a:off x="4202462" y="4796892"/>
              <a:ext cx="29578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Nearly</a:t>
              </a:r>
              <a:r>
                <a:rPr lang="fr-FR" sz="2400" dirty="0"/>
                <a:t> </a:t>
              </a:r>
              <a:r>
                <a:rPr lang="fr-FR" sz="2400" dirty="0" err="1"/>
                <a:t>critical</a:t>
              </a:r>
              <a:r>
                <a:rPr lang="fr-FR" sz="2400" dirty="0"/>
                <a:t> </a:t>
              </a:r>
              <a:r>
                <a:rPr lang="fr-FR" sz="2400" dirty="0" err="1"/>
                <a:t>rotators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653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FF732977-0B26-4A12-8C13-B151E351490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52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err="1"/>
              <a:t>What</a:t>
            </a:r>
            <a:r>
              <a:rPr lang="fr-FR" sz="3600" b="1" dirty="0"/>
              <a:t> about the </a:t>
            </a:r>
            <a:r>
              <a:rPr lang="fr-FR" sz="3600" b="1" dirty="0" err="1"/>
              <a:t>kinematics</a:t>
            </a:r>
            <a:r>
              <a:rPr lang="fr-FR" sz="3600" b="1" dirty="0"/>
              <a:t> : </a:t>
            </a:r>
            <a:r>
              <a:rPr lang="fr-FR" sz="3600" b="1" dirty="0" err="1"/>
              <a:t>other</a:t>
            </a:r>
            <a:r>
              <a:rPr lang="fr-FR" sz="3600" b="1" dirty="0"/>
              <a:t> </a:t>
            </a:r>
            <a:r>
              <a:rPr lang="fr-FR" sz="3600" b="1" dirty="0" err="1"/>
              <a:t>objects</a:t>
            </a:r>
            <a:endParaRPr lang="en-US" sz="3600" b="1" dirty="0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89407099-2D1A-4299-A448-9EF4EF81461F}"/>
              </a:ext>
            </a:extLst>
          </p:cNvPr>
          <p:cNvGrpSpPr/>
          <p:nvPr/>
        </p:nvGrpSpPr>
        <p:grpSpPr>
          <a:xfrm>
            <a:off x="3974273" y="1261164"/>
            <a:ext cx="2762535" cy="2188348"/>
            <a:chOff x="3974273" y="1261164"/>
            <a:chExt cx="2762535" cy="2188348"/>
          </a:xfrm>
        </p:grpSpPr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C93D33CF-E42F-4F6E-B8A8-1A8F19922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"/>
            <a:stretch>
              <a:fillRect/>
            </a:stretch>
          </p:blipFill>
          <p:spPr bwMode="auto">
            <a:xfrm>
              <a:off x="3974273" y="1535553"/>
              <a:ext cx="2762535" cy="1642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F934A05-E6BB-4FD1-AE39-E24788753A0C}"/>
                </a:ext>
              </a:extLst>
            </p:cNvPr>
            <p:cNvSpPr/>
            <p:nvPr/>
          </p:nvSpPr>
          <p:spPr>
            <a:xfrm>
              <a:off x="4699462" y="3141735"/>
              <a:ext cx="13965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/>
                <a:t>Chesneau+ 2010</a:t>
              </a:r>
              <a:endParaRPr lang="en-US" sz="1400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37A6F6C-4DF3-4E94-B8FD-B024D6D0E0E9}"/>
                </a:ext>
              </a:extLst>
            </p:cNvPr>
            <p:cNvSpPr txBox="1"/>
            <p:nvPr/>
          </p:nvSpPr>
          <p:spPr>
            <a:xfrm>
              <a:off x="4239755" y="1261164"/>
              <a:ext cx="2231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Hot </a:t>
              </a:r>
              <a:r>
                <a:rPr lang="fr-FR" dirty="0" err="1"/>
                <a:t>supergiant’s</a:t>
              </a:r>
              <a:r>
                <a:rPr lang="fr-FR" dirty="0"/>
                <a:t> </a:t>
              </a:r>
              <a:r>
                <a:rPr lang="fr-FR" dirty="0" err="1"/>
                <a:t>wind</a:t>
              </a:r>
              <a:endParaRPr lang="fr-FR" dirty="0"/>
            </a:p>
          </p:txBody>
        </p:sp>
      </p:grpSp>
      <p:grpSp>
        <p:nvGrpSpPr>
          <p:cNvPr id="25" name="Group 23">
            <a:extLst>
              <a:ext uri="{FF2B5EF4-FFF2-40B4-BE49-F238E27FC236}">
                <a16:creationId xmlns:a16="http://schemas.microsoft.com/office/drawing/2014/main" id="{F9211FC0-B623-4E99-92F3-86EAC6EE7A88}"/>
              </a:ext>
            </a:extLst>
          </p:cNvPr>
          <p:cNvGrpSpPr/>
          <p:nvPr/>
        </p:nvGrpSpPr>
        <p:grpSpPr>
          <a:xfrm>
            <a:off x="4581050" y="3581509"/>
            <a:ext cx="2602265" cy="2954093"/>
            <a:chOff x="8177642" y="1195751"/>
            <a:chExt cx="2602265" cy="2954093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8695530-88F4-4688-B613-CBA3467ED68A}"/>
                </a:ext>
              </a:extLst>
            </p:cNvPr>
            <p:cNvSpPr txBox="1"/>
            <p:nvPr/>
          </p:nvSpPr>
          <p:spPr>
            <a:xfrm>
              <a:off x="9100914" y="1195751"/>
              <a:ext cx="755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Novas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A6467DD-7A60-4A05-8401-B6EA0E46F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642" y="1496531"/>
              <a:ext cx="2602265" cy="2493836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C90741-DDC1-4078-9142-107BE7F12136}"/>
                </a:ext>
              </a:extLst>
            </p:cNvPr>
            <p:cNvSpPr/>
            <p:nvPr/>
          </p:nvSpPr>
          <p:spPr>
            <a:xfrm>
              <a:off x="8963775" y="3872845"/>
              <a:ext cx="12218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/>
                <a:t>Chesneau+ 2011</a:t>
              </a:r>
              <a:endParaRPr lang="en-US" sz="1200" dirty="0"/>
            </a:p>
          </p:txBody>
        </p:sp>
      </p:grpSp>
      <p:grpSp>
        <p:nvGrpSpPr>
          <p:cNvPr id="36" name="Group 22">
            <a:extLst>
              <a:ext uri="{FF2B5EF4-FFF2-40B4-BE49-F238E27FC236}">
                <a16:creationId xmlns:a16="http://schemas.microsoft.com/office/drawing/2014/main" id="{366D8ED2-63AC-4A91-8FE5-B4A12F673FAE}"/>
              </a:ext>
            </a:extLst>
          </p:cNvPr>
          <p:cNvGrpSpPr/>
          <p:nvPr/>
        </p:nvGrpSpPr>
        <p:grpSpPr>
          <a:xfrm>
            <a:off x="8085767" y="3508325"/>
            <a:ext cx="4070602" cy="3020670"/>
            <a:chOff x="3725156" y="3562376"/>
            <a:chExt cx="4070602" cy="3020670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57F8075-8EFC-4910-A229-68EDABCAD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986" y="3915835"/>
              <a:ext cx="2861143" cy="2376169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9ED2DB1A-0C6B-410C-9D6E-3529F7482E4D}"/>
                </a:ext>
              </a:extLst>
            </p:cNvPr>
            <p:cNvSpPr txBox="1"/>
            <p:nvPr/>
          </p:nvSpPr>
          <p:spPr>
            <a:xfrm>
              <a:off x="4518176" y="3562376"/>
              <a:ext cx="2315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Supergiant</a:t>
              </a:r>
              <a:r>
                <a:rPr lang="fr-FR" dirty="0"/>
                <a:t> B[e] stars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297B3A6-E9E1-417D-B534-795077445D91}"/>
                </a:ext>
              </a:extLst>
            </p:cNvPr>
            <p:cNvSpPr txBox="1"/>
            <p:nvPr/>
          </p:nvSpPr>
          <p:spPr>
            <a:xfrm>
              <a:off x="3725156" y="6275269"/>
              <a:ext cx="4070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Ellerbroek</a:t>
              </a:r>
              <a:r>
                <a:rPr lang="fr-FR" sz="1400" dirty="0"/>
                <a:t>+ 2015, </a:t>
              </a:r>
              <a:r>
                <a:rPr lang="fr-FR" sz="1400" dirty="0" err="1"/>
                <a:t>wheelwright</a:t>
              </a:r>
              <a:r>
                <a:rPr lang="fr-FR" sz="1400" dirty="0"/>
                <a:t>+ 2012, </a:t>
              </a:r>
              <a:r>
                <a:rPr lang="fr-FR" sz="1400" dirty="0" err="1"/>
                <a:t>Millour</a:t>
              </a:r>
              <a:r>
                <a:rPr lang="fr-FR" sz="1400" dirty="0"/>
                <a:t>+ 2012 </a:t>
              </a:r>
            </a:p>
          </p:txBody>
        </p:sp>
      </p:grpSp>
      <p:grpSp>
        <p:nvGrpSpPr>
          <p:cNvPr id="40" name="Group 20">
            <a:extLst>
              <a:ext uri="{FF2B5EF4-FFF2-40B4-BE49-F238E27FC236}">
                <a16:creationId xmlns:a16="http://schemas.microsoft.com/office/drawing/2014/main" id="{CA1CD7FA-7B5A-4A60-AE4B-88A748D978CF}"/>
              </a:ext>
            </a:extLst>
          </p:cNvPr>
          <p:cNvGrpSpPr/>
          <p:nvPr/>
        </p:nvGrpSpPr>
        <p:grpSpPr>
          <a:xfrm>
            <a:off x="35631" y="1349674"/>
            <a:ext cx="3513375" cy="5055965"/>
            <a:chOff x="176441" y="1350730"/>
            <a:chExt cx="3513375" cy="505596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3DCBF7C-169B-4CF1-B66F-E9001016402E}"/>
                </a:ext>
              </a:extLst>
            </p:cNvPr>
            <p:cNvSpPr/>
            <p:nvPr/>
          </p:nvSpPr>
          <p:spPr>
            <a:xfrm>
              <a:off x="176441" y="5883475"/>
              <a:ext cx="3513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err="1"/>
                <a:t>Malbet</a:t>
              </a:r>
              <a:r>
                <a:rPr lang="fr-FR" sz="1400" dirty="0"/>
                <a:t>+ 2007, Tatulli+2007, </a:t>
              </a:r>
              <a:r>
                <a:rPr lang="fr-FR" sz="1400" dirty="0" err="1"/>
                <a:t>Weigelt</a:t>
              </a:r>
              <a:r>
                <a:rPr lang="fr-FR" sz="1400" dirty="0"/>
                <a:t>+ 2011, </a:t>
              </a:r>
              <a:r>
                <a:rPr lang="en-US" sz="1400" dirty="0"/>
                <a:t>Perrault 2010+, </a:t>
              </a:r>
              <a:r>
                <a:rPr lang="en-US" sz="1400" dirty="0" err="1"/>
                <a:t>Benisty</a:t>
              </a:r>
              <a:r>
                <a:rPr lang="en-US" sz="1400" dirty="0"/>
                <a:t> 2013+</a:t>
              </a: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4764E13F-058A-4591-AFDA-442955C54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66" y="1630496"/>
              <a:ext cx="1659817" cy="4252979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92D36BD5-6FCE-4567-874D-EF2307531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8183" y="1791031"/>
              <a:ext cx="1570114" cy="3874869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0561448-0E28-423C-8BB5-14184D9342B4}"/>
                </a:ext>
              </a:extLst>
            </p:cNvPr>
            <p:cNvSpPr txBox="1"/>
            <p:nvPr/>
          </p:nvSpPr>
          <p:spPr>
            <a:xfrm>
              <a:off x="913178" y="1350730"/>
              <a:ext cx="2074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Herbig</a:t>
              </a:r>
              <a:r>
                <a:rPr lang="fr-FR" dirty="0"/>
                <a:t> </a:t>
              </a:r>
              <a:r>
                <a:rPr lang="fr-FR" dirty="0" err="1"/>
                <a:t>Ae</a:t>
              </a:r>
              <a:r>
                <a:rPr lang="fr-FR" dirty="0"/>
                <a:t>/Be stars</a:t>
              </a:r>
            </a:p>
          </p:txBody>
        </p:sp>
      </p:grpSp>
      <p:grpSp>
        <p:nvGrpSpPr>
          <p:cNvPr id="45" name="Group 25">
            <a:extLst>
              <a:ext uri="{FF2B5EF4-FFF2-40B4-BE49-F238E27FC236}">
                <a16:creationId xmlns:a16="http://schemas.microsoft.com/office/drawing/2014/main" id="{FD7EC3D1-0C69-4A0E-A788-E3C37B8CE391}"/>
              </a:ext>
            </a:extLst>
          </p:cNvPr>
          <p:cNvGrpSpPr/>
          <p:nvPr/>
        </p:nvGrpSpPr>
        <p:grpSpPr>
          <a:xfrm>
            <a:off x="7363263" y="1191507"/>
            <a:ext cx="3915559" cy="2429222"/>
            <a:chOff x="7982152" y="4146493"/>
            <a:chExt cx="3915559" cy="2429222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F8F56755-B3B5-427F-9DA0-D2CEFFFE1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600" y="4423483"/>
              <a:ext cx="3693023" cy="1986562"/>
            </a:xfrm>
            <a:prstGeom prst="rect">
              <a:avLst/>
            </a:prstGeom>
          </p:spPr>
        </p:pic>
        <p:sp>
          <p:nvSpPr>
            <p:cNvPr id="47" name="ZoneTexte 5">
              <a:extLst>
                <a:ext uri="{FF2B5EF4-FFF2-40B4-BE49-F238E27FC236}">
                  <a16:creationId xmlns:a16="http://schemas.microsoft.com/office/drawing/2014/main" id="{0EAF46C1-6530-4F50-9225-AE52434FC20A}"/>
                </a:ext>
              </a:extLst>
            </p:cNvPr>
            <p:cNvSpPr txBox="1"/>
            <p:nvPr/>
          </p:nvSpPr>
          <p:spPr>
            <a:xfrm>
              <a:off x="7982152" y="4146493"/>
              <a:ext cx="3915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Cool </a:t>
              </a:r>
              <a:r>
                <a:rPr lang="fr-FR" dirty="0" err="1"/>
                <a:t>supergiant’s</a:t>
              </a:r>
              <a:r>
                <a:rPr lang="fr-FR" dirty="0"/>
                <a:t> </a:t>
              </a:r>
              <a:r>
                <a:rPr lang="fr-FR" dirty="0" err="1"/>
                <a:t>extended</a:t>
              </a:r>
              <a:r>
                <a:rPr lang="fr-FR" dirty="0"/>
                <a:t> </a:t>
              </a:r>
              <a:r>
                <a:rPr lang="fr-FR" dirty="0" err="1"/>
                <a:t>atmosphere</a:t>
              </a:r>
              <a:endParaRPr lang="fr-FR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8931DD-0816-4D0D-A452-1D98462403C5}"/>
                </a:ext>
              </a:extLst>
            </p:cNvPr>
            <p:cNvSpPr/>
            <p:nvPr/>
          </p:nvSpPr>
          <p:spPr>
            <a:xfrm>
              <a:off x="9311966" y="6298716"/>
              <a:ext cx="10893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 err="1"/>
                <a:t>Ohnaka</a:t>
              </a:r>
              <a:r>
                <a:rPr lang="fr-FR" sz="1200" dirty="0"/>
                <a:t>+ 2013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2919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AFE9EAA0-6A06-4948-BE19-2016A2C4D561}"/>
              </a:ext>
            </a:extLst>
          </p:cNvPr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FD27929-96D5-46A6-80D2-7284579135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0" t="6185" r="53999" b="50000"/>
          <a:stretch/>
        </p:blipFill>
        <p:spPr>
          <a:xfrm>
            <a:off x="-108413" y="2043262"/>
            <a:ext cx="4929948" cy="396565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4A67F92-02A4-4CCE-9834-40CD2DFB38A4}"/>
              </a:ext>
            </a:extLst>
          </p:cNvPr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A[e] </a:t>
            </a:r>
            <a:r>
              <a:rPr lang="fr-FR" dirty="0" err="1"/>
              <a:t>supergiant</a:t>
            </a:r>
            <a:r>
              <a:rPr lang="fr-FR" dirty="0"/>
              <a:t> HD62623 </a:t>
            </a:r>
            <a:r>
              <a:rPr lang="fr-FR" dirty="0" err="1"/>
              <a:t>from</a:t>
            </a:r>
            <a:r>
              <a:rPr lang="fr-FR" dirty="0"/>
              <a:t> VLTI/AMBER HR observations (</a:t>
            </a:r>
            <a:r>
              <a:rPr lang="fr-FR" dirty="0" err="1"/>
              <a:t>Millour</a:t>
            </a:r>
            <a:r>
              <a:rPr lang="fr-FR" dirty="0"/>
              <a:t>+ 2011)</a:t>
            </a:r>
            <a:endParaRPr lang="en-US" dirty="0"/>
          </a:p>
        </p:txBody>
      </p:sp>
      <p:pic>
        <p:nvPicPr>
          <p:cNvPr id="49" name="Picture 10">
            <a:extLst>
              <a:ext uri="{FF2B5EF4-FFF2-40B4-BE49-F238E27FC236}">
                <a16:creationId xmlns:a16="http://schemas.microsoft.com/office/drawing/2014/main" id="{2B73FD11-F10F-415D-9773-429B78E9FAB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13495" b="40729"/>
          <a:stretch>
            <a:fillRect/>
          </a:stretch>
        </p:blipFill>
        <p:spPr>
          <a:xfrm>
            <a:off x="4931291" y="2076281"/>
            <a:ext cx="7067229" cy="3899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9140FE8-9D39-4A04-A2F5-48840495E80F}"/>
              </a:ext>
            </a:extLst>
          </p:cNvPr>
          <p:cNvSpPr txBox="1"/>
          <p:nvPr/>
        </p:nvSpPr>
        <p:spPr>
          <a:xfrm>
            <a:off x="970384" y="5955297"/>
            <a:ext cx="313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 in the 2.1µm continuum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87EA4DF-7BB7-406A-BB75-17DBE2C19FC1}"/>
              </a:ext>
            </a:extLst>
          </p:cNvPr>
          <p:cNvSpPr txBox="1"/>
          <p:nvPr/>
        </p:nvSpPr>
        <p:spPr>
          <a:xfrm>
            <a:off x="6436852" y="5890738"/>
            <a:ext cx="495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Narrow-band images </a:t>
            </a:r>
            <a:r>
              <a:rPr lang="fr-FR" dirty="0" err="1"/>
              <a:t>through</a:t>
            </a:r>
            <a:r>
              <a:rPr lang="fr-FR" dirty="0"/>
              <a:t> the Br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line</a:t>
            </a:r>
          </a:p>
          <a:p>
            <a:pPr algn="ctr"/>
            <a:r>
              <a:rPr lang="fr-FR" dirty="0"/>
              <a:t> (</a:t>
            </a:r>
            <a:r>
              <a:rPr lang="fr-FR" dirty="0" err="1"/>
              <a:t>with</a:t>
            </a:r>
            <a:r>
              <a:rPr lang="fr-FR" dirty="0"/>
              <a:t> continuum </a:t>
            </a:r>
            <a:r>
              <a:rPr lang="fr-FR" dirty="0" err="1"/>
              <a:t>substracted</a:t>
            </a:r>
            <a:r>
              <a:rPr lang="fr-FR" dirty="0"/>
              <a:t>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DBCC4C9-7574-4388-A3F1-5A819ABA4AA7}"/>
              </a:ext>
            </a:extLst>
          </p:cNvPr>
          <p:cNvSpPr txBox="1"/>
          <p:nvPr/>
        </p:nvSpPr>
        <p:spPr>
          <a:xfrm>
            <a:off x="237389" y="533371"/>
            <a:ext cx="5302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Spectro-imaging</a:t>
            </a:r>
            <a:r>
              <a:rPr lang="fr-FR" sz="3600" b="1" dirty="0"/>
              <a:t> © Millour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33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727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pic>
        <p:nvPicPr>
          <p:cNvPr id="14" name="Image 11">
            <a:extLst>
              <a:ext uri="{FF2B5EF4-FFF2-40B4-BE49-F238E27FC236}">
                <a16:creationId xmlns:a16="http://schemas.microsoft.com/office/drawing/2014/main" id="{B9EDDD0A-AE6B-430D-8558-D3643FDFB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7" r="50858"/>
          <a:stretch/>
        </p:blipFill>
        <p:spPr>
          <a:xfrm>
            <a:off x="106406" y="1727547"/>
            <a:ext cx="5033002" cy="433849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F8C841-B845-4507-8B66-F77F3C8CF713}"/>
              </a:ext>
            </a:extLst>
          </p:cNvPr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AFDAE8-9A43-4E78-9D91-C4F072910C74}"/>
              </a:ext>
            </a:extLst>
          </p:cNvPr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A[e] </a:t>
            </a:r>
            <a:r>
              <a:rPr lang="fr-FR" dirty="0" err="1"/>
              <a:t>supergiant</a:t>
            </a:r>
            <a:r>
              <a:rPr lang="fr-FR" dirty="0"/>
              <a:t> HD62623 </a:t>
            </a:r>
            <a:r>
              <a:rPr lang="fr-FR" dirty="0" err="1"/>
              <a:t>from</a:t>
            </a:r>
            <a:r>
              <a:rPr lang="fr-FR" dirty="0"/>
              <a:t> VLTI/AMBER HR observations (</a:t>
            </a:r>
            <a:r>
              <a:rPr lang="fr-FR" dirty="0" err="1"/>
              <a:t>Millour</a:t>
            </a:r>
            <a:r>
              <a:rPr lang="fr-FR" dirty="0"/>
              <a:t>+ 2011)</a:t>
            </a:r>
            <a:endParaRPr lang="en-US" dirty="0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F2097FC5-7100-484B-9485-0123FE20DD8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13495" b="40729"/>
          <a:stretch>
            <a:fillRect/>
          </a:stretch>
        </p:blipFill>
        <p:spPr>
          <a:xfrm>
            <a:off x="4931291" y="2076281"/>
            <a:ext cx="7067229" cy="3899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ZoneTexte 1">
            <a:extLst>
              <a:ext uri="{FF2B5EF4-FFF2-40B4-BE49-F238E27FC236}">
                <a16:creationId xmlns:a16="http://schemas.microsoft.com/office/drawing/2014/main" id="{3FB41651-16AD-4C8A-8892-24FD15EB5967}"/>
              </a:ext>
            </a:extLst>
          </p:cNvPr>
          <p:cNvSpPr txBox="1"/>
          <p:nvPr/>
        </p:nvSpPr>
        <p:spPr>
          <a:xfrm>
            <a:off x="615821" y="5881379"/>
            <a:ext cx="382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Reconstructed</a:t>
            </a:r>
            <a:r>
              <a:rPr lang="fr-FR" dirty="0"/>
              <a:t> </a:t>
            </a:r>
            <a:r>
              <a:rPr lang="fr-FR" dirty="0" err="1"/>
              <a:t>projected</a:t>
            </a:r>
            <a:r>
              <a:rPr lang="fr-FR" dirty="0"/>
              <a:t> </a:t>
            </a:r>
            <a:r>
              <a:rPr lang="fr-FR" dirty="0" err="1"/>
              <a:t>velocity</a:t>
            </a:r>
            <a:r>
              <a:rPr lang="fr-FR" dirty="0"/>
              <a:t> </a:t>
            </a:r>
            <a:r>
              <a:rPr lang="fr-FR" dirty="0" err="1"/>
              <a:t>field</a:t>
            </a:r>
            <a:endParaRPr lang="fr-FR" dirty="0"/>
          </a:p>
        </p:txBody>
      </p:sp>
      <p:sp>
        <p:nvSpPr>
          <p:cNvPr id="19" name="ZoneTexte 23">
            <a:extLst>
              <a:ext uri="{FF2B5EF4-FFF2-40B4-BE49-F238E27FC236}">
                <a16:creationId xmlns:a16="http://schemas.microsoft.com/office/drawing/2014/main" id="{286D5035-8916-4B95-8666-A9F73B3DB181}"/>
              </a:ext>
            </a:extLst>
          </p:cNvPr>
          <p:cNvSpPr txBox="1"/>
          <p:nvPr/>
        </p:nvSpPr>
        <p:spPr>
          <a:xfrm>
            <a:off x="6436852" y="5890738"/>
            <a:ext cx="495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Narrow-band images </a:t>
            </a:r>
            <a:r>
              <a:rPr lang="fr-FR" dirty="0" err="1"/>
              <a:t>through</a:t>
            </a:r>
            <a:r>
              <a:rPr lang="fr-FR" dirty="0"/>
              <a:t> the Br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line</a:t>
            </a:r>
          </a:p>
          <a:p>
            <a:pPr algn="ctr"/>
            <a:r>
              <a:rPr lang="fr-FR" dirty="0"/>
              <a:t> (</a:t>
            </a:r>
            <a:r>
              <a:rPr lang="fr-FR" dirty="0" err="1"/>
              <a:t>with</a:t>
            </a:r>
            <a:r>
              <a:rPr lang="fr-FR" dirty="0"/>
              <a:t> continuum </a:t>
            </a:r>
            <a:r>
              <a:rPr lang="fr-FR" dirty="0" err="1"/>
              <a:t>substracted</a:t>
            </a:r>
            <a:r>
              <a:rPr lang="fr-FR" dirty="0"/>
              <a:t>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788AF5-39DC-42FB-A4EF-730CE0709745}"/>
              </a:ext>
            </a:extLst>
          </p:cNvPr>
          <p:cNvSpPr txBox="1"/>
          <p:nvPr/>
        </p:nvSpPr>
        <p:spPr>
          <a:xfrm>
            <a:off x="237389" y="533371"/>
            <a:ext cx="5302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Spectro-imaging</a:t>
            </a:r>
            <a:r>
              <a:rPr lang="fr-FR" sz="3600" b="1" dirty="0"/>
              <a:t> © Millour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22969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727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pic>
        <p:nvPicPr>
          <p:cNvPr id="14" name="Image 11">
            <a:extLst>
              <a:ext uri="{FF2B5EF4-FFF2-40B4-BE49-F238E27FC236}">
                <a16:creationId xmlns:a16="http://schemas.microsoft.com/office/drawing/2014/main" id="{B9EDDD0A-AE6B-430D-8558-D3643FDFB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7" r="50858"/>
          <a:stretch/>
        </p:blipFill>
        <p:spPr>
          <a:xfrm>
            <a:off x="106406" y="1727547"/>
            <a:ext cx="5033002" cy="433849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F8C841-B845-4507-8B66-F77F3C8CF713}"/>
              </a:ext>
            </a:extLst>
          </p:cNvPr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AFDAE8-9A43-4E78-9D91-C4F072910C74}"/>
              </a:ext>
            </a:extLst>
          </p:cNvPr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A[e] </a:t>
            </a:r>
            <a:r>
              <a:rPr lang="fr-FR" dirty="0" err="1"/>
              <a:t>supergiant</a:t>
            </a:r>
            <a:r>
              <a:rPr lang="fr-FR" dirty="0"/>
              <a:t> HD62623 </a:t>
            </a:r>
            <a:r>
              <a:rPr lang="fr-FR" dirty="0" err="1"/>
              <a:t>from</a:t>
            </a:r>
            <a:r>
              <a:rPr lang="fr-FR" dirty="0"/>
              <a:t> VLTI/AMBER HR observations (</a:t>
            </a:r>
            <a:r>
              <a:rPr lang="fr-FR" dirty="0" err="1"/>
              <a:t>Millour</a:t>
            </a:r>
            <a:r>
              <a:rPr lang="fr-FR" dirty="0"/>
              <a:t>+ 2011)</a:t>
            </a:r>
            <a:endParaRPr lang="en-US" dirty="0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F2097FC5-7100-484B-9485-0123FE20DD8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13495" b="40729"/>
          <a:stretch>
            <a:fillRect/>
          </a:stretch>
        </p:blipFill>
        <p:spPr>
          <a:xfrm>
            <a:off x="4931291" y="2076281"/>
            <a:ext cx="7067229" cy="3899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ZoneTexte 1">
            <a:extLst>
              <a:ext uri="{FF2B5EF4-FFF2-40B4-BE49-F238E27FC236}">
                <a16:creationId xmlns:a16="http://schemas.microsoft.com/office/drawing/2014/main" id="{3FB41651-16AD-4C8A-8892-24FD15EB5967}"/>
              </a:ext>
            </a:extLst>
          </p:cNvPr>
          <p:cNvSpPr txBox="1"/>
          <p:nvPr/>
        </p:nvSpPr>
        <p:spPr>
          <a:xfrm>
            <a:off x="615821" y="5881379"/>
            <a:ext cx="382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Reconstructed</a:t>
            </a:r>
            <a:r>
              <a:rPr lang="fr-FR" dirty="0"/>
              <a:t> </a:t>
            </a:r>
            <a:r>
              <a:rPr lang="fr-FR" dirty="0" err="1"/>
              <a:t>projected</a:t>
            </a:r>
            <a:r>
              <a:rPr lang="fr-FR" dirty="0"/>
              <a:t> </a:t>
            </a:r>
            <a:r>
              <a:rPr lang="fr-FR" dirty="0" err="1"/>
              <a:t>velocity</a:t>
            </a:r>
            <a:r>
              <a:rPr lang="fr-FR" dirty="0"/>
              <a:t> </a:t>
            </a:r>
            <a:r>
              <a:rPr lang="fr-FR" dirty="0" err="1"/>
              <a:t>field</a:t>
            </a:r>
            <a:endParaRPr lang="fr-FR" dirty="0"/>
          </a:p>
        </p:txBody>
      </p:sp>
      <p:sp>
        <p:nvSpPr>
          <p:cNvPr id="19" name="ZoneTexte 23">
            <a:extLst>
              <a:ext uri="{FF2B5EF4-FFF2-40B4-BE49-F238E27FC236}">
                <a16:creationId xmlns:a16="http://schemas.microsoft.com/office/drawing/2014/main" id="{286D5035-8916-4B95-8666-A9F73B3DB181}"/>
              </a:ext>
            </a:extLst>
          </p:cNvPr>
          <p:cNvSpPr txBox="1"/>
          <p:nvPr/>
        </p:nvSpPr>
        <p:spPr>
          <a:xfrm>
            <a:off x="6436852" y="5890738"/>
            <a:ext cx="495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Narrow-band images </a:t>
            </a:r>
            <a:r>
              <a:rPr lang="fr-FR" dirty="0" err="1"/>
              <a:t>through</a:t>
            </a:r>
            <a:r>
              <a:rPr lang="fr-FR" dirty="0"/>
              <a:t> the Br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line</a:t>
            </a:r>
          </a:p>
          <a:p>
            <a:pPr algn="ctr"/>
            <a:r>
              <a:rPr lang="fr-FR" dirty="0"/>
              <a:t> (</a:t>
            </a:r>
            <a:r>
              <a:rPr lang="fr-FR" dirty="0" err="1"/>
              <a:t>with</a:t>
            </a:r>
            <a:r>
              <a:rPr lang="fr-FR" dirty="0"/>
              <a:t> continuum </a:t>
            </a:r>
            <a:r>
              <a:rPr lang="fr-FR" dirty="0" err="1"/>
              <a:t>substracted</a:t>
            </a:r>
            <a:r>
              <a:rPr lang="fr-FR" dirty="0"/>
              <a:t>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788AF5-39DC-42FB-A4EF-730CE0709745}"/>
              </a:ext>
            </a:extLst>
          </p:cNvPr>
          <p:cNvSpPr txBox="1"/>
          <p:nvPr/>
        </p:nvSpPr>
        <p:spPr>
          <a:xfrm>
            <a:off x="237389" y="533371"/>
            <a:ext cx="5302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Spectro-imaging</a:t>
            </a:r>
            <a:r>
              <a:rPr lang="fr-FR" sz="3600" b="1" dirty="0"/>
              <a:t> © Millour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2279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727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46788AF5-39DC-42FB-A4EF-730CE0709745}"/>
              </a:ext>
            </a:extLst>
          </p:cNvPr>
          <p:cNvSpPr txBox="1"/>
          <p:nvPr/>
        </p:nvSpPr>
        <p:spPr>
          <a:xfrm>
            <a:off x="237389" y="533371"/>
            <a:ext cx="5302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Spectro-imaging</a:t>
            </a:r>
            <a:r>
              <a:rPr lang="fr-FR" sz="3600" b="1" dirty="0"/>
              <a:t> © Millour</a:t>
            </a:r>
            <a:endParaRPr lang="en-US" sz="36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4DC468F-6869-4482-AA75-0F2CED9A73BF}"/>
              </a:ext>
            </a:extLst>
          </p:cNvPr>
          <p:cNvSpPr txBox="1"/>
          <p:nvPr/>
        </p:nvSpPr>
        <p:spPr>
          <a:xfrm>
            <a:off x="2417277" y="1290000"/>
            <a:ext cx="64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binary Be star ϕ </a:t>
            </a:r>
            <a:r>
              <a:rPr lang="en-US" dirty="0" err="1"/>
              <a:t>Persei</a:t>
            </a:r>
            <a:r>
              <a:rPr lang="en-US" dirty="0"/>
              <a:t> seen by CHARA/VEGA (</a:t>
            </a:r>
            <a:r>
              <a:rPr lang="en-US" dirty="0" err="1"/>
              <a:t>Mourard</a:t>
            </a:r>
            <a:r>
              <a:rPr lang="en-US" dirty="0"/>
              <a:t>+ 2015)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512F2B2-5F0E-4D5C-AC02-A94D76628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773" t="4056" r="5314" b="55913"/>
          <a:stretch/>
        </p:blipFill>
        <p:spPr bwMode="auto">
          <a:xfrm>
            <a:off x="1420634" y="4712779"/>
            <a:ext cx="3831936" cy="185004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FF43A0A-86FA-45A4-A0C3-A6DDD23DB599}"/>
              </a:ext>
            </a:extLst>
          </p:cNvPr>
          <p:cNvSpPr txBox="1"/>
          <p:nvPr/>
        </p:nvSpPr>
        <p:spPr>
          <a:xfrm>
            <a:off x="339901" y="5428773"/>
            <a:ext cx="829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Observation </a:t>
            </a:r>
            <a:r>
              <a:rPr lang="fr-FR" dirty="0" err="1"/>
              <a:t>with</a:t>
            </a:r>
            <a:r>
              <a:rPr lang="fr-FR" dirty="0"/>
              <a:t> CHARA/VEGA in the H</a:t>
            </a:r>
            <a:r>
              <a:rPr lang="fr-FR" dirty="0">
                <a:latin typeface="Symbol" pitchFamily="18" charset="2"/>
              </a:rPr>
              <a:t>a </a:t>
            </a:r>
            <a:r>
              <a:rPr lang="fr-FR" dirty="0" err="1"/>
              <a:t>emission</a:t>
            </a:r>
            <a:r>
              <a:rPr lang="fr-FR" dirty="0"/>
              <a:t> line </a:t>
            </a:r>
            <a:r>
              <a:rPr lang="fr-FR" dirty="0" err="1"/>
              <a:t>wit</a:t>
            </a:r>
            <a:r>
              <a:rPr lang="fr-FR" dirty="0"/>
              <a:t> h a </a:t>
            </a:r>
            <a:r>
              <a:rPr lang="fr-FR" dirty="0" err="1"/>
              <a:t>nice</a:t>
            </a:r>
            <a:r>
              <a:rPr lang="fr-FR" dirty="0"/>
              <a:t> (</a:t>
            </a:r>
            <a:r>
              <a:rPr lang="fr-FR" dirty="0" err="1"/>
              <a:t>u,v</a:t>
            </a:r>
            <a:r>
              <a:rPr lang="fr-FR" dirty="0"/>
              <a:t>) plan </a:t>
            </a:r>
            <a:r>
              <a:rPr lang="fr-FR" dirty="0" err="1"/>
              <a:t>coverage</a:t>
            </a:r>
            <a:r>
              <a:rPr lang="fr-FR" dirty="0"/>
              <a:t>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22958C3-B771-4478-B707-3549AF1874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26" y="4748334"/>
            <a:ext cx="1883234" cy="1818177"/>
          </a:xfrm>
          <a:prstGeom prst="rect">
            <a:avLst/>
          </a:prstGeom>
        </p:spPr>
      </p:pic>
      <p:grpSp>
        <p:nvGrpSpPr>
          <p:cNvPr id="25" name="Group 4">
            <a:extLst>
              <a:ext uri="{FF2B5EF4-FFF2-40B4-BE49-F238E27FC236}">
                <a16:creationId xmlns:a16="http://schemas.microsoft.com/office/drawing/2014/main" id="{E6C82E7B-4948-4208-AF14-0F191621E25B}"/>
              </a:ext>
            </a:extLst>
          </p:cNvPr>
          <p:cNvGrpSpPr/>
          <p:nvPr/>
        </p:nvGrpSpPr>
        <p:grpSpPr>
          <a:xfrm>
            <a:off x="15986" y="1852028"/>
            <a:ext cx="12176014" cy="2722464"/>
            <a:chOff x="15987" y="1338494"/>
            <a:chExt cx="12176014" cy="2722464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A1D0CCE-7AC7-4626-BA92-4AF822A5AA03}"/>
                </a:ext>
              </a:extLst>
            </p:cNvPr>
            <p:cNvSpPr txBox="1"/>
            <p:nvPr/>
          </p:nvSpPr>
          <p:spPr>
            <a:xfrm>
              <a:off x="339213" y="1626051"/>
              <a:ext cx="2409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CHARA/VEGA H</a:t>
              </a:r>
              <a:r>
                <a:rPr lang="el-GR" dirty="0">
                  <a:solidFill>
                    <a:schemeClr val="bg1"/>
                  </a:solidFill>
                </a:rPr>
                <a:t>α</a:t>
              </a:r>
              <a:r>
                <a:rPr lang="fr-FR" dirty="0">
                  <a:solidFill>
                    <a:schemeClr val="bg1"/>
                  </a:solidFill>
                </a:rPr>
                <a:t> Image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1963B0C6-17E3-4FF7-8A97-01C8A9F32A01}"/>
                </a:ext>
              </a:extLst>
            </p:cNvPr>
            <p:cNvGrpSpPr/>
            <p:nvPr/>
          </p:nvGrpSpPr>
          <p:grpSpPr>
            <a:xfrm>
              <a:off x="15987" y="1338494"/>
              <a:ext cx="12176014" cy="2722464"/>
              <a:chOff x="205861" y="1494761"/>
              <a:chExt cx="12176014" cy="2722464"/>
            </a:xfrm>
          </p:grpSpPr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C0D09DDE-BE05-4824-9FEF-768239EB1F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908" b="34505"/>
              <a:stretch/>
            </p:blipFill>
            <p:spPr bwMode="auto">
              <a:xfrm>
                <a:off x="205861" y="1810718"/>
                <a:ext cx="5656592" cy="2024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AD6DBEA5-87BA-437B-B888-FBD117F2D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47" r="7151" b="34562"/>
              <a:stretch/>
            </p:blipFill>
            <p:spPr bwMode="auto">
              <a:xfrm>
                <a:off x="5798329" y="1814394"/>
                <a:ext cx="6583546" cy="2020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814D838-E38B-424A-91DC-9C891294257D}"/>
                  </a:ext>
                </a:extLst>
              </p:cNvPr>
              <p:cNvSpPr txBox="1"/>
              <p:nvPr/>
            </p:nvSpPr>
            <p:spPr>
              <a:xfrm>
                <a:off x="1072483" y="1494761"/>
                <a:ext cx="4231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/>
                  <a:t>Reconstructed</a:t>
                </a:r>
                <a:r>
                  <a:rPr lang="fr-FR" b="1" dirty="0"/>
                  <a:t> images </a:t>
                </a:r>
                <a:r>
                  <a:rPr lang="fr-FR" b="1" dirty="0" err="1"/>
                  <a:t>from</a:t>
                </a:r>
                <a:r>
                  <a:rPr lang="fr-FR" b="1" dirty="0"/>
                  <a:t> the VEGA data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958BFC2-B79F-4805-84FA-A148BEA6E5A4}"/>
                  </a:ext>
                </a:extLst>
              </p:cNvPr>
              <p:cNvSpPr txBox="1"/>
              <p:nvPr/>
            </p:nvSpPr>
            <p:spPr>
              <a:xfrm>
                <a:off x="1185061" y="3847893"/>
                <a:ext cx="2185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/>
                  <a:t>Keplerian</a:t>
                </a:r>
                <a:r>
                  <a:rPr lang="fr-FR" b="1" dirty="0"/>
                  <a:t> </a:t>
                </a:r>
                <a:r>
                  <a:rPr lang="fr-FR" b="1" dirty="0" err="1"/>
                  <a:t>disk</a:t>
                </a:r>
                <a:r>
                  <a:rPr lang="fr-FR" b="1" dirty="0"/>
                  <a:t> model</a:t>
                </a:r>
              </a:p>
            </p:txBody>
          </p:sp>
        </p:grp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022058A7-4BF6-4908-B324-E50755D6F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62" r="56908"/>
            <a:stretch/>
          </p:blipFill>
          <p:spPr bwMode="auto">
            <a:xfrm>
              <a:off x="15987" y="3426060"/>
              <a:ext cx="5656592" cy="31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C6EABC40-45D3-4164-A600-41580C87B0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 t="91403" r="7151"/>
            <a:stretch/>
          </p:blipFill>
          <p:spPr bwMode="auto">
            <a:xfrm>
              <a:off x="5608455" y="3484910"/>
              <a:ext cx="6583546" cy="26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782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978184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1 - Massive stars with the first generation </a:t>
            </a:r>
          </a:p>
          <a:p>
            <a:r>
              <a:rPr lang="en-US" sz="4000" b="1" dirty="0"/>
              <a:t>of instrument at VLTI and CHARA</a:t>
            </a:r>
          </a:p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Few stellar surfaces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mainly </a:t>
            </a:r>
            <a:r>
              <a:rPr lang="en-US" sz="2000" dirty="0" err="1"/>
              <a:t>supergiants</a:t>
            </a:r>
            <a:r>
              <a:rPr lang="en-US" sz="2000" dirty="0"/>
              <a:t> (not part of our ANR </a:t>
            </a:r>
            <a:r>
              <a:rPr lang="en-US" sz="2000" dirty="0" err="1"/>
              <a:t>programme</a:t>
            </a:r>
            <a:r>
              <a:rPr lang="en-US" sz="2000" dirty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 few fast rotators (not very massive)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Binarity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orbits &amp; mass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 binary fraction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Gas and dust environments in continuum</a:t>
            </a:r>
            <a:endParaRPr lang="en-US" sz="24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/>
              <a:t>Classical Be stars, B[e] stars, Wolf-</a:t>
            </a:r>
            <a:r>
              <a:rPr lang="en-US" sz="2000" dirty="0" err="1"/>
              <a:t>Rayet</a:t>
            </a:r>
            <a:r>
              <a:rPr lang="en-US" sz="2000" dirty="0"/>
              <a:t>, Hot </a:t>
            </a:r>
            <a:r>
              <a:rPr lang="en-US" sz="2000" dirty="0" err="1"/>
              <a:t>Supergiants</a:t>
            </a:r>
            <a:r>
              <a:rPr lang="en-US" sz="2000" dirty="0"/>
              <a:t>, YSO, interacting binaries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Dynamics of gas around massive stars in disks and wind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901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060592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Some limitations of the 1</a:t>
            </a:r>
            <a:r>
              <a:rPr lang="en-US" sz="4000" b="1" baseline="30000" dirty="0"/>
              <a:t>st</a:t>
            </a:r>
            <a:r>
              <a:rPr lang="en-US" sz="4000" b="1" dirty="0"/>
              <a:t> generation instruments</a:t>
            </a:r>
            <a:endParaRPr lang="en-US" sz="3200" b="1" dirty="0"/>
          </a:p>
          <a:p>
            <a:endParaRPr lang="en-US" dirty="0"/>
          </a:p>
          <a:p>
            <a:endParaRPr lang="en-US" sz="2800" dirty="0"/>
          </a:p>
          <a:p>
            <a:r>
              <a:rPr lang="en-US" sz="3600" dirty="0"/>
              <a:t>No or Low imaging capability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MIDI 2T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VEGA 4T (no Closure Phase) </a:t>
            </a:r>
            <a:r>
              <a:rPr lang="en-US" sz="2800" dirty="0">
                <a:sym typeface="Wingdings" panose="05000000000000000000" pitchFamily="2" charset="2"/>
              </a:rPr>
              <a:t> only differential imaging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AMBER 3T</a:t>
            </a:r>
          </a:p>
          <a:p>
            <a:pPr lvl="1"/>
            <a:endParaRPr lang="en-US" sz="2800" dirty="0"/>
          </a:p>
          <a:p>
            <a:r>
              <a:rPr lang="en-US" sz="3600" dirty="0"/>
              <a:t>Low efficiency (time consuming)</a:t>
            </a:r>
          </a:p>
          <a:p>
            <a:r>
              <a:rPr lang="en-US" sz="2800" dirty="0"/>
              <a:t> In 3 nights with MATISSE we observed more B[e] than in 7 years with MIDI</a:t>
            </a:r>
          </a:p>
          <a:p>
            <a:endParaRPr lang="en-US" sz="2800" dirty="0"/>
          </a:p>
          <a:p>
            <a:r>
              <a:rPr lang="en-US" sz="3600" dirty="0"/>
              <a:t>Low Sensibility (bad Detector &amp; instrumental concept)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83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4CC451C4-E532-4BA6-8C95-11D6AAA51F44}"/>
              </a:ext>
            </a:extLst>
          </p:cNvPr>
          <p:cNvGrpSpPr/>
          <p:nvPr/>
        </p:nvGrpSpPr>
        <p:grpSpPr>
          <a:xfrm>
            <a:off x="0" y="321230"/>
            <a:ext cx="12243903" cy="6569242"/>
            <a:chOff x="-35861" y="288758"/>
            <a:chExt cx="12243903" cy="6569242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7FD59460-11DA-4A1D-92C3-656EFD27F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30FC3D24-F707-43A9-8B41-DC7B3F95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74C6B639-F446-4054-B207-C0E5B54F5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54" name="Ellipse 53">
            <a:extLst>
              <a:ext uri="{FF2B5EF4-FFF2-40B4-BE49-F238E27FC236}">
                <a16:creationId xmlns:a16="http://schemas.microsoft.com/office/drawing/2014/main" id="{273F7172-5856-486B-A690-A0F771519746}"/>
              </a:ext>
            </a:extLst>
          </p:cNvPr>
          <p:cNvSpPr/>
          <p:nvPr/>
        </p:nvSpPr>
        <p:spPr>
          <a:xfrm rot="20066315">
            <a:off x="6665893" y="5338669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A19F003-7635-4CD2-BF08-14DDC98A5497}"/>
              </a:ext>
            </a:extLst>
          </p:cNvPr>
          <p:cNvSpPr/>
          <p:nvPr/>
        </p:nvSpPr>
        <p:spPr>
          <a:xfrm rot="20066315">
            <a:off x="8061434" y="5222346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itre 1">
            <a:extLst>
              <a:ext uri="{FF2B5EF4-FFF2-40B4-BE49-F238E27FC236}">
                <a16:creationId xmlns:a16="http://schemas.microsoft.com/office/drawing/2014/main" id="{E48C889C-3915-48E4-AAF3-AD36352D0B39}"/>
              </a:ext>
            </a:extLst>
          </p:cNvPr>
          <p:cNvSpPr txBox="1">
            <a:spLocks/>
          </p:cNvSpPr>
          <p:nvPr/>
        </p:nvSpPr>
        <p:spPr>
          <a:xfrm>
            <a:off x="419097" y="428606"/>
            <a:ext cx="11353801" cy="9730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 few images from optical interferometers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D797FA8-F712-46D1-BEAC-98C92465D6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85963" y="2167730"/>
            <a:ext cx="1432875" cy="141402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82836893-159B-4050-A1B1-01D8F0810A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724" r="59957" b="15765"/>
          <a:stretch/>
        </p:blipFill>
        <p:spPr>
          <a:xfrm>
            <a:off x="1486814" y="3207421"/>
            <a:ext cx="1108662" cy="114064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B5B2E0B7-A5D4-420E-A75D-37D20F3D4F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6230" r="10902" b="15104"/>
          <a:stretch/>
        </p:blipFill>
        <p:spPr>
          <a:xfrm>
            <a:off x="1717564" y="2118895"/>
            <a:ext cx="1145318" cy="1140644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090DF52E-8E33-4796-9728-F8711DC50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7457"/>
          <a:stretch/>
        </p:blipFill>
        <p:spPr>
          <a:xfrm>
            <a:off x="254188" y="5042299"/>
            <a:ext cx="3209879" cy="1046375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4A5CC9F3-C7FC-499A-BB5A-B1181E7F0A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 t="20979" r="39453" b="21722"/>
          <a:stretch/>
        </p:blipFill>
        <p:spPr>
          <a:xfrm>
            <a:off x="10561734" y="1580080"/>
            <a:ext cx="1074656" cy="895546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B767424C-7AD3-42C5-AFED-94EAF5A3FB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8603" r="73377" b="25872"/>
          <a:stretch/>
        </p:blipFill>
        <p:spPr>
          <a:xfrm>
            <a:off x="9494199" y="1620401"/>
            <a:ext cx="933253" cy="876692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E865E4A1-DFEB-4DDB-BD69-3DE9B6CBC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010002"/>
              </a:clrFrom>
              <a:clrTo>
                <a:srgbClr val="0100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11317" r="3121" b="23190"/>
          <a:stretch/>
        </p:blipFill>
        <p:spPr>
          <a:xfrm>
            <a:off x="10003079" y="2435405"/>
            <a:ext cx="1376314" cy="1008668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133AF4F7-0E10-45E5-B986-1EB437ACB4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50401"/>
              </a:clrFrom>
              <a:clrTo>
                <a:srgbClr val="0504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315" y="2238384"/>
            <a:ext cx="1071221" cy="1086975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21D14059-AB58-44B2-A05E-25606A8848DE}"/>
              </a:ext>
            </a:extLst>
          </p:cNvPr>
          <p:cNvSpPr txBox="1"/>
          <p:nvPr/>
        </p:nvSpPr>
        <p:spPr>
          <a:xfrm>
            <a:off x="8915922" y="1444644"/>
            <a:ext cx="279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Dust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Inner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rims</a:t>
            </a:r>
            <a:r>
              <a:rPr lang="fr-FR" dirty="0">
                <a:solidFill>
                  <a:schemeClr val="bg1"/>
                </a:solidFill>
              </a:rPr>
              <a:t> of YSO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3F61318-56A6-47A6-BBB6-A67E9ABD365F}"/>
              </a:ext>
            </a:extLst>
          </p:cNvPr>
          <p:cNvSpPr txBox="1"/>
          <p:nvPr/>
        </p:nvSpPr>
        <p:spPr>
          <a:xfrm>
            <a:off x="151200" y="1715620"/>
            <a:ext cx="23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Giants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Supergiants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219563C5-560A-4E02-9348-340BE56E0945}"/>
              </a:ext>
            </a:extLst>
          </p:cNvPr>
          <p:cNvSpPr txBox="1"/>
          <p:nvPr/>
        </p:nvSpPr>
        <p:spPr>
          <a:xfrm>
            <a:off x="1144935" y="4864310"/>
            <a:ext cx="13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Fast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rotators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C3B7B43-E737-4C21-BCD6-4E4A59EE085D}"/>
              </a:ext>
            </a:extLst>
          </p:cNvPr>
          <p:cNvSpPr txBox="1"/>
          <p:nvPr/>
        </p:nvSpPr>
        <p:spPr>
          <a:xfrm>
            <a:off x="4202054" y="4363360"/>
            <a:ext cx="111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Mira stars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E5BF895-432F-4A72-A2D8-135FABFBFD05}"/>
              </a:ext>
            </a:extLst>
          </p:cNvPr>
          <p:cNvSpPr txBox="1"/>
          <p:nvPr/>
        </p:nvSpPr>
        <p:spPr>
          <a:xfrm>
            <a:off x="6648361" y="4342847"/>
            <a:ext cx="20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Eclipse of </a:t>
            </a:r>
            <a:r>
              <a:rPr lang="el-GR" dirty="0">
                <a:solidFill>
                  <a:schemeClr val="bg1"/>
                </a:solidFill>
              </a:rPr>
              <a:t>ε</a:t>
            </a:r>
            <a:r>
              <a:rPr lang="fr-FR" dirty="0">
                <a:solidFill>
                  <a:schemeClr val="bg1"/>
                </a:solidFill>
              </a:rPr>
              <a:t> Aur </a:t>
            </a:r>
          </a:p>
        </p:txBody>
      </p:sp>
      <p:pic>
        <p:nvPicPr>
          <p:cNvPr id="70" name="Picture 2" descr="Afficher l'image d'origine">
            <a:extLst>
              <a:ext uri="{FF2B5EF4-FFF2-40B4-BE49-F238E27FC236}">
                <a16:creationId xmlns:a16="http://schemas.microsoft.com/office/drawing/2014/main" id="{ECEE1134-4635-4536-98EE-21D4A4130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36" y="1598357"/>
            <a:ext cx="2813741" cy="1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2C0A7D73-1C2F-4D0C-A07C-DDFA10E9ED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804" t="15430" r="25035" b="27914"/>
          <a:stretch/>
        </p:blipFill>
        <p:spPr>
          <a:xfrm>
            <a:off x="5155252" y="3060204"/>
            <a:ext cx="1307665" cy="1712856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9B0EB13F-7D05-4C6C-9D63-1F17101A305A}"/>
              </a:ext>
            </a:extLst>
          </p:cNvPr>
          <p:cNvSpPr txBox="1"/>
          <p:nvPr/>
        </p:nvSpPr>
        <p:spPr>
          <a:xfrm>
            <a:off x="3612349" y="248582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Zhao+ 2008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D8D4AED-9E55-4CB9-A251-950F54D8F77C}"/>
              </a:ext>
            </a:extLst>
          </p:cNvPr>
          <p:cNvSpPr txBox="1"/>
          <p:nvPr/>
        </p:nvSpPr>
        <p:spPr>
          <a:xfrm>
            <a:off x="10068207" y="2225146"/>
            <a:ext cx="1144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Kluska</a:t>
            </a:r>
            <a:r>
              <a:rPr lang="fr-FR" sz="1400" dirty="0">
                <a:solidFill>
                  <a:schemeClr val="bg1"/>
                </a:solidFill>
              </a:rPr>
              <a:t>+ 2014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D100E8F-3BBC-4BFC-B680-AAECADEB863F}"/>
              </a:ext>
            </a:extLst>
          </p:cNvPr>
          <p:cNvSpPr txBox="1"/>
          <p:nvPr/>
        </p:nvSpPr>
        <p:spPr>
          <a:xfrm>
            <a:off x="8500674" y="2405455"/>
            <a:ext cx="121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Benisty</a:t>
            </a:r>
            <a:r>
              <a:rPr lang="fr-FR" sz="1400" dirty="0">
                <a:solidFill>
                  <a:schemeClr val="bg1"/>
                </a:solidFill>
              </a:rPr>
              <a:t>+ 2011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C1DF38E5-06DC-4982-B7A5-547C8B60EEE7}"/>
              </a:ext>
            </a:extLst>
          </p:cNvPr>
          <p:cNvSpPr txBox="1"/>
          <p:nvPr/>
        </p:nvSpPr>
        <p:spPr>
          <a:xfrm>
            <a:off x="5337856" y="3683146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Millour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FC6DB9A6-68B0-4DAD-ADE0-C37EB37A6ED0}"/>
              </a:ext>
            </a:extLst>
          </p:cNvPr>
          <p:cNvSpPr txBox="1"/>
          <p:nvPr/>
        </p:nvSpPr>
        <p:spPr>
          <a:xfrm>
            <a:off x="365508" y="5993237"/>
            <a:ext cx="316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Monnier+ 2007, Zhao+ 2009, Che+ 2011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3767503-888E-4A44-A592-B07FDD303770}"/>
              </a:ext>
            </a:extLst>
          </p:cNvPr>
          <p:cNvSpPr txBox="1"/>
          <p:nvPr/>
        </p:nvSpPr>
        <p:spPr>
          <a:xfrm>
            <a:off x="1593992" y="3056945"/>
            <a:ext cx="111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Baron+ 2014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7ED623B4-8AB1-4A2E-9E14-57EDEC6E1991}"/>
              </a:ext>
            </a:extLst>
          </p:cNvPr>
          <p:cNvSpPr txBox="1"/>
          <p:nvPr/>
        </p:nvSpPr>
        <p:spPr>
          <a:xfrm>
            <a:off x="131144" y="3605851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Haubois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D64809CD-9173-46C0-9E93-5E48A1EA510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000006"/>
              </a:clrFrom>
              <a:clrTo>
                <a:srgbClr val="000006">
                  <a:alpha val="0"/>
                </a:srgbClr>
              </a:clrTo>
            </a:clrChange>
          </a:blip>
          <a:srcRect l="23593" t="14643" r="7273" b="19109"/>
          <a:stretch/>
        </p:blipFill>
        <p:spPr>
          <a:xfrm>
            <a:off x="5149724" y="1950313"/>
            <a:ext cx="1227667" cy="1126067"/>
          </a:xfrm>
          <a:prstGeom prst="rect">
            <a:avLst/>
          </a:prstGeom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58EBFBBD-6A74-43D8-A1B0-AFCF78D467C7}"/>
              </a:ext>
            </a:extLst>
          </p:cNvPr>
          <p:cNvSpPr txBox="1"/>
          <p:nvPr/>
        </p:nvSpPr>
        <p:spPr>
          <a:xfrm>
            <a:off x="7139341" y="5940684"/>
            <a:ext cx="161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Kloppenborg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pic>
        <p:nvPicPr>
          <p:cNvPr id="81" name="Picture 2" descr="http://amber.obs.ujf-grenoble.fr/IMG/jpg/TLep.jpg">
            <a:extLst>
              <a:ext uri="{FF2B5EF4-FFF2-40B4-BE49-F238E27FC236}">
                <a16:creationId xmlns:a16="http://schemas.microsoft.com/office/drawing/2014/main" id="{9E1D3275-F4A1-4371-9040-F0C0E58B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50100"/>
              </a:clrFrom>
              <a:clrTo>
                <a:srgbClr val="05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96" y="4666687"/>
            <a:ext cx="1247700" cy="1247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AA48F7FF-8DA2-4139-9477-FA65C57CE9B1}"/>
              </a:ext>
            </a:extLst>
          </p:cNvPr>
          <p:cNvSpPr txBox="1"/>
          <p:nvPr/>
        </p:nvSpPr>
        <p:spPr>
          <a:xfrm>
            <a:off x="4038673" y="576187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Le Bouquin+ 2009</a:t>
            </a: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08008437-972C-44EE-A812-06722293244B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44" y="2070985"/>
            <a:ext cx="1415534" cy="1382357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827AD12B-792C-4104-84CD-EF8E4E037BDF}"/>
              </a:ext>
            </a:extLst>
          </p:cNvPr>
          <p:cNvSpPr txBox="1"/>
          <p:nvPr/>
        </p:nvSpPr>
        <p:spPr>
          <a:xfrm>
            <a:off x="6747249" y="2526897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Kraus+ 2012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5D502042-A8AE-43EB-847D-DF8BC1626E1A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238" y="4092739"/>
            <a:ext cx="2138991" cy="2122689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FF3358DF-C6BA-41AF-91A7-63E665AD16D7}"/>
              </a:ext>
            </a:extLst>
          </p:cNvPr>
          <p:cNvSpPr txBox="1"/>
          <p:nvPr/>
        </p:nvSpPr>
        <p:spPr>
          <a:xfrm>
            <a:off x="9398189" y="4351483"/>
            <a:ext cx="23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very</a:t>
            </a:r>
            <a:r>
              <a:rPr lang="fr-FR" dirty="0">
                <a:solidFill>
                  <a:schemeClr val="bg1"/>
                </a:solidFill>
              </a:rPr>
              <a:t> massive YSO </a:t>
            </a:r>
            <a:r>
              <a:rPr lang="fr-FR" dirty="0" err="1">
                <a:solidFill>
                  <a:schemeClr val="bg1"/>
                </a:solidFill>
              </a:rPr>
              <a:t>disks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27F68962-3668-448A-851F-D0D569FFA8C2}"/>
              </a:ext>
            </a:extLst>
          </p:cNvPr>
          <p:cNvSpPr txBox="1"/>
          <p:nvPr/>
        </p:nvSpPr>
        <p:spPr>
          <a:xfrm>
            <a:off x="10097638" y="5530812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Kraus+ 2010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61692A64-D850-474C-A57E-A96D6F7A532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3668" r="65271" b="25733"/>
          <a:stretch/>
        </p:blipFill>
        <p:spPr>
          <a:xfrm>
            <a:off x="5798795" y="4817949"/>
            <a:ext cx="1156845" cy="1059540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70A27C29-FE4A-4849-90D5-93C3E8D398B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24892" r="35093" b="24508"/>
          <a:stretch/>
        </p:blipFill>
        <p:spPr>
          <a:xfrm>
            <a:off x="6888294" y="4750922"/>
            <a:ext cx="1156845" cy="1059540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CC4980C0-ECC4-4EE1-B166-8ACD2CD6104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050000"/>
              </a:clrFrom>
              <a:clrTo>
                <a:srgbClr val="05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5" t="24892" r="4263" b="24508"/>
          <a:stretch/>
        </p:blipFill>
        <p:spPr>
          <a:xfrm>
            <a:off x="8020367" y="4716434"/>
            <a:ext cx="1156845" cy="1059540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9FE721E0-5366-462C-851F-0EDD8101134E}"/>
              </a:ext>
            </a:extLst>
          </p:cNvPr>
          <p:cNvSpPr txBox="1"/>
          <p:nvPr/>
        </p:nvSpPr>
        <p:spPr>
          <a:xfrm>
            <a:off x="4020508" y="1535869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Binaries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Interacting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symbiotics</a:t>
            </a:r>
            <a:r>
              <a:rPr lang="fr-FR" dirty="0">
                <a:solidFill>
                  <a:schemeClr val="bg1"/>
                </a:solidFill>
              </a:rPr>
              <a:t>, B[e]…)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9C568F7F-4A5A-4841-B91A-23A76EBBC175}"/>
              </a:ext>
            </a:extLst>
          </p:cNvPr>
          <p:cNvSpPr txBox="1"/>
          <p:nvPr/>
        </p:nvSpPr>
        <p:spPr>
          <a:xfrm>
            <a:off x="5150170" y="290693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Blind+ 2014</a:t>
            </a:r>
          </a:p>
        </p:txBody>
      </p:sp>
      <p:pic>
        <p:nvPicPr>
          <p:cNvPr id="93" name="Picture 10">
            <a:extLst>
              <a:ext uri="{FF2B5EF4-FFF2-40B4-BE49-F238E27FC236}">
                <a16:creationId xmlns:a16="http://schemas.microsoft.com/office/drawing/2014/main" id="{08642CFE-AFD7-4CD8-AF3F-812F36F4D7F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27" y="2863054"/>
            <a:ext cx="1610746" cy="1610746"/>
          </a:xfrm>
          <a:prstGeom prst="rect">
            <a:avLst/>
          </a:prstGeom>
        </p:spPr>
      </p:pic>
      <p:sp>
        <p:nvSpPr>
          <p:cNvPr id="94" name="ZoneTexte 49">
            <a:extLst>
              <a:ext uri="{FF2B5EF4-FFF2-40B4-BE49-F238E27FC236}">
                <a16:creationId xmlns:a16="http://schemas.microsoft.com/office/drawing/2014/main" id="{DB8F6943-961E-4A68-ADD0-019B849A83F3}"/>
              </a:ext>
            </a:extLst>
          </p:cNvPr>
          <p:cNvSpPr txBox="1"/>
          <p:nvPr/>
        </p:nvSpPr>
        <p:spPr>
          <a:xfrm>
            <a:off x="2638067" y="4235475"/>
            <a:ext cx="1256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Paladini</a:t>
            </a:r>
            <a:r>
              <a:rPr lang="fr-FR" sz="1400" dirty="0">
                <a:solidFill>
                  <a:schemeClr val="bg1"/>
                </a:solidFill>
              </a:rPr>
              <a:t>+ 2018</a:t>
            </a:r>
          </a:p>
        </p:txBody>
      </p:sp>
    </p:spTree>
    <p:extLst>
      <p:ext uri="{BB962C8B-B14F-4D97-AF65-F5344CB8AC3E}">
        <p14:creationId xmlns:p14="http://schemas.microsoft.com/office/powerpoint/2010/main" val="2805994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934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the new mid-infrared instrument at VLTI</a:t>
            </a:r>
            <a:endParaRPr lang="en-US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D8D42C-6C81-4D00-8DF5-9B0E889E6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57" y="1250288"/>
            <a:ext cx="5435010" cy="543501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1570FB1-E0C9-4545-8EF0-B285559CB3ED}"/>
              </a:ext>
            </a:extLst>
          </p:cNvPr>
          <p:cNvSpPr txBox="1"/>
          <p:nvPr/>
        </p:nvSpPr>
        <p:spPr>
          <a:xfrm>
            <a:off x="6455435" y="1920351"/>
            <a:ext cx="53215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VLTI</a:t>
            </a:r>
          </a:p>
          <a:p>
            <a:r>
              <a:rPr lang="fr-FR" sz="3600" dirty="0"/>
              <a:t>4 </a:t>
            </a:r>
            <a:r>
              <a:rPr lang="fr-FR" sz="3600" dirty="0" err="1"/>
              <a:t>Fixed</a:t>
            </a:r>
            <a:r>
              <a:rPr lang="fr-FR" sz="3600" dirty="0"/>
              <a:t> 8m-Tels (UT) </a:t>
            </a:r>
          </a:p>
          <a:p>
            <a:r>
              <a:rPr lang="fr-FR" sz="3600" dirty="0"/>
              <a:t>4 </a:t>
            </a:r>
            <a:r>
              <a:rPr lang="fr-FR" sz="3600" dirty="0" err="1"/>
              <a:t>Movable</a:t>
            </a:r>
            <a:r>
              <a:rPr lang="fr-FR" sz="3600" dirty="0"/>
              <a:t> 1.8m-Tels (AT)</a:t>
            </a:r>
          </a:p>
          <a:p>
            <a:r>
              <a:rPr lang="fr-FR" sz="3600" dirty="0" err="1"/>
              <a:t>Baselines</a:t>
            </a:r>
            <a:r>
              <a:rPr lang="fr-FR" sz="3600" dirty="0"/>
              <a:t> </a:t>
            </a:r>
            <a:r>
              <a:rPr lang="fr-FR" sz="3600" dirty="0" err="1"/>
              <a:t>from</a:t>
            </a:r>
            <a:r>
              <a:rPr lang="fr-FR" sz="3600" dirty="0"/>
              <a:t> 8m to 130m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149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759245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2 - Instruments that will be used in the MASSIF Project</a:t>
            </a:r>
          </a:p>
          <a:p>
            <a:endParaRPr lang="en-US" sz="4000" b="1" dirty="0"/>
          </a:p>
          <a:p>
            <a:r>
              <a:rPr lang="en-US" sz="3600" dirty="0"/>
              <a:t>VLTI/MATISSE 2018</a:t>
            </a:r>
          </a:p>
          <a:p>
            <a:endParaRPr lang="en-US" sz="3600" dirty="0"/>
          </a:p>
          <a:p>
            <a:r>
              <a:rPr lang="en-US" sz="3600" dirty="0"/>
              <a:t>CHARA/SPICA 2022</a:t>
            </a:r>
          </a:p>
          <a:p>
            <a:endParaRPr lang="en-US" sz="3600" dirty="0"/>
          </a:p>
          <a:p>
            <a:r>
              <a:rPr lang="en-US" sz="3600" dirty="0"/>
              <a:t>Also : VLTI/GRAVITY, VLT/SPHERE</a:t>
            </a:r>
          </a:p>
          <a:p>
            <a:r>
              <a:rPr lang="en-US" sz="3600" dirty="0"/>
              <a:t> VLTI/PIONIER, CHARA/MIRC</a:t>
            </a:r>
          </a:p>
          <a:p>
            <a:endParaRPr lang="en-US" sz="3600" dirty="0"/>
          </a:p>
          <a:p>
            <a:r>
              <a:rPr lang="en-US" sz="3600" dirty="0"/>
              <a:t>Instrumental prospective in the MASSIF frame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2242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934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the new mid-infrared instrument at VLTI</a:t>
            </a:r>
            <a:endParaRPr lang="en-US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7A5CC7-FAAF-44FA-B66D-314BFCDF27CA}"/>
              </a:ext>
            </a:extLst>
          </p:cNvPr>
          <p:cNvPicPr/>
          <p:nvPr/>
        </p:nvPicPr>
        <p:blipFill rotWithShape="1">
          <a:blip r:embed="rId4"/>
          <a:srcRect t="25525" b="4493"/>
          <a:stretch/>
        </p:blipFill>
        <p:spPr>
          <a:xfrm>
            <a:off x="-2" y="1210316"/>
            <a:ext cx="12192000" cy="568765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5383E7C-0CB4-4A49-9D6B-01CE2510CA18}"/>
              </a:ext>
            </a:extLst>
          </p:cNvPr>
          <p:cNvSpPr txBox="1"/>
          <p:nvPr/>
        </p:nvSpPr>
        <p:spPr>
          <a:xfrm>
            <a:off x="7566074" y="4291298"/>
            <a:ext cx="1745606" cy="830997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Cryostat-LM</a:t>
            </a:r>
          </a:p>
          <a:p>
            <a:pPr algn="ctr"/>
            <a:r>
              <a:rPr lang="fr-FR" sz="2400" dirty="0"/>
              <a:t>HAWAII-2GR</a:t>
            </a:r>
            <a:endParaRPr lang="en-US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27D10F-437F-403B-B4DE-83D40F9E5DC3}"/>
              </a:ext>
            </a:extLst>
          </p:cNvPr>
          <p:cNvSpPr txBox="1"/>
          <p:nvPr/>
        </p:nvSpPr>
        <p:spPr>
          <a:xfrm>
            <a:off x="2423366" y="4291297"/>
            <a:ext cx="1516184" cy="830997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Cryostat-N</a:t>
            </a:r>
          </a:p>
          <a:p>
            <a:pPr algn="ctr"/>
            <a:r>
              <a:rPr lang="fr-FR" sz="2400" dirty="0"/>
              <a:t>AQUARIUS</a:t>
            </a:r>
            <a:endParaRPr lang="en-US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A4235D-826A-4B40-AF2B-B60DB7C60B77}"/>
              </a:ext>
            </a:extLst>
          </p:cNvPr>
          <p:cNvSpPr txBox="1"/>
          <p:nvPr/>
        </p:nvSpPr>
        <p:spPr>
          <a:xfrm>
            <a:off x="4724400" y="4475962"/>
            <a:ext cx="2506071" cy="46166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Warm </a:t>
            </a:r>
            <a:r>
              <a:rPr lang="fr-FR" sz="2400" dirty="0" err="1"/>
              <a:t>Optics</a:t>
            </a:r>
            <a:r>
              <a:rPr lang="fr-FR" sz="2400" dirty="0"/>
              <a:t> table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9853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934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the new mid-infrared instrument at VLTI</a:t>
            </a:r>
            <a:endParaRPr lang="en-US" sz="32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51CCC9-F81F-41D7-BCDB-1B61F1EBB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58213">
            <a:off x="4478503" y="3981728"/>
            <a:ext cx="3177052" cy="2341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 descr="Une image contenant casserole, trouble&#10;&#10;Description générée automatiquement">
            <a:extLst>
              <a:ext uri="{FF2B5EF4-FFF2-40B4-BE49-F238E27FC236}">
                <a16:creationId xmlns:a16="http://schemas.microsoft.com/office/drawing/2014/main" id="{6C03B449-DF1E-4E00-A69A-C48447677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267">
            <a:off x="468282" y="3151175"/>
            <a:ext cx="3180849" cy="3318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 descr="Une image contenant étoile, objet d’extérieur, intérieur, sombre&#10;&#10;Description générée automatiquement">
            <a:extLst>
              <a:ext uri="{FF2B5EF4-FFF2-40B4-BE49-F238E27FC236}">
                <a16:creationId xmlns:a16="http://schemas.microsoft.com/office/drawing/2014/main" id="{3382AE19-F62F-411F-8DBB-BFD64D7C4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749">
            <a:off x="7874690" y="3671909"/>
            <a:ext cx="3675828" cy="2894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8D99C6-B520-41D1-8879-3262082327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2"/>
          <a:stretch/>
        </p:blipFill>
        <p:spPr>
          <a:xfrm rot="653345">
            <a:off x="1878982" y="1412517"/>
            <a:ext cx="3129832" cy="1967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 descr="Une image contenant objet d’extérieur, nature, étoile, ciel nocturne&#10;&#10;Description générée automatiquement">
            <a:extLst>
              <a:ext uri="{FF2B5EF4-FFF2-40B4-BE49-F238E27FC236}">
                <a16:creationId xmlns:a16="http://schemas.microsoft.com/office/drawing/2014/main" id="{63D8D501-F68F-4CC9-A1C7-9D7D13CA6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612">
            <a:off x="8369669" y="1336556"/>
            <a:ext cx="3402141" cy="255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7A49CB-9FE6-4217-9025-A08018F09B5B}"/>
              </a:ext>
            </a:extLst>
          </p:cNvPr>
          <p:cNvSpPr/>
          <p:nvPr/>
        </p:nvSpPr>
        <p:spPr>
          <a:xfrm>
            <a:off x="9608909" y="4875055"/>
            <a:ext cx="207390" cy="21323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B9E20A7-B420-44F8-95E7-21E9A9632684}"/>
              </a:ext>
            </a:extLst>
          </p:cNvPr>
          <p:cNvCxnSpPr>
            <a:endCxn id="16" idx="2"/>
          </p:cNvCxnSpPr>
          <p:nvPr/>
        </p:nvCxnSpPr>
        <p:spPr>
          <a:xfrm flipV="1">
            <a:off x="2306726" y="3362744"/>
            <a:ext cx="951291" cy="56783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BF1123F4-02A1-4681-BC72-4624F69DD73F}"/>
              </a:ext>
            </a:extLst>
          </p:cNvPr>
          <p:cNvSpPr txBox="1"/>
          <p:nvPr/>
        </p:nvSpPr>
        <p:spPr>
          <a:xfrm rot="21208724">
            <a:off x="687305" y="6011739"/>
            <a:ext cx="3078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YSO + </a:t>
            </a:r>
            <a:r>
              <a:rPr lang="fr-FR" sz="2400" dirty="0" err="1">
                <a:solidFill>
                  <a:schemeClr val="bg1"/>
                </a:solidFill>
              </a:rPr>
              <a:t>planet</a:t>
            </a:r>
            <a:r>
              <a:rPr lang="fr-FR" sz="2400" dirty="0">
                <a:solidFill>
                  <a:schemeClr val="bg1"/>
                </a:solidFill>
              </a:rPr>
              <a:t> formation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E64423-C45D-4932-B7E2-549807D5233C}"/>
              </a:ext>
            </a:extLst>
          </p:cNvPr>
          <p:cNvSpPr txBox="1"/>
          <p:nvPr/>
        </p:nvSpPr>
        <p:spPr>
          <a:xfrm rot="277880">
            <a:off x="9180210" y="6122015"/>
            <a:ext cx="873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</a:rPr>
              <a:t>AGNs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573B2-EE8E-4822-B3E6-A27381837B8E}"/>
              </a:ext>
            </a:extLst>
          </p:cNvPr>
          <p:cNvSpPr/>
          <p:nvPr/>
        </p:nvSpPr>
        <p:spPr>
          <a:xfrm>
            <a:off x="5963334" y="5012308"/>
            <a:ext cx="207390" cy="2132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0E4B589-7224-435F-9304-C7E06E056B44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9712604" y="3898165"/>
            <a:ext cx="421003" cy="9768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0D7D471-7572-41D1-BBF0-B8D055A9B5B7}"/>
              </a:ext>
            </a:extLst>
          </p:cNvPr>
          <p:cNvCxnSpPr>
            <a:cxnSpLocks/>
          </p:cNvCxnSpPr>
          <p:nvPr/>
        </p:nvCxnSpPr>
        <p:spPr>
          <a:xfrm flipV="1">
            <a:off x="6082901" y="3930582"/>
            <a:ext cx="488354" cy="110142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5D00A15-3A27-43EB-834A-FC3B073C5A8E}"/>
              </a:ext>
            </a:extLst>
          </p:cNvPr>
          <p:cNvSpPr txBox="1"/>
          <p:nvPr/>
        </p:nvSpPr>
        <p:spPr>
          <a:xfrm rot="21313651">
            <a:off x="5275281" y="6262815"/>
            <a:ext cx="182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Evolved Stars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6" name="Image 25" descr="Une image contenant sombre, chat, noir, nuit&#10;&#10;Description générée automatiquement">
            <a:extLst>
              <a:ext uri="{FF2B5EF4-FFF2-40B4-BE49-F238E27FC236}">
                <a16:creationId xmlns:a16="http://schemas.microsoft.com/office/drawing/2014/main" id="{99AA2011-5510-42BF-BDEF-17B9B57CBA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1" r="22569"/>
          <a:stretch/>
        </p:blipFill>
        <p:spPr>
          <a:xfrm>
            <a:off x="6017974" y="2475241"/>
            <a:ext cx="1275648" cy="1395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69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934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the new mid-infrared instrument at VLTI</a:t>
            </a:r>
            <a:endParaRPr lang="en-US" sz="3200" b="1" dirty="0"/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AB2B287C-7C07-4278-8E07-54D03FCF4D54}"/>
              </a:ext>
            </a:extLst>
          </p:cNvPr>
          <p:cNvSpPr/>
          <p:nvPr/>
        </p:nvSpPr>
        <p:spPr>
          <a:xfrm>
            <a:off x="-41760" y="1021320"/>
            <a:ext cx="6119640" cy="5219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fr-FR" sz="2800" b="1" strike="noStrike" spc="-1" dirty="0">
              <a:solidFill>
                <a:srgbClr val="000000"/>
              </a:solidFill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fr-FR" sz="2800" b="1" strike="noStrike" spc="-1" dirty="0">
              <a:solidFill>
                <a:srgbClr val="000000"/>
              </a:solidFill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fr-FR" sz="2800" b="1" strike="noStrike" spc="-1" dirty="0" err="1">
                <a:solidFill>
                  <a:srgbClr val="000000"/>
                </a:solidFill>
              </a:rPr>
              <a:t>Circumstellar</a:t>
            </a:r>
            <a:r>
              <a:rPr lang="fr-FR" sz="2800" b="1" strike="noStrike" spc="-1" dirty="0">
                <a:solidFill>
                  <a:srgbClr val="000000"/>
                </a:solidFill>
              </a:rPr>
              <a:t> </a:t>
            </a:r>
            <a:r>
              <a:rPr lang="fr-FR" sz="2800" b="1" strike="noStrike" spc="-1" dirty="0" err="1">
                <a:solidFill>
                  <a:srgbClr val="000000"/>
                </a:solidFill>
              </a:rPr>
              <a:t>environments</a:t>
            </a:r>
            <a:endParaRPr lang="fr-FR" sz="2800" b="1" strike="noStrike" spc="-1" dirty="0">
              <a:solidFill>
                <a:srgbClr val="000000"/>
              </a:solidFill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fr-FR" sz="2800" b="0" strike="noStrike" spc="-1" dirty="0"/>
          </a:p>
          <a:p>
            <a:pPr marL="743040" lvl="1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 dirty="0">
                <a:solidFill>
                  <a:srgbClr val="000000"/>
                </a:solidFill>
              </a:rPr>
              <a:t>LMN continuum </a:t>
            </a:r>
            <a:r>
              <a:rPr lang="fr-FR" sz="2400" b="0" strike="noStrike" spc="-1" dirty="0" err="1">
                <a:solidFill>
                  <a:srgbClr val="000000"/>
                </a:solidFill>
              </a:rPr>
              <a:t>emission</a:t>
            </a:r>
            <a:r>
              <a:rPr lang="fr-FR" sz="2400" b="0" strike="noStrike" spc="-1" dirty="0">
                <a:solidFill>
                  <a:srgbClr val="000000"/>
                </a:solidFill>
              </a:rPr>
              <a:t>: </a:t>
            </a:r>
          </a:p>
          <a:p>
            <a:pPr marL="1257660" lvl="2" indent="-3429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2400" b="0" strike="noStrike" spc="-1" dirty="0">
                <a:solidFill>
                  <a:srgbClr val="000000"/>
                </a:solidFill>
              </a:rPr>
              <a:t>hot and warm </a:t>
            </a:r>
            <a:r>
              <a:rPr lang="fr-FR" sz="2400" b="0" strike="noStrike" spc="-1" dirty="0" err="1">
                <a:solidFill>
                  <a:srgbClr val="000000"/>
                </a:solidFill>
              </a:rPr>
              <a:t>dust</a:t>
            </a:r>
            <a:endParaRPr lang="fr-FR" sz="2400" b="0" strike="noStrike" spc="-1" dirty="0"/>
          </a:p>
          <a:p>
            <a:pPr marL="743040" lvl="1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 dirty="0">
                <a:solidFill>
                  <a:srgbClr val="000000"/>
                </a:solidFill>
              </a:rPr>
              <a:t>LMN </a:t>
            </a:r>
            <a:r>
              <a:rPr lang="fr-FR" sz="2400" b="0" strike="noStrike" spc="-1" dirty="0" err="1">
                <a:solidFill>
                  <a:srgbClr val="000000"/>
                </a:solidFill>
              </a:rPr>
              <a:t>emission</a:t>
            </a:r>
            <a:r>
              <a:rPr lang="fr-FR" sz="2400" b="0" strike="noStrike" spc="-1" dirty="0">
                <a:solidFill>
                  <a:srgbClr val="000000"/>
                </a:solidFill>
              </a:rPr>
              <a:t> </a:t>
            </a:r>
            <a:r>
              <a:rPr lang="fr-FR" sz="2400" b="0" strike="noStrike" spc="-1" dirty="0" err="1">
                <a:solidFill>
                  <a:srgbClr val="000000"/>
                </a:solidFill>
              </a:rPr>
              <a:t>lines</a:t>
            </a:r>
            <a:r>
              <a:rPr lang="fr-FR" sz="2400" b="0" strike="noStrike" spc="-1" dirty="0">
                <a:solidFill>
                  <a:srgbClr val="000000"/>
                </a:solidFill>
              </a:rPr>
              <a:t> and bands  </a:t>
            </a:r>
          </a:p>
          <a:p>
            <a:pPr marL="1257660" lvl="2" indent="-3429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2400" b="0" strike="noStrike" spc="-1" dirty="0">
                <a:solidFill>
                  <a:srgbClr val="000000"/>
                </a:solidFill>
              </a:rPr>
              <a:t>hot </a:t>
            </a:r>
            <a:r>
              <a:rPr lang="fr-FR" sz="2400" b="0" strike="noStrike" spc="-1" dirty="0" err="1">
                <a:solidFill>
                  <a:srgbClr val="000000"/>
                </a:solidFill>
              </a:rPr>
              <a:t>gas</a:t>
            </a:r>
            <a:endParaRPr lang="fr-FR" sz="2400" spc="-1" dirty="0">
              <a:solidFill>
                <a:srgbClr val="000000"/>
              </a:solidFill>
            </a:endParaRPr>
          </a:p>
          <a:p>
            <a:pPr marL="1257660" lvl="2" indent="-3429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2400" b="0" strike="noStrike" spc="-1" dirty="0" err="1">
                <a:solidFill>
                  <a:srgbClr val="000000"/>
                </a:solidFill>
              </a:rPr>
              <a:t>Carbonaceous</a:t>
            </a:r>
            <a:r>
              <a:rPr lang="fr-FR" sz="2400" b="0" strike="noStrike" spc="-1" dirty="0">
                <a:solidFill>
                  <a:srgbClr val="000000"/>
                </a:solidFill>
              </a:rPr>
              <a:t> </a:t>
            </a:r>
            <a:r>
              <a:rPr lang="fr-FR" sz="2400" b="0" strike="noStrike" spc="-1" dirty="0" err="1">
                <a:solidFill>
                  <a:srgbClr val="000000"/>
                </a:solidFill>
              </a:rPr>
              <a:t>molecules</a:t>
            </a:r>
            <a:r>
              <a:rPr lang="fr-FR" sz="2400" b="0" strike="noStrike" spc="-1" dirty="0">
                <a:solidFill>
                  <a:srgbClr val="000000"/>
                </a:solidFill>
              </a:rPr>
              <a:t> </a:t>
            </a:r>
          </a:p>
          <a:p>
            <a:pPr marL="1257660" lvl="2" indent="-3429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2400" b="0" strike="noStrike" spc="-1" dirty="0">
                <a:solidFill>
                  <a:srgbClr val="000000"/>
                </a:solidFill>
              </a:rPr>
              <a:t>crystalline </a:t>
            </a:r>
            <a:r>
              <a:rPr lang="fr-FR" sz="2400" b="0" strike="noStrike" spc="-1" dirty="0" err="1">
                <a:solidFill>
                  <a:srgbClr val="000000"/>
                </a:solidFill>
              </a:rPr>
              <a:t>dust</a:t>
            </a:r>
            <a:endParaRPr lang="fr-FR" sz="2400" spc="-1" dirty="0">
              <a:solidFill>
                <a:srgbClr val="000000"/>
              </a:solidFill>
            </a:endParaRPr>
          </a:p>
          <a:p>
            <a:pPr marL="743040" lvl="1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endParaRPr lang="fr-FR" sz="1400" b="0" strike="noStrike" spc="-1" dirty="0">
              <a:solidFill>
                <a:srgbClr val="000000"/>
              </a:solidFill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endParaRPr lang="fr-FR" sz="1400" b="0" strike="noStrike" spc="-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7A28F0E-DC2C-46A7-A2ED-F6E9D88B4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70" y="1555674"/>
            <a:ext cx="5043823" cy="2859116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40C48312-3683-4168-8C99-0A996FC9A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420457"/>
              </p:ext>
            </p:extLst>
          </p:nvPr>
        </p:nvGraphicFramePr>
        <p:xfrm>
          <a:off x="6489056" y="5208158"/>
          <a:ext cx="5043823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601">
                  <a:extLst>
                    <a:ext uri="{9D8B030D-6E8A-4147-A177-3AD203B41FA5}">
                      <a16:colId xmlns:a16="http://schemas.microsoft.com/office/drawing/2014/main" val="2078220593"/>
                    </a:ext>
                  </a:extLst>
                </a:gridCol>
                <a:gridCol w="2515222">
                  <a:extLst>
                    <a:ext uri="{9D8B030D-6E8A-4147-A177-3AD203B41FA5}">
                      <a16:colId xmlns:a16="http://schemas.microsoft.com/office/drawing/2014/main" val="526803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L&amp;M bands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 band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1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3-4.1  + 4.5-5µm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8-13µm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999467"/>
                  </a:ext>
                </a:extLst>
              </a:tr>
              <a:tr h="3192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R = 34, 506, 950, 4000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R = 30, 220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34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370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4857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First results</a:t>
            </a:r>
            <a:endParaRPr lang="en-US" sz="3200" b="1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17511E58-D418-4672-B56E-E3AA0A1F61FD}"/>
              </a:ext>
            </a:extLst>
          </p:cNvPr>
          <p:cNvSpPr/>
          <p:nvPr/>
        </p:nvSpPr>
        <p:spPr>
          <a:xfrm>
            <a:off x="0" y="8128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A1FEDC3A-D166-484D-BA71-96FE831CD99E}"/>
              </a:ext>
            </a:extLst>
          </p:cNvPr>
          <p:cNvSpPr/>
          <p:nvPr/>
        </p:nvSpPr>
        <p:spPr>
          <a:xfrm>
            <a:off x="1116000" y="704880"/>
            <a:ext cx="295056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E697B8D7-B434-44C3-886C-3D81EBB337B8}"/>
              </a:ext>
            </a:extLst>
          </p:cNvPr>
          <p:cNvSpPr/>
          <p:nvPr/>
        </p:nvSpPr>
        <p:spPr>
          <a:xfrm>
            <a:off x="0" y="319860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C281C4B4-9261-43C8-A48D-DFBD46D8C31B}"/>
              </a:ext>
            </a:extLst>
          </p:cNvPr>
          <p:cNvSpPr/>
          <p:nvPr/>
        </p:nvSpPr>
        <p:spPr>
          <a:xfrm>
            <a:off x="0" y="325584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" name="Image 32">
            <a:extLst>
              <a:ext uri="{FF2B5EF4-FFF2-40B4-BE49-F238E27FC236}">
                <a16:creationId xmlns:a16="http://schemas.microsoft.com/office/drawing/2014/main" id="{2E7C83D0-A2F2-490E-A55D-4C7FB218EC21}"/>
              </a:ext>
            </a:extLst>
          </p:cNvPr>
          <p:cNvPicPr/>
          <p:nvPr/>
        </p:nvPicPr>
        <p:blipFill>
          <a:blip r:embed="rId4"/>
          <a:srcRect l="17137" t="13594" r="11755" b="12477"/>
          <a:stretch/>
        </p:blipFill>
        <p:spPr>
          <a:xfrm rot="21397311">
            <a:off x="8785689" y="3894603"/>
            <a:ext cx="1912154" cy="171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6287A76F-B3C4-4A5E-8279-81C1BDD91085}"/>
              </a:ext>
            </a:extLst>
          </p:cNvPr>
          <p:cNvGrpSpPr/>
          <p:nvPr/>
        </p:nvGrpSpPr>
        <p:grpSpPr>
          <a:xfrm>
            <a:off x="10280833" y="3664653"/>
            <a:ext cx="1610838" cy="1595372"/>
            <a:chOff x="10280833" y="3664653"/>
            <a:chExt cx="1610838" cy="159537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EC5A502-3F73-4C4D-906D-B401119EA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t="12956" r="47017" b="17465"/>
            <a:stretch/>
          </p:blipFill>
          <p:spPr>
            <a:xfrm rot="570461">
              <a:off x="10280833" y="3664653"/>
              <a:ext cx="1610838" cy="15953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CustomShape 21">
              <a:extLst>
                <a:ext uri="{FF2B5EF4-FFF2-40B4-BE49-F238E27FC236}">
                  <a16:creationId xmlns:a16="http://schemas.microsoft.com/office/drawing/2014/main" id="{E8F80F08-D537-4A07-9A03-C2553BE79659}"/>
                </a:ext>
              </a:extLst>
            </p:cNvPr>
            <p:cNvSpPr/>
            <p:nvPr/>
          </p:nvSpPr>
          <p:spPr>
            <a:xfrm rot="612552">
              <a:off x="10484152" y="3739475"/>
              <a:ext cx="1353614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bg1"/>
                  </a:solidFill>
                  <a:latin typeface="Calibri"/>
                </a:rPr>
                <a:t>B[e] </a:t>
              </a:r>
              <a:r>
                <a:rPr lang="fr-FR" sz="1600" b="1" strike="noStrike" spc="-1" dirty="0" err="1">
                  <a:solidFill>
                    <a:schemeClr val="bg1"/>
                  </a:solidFill>
                  <a:latin typeface="Calibri"/>
                </a:rPr>
                <a:t>survey</a:t>
              </a:r>
              <a:endParaRPr lang="fr-FR" sz="16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362E9D-409C-4809-85B3-36ED951DC41D}"/>
              </a:ext>
            </a:extLst>
          </p:cNvPr>
          <p:cNvGrpSpPr/>
          <p:nvPr/>
        </p:nvGrpSpPr>
        <p:grpSpPr>
          <a:xfrm rot="228349">
            <a:off x="6274776" y="2648543"/>
            <a:ext cx="2461649" cy="1935448"/>
            <a:chOff x="6274776" y="2648543"/>
            <a:chExt cx="2461649" cy="1935448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85D8A0A-1974-4280-AD02-77A0F3CB512C}"/>
                </a:ext>
              </a:extLst>
            </p:cNvPr>
            <p:cNvPicPr/>
            <p:nvPr/>
          </p:nvPicPr>
          <p:blipFill rotWithShape="1">
            <a:blip r:embed="rId6"/>
            <a:srcRect t="5846" r="15456" b="11734"/>
            <a:stretch/>
          </p:blipFill>
          <p:spPr>
            <a:xfrm>
              <a:off x="6274776" y="2648543"/>
              <a:ext cx="2069640" cy="19354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CustomShape 13">
              <a:extLst>
                <a:ext uri="{FF2B5EF4-FFF2-40B4-BE49-F238E27FC236}">
                  <a16:creationId xmlns:a16="http://schemas.microsoft.com/office/drawing/2014/main" id="{3E6A4AE6-8F32-414F-9188-1DE1279E8C74}"/>
                </a:ext>
              </a:extLst>
            </p:cNvPr>
            <p:cNvSpPr/>
            <p:nvPr/>
          </p:nvSpPr>
          <p:spPr>
            <a:xfrm>
              <a:off x="6720305" y="4056580"/>
              <a:ext cx="155592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bg1"/>
                  </a:solidFill>
                  <a:latin typeface="Calibri"/>
                </a:rPr>
                <a:t>NGC 1068</a:t>
              </a:r>
              <a:endParaRPr lang="fr-FR" sz="16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25" name="CustomShape 17">
              <a:extLst>
                <a:ext uri="{FF2B5EF4-FFF2-40B4-BE49-F238E27FC236}">
                  <a16:creationId xmlns:a16="http://schemas.microsoft.com/office/drawing/2014/main" id="{35AD3F76-260A-4264-9D57-1FCFABD33B7C}"/>
                </a:ext>
              </a:extLst>
            </p:cNvPr>
            <p:cNvSpPr/>
            <p:nvPr/>
          </p:nvSpPr>
          <p:spPr>
            <a:xfrm>
              <a:off x="6415505" y="2663540"/>
              <a:ext cx="23209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fr-FR" sz="1400" b="0" strike="noStrike" spc="-1" dirty="0" err="1">
                  <a:solidFill>
                    <a:srgbClr val="FFFFFF"/>
                  </a:solidFill>
                  <a:latin typeface="Calibri"/>
                </a:rPr>
                <a:t>Gamez</a:t>
              </a: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 Rosas+ (2022)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CC3FBC9-C264-41DC-BAAD-1A9685D92FE1}"/>
              </a:ext>
            </a:extLst>
          </p:cNvPr>
          <p:cNvGrpSpPr/>
          <p:nvPr/>
        </p:nvGrpSpPr>
        <p:grpSpPr>
          <a:xfrm rot="21303700">
            <a:off x="8540386" y="1016092"/>
            <a:ext cx="3618327" cy="2130840"/>
            <a:chOff x="8394042" y="1293093"/>
            <a:chExt cx="3618327" cy="213084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6C1269B4-2003-42B4-9849-D4ECCA4261A9}"/>
                </a:ext>
              </a:extLst>
            </p:cNvPr>
            <p:cNvGrpSpPr/>
            <p:nvPr/>
          </p:nvGrpSpPr>
          <p:grpSpPr>
            <a:xfrm>
              <a:off x="8394042" y="1293093"/>
              <a:ext cx="3618327" cy="2130840"/>
              <a:chOff x="7442982" y="1401348"/>
              <a:chExt cx="3618327" cy="2130840"/>
            </a:xfrm>
          </p:grpSpPr>
          <p:pic>
            <p:nvPicPr>
              <p:cNvPr id="29" name="Image 27">
                <a:extLst>
                  <a:ext uri="{FF2B5EF4-FFF2-40B4-BE49-F238E27FC236}">
                    <a16:creationId xmlns:a16="http://schemas.microsoft.com/office/drawing/2014/main" id="{3F81A1F6-2EAF-4CDB-B0C4-35591511CCF0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>
                <a:off x="7442982" y="1401348"/>
                <a:ext cx="3384000" cy="213084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0" name="CustomShape 9">
                <a:extLst>
                  <a:ext uri="{FF2B5EF4-FFF2-40B4-BE49-F238E27FC236}">
                    <a16:creationId xmlns:a16="http://schemas.microsoft.com/office/drawing/2014/main" id="{076CFA69-58B1-4A2E-8089-99C6B8241709}"/>
                  </a:ext>
                </a:extLst>
              </p:cNvPr>
              <p:cNvSpPr/>
              <p:nvPr/>
            </p:nvSpPr>
            <p:spPr>
              <a:xfrm>
                <a:off x="7821309" y="1448024"/>
                <a:ext cx="3240000" cy="364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fr-FR" sz="1600" b="1" strike="noStrike" spc="-1" dirty="0" err="1">
                    <a:solidFill>
                      <a:schemeClr val="bg1"/>
                    </a:solidFill>
                    <a:latin typeface="Calibri"/>
                  </a:rPr>
                  <a:t>unclB</a:t>
                </a:r>
                <a:r>
                  <a:rPr lang="fr-FR" sz="1600" b="1" strike="noStrike" spc="-1" dirty="0">
                    <a:solidFill>
                      <a:schemeClr val="bg1"/>
                    </a:solidFill>
                    <a:latin typeface="Calibri"/>
                  </a:rPr>
                  <a:t>[e] star FS </a:t>
                </a:r>
                <a:r>
                  <a:rPr lang="fr-FR" sz="1600" b="1" strike="noStrike" spc="-1" dirty="0" err="1">
                    <a:solidFill>
                      <a:schemeClr val="bg1"/>
                    </a:solidFill>
                    <a:latin typeface="Calibri"/>
                  </a:rPr>
                  <a:t>CMa</a:t>
                </a:r>
                <a:endParaRPr lang="fr-FR" sz="16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</p:grpSp>
        <p:sp>
          <p:nvSpPr>
            <p:cNvPr id="28" name="CustomShape 17">
              <a:extLst>
                <a:ext uri="{FF2B5EF4-FFF2-40B4-BE49-F238E27FC236}">
                  <a16:creationId xmlns:a16="http://schemas.microsoft.com/office/drawing/2014/main" id="{D38A406C-B78C-4D81-BCDB-54FBDC627543}"/>
                </a:ext>
              </a:extLst>
            </p:cNvPr>
            <p:cNvSpPr/>
            <p:nvPr/>
          </p:nvSpPr>
          <p:spPr>
            <a:xfrm>
              <a:off x="8832891" y="2985993"/>
              <a:ext cx="23209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Hofmann+ 2021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A26EEB7-AC3C-4624-887F-0E09AE67CAF8}"/>
              </a:ext>
            </a:extLst>
          </p:cNvPr>
          <p:cNvGrpSpPr/>
          <p:nvPr/>
        </p:nvGrpSpPr>
        <p:grpSpPr>
          <a:xfrm>
            <a:off x="409207" y="2624233"/>
            <a:ext cx="5133622" cy="1527290"/>
            <a:chOff x="392408" y="2326095"/>
            <a:chExt cx="5133622" cy="1527290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D4C2DB6B-B4AB-435F-80D2-086A8302348D}"/>
                </a:ext>
              </a:extLst>
            </p:cNvPr>
            <p:cNvGrpSpPr/>
            <p:nvPr/>
          </p:nvGrpSpPr>
          <p:grpSpPr>
            <a:xfrm>
              <a:off x="392408" y="2326095"/>
              <a:ext cx="5133622" cy="1527290"/>
              <a:chOff x="6148851" y="2676235"/>
              <a:chExt cx="5133622" cy="1527290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C6D8CB7D-F891-4925-947B-93D5E8D1F0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50741" r="9812"/>
              <a:stretch/>
            </p:blipFill>
            <p:spPr>
              <a:xfrm>
                <a:off x="6148851" y="2676235"/>
                <a:ext cx="5133622" cy="1527290"/>
              </a:xfrm>
              <a:prstGeom prst="rect">
                <a:avLst/>
              </a:prstGeom>
            </p:spPr>
          </p:pic>
          <p:sp>
            <p:nvSpPr>
              <p:cNvPr id="35" name="CustomShape 7">
                <a:extLst>
                  <a:ext uri="{FF2B5EF4-FFF2-40B4-BE49-F238E27FC236}">
                    <a16:creationId xmlns:a16="http://schemas.microsoft.com/office/drawing/2014/main" id="{9042FECB-9B9E-4928-9A20-FC423A732ECC}"/>
                  </a:ext>
                </a:extLst>
              </p:cNvPr>
              <p:cNvSpPr/>
              <p:nvPr/>
            </p:nvSpPr>
            <p:spPr>
              <a:xfrm>
                <a:off x="7719198" y="2822336"/>
                <a:ext cx="1992927" cy="364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fr-FR" sz="1600" b="1" strike="noStrike" spc="-1" dirty="0">
                    <a:solidFill>
                      <a:schemeClr val="bg1"/>
                    </a:solidFill>
                    <a:latin typeface="Calibri"/>
                  </a:rPr>
                  <a:t>AGB star  R </a:t>
                </a:r>
                <a:r>
                  <a:rPr lang="fr-FR" sz="1600" b="1" strike="noStrike" spc="-1" dirty="0" err="1">
                    <a:solidFill>
                      <a:schemeClr val="bg1"/>
                    </a:solidFill>
                    <a:latin typeface="Calibri"/>
                  </a:rPr>
                  <a:t>Scl</a:t>
                </a:r>
                <a:endParaRPr lang="fr-FR" sz="16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</p:grpSp>
        <p:sp>
          <p:nvSpPr>
            <p:cNvPr id="33" name="CustomShape 17">
              <a:extLst>
                <a:ext uri="{FF2B5EF4-FFF2-40B4-BE49-F238E27FC236}">
                  <a16:creationId xmlns:a16="http://schemas.microsoft.com/office/drawing/2014/main" id="{5D493F28-7543-4D7F-9921-49D6F575D0F7}"/>
                </a:ext>
              </a:extLst>
            </p:cNvPr>
            <p:cNvSpPr/>
            <p:nvPr/>
          </p:nvSpPr>
          <p:spPr>
            <a:xfrm>
              <a:off x="2396355" y="3274776"/>
              <a:ext cx="23209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fr-FR" sz="1400" b="0" strike="noStrike" spc="-1" dirty="0" err="1">
                  <a:solidFill>
                    <a:srgbClr val="FFFFFF"/>
                  </a:solidFill>
                  <a:latin typeface="Calibri"/>
                </a:rPr>
                <a:t>Devron</a:t>
              </a:r>
              <a:r>
                <a:rPr lang="fr-FR" sz="1400" spc="-1" dirty="0">
                  <a:solidFill>
                    <a:srgbClr val="FFFFFF"/>
                  </a:solidFill>
                  <a:latin typeface="Calibri"/>
                </a:rPr>
                <a:t>+</a:t>
              </a: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 (in </a:t>
              </a:r>
              <a:r>
                <a:rPr lang="fr-FR" sz="1400" b="0" strike="noStrike" spc="-1" dirty="0" err="1">
                  <a:solidFill>
                    <a:srgbClr val="FFFFFF"/>
                  </a:solidFill>
                  <a:latin typeface="Calibri"/>
                </a:rPr>
                <a:t>press</a:t>
              </a: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)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8297295-5C05-4AD1-8308-F8E834069FBF}"/>
              </a:ext>
            </a:extLst>
          </p:cNvPr>
          <p:cNvGrpSpPr/>
          <p:nvPr/>
        </p:nvGrpSpPr>
        <p:grpSpPr>
          <a:xfrm rot="280404">
            <a:off x="716320" y="4400004"/>
            <a:ext cx="2680647" cy="1986970"/>
            <a:chOff x="486961" y="4330065"/>
            <a:chExt cx="2680647" cy="1986970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2996267-4780-4856-815A-ABF8B900D1F9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576961" y="4330065"/>
              <a:ext cx="2088000" cy="1986970"/>
            </a:xfrm>
            <a:prstGeom prst="rect">
              <a:avLst/>
            </a:prstGeom>
          </p:spPr>
        </p:pic>
        <p:sp>
          <p:nvSpPr>
            <p:cNvPr id="38" name="CustomShape 11">
              <a:extLst>
                <a:ext uri="{FF2B5EF4-FFF2-40B4-BE49-F238E27FC236}">
                  <a16:creationId xmlns:a16="http://schemas.microsoft.com/office/drawing/2014/main" id="{6D5618DB-83C6-48C6-88A2-D7ED7FF9B3B1}"/>
                </a:ext>
              </a:extLst>
            </p:cNvPr>
            <p:cNvSpPr/>
            <p:nvPr/>
          </p:nvSpPr>
          <p:spPr>
            <a:xfrm>
              <a:off x="486961" y="5668367"/>
              <a:ext cx="22680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chemeClr val="bg1"/>
                  </a:solidFill>
                  <a:latin typeface="Calibri"/>
                </a:rPr>
                <a:t>AGB or RSG?  VX </a:t>
              </a:r>
              <a:r>
                <a:rPr lang="fr-FR" sz="1400" b="1" strike="noStrike" spc="-1" dirty="0" err="1">
                  <a:solidFill>
                    <a:schemeClr val="bg1"/>
                  </a:solidFill>
                  <a:latin typeface="Calibri"/>
                </a:rPr>
                <a:t>Sgr</a:t>
              </a:r>
              <a:endParaRPr lang="fr-FR" sz="14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39" name="CustomShape 17">
              <a:extLst>
                <a:ext uri="{FF2B5EF4-FFF2-40B4-BE49-F238E27FC236}">
                  <a16:creationId xmlns:a16="http://schemas.microsoft.com/office/drawing/2014/main" id="{617B2F47-DA22-406F-98C0-6D0931333D70}"/>
                </a:ext>
              </a:extLst>
            </p:cNvPr>
            <p:cNvSpPr/>
            <p:nvPr/>
          </p:nvSpPr>
          <p:spPr>
            <a:xfrm>
              <a:off x="846688" y="4438800"/>
              <a:ext cx="23209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fr-FR" sz="1400" b="0" strike="noStrike" spc="-1" dirty="0" err="1">
                  <a:solidFill>
                    <a:srgbClr val="FFFFFF"/>
                  </a:solidFill>
                  <a:latin typeface="Calibri"/>
                </a:rPr>
                <a:t>Chiavassa</a:t>
              </a: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+ (2022)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C00DD787-88F7-46C5-8C69-1DA3FF99FC00}"/>
              </a:ext>
            </a:extLst>
          </p:cNvPr>
          <p:cNvGrpSpPr/>
          <p:nvPr/>
        </p:nvGrpSpPr>
        <p:grpSpPr>
          <a:xfrm rot="21255990">
            <a:off x="5255655" y="4426956"/>
            <a:ext cx="2450830" cy="1816669"/>
            <a:chOff x="4312623" y="4444045"/>
            <a:chExt cx="2450830" cy="1816669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968F181D-2D47-4428-8C8B-6D496DFBC765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4312623" y="4444045"/>
              <a:ext cx="2053586" cy="18166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2" name="CustomShape 21">
              <a:extLst>
                <a:ext uri="{FF2B5EF4-FFF2-40B4-BE49-F238E27FC236}">
                  <a16:creationId xmlns:a16="http://schemas.microsoft.com/office/drawing/2014/main" id="{334F0C95-555E-433A-B3DF-7E84D88AA1D0}"/>
                </a:ext>
              </a:extLst>
            </p:cNvPr>
            <p:cNvSpPr/>
            <p:nvPr/>
          </p:nvSpPr>
          <p:spPr>
            <a:xfrm>
              <a:off x="4631533" y="5840405"/>
              <a:ext cx="213192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 err="1">
                  <a:solidFill>
                    <a:schemeClr val="bg1"/>
                  </a:solidFill>
                  <a:latin typeface="Calibri"/>
                </a:rPr>
                <a:t>Circinus</a:t>
              </a:r>
              <a:endParaRPr lang="fr-FR" sz="16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43" name="CustomShape 17">
              <a:extLst>
                <a:ext uri="{FF2B5EF4-FFF2-40B4-BE49-F238E27FC236}">
                  <a16:creationId xmlns:a16="http://schemas.microsoft.com/office/drawing/2014/main" id="{14670D88-85C1-4E60-B122-23DBA8713C07}"/>
                </a:ext>
              </a:extLst>
            </p:cNvPr>
            <p:cNvSpPr/>
            <p:nvPr/>
          </p:nvSpPr>
          <p:spPr>
            <a:xfrm>
              <a:off x="4389246" y="4667621"/>
              <a:ext cx="23209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fr-FR" sz="1400" b="0" strike="noStrike" spc="-1" dirty="0" err="1">
                  <a:solidFill>
                    <a:srgbClr val="FFFFFF"/>
                  </a:solidFill>
                  <a:latin typeface="Calibri"/>
                </a:rPr>
                <a:t>Isbell</a:t>
              </a: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 et al. (in </a:t>
              </a:r>
              <a:r>
                <a:rPr lang="fr-FR" sz="1400" b="0" strike="noStrike" spc="-1" dirty="0" err="1">
                  <a:solidFill>
                    <a:srgbClr val="FFFFFF"/>
                  </a:solidFill>
                  <a:latin typeface="Calibri"/>
                </a:rPr>
                <a:t>press</a:t>
              </a: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)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F3FD3C4-111B-413A-B9AA-92E813DE75EC}"/>
              </a:ext>
            </a:extLst>
          </p:cNvPr>
          <p:cNvGrpSpPr/>
          <p:nvPr/>
        </p:nvGrpSpPr>
        <p:grpSpPr>
          <a:xfrm rot="21442751">
            <a:off x="496185" y="1282435"/>
            <a:ext cx="6922792" cy="1184141"/>
            <a:chOff x="409026" y="977597"/>
            <a:chExt cx="6922792" cy="1184141"/>
          </a:xfrm>
        </p:grpSpPr>
        <p:pic>
          <p:nvPicPr>
            <p:cNvPr id="45" name="Espace réservé du contenu 7">
              <a:extLst>
                <a:ext uri="{FF2B5EF4-FFF2-40B4-BE49-F238E27FC236}">
                  <a16:creationId xmlns:a16="http://schemas.microsoft.com/office/drawing/2014/main" id="{2519D8C1-C178-4A1D-9D0C-6F56EFE33008}"/>
                </a:ext>
              </a:extLst>
            </p:cNvPr>
            <p:cNvPicPr/>
            <p:nvPr/>
          </p:nvPicPr>
          <p:blipFill rotWithShape="1">
            <a:blip r:embed="rId11"/>
            <a:srcRect l="121" r="-150"/>
            <a:stretch/>
          </p:blipFill>
          <p:spPr>
            <a:xfrm>
              <a:off x="409026" y="977597"/>
              <a:ext cx="6922792" cy="1184141"/>
            </a:xfrm>
            <a:prstGeom prst="rect">
              <a:avLst/>
            </a:prstGeom>
          </p:spPr>
        </p:pic>
        <p:sp>
          <p:nvSpPr>
            <p:cNvPr id="46" name="CustomShape 15">
              <a:extLst>
                <a:ext uri="{FF2B5EF4-FFF2-40B4-BE49-F238E27FC236}">
                  <a16:creationId xmlns:a16="http://schemas.microsoft.com/office/drawing/2014/main" id="{1859D873-2C5E-4346-8094-2A800793D02B}"/>
                </a:ext>
              </a:extLst>
            </p:cNvPr>
            <p:cNvSpPr/>
            <p:nvPr/>
          </p:nvSpPr>
          <p:spPr>
            <a:xfrm>
              <a:off x="2027880" y="990815"/>
              <a:ext cx="27360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LBV+O  star system  Eta Car</a:t>
              </a:r>
              <a:endParaRPr lang="fr-FR" sz="16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47" name="CustomShape 17">
              <a:extLst>
                <a:ext uri="{FF2B5EF4-FFF2-40B4-BE49-F238E27FC236}">
                  <a16:creationId xmlns:a16="http://schemas.microsoft.com/office/drawing/2014/main" id="{1A1908D5-F4C9-4492-8F91-60C7D00AB805}"/>
                </a:ext>
              </a:extLst>
            </p:cNvPr>
            <p:cNvSpPr/>
            <p:nvPr/>
          </p:nvSpPr>
          <p:spPr>
            <a:xfrm>
              <a:off x="4094585" y="1645806"/>
              <a:ext cx="1510829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fr-FR" sz="1400" b="0" strike="noStrike" spc="-1" dirty="0" err="1">
                  <a:solidFill>
                    <a:srgbClr val="FFFFFF"/>
                  </a:solidFill>
                  <a:latin typeface="Calibri"/>
                </a:rPr>
                <a:t>Weigelt</a:t>
              </a: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+  (2021)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B2890FF5-E410-4ECE-9BA5-525E55B3AC29}"/>
              </a:ext>
            </a:extLst>
          </p:cNvPr>
          <p:cNvGrpSpPr/>
          <p:nvPr/>
        </p:nvGrpSpPr>
        <p:grpSpPr>
          <a:xfrm>
            <a:off x="9749843" y="4960263"/>
            <a:ext cx="2320920" cy="1447874"/>
            <a:chOff x="9749843" y="4960263"/>
            <a:chExt cx="2320920" cy="1447874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BF94D5B-172C-4A72-A6E2-F6DF4238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6" t="12658" r="47857" b="18313"/>
            <a:stretch/>
          </p:blipFill>
          <p:spPr>
            <a:xfrm rot="624146">
              <a:off x="9849849" y="4960263"/>
              <a:ext cx="1430361" cy="1429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0" name="CustomShape 17">
              <a:extLst>
                <a:ext uri="{FF2B5EF4-FFF2-40B4-BE49-F238E27FC236}">
                  <a16:creationId xmlns:a16="http://schemas.microsoft.com/office/drawing/2014/main" id="{B94391BD-78DD-4ADD-B461-C50D6177724B}"/>
                </a:ext>
              </a:extLst>
            </p:cNvPr>
            <p:cNvSpPr/>
            <p:nvPr/>
          </p:nvSpPr>
          <p:spPr>
            <a:xfrm rot="637718">
              <a:off x="9749843" y="6104657"/>
              <a:ext cx="23209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fr-FR" sz="1200" b="0" strike="noStrike" spc="-1" dirty="0">
                  <a:solidFill>
                    <a:srgbClr val="FFFFFF"/>
                  </a:solidFill>
                  <a:latin typeface="Calibri"/>
                </a:rPr>
                <a:t>Meilland+ in </a:t>
              </a:r>
              <a:r>
                <a:rPr lang="fr-FR" sz="1200" b="0" strike="noStrike" spc="-1" dirty="0" err="1">
                  <a:solidFill>
                    <a:srgbClr val="FFFFFF"/>
                  </a:solidFill>
                  <a:latin typeface="Calibri"/>
                </a:rPr>
                <a:t>prep</a:t>
              </a:r>
              <a:r>
                <a:rPr lang="fr-FR" sz="1200" b="0" strike="noStrike" spc="-1" dirty="0">
                  <a:solidFill>
                    <a:srgbClr val="FFFFFF"/>
                  </a:solidFill>
                  <a:latin typeface="Calibri"/>
                </a:rPr>
                <a:t>.</a:t>
              </a:r>
              <a:endParaRPr lang="fr-FR" sz="1200" b="0" strike="noStrike" spc="-1" dirty="0">
                <a:latin typeface="Arial"/>
              </a:endParaRPr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18C250A8-721E-4336-B02E-1A8F8FCF368E}"/>
              </a:ext>
            </a:extLst>
          </p:cNvPr>
          <p:cNvSpPr txBox="1"/>
          <p:nvPr/>
        </p:nvSpPr>
        <p:spPr>
          <a:xfrm>
            <a:off x="4972877" y="948027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Collision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1D9A324-0AC2-4AE7-9A16-FBBB53554598}"/>
              </a:ext>
            </a:extLst>
          </p:cNvPr>
          <p:cNvSpPr txBox="1"/>
          <p:nvPr/>
        </p:nvSpPr>
        <p:spPr>
          <a:xfrm>
            <a:off x="425070" y="3930232"/>
            <a:ext cx="5204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Surfaces and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shells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evolved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E8B97E0-BA04-4166-9774-C0EB9C686C35}"/>
              </a:ext>
            </a:extLst>
          </p:cNvPr>
          <p:cNvSpPr txBox="1"/>
          <p:nvPr/>
        </p:nvSpPr>
        <p:spPr>
          <a:xfrm>
            <a:off x="6459719" y="4871335"/>
            <a:ext cx="2063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E18F436-91F9-449E-B86E-8F6B50675891}"/>
              </a:ext>
            </a:extLst>
          </p:cNvPr>
          <p:cNvSpPr txBox="1"/>
          <p:nvPr/>
        </p:nvSpPr>
        <p:spPr>
          <a:xfrm>
            <a:off x="8906003" y="3111631"/>
            <a:ext cx="2891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252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7125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B[e] stars imaging test</a:t>
            </a:r>
            <a:endParaRPr lang="en-US" sz="3200" b="1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17511E58-D418-4672-B56E-E3AA0A1F61FD}"/>
              </a:ext>
            </a:extLst>
          </p:cNvPr>
          <p:cNvSpPr/>
          <p:nvPr/>
        </p:nvSpPr>
        <p:spPr>
          <a:xfrm>
            <a:off x="0" y="8128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A1FEDC3A-D166-484D-BA71-96FE831CD99E}"/>
              </a:ext>
            </a:extLst>
          </p:cNvPr>
          <p:cNvSpPr/>
          <p:nvPr/>
        </p:nvSpPr>
        <p:spPr>
          <a:xfrm>
            <a:off x="1116000" y="704880"/>
            <a:ext cx="295056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7">
            <a:extLst>
              <a:ext uri="{FF2B5EF4-FFF2-40B4-BE49-F238E27FC236}">
                <a16:creationId xmlns:a16="http://schemas.microsoft.com/office/drawing/2014/main" id="{FBC18487-33DF-48B7-AE8E-19E5CC031832}"/>
              </a:ext>
            </a:extLst>
          </p:cNvPr>
          <p:cNvSpPr/>
          <p:nvPr/>
        </p:nvSpPr>
        <p:spPr>
          <a:xfrm>
            <a:off x="4613010" y="1333189"/>
            <a:ext cx="1209546" cy="330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 dirty="0" err="1">
                <a:solidFill>
                  <a:srgbClr val="000000"/>
                </a:solidFill>
                <a:latin typeface="Calibri"/>
              </a:rPr>
              <a:t>uv</a:t>
            </a:r>
            <a:r>
              <a:rPr lang="fr-FR" sz="1633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rgbClr val="000000"/>
                </a:solidFill>
                <a:latin typeface="Calibri"/>
              </a:rPr>
              <a:t>coverage</a:t>
            </a:r>
            <a:endParaRPr lang="fr-FR" sz="1633" spc="-1" dirty="0">
              <a:latin typeface="Arial"/>
            </a:endParaRPr>
          </a:p>
        </p:txBody>
      </p:sp>
      <p:pic>
        <p:nvPicPr>
          <p:cNvPr id="56" name="Grafik 6">
            <a:extLst>
              <a:ext uri="{FF2B5EF4-FFF2-40B4-BE49-F238E27FC236}">
                <a16:creationId xmlns:a16="http://schemas.microsoft.com/office/drawing/2014/main" id="{54A369B6-8DEC-4A52-A2FB-9B1752FA2709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>
          <a:xfrm>
            <a:off x="3475267" y="1651409"/>
            <a:ext cx="2971199" cy="2779475"/>
          </a:xfrm>
          <a:prstGeom prst="rect">
            <a:avLst/>
          </a:prstGeom>
          <a:ln>
            <a:noFill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74E3F6BD-1A23-43A3-A652-B51A87EA84C3}"/>
              </a:ext>
            </a:extLst>
          </p:cNvPr>
          <p:cNvPicPr/>
          <p:nvPr/>
        </p:nvPicPr>
        <p:blipFill>
          <a:blip r:embed="rId5">
            <a:alphaModFix amt="80000"/>
          </a:blip>
          <a:stretch/>
        </p:blipFill>
        <p:spPr>
          <a:xfrm>
            <a:off x="335478" y="1412766"/>
            <a:ext cx="2854057" cy="2436072"/>
          </a:xfrm>
          <a:prstGeom prst="rect">
            <a:avLst/>
          </a:prstGeom>
          <a:ln>
            <a:noFill/>
          </a:ln>
        </p:spPr>
      </p:pic>
      <p:sp>
        <p:nvSpPr>
          <p:cNvPr id="58" name="CustomShape 9">
            <a:extLst>
              <a:ext uri="{FF2B5EF4-FFF2-40B4-BE49-F238E27FC236}">
                <a16:creationId xmlns:a16="http://schemas.microsoft.com/office/drawing/2014/main" id="{1741A6A8-037C-43BE-A51E-79B6226ED616}"/>
              </a:ext>
            </a:extLst>
          </p:cNvPr>
          <p:cNvSpPr/>
          <p:nvPr/>
        </p:nvSpPr>
        <p:spPr>
          <a:xfrm>
            <a:off x="544471" y="1118870"/>
            <a:ext cx="2450440" cy="330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>
                <a:solidFill>
                  <a:srgbClr val="000000"/>
                </a:solidFill>
                <a:latin typeface="Calibri"/>
              </a:rPr>
              <a:t>L-band image (3.4-3.8 um)</a:t>
            </a:r>
            <a:endParaRPr lang="fr-FR" sz="1633" spc="-1">
              <a:latin typeface="Arial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7FEB11C2-05DB-4B43-9E4F-9E3A4E89BD6E}"/>
              </a:ext>
            </a:extLst>
          </p:cNvPr>
          <p:cNvPicPr/>
          <p:nvPr/>
        </p:nvPicPr>
        <p:blipFill>
          <a:blip r:embed="rId6">
            <a:alphaModFix amt="84000"/>
          </a:blip>
          <a:stretch/>
        </p:blipFill>
        <p:spPr>
          <a:xfrm>
            <a:off x="371391" y="4175389"/>
            <a:ext cx="2854057" cy="2481789"/>
          </a:xfrm>
          <a:prstGeom prst="rect">
            <a:avLst/>
          </a:prstGeom>
          <a:ln>
            <a:noFill/>
          </a:ln>
        </p:spPr>
      </p:pic>
      <p:sp>
        <p:nvSpPr>
          <p:cNvPr id="60" name="CustomShape 10">
            <a:extLst>
              <a:ext uri="{FF2B5EF4-FFF2-40B4-BE49-F238E27FC236}">
                <a16:creationId xmlns:a16="http://schemas.microsoft.com/office/drawing/2014/main" id="{7525F934-CD3E-40ED-AEA9-5D41DFB0832B}"/>
              </a:ext>
            </a:extLst>
          </p:cNvPr>
          <p:cNvSpPr/>
          <p:nvPr/>
        </p:nvSpPr>
        <p:spPr>
          <a:xfrm>
            <a:off x="449763" y="3848838"/>
            <a:ext cx="2450440" cy="330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>
                <a:solidFill>
                  <a:srgbClr val="000000"/>
                </a:solidFill>
                <a:latin typeface="Calibri"/>
              </a:rPr>
              <a:t>N-band image (8.6-9.0 um)</a:t>
            </a:r>
            <a:endParaRPr lang="fr-FR" sz="1633" spc="-1">
              <a:latin typeface="Arial"/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A9F74C66-E7C1-4175-B0DB-18A34E39897E}"/>
              </a:ext>
            </a:extLst>
          </p:cNvPr>
          <p:cNvGrpSpPr/>
          <p:nvPr/>
        </p:nvGrpSpPr>
        <p:grpSpPr>
          <a:xfrm rot="21303700">
            <a:off x="6877954" y="1495116"/>
            <a:ext cx="5033168" cy="3118708"/>
            <a:chOff x="8394042" y="1293093"/>
            <a:chExt cx="3618327" cy="2130840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38E729B5-D4F0-42C7-914C-1937A9943D0F}"/>
                </a:ext>
              </a:extLst>
            </p:cNvPr>
            <p:cNvGrpSpPr/>
            <p:nvPr/>
          </p:nvGrpSpPr>
          <p:grpSpPr>
            <a:xfrm>
              <a:off x="8394042" y="1293093"/>
              <a:ext cx="3618327" cy="2130840"/>
              <a:chOff x="7442982" y="1401348"/>
              <a:chExt cx="3618327" cy="2130840"/>
            </a:xfrm>
          </p:grpSpPr>
          <p:pic>
            <p:nvPicPr>
              <p:cNvPr id="64" name="Image 27">
                <a:extLst>
                  <a:ext uri="{FF2B5EF4-FFF2-40B4-BE49-F238E27FC236}">
                    <a16:creationId xmlns:a16="http://schemas.microsoft.com/office/drawing/2014/main" id="{32B3F6ED-52F8-46C8-BD7E-0BBBCC2D639E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>
                <a:off x="7442982" y="1401348"/>
                <a:ext cx="3384000" cy="213084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65" name="CustomShape 9">
                <a:extLst>
                  <a:ext uri="{FF2B5EF4-FFF2-40B4-BE49-F238E27FC236}">
                    <a16:creationId xmlns:a16="http://schemas.microsoft.com/office/drawing/2014/main" id="{A3303072-88A8-4FAC-925D-692895148AFD}"/>
                  </a:ext>
                </a:extLst>
              </p:cNvPr>
              <p:cNvSpPr/>
              <p:nvPr/>
            </p:nvSpPr>
            <p:spPr>
              <a:xfrm>
                <a:off x="7821309" y="1448024"/>
                <a:ext cx="3240000" cy="364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fr-FR" sz="1600" b="1" strike="noStrike" spc="-1" dirty="0" err="1">
                    <a:solidFill>
                      <a:schemeClr val="bg1"/>
                    </a:solidFill>
                    <a:latin typeface="Calibri"/>
                  </a:rPr>
                  <a:t>unclB</a:t>
                </a:r>
                <a:r>
                  <a:rPr lang="fr-FR" sz="1600" b="1" strike="noStrike" spc="-1" dirty="0">
                    <a:solidFill>
                      <a:schemeClr val="bg1"/>
                    </a:solidFill>
                    <a:latin typeface="Calibri"/>
                  </a:rPr>
                  <a:t>[e] star FS </a:t>
                </a:r>
                <a:r>
                  <a:rPr lang="fr-FR" sz="1600" b="1" strike="noStrike" spc="-1" dirty="0" err="1">
                    <a:solidFill>
                      <a:schemeClr val="bg1"/>
                    </a:solidFill>
                    <a:latin typeface="Calibri"/>
                  </a:rPr>
                  <a:t>CMa</a:t>
                </a:r>
                <a:endParaRPr lang="fr-FR" sz="16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</p:grpSp>
        <p:sp>
          <p:nvSpPr>
            <p:cNvPr id="63" name="CustomShape 17">
              <a:extLst>
                <a:ext uri="{FF2B5EF4-FFF2-40B4-BE49-F238E27FC236}">
                  <a16:creationId xmlns:a16="http://schemas.microsoft.com/office/drawing/2014/main" id="{92E558B7-007A-446D-BC2E-38F4CA2C6548}"/>
                </a:ext>
              </a:extLst>
            </p:cNvPr>
            <p:cNvSpPr/>
            <p:nvPr/>
          </p:nvSpPr>
          <p:spPr>
            <a:xfrm>
              <a:off x="8832891" y="2985993"/>
              <a:ext cx="23209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fr-FR" sz="1400" b="0" strike="noStrike" spc="-1" dirty="0">
                  <a:solidFill>
                    <a:srgbClr val="FFFFFF"/>
                  </a:solidFill>
                  <a:latin typeface="Calibri"/>
                </a:rPr>
                <a:t>Hofmann+ 2021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sp>
        <p:nvSpPr>
          <p:cNvPr id="66" name="Line 13">
            <a:extLst>
              <a:ext uri="{FF2B5EF4-FFF2-40B4-BE49-F238E27FC236}">
                <a16:creationId xmlns:a16="http://schemas.microsoft.com/office/drawing/2014/main" id="{63C78D91-0D31-4AB4-9F43-30CD98CF6F5D}"/>
              </a:ext>
            </a:extLst>
          </p:cNvPr>
          <p:cNvSpPr/>
          <p:nvPr/>
        </p:nvSpPr>
        <p:spPr>
          <a:xfrm flipH="1" flipV="1">
            <a:off x="1571089" y="2857037"/>
            <a:ext cx="26451" cy="412108"/>
          </a:xfrm>
          <a:prstGeom prst="line">
            <a:avLst/>
          </a:prstGeom>
          <a:ln w="29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TextShape 14">
            <a:extLst>
              <a:ext uri="{FF2B5EF4-FFF2-40B4-BE49-F238E27FC236}">
                <a16:creationId xmlns:a16="http://schemas.microsoft.com/office/drawing/2014/main" id="{7853D08D-0F97-49C6-A8D7-CD1AB04896C5}"/>
              </a:ext>
            </a:extLst>
          </p:cNvPr>
          <p:cNvSpPr txBox="1"/>
          <p:nvPr/>
        </p:nvSpPr>
        <p:spPr>
          <a:xfrm>
            <a:off x="1242252" y="3266206"/>
            <a:ext cx="914343" cy="40590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fr-FR" sz="1270" spc="-1" dirty="0" err="1">
                <a:solidFill>
                  <a:srgbClr val="FFFFFF"/>
                </a:solidFill>
                <a:latin typeface="Calibri"/>
              </a:rPr>
              <a:t>Gaseous</a:t>
            </a:r>
            <a:r>
              <a:rPr lang="fr-FR" sz="1270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fr-FR" sz="1270" spc="-1" dirty="0" err="1">
                <a:solidFill>
                  <a:srgbClr val="FFFFFF"/>
                </a:solidFill>
                <a:latin typeface="Calibri"/>
              </a:rPr>
              <a:t>emission</a:t>
            </a:r>
            <a:endParaRPr lang="fr-FR" sz="1270" spc="-1" dirty="0">
              <a:latin typeface="Arial"/>
            </a:endParaRPr>
          </a:p>
        </p:txBody>
      </p:sp>
      <p:sp>
        <p:nvSpPr>
          <p:cNvPr id="68" name="TextShape 16">
            <a:extLst>
              <a:ext uri="{FF2B5EF4-FFF2-40B4-BE49-F238E27FC236}">
                <a16:creationId xmlns:a16="http://schemas.microsoft.com/office/drawing/2014/main" id="{93A1FA50-6B4F-46D1-AD86-182DC9BADFAD}"/>
              </a:ext>
            </a:extLst>
          </p:cNvPr>
          <p:cNvSpPr txBox="1"/>
          <p:nvPr/>
        </p:nvSpPr>
        <p:spPr>
          <a:xfrm>
            <a:off x="1536148" y="1960001"/>
            <a:ext cx="914343" cy="24393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fr-FR" sz="1270" spc="-1" dirty="0" err="1">
                <a:solidFill>
                  <a:srgbClr val="FFFFFF"/>
                </a:solidFill>
                <a:latin typeface="Calibri"/>
              </a:rPr>
              <a:t>Inner</a:t>
            </a:r>
            <a:r>
              <a:rPr lang="fr-FR" sz="1270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fr-FR" sz="1270" spc="-1" dirty="0" err="1">
                <a:solidFill>
                  <a:srgbClr val="FFFFFF"/>
                </a:solidFill>
                <a:latin typeface="Calibri"/>
              </a:rPr>
              <a:t>rim</a:t>
            </a:r>
            <a:endParaRPr lang="fr-FR" sz="1270" spc="-1" dirty="0">
              <a:latin typeface="Arial"/>
            </a:endParaRPr>
          </a:p>
        </p:txBody>
      </p:sp>
      <p:sp>
        <p:nvSpPr>
          <p:cNvPr id="69" name="Line 13">
            <a:extLst>
              <a:ext uri="{FF2B5EF4-FFF2-40B4-BE49-F238E27FC236}">
                <a16:creationId xmlns:a16="http://schemas.microsoft.com/office/drawing/2014/main" id="{FEF10D05-F990-4D08-8D29-F2C4F310B103}"/>
              </a:ext>
            </a:extLst>
          </p:cNvPr>
          <p:cNvSpPr/>
          <p:nvPr/>
        </p:nvSpPr>
        <p:spPr>
          <a:xfrm flipV="1">
            <a:off x="1704640" y="2219610"/>
            <a:ext cx="196088" cy="407419"/>
          </a:xfrm>
          <a:prstGeom prst="line">
            <a:avLst/>
          </a:prstGeom>
          <a:ln w="29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Line 17">
            <a:extLst>
              <a:ext uri="{FF2B5EF4-FFF2-40B4-BE49-F238E27FC236}">
                <a16:creationId xmlns:a16="http://schemas.microsoft.com/office/drawing/2014/main" id="{AE0647DE-5571-4649-B8B7-57460B5A9BA3}"/>
              </a:ext>
            </a:extLst>
          </p:cNvPr>
          <p:cNvSpPr/>
          <p:nvPr/>
        </p:nvSpPr>
        <p:spPr>
          <a:xfrm flipH="1">
            <a:off x="1891436" y="4824672"/>
            <a:ext cx="119191" cy="395453"/>
          </a:xfrm>
          <a:prstGeom prst="line">
            <a:avLst/>
          </a:prstGeom>
          <a:ln w="29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TextShape 18">
            <a:extLst>
              <a:ext uri="{FF2B5EF4-FFF2-40B4-BE49-F238E27FC236}">
                <a16:creationId xmlns:a16="http://schemas.microsoft.com/office/drawing/2014/main" id="{CC8030C8-CDAB-4BB3-BF01-B4A1FE08B37E}"/>
              </a:ext>
            </a:extLst>
          </p:cNvPr>
          <p:cNvSpPr txBox="1"/>
          <p:nvPr/>
        </p:nvSpPr>
        <p:spPr>
          <a:xfrm>
            <a:off x="1597540" y="4400155"/>
            <a:ext cx="914343" cy="40590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fr-FR" sz="1270" spc="-1" dirty="0">
                <a:solidFill>
                  <a:srgbClr val="FFFFFF"/>
                </a:solidFill>
                <a:latin typeface="Calibri"/>
              </a:rPr>
              <a:t>Extended </a:t>
            </a:r>
            <a:r>
              <a:rPr lang="fr-FR" sz="1270" spc="-1" dirty="0" err="1">
                <a:solidFill>
                  <a:srgbClr val="FFFFFF"/>
                </a:solidFill>
                <a:latin typeface="Calibri"/>
              </a:rPr>
              <a:t>disk</a:t>
            </a:r>
            <a:endParaRPr lang="fr-FR" sz="1270" spc="-1" dirty="0">
              <a:latin typeface="Arial"/>
            </a:endParaRPr>
          </a:p>
        </p:txBody>
      </p:sp>
      <p:sp>
        <p:nvSpPr>
          <p:cNvPr id="72" name="TextShape 6">
            <a:extLst>
              <a:ext uri="{FF2B5EF4-FFF2-40B4-BE49-F238E27FC236}">
                <a16:creationId xmlns:a16="http://schemas.microsoft.com/office/drawing/2014/main" id="{A6A7BF3D-6405-4436-82B5-B10914C438D3}"/>
              </a:ext>
            </a:extLst>
          </p:cNvPr>
          <p:cNvSpPr txBox="1"/>
          <p:nvPr/>
        </p:nvSpPr>
        <p:spPr>
          <a:xfrm>
            <a:off x="3385500" y="4808630"/>
            <a:ext cx="9129342" cy="172125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Inner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-Rim of the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dust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6x12 mas </a:t>
            </a:r>
            <a:r>
              <a:rPr lang="fr-FR" sz="20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 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compatible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PIONIER image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Modelling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3D-Monte-Carlo Radiative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transfer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code Polaris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Constraints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on the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disk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density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profile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Separation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of gaz and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dust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emission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constraints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on the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gaseous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disk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spc="-1" dirty="0" err="1">
                <a:solidFill>
                  <a:srgbClr val="000000"/>
                </a:solidFill>
                <a:latin typeface="Calibri"/>
              </a:rPr>
              <a:t>density</a:t>
            </a:r>
            <a:r>
              <a:rPr lang="fr-FR" sz="2000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endParaRPr lang="fr-FR" sz="1633" spc="-1" dirty="0">
              <a:latin typeface="Arial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5C2011A-F080-4EAE-8076-0F41627CDA5E}"/>
              </a:ext>
            </a:extLst>
          </p:cNvPr>
          <p:cNvSpPr txBox="1"/>
          <p:nvPr/>
        </p:nvSpPr>
        <p:spPr>
          <a:xfrm>
            <a:off x="9143280" y="812880"/>
            <a:ext cx="3037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r">
              <a:spcBef>
                <a:spcPts val="75"/>
              </a:spcBef>
            </a:pPr>
            <a:r>
              <a:rPr lang="en-US" sz="1800" spc="-8" dirty="0">
                <a:latin typeface="Liberation Sans"/>
                <a:cs typeface="Liberation Sans"/>
              </a:rPr>
              <a:t>Hofmann+ 2021</a:t>
            </a:r>
          </a:p>
        </p:txBody>
      </p:sp>
    </p:spTree>
    <p:extLst>
      <p:ext uri="{BB962C8B-B14F-4D97-AF65-F5344CB8AC3E}">
        <p14:creationId xmlns:p14="http://schemas.microsoft.com/office/powerpoint/2010/main" val="1469773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95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B[e] stars Survey</a:t>
            </a:r>
            <a:endParaRPr lang="en-US" sz="3200" b="1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17511E58-D418-4672-B56E-E3AA0A1F61FD}"/>
              </a:ext>
            </a:extLst>
          </p:cNvPr>
          <p:cNvSpPr/>
          <p:nvPr/>
        </p:nvSpPr>
        <p:spPr>
          <a:xfrm>
            <a:off x="0" y="8128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A1FEDC3A-D166-484D-BA71-96FE831CD99E}"/>
              </a:ext>
            </a:extLst>
          </p:cNvPr>
          <p:cNvSpPr/>
          <p:nvPr/>
        </p:nvSpPr>
        <p:spPr>
          <a:xfrm>
            <a:off x="1116000" y="704880"/>
            <a:ext cx="295056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B886FCA-986F-457A-8727-FE51243B6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6" y="1299110"/>
            <a:ext cx="10364104" cy="51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1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F963BA-B987-4372-B8C4-D53CC0BB8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" y="1250288"/>
            <a:ext cx="4143210" cy="5198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2302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Binaries with 1</a:t>
            </a:r>
            <a:r>
              <a:rPr lang="en-US" sz="4000" b="1" baseline="30000" dirty="0"/>
              <a:t>st</a:t>
            </a:r>
            <a:r>
              <a:rPr lang="en-US" sz="4000" b="1" dirty="0"/>
              <a:t> gen VLTI:  example </a:t>
            </a:r>
            <a:r>
              <a:rPr lang="el-GR" sz="4000" b="1" dirty="0"/>
              <a:t>δ</a:t>
            </a:r>
            <a:r>
              <a:rPr lang="en-US" sz="4000" b="1" dirty="0"/>
              <a:t> </a:t>
            </a:r>
            <a:r>
              <a:rPr lang="en-US" sz="4000" b="1" dirty="0" err="1"/>
              <a:t>Sco</a:t>
            </a:r>
            <a:r>
              <a:rPr lang="en-US" sz="4000" b="1" dirty="0"/>
              <a:t> VLTI/ AMBER 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28DEA5F-AA17-4559-9874-6A458E111E11}"/>
              </a:ext>
            </a:extLst>
          </p:cNvPr>
          <p:cNvCxnSpPr>
            <a:cxnSpLocks/>
          </p:cNvCxnSpPr>
          <p:nvPr/>
        </p:nvCxnSpPr>
        <p:spPr>
          <a:xfrm>
            <a:off x="1423243" y="3321167"/>
            <a:ext cx="0" cy="732976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1D4E01C-B551-4C74-979F-D6CDB608A8C6}"/>
              </a:ext>
            </a:extLst>
          </p:cNvPr>
          <p:cNvCxnSpPr>
            <a:cxnSpLocks/>
          </p:cNvCxnSpPr>
          <p:nvPr/>
        </p:nvCxnSpPr>
        <p:spPr>
          <a:xfrm flipH="1">
            <a:off x="1847297" y="3328943"/>
            <a:ext cx="1192926" cy="0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E6D9D0C-74C0-45B8-B95D-519A4B53B87E}"/>
              </a:ext>
            </a:extLst>
          </p:cNvPr>
          <p:cNvSpPr txBox="1"/>
          <p:nvPr/>
        </p:nvSpPr>
        <p:spPr>
          <a:xfrm>
            <a:off x="818558" y="4102468"/>
            <a:ext cx="1209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  <a:sym typeface="Wingdings" panose="05000000000000000000" pitchFamily="2" charset="2"/>
              </a:rPr>
              <a:t>Flux ratio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A48CCDA-DD0E-41B0-B928-DDD026B301ED}"/>
              </a:ext>
            </a:extLst>
          </p:cNvPr>
          <p:cNvSpPr txBox="1"/>
          <p:nvPr/>
        </p:nvSpPr>
        <p:spPr>
          <a:xfrm>
            <a:off x="1847297" y="2630283"/>
            <a:ext cx="125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00B050"/>
                </a:solidFill>
                <a:sym typeface="Wingdings" panose="05000000000000000000" pitchFamily="2" charset="2"/>
              </a:rPr>
              <a:t>Projected</a:t>
            </a: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fr-FR" b="1" dirty="0" err="1">
                <a:solidFill>
                  <a:srgbClr val="00B050"/>
                </a:solidFill>
                <a:sym typeface="Wingdings" panose="05000000000000000000" pitchFamily="2" charset="2"/>
              </a:rPr>
              <a:t>separation</a:t>
            </a:r>
            <a:r>
              <a:rPr lang="fr-FR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F412351-2FD7-4C16-AA75-BB2F2D42E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518103"/>
            <a:ext cx="5477333" cy="211036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C612B9D-670F-47F2-BE8E-829D4C3727BC}"/>
              </a:ext>
            </a:extLst>
          </p:cNvPr>
          <p:cNvSpPr txBox="1"/>
          <p:nvPr/>
        </p:nvSpPr>
        <p:spPr>
          <a:xfrm>
            <a:off x="6554188" y="1731729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2D </a:t>
            </a:r>
            <a:r>
              <a:rPr lang="fr-FR" dirty="0" err="1"/>
              <a:t>Orbit</a:t>
            </a:r>
            <a:endParaRPr lang="en-US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703FB59-D3B2-491A-9345-95AAFF2F6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77" y="4431507"/>
            <a:ext cx="4577403" cy="169092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4644DBA-A9E9-4D0F-86ED-FAF43FC0EAC8}"/>
              </a:ext>
            </a:extLst>
          </p:cNvPr>
          <p:cNvSpPr txBox="1"/>
          <p:nvPr/>
        </p:nvSpPr>
        <p:spPr>
          <a:xfrm>
            <a:off x="7286559" y="4022842"/>
            <a:ext cx="478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+Radial </a:t>
            </a:r>
            <a:r>
              <a:rPr lang="fr-FR" dirty="0" err="1"/>
              <a:t>Velocities</a:t>
            </a:r>
            <a:r>
              <a:rPr lang="fr-FR" dirty="0"/>
              <a:t> =&gt; 3D </a:t>
            </a:r>
            <a:r>
              <a:rPr lang="fr-FR" dirty="0" err="1"/>
              <a:t>Orbit</a:t>
            </a:r>
            <a:r>
              <a:rPr lang="fr-FR" dirty="0"/>
              <a:t> =&gt; Mass or Masses</a:t>
            </a:r>
            <a:endParaRPr lang="en-US" dirty="0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261B34D0-1E17-4CAB-B32D-C4AD94A9B7D2}"/>
              </a:ext>
            </a:extLst>
          </p:cNvPr>
          <p:cNvSpPr/>
          <p:nvPr/>
        </p:nvSpPr>
        <p:spPr>
          <a:xfrm>
            <a:off x="4235733" y="1668379"/>
            <a:ext cx="1250667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C5725B42-A13C-439C-9FE5-D5B6A0BD8482}"/>
              </a:ext>
            </a:extLst>
          </p:cNvPr>
          <p:cNvSpPr/>
          <p:nvPr/>
        </p:nvSpPr>
        <p:spPr>
          <a:xfrm rot="5200599">
            <a:off x="6766198" y="3581826"/>
            <a:ext cx="557341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27914C1-9C0A-40FC-AD7E-C2461D050A7D}"/>
              </a:ext>
            </a:extLst>
          </p:cNvPr>
          <p:cNvSpPr txBox="1"/>
          <p:nvPr/>
        </p:nvSpPr>
        <p:spPr>
          <a:xfrm>
            <a:off x="10492494" y="6456947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Meilland+ 2010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24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95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B[e] stars Survey</a:t>
            </a:r>
            <a:endParaRPr lang="en-US" sz="3200" b="1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17511E58-D418-4672-B56E-E3AA0A1F61FD}"/>
              </a:ext>
            </a:extLst>
          </p:cNvPr>
          <p:cNvSpPr/>
          <p:nvPr/>
        </p:nvSpPr>
        <p:spPr>
          <a:xfrm>
            <a:off x="0" y="8128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A1FEDC3A-D166-484D-BA71-96FE831CD99E}"/>
              </a:ext>
            </a:extLst>
          </p:cNvPr>
          <p:cNvSpPr/>
          <p:nvPr/>
        </p:nvSpPr>
        <p:spPr>
          <a:xfrm>
            <a:off x="1116000" y="704880"/>
            <a:ext cx="295056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3630CF-C1B1-49A9-B6A8-21CC025C0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6" y="1213457"/>
            <a:ext cx="11476757" cy="5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80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8998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B[e] stars Survey (and imaging)</a:t>
            </a:r>
            <a:endParaRPr lang="en-US" sz="3200" b="1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17511E58-D418-4672-B56E-E3AA0A1F61FD}"/>
              </a:ext>
            </a:extLst>
          </p:cNvPr>
          <p:cNvSpPr/>
          <p:nvPr/>
        </p:nvSpPr>
        <p:spPr>
          <a:xfrm>
            <a:off x="0" y="8128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A1FEDC3A-D166-484D-BA71-96FE831CD99E}"/>
              </a:ext>
            </a:extLst>
          </p:cNvPr>
          <p:cNvSpPr/>
          <p:nvPr/>
        </p:nvSpPr>
        <p:spPr>
          <a:xfrm>
            <a:off x="1116000" y="704880"/>
            <a:ext cx="295056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1EACD2-4BB8-4AB5-BF62-4E42BE3C9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9715" r="44677" b="6454"/>
          <a:stretch/>
        </p:blipFill>
        <p:spPr>
          <a:xfrm>
            <a:off x="0" y="1845996"/>
            <a:ext cx="3993774" cy="36089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D589FC-E53E-4C50-9186-24CE381AD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t="7494" r="44525" b="4640"/>
          <a:stretch/>
        </p:blipFill>
        <p:spPr>
          <a:xfrm>
            <a:off x="8035844" y="1844551"/>
            <a:ext cx="3947745" cy="36089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BE39B6-32E2-4F08-9269-899949C6E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24" y="1522598"/>
            <a:ext cx="4144951" cy="393239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37C48D7-79EB-41D1-A974-C46A11D2B7FF}"/>
              </a:ext>
            </a:extLst>
          </p:cNvPr>
          <p:cNvSpPr txBox="1"/>
          <p:nvPr/>
        </p:nvSpPr>
        <p:spPr>
          <a:xfrm>
            <a:off x="1366888" y="1979542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HD 87643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9D330FE-A12B-4DC2-BF2E-7311961642BB}"/>
              </a:ext>
            </a:extLst>
          </p:cNvPr>
          <p:cNvSpPr txBox="1"/>
          <p:nvPr/>
        </p:nvSpPr>
        <p:spPr>
          <a:xfrm>
            <a:off x="9524620" y="2013409"/>
            <a:ext cx="1628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MWC 300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4CC554D-46D8-47D0-AFF0-F31EE2F6C1EA}"/>
              </a:ext>
            </a:extLst>
          </p:cNvPr>
          <p:cNvSpPr txBox="1"/>
          <p:nvPr/>
        </p:nvSpPr>
        <p:spPr>
          <a:xfrm>
            <a:off x="5283116" y="2014853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HD 62623</a:t>
            </a:r>
          </a:p>
        </p:txBody>
      </p:sp>
    </p:spTree>
    <p:extLst>
      <p:ext uri="{BB962C8B-B14F-4D97-AF65-F5344CB8AC3E}">
        <p14:creationId xmlns:p14="http://schemas.microsoft.com/office/powerpoint/2010/main" val="348131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915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</a:t>
            </a:r>
            <a:endParaRPr lang="en-US" sz="3200" b="1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17511E58-D418-4672-B56E-E3AA0A1F61FD}"/>
              </a:ext>
            </a:extLst>
          </p:cNvPr>
          <p:cNvSpPr/>
          <p:nvPr/>
        </p:nvSpPr>
        <p:spPr>
          <a:xfrm>
            <a:off x="0" y="8128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A1FEDC3A-D166-484D-BA71-96FE831CD99E}"/>
              </a:ext>
            </a:extLst>
          </p:cNvPr>
          <p:cNvSpPr/>
          <p:nvPr/>
        </p:nvSpPr>
        <p:spPr>
          <a:xfrm>
            <a:off x="1116000" y="704880"/>
            <a:ext cx="295056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63413F7-08B2-4A02-AF08-98415DCA2CA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5787" y="1191110"/>
            <a:ext cx="11120422" cy="5270146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47B3E1A8-5CFC-4400-B811-60C149FC6E5B}"/>
              </a:ext>
            </a:extLst>
          </p:cNvPr>
          <p:cNvSpPr/>
          <p:nvPr/>
        </p:nvSpPr>
        <p:spPr>
          <a:xfrm>
            <a:off x="-73810" y="6505793"/>
            <a:ext cx="12191998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</a:rPr>
              <a:t>First GRA4MAT test on the Be star δ Cen     2019-05-30      DIT = 10s</a:t>
            </a:r>
            <a:endParaRPr lang="fr-F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4989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915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</a:t>
            </a:r>
            <a:endParaRPr lang="en-US" sz="3200" b="1"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17511E58-D418-4672-B56E-E3AA0A1F61FD}"/>
              </a:ext>
            </a:extLst>
          </p:cNvPr>
          <p:cNvSpPr/>
          <p:nvPr/>
        </p:nvSpPr>
        <p:spPr>
          <a:xfrm>
            <a:off x="0" y="8128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A1FEDC3A-D166-484D-BA71-96FE831CD99E}"/>
              </a:ext>
            </a:extLst>
          </p:cNvPr>
          <p:cNvSpPr/>
          <p:nvPr/>
        </p:nvSpPr>
        <p:spPr>
          <a:xfrm>
            <a:off x="1116000" y="704880"/>
            <a:ext cx="295056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633366-7E02-4913-A3A7-7925CF9F2E0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047832" y="1293965"/>
            <a:ext cx="1995658" cy="18157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92DE23D-88BB-4AF9-A126-6F85F8AD886B}"/>
              </a:ext>
            </a:extLst>
          </p:cNvPr>
          <p:cNvSpPr txBox="1"/>
          <p:nvPr/>
        </p:nvSpPr>
        <p:spPr>
          <a:xfrm>
            <a:off x="9210612" y="853961"/>
            <a:ext cx="3037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r">
              <a:spcBef>
                <a:spcPts val="75"/>
              </a:spcBef>
            </a:pPr>
            <a:r>
              <a:rPr lang="en-US" sz="1800" spc="-8" dirty="0" err="1">
                <a:latin typeface="Liberation Sans"/>
                <a:cs typeface="Liberation Sans"/>
              </a:rPr>
              <a:t>Weigelt</a:t>
            </a:r>
            <a:r>
              <a:rPr lang="en-US" sz="1800" spc="-8" dirty="0">
                <a:latin typeface="Liberation Sans"/>
                <a:cs typeface="Liberation Sans"/>
              </a:rPr>
              <a:t>+ 2021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A4D8DAD-15C2-45AC-9ACF-5D6E206B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53" y="3191141"/>
            <a:ext cx="4748466" cy="3520414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DBB54065-D7A7-4F86-A3F3-E5E74887E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707" y="1249790"/>
            <a:ext cx="3327657" cy="5279458"/>
          </a:xfrm>
          <a:prstGeom prst="rect">
            <a:avLst/>
          </a:prstGeom>
        </p:spPr>
      </p:pic>
      <p:sp>
        <p:nvSpPr>
          <p:cNvPr id="18" name="CustomShape 6">
            <a:extLst>
              <a:ext uri="{FF2B5EF4-FFF2-40B4-BE49-F238E27FC236}">
                <a16:creationId xmlns:a16="http://schemas.microsoft.com/office/drawing/2014/main" id="{42F49CF6-AEBB-45C3-AC4F-BD74ECC29FE4}"/>
              </a:ext>
            </a:extLst>
          </p:cNvPr>
          <p:cNvSpPr/>
          <p:nvPr/>
        </p:nvSpPr>
        <p:spPr>
          <a:xfrm>
            <a:off x="7103910" y="1401535"/>
            <a:ext cx="1322532" cy="1156318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2F860724-80E8-4E54-9E37-B4CF67594C1C}"/>
              </a:ext>
            </a:extLst>
          </p:cNvPr>
          <p:cNvSpPr/>
          <p:nvPr/>
        </p:nvSpPr>
        <p:spPr>
          <a:xfrm>
            <a:off x="8228552" y="1427986"/>
            <a:ext cx="708616" cy="187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184" rIns="0" bIns="0"/>
          <a:lstStyle/>
          <a:p>
            <a:pPr marL="6858">
              <a:spcBef>
                <a:spcPts val="59"/>
              </a:spcBef>
            </a:pPr>
            <a:r>
              <a:rPr lang="fr-FR" sz="1179" spc="-24">
                <a:solidFill>
                  <a:srgbClr val="EE220C"/>
                </a:solidFill>
                <a:latin typeface="Calibri"/>
              </a:rPr>
              <a:t>r</a:t>
            </a:r>
            <a:r>
              <a:rPr lang="fr-FR" sz="1179" spc="11">
                <a:solidFill>
                  <a:srgbClr val="EE220C"/>
                </a:solidFill>
                <a:latin typeface="Calibri"/>
              </a:rPr>
              <a:t>edshifted</a:t>
            </a:r>
            <a:endParaRPr lang="fr-FR" sz="1179" spc="-1">
              <a:latin typeface="Arial"/>
            </a:endParaRPr>
          </a:p>
        </p:txBody>
      </p:sp>
      <p:sp>
        <p:nvSpPr>
          <p:cNvPr id="22" name="CustomShape 8">
            <a:extLst>
              <a:ext uri="{FF2B5EF4-FFF2-40B4-BE49-F238E27FC236}">
                <a16:creationId xmlns:a16="http://schemas.microsoft.com/office/drawing/2014/main" id="{45318B9C-F33B-42A7-8FA7-D75A316036FD}"/>
              </a:ext>
            </a:extLst>
          </p:cNvPr>
          <p:cNvSpPr/>
          <p:nvPr/>
        </p:nvSpPr>
        <p:spPr>
          <a:xfrm>
            <a:off x="6500606" y="2321401"/>
            <a:ext cx="931651" cy="1720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72" rIns="0" bIns="0"/>
          <a:lstStyle/>
          <a:p>
            <a:pPr marL="6858" indent="26451">
              <a:lnSpc>
                <a:spcPct val="101000"/>
              </a:lnSpc>
              <a:spcBef>
                <a:spcPts val="36"/>
              </a:spcBef>
            </a:pPr>
            <a:r>
              <a:rPr lang="fr-FR" sz="1089" spc="26" dirty="0" err="1">
                <a:solidFill>
                  <a:srgbClr val="004D7F"/>
                </a:solidFill>
                <a:latin typeface="Calibri"/>
              </a:rPr>
              <a:t>blue-</a:t>
            </a:r>
            <a:r>
              <a:rPr lang="fr-FR" sz="1089" spc="11" dirty="0" err="1">
                <a:solidFill>
                  <a:srgbClr val="004D7F"/>
                </a:solidFill>
                <a:latin typeface="Calibri"/>
              </a:rPr>
              <a:t>shifted</a:t>
            </a:r>
            <a:endParaRPr lang="fr-FR" sz="1089" spc="-1" dirty="0">
              <a:latin typeface="Arial"/>
            </a:endParaRPr>
          </a:p>
        </p:txBody>
      </p:sp>
      <p:sp>
        <p:nvSpPr>
          <p:cNvPr id="23" name="CustomShape 15">
            <a:extLst>
              <a:ext uri="{FF2B5EF4-FFF2-40B4-BE49-F238E27FC236}">
                <a16:creationId xmlns:a16="http://schemas.microsoft.com/office/drawing/2014/main" id="{528E08E1-32AB-4E8F-80CD-8EA7FCF395F6}"/>
              </a:ext>
            </a:extLst>
          </p:cNvPr>
          <p:cNvSpPr/>
          <p:nvPr/>
        </p:nvSpPr>
        <p:spPr>
          <a:xfrm>
            <a:off x="6287858" y="2592467"/>
            <a:ext cx="3012761" cy="373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286" rIns="0" bIns="0"/>
          <a:lstStyle/>
          <a:p>
            <a:pPr marL="6858" algn="ctr">
              <a:lnSpc>
                <a:spcPct val="102000"/>
              </a:lnSpc>
              <a:spcBef>
                <a:spcPts val="18"/>
              </a:spcBef>
            </a:pPr>
            <a:r>
              <a:rPr lang="fr-FR" sz="1188" spc="11" dirty="0" err="1">
                <a:solidFill>
                  <a:srgbClr val="000000"/>
                </a:solidFill>
                <a:latin typeface="Arial"/>
              </a:rPr>
              <a:t>Madura's</a:t>
            </a:r>
            <a:r>
              <a:rPr lang="fr-FR" sz="1188" spc="1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188" spc="14" dirty="0" err="1">
                <a:solidFill>
                  <a:srgbClr val="000000"/>
                </a:solidFill>
                <a:latin typeface="Arial"/>
              </a:rPr>
              <a:t>clumpy</a:t>
            </a:r>
            <a:r>
              <a:rPr lang="fr-FR" sz="1188" spc="-44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188" spc="6" dirty="0" err="1">
                <a:solidFill>
                  <a:srgbClr val="000000"/>
                </a:solidFill>
                <a:latin typeface="Arial"/>
              </a:rPr>
              <a:t>cavity</a:t>
            </a:r>
            <a:r>
              <a:rPr lang="fr-FR" sz="1188" spc="6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188" spc="8" dirty="0">
                <a:solidFill>
                  <a:srgbClr val="000000"/>
                </a:solidFill>
                <a:latin typeface="Arial"/>
              </a:rPr>
              <a:t>model </a:t>
            </a:r>
            <a:endParaRPr lang="fr-FR" sz="1188" spc="-1" dirty="0">
              <a:latin typeface="Arial"/>
            </a:endParaRPr>
          </a:p>
          <a:p>
            <a:pPr marL="6858" algn="ctr">
              <a:lnSpc>
                <a:spcPct val="102000"/>
              </a:lnSpc>
              <a:spcBef>
                <a:spcPts val="18"/>
              </a:spcBef>
            </a:pPr>
            <a:endParaRPr lang="fr-FR" sz="1188" spc="-1" dirty="0">
              <a:latin typeface="Arial"/>
            </a:endParaRPr>
          </a:p>
        </p:txBody>
      </p:sp>
      <p:sp>
        <p:nvSpPr>
          <p:cNvPr id="24" name="CustomShape 21">
            <a:extLst>
              <a:ext uri="{FF2B5EF4-FFF2-40B4-BE49-F238E27FC236}">
                <a16:creationId xmlns:a16="http://schemas.microsoft.com/office/drawing/2014/main" id="{656A48D1-E57C-404E-A220-5AC877960F37}"/>
              </a:ext>
            </a:extLst>
          </p:cNvPr>
          <p:cNvSpPr/>
          <p:nvPr/>
        </p:nvSpPr>
        <p:spPr>
          <a:xfrm>
            <a:off x="304532" y="1814956"/>
            <a:ext cx="3465453" cy="811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2177" spc="-1" dirty="0">
                <a:solidFill>
                  <a:srgbClr val="000000"/>
                </a:solidFill>
                <a:latin typeface="Calibri"/>
              </a:rPr>
              <a:t>Direct </a:t>
            </a:r>
            <a:r>
              <a:rPr lang="fr-FR" sz="2177" spc="-1" dirty="0" err="1">
                <a:solidFill>
                  <a:srgbClr val="000000"/>
                </a:solidFill>
                <a:latin typeface="Calibri"/>
              </a:rPr>
              <a:t>view</a:t>
            </a:r>
            <a:r>
              <a:rPr lang="fr-FR" sz="2177" spc="-1" dirty="0">
                <a:solidFill>
                  <a:srgbClr val="000000"/>
                </a:solidFill>
                <a:latin typeface="Calibri"/>
              </a:rPr>
              <a:t> of the </a:t>
            </a:r>
            <a:r>
              <a:rPr lang="fr-FR" sz="2177" spc="-1" dirty="0" err="1">
                <a:solidFill>
                  <a:srgbClr val="000000"/>
                </a:solidFill>
                <a:latin typeface="Calibri"/>
              </a:rPr>
              <a:t>shock</a:t>
            </a:r>
            <a:r>
              <a:rPr lang="fr-FR" sz="2177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177" spc="-1" dirty="0" err="1">
                <a:solidFill>
                  <a:srgbClr val="000000"/>
                </a:solidFill>
                <a:latin typeface="Calibri"/>
              </a:rPr>
              <a:t>cone</a:t>
            </a:r>
            <a:endParaRPr lang="fr-FR" sz="2177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2177" spc="-1" dirty="0">
                <a:solidFill>
                  <a:srgbClr val="000000"/>
                </a:solidFill>
                <a:latin typeface="Calibri"/>
              </a:rPr>
              <a:t> at the </a:t>
            </a:r>
            <a:r>
              <a:rPr lang="fr-FR" sz="2177" spc="-1" dirty="0" err="1">
                <a:solidFill>
                  <a:srgbClr val="000000"/>
                </a:solidFill>
                <a:latin typeface="Calibri"/>
              </a:rPr>
              <a:t>periastron</a:t>
            </a:r>
            <a:r>
              <a:rPr lang="fr-FR" sz="2177" spc="-1" dirty="0">
                <a:solidFill>
                  <a:srgbClr val="000000"/>
                </a:solidFill>
                <a:latin typeface="Calibri"/>
              </a:rPr>
              <a:t> passage !</a:t>
            </a:r>
            <a:endParaRPr lang="fr-FR" sz="2177" spc="-1" dirty="0">
              <a:latin typeface="Arial"/>
            </a:endParaRPr>
          </a:p>
        </p:txBody>
      </p:sp>
      <p:sp>
        <p:nvSpPr>
          <p:cNvPr id="25" name="CustomShape 19">
            <a:extLst>
              <a:ext uri="{FF2B5EF4-FFF2-40B4-BE49-F238E27FC236}">
                <a16:creationId xmlns:a16="http://schemas.microsoft.com/office/drawing/2014/main" id="{24115133-D7B0-487A-B19D-459C3AD979FE}"/>
              </a:ext>
            </a:extLst>
          </p:cNvPr>
          <p:cNvSpPr/>
          <p:nvPr/>
        </p:nvSpPr>
        <p:spPr>
          <a:xfrm>
            <a:off x="301557" y="1332598"/>
            <a:ext cx="3200202" cy="413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00000"/>
              </a:lnSpc>
            </a:pPr>
            <a:r>
              <a:rPr lang="fr-FR" sz="2177" b="1" spc="-1" dirty="0">
                <a:solidFill>
                  <a:srgbClr val="000000"/>
                </a:solidFill>
                <a:latin typeface="Calibri"/>
              </a:rPr>
              <a:t>LBV+O star system Eta Car</a:t>
            </a:r>
            <a:endParaRPr lang="fr-FR" sz="2177" spc="-1" dirty="0">
              <a:latin typeface="Arial"/>
            </a:endParaRPr>
          </a:p>
        </p:txBody>
      </p:sp>
      <p:sp>
        <p:nvSpPr>
          <p:cNvPr id="26" name="CustomShape 20">
            <a:extLst>
              <a:ext uri="{FF2B5EF4-FFF2-40B4-BE49-F238E27FC236}">
                <a16:creationId xmlns:a16="http://schemas.microsoft.com/office/drawing/2014/main" id="{DFB348D6-BBB7-4448-9F2D-67D22509A522}"/>
              </a:ext>
            </a:extLst>
          </p:cNvPr>
          <p:cNvSpPr/>
          <p:nvPr/>
        </p:nvSpPr>
        <p:spPr>
          <a:xfrm>
            <a:off x="1298647" y="2931658"/>
            <a:ext cx="7284213" cy="717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 dirty="0">
                <a:solidFill>
                  <a:srgbClr val="000000"/>
                </a:solidFill>
                <a:latin typeface="Calibri"/>
              </a:rPr>
              <a:t>MATISSE iso-</a:t>
            </a:r>
            <a:r>
              <a:rPr lang="fr-FR" sz="1633" spc="-1" dirty="0" err="1">
                <a:solidFill>
                  <a:srgbClr val="000000"/>
                </a:solidFill>
                <a:latin typeface="Calibri"/>
              </a:rPr>
              <a:t>velocity</a:t>
            </a:r>
            <a:r>
              <a:rPr lang="fr-FR" sz="1633" spc="-1" dirty="0">
                <a:solidFill>
                  <a:srgbClr val="000000"/>
                </a:solidFill>
                <a:latin typeface="Calibri"/>
              </a:rPr>
              <a:t> images </a:t>
            </a:r>
            <a:r>
              <a:rPr lang="fr-FR" sz="1633" spc="-1" dirty="0" err="1">
                <a:solidFill>
                  <a:srgbClr val="000000"/>
                </a:solidFill>
                <a:latin typeface="Calibri"/>
              </a:rPr>
              <a:t>across</a:t>
            </a:r>
            <a:r>
              <a:rPr lang="fr-FR" sz="1633" spc="-1" dirty="0">
                <a:solidFill>
                  <a:srgbClr val="000000"/>
                </a:solidFill>
                <a:latin typeface="Calibri"/>
              </a:rPr>
              <a:t> the Br-alpha </a:t>
            </a:r>
            <a:r>
              <a:rPr lang="fr-FR" sz="1633" spc="-1" dirty="0" err="1">
                <a:solidFill>
                  <a:srgbClr val="000000"/>
                </a:solidFill>
                <a:latin typeface="Calibri"/>
              </a:rPr>
              <a:t>feature</a:t>
            </a:r>
            <a:r>
              <a:rPr lang="fr-FR" sz="1633" spc="-1" dirty="0">
                <a:solidFill>
                  <a:srgbClr val="000000"/>
                </a:solidFill>
                <a:latin typeface="Calibri"/>
              </a:rPr>
              <a:t> at 4.05 </a:t>
            </a:r>
            <a:r>
              <a:rPr lang="fr-FR" sz="1633" spc="-1" dirty="0" err="1">
                <a:solidFill>
                  <a:srgbClr val="000000"/>
                </a:solidFill>
                <a:latin typeface="Calibri"/>
              </a:rPr>
              <a:t>um</a:t>
            </a:r>
            <a:endParaRPr lang="fr-FR" sz="163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33" spc="-1" dirty="0">
              <a:latin typeface="Arial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AE567E59-A908-47BE-8336-1FD5A0BC1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725" y="3239220"/>
            <a:ext cx="3579980" cy="354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8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079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 (Classical Be star </a:t>
            </a:r>
            <a:r>
              <a:rPr lang="el-GR" sz="4000" b="1" dirty="0"/>
              <a:t>β</a:t>
            </a:r>
            <a:r>
              <a:rPr lang="fr-FR" sz="4000" b="1" dirty="0"/>
              <a:t> </a:t>
            </a:r>
            <a:r>
              <a:rPr lang="en-US" sz="4000" b="1" dirty="0" err="1"/>
              <a:t>CMi</a:t>
            </a:r>
            <a:r>
              <a:rPr lang="en-US" sz="4000" b="1" dirty="0"/>
              <a:t>)</a:t>
            </a:r>
            <a:endParaRPr lang="en-US" sz="32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2C8069-9B13-42BB-9377-A66BB418F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9" y="1310938"/>
            <a:ext cx="9144018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0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079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 (Classical Be star </a:t>
            </a:r>
            <a:r>
              <a:rPr lang="el-GR" sz="4000" b="1" dirty="0"/>
              <a:t>β</a:t>
            </a:r>
            <a:r>
              <a:rPr lang="fr-FR" sz="4000" b="1" dirty="0"/>
              <a:t> </a:t>
            </a:r>
            <a:r>
              <a:rPr lang="en-US" sz="4000" b="1" dirty="0" err="1"/>
              <a:t>CMi</a:t>
            </a:r>
            <a:r>
              <a:rPr lang="en-US" sz="4000" b="1" dirty="0"/>
              <a:t>)</a:t>
            </a:r>
            <a:endParaRPr lang="en-US" sz="32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1EC709-5787-4808-BB52-148867324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" y="1243640"/>
            <a:ext cx="8587467" cy="560463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0BB91E1-C560-4915-AAE4-9BC4BE0349A2}"/>
              </a:ext>
            </a:extLst>
          </p:cNvPr>
          <p:cNvSpPr txBox="1"/>
          <p:nvPr/>
        </p:nvSpPr>
        <p:spPr>
          <a:xfrm>
            <a:off x="8545540" y="2868476"/>
            <a:ext cx="3592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MATISSE Data in Br</a:t>
            </a:r>
            <a:r>
              <a:rPr lang="el-GR" sz="3200" dirty="0"/>
              <a:t>α</a:t>
            </a:r>
            <a:endParaRPr lang="fr-FR" sz="3200" dirty="0"/>
          </a:p>
          <a:p>
            <a:r>
              <a:rPr lang="fr-FR" sz="3200" dirty="0" err="1"/>
              <a:t>Fitted</a:t>
            </a: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a </a:t>
            </a:r>
          </a:p>
          <a:p>
            <a:r>
              <a:rPr lang="fr-FR" sz="3200" dirty="0" err="1"/>
              <a:t>kinematic</a:t>
            </a:r>
            <a:r>
              <a:rPr lang="fr-FR" sz="3200" dirty="0"/>
              <a:t> </a:t>
            </a:r>
            <a:r>
              <a:rPr lang="fr-FR" sz="3200" dirty="0" err="1"/>
              <a:t>toy</a:t>
            </a:r>
            <a:r>
              <a:rPr lang="fr-FR" sz="3200" dirty="0"/>
              <a:t>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6804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079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 (Classical Be star </a:t>
            </a:r>
            <a:r>
              <a:rPr lang="el-GR" sz="4000" b="1" dirty="0"/>
              <a:t>β</a:t>
            </a:r>
            <a:r>
              <a:rPr lang="fr-FR" sz="4000" b="1" dirty="0"/>
              <a:t> </a:t>
            </a:r>
            <a:r>
              <a:rPr lang="en-US" sz="4000" b="1" dirty="0" err="1"/>
              <a:t>CMi</a:t>
            </a:r>
            <a:r>
              <a:rPr lang="en-US" sz="4000" b="1" dirty="0"/>
              <a:t>)</a:t>
            </a:r>
            <a:endParaRPr lang="en-US" sz="32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FAABF6-D49B-4875-AF11-9E29EE422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4" y="1435682"/>
            <a:ext cx="7879919" cy="51564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FE50A5-6129-476E-A68F-569109C3E007}"/>
              </a:ext>
            </a:extLst>
          </p:cNvPr>
          <p:cNvSpPr txBox="1"/>
          <p:nvPr/>
        </p:nvSpPr>
        <p:spPr>
          <a:xfrm>
            <a:off x="8545540" y="2868476"/>
            <a:ext cx="3592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AMBER Data in Br </a:t>
            </a:r>
            <a:r>
              <a:rPr lang="el-GR" sz="3200" dirty="0"/>
              <a:t>γ</a:t>
            </a:r>
            <a:endParaRPr lang="fr-FR" sz="3200" dirty="0"/>
          </a:p>
          <a:p>
            <a:r>
              <a:rPr lang="fr-FR" sz="3200" dirty="0" err="1"/>
              <a:t>Fitted</a:t>
            </a: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a </a:t>
            </a:r>
          </a:p>
          <a:p>
            <a:r>
              <a:rPr lang="fr-FR" sz="3200" dirty="0" err="1"/>
              <a:t>kinematic</a:t>
            </a:r>
            <a:r>
              <a:rPr lang="fr-FR" sz="3200" dirty="0"/>
              <a:t> </a:t>
            </a:r>
            <a:r>
              <a:rPr lang="fr-FR" sz="3200" dirty="0" err="1"/>
              <a:t>toy</a:t>
            </a:r>
            <a:r>
              <a:rPr lang="fr-FR" sz="3200" dirty="0"/>
              <a:t>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7472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079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 (Classical Be star </a:t>
            </a:r>
            <a:r>
              <a:rPr lang="el-GR" sz="4000" b="1" dirty="0"/>
              <a:t>β</a:t>
            </a:r>
            <a:r>
              <a:rPr lang="fr-FR" sz="4000" b="1" dirty="0"/>
              <a:t> </a:t>
            </a:r>
            <a:r>
              <a:rPr lang="en-US" sz="4000" b="1" dirty="0" err="1"/>
              <a:t>CMi</a:t>
            </a:r>
            <a:r>
              <a:rPr lang="en-US" sz="4000" b="1" dirty="0"/>
              <a:t>)</a:t>
            </a:r>
            <a:endParaRPr lang="en-US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059480-E2BA-4A0D-BAF8-73CDF0D3D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t="3393" r="7667" b="5531"/>
          <a:stretch/>
        </p:blipFill>
        <p:spPr>
          <a:xfrm>
            <a:off x="54195" y="1478348"/>
            <a:ext cx="8120548" cy="45238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F2D0CA-95EE-43AA-AFB7-6BDBF7F24EDD}"/>
              </a:ext>
            </a:extLst>
          </p:cNvPr>
          <p:cNvSpPr txBox="1"/>
          <p:nvPr/>
        </p:nvSpPr>
        <p:spPr>
          <a:xfrm>
            <a:off x="8545540" y="2868476"/>
            <a:ext cx="3592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VEGA Data in H</a:t>
            </a:r>
            <a:r>
              <a:rPr lang="el-GR" sz="3200" dirty="0"/>
              <a:t>α</a:t>
            </a:r>
            <a:endParaRPr lang="fr-FR" sz="3200" dirty="0"/>
          </a:p>
          <a:p>
            <a:r>
              <a:rPr lang="fr-FR" sz="3200" dirty="0" err="1"/>
              <a:t>Fitted</a:t>
            </a: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a </a:t>
            </a:r>
          </a:p>
          <a:p>
            <a:r>
              <a:rPr lang="fr-FR" sz="3200" dirty="0" err="1"/>
              <a:t>kinematic</a:t>
            </a:r>
            <a:r>
              <a:rPr lang="fr-FR" sz="3200" dirty="0"/>
              <a:t> </a:t>
            </a:r>
            <a:r>
              <a:rPr lang="fr-FR" sz="3200" dirty="0" err="1"/>
              <a:t>toy</a:t>
            </a:r>
            <a:r>
              <a:rPr lang="fr-FR" sz="3200" dirty="0"/>
              <a:t>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7669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079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 (Classical Be star </a:t>
            </a:r>
            <a:r>
              <a:rPr lang="el-GR" sz="4000" b="1" dirty="0"/>
              <a:t>β</a:t>
            </a:r>
            <a:r>
              <a:rPr lang="fr-FR" sz="4000" b="1" dirty="0"/>
              <a:t> </a:t>
            </a:r>
            <a:r>
              <a:rPr lang="en-US" sz="4000" b="1" dirty="0" err="1"/>
              <a:t>CMi</a:t>
            </a:r>
            <a:r>
              <a:rPr lang="en-US" sz="4000" b="1" dirty="0"/>
              <a:t>)</a:t>
            </a:r>
            <a:endParaRPr lang="en-US" sz="32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A207DD-40D5-4C24-BDEA-57718CAB6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0" y="1477163"/>
            <a:ext cx="6039399" cy="51539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16E8C52-F34F-4CC1-B03E-FC825AB38B65}"/>
              </a:ext>
            </a:extLst>
          </p:cNvPr>
          <p:cNvSpPr txBox="1"/>
          <p:nvPr/>
        </p:nvSpPr>
        <p:spPr>
          <a:xfrm>
            <a:off x="6978316" y="3593432"/>
            <a:ext cx="39485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Degenerecence</a:t>
            </a:r>
            <a:r>
              <a:rPr lang="fr-FR" sz="2800" dirty="0"/>
              <a:t> of the </a:t>
            </a:r>
          </a:p>
          <a:p>
            <a:r>
              <a:rPr lang="fr-FR" sz="2800" dirty="0" err="1"/>
              <a:t>rotational</a:t>
            </a:r>
            <a:r>
              <a:rPr lang="fr-FR" sz="2800" dirty="0"/>
              <a:t> </a:t>
            </a:r>
            <a:r>
              <a:rPr lang="fr-FR" sz="2800" dirty="0" err="1"/>
              <a:t>law</a:t>
            </a:r>
            <a:r>
              <a:rPr lang="fr-FR" sz="2800" dirty="0"/>
              <a:t> </a:t>
            </a:r>
            <a:r>
              <a:rPr lang="fr-FR" sz="2800" dirty="0" err="1"/>
              <a:t>parameters</a:t>
            </a:r>
            <a:endParaRPr lang="fr-FR" sz="2800" dirty="0"/>
          </a:p>
          <a:p>
            <a:r>
              <a:rPr lang="fr-FR" sz="2800" dirty="0" err="1"/>
              <a:t>Vrot</a:t>
            </a:r>
            <a:r>
              <a:rPr lang="fr-FR" sz="2800" dirty="0"/>
              <a:t> and β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7544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079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MATISSE : in emission lines (Classical Be star </a:t>
            </a:r>
            <a:r>
              <a:rPr lang="el-GR" sz="4000" b="1" dirty="0"/>
              <a:t>β</a:t>
            </a:r>
            <a:r>
              <a:rPr lang="fr-FR" sz="4000" b="1" dirty="0"/>
              <a:t> </a:t>
            </a:r>
            <a:r>
              <a:rPr lang="en-US" sz="4000" b="1" dirty="0" err="1"/>
              <a:t>CMi</a:t>
            </a:r>
            <a:r>
              <a:rPr lang="en-US" sz="4000" b="1" dirty="0"/>
              <a:t>)</a:t>
            </a:r>
            <a:endParaRPr lang="en-US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AD56E9-F8B9-4433-A6A3-23B063BC6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57" y="1250288"/>
            <a:ext cx="6923788" cy="53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85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binary fraction among massive stars (VLTI/PIONIER)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7D4F346-59D9-43C4-980E-5B2B6EAAB31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FCB3B1-96CE-43E8-B8DE-C46FD45BA9F8}"/>
              </a:ext>
            </a:extLst>
          </p:cNvPr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4A117A6-F359-42A8-87DF-E6947179C470}"/>
              </a:ext>
            </a:extLst>
          </p:cNvPr>
          <p:cNvSpPr txBox="1"/>
          <p:nvPr/>
        </p:nvSpPr>
        <p:spPr>
          <a:xfrm>
            <a:off x="1039684" y="1628503"/>
            <a:ext cx="506350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dirty="0" err="1"/>
              <a:t>SMaSH</a:t>
            </a:r>
            <a:r>
              <a:rPr lang="en-US" sz="2400" dirty="0"/>
              <a:t>+ program</a:t>
            </a:r>
          </a:p>
          <a:p>
            <a:pPr algn="ctr"/>
            <a:r>
              <a:rPr lang="en-US" dirty="0"/>
              <a:t>(Southern Massive Stars at High Angular resolution)</a:t>
            </a:r>
          </a:p>
          <a:p>
            <a:endParaRPr lang="en-US" dirty="0"/>
          </a:p>
          <a:p>
            <a:pPr algn="ctr"/>
            <a:r>
              <a:rPr lang="en-US" dirty="0"/>
              <a:t>173 O stars observed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105 VLTI/PIONIER </a:t>
            </a:r>
          </a:p>
          <a:p>
            <a:pPr algn="ctr"/>
            <a:r>
              <a:rPr lang="en-US" dirty="0"/>
              <a:t>(small separation 1 - 45 mas)</a:t>
            </a:r>
          </a:p>
          <a:p>
            <a:pPr algn="ctr"/>
            <a:r>
              <a:rPr lang="en-US" dirty="0"/>
              <a:t>+ </a:t>
            </a:r>
          </a:p>
          <a:p>
            <a:pPr algn="ctr"/>
            <a:r>
              <a:rPr lang="en-US" dirty="0"/>
              <a:t>162 VLT/NACO</a:t>
            </a:r>
          </a:p>
          <a:p>
            <a:pPr algn="ctr"/>
            <a:r>
              <a:rPr lang="en-US" dirty="0"/>
              <a:t>(larger separation 30 mas - 8’’)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ED3E075-327E-478D-B9C6-67162D8F1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33" y="1613559"/>
            <a:ext cx="4604907" cy="424506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44282AD-BBDC-48AC-B51B-0CE91E3BF072}"/>
              </a:ext>
            </a:extLst>
          </p:cNvPr>
          <p:cNvSpPr txBox="1"/>
          <p:nvPr/>
        </p:nvSpPr>
        <p:spPr>
          <a:xfrm>
            <a:off x="10131479" y="6080878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Bouquin+ 2014</a:t>
            </a:r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05B62E-3426-4198-9407-711E6262B8A4}"/>
              </a:ext>
            </a:extLst>
          </p:cNvPr>
          <p:cNvSpPr txBox="1"/>
          <p:nvPr/>
        </p:nvSpPr>
        <p:spPr>
          <a:xfrm>
            <a:off x="545675" y="5026785"/>
            <a:ext cx="26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binary fraction : 0.86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8D20115-B9C2-4496-835B-1C4A40FC6F97}"/>
              </a:ext>
            </a:extLst>
          </p:cNvPr>
          <p:cNvSpPr txBox="1"/>
          <p:nvPr/>
        </p:nvSpPr>
        <p:spPr>
          <a:xfrm>
            <a:off x="3446917" y="5049271"/>
            <a:ext cx="314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companion : 1.83±0.32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1A4B123-7A38-41C5-955F-73D8FFAE2739}"/>
              </a:ext>
            </a:extLst>
          </p:cNvPr>
          <p:cNvCxnSpPr>
            <a:endCxn id="21" idx="0"/>
          </p:cNvCxnSpPr>
          <p:nvPr/>
        </p:nvCxnSpPr>
        <p:spPr>
          <a:xfrm>
            <a:off x="3718524" y="4605644"/>
            <a:ext cx="1301549" cy="44362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587C6A2-D9D1-415C-9736-94AC3B1FE25E}"/>
              </a:ext>
            </a:extLst>
          </p:cNvPr>
          <p:cNvCxnSpPr>
            <a:endCxn id="20" idx="0"/>
          </p:cNvCxnSpPr>
          <p:nvPr/>
        </p:nvCxnSpPr>
        <p:spPr>
          <a:xfrm flipH="1">
            <a:off x="1853694" y="4605644"/>
            <a:ext cx="1463198" cy="4211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C4E46FF7-4E5E-4102-91E4-949DE6B73081}"/>
              </a:ext>
            </a:extLst>
          </p:cNvPr>
          <p:cNvSpPr txBox="1"/>
          <p:nvPr/>
        </p:nvSpPr>
        <p:spPr>
          <a:xfrm>
            <a:off x="743592" y="5971232"/>
            <a:ext cx="618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Massive stars were formed nearly exclusively in multiple systems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1BCAD40-F697-4FF4-87EA-CC87BD28448F}"/>
              </a:ext>
            </a:extLst>
          </p:cNvPr>
          <p:cNvCxnSpPr/>
          <p:nvPr/>
        </p:nvCxnSpPr>
        <p:spPr>
          <a:xfrm>
            <a:off x="1934518" y="5461861"/>
            <a:ext cx="1301549" cy="44362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A312298-72DD-4034-A269-23895490ADCA}"/>
              </a:ext>
            </a:extLst>
          </p:cNvPr>
          <p:cNvCxnSpPr/>
          <p:nvPr/>
        </p:nvCxnSpPr>
        <p:spPr>
          <a:xfrm flipH="1">
            <a:off x="3571435" y="5522502"/>
            <a:ext cx="1463198" cy="4211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772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665484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SPICA :  Surveying and Imaging stars in the visible</a:t>
            </a:r>
          </a:p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SPICA-VIS : the visible instrument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SPICA-FT : The fringe tracker in H-band (using MIRC)</a:t>
            </a:r>
          </a:p>
          <a:p>
            <a:r>
              <a:rPr lang="en-US" sz="3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68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6654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SPICA :  Surveying and Imaging stars in the visible</a:t>
            </a:r>
          </a:p>
          <a:p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7ECF0D-B101-4764-B4FA-50EE8E0F5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4" y="1844173"/>
            <a:ext cx="10781814" cy="37922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E4CCD74-DDE9-420D-96F1-C6E43560DEDC}"/>
              </a:ext>
            </a:extLst>
          </p:cNvPr>
          <p:cNvSpPr txBox="1"/>
          <p:nvPr/>
        </p:nvSpPr>
        <p:spPr>
          <a:xfrm>
            <a:off x="528548" y="5693200"/>
            <a:ext cx="10717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Integrated </a:t>
            </a:r>
            <a:r>
              <a:rPr lang="fr-FR" sz="2800" dirty="0" err="1"/>
              <a:t>optic</a:t>
            </a:r>
            <a:r>
              <a:rPr lang="fr-FR" sz="2800" dirty="0"/>
              <a:t> ABDC chip </a:t>
            </a:r>
            <a:r>
              <a:rPr lang="fr-FR" sz="2800" dirty="0" err="1"/>
              <a:t>based</a:t>
            </a:r>
            <a:r>
              <a:rPr lang="fr-FR" sz="2800" dirty="0"/>
              <a:t> on GRAVITY-FT (but 6T </a:t>
            </a:r>
            <a:r>
              <a:rPr lang="fr-FR" sz="2800" dirty="0" err="1"/>
              <a:t>instead</a:t>
            </a:r>
            <a:r>
              <a:rPr lang="fr-FR" sz="2800" dirty="0"/>
              <a:t> of 4T)</a:t>
            </a:r>
          </a:p>
          <a:p>
            <a:pPr algn="ctr"/>
            <a:r>
              <a:rPr lang="fr-FR" sz="2800" dirty="0"/>
              <a:t>To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installed</a:t>
            </a:r>
            <a:r>
              <a:rPr lang="fr-FR" sz="2800" dirty="0"/>
              <a:t> on MIRC (</a:t>
            </a:r>
            <a:r>
              <a:rPr lang="fr-FR" sz="2800" dirty="0" err="1"/>
              <a:t>using</a:t>
            </a:r>
            <a:r>
              <a:rPr lang="fr-FR" sz="2800" dirty="0"/>
              <a:t> injection module and detector)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5332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206338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SPICA-FT</a:t>
            </a:r>
          </a:p>
          <a:p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E4CCD74-DDE9-420D-96F1-C6E43560DEDC}"/>
              </a:ext>
            </a:extLst>
          </p:cNvPr>
          <p:cNvSpPr txBox="1"/>
          <p:nvPr/>
        </p:nvSpPr>
        <p:spPr>
          <a:xfrm>
            <a:off x="528548" y="5693200"/>
            <a:ext cx="10717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Integrated </a:t>
            </a:r>
            <a:r>
              <a:rPr lang="fr-FR" sz="2800" dirty="0" err="1"/>
              <a:t>optic</a:t>
            </a:r>
            <a:r>
              <a:rPr lang="fr-FR" sz="2800" dirty="0"/>
              <a:t> ABDC chip </a:t>
            </a:r>
            <a:r>
              <a:rPr lang="fr-FR" sz="2800" dirty="0" err="1"/>
              <a:t>based</a:t>
            </a:r>
            <a:r>
              <a:rPr lang="fr-FR" sz="2800" dirty="0"/>
              <a:t> on GRAVITY-FT (but 6T </a:t>
            </a:r>
            <a:r>
              <a:rPr lang="fr-FR" sz="2800" dirty="0" err="1"/>
              <a:t>instead</a:t>
            </a:r>
            <a:r>
              <a:rPr lang="fr-FR" sz="2800" dirty="0"/>
              <a:t> of 4T)</a:t>
            </a:r>
          </a:p>
          <a:p>
            <a:pPr algn="ctr"/>
            <a:r>
              <a:rPr lang="fr-FR" sz="2800" dirty="0"/>
              <a:t>To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installed</a:t>
            </a:r>
            <a:r>
              <a:rPr lang="fr-FR" sz="2800" dirty="0"/>
              <a:t> on MIRC (</a:t>
            </a:r>
            <a:r>
              <a:rPr lang="fr-FR" sz="2800" dirty="0" err="1"/>
              <a:t>using</a:t>
            </a:r>
            <a:r>
              <a:rPr lang="fr-FR" sz="2800" dirty="0"/>
              <a:t> injection module and detector)</a:t>
            </a:r>
            <a:endParaRPr lang="en-US" sz="2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C7A424-A12E-4594-BA40-9412E80AF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4" y="1844173"/>
            <a:ext cx="10781814" cy="3792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F8C605-D5EE-4B2D-86B9-F09F6E2063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14585" r="9031" b="11715"/>
          <a:stretch/>
        </p:blipFill>
        <p:spPr>
          <a:xfrm>
            <a:off x="1227219" y="1655230"/>
            <a:ext cx="6015790" cy="391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9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pic>
        <p:nvPicPr>
          <p:cNvPr id="9" name="Image 8" descr="Une image contenant intérieur, différent, plusieurs&#10;&#10;Description générée automatiquement">
            <a:extLst>
              <a:ext uri="{FF2B5EF4-FFF2-40B4-BE49-F238E27FC236}">
                <a16:creationId xmlns:a16="http://schemas.microsoft.com/office/drawing/2014/main" id="{6D88E233-AC7C-4945-8689-B42A755CE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t="14731" r="3412" b="3324"/>
          <a:stretch/>
        </p:blipFill>
        <p:spPr>
          <a:xfrm>
            <a:off x="301557" y="1847316"/>
            <a:ext cx="6256422" cy="37859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7152E1-B2FF-4B6C-976B-DA9692891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17" y="2072129"/>
            <a:ext cx="5123726" cy="177797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173AD6D-A5F8-42B8-AB4D-6D363D9DA8B3}"/>
              </a:ext>
            </a:extLst>
          </p:cNvPr>
          <p:cNvSpPr txBox="1"/>
          <p:nvPr/>
        </p:nvSpPr>
        <p:spPr>
          <a:xfrm>
            <a:off x="301557" y="542402"/>
            <a:ext cx="22557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SPICA-VIS</a:t>
            </a:r>
          </a:p>
          <a:p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A3A800-434A-486A-8B0E-D29F845D71C5}"/>
              </a:ext>
            </a:extLst>
          </p:cNvPr>
          <p:cNvSpPr txBox="1"/>
          <p:nvPr/>
        </p:nvSpPr>
        <p:spPr>
          <a:xfrm>
            <a:off x="566452" y="5853933"/>
            <a:ext cx="572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Recombination</a:t>
            </a:r>
            <a:r>
              <a:rPr lang="fr-FR" sz="2400" dirty="0"/>
              <a:t> </a:t>
            </a:r>
            <a:r>
              <a:rPr lang="fr-FR" sz="2400" dirty="0" err="1"/>
              <a:t>similar</a:t>
            </a:r>
            <a:r>
              <a:rPr lang="fr-FR" sz="2400" dirty="0"/>
              <a:t> as AMBER &amp; MATISSE</a:t>
            </a:r>
            <a:endParaRPr lang="en-US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FB10CC-CADB-4954-AA27-EC40841D3D03}"/>
              </a:ext>
            </a:extLst>
          </p:cNvPr>
          <p:cNvSpPr txBox="1"/>
          <p:nvPr/>
        </p:nvSpPr>
        <p:spPr>
          <a:xfrm>
            <a:off x="7087825" y="3963168"/>
            <a:ext cx="4574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15 </a:t>
            </a:r>
            <a:r>
              <a:rPr lang="fr-FR" sz="2000" dirty="0" err="1"/>
              <a:t>fringes</a:t>
            </a:r>
            <a:r>
              <a:rPr lang="fr-FR" sz="2000" dirty="0"/>
              <a:t> </a:t>
            </a:r>
            <a:r>
              <a:rPr lang="fr-FR" sz="2000" dirty="0" err="1"/>
              <a:t>systems</a:t>
            </a:r>
            <a:r>
              <a:rPr lang="fr-FR" sz="2000" dirty="0"/>
              <a:t> + 6 </a:t>
            </a:r>
            <a:r>
              <a:rPr lang="fr-FR" sz="2000" dirty="0" err="1"/>
              <a:t>Photometric</a:t>
            </a:r>
            <a:r>
              <a:rPr lang="fr-FR" sz="2000" dirty="0"/>
              <a:t> </a:t>
            </a:r>
            <a:r>
              <a:rPr lang="fr-FR" sz="2000" dirty="0" err="1"/>
              <a:t>beams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9050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6654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SPICA :  Surveying and Imaging stars in the visible</a:t>
            </a:r>
            <a:endParaRPr lang="en-US" sz="3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4E1BFA-5348-4A79-AD4C-B0386388A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7" y="1867379"/>
            <a:ext cx="5852172" cy="43891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1BCC32-35BF-4E40-BE73-A48415A55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78" y="1867378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6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2326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SPICA :  Simulation of Fast-rotators observation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C285A-8169-4F7A-8CFE-CD5BEF5F11E5}"/>
              </a:ext>
            </a:extLst>
          </p:cNvPr>
          <p:cNvSpPr/>
          <p:nvPr/>
        </p:nvSpPr>
        <p:spPr>
          <a:xfrm>
            <a:off x="932494" y="1683473"/>
            <a:ext cx="3919741" cy="45159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ASPRO</a:t>
            </a:r>
          </a:p>
          <a:p>
            <a:pPr algn="ctr"/>
            <a:r>
              <a:rPr lang="fr-FR" sz="2000" dirty="0"/>
              <a:t> </a:t>
            </a:r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B951E-A828-46EA-BE25-F2FC55B51F9C}"/>
              </a:ext>
            </a:extLst>
          </p:cNvPr>
          <p:cNvSpPr/>
          <p:nvPr/>
        </p:nvSpPr>
        <p:spPr>
          <a:xfrm>
            <a:off x="1647850" y="4181844"/>
            <a:ext cx="2489027" cy="16668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  <a:p>
            <a:pPr algn="ctr"/>
            <a:r>
              <a:rPr lang="fr-FR" sz="2000" dirty="0"/>
              <a:t>Data Simulator</a:t>
            </a:r>
          </a:p>
          <a:p>
            <a:pPr algn="ctr"/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errors</a:t>
            </a:r>
            <a:endParaRPr lang="fr-FR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525B93-0DCA-4B93-B04D-3DF3E9F52D09}"/>
              </a:ext>
            </a:extLst>
          </p:cNvPr>
          <p:cNvSpPr/>
          <p:nvPr/>
        </p:nvSpPr>
        <p:spPr>
          <a:xfrm>
            <a:off x="1612086" y="2321454"/>
            <a:ext cx="2489027" cy="15430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User model</a:t>
            </a:r>
          </a:p>
          <a:p>
            <a:pPr algn="ctr"/>
            <a:r>
              <a:rPr lang="fr-FR" dirty="0"/>
              <a:t>(image-cube </a:t>
            </a:r>
            <a:r>
              <a:rPr lang="fr-FR" dirty="0" err="1"/>
              <a:t>fits</a:t>
            </a:r>
            <a:r>
              <a:rPr lang="fr-FR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590F1-A5BF-4CC9-AB2E-45322409402C}"/>
              </a:ext>
            </a:extLst>
          </p:cNvPr>
          <p:cNvSpPr/>
          <p:nvPr/>
        </p:nvSpPr>
        <p:spPr>
          <a:xfrm>
            <a:off x="6992043" y="1683473"/>
            <a:ext cx="3919741" cy="45159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/>
              <a:t>oimodeler</a:t>
            </a:r>
            <a:endParaRPr lang="fr-FR" sz="2000" dirty="0"/>
          </a:p>
          <a:p>
            <a:pPr algn="ctr"/>
            <a:r>
              <a:rPr lang="fr-FR" sz="2000" dirty="0"/>
              <a:t> </a:t>
            </a:r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endParaRPr lang="fr-FR" sz="20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201105-494E-4661-AA7E-ADB82B5E605A}"/>
              </a:ext>
            </a:extLst>
          </p:cNvPr>
          <p:cNvSpPr/>
          <p:nvPr/>
        </p:nvSpPr>
        <p:spPr>
          <a:xfrm>
            <a:off x="7707399" y="2248506"/>
            <a:ext cx="2489027" cy="15430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Complex</a:t>
            </a:r>
            <a:r>
              <a:rPr lang="fr-FR" dirty="0"/>
              <a:t> model</a:t>
            </a:r>
          </a:p>
          <a:p>
            <a:pPr algn="ctr"/>
            <a:r>
              <a:rPr lang="fr-FR" dirty="0"/>
              <a:t>(</a:t>
            </a:r>
            <a:r>
              <a:rPr lang="fr-FR" dirty="0" err="1"/>
              <a:t>chromatic</a:t>
            </a:r>
            <a:r>
              <a:rPr lang="fr-FR" dirty="0"/>
              <a:t> or Image)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DC6055-AE7A-45F9-9AA8-BD5C5F615F8A}"/>
              </a:ext>
            </a:extLst>
          </p:cNvPr>
          <p:cNvSpPr/>
          <p:nvPr/>
        </p:nvSpPr>
        <p:spPr>
          <a:xfrm>
            <a:off x="7707399" y="4181844"/>
            <a:ext cx="2489027" cy="15430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Fitter</a:t>
            </a:r>
            <a:endParaRPr lang="fr-FR" dirty="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EE2B5D45-B33D-4DFD-B36F-DDCE49DD8603}"/>
              </a:ext>
            </a:extLst>
          </p:cNvPr>
          <p:cNvSpPr/>
          <p:nvPr/>
        </p:nvSpPr>
        <p:spPr>
          <a:xfrm>
            <a:off x="3980853" y="4582770"/>
            <a:ext cx="3866311" cy="75247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OIFITS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A5F05013-ED72-46DC-B4F3-91CB9207E0A6}"/>
              </a:ext>
            </a:extLst>
          </p:cNvPr>
          <p:cNvSpPr/>
          <p:nvPr/>
        </p:nvSpPr>
        <p:spPr>
          <a:xfrm rot="5400000">
            <a:off x="2232618" y="3734797"/>
            <a:ext cx="1313282" cy="75247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3E3E3357-8F8C-4911-B8BB-D40061BDEBA9}"/>
              </a:ext>
            </a:extLst>
          </p:cNvPr>
          <p:cNvSpPr/>
          <p:nvPr/>
        </p:nvSpPr>
        <p:spPr>
          <a:xfrm rot="5400000">
            <a:off x="8295272" y="3734797"/>
            <a:ext cx="1313282" cy="75247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0B7F7772-6D9D-4353-9512-5FC1767BA142}"/>
              </a:ext>
            </a:extLst>
          </p:cNvPr>
          <p:cNvSpPr/>
          <p:nvPr/>
        </p:nvSpPr>
        <p:spPr>
          <a:xfrm flipH="1">
            <a:off x="4219049" y="2626720"/>
            <a:ext cx="3389917" cy="75247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Image-Cube (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fits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22D7885-635F-4D4E-8DF5-C5ED817B3744}"/>
              </a:ext>
            </a:extLst>
          </p:cNvPr>
          <p:cNvGrpSpPr/>
          <p:nvPr/>
        </p:nvGrpSpPr>
        <p:grpSpPr>
          <a:xfrm>
            <a:off x="4645022" y="1074698"/>
            <a:ext cx="2878667" cy="1622168"/>
            <a:chOff x="4564812" y="898953"/>
            <a:chExt cx="2878667" cy="1622168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18BF34F-783B-4DC4-8D40-B80A0649C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4" t="9091" r="23664"/>
            <a:stretch/>
          </p:blipFill>
          <p:spPr>
            <a:xfrm>
              <a:off x="4564812" y="1157522"/>
              <a:ext cx="2878667" cy="136359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FCD911B-878C-43E2-8E16-02A6771E83C9}"/>
                </a:ext>
              </a:extLst>
            </p:cNvPr>
            <p:cNvSpPr txBox="1"/>
            <p:nvPr/>
          </p:nvSpPr>
          <p:spPr>
            <a:xfrm>
              <a:off x="5571657" y="898953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DIM=256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A252C81-9E3D-44F8-B413-DED8D056E5B2}"/>
              </a:ext>
            </a:extLst>
          </p:cNvPr>
          <p:cNvGrpSpPr/>
          <p:nvPr/>
        </p:nvGrpSpPr>
        <p:grpSpPr>
          <a:xfrm>
            <a:off x="8684780" y="3092979"/>
            <a:ext cx="2982708" cy="1405929"/>
            <a:chOff x="8604570" y="2917234"/>
            <a:chExt cx="2982708" cy="140592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422E8B6-D88A-478C-9D14-6764F40F0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6" t="8986" r="23689" b="60"/>
            <a:stretch/>
          </p:blipFill>
          <p:spPr>
            <a:xfrm>
              <a:off x="8604570" y="2917234"/>
              <a:ext cx="2982708" cy="1405929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723B37E-DDBC-4BAD-9D91-390248D6E6E4}"/>
                </a:ext>
              </a:extLst>
            </p:cNvPr>
            <p:cNvSpPr txBox="1"/>
            <p:nvPr/>
          </p:nvSpPr>
          <p:spPr>
            <a:xfrm>
              <a:off x="8970376" y="3292868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DIM = 32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7E4BA2F-A3DA-4518-8C40-A1A9CEFB0694}"/>
              </a:ext>
            </a:extLst>
          </p:cNvPr>
          <p:cNvGrpSpPr/>
          <p:nvPr/>
        </p:nvGrpSpPr>
        <p:grpSpPr>
          <a:xfrm>
            <a:off x="3760957" y="5404969"/>
            <a:ext cx="4082015" cy="1453031"/>
            <a:chOff x="3680747" y="5229224"/>
            <a:chExt cx="4082015" cy="145303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A34FAC7-8907-4973-8A67-4FE94303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747" y="5229224"/>
              <a:ext cx="4082015" cy="145303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817AB52-462F-49A5-8203-3DE99E33B68E}"/>
                </a:ext>
              </a:extLst>
            </p:cNvPr>
            <p:cNvSpPr txBox="1"/>
            <p:nvPr/>
          </p:nvSpPr>
          <p:spPr>
            <a:xfrm>
              <a:off x="4797411" y="5303642"/>
              <a:ext cx="2302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One 6T </a:t>
              </a:r>
              <a:r>
                <a:rPr lang="fr-FR" dirty="0" err="1"/>
                <a:t>obs</a:t>
              </a:r>
              <a:r>
                <a:rPr lang="fr-FR" dirty="0"/>
                <a:t> </a:t>
              </a:r>
              <a:r>
                <a:rPr lang="fr-FR" dirty="0" err="1"/>
                <a:t>with</a:t>
              </a:r>
              <a:r>
                <a:rPr lang="fr-FR" dirty="0"/>
                <a:t> SPICA</a:t>
              </a:r>
              <a:endParaRPr lang="en-US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0252B00D-2E8A-4699-A3C0-03D1113D2406}"/>
              </a:ext>
            </a:extLst>
          </p:cNvPr>
          <p:cNvSpPr txBox="1"/>
          <p:nvPr/>
        </p:nvSpPr>
        <p:spPr>
          <a:xfrm>
            <a:off x="9284752" y="4534385"/>
            <a:ext cx="16690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walkers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40000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13min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(20ms/model)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13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02326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SPICA :  Simulation of Fast-rotators observation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D8416F4-62C1-4860-91BD-D7556C633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05" y="1118558"/>
            <a:ext cx="6317395" cy="549827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2C16075-6DF2-4649-A1BE-62FBE44E8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" y="1108831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9202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Other high-angular resolution instruments</a:t>
            </a:r>
            <a:endParaRPr lang="en-US" sz="32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91875C-D889-4C97-AB60-88FE6EFE36FB}"/>
              </a:ext>
            </a:extLst>
          </p:cNvPr>
          <p:cNvSpPr txBox="1"/>
          <p:nvPr/>
        </p:nvSpPr>
        <p:spPr>
          <a:xfrm>
            <a:off x="301557" y="5961655"/>
            <a:ext cx="8895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GRAVITY observations of Rigel stellar surface &amp; wind</a:t>
            </a:r>
            <a:endParaRPr lang="en-US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8C30326-55BA-4397-AAFB-D38056B29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" y="1270781"/>
            <a:ext cx="12192000" cy="38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9CF247-588A-4572-967B-692A531F2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1"/>
          <a:stretch/>
        </p:blipFill>
        <p:spPr>
          <a:xfrm>
            <a:off x="77821" y="2853799"/>
            <a:ext cx="4251960" cy="20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26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9202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Other high-angular resolution instruments</a:t>
            </a:r>
            <a:endParaRPr lang="en-US" sz="32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91875C-D889-4C97-AB60-88FE6EFE36FB}"/>
              </a:ext>
            </a:extLst>
          </p:cNvPr>
          <p:cNvSpPr txBox="1"/>
          <p:nvPr/>
        </p:nvSpPr>
        <p:spPr>
          <a:xfrm>
            <a:off x="301557" y="5961655"/>
            <a:ext cx="11426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Detection of radiative wind with VLT/SPHERE coronographic mode</a:t>
            </a:r>
            <a:endParaRPr lang="en-US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B2A605B-B73E-4985-80CA-E223A42CA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" y="1173967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75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60685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Current and future datasets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Image 8" descr="Une image contenant table&#10;&#10;Description générée automatiquement">
            <a:extLst>
              <a:ext uri="{FF2B5EF4-FFF2-40B4-BE49-F238E27FC236}">
                <a16:creationId xmlns:a16="http://schemas.microsoft.com/office/drawing/2014/main" id="{BC7D8B4A-425F-4685-84DD-8751B5ED6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00" y="1191177"/>
            <a:ext cx="8368689" cy="55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11703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Stellar surfaces of fast-rotators (CHARA/MIRC H-band)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5DF87DE8-2D21-45DC-804D-D258BDFB7A86}"/>
              </a:ext>
            </a:extLst>
          </p:cNvPr>
          <p:cNvSpPr txBox="1">
            <a:spLocks/>
          </p:cNvSpPr>
          <p:nvPr/>
        </p:nvSpPr>
        <p:spPr>
          <a:xfrm>
            <a:off x="-242757" y="-193241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CE8181-4E90-4270-AA52-BD22C3BF7AF3}"/>
              </a:ext>
            </a:extLst>
          </p:cNvPr>
          <p:cNvSpPr txBox="1"/>
          <p:nvPr/>
        </p:nvSpPr>
        <p:spPr>
          <a:xfrm>
            <a:off x="598033" y="1790142"/>
            <a:ext cx="379674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Constraints on the  Gravity darkening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Teff</a:t>
            </a:r>
            <a:r>
              <a:rPr lang="en-US" sz="2400" dirty="0"/>
              <a:t> α </a:t>
            </a:r>
            <a:r>
              <a:rPr lang="en-US" sz="2400" dirty="0" err="1"/>
              <a:t>geff</a:t>
            </a:r>
            <a:r>
              <a:rPr lang="en-US" sz="2400" dirty="0"/>
              <a:t> </a:t>
            </a:r>
            <a:r>
              <a:rPr lang="en-US" sz="2400" baseline="30000" dirty="0"/>
              <a:t>β</a:t>
            </a:r>
          </a:p>
          <a:p>
            <a:pPr algn="ctr"/>
            <a:r>
              <a:rPr lang="en-US" dirty="0"/>
              <a:t>(von </a:t>
            </a:r>
            <a:r>
              <a:rPr lang="en-US" dirty="0" err="1"/>
              <a:t>Zeipel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</a:t>
            </a:r>
            <a:r>
              <a:rPr lang="en-US" dirty="0"/>
              <a:t> β = 0.25 )</a:t>
            </a:r>
          </a:p>
          <a:p>
            <a:pPr algn="ctr"/>
            <a:r>
              <a:rPr lang="en-US" dirty="0"/>
              <a:t>β ~ 0.22 ( and depends on </a:t>
            </a:r>
            <a:r>
              <a:rPr lang="en-US" dirty="0" err="1"/>
              <a:t>Teff</a:t>
            </a:r>
            <a:r>
              <a:rPr lang="en-US" dirty="0"/>
              <a:t>) 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en-US" dirty="0"/>
              <a:t>Compatible with stellar interior model</a:t>
            </a:r>
          </a:p>
          <a:p>
            <a:pPr algn="ctr"/>
            <a:r>
              <a:rPr lang="en-US" dirty="0"/>
              <a:t> for fast-rotators ESTER </a:t>
            </a:r>
          </a:p>
          <a:p>
            <a:pPr algn="ctr"/>
            <a:r>
              <a:rPr lang="en-US" dirty="0"/>
              <a:t>(Espinoza Lara+ 2011)</a:t>
            </a:r>
          </a:p>
          <a:p>
            <a:pPr algn="ctr"/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3DB3DF8-EEA4-4629-8AA6-132ECCDE3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9" y="2237393"/>
            <a:ext cx="3136799" cy="20457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50C874-4FE9-44B0-A2AF-BD110A4D1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27" y="1573366"/>
            <a:ext cx="6540905" cy="47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819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9597564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Instrumental prospective at CHARA and VLTI</a:t>
            </a:r>
            <a:endParaRPr lang="en-US" sz="3200" b="1" dirty="0"/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GRAVITY+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upgrade du VLTI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AO on 8m Telescope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Large dual fields</a:t>
            </a:r>
            <a:endParaRPr lang="en-US" sz="2000" b="1" dirty="0"/>
          </a:p>
          <a:p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ASGARD : near infrared suite of instrument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New-fringe tracker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Nulling interferometry (exoplanets)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Instrument in J band (1-1.3 microns)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Visible instrument at VLTI : F. </a:t>
            </a:r>
            <a:r>
              <a:rPr lang="en-US" sz="2800" b="1" dirty="0" err="1"/>
              <a:t>Millour</a:t>
            </a:r>
            <a:r>
              <a:rPr lang="en-US" sz="2800" b="1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White book on visible interferometry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Many programs on massive stars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 support for ESO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SPINE: </a:t>
            </a:r>
            <a:r>
              <a:rPr lang="en-US" sz="2800" b="1" dirty="0" err="1"/>
              <a:t>SPectro-INterferomety</a:t>
            </a:r>
            <a:r>
              <a:rPr lang="en-US" sz="2800" b="1" dirty="0"/>
              <a:t> Echelle (prototype)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R&gt;20000 on large spectral window (0.6-0.9microns)</a:t>
            </a:r>
            <a:endParaRPr lang="en-US" dirty="0"/>
          </a:p>
          <a:p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34FA2A-33BF-4964-9FB4-651A7ABAE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06" y="2038489"/>
            <a:ext cx="4099923" cy="33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2989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3 - Modelling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45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025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Modelling : </a:t>
            </a:r>
            <a:r>
              <a:rPr lang="en-US" sz="4000" b="1" dirty="0" err="1"/>
              <a:t>oimodeler</a:t>
            </a:r>
            <a:r>
              <a:rPr lang="en-US" sz="4000" b="1" dirty="0"/>
              <a:t> 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27C58F-EF51-4066-9E3D-9BF221DD1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38" y="763188"/>
            <a:ext cx="5678905" cy="56789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8BED30-C1E4-4740-A295-E542E4531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2" y="1840333"/>
            <a:ext cx="3935664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66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025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Modelling : </a:t>
            </a:r>
            <a:r>
              <a:rPr lang="en-US" sz="4000" b="1" dirty="0" err="1"/>
              <a:t>oimodeler</a:t>
            </a:r>
            <a:r>
              <a:rPr lang="en-US" sz="4000" b="1" dirty="0"/>
              <a:t> 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59B534-98F8-489B-B911-9ED6A20AE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21" y="461665"/>
            <a:ext cx="6079958" cy="60799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E59807-B53C-469C-B0FC-B4599173D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" y="1196975"/>
            <a:ext cx="5834633" cy="20837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77C6B2A-3F84-428C-B601-3708A008E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0" y="3385430"/>
            <a:ext cx="4467985" cy="335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41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6179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Modelling : </a:t>
            </a:r>
            <a:r>
              <a:rPr lang="en-US" sz="4000" b="1" dirty="0" err="1"/>
              <a:t>oimodeler</a:t>
            </a:r>
            <a:r>
              <a:rPr lang="en-US" sz="4000" b="1" dirty="0"/>
              <a:t> 2022 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8EE4E6-8E4E-427A-8579-5CE420437BC4}"/>
              </a:ext>
            </a:extLst>
          </p:cNvPr>
          <p:cNvSpPr txBox="1"/>
          <p:nvPr/>
        </p:nvSpPr>
        <p:spPr>
          <a:xfrm>
            <a:off x="161542" y="1289277"/>
            <a:ext cx="12192000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January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 Model skeleton : </a:t>
            </a:r>
            <a:r>
              <a:rPr lang="en-US" sz="2000" dirty="0" err="1"/>
              <a:t>oimParam</a:t>
            </a:r>
            <a:r>
              <a:rPr lang="en-US" sz="2000" dirty="0"/>
              <a:t>, </a:t>
            </a:r>
            <a:r>
              <a:rPr lang="en-US" sz="2000" dirty="0" err="1"/>
              <a:t>oimComponents</a:t>
            </a:r>
            <a:r>
              <a:rPr lang="en-US" sz="2000" dirty="0"/>
              <a:t>, </a:t>
            </a:r>
            <a:r>
              <a:rPr lang="en-US" sz="2000" dirty="0" err="1"/>
              <a:t>oimModel</a:t>
            </a: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March-May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Implementation of Fourier-based components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with chromatic parameters (using linear interpolation)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Link between parameters</a:t>
            </a:r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June-August: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oimSimulator</a:t>
            </a:r>
            <a:r>
              <a:rPr lang="en-US" sz="2000" dirty="0"/>
              <a:t> class (optimized data, data simulation, chi2)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oimFitter</a:t>
            </a:r>
            <a:r>
              <a:rPr lang="en-US" sz="2000" dirty="0"/>
              <a:t> class and first emcee Fitter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September: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data filtering &amp; plots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documentation (on </a:t>
            </a:r>
            <a:r>
              <a:rPr lang="en-US" sz="2000" dirty="0" err="1"/>
              <a:t>readthedoc</a:t>
            </a:r>
            <a:r>
              <a:rPr lang="en-US" sz="20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October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image-plan components (FFT, sampling…)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4F06E5-594F-4213-A1E5-CAB6E358E21D}"/>
              </a:ext>
            </a:extLst>
          </p:cNvPr>
          <p:cNvSpPr txBox="1"/>
          <p:nvPr/>
        </p:nvSpPr>
        <p:spPr>
          <a:xfrm>
            <a:off x="7121035" y="811601"/>
            <a:ext cx="4971467" cy="5601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Implement missing basic features: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Create components from fits files and 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Saving (data, models, fitter)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Flux normalization (from 1 or ad-hoc to Jy)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Photometric and spectroscopic data</a:t>
            </a:r>
          </a:p>
          <a:p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Documentation and code cleaning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Add a few advanced features</a:t>
            </a:r>
            <a:endParaRPr lang="en-US" sz="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models (rot. disk, DISCO+, AMHRA, grids?)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fitters (chromatic, </a:t>
            </a:r>
            <a:r>
              <a:rPr lang="en-US" sz="1600" dirty="0" err="1"/>
              <a:t>lmfit</a:t>
            </a:r>
            <a:r>
              <a:rPr lang="en-US" sz="1600" dirty="0"/>
              <a:t>, chain)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filters (</a:t>
            </a:r>
            <a:r>
              <a:rPr lang="en-US" sz="1600" dirty="0" err="1"/>
              <a:t>wl</a:t>
            </a:r>
            <a:r>
              <a:rPr lang="en-US" sz="1600" dirty="0"/>
              <a:t> shift, smoothing, binning…)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Start building a test suite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Tests for all models and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Simulated data (chromatic + time-dependent)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Real data from all known instruments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Start working on optimization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Parallelization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FFT &amp; Hankel algorithms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Data optimization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49DAD5-33A3-4FDB-B592-A3FD22EB1AA1}"/>
              </a:ext>
            </a:extLst>
          </p:cNvPr>
          <p:cNvSpPr/>
          <p:nvPr/>
        </p:nvSpPr>
        <p:spPr>
          <a:xfrm>
            <a:off x="7121036" y="2854773"/>
            <a:ext cx="4971466" cy="2457450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052F88-54D3-495F-BAE9-D0D6240E1516}"/>
              </a:ext>
            </a:extLst>
          </p:cNvPr>
          <p:cNvSpPr txBox="1"/>
          <p:nvPr/>
        </p:nvSpPr>
        <p:spPr>
          <a:xfrm>
            <a:off x="301557" y="542402"/>
            <a:ext cx="5025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Modelling : </a:t>
            </a:r>
            <a:r>
              <a:rPr lang="en-US" sz="4000" b="1" dirty="0" err="1"/>
              <a:t>oimodeler</a:t>
            </a:r>
            <a:r>
              <a:rPr lang="en-US" sz="4000" b="1" dirty="0"/>
              <a:t> </a:t>
            </a:r>
            <a:endParaRPr lang="en-US" dirty="0"/>
          </a:p>
        </p:txBody>
      </p:sp>
      <p:pic>
        <p:nvPicPr>
          <p:cNvPr id="9" name="Image 8" descr="Une image contenant texte, capture d’écran, portable&#10;&#10;Description générée automatiquement">
            <a:extLst>
              <a:ext uri="{FF2B5EF4-FFF2-40B4-BE49-F238E27FC236}">
                <a16:creationId xmlns:a16="http://schemas.microsoft.com/office/drawing/2014/main" id="{244BBC0A-92FD-4586-B469-674D0B7CD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" y="1250288"/>
            <a:ext cx="5759846" cy="4771659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1B491D-9F08-4C83-A1E0-3B1B8A467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18" y="1250289"/>
            <a:ext cx="5759846" cy="477165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33ECBAD-B3F7-4315-B25D-78378016F2E7}"/>
              </a:ext>
            </a:extLst>
          </p:cNvPr>
          <p:cNvSpPr txBox="1"/>
          <p:nvPr/>
        </p:nvSpPr>
        <p:spPr>
          <a:xfrm>
            <a:off x="1310403" y="6021947"/>
            <a:ext cx="301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Code available on </a:t>
            </a:r>
            <a:r>
              <a:rPr lang="en-US" dirty="0" err="1"/>
              <a:t>github</a:t>
            </a:r>
            <a:endParaRPr lang="en-US" dirty="0"/>
          </a:p>
          <a:p>
            <a:pPr algn="ctr"/>
            <a:r>
              <a:rPr lang="en-US" dirty="0">
                <a:hlinkClick r:id="rId6"/>
              </a:rPr>
              <a:t>https://github.com/oimodeler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D6165B-F30A-410A-824D-432CA46C819F}"/>
              </a:ext>
            </a:extLst>
          </p:cNvPr>
          <p:cNvSpPr txBox="1"/>
          <p:nvPr/>
        </p:nvSpPr>
        <p:spPr>
          <a:xfrm>
            <a:off x="7029235" y="6110319"/>
            <a:ext cx="4041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Documentation available on </a:t>
            </a:r>
            <a:r>
              <a:rPr lang="en-US" dirty="0" err="1"/>
              <a:t>readthedocs</a:t>
            </a:r>
            <a:endParaRPr lang="en-US" dirty="0"/>
          </a:p>
          <a:p>
            <a:pPr algn="ctr"/>
            <a:r>
              <a:rPr lang="en-US" dirty="0">
                <a:hlinkClick r:id="rId7"/>
              </a:rPr>
              <a:t>https://oimodeler.readthedocs.io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00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01B152B-CAD8-4057-A360-E60A9C2E486C}"/>
              </a:ext>
            </a:extLst>
          </p:cNvPr>
          <p:cNvSpPr txBox="1"/>
          <p:nvPr/>
        </p:nvSpPr>
        <p:spPr>
          <a:xfrm>
            <a:off x="301557" y="542402"/>
            <a:ext cx="10211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/>
              <a:t>Circumstellar</a:t>
            </a:r>
            <a:r>
              <a:rPr lang="fr-FR" sz="4000" b="1" dirty="0"/>
              <a:t> </a:t>
            </a:r>
            <a:r>
              <a:rPr lang="fr-FR" sz="4000" b="1" dirty="0" err="1"/>
              <a:t>environments</a:t>
            </a:r>
            <a:r>
              <a:rPr lang="fr-FR" sz="4000" b="1" dirty="0"/>
              <a:t> </a:t>
            </a:r>
            <a:r>
              <a:rPr lang="fr-FR" sz="4000" b="1" dirty="0" err="1"/>
              <a:t>with</a:t>
            </a:r>
            <a:r>
              <a:rPr lang="fr-FR" sz="4000" b="1" dirty="0"/>
              <a:t> VLTI &amp; CHARA</a:t>
            </a:r>
            <a:endParaRPr lang="en-US" sz="4000" b="1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747A510-C5E9-4588-B55A-98CA6A494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200581"/>
            <a:ext cx="9876229" cy="555676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E37E48D-6CCE-4218-B81A-B72B979FE8C2}"/>
              </a:ext>
            </a:extLst>
          </p:cNvPr>
          <p:cNvCxnSpPr/>
          <p:nvPr/>
        </p:nvCxnSpPr>
        <p:spPr>
          <a:xfrm>
            <a:off x="1539100" y="2771713"/>
            <a:ext cx="155242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B645710-3D1F-4569-91BC-1EB69D3EF02F}"/>
              </a:ext>
            </a:extLst>
          </p:cNvPr>
          <p:cNvSpPr txBox="1"/>
          <p:nvPr/>
        </p:nvSpPr>
        <p:spPr>
          <a:xfrm>
            <a:off x="1762507" y="2382419"/>
            <a:ext cx="1548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Visible </a:t>
            </a:r>
            <a:r>
              <a:rPr lang="fr-FR" sz="1200" dirty="0" err="1">
                <a:solidFill>
                  <a:srgbClr val="FF0000"/>
                </a:solidFill>
              </a:rPr>
              <a:t>interferometry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9733CDB-51FA-4FC5-838F-5220CDE14C42}"/>
              </a:ext>
            </a:extLst>
          </p:cNvPr>
          <p:cNvSpPr txBox="1"/>
          <p:nvPr/>
        </p:nvSpPr>
        <p:spPr>
          <a:xfrm>
            <a:off x="8139169" y="6388009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Dullemond</a:t>
            </a:r>
            <a:r>
              <a:rPr lang="fr-FR" dirty="0"/>
              <a:t> &amp; Monnier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3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01B152B-CAD8-4057-A360-E60A9C2E486C}"/>
              </a:ext>
            </a:extLst>
          </p:cNvPr>
          <p:cNvSpPr txBox="1"/>
          <p:nvPr/>
        </p:nvSpPr>
        <p:spPr>
          <a:xfrm>
            <a:off x="301557" y="542402"/>
            <a:ext cx="9536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Dust</a:t>
            </a:r>
            <a:r>
              <a:rPr lang="fr-FR" sz="3600" b="1" dirty="0"/>
              <a:t> in the </a:t>
            </a:r>
            <a:r>
              <a:rPr lang="fr-FR" sz="3600" b="1" dirty="0" err="1"/>
              <a:t>mid</a:t>
            </a:r>
            <a:r>
              <a:rPr lang="fr-FR" sz="3600" b="1" dirty="0"/>
              <a:t>-IR : the A[e] </a:t>
            </a:r>
            <a:r>
              <a:rPr lang="fr-FR" sz="3600" b="1" dirty="0" err="1"/>
              <a:t>supergiant</a:t>
            </a:r>
            <a:r>
              <a:rPr lang="fr-FR" sz="3600" b="1" dirty="0"/>
              <a:t> HD62623</a:t>
            </a:r>
            <a:endParaRPr lang="en-US" sz="36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4341A4-71EC-4045-812F-0004BB19DD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r="41737"/>
          <a:stretch/>
        </p:blipFill>
        <p:spPr>
          <a:xfrm>
            <a:off x="-46417" y="3805971"/>
            <a:ext cx="5096983" cy="2766923"/>
          </a:xfrm>
          <a:prstGeom prst="rect">
            <a:avLst/>
          </a:prstGeom>
        </p:spPr>
      </p:pic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0E496525-8662-48C9-B94D-385736C672FB}"/>
              </a:ext>
            </a:extLst>
          </p:cNvPr>
          <p:cNvSpPr/>
          <p:nvPr/>
        </p:nvSpPr>
        <p:spPr>
          <a:xfrm>
            <a:off x="2543503" y="4572000"/>
            <a:ext cx="2364828" cy="1524000"/>
          </a:xfrm>
          <a:custGeom>
            <a:avLst/>
            <a:gdLst>
              <a:gd name="connsiteX0" fmla="*/ 0 w 2364828"/>
              <a:gd name="connsiteY0" fmla="*/ 0 h 1524000"/>
              <a:gd name="connsiteX1" fmla="*/ 378373 w 2364828"/>
              <a:gd name="connsiteY1" fmla="*/ 21021 h 1524000"/>
              <a:gd name="connsiteX2" fmla="*/ 683173 w 2364828"/>
              <a:gd name="connsiteY2" fmla="*/ 31531 h 1524000"/>
              <a:gd name="connsiteX3" fmla="*/ 987973 w 2364828"/>
              <a:gd name="connsiteY3" fmla="*/ 63062 h 1524000"/>
              <a:gd name="connsiteX4" fmla="*/ 1366345 w 2364828"/>
              <a:gd name="connsiteY4" fmla="*/ 241738 h 1524000"/>
              <a:gd name="connsiteX5" fmla="*/ 1702676 w 2364828"/>
              <a:gd name="connsiteY5" fmla="*/ 430924 h 1524000"/>
              <a:gd name="connsiteX6" fmla="*/ 1975945 w 2364828"/>
              <a:gd name="connsiteY6" fmla="*/ 704193 h 1524000"/>
              <a:gd name="connsiteX7" fmla="*/ 2259725 w 2364828"/>
              <a:gd name="connsiteY7" fmla="*/ 935421 h 1524000"/>
              <a:gd name="connsiteX8" fmla="*/ 2364828 w 2364828"/>
              <a:gd name="connsiteY8" fmla="*/ 1082566 h 1524000"/>
              <a:gd name="connsiteX9" fmla="*/ 2354318 w 2364828"/>
              <a:gd name="connsiteY9" fmla="*/ 1524000 h 1524000"/>
              <a:gd name="connsiteX10" fmla="*/ 1765738 w 2364828"/>
              <a:gd name="connsiteY10" fmla="*/ 1471448 h 1524000"/>
              <a:gd name="connsiteX11" fmla="*/ 430925 w 2364828"/>
              <a:gd name="connsiteY11" fmla="*/ 325821 h 1524000"/>
              <a:gd name="connsiteX12" fmla="*/ 0 w 2364828"/>
              <a:gd name="connsiteY12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4828" h="1524000">
                <a:moveTo>
                  <a:pt x="0" y="0"/>
                </a:moveTo>
                <a:lnTo>
                  <a:pt x="378373" y="21021"/>
                </a:lnTo>
                <a:lnTo>
                  <a:pt x="683173" y="31531"/>
                </a:lnTo>
                <a:lnTo>
                  <a:pt x="987973" y="63062"/>
                </a:lnTo>
                <a:lnTo>
                  <a:pt x="1366345" y="241738"/>
                </a:lnTo>
                <a:lnTo>
                  <a:pt x="1702676" y="430924"/>
                </a:lnTo>
                <a:lnTo>
                  <a:pt x="1975945" y="704193"/>
                </a:lnTo>
                <a:lnTo>
                  <a:pt x="2259725" y="935421"/>
                </a:lnTo>
                <a:lnTo>
                  <a:pt x="2364828" y="1082566"/>
                </a:lnTo>
                <a:lnTo>
                  <a:pt x="2354318" y="1524000"/>
                </a:lnTo>
                <a:lnTo>
                  <a:pt x="1765738" y="1471448"/>
                </a:lnTo>
                <a:lnTo>
                  <a:pt x="430925" y="325821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D5EC19C-BA7C-4D99-AA17-902A0F0BDB9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644844" y="1259554"/>
            <a:ext cx="3277912" cy="51658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6C3C4F3-812F-4748-BA74-07CE5DD865E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78684" cy="904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71C9833-17BD-41A3-B68A-7EC4348519D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92249" y="2151084"/>
            <a:ext cx="3570963" cy="3456246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EB66F8C-E446-4F17-841A-152214BAE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8"/>
          <a:stretch/>
        </p:blipFill>
        <p:spPr>
          <a:xfrm>
            <a:off x="1046309" y="1291181"/>
            <a:ext cx="2438512" cy="20554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92C2D4-1861-44E6-9AD9-8B6740B639F0}"/>
              </a:ext>
            </a:extLst>
          </p:cNvPr>
          <p:cNvSpPr/>
          <p:nvPr/>
        </p:nvSpPr>
        <p:spPr>
          <a:xfrm>
            <a:off x="3234770" y="4377268"/>
            <a:ext cx="500101" cy="49452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24003FC-2D84-4C52-8303-1AD67D9AD81C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3234770" y="3039491"/>
            <a:ext cx="250051" cy="13377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94E0A01-31DA-4C8C-AD50-C36D1A53EFE0}"/>
              </a:ext>
            </a:extLst>
          </p:cNvPr>
          <p:cNvSpPr/>
          <p:nvPr/>
        </p:nvSpPr>
        <p:spPr>
          <a:xfrm>
            <a:off x="1424773" y="1527724"/>
            <a:ext cx="1957815" cy="14911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3AF1DA-5FD2-4B93-886E-5D16917C0B18}"/>
              </a:ext>
            </a:extLst>
          </p:cNvPr>
          <p:cNvSpPr txBox="1"/>
          <p:nvPr/>
        </p:nvSpPr>
        <p:spPr>
          <a:xfrm>
            <a:off x="3932492" y="1290152"/>
            <a:ext cx="432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From</a:t>
            </a:r>
            <a:r>
              <a:rPr lang="fr-FR" sz="2400" dirty="0"/>
              <a:t> the VLTI/MIDI point of </a:t>
            </a:r>
            <a:r>
              <a:rPr lang="fr-FR" sz="2400" dirty="0" err="1"/>
              <a:t>view</a:t>
            </a:r>
            <a:endParaRPr lang="fr-FR" sz="2400" dirty="0"/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62220EF0-71B2-4587-A8D3-E282FDDE57B2}"/>
              </a:ext>
            </a:extLst>
          </p:cNvPr>
          <p:cNvSpPr txBox="1"/>
          <p:nvPr/>
        </p:nvSpPr>
        <p:spPr>
          <a:xfrm>
            <a:off x="1166919" y="5441838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SED</a:t>
            </a:r>
            <a:endParaRPr lang="en-US" dirty="0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5935631C-01C4-4E59-8FBB-1E37EF1CF286}"/>
              </a:ext>
            </a:extLst>
          </p:cNvPr>
          <p:cNvSpPr txBox="1"/>
          <p:nvPr/>
        </p:nvSpPr>
        <p:spPr>
          <a:xfrm>
            <a:off x="5467308" y="4054102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UV plan</a:t>
            </a:r>
            <a:endParaRPr lang="en-US" dirty="0"/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E7B7E878-EEAD-4877-8F17-6AF0B0784A53}"/>
              </a:ext>
            </a:extLst>
          </p:cNvPr>
          <p:cNvSpPr txBox="1"/>
          <p:nvPr/>
        </p:nvSpPr>
        <p:spPr>
          <a:xfrm>
            <a:off x="9563981" y="4301363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Visibility</a:t>
            </a:r>
            <a:endParaRPr lang="en-US" dirty="0"/>
          </a:p>
        </p:txBody>
      </p:sp>
      <p:sp>
        <p:nvSpPr>
          <p:cNvPr id="25" name="ZoneTexte 16">
            <a:extLst>
              <a:ext uri="{FF2B5EF4-FFF2-40B4-BE49-F238E27FC236}">
                <a16:creationId xmlns:a16="http://schemas.microsoft.com/office/drawing/2014/main" id="{B5849C31-C109-4160-92CA-621141BB3045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B00A9BAB-B60E-416A-9726-E5BF93F780C3}"/>
              </a:ext>
            </a:extLst>
          </p:cNvPr>
          <p:cNvSpPr txBox="1"/>
          <p:nvPr/>
        </p:nvSpPr>
        <p:spPr>
          <a:xfrm rot="2321344">
            <a:off x="3321365" y="5270294"/>
            <a:ext cx="160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Infrared Excess</a:t>
            </a:r>
          </a:p>
        </p:txBody>
      </p:sp>
    </p:spTree>
    <p:extLst>
      <p:ext uri="{BB962C8B-B14F-4D97-AF65-F5344CB8AC3E}">
        <p14:creationId xmlns:p14="http://schemas.microsoft.com/office/powerpoint/2010/main" val="54151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01B152B-CAD8-4057-A360-E60A9C2E486C}"/>
              </a:ext>
            </a:extLst>
          </p:cNvPr>
          <p:cNvSpPr txBox="1"/>
          <p:nvPr/>
        </p:nvSpPr>
        <p:spPr>
          <a:xfrm>
            <a:off x="301557" y="542402"/>
            <a:ext cx="9536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Dust</a:t>
            </a:r>
            <a:r>
              <a:rPr lang="fr-FR" sz="3600" b="1" dirty="0"/>
              <a:t> in the </a:t>
            </a:r>
            <a:r>
              <a:rPr lang="fr-FR" sz="3600" b="1" dirty="0" err="1"/>
              <a:t>mid</a:t>
            </a:r>
            <a:r>
              <a:rPr lang="fr-FR" sz="3600" b="1" dirty="0"/>
              <a:t>-IR : the A[e] </a:t>
            </a:r>
            <a:r>
              <a:rPr lang="fr-FR" sz="3600" b="1" dirty="0" err="1"/>
              <a:t>supergiant</a:t>
            </a:r>
            <a:r>
              <a:rPr lang="fr-FR" sz="3600" b="1" dirty="0"/>
              <a:t> HD62623</a:t>
            </a:r>
            <a:endParaRPr lang="en-US" sz="3600" b="1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6C3C4F3-812F-4748-BA74-07CE5DD865E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78684" cy="904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438D29F-C40A-4DFB-8C10-760E7653A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84" y="1461922"/>
            <a:ext cx="4542936" cy="465428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B75DC83-0090-4928-A6F2-680545A12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6" r="25638"/>
          <a:stretch/>
        </p:blipFill>
        <p:spPr>
          <a:xfrm>
            <a:off x="717663" y="1786485"/>
            <a:ext cx="6116097" cy="32103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3FBAADE-F898-4D84-8386-37E9B28BEBBF}"/>
              </a:ext>
            </a:extLst>
          </p:cNvPr>
          <p:cNvSpPr txBox="1"/>
          <p:nvPr/>
        </p:nvSpPr>
        <p:spPr>
          <a:xfrm>
            <a:off x="717663" y="1660076"/>
            <a:ext cx="5872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Simple </a:t>
            </a:r>
            <a:r>
              <a:rPr lang="fr-FR" sz="2400" dirty="0" err="1"/>
              <a:t>wavelength-depend</a:t>
            </a:r>
            <a:r>
              <a:rPr lang="fr-FR" sz="2400" dirty="0"/>
              <a:t> </a:t>
            </a:r>
            <a:r>
              <a:rPr lang="fr-FR" sz="2400" dirty="0" err="1"/>
              <a:t>geometric</a:t>
            </a:r>
            <a:r>
              <a:rPr lang="fr-FR" sz="2400" dirty="0"/>
              <a:t> model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94C69E9-3A9C-46DA-815A-863A78DE31B0}"/>
              </a:ext>
            </a:extLst>
          </p:cNvPr>
          <p:cNvSpPr txBox="1"/>
          <p:nvPr/>
        </p:nvSpPr>
        <p:spPr>
          <a:xfrm>
            <a:off x="717663" y="4999315"/>
            <a:ext cx="3798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determined</a:t>
            </a:r>
            <a:r>
              <a:rPr lang="fr-F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Extension =&gt; 15 to 25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Flatenning</a:t>
            </a:r>
            <a:r>
              <a:rPr lang="fr-FR" dirty="0"/>
              <a:t> =&gt;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limit</a:t>
            </a:r>
            <a:r>
              <a:rPr lang="fr-FR" dirty="0"/>
              <a:t> on i=&gt; 40°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Orientation =&gt; Ʇ to the </a:t>
            </a:r>
            <a:r>
              <a:rPr lang="fr-FR" dirty="0" err="1"/>
              <a:t>Polarization</a:t>
            </a:r>
            <a:endParaRPr lang="fr-FR" dirty="0"/>
          </a:p>
        </p:txBody>
      </p:sp>
      <p:sp>
        <p:nvSpPr>
          <p:cNvPr id="33" name="ZoneTexte 16">
            <a:extLst>
              <a:ext uri="{FF2B5EF4-FFF2-40B4-BE49-F238E27FC236}">
                <a16:creationId xmlns:a16="http://schemas.microsoft.com/office/drawing/2014/main" id="{44ABDCDC-679E-4F04-A45E-AEDC24644DE1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</p:spTree>
    <p:extLst>
      <p:ext uri="{BB962C8B-B14F-4D97-AF65-F5344CB8AC3E}">
        <p14:creationId xmlns:p14="http://schemas.microsoft.com/office/powerpoint/2010/main" val="185693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49B672-BA94-4641-8B75-77511580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E4772-EF50-481C-A708-B36CA027896C}"/>
              </a:ext>
            </a:extLst>
          </p:cNvPr>
          <p:cNvSpPr/>
          <p:nvPr/>
        </p:nvSpPr>
        <p:spPr>
          <a:xfrm>
            <a:off x="-1" y="0"/>
            <a:ext cx="12191999" cy="347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34D393E-8FAE-4457-86A8-5C856F308BEE}"/>
              </a:ext>
            </a:extLst>
          </p:cNvPr>
          <p:cNvGrpSpPr/>
          <p:nvPr/>
        </p:nvGrpSpPr>
        <p:grpSpPr>
          <a:xfrm>
            <a:off x="77821" y="-104657"/>
            <a:ext cx="13876685" cy="727227"/>
            <a:chOff x="0" y="-85201"/>
            <a:chExt cx="13876685" cy="7272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6E9C0B-6BEA-48F7-A8FF-746C08032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3" b="10881"/>
            <a:stretch/>
          </p:blipFill>
          <p:spPr>
            <a:xfrm>
              <a:off x="0" y="29183"/>
              <a:ext cx="1461279" cy="61284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E4EF56-16BE-4F5C-ADB8-ABC2FFD7191F}"/>
                </a:ext>
              </a:extLst>
            </p:cNvPr>
            <p:cNvSpPr txBox="1"/>
            <p:nvPr/>
          </p:nvSpPr>
          <p:spPr>
            <a:xfrm>
              <a:off x="1684686" y="-85201"/>
              <a:ext cx="1219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Kick-off Meeting : </a:t>
              </a:r>
              <a:r>
                <a:rPr lang="fr-FR" sz="2400" dirty="0" err="1">
                  <a:solidFill>
                    <a:schemeClr val="bg1"/>
                  </a:solidFill>
                  <a:latin typeface="Quark Storm Gradient" pitchFamily="2" charset="0"/>
                </a:rPr>
                <a:t>December</a:t>
              </a:r>
              <a:r>
                <a:rPr lang="fr-FR" sz="2400" dirty="0">
                  <a:solidFill>
                    <a:schemeClr val="bg1"/>
                  </a:solidFill>
                  <a:latin typeface="Quark Storm Gradient" pitchFamily="2" charset="0"/>
                </a:rPr>
                <a:t>, 29-30, 2022, Toulouse</a:t>
              </a:r>
              <a:endParaRPr lang="en-US" sz="2400" dirty="0">
                <a:solidFill>
                  <a:schemeClr val="bg1"/>
                </a:solidFill>
                <a:latin typeface="Quark Storm Gradient" pitchFamily="2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001B152B-CAD8-4057-A360-E60A9C2E486C}"/>
              </a:ext>
            </a:extLst>
          </p:cNvPr>
          <p:cNvSpPr txBox="1"/>
          <p:nvPr/>
        </p:nvSpPr>
        <p:spPr>
          <a:xfrm>
            <a:off x="301557" y="542402"/>
            <a:ext cx="9536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Dust</a:t>
            </a:r>
            <a:r>
              <a:rPr lang="fr-FR" sz="3600" b="1" dirty="0"/>
              <a:t> in the </a:t>
            </a:r>
            <a:r>
              <a:rPr lang="fr-FR" sz="3600" b="1" dirty="0" err="1"/>
              <a:t>mid</a:t>
            </a:r>
            <a:r>
              <a:rPr lang="fr-FR" sz="3600" b="1" dirty="0"/>
              <a:t>-IR : the A[e] </a:t>
            </a:r>
            <a:r>
              <a:rPr lang="fr-FR" sz="3600" b="1" dirty="0" err="1"/>
              <a:t>supergiant</a:t>
            </a:r>
            <a:r>
              <a:rPr lang="fr-FR" sz="3600" b="1" dirty="0"/>
              <a:t> HD62623</a:t>
            </a:r>
            <a:endParaRPr lang="en-US" sz="3600" b="1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6C3C4F3-812F-4748-BA74-07CE5DD865E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78684" cy="904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3" name="ZoneTexte 16">
            <a:extLst>
              <a:ext uri="{FF2B5EF4-FFF2-40B4-BE49-F238E27FC236}">
                <a16:creationId xmlns:a16="http://schemas.microsoft.com/office/drawing/2014/main" id="{44ABDCDC-679E-4F04-A45E-AEDC24644DE1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97B389-2505-4545-B774-FF820445C653}"/>
              </a:ext>
            </a:extLst>
          </p:cNvPr>
          <p:cNvSpPr txBox="1"/>
          <p:nvPr/>
        </p:nvSpPr>
        <p:spPr>
          <a:xfrm>
            <a:off x="708905" y="1430797"/>
            <a:ext cx="666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Radiative transfert </a:t>
            </a:r>
            <a:r>
              <a:rPr lang="fr-FR" sz="2400" dirty="0" err="1"/>
              <a:t>modelling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MC3D (</a:t>
            </a:r>
            <a:r>
              <a:rPr lang="fr-FR" sz="2400" dirty="0" err="1"/>
              <a:t>dust</a:t>
            </a:r>
            <a:r>
              <a:rPr lang="fr-FR" sz="2400" dirty="0"/>
              <a:t> </a:t>
            </a:r>
            <a:r>
              <a:rPr lang="fr-FR" sz="2400" dirty="0" err="1"/>
              <a:t>only</a:t>
            </a:r>
            <a:r>
              <a:rPr lang="fr-FR" sz="2400" dirty="0"/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F15AD3A-80D6-4F0B-9931-DDAFC1F36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407629" y="4631120"/>
            <a:ext cx="1824155" cy="175136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C0A641B-CB27-48E1-9482-BCA64437E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/>
          <a:stretch/>
        </p:blipFill>
        <p:spPr>
          <a:xfrm>
            <a:off x="415144" y="2306872"/>
            <a:ext cx="1816640" cy="1751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7FF24B-1A3D-4354-BE2A-D39D7622E4BC}"/>
              </a:ext>
            </a:extLst>
          </p:cNvPr>
          <p:cNvSpPr/>
          <p:nvPr/>
        </p:nvSpPr>
        <p:spPr>
          <a:xfrm>
            <a:off x="493069" y="4336444"/>
            <a:ext cx="16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Equatorial </a:t>
            </a:r>
            <a:r>
              <a:rPr lang="fr-FR" dirty="0" err="1"/>
              <a:t>wind</a:t>
            </a: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2F8BD7-08FE-4B25-9265-15A135895EB0}"/>
              </a:ext>
            </a:extLst>
          </p:cNvPr>
          <p:cNvSpPr/>
          <p:nvPr/>
        </p:nvSpPr>
        <p:spPr>
          <a:xfrm>
            <a:off x="578511" y="1964236"/>
            <a:ext cx="149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Keplerian</a:t>
            </a:r>
            <a:r>
              <a:rPr lang="fr-FR" dirty="0"/>
              <a:t> </a:t>
            </a:r>
            <a:r>
              <a:rPr lang="fr-FR" dirty="0" err="1"/>
              <a:t>disk</a:t>
            </a: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9E7EF07-AA0A-42AF-B7DD-08DDC473D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6"/>
          <a:stretch/>
        </p:blipFill>
        <p:spPr>
          <a:xfrm>
            <a:off x="2518094" y="4629810"/>
            <a:ext cx="5407546" cy="179480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15DB210-39DF-460B-B339-8AC41622C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4" b="-8"/>
          <a:stretch/>
        </p:blipFill>
        <p:spPr>
          <a:xfrm>
            <a:off x="2518094" y="2339703"/>
            <a:ext cx="5407546" cy="17948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BFCE619-92B9-4132-8E2A-A1CCCF717A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7925640" y="1867470"/>
            <a:ext cx="4253044" cy="2456376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1864DB82-8A21-4109-9AAA-F31B9C5C5E57}"/>
              </a:ext>
            </a:extLst>
          </p:cNvPr>
          <p:cNvSpPr txBox="1"/>
          <p:nvPr/>
        </p:nvSpPr>
        <p:spPr>
          <a:xfrm>
            <a:off x="9274291" y="2122206"/>
            <a:ext cx="253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marginally better fit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9E68527-9380-44DE-849D-B07DDC9F5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7925640" y="4239164"/>
            <a:ext cx="4341512" cy="24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53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2522</Words>
  <Application>Microsoft Office PowerPoint</Application>
  <PresentationFormat>Grand écran</PresentationFormat>
  <Paragraphs>506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Courier New</vt:lpstr>
      <vt:lpstr>Liberation Sans</vt:lpstr>
      <vt:lpstr>Quark Storm Gradient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Anthony Meilland</dc:creator>
  <cp:lastModifiedBy>Anthony Meilland</cp:lastModifiedBy>
  <cp:revision>12</cp:revision>
  <dcterms:created xsi:type="dcterms:W3CDTF">2022-11-28T09:47:04Z</dcterms:created>
  <dcterms:modified xsi:type="dcterms:W3CDTF">2022-11-28T20:05:24Z</dcterms:modified>
</cp:coreProperties>
</file>