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5" r:id="rId5"/>
    <p:sldId id="266" r:id="rId6"/>
    <p:sldId id="271" r:id="rId7"/>
    <p:sldId id="272" r:id="rId8"/>
    <p:sldId id="273" r:id="rId9"/>
    <p:sldId id="274" r:id="rId10"/>
    <p:sldId id="276" r:id="rId11"/>
    <p:sldId id="275" r:id="rId12"/>
    <p:sldId id="310" r:id="rId13"/>
    <p:sldId id="300" r:id="rId14"/>
    <p:sldId id="301" r:id="rId15"/>
    <p:sldId id="267" r:id="rId16"/>
    <p:sldId id="277" r:id="rId17"/>
    <p:sldId id="278" r:id="rId18"/>
    <p:sldId id="279" r:id="rId19"/>
    <p:sldId id="280" r:id="rId20"/>
    <p:sldId id="290" r:id="rId21"/>
    <p:sldId id="292" r:id="rId22"/>
    <p:sldId id="281" r:id="rId23"/>
    <p:sldId id="302" r:id="rId24"/>
    <p:sldId id="283" r:id="rId25"/>
    <p:sldId id="297" r:id="rId26"/>
    <p:sldId id="285" r:id="rId27"/>
    <p:sldId id="311" r:id="rId28"/>
    <p:sldId id="294" r:id="rId29"/>
    <p:sldId id="299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C4A59F8-3280-4E97-AD43-62E0D01B1EB7}">
          <p14:sldIdLst>
            <p14:sldId id="256"/>
            <p14:sldId id="264"/>
            <p14:sldId id="258"/>
            <p14:sldId id="265"/>
            <p14:sldId id="266"/>
            <p14:sldId id="271"/>
            <p14:sldId id="272"/>
            <p14:sldId id="273"/>
            <p14:sldId id="274"/>
            <p14:sldId id="276"/>
            <p14:sldId id="275"/>
            <p14:sldId id="310"/>
            <p14:sldId id="300"/>
            <p14:sldId id="301"/>
            <p14:sldId id="267"/>
            <p14:sldId id="277"/>
            <p14:sldId id="278"/>
            <p14:sldId id="279"/>
            <p14:sldId id="280"/>
            <p14:sldId id="290"/>
            <p14:sldId id="292"/>
            <p14:sldId id="281"/>
            <p14:sldId id="302"/>
            <p14:sldId id="283"/>
            <p14:sldId id="297"/>
            <p14:sldId id="285"/>
            <p14:sldId id="311"/>
          </p14:sldIdLst>
        </p14:section>
        <p14:section name="plus" id="{425CC52A-BD18-4EE2-B457-49DED17230E0}">
          <p14:sldIdLst>
            <p14:sldId id="294"/>
            <p14:sldId id="299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6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B2519-63CD-454E-B39B-49018C12E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B8E0E-FC53-46F5-ADA3-6C6250CD3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A996A-1ACA-49FC-923C-6C6D9E60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04186-DF62-463A-A82D-4B9EA589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94E12-43FC-4707-BF98-9A869674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9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BDE4E-F949-49E6-A72E-BF52DB69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25047B-A556-4747-92E8-ED400FF6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91F8B-E620-470A-AA38-1A28A534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2D87A-B4A7-4AF9-8711-0133AB6E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6ED451-7E8B-4CA5-A3ED-FE13AD6B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82B86C-163F-42A1-85C8-7B9BEA1B0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58EBF7-9EAB-4305-8F5E-5012A6A3E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FA43CF-7137-49F8-8DB3-0E44D88E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BDAEAD-4CCB-4BFE-AA57-0FA2FCA7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4E126B-538E-493E-A0DA-16872C46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7DC58-443E-4318-B483-110BD33E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D2C63-2500-451B-A5FB-7025EDD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6DA57-7908-4E20-BA06-52833685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E4F90-2B42-4155-8E05-B0C2E992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A26B6-A85A-46C2-AD1C-6B64BB7F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CF211-7E58-4B31-BA8E-3C3930BC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1FE02-E208-468E-8923-9304A7DD4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0E5A76-A41C-48AC-B855-AFBB69D4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F26B1-5140-4F3E-B26A-FE1DA52E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55ACEF-0A69-4F0F-81BC-F8662844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D65BE-CE57-427A-8FBD-54BCF75B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C6447A-8BAA-418D-B188-06230AEC3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AE56DB-3DDE-458D-ADBF-D9E9051FB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050119-DB8A-4C9C-8DA5-E450073B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F47BF8-5C37-45D3-BA73-B1A4FECD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BCF54-F5FE-4A18-B100-37ED3A29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ECCE2-5260-4C2C-A390-EDDFA5AD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FE7966-A6AB-4FF7-B7F8-BF24400D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C906AA-9C25-46F9-85B3-CBCA86813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20DBFE-4FFD-45A2-90A7-6F8AE3225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A28D68-EF8E-4969-880F-0B67C6D09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86F871-1803-4CA6-ADA1-C10AEB7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1EF607-D80A-4D71-B946-120CFBF8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3518B6-EB66-425B-88B2-070822B8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0196-C38C-448C-81B8-652571DA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792C7B-5218-45B9-987C-811217C7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82AAD1-A4AB-490C-86D7-2A505EA6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BB5B08-889A-4286-B3A2-DA7B8A3F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6D2368-18CD-4D55-8FBD-850CEABF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D5827E-F053-4E46-8CBF-9B43CE89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CA69F-7A70-4EE8-A10B-453E8DF6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1187D-70BA-4B91-A7E1-5DF6E2BF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04863-270F-42C7-9AF4-204F4165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58E502-E025-405A-B0CE-F104768D7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CBF06-D85F-4722-885C-8A42FE57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604873-DE44-4446-A0B4-3AD81EFA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2114A3-7451-4A73-B378-1A603DCF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0E3A7-C98E-4569-A79D-73F8A199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FD8682-DAC0-4DFF-AA76-BE34E0DF8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046800-1121-4432-9B27-FCAF4C47E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F5F84D-7869-4AB3-922B-44E95564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4E5B3F-0DC1-4857-B24A-3FBC4D27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55CF3C-6BD1-40B5-9CDA-3881478B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5BD32E-24C6-437A-9F72-58934790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12FD0E-D4A7-4CAC-A5F4-FD7C38383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6116F-EB6F-47F9-BAF9-560044AE1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55E0-D844-47CD-B79C-1CE06460B80D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6C35D2-87C0-46DB-A4EE-3F061CDC5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83636A-EE2B-414C-82D2-7A0159DD1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imodeler.readthedocs.io/" TargetMode="External"/><Relationship Id="rId5" Type="http://schemas.openxmlformats.org/officeDocument/2006/relationships/hyperlink" Target="https://github.com/oimodeler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94FA9D0-F004-48F4-999C-9C7E0A01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41" y="-177281"/>
            <a:ext cx="12274241" cy="6235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F589BB-2249-4DD6-92F5-FA0E699AF05B}"/>
              </a:ext>
            </a:extLst>
          </p:cNvPr>
          <p:cNvSpPr/>
          <p:nvPr/>
        </p:nvSpPr>
        <p:spPr>
          <a:xfrm>
            <a:off x="1380392" y="3433867"/>
            <a:ext cx="94077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tx1">
                      <a:alpha val="48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69000">
                      <a:srgbClr val="990000"/>
                    </a:gs>
                    <a:gs pos="36000">
                      <a:srgbClr val="FFFF00"/>
                    </a:gs>
                    <a:gs pos="84965">
                      <a:schemeClr val="tx1"/>
                    </a:gs>
                    <a:gs pos="100000">
                      <a:srgbClr val="325666"/>
                    </a:gs>
                  </a:gsLst>
                  <a:lin ang="0" scaled="1"/>
                  <a:tileRect/>
                </a:gradFill>
                <a:latin typeface="Quark Storm Gradient" pitchFamily="2" charset="0"/>
              </a:rPr>
              <a:t>A modular modelling software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1">
                      <a:alpha val="48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69000">
                      <a:srgbClr val="990000"/>
                    </a:gs>
                    <a:gs pos="36000">
                      <a:srgbClr val="FFFF00"/>
                    </a:gs>
                    <a:gs pos="84965">
                      <a:schemeClr val="tx1"/>
                    </a:gs>
                    <a:gs pos="100000">
                      <a:srgbClr val="325666"/>
                    </a:gs>
                  </a:gsLst>
                  <a:lin ang="0" scaled="1"/>
                  <a:tileRect/>
                </a:gradFill>
                <a:latin typeface="Quark Storm Gradient" pitchFamily="2" charset="0"/>
              </a:rPr>
              <a:t>for optical interferometry</a:t>
            </a:r>
          </a:p>
        </p:txBody>
      </p:sp>
    </p:spTree>
    <p:extLst>
      <p:ext uri="{BB962C8B-B14F-4D97-AF65-F5344CB8AC3E}">
        <p14:creationId xmlns:p14="http://schemas.microsoft.com/office/powerpoint/2010/main" val="386169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D7B7BF-9871-42D5-B455-52952D831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09" y="2659982"/>
            <a:ext cx="3490663" cy="26179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71DD78-E2A5-4D0E-820A-B9A725725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5" y="602821"/>
            <a:ext cx="3087677" cy="23157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A9B81B-ADF2-4CDF-A55B-685561468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5" y="3987397"/>
            <a:ext cx="3441550" cy="25811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A351339-B7B1-4624-B94C-5A2D9F226166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2B0AC4-11C4-4247-B86C-08095905098F}"/>
              </a:ext>
            </a:extLst>
          </p:cNvPr>
          <p:cNvSpPr txBox="1"/>
          <p:nvPr/>
        </p:nvSpPr>
        <p:spPr>
          <a:xfrm>
            <a:off x="86968" y="741867"/>
            <a:ext cx="1160072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Link between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oimSimulator</a:t>
            </a:r>
            <a:r>
              <a:rPr lang="en-US" sz="16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oimFitter</a:t>
            </a:r>
            <a:r>
              <a:rPr lang="en-US" sz="1600" dirty="0"/>
              <a:t> class and first emcee Fitter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documentation (on </a:t>
            </a:r>
            <a:r>
              <a:rPr lang="en-US" sz="1600" dirty="0" err="1"/>
              <a:t>readthedoc</a:t>
            </a:r>
            <a:r>
              <a:rPr lang="en-US" sz="1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October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image-plan components (FFT, sampling…)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parameter interpolators (time and chromaticity)</a:t>
            </a:r>
          </a:p>
          <a:p>
            <a:pPr lvl="1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0361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34FDE0-D909-4625-A5D3-664FBB6D7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5364" r="14976" b="3913"/>
          <a:stretch/>
        </p:blipFill>
        <p:spPr>
          <a:xfrm>
            <a:off x="6999632" y="1826909"/>
            <a:ext cx="5105400" cy="25274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359183-C226-40FB-91FC-05A9F5B1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9746" r="13880" b="-9746"/>
          <a:stretch/>
        </p:blipFill>
        <p:spPr>
          <a:xfrm>
            <a:off x="6096000" y="4550572"/>
            <a:ext cx="6051725" cy="17776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C755C6-F623-4447-A9B1-6C0E7562746F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445323-E105-4EF8-8D4B-6D4D14AF6BE7}"/>
              </a:ext>
            </a:extLst>
          </p:cNvPr>
          <p:cNvSpPr txBox="1"/>
          <p:nvPr/>
        </p:nvSpPr>
        <p:spPr>
          <a:xfrm>
            <a:off x="86968" y="741867"/>
            <a:ext cx="1160072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Link between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oimSimulator</a:t>
            </a:r>
            <a:r>
              <a:rPr lang="en-US" sz="16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oimFitter</a:t>
            </a:r>
            <a:r>
              <a:rPr lang="en-US" sz="1600" dirty="0"/>
              <a:t> class and first emcee Fitter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documentation (on </a:t>
            </a:r>
            <a:r>
              <a:rPr lang="en-US" sz="1600" dirty="0" err="1"/>
              <a:t>readthedoc</a:t>
            </a:r>
            <a:r>
              <a:rPr lang="en-US" sz="1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October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image-plan components (FFT, sampling…)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parameter interpolators (time and chromaticity)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November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radial profile components (Hankel Transform)</a:t>
            </a:r>
          </a:p>
          <a:p>
            <a:pPr lvl="1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956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1600727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Link between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oimSimulator</a:t>
            </a:r>
            <a:r>
              <a:rPr lang="en-US" sz="16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oimFitter</a:t>
            </a:r>
            <a:r>
              <a:rPr lang="en-US" sz="1600" dirty="0"/>
              <a:t> class and first emcee Fitter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documentation (on </a:t>
            </a:r>
            <a:r>
              <a:rPr lang="en-US" sz="1600" dirty="0" err="1"/>
              <a:t>readthedoc</a:t>
            </a:r>
            <a:r>
              <a:rPr lang="en-US" sz="1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October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image-plan components (FFT, sampling…)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parameter interpolators (time and chromaticity)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November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radial profile components (Hankel Transform)</a:t>
            </a:r>
          </a:p>
          <a:p>
            <a:pPr lvl="1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December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Code cleaning +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Test suite (ASPRO simulated data and  real data from various instruments)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C755C6-F623-4447-A9B1-6C0E7562746F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D0C6F7-B30A-44D0-A3B2-DBEB5ECC4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881" r="13299" b="4155"/>
          <a:stretch/>
        </p:blipFill>
        <p:spPr>
          <a:xfrm>
            <a:off x="5803640" y="969437"/>
            <a:ext cx="4366728" cy="31886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3161FAA-DC6A-44C2-8B19-0E7812FB7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77" y="323165"/>
            <a:ext cx="3144416" cy="31444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147516-6D5C-46AA-A66A-E5A36C138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52" y="3750062"/>
            <a:ext cx="3892943" cy="29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C755C6-F623-4447-A9B1-6C0E7562746F}"/>
              </a:ext>
            </a:extLst>
          </p:cNvPr>
          <p:cNvSpPr txBox="1"/>
          <p:nvPr/>
        </p:nvSpPr>
        <p:spPr>
          <a:xfrm>
            <a:off x="3897748" y="0"/>
            <a:ext cx="439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err="1"/>
              <a:t>Oimodeler</a:t>
            </a:r>
            <a:r>
              <a:rPr lang="fr-FR" sz="3600" dirty="0"/>
              <a:t> on the web</a:t>
            </a:r>
            <a:endParaRPr lang="en-US" sz="3600" dirty="0"/>
          </a:p>
        </p:txBody>
      </p:sp>
      <p:pic>
        <p:nvPicPr>
          <p:cNvPr id="4" name="Image 3" descr="Une image contenant texte, capture d’écran, portable&#10;&#10;Description générée automatiquement">
            <a:extLst>
              <a:ext uri="{FF2B5EF4-FFF2-40B4-BE49-F238E27FC236}">
                <a16:creationId xmlns:a16="http://schemas.microsoft.com/office/drawing/2014/main" id="{72417707-F8F8-4DD3-B7B2-67B52626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" y="837401"/>
            <a:ext cx="5759846" cy="4771659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0E887F-B731-405F-B33A-217F910F3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71" y="837402"/>
            <a:ext cx="5759846" cy="47716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F65DBE4-9F85-4CBB-B4B0-0C1AE432EF6A}"/>
              </a:ext>
            </a:extLst>
          </p:cNvPr>
          <p:cNvSpPr txBox="1"/>
          <p:nvPr/>
        </p:nvSpPr>
        <p:spPr>
          <a:xfrm>
            <a:off x="1326756" y="5609060"/>
            <a:ext cx="301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Code available on </a:t>
            </a:r>
            <a:r>
              <a:rPr lang="en-US" dirty="0" err="1"/>
              <a:t>github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https://github.com/oimodeler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0745ED-63CB-4F54-AEEC-36446CAE926A}"/>
              </a:ext>
            </a:extLst>
          </p:cNvPr>
          <p:cNvSpPr txBox="1"/>
          <p:nvPr/>
        </p:nvSpPr>
        <p:spPr>
          <a:xfrm>
            <a:off x="7045588" y="5697432"/>
            <a:ext cx="404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Documentation available on </a:t>
            </a:r>
            <a:r>
              <a:rPr lang="en-US" dirty="0" err="1"/>
              <a:t>readthedocs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https://oimodeler.readthedocs.io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4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79236910-3E06-4590-BD84-34ACF7BC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61" y="1491307"/>
            <a:ext cx="1895139" cy="151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40A2762-4E69-4B8F-8E99-A38DE1CA9C14}"/>
              </a:ext>
            </a:extLst>
          </p:cNvPr>
          <p:cNvSpPr txBox="1"/>
          <p:nvPr/>
        </p:nvSpPr>
        <p:spPr>
          <a:xfrm>
            <a:off x="4441687" y="427130"/>
            <a:ext cx="3308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 Few examples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48BFC4-FE96-4E36-92B1-507C507DF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6" y="1491307"/>
            <a:ext cx="2011445" cy="150858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3970E47-B115-446E-BC54-F8FD160974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" b="2183"/>
          <a:stretch/>
        </p:blipFill>
        <p:spPr>
          <a:xfrm>
            <a:off x="1066775" y="3366675"/>
            <a:ext cx="1965750" cy="150858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7E70B5-1209-45BC-80EA-2AFBDE8D8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21" y="1491307"/>
            <a:ext cx="1807055" cy="15161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8E5954-12A6-44D0-AC89-03E04E376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52" y="3371527"/>
            <a:ext cx="1807055" cy="151611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1CAFDF-937B-4BF5-AAAB-5F135ECA9E37}"/>
              </a:ext>
            </a:extLst>
          </p:cNvPr>
          <p:cNvSpPr txBox="1"/>
          <p:nvPr/>
        </p:nvSpPr>
        <p:spPr>
          <a:xfrm>
            <a:off x="898354" y="1081612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Model-</a:t>
            </a:r>
            <a:r>
              <a:rPr lang="fr-FR" dirty="0" err="1"/>
              <a:t>fitting</a:t>
            </a:r>
            <a:r>
              <a:rPr lang="fr-FR" dirty="0"/>
              <a:t> (on </a:t>
            </a:r>
            <a:r>
              <a:rPr lang="fr-FR" dirty="0" err="1"/>
              <a:t>simulated</a:t>
            </a:r>
            <a:r>
              <a:rPr lang="fr-FR" dirty="0"/>
              <a:t> data)</a:t>
            </a:r>
            <a:endParaRPr lang="en-US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37E521-B06D-46FE-8D4B-F0A67BB90B5F}"/>
              </a:ext>
            </a:extLst>
          </p:cNvPr>
          <p:cNvSpPr txBox="1"/>
          <p:nvPr/>
        </p:nvSpPr>
        <p:spPr>
          <a:xfrm>
            <a:off x="8385378" y="1148450"/>
            <a:ext cx="257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Adding</a:t>
            </a:r>
            <a:r>
              <a:rPr lang="fr-FR" dirty="0"/>
              <a:t> new components</a:t>
            </a:r>
            <a:endParaRPr lang="en-US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3EDBC2A-4664-4593-A726-F023C3F461AA}"/>
              </a:ext>
            </a:extLst>
          </p:cNvPr>
          <p:cNvSpPr txBox="1"/>
          <p:nvPr/>
        </p:nvSpPr>
        <p:spPr>
          <a:xfrm>
            <a:off x="3099138" y="1560524"/>
            <a:ext cx="130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Achromatic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binary</a:t>
            </a:r>
            <a:endParaRPr lang="en-US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7D17C20-705D-4F9A-8D3C-B16FD4E12535}"/>
              </a:ext>
            </a:extLst>
          </p:cNvPr>
          <p:cNvSpPr txBox="1"/>
          <p:nvPr/>
        </p:nvSpPr>
        <p:spPr>
          <a:xfrm>
            <a:off x="3574331" y="3366675"/>
            <a:ext cx="137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Chromatic</a:t>
            </a:r>
            <a:endParaRPr lang="fr-FR" dirty="0"/>
          </a:p>
          <a:p>
            <a:pPr algn="ctr"/>
            <a:r>
              <a:rPr lang="fr-FR" dirty="0" err="1"/>
              <a:t>Skewed</a:t>
            </a:r>
            <a:r>
              <a:rPr lang="fr-FR" dirty="0"/>
              <a:t> </a:t>
            </a:r>
            <a:r>
              <a:rPr lang="fr-FR" dirty="0" err="1"/>
              <a:t>disk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star</a:t>
            </a:r>
            <a:endParaRPr lang="en-US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429E603-389B-44C0-A213-221E555769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6667" r="11905"/>
          <a:stretch/>
        </p:blipFill>
        <p:spPr>
          <a:xfrm>
            <a:off x="1066775" y="4875259"/>
            <a:ext cx="3771231" cy="148784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B99D1D2-AE95-4F1C-8E62-6DA7B2D4CE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5" y="1675870"/>
            <a:ext cx="5535134" cy="41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6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920CB8-AC93-4826-B08F-70ED63BC1E3C}"/>
              </a:ext>
            </a:extLst>
          </p:cNvPr>
          <p:cNvSpPr txBox="1"/>
          <p:nvPr/>
        </p:nvSpPr>
        <p:spPr>
          <a:xfrm>
            <a:off x="190854" y="1056425"/>
            <a:ext cx="6822965" cy="369332"/>
          </a:xfrm>
          <a:prstGeom prst="rect">
            <a:avLst/>
          </a:prstGeom>
          <a:solidFill>
            <a:schemeClr val="accent4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Import </a:t>
            </a:r>
            <a:r>
              <a:rPr lang="fr-FR" dirty="0" err="1"/>
              <a:t>oimodeler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1B2D54-27DC-4DBC-9247-1A8494A022A1}"/>
              </a:ext>
            </a:extLst>
          </p:cNvPr>
          <p:cNvSpPr txBox="1"/>
          <p:nvPr/>
        </p:nvSpPr>
        <p:spPr>
          <a:xfrm>
            <a:off x="173085" y="1545831"/>
            <a:ext cx="7257196" cy="923330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binary</a:t>
            </a:r>
            <a:r>
              <a:rPr lang="fr-FR" dirty="0"/>
              <a:t> model</a:t>
            </a:r>
          </a:p>
          <a:p>
            <a:pPr algn="r"/>
            <a:endParaRPr lang="fr-FR" dirty="0"/>
          </a:p>
          <a:p>
            <a:pPr algn="r"/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EFC9C38-9DBC-4086-8B50-840EE71F0A67}"/>
              </a:ext>
            </a:extLst>
          </p:cNvPr>
          <p:cNvSpPr txBox="1"/>
          <p:nvPr/>
        </p:nvSpPr>
        <p:spPr>
          <a:xfrm>
            <a:off x="190853" y="2549705"/>
            <a:ext cx="7530482" cy="1200329"/>
          </a:xfrm>
          <a:prstGeom prst="rect">
            <a:avLst/>
          </a:prstGeom>
          <a:solidFill>
            <a:schemeClr val="accent4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Set the </a:t>
            </a: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  <a:p>
            <a:pPr algn="r"/>
            <a:endParaRPr lang="fr-FR" dirty="0"/>
          </a:p>
          <a:p>
            <a:pPr algn="r"/>
            <a:endParaRPr lang="fr-FR" dirty="0"/>
          </a:p>
          <a:p>
            <a:pPr algn="r"/>
            <a:r>
              <a:rPr lang="fr-FR" dirty="0"/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48B0C9-59AF-4979-B181-960E11911BB2}"/>
              </a:ext>
            </a:extLst>
          </p:cNvPr>
          <p:cNvSpPr txBox="1"/>
          <p:nvPr/>
        </p:nvSpPr>
        <p:spPr>
          <a:xfrm>
            <a:off x="190853" y="4211766"/>
            <a:ext cx="8878502" cy="923330"/>
          </a:xfrm>
          <a:prstGeom prst="rect">
            <a:avLst/>
          </a:prstGeom>
          <a:solidFill>
            <a:schemeClr val="accent4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Create</a:t>
            </a:r>
            <a:r>
              <a:rPr lang="fr-FR" dirty="0"/>
              <a:t>, </a:t>
            </a:r>
            <a:r>
              <a:rPr lang="fr-FR" dirty="0" err="1"/>
              <a:t>prepare</a:t>
            </a:r>
            <a:r>
              <a:rPr lang="fr-FR" dirty="0"/>
              <a:t> and run the MCMC </a:t>
            </a:r>
            <a:r>
              <a:rPr lang="fr-FR" dirty="0" err="1"/>
              <a:t>fitter</a:t>
            </a:r>
            <a:endParaRPr lang="fr-FR" dirty="0"/>
          </a:p>
          <a:p>
            <a:pPr algn="r"/>
            <a:endParaRPr lang="fr-FR" dirty="0"/>
          </a:p>
          <a:p>
            <a:pPr algn="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ECFBF49-B4E6-42AA-AD1C-0478920171DC}"/>
              </a:ext>
            </a:extLst>
          </p:cNvPr>
          <p:cNvSpPr txBox="1"/>
          <p:nvPr/>
        </p:nvSpPr>
        <p:spPr>
          <a:xfrm>
            <a:off x="190853" y="5181296"/>
            <a:ext cx="7674853" cy="36933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Get</a:t>
            </a:r>
            <a:r>
              <a:rPr lang="fr-FR" dirty="0"/>
              <a:t> the </a:t>
            </a:r>
            <a:r>
              <a:rPr lang="fr-FR" dirty="0" err="1"/>
              <a:t>results</a:t>
            </a:r>
            <a:r>
              <a:rPr lang="fr-FR" dirty="0"/>
              <a:t> and plots</a:t>
            </a:r>
            <a:endParaRPr lang="en-US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3A91A0F-D9DE-4A1B-A119-D2DD8117C5F9}"/>
              </a:ext>
            </a:extLst>
          </p:cNvPr>
          <p:cNvSpPr txBox="1"/>
          <p:nvPr/>
        </p:nvSpPr>
        <p:spPr>
          <a:xfrm>
            <a:off x="190853" y="3796234"/>
            <a:ext cx="9876141" cy="369332"/>
          </a:xfrm>
          <a:prstGeom prst="rect">
            <a:avLst/>
          </a:prstGeom>
          <a:solidFill>
            <a:schemeClr val="accent4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Normalizing</a:t>
            </a:r>
            <a:r>
              <a:rPr lang="fr-FR" dirty="0"/>
              <a:t> flux to 1 (</a:t>
            </a:r>
            <a:r>
              <a:rPr lang="fr-FR" dirty="0" err="1"/>
              <a:t>remove</a:t>
            </a:r>
            <a:r>
              <a:rPr lang="fr-FR" dirty="0"/>
              <a:t> one free </a:t>
            </a:r>
            <a:r>
              <a:rPr lang="fr-FR" dirty="0" err="1"/>
              <a:t>parameter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97D327-2490-4F15-8153-B55CDA63580E}"/>
              </a:ext>
            </a:extLst>
          </p:cNvPr>
          <p:cNvSpPr txBox="1"/>
          <p:nvPr/>
        </p:nvSpPr>
        <p:spPr>
          <a:xfrm>
            <a:off x="204310" y="5596828"/>
            <a:ext cx="6727151" cy="1200329"/>
          </a:xfrm>
          <a:prstGeom prst="rect">
            <a:avLst/>
          </a:prstGeom>
          <a:solidFill>
            <a:schemeClr val="accent4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nice</a:t>
            </a:r>
            <a:r>
              <a:rPr lang="fr-FR" dirty="0"/>
              <a:t> plots</a:t>
            </a:r>
          </a:p>
          <a:p>
            <a:endParaRPr lang="fr-FR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20" grpId="0" animBg="1"/>
      <p:bldP spid="22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E27F0FC-9D47-4F60-B481-58D628A57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09" y="1441556"/>
            <a:ext cx="7127591" cy="49893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36EFA8B-86BF-45EE-A5D4-FA3372AB0033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3E0D5F-BB53-4C7E-8C88-586B0A7A99C0}"/>
              </a:ext>
            </a:extLst>
          </p:cNvPr>
          <p:cNvSpPr txBox="1"/>
          <p:nvPr/>
        </p:nvSpPr>
        <p:spPr>
          <a:xfrm>
            <a:off x="2963010" y="212532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160270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90C70DE-632C-4A7A-AF24-3C9790BE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6" y="1444109"/>
            <a:ext cx="4902200" cy="4902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16A3B3-6B92-4C3A-A783-D31387277717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DB5CF8-EACE-4237-A5C5-CFF078C4F81F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3980929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B53ADB-EE37-442D-9944-9B86A904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15" y="1449189"/>
            <a:ext cx="6828632" cy="512147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A6214C4-2834-4339-B586-64F2C16B92B8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85A588-7C5A-4505-A995-7B02E94BD0D7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187492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AE890B-9990-48E9-8427-89CA97E6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4" y="1854195"/>
            <a:ext cx="5486411" cy="43891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(512,0.1)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9E4983-11B3-4179-B015-CB858E2FA63E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39529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898864" y="302592"/>
            <a:ext cx="439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Context of the project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F97E85-7A38-43C6-A364-92ABD065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11" y="1155980"/>
            <a:ext cx="4022815" cy="22628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487ECB-C801-48DD-9005-2D6DE0A2A798}"/>
              </a:ext>
            </a:extLst>
          </p:cNvPr>
          <p:cNvSpPr txBox="1"/>
          <p:nvPr/>
        </p:nvSpPr>
        <p:spPr>
          <a:xfrm>
            <a:off x="276811" y="2996952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July 2021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5C21D6-8927-48E2-ADE4-A14DBF175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2" y="1308563"/>
            <a:ext cx="4524542" cy="4240873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4EA7151-B6C7-40D0-8970-6A3E3BFCA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83" y="2928829"/>
            <a:ext cx="4631930" cy="19552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CFDF65D-B46A-4D44-9ACE-4662715B64BA}"/>
              </a:ext>
            </a:extLst>
          </p:cNvPr>
          <p:cNvSpPr txBox="1"/>
          <p:nvPr/>
        </p:nvSpPr>
        <p:spPr>
          <a:xfrm>
            <a:off x="1067152" y="5708372"/>
            <a:ext cx="300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MATISSE group</a:t>
            </a:r>
            <a:endParaRPr lang="en-US" sz="3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392291-C596-45CB-A49E-9E33DE9DA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14" y="3181618"/>
            <a:ext cx="3838157" cy="214485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9FFF855-B547-486C-9A74-7B34EF71C7CA}"/>
              </a:ext>
            </a:extLst>
          </p:cNvPr>
          <p:cNvSpPr txBox="1"/>
          <p:nvPr/>
        </p:nvSpPr>
        <p:spPr>
          <a:xfrm>
            <a:off x="7884964" y="5800483"/>
            <a:ext cx="299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JMMC/AMHRA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585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66A25D3F-37C2-46B3-8EAE-0419A1586C8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5D6C3E-D9B0-4D96-A623-EF32BA930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6667" r="11905"/>
          <a:stretch/>
        </p:blipFill>
        <p:spPr>
          <a:xfrm>
            <a:off x="4546521" y="2928538"/>
            <a:ext cx="6732433" cy="26561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B46FD8-D684-48D5-9E39-A45817E49A45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</p:spTree>
    <p:extLst>
      <p:ext uri="{BB962C8B-B14F-4D97-AF65-F5344CB8AC3E}">
        <p14:creationId xmlns:p14="http://schemas.microsoft.com/office/powerpoint/2010/main" val="369356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E021A8-D795-4974-B934-087F0408E8AB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7C5D84-77A0-4336-B7E5-7F5DD8D3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40" y="3658042"/>
            <a:ext cx="5880641" cy="29898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4BE8E9-3082-43AC-A1FF-90B05AD76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" b="2183"/>
          <a:stretch/>
        </p:blipFill>
        <p:spPr>
          <a:xfrm>
            <a:off x="7093396" y="741867"/>
            <a:ext cx="4885113" cy="37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2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2710201" y="235294"/>
            <a:ext cx="677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Fourier components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1336119"/>
            <a:ext cx="7142714" cy="418576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oimBox</a:t>
            </a:r>
            <a:r>
              <a:rPr lang="en-US" sz="1400" dirty="0"/>
              <a:t>(</a:t>
            </a:r>
            <a:r>
              <a:rPr lang="en-US" sz="1400" dirty="0" err="1"/>
              <a:t>oim.oimComponentFourier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name="2D Box"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 = "BOX“</a:t>
            </a:r>
          </a:p>
          <a:p>
            <a:endParaRPr lang="en-US" sz="1400" dirty="0"/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 </a:t>
            </a:r>
          </a:p>
          <a:p>
            <a:r>
              <a:rPr lang="en-US" sz="1400" dirty="0"/>
              <a:t>          super().__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["dx"]=</a:t>
            </a:r>
            <a:r>
              <a:rPr lang="en-US" sz="1400" dirty="0" err="1"/>
              <a:t>oim.oimParam</a:t>
            </a:r>
            <a:r>
              <a:rPr lang="en-US" sz="1400" dirty="0"/>
              <a:t>(name="dx", value=1,description="Size in </a:t>
            </a:r>
            <a:r>
              <a:rPr lang="en-US" sz="1400" dirty="0" err="1"/>
              <a:t>x",unit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dy</a:t>
            </a:r>
            <a:r>
              <a:rPr lang="en-US" sz="1400" dirty="0"/>
              <a:t>", value=1,description="Size in </a:t>
            </a:r>
            <a:r>
              <a:rPr lang="en-US" sz="1400" dirty="0" err="1"/>
              <a:t>y",unit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visFunction</a:t>
            </a:r>
            <a:r>
              <a:rPr lang="en-US" sz="1400" dirty="0"/>
              <a:t>(</a:t>
            </a:r>
            <a:r>
              <a:rPr lang="en-US" sz="1400" dirty="0" err="1"/>
              <a:t>self,ucoord,vcoord,rho,wl,t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x=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["dx"].unit.to(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ucoord</a:t>
            </a:r>
            <a:endParaRPr lang="en-US" sz="1400" dirty="0"/>
          </a:p>
          <a:p>
            <a:r>
              <a:rPr lang="en-US" sz="1400" dirty="0"/>
              <a:t>        y=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vcoord</a:t>
            </a:r>
            <a:endParaRPr lang="en-US" sz="1400" dirty="0"/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np.sinc</a:t>
            </a:r>
            <a:r>
              <a:rPr lang="en-US" sz="1400" dirty="0"/>
              <a:t>(x)*</a:t>
            </a:r>
            <a:r>
              <a:rPr lang="en-US" sz="1400" dirty="0" err="1"/>
              <a:t>np.sinc</a:t>
            </a:r>
            <a:r>
              <a:rPr lang="en-US" sz="1400" dirty="0"/>
              <a:t>(y)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imageFunction</a:t>
            </a:r>
            <a:r>
              <a:rPr lang="en-US" sz="1400" dirty="0"/>
              <a:t>(</a:t>
            </a:r>
            <a:r>
              <a:rPr lang="en-US" sz="1400" dirty="0" err="1"/>
              <a:t>self,xx,yy,wl,t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return ((</a:t>
            </a:r>
            <a:r>
              <a:rPr lang="en-US" sz="1400" dirty="0" err="1"/>
              <a:t>np.abs</a:t>
            </a:r>
            <a:r>
              <a:rPr lang="en-US" sz="1400" dirty="0"/>
              <a:t>(xx)&lt;=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)/2) &amp;</a:t>
            </a:r>
          </a:p>
          <a:p>
            <a:r>
              <a:rPr lang="en-US" sz="1400" dirty="0"/>
              <a:t>                (</a:t>
            </a:r>
            <a:r>
              <a:rPr lang="en-US" sz="1400" dirty="0" err="1"/>
              <a:t>np.abs</a:t>
            </a:r>
            <a:r>
              <a:rPr lang="en-US" sz="1400" dirty="0"/>
              <a:t>(</a:t>
            </a:r>
            <a:r>
              <a:rPr lang="en-US" sz="1400" dirty="0" err="1"/>
              <a:t>yy</a:t>
            </a:r>
            <a:r>
              <a:rPr lang="en-US" sz="1400" dirty="0"/>
              <a:t>)&lt;=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)/2)).</a:t>
            </a:r>
            <a:r>
              <a:rPr lang="en-US" sz="1400" dirty="0" err="1"/>
              <a:t>astype</a:t>
            </a:r>
            <a:r>
              <a:rPr lang="en-US" sz="1400" dirty="0"/>
              <a:t>(float)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2C31498-5753-4B0E-93D8-60D95DEA95C2}"/>
              </a:ext>
            </a:extLst>
          </p:cNvPr>
          <p:cNvGrpSpPr/>
          <p:nvPr/>
        </p:nvGrpSpPr>
        <p:grpSpPr>
          <a:xfrm>
            <a:off x="335902" y="2239347"/>
            <a:ext cx="9984908" cy="1119697"/>
            <a:chOff x="-735999" y="1147665"/>
            <a:chExt cx="9984908" cy="1119697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99C92E5-0B31-4F72-AA34-F6953D272A50}"/>
                </a:ext>
              </a:extLst>
            </p:cNvPr>
            <p:cNvSpPr txBox="1"/>
            <p:nvPr/>
          </p:nvSpPr>
          <p:spPr>
            <a:xfrm>
              <a:off x="6209936" y="1159366"/>
              <a:ext cx="3038973" cy="1107996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Initialization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Call parent __</a:t>
              </a:r>
              <a:r>
                <a:rPr lang="en-US" sz="1600" dirty="0" err="1"/>
                <a:t>init</a:t>
              </a:r>
              <a:r>
                <a:rPr lang="en-US" sz="1600" dirty="0"/>
                <a:t>__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Define parameters (</a:t>
              </a:r>
              <a:r>
                <a:rPr lang="en-US" sz="1600" dirty="0" err="1"/>
                <a:t>oimParam</a:t>
              </a:r>
              <a:r>
                <a:rPr lang="en-US" sz="1600" dirty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Call eval function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2DDF33-D8D5-47BA-80E7-F2D4009D06EB}"/>
                </a:ext>
              </a:extLst>
            </p:cNvPr>
            <p:cNvSpPr/>
            <p:nvPr/>
          </p:nvSpPr>
          <p:spPr>
            <a:xfrm>
              <a:off x="-735999" y="1147665"/>
              <a:ext cx="6727371" cy="1088919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3DEBD2C-BD59-411E-8830-E0B80A404A2E}"/>
              </a:ext>
            </a:extLst>
          </p:cNvPr>
          <p:cNvGrpSpPr/>
          <p:nvPr/>
        </p:nvGrpSpPr>
        <p:grpSpPr>
          <a:xfrm>
            <a:off x="233266" y="3529733"/>
            <a:ext cx="11769992" cy="1068888"/>
            <a:chOff x="-838635" y="659032"/>
            <a:chExt cx="11769992" cy="106888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7A0EB26-5B46-4F33-BEE6-458E1A49858A}"/>
                </a:ext>
              </a:extLst>
            </p:cNvPr>
            <p:cNvSpPr txBox="1"/>
            <p:nvPr/>
          </p:nvSpPr>
          <p:spPr>
            <a:xfrm>
              <a:off x="6209936" y="901088"/>
              <a:ext cx="4721421" cy="584775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b="1" dirty="0"/>
                <a:t>visibility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formula as function of u and v or ρ (and optionally </a:t>
              </a:r>
              <a:r>
                <a:rPr lang="el-GR" sz="1400" dirty="0"/>
                <a:t>λ</a:t>
              </a:r>
              <a:r>
                <a:rPr lang="fr-FR" sz="1400" dirty="0"/>
                <a:t> and t)</a:t>
              </a:r>
              <a:endParaRPr lang="en-US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5E5B9C-63C2-4442-8E94-38E6D065D91F}"/>
                </a:ext>
              </a:extLst>
            </p:cNvPr>
            <p:cNvSpPr/>
            <p:nvPr/>
          </p:nvSpPr>
          <p:spPr>
            <a:xfrm>
              <a:off x="-838635" y="659032"/>
              <a:ext cx="6830008" cy="1068888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495FE88-5CB6-4ACB-B5A1-09CDD138A6B2}"/>
              </a:ext>
            </a:extLst>
          </p:cNvPr>
          <p:cNvGrpSpPr/>
          <p:nvPr/>
        </p:nvGrpSpPr>
        <p:grpSpPr>
          <a:xfrm>
            <a:off x="211003" y="4769309"/>
            <a:ext cx="11424641" cy="752571"/>
            <a:chOff x="-838635" y="659032"/>
            <a:chExt cx="11424641" cy="752571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2EFE0EA-9DE6-486C-9985-B2501C9DAB48}"/>
                </a:ext>
              </a:extLst>
            </p:cNvPr>
            <p:cNvSpPr txBox="1"/>
            <p:nvPr/>
          </p:nvSpPr>
          <p:spPr>
            <a:xfrm>
              <a:off x="6209230" y="742929"/>
              <a:ext cx="4376776" cy="584775"/>
            </a:xfrm>
            <a:prstGeom prst="rect">
              <a:avLst/>
            </a:prstGeom>
            <a:solidFill>
              <a:srgbClr val="92D050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b="1" dirty="0"/>
                <a:t>Image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formula as function of x and y (and optionally </a:t>
              </a:r>
              <a:r>
                <a:rPr lang="el-GR" sz="1400" dirty="0"/>
                <a:t>λ</a:t>
              </a:r>
              <a:r>
                <a:rPr lang="fr-FR" sz="1400" dirty="0"/>
                <a:t> and t)</a:t>
              </a:r>
              <a:endParaRPr lang="en-US" sz="1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C73769-E681-41C3-A340-5D985AFA8455}"/>
                </a:ext>
              </a:extLst>
            </p:cNvPr>
            <p:cNvSpPr/>
            <p:nvPr/>
          </p:nvSpPr>
          <p:spPr>
            <a:xfrm>
              <a:off x="-838635" y="659032"/>
              <a:ext cx="6830008" cy="752571"/>
            </a:xfrm>
            <a:prstGeom prst="rect">
              <a:avLst/>
            </a:prstGeom>
            <a:solidFill>
              <a:srgbClr val="92D05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79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2710201" y="235294"/>
            <a:ext cx="677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Fourier components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1336119"/>
            <a:ext cx="7142714" cy="418576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oimBox</a:t>
            </a:r>
            <a:r>
              <a:rPr lang="en-US" sz="1400" dirty="0"/>
              <a:t>(</a:t>
            </a:r>
            <a:r>
              <a:rPr lang="en-US" sz="1400" dirty="0" err="1"/>
              <a:t>oim.oimComponentFourier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name="2D Box"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 = "BOX“</a:t>
            </a:r>
          </a:p>
          <a:p>
            <a:endParaRPr lang="en-US" sz="1400" dirty="0"/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 </a:t>
            </a:r>
          </a:p>
          <a:p>
            <a:r>
              <a:rPr lang="en-US" sz="1400" dirty="0"/>
              <a:t>          super().__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["dx"]=</a:t>
            </a:r>
            <a:r>
              <a:rPr lang="en-US" sz="1400" dirty="0" err="1"/>
              <a:t>oim.oimParam</a:t>
            </a:r>
            <a:r>
              <a:rPr lang="en-US" sz="1400" dirty="0"/>
              <a:t>(name="dx", value=1,description="Size in </a:t>
            </a:r>
            <a:r>
              <a:rPr lang="en-US" sz="1400" dirty="0" err="1"/>
              <a:t>x",unit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dy</a:t>
            </a:r>
            <a:r>
              <a:rPr lang="en-US" sz="1400" dirty="0"/>
              <a:t>", value=1,description="Size in </a:t>
            </a:r>
            <a:r>
              <a:rPr lang="en-US" sz="1400" dirty="0" err="1"/>
              <a:t>y",unit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visFunction</a:t>
            </a:r>
            <a:r>
              <a:rPr lang="en-US" sz="1400" dirty="0"/>
              <a:t>(</a:t>
            </a:r>
            <a:r>
              <a:rPr lang="en-US" sz="1400" dirty="0" err="1"/>
              <a:t>self,ucoord,vcoord,rho,wl,t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x=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["dx"].unit.to(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ucoord</a:t>
            </a:r>
            <a:endParaRPr lang="en-US" sz="1400" dirty="0"/>
          </a:p>
          <a:p>
            <a:r>
              <a:rPr lang="en-US" sz="1400" dirty="0"/>
              <a:t>        y=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vcoord</a:t>
            </a:r>
            <a:endParaRPr lang="en-US" sz="1400" dirty="0"/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np.sinc</a:t>
            </a:r>
            <a:r>
              <a:rPr lang="en-US" sz="1400" dirty="0"/>
              <a:t>(x)*</a:t>
            </a:r>
            <a:r>
              <a:rPr lang="en-US" sz="1400" dirty="0" err="1"/>
              <a:t>np.sinc</a:t>
            </a:r>
            <a:r>
              <a:rPr lang="en-US" sz="1400" dirty="0"/>
              <a:t>(y)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imageFunction</a:t>
            </a:r>
            <a:r>
              <a:rPr lang="en-US" sz="1400" dirty="0"/>
              <a:t>(</a:t>
            </a:r>
            <a:r>
              <a:rPr lang="en-US" sz="1400" dirty="0" err="1"/>
              <a:t>self,xx,yy,wl,t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return ((</a:t>
            </a:r>
            <a:r>
              <a:rPr lang="en-US" sz="1400" dirty="0" err="1"/>
              <a:t>np.abs</a:t>
            </a:r>
            <a:r>
              <a:rPr lang="en-US" sz="1400" dirty="0"/>
              <a:t>(xx)&lt;=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)/2) &amp;</a:t>
            </a:r>
          </a:p>
          <a:p>
            <a:r>
              <a:rPr lang="en-US" sz="1400" dirty="0"/>
              <a:t>                (</a:t>
            </a:r>
            <a:r>
              <a:rPr lang="en-US" sz="1400" dirty="0" err="1"/>
              <a:t>np.abs</a:t>
            </a:r>
            <a:r>
              <a:rPr lang="en-US" sz="1400" dirty="0"/>
              <a:t>(</a:t>
            </a:r>
            <a:r>
              <a:rPr lang="en-US" sz="1400" dirty="0" err="1"/>
              <a:t>yy</a:t>
            </a:r>
            <a:r>
              <a:rPr lang="en-US" sz="1400" dirty="0"/>
              <a:t>)&lt;=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)/2)).</a:t>
            </a:r>
            <a:r>
              <a:rPr lang="en-US" sz="1400" dirty="0" err="1"/>
              <a:t>astype</a:t>
            </a:r>
            <a:r>
              <a:rPr lang="en-US" sz="1400" dirty="0"/>
              <a:t>(float)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9CFA44-CF43-4084-AF27-1D84E800F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9667" r="50779" b="4223"/>
          <a:stretch/>
        </p:blipFill>
        <p:spPr>
          <a:xfrm>
            <a:off x="8178800" y="1217793"/>
            <a:ext cx="2976880" cy="29426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D09BD1F-95DD-4105-B7BE-F6C642F1F0E3}"/>
              </a:ext>
            </a:extLst>
          </p:cNvPr>
          <p:cNvSpPr txBox="1"/>
          <p:nvPr/>
        </p:nvSpPr>
        <p:spPr>
          <a:xfrm>
            <a:off x="325120" y="5917196"/>
            <a:ext cx="2153920" cy="52322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b1=</a:t>
            </a:r>
            <a:r>
              <a:rPr lang="en-US" sz="1400" dirty="0" err="1"/>
              <a:t>oimBox</a:t>
            </a:r>
            <a:r>
              <a:rPr lang="en-US" sz="1400" dirty="0"/>
              <a:t>(dx=40,dy=10)</a:t>
            </a:r>
          </a:p>
          <a:p>
            <a:r>
              <a:rPr lang="en-US" sz="1400" dirty="0"/>
              <a:t>m1=</a:t>
            </a:r>
            <a:r>
              <a:rPr lang="en-US" sz="1400" dirty="0" err="1"/>
              <a:t>oim.oimModel</a:t>
            </a:r>
            <a:r>
              <a:rPr lang="en-US" sz="1400" dirty="0"/>
              <a:t>(b1)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1B8322-88B6-46DF-B124-9A39421037A4}"/>
              </a:ext>
            </a:extLst>
          </p:cNvPr>
          <p:cNvSpPr txBox="1"/>
          <p:nvPr/>
        </p:nvSpPr>
        <p:spPr>
          <a:xfrm>
            <a:off x="2753360" y="5917196"/>
            <a:ext cx="4277360" cy="52322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m1.showModel(512,0.2,axe=ax[0],</a:t>
            </a:r>
            <a:r>
              <a:rPr lang="en-US" sz="1400" dirty="0" err="1"/>
              <a:t>colorbar</a:t>
            </a:r>
            <a:r>
              <a:rPr lang="en-US" sz="1400" dirty="0"/>
              <a:t>=False)</a:t>
            </a:r>
          </a:p>
          <a:p>
            <a:r>
              <a:rPr lang="en-US" sz="1400" dirty="0"/>
              <a:t>vis=</a:t>
            </a:r>
            <a:r>
              <a:rPr lang="en-US" sz="1400" dirty="0" err="1"/>
              <a:t>np.abs</a:t>
            </a:r>
            <a:r>
              <a:rPr lang="en-US" sz="1400" dirty="0"/>
              <a:t>(</a:t>
            </a:r>
            <a:r>
              <a:rPr lang="en-US" sz="1400" dirty="0" err="1"/>
              <a:t>m.getComplexCoherentFlux</a:t>
            </a:r>
            <a:r>
              <a:rPr lang="en-US" sz="1400" dirty="0"/>
              <a:t>(</a:t>
            </a:r>
            <a:r>
              <a:rPr lang="en-US" sz="1400" dirty="0" err="1"/>
              <a:t>spfx,spfy</a:t>
            </a:r>
            <a:r>
              <a:rPr lang="en-US" sz="1400" dirty="0"/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49D398-C561-4D78-9BF2-C67A4B3B0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6627" r="24221" b="63095"/>
          <a:stretch/>
        </p:blipFill>
        <p:spPr>
          <a:xfrm>
            <a:off x="6537695" y="4423098"/>
            <a:ext cx="5373715" cy="16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948690"/>
            <a:ext cx="9239912" cy="585790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oimFastRotator</a:t>
            </a:r>
            <a:r>
              <a:rPr lang="en-US" sz="1400" dirty="0"/>
              <a:t>(</a:t>
            </a:r>
            <a:r>
              <a:rPr lang="en-US" sz="1400" dirty="0" err="1"/>
              <a:t>oim.oimComponentImage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name="Fast Rotator"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="</a:t>
            </a:r>
            <a:r>
              <a:rPr lang="en-US" sz="1400" dirty="0" err="1"/>
              <a:t>FRot</a:t>
            </a:r>
            <a:r>
              <a:rPr lang="en-US" sz="1400" dirty="0"/>
              <a:t>"</a:t>
            </a:r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super(). 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["incl"]=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incl",value</a:t>
            </a:r>
            <a:r>
              <a:rPr lang="en-US" sz="1400" dirty="0"/>
              <a:t>=0,description="Inclination </a:t>
            </a:r>
            <a:r>
              <a:rPr lang="en-US" sz="1400" dirty="0" err="1"/>
              <a:t>angle",unit</a:t>
            </a:r>
            <a:r>
              <a:rPr lang="en-US" sz="1400" dirty="0"/>
              <a:t>=</a:t>
            </a:r>
            <a:r>
              <a:rPr lang="en-US" sz="1400" dirty="0" err="1"/>
              <a:t>units.deg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["rot"]=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rot",value</a:t>
            </a:r>
            <a:r>
              <a:rPr lang="en-US" sz="1400" dirty="0"/>
              <a:t>=0,description="Rotation </a:t>
            </a:r>
            <a:r>
              <a:rPr lang="en-US" sz="1400" dirty="0" err="1"/>
              <a:t>Rate",unit</a:t>
            </a:r>
            <a:r>
              <a:rPr lang="en-US" sz="1400" dirty="0"/>
              <a:t>=units.one)  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Tpole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Tpole</a:t>
            </a:r>
            <a:r>
              <a:rPr lang="en-US" sz="1400" dirty="0"/>
              <a:t>",value=20000,description="Polar </a:t>
            </a:r>
            <a:r>
              <a:rPr lang="en-US" sz="1400" dirty="0" err="1"/>
              <a:t>Temperature",unit</a:t>
            </a:r>
            <a:r>
              <a:rPr lang="en-US" sz="1400" dirty="0"/>
              <a:t>=</a:t>
            </a:r>
            <a:r>
              <a:rPr lang="en-US" sz="1400" dirty="0" err="1"/>
              <a:t>units.K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dpole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dplot</a:t>
            </a:r>
            <a:r>
              <a:rPr lang="en-US" sz="1400" dirty="0"/>
              <a:t>",value=1,description="Polar </a:t>
            </a:r>
            <a:r>
              <a:rPr lang="en-US" sz="1400" dirty="0" err="1"/>
              <a:t>diameter",unit</a:t>
            </a:r>
            <a:r>
              <a:rPr lang="en-US" sz="1400" dirty="0"/>
              <a:t>=</a:t>
            </a:r>
            <a:r>
              <a:rPr lang="en-US" sz="1400" dirty="0" err="1"/>
              <a:t>units.mas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["beta"]=</a:t>
            </a:r>
            <a:r>
              <a:rPr lang="en-US" sz="1400" dirty="0" err="1"/>
              <a:t>oim.oimParam</a:t>
            </a:r>
            <a:r>
              <a:rPr lang="en-US" sz="1400" dirty="0"/>
              <a:t>(name="beta", value=0.25,description="Gravity Darkening </a:t>
            </a:r>
            <a:r>
              <a:rPr lang="en-US" sz="1400" dirty="0" err="1"/>
              <a:t>Exponent",unit</a:t>
            </a:r>
            <a:r>
              <a:rPr lang="en-US" sz="1400" dirty="0"/>
              <a:t>=units.one)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self._t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([0]) </a:t>
            </a:r>
          </a:p>
          <a:p>
            <a:r>
              <a:rPr lang="en-US" sz="1400" dirty="0"/>
              <a:t>        self._</a:t>
            </a:r>
            <a:r>
              <a:rPr lang="en-US" sz="1400" dirty="0" err="1"/>
              <a:t>wl</a:t>
            </a:r>
            <a:r>
              <a:rPr lang="en-US" sz="1400" dirty="0"/>
              <a:t> = </a:t>
            </a:r>
            <a:r>
              <a:rPr lang="en-US" sz="1400" dirty="0" err="1"/>
              <a:t>np.linspace</a:t>
            </a:r>
            <a:r>
              <a:rPr lang="en-US" sz="1400" dirty="0"/>
              <a:t>(0.5e-6,15e-6,num=10)    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 def _</a:t>
            </a:r>
            <a:r>
              <a:rPr lang="en-US" sz="1400" dirty="0" err="1"/>
              <a:t>internalImage</a:t>
            </a:r>
            <a:r>
              <a:rPr lang="en-US" sz="1400" dirty="0"/>
              <a:t>(self):</a:t>
            </a:r>
          </a:p>
          <a:p>
            <a:r>
              <a:rPr lang="en-US" sz="1400" dirty="0"/>
              <a:t>        dim=</a:t>
            </a:r>
            <a:r>
              <a:rPr lang="en-US" sz="1400" dirty="0" err="1"/>
              <a:t>self.params</a:t>
            </a:r>
            <a:r>
              <a:rPr lang="en-US" sz="1400" dirty="0"/>
              <a:t>["dim"].value</a:t>
            </a:r>
          </a:p>
          <a:p>
            <a:r>
              <a:rPr lang="en-US" sz="1400" dirty="0"/>
              <a:t>        incl=</a:t>
            </a:r>
            <a:r>
              <a:rPr lang="en-US" sz="1400" dirty="0" err="1"/>
              <a:t>self.params</a:t>
            </a:r>
            <a:r>
              <a:rPr lang="en-US" sz="1400" dirty="0"/>
              <a:t>["incl"].value        </a:t>
            </a:r>
          </a:p>
          <a:p>
            <a:r>
              <a:rPr lang="en-US" sz="1400" dirty="0"/>
              <a:t>        rot=</a:t>
            </a:r>
            <a:r>
              <a:rPr lang="en-US" sz="1400" dirty="0" err="1"/>
              <a:t>self.params</a:t>
            </a:r>
            <a:r>
              <a:rPr lang="en-US" sz="1400" dirty="0"/>
              <a:t>["rot"].value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Tpole</a:t>
            </a:r>
            <a:r>
              <a:rPr lang="en-US" sz="1400" dirty="0"/>
              <a:t>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Tpole</a:t>
            </a:r>
            <a:r>
              <a:rPr lang="en-US" sz="1400" dirty="0"/>
              <a:t>"].value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dpole</a:t>
            </a:r>
            <a:r>
              <a:rPr lang="en-US" sz="1400" dirty="0"/>
              <a:t>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dpole</a:t>
            </a:r>
            <a:r>
              <a:rPr lang="en-US" sz="1400" dirty="0"/>
              <a:t>"].value</a:t>
            </a:r>
          </a:p>
          <a:p>
            <a:r>
              <a:rPr lang="en-US" sz="1400" dirty="0"/>
              <a:t>        beta=</a:t>
            </a:r>
            <a:r>
              <a:rPr lang="en-US" sz="1400" dirty="0" err="1"/>
              <a:t>self.params</a:t>
            </a:r>
            <a:r>
              <a:rPr lang="en-US" sz="1400" dirty="0"/>
              <a:t>["beta"].value  </a:t>
            </a:r>
          </a:p>
          <a:p>
            <a:r>
              <a:rPr lang="en-US" sz="1400" dirty="0"/>
              <a:t>    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</a:t>
            </a:r>
            <a:r>
              <a:rPr lang="en-US" sz="1400" dirty="0"/>
              <a:t>=</a:t>
            </a:r>
            <a:r>
              <a:rPr lang="en-US" sz="1400" dirty="0" err="1"/>
              <a:t>fastRotator</a:t>
            </a:r>
            <a:r>
              <a:rPr lang="en-US" sz="1400" dirty="0"/>
              <a:t>(dim,1.5,incl,rot,Tpole,self._wl,beta=beta)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</a:t>
            </a:r>
            <a:r>
              <a:rPr lang="en-US" sz="1400" dirty="0"/>
              <a:t>=</a:t>
            </a:r>
            <a:r>
              <a:rPr lang="en-US" sz="1400" dirty="0" err="1"/>
              <a:t>np.tile</a:t>
            </a:r>
            <a:r>
              <a:rPr lang="en-US" sz="1400" dirty="0"/>
              <a:t>(</a:t>
            </a:r>
            <a:r>
              <a:rPr lang="en-US" sz="1400" dirty="0" err="1"/>
              <a:t>np.moveaxis</a:t>
            </a:r>
            <a:r>
              <a:rPr lang="en-US" sz="1400" dirty="0"/>
              <a:t>(im,-1,0)[None,:,:,:],(1,1,1,1))</a:t>
            </a:r>
          </a:p>
          <a:p>
            <a:r>
              <a:rPr lang="en-US" sz="1400" dirty="0"/>
              <a:t>        self._</a:t>
            </a:r>
            <a:r>
              <a:rPr lang="en-US" sz="1400" dirty="0" err="1"/>
              <a:t>pixSize</a:t>
            </a:r>
            <a:r>
              <a:rPr lang="en-US" sz="1400" dirty="0"/>
              <a:t>=1.5*</a:t>
            </a:r>
            <a:r>
              <a:rPr lang="en-US" sz="1400" dirty="0" err="1"/>
              <a:t>dpole</a:t>
            </a:r>
            <a:r>
              <a:rPr lang="en-US" sz="1400" dirty="0"/>
              <a:t>/dim*units.mas.to(</a:t>
            </a:r>
            <a:r>
              <a:rPr lang="en-US" sz="1400" dirty="0" err="1"/>
              <a:t>units.rad</a:t>
            </a:r>
            <a:r>
              <a:rPr lang="en-US" sz="1400" dirty="0"/>
              <a:t>)        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im</a:t>
            </a:r>
            <a:endParaRPr lang="en-US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03AB58-EC0F-4DA3-8E91-8EBB4D99C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23641"/>
          <a:stretch/>
        </p:blipFill>
        <p:spPr>
          <a:xfrm>
            <a:off x="5506106" y="3369592"/>
            <a:ext cx="6228867" cy="30018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0B877AE-85F8-415B-B0CA-A977DD3B8807}"/>
              </a:ext>
            </a:extLst>
          </p:cNvPr>
          <p:cNvSpPr txBox="1"/>
          <p:nvPr/>
        </p:nvSpPr>
        <p:spPr>
          <a:xfrm>
            <a:off x="1407361" y="427130"/>
            <a:ext cx="937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Image components (external code) </a:t>
            </a:r>
          </a:p>
        </p:txBody>
      </p:sp>
    </p:spTree>
    <p:extLst>
      <p:ext uri="{BB962C8B-B14F-4D97-AF65-F5344CB8AC3E}">
        <p14:creationId xmlns:p14="http://schemas.microsoft.com/office/powerpoint/2010/main" val="28775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C35B82-082C-4520-B1F6-4FB876F1BFB1}"/>
              </a:ext>
            </a:extLst>
          </p:cNvPr>
          <p:cNvSpPr txBox="1"/>
          <p:nvPr/>
        </p:nvSpPr>
        <p:spPr>
          <a:xfrm>
            <a:off x="86968" y="1298570"/>
            <a:ext cx="6904382" cy="461664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oimExpRing</a:t>
            </a:r>
            <a:r>
              <a:rPr lang="en-US" sz="1400" dirty="0"/>
              <a:t>(</a:t>
            </a:r>
            <a:r>
              <a:rPr lang="en-US" sz="1400" dirty="0" err="1"/>
              <a:t>oim.oimComponentRadialProfile</a:t>
            </a:r>
            <a:r>
              <a:rPr lang="en-US" sz="1400" dirty="0"/>
              <a:t>):</a:t>
            </a:r>
          </a:p>
          <a:p>
            <a:endParaRPr lang="en-US" sz="1400" dirty="0"/>
          </a:p>
          <a:p>
            <a:r>
              <a:rPr lang="en-US" sz="1400" dirty="0"/>
              <a:t>    name="A ring with a </a:t>
            </a:r>
            <a:r>
              <a:rPr lang="en-US" sz="1400" dirty="0" err="1"/>
              <a:t>descreasing</a:t>
            </a:r>
            <a:r>
              <a:rPr lang="en-US" sz="1400" dirty="0"/>
              <a:t> exponential </a:t>
            </a:r>
            <a:r>
              <a:rPr lang="en-US" sz="1400" dirty="0" err="1"/>
              <a:t>profil</a:t>
            </a:r>
            <a:r>
              <a:rPr lang="en-US" sz="1400" dirty="0"/>
              <a:t>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 = "</a:t>
            </a:r>
            <a:r>
              <a:rPr lang="en-US" sz="1400" dirty="0" err="1"/>
              <a:t>ExpR</a:t>
            </a:r>
            <a:r>
              <a:rPr lang="en-US" sz="1400" dirty="0"/>
              <a:t>"</a:t>
            </a:r>
          </a:p>
          <a:p>
            <a:r>
              <a:rPr lang="en-US" sz="1400" dirty="0"/>
              <a:t>    elliptic=True</a:t>
            </a:r>
          </a:p>
          <a:p>
            <a:r>
              <a:rPr lang="en-US" sz="1400" dirty="0"/>
              <a:t>       </a:t>
            </a:r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 </a:t>
            </a:r>
          </a:p>
          <a:p>
            <a:r>
              <a:rPr lang="en-US" sz="1400" dirty="0"/>
              <a:t>         super().__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self.params</a:t>
            </a:r>
            <a:r>
              <a:rPr lang="en-US" sz="1400" dirty="0"/>
              <a:t>["d"]=</a:t>
            </a:r>
            <a:r>
              <a:rPr lang="en-US" sz="1400" dirty="0" err="1"/>
              <a:t>oim.oimParam</a:t>
            </a:r>
            <a:r>
              <a:rPr lang="en-US" sz="1400" dirty="0"/>
              <a:t>(**(</a:t>
            </a:r>
            <a:r>
              <a:rPr lang="en-US" sz="1400" dirty="0" err="1"/>
              <a:t>oim</a:t>
            </a:r>
            <a:r>
              <a:rPr lang="en-US" sz="1400" dirty="0"/>
              <a:t>._</a:t>
            </a:r>
            <a:r>
              <a:rPr lang="en-US" sz="1400" dirty="0" err="1"/>
              <a:t>standardParameters</a:t>
            </a:r>
            <a:r>
              <a:rPr lang="en-US" sz="1400" dirty="0"/>
              <a:t>["d"]))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(**(</a:t>
            </a:r>
            <a:r>
              <a:rPr lang="en-US" sz="1400" dirty="0" err="1"/>
              <a:t>oim</a:t>
            </a:r>
            <a:r>
              <a:rPr lang="en-US" sz="1400" dirty="0"/>
              <a:t>._</a:t>
            </a:r>
            <a:r>
              <a:rPr lang="en-US" sz="1400" dirty="0" err="1"/>
              <a:t>standardParameters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"]))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self._dim</a:t>
            </a:r>
            <a:r>
              <a:rPr lang="en-US" sz="1400" dirty="0"/>
              <a:t>=256</a:t>
            </a:r>
          </a:p>
          <a:p>
            <a:r>
              <a:rPr lang="en-US" sz="1400" dirty="0"/>
              <a:t>         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self._t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([0])</a:t>
            </a:r>
          </a:p>
          <a:p>
            <a:r>
              <a:rPr lang="en-US" sz="1400" dirty="0"/>
              <a:t>         self._</a:t>
            </a:r>
            <a:r>
              <a:rPr lang="en-US" sz="1400" dirty="0" err="1"/>
              <a:t>wl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([0.5e-6,1e-6])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self._r</a:t>
            </a:r>
            <a:r>
              <a:rPr lang="en-US" sz="1400" dirty="0"/>
              <a:t> = </a:t>
            </a:r>
            <a:r>
              <a:rPr lang="en-US" sz="1400" dirty="0" err="1"/>
              <a:t>np.arange</a:t>
            </a:r>
            <a:r>
              <a:rPr lang="en-US" sz="1400" dirty="0"/>
              <a:t>(0, </a:t>
            </a:r>
            <a:r>
              <a:rPr lang="en-US" sz="1400" dirty="0" err="1"/>
              <a:t>self._dim</a:t>
            </a:r>
            <a:r>
              <a:rPr lang="en-US" sz="1400" dirty="0"/>
              <a:t>)*0.05 #in mas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</a:t>
            </a:r>
          </a:p>
          <a:p>
            <a:r>
              <a:rPr lang="en-US" sz="1400" dirty="0"/>
              <a:t>    def _</a:t>
            </a:r>
            <a:r>
              <a:rPr lang="en-US" sz="1400" dirty="0" err="1"/>
              <a:t>radialProfileFunction</a:t>
            </a:r>
            <a:r>
              <a:rPr lang="en-US" sz="1400" dirty="0"/>
              <a:t>(</a:t>
            </a:r>
            <a:r>
              <a:rPr lang="en-US" sz="1400" dirty="0" err="1"/>
              <a:t>self,r,wl,t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r0=</a:t>
            </a:r>
            <a:r>
              <a:rPr lang="en-US" sz="1400" dirty="0" err="1"/>
              <a:t>self.params</a:t>
            </a:r>
            <a:r>
              <a:rPr lang="en-US" sz="1400" dirty="0"/>
              <a:t>["d"](</a:t>
            </a:r>
            <a:r>
              <a:rPr lang="en-US" sz="1400" dirty="0" err="1"/>
              <a:t>wl,t</a:t>
            </a:r>
            <a:r>
              <a:rPr lang="en-US" sz="1400" dirty="0"/>
              <a:t>)/2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fwhm</a:t>
            </a:r>
            <a:r>
              <a:rPr lang="en-US" sz="1400" dirty="0"/>
              <a:t>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np.nan_to_num</a:t>
            </a:r>
            <a:r>
              <a:rPr lang="en-US" sz="1400" dirty="0"/>
              <a:t>((r&gt;r0)*</a:t>
            </a:r>
            <a:r>
              <a:rPr lang="en-US" sz="1400" dirty="0" err="1"/>
              <a:t>np.exp</a:t>
            </a:r>
            <a:r>
              <a:rPr lang="en-US" sz="1400" dirty="0"/>
              <a:t>(-0.692*</a:t>
            </a:r>
            <a:r>
              <a:rPr lang="en-US" sz="1400" dirty="0" err="1"/>
              <a:t>np.divide</a:t>
            </a:r>
            <a:r>
              <a:rPr lang="en-US" sz="1400" dirty="0"/>
              <a:t>(r-r0,fwhm)),nan=0)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DCA284-E3E2-45E1-B706-E58DB60B4E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3828" r="15469" b="-3828"/>
          <a:stretch/>
        </p:blipFill>
        <p:spPr>
          <a:xfrm>
            <a:off x="1446151" y="2023712"/>
            <a:ext cx="10040563" cy="18908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1563359-A9BA-43AB-9528-21DCB386575F}"/>
              </a:ext>
            </a:extLst>
          </p:cNvPr>
          <p:cNvSpPr txBox="1"/>
          <p:nvPr/>
        </p:nvSpPr>
        <p:spPr>
          <a:xfrm>
            <a:off x="1130231" y="427130"/>
            <a:ext cx="9931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Radial Profile components (analytical) </a:t>
            </a:r>
          </a:p>
        </p:txBody>
      </p:sp>
    </p:spTree>
    <p:extLst>
      <p:ext uri="{BB962C8B-B14F-4D97-AF65-F5344CB8AC3E}">
        <p14:creationId xmlns:p14="http://schemas.microsoft.com/office/powerpoint/2010/main" val="2787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7D04E2-BA25-4391-AC81-857C58307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4858" r="3535" b="5807"/>
          <a:stretch/>
        </p:blipFill>
        <p:spPr>
          <a:xfrm>
            <a:off x="1714500" y="675713"/>
            <a:ext cx="8528538" cy="60548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70B23C-A306-4450-AB96-95B20A0B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009208-859F-43D2-BAFD-41E06364C21F}"/>
              </a:ext>
            </a:extLst>
          </p:cNvPr>
          <p:cNvSpPr txBox="1"/>
          <p:nvPr/>
        </p:nvSpPr>
        <p:spPr>
          <a:xfrm>
            <a:off x="3777160" y="73468"/>
            <a:ext cx="463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Combining components</a:t>
            </a:r>
          </a:p>
        </p:txBody>
      </p:sp>
    </p:spTree>
    <p:extLst>
      <p:ext uri="{BB962C8B-B14F-4D97-AF65-F5344CB8AC3E}">
        <p14:creationId xmlns:p14="http://schemas.microsoft.com/office/powerpoint/2010/main" val="103445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170B23C-A306-4450-AB96-95B20A0B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34" y="1442485"/>
            <a:ext cx="4922451" cy="25006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009208-859F-43D2-BAFD-41E06364C21F}"/>
              </a:ext>
            </a:extLst>
          </p:cNvPr>
          <p:cNvSpPr txBox="1"/>
          <p:nvPr/>
        </p:nvSpPr>
        <p:spPr>
          <a:xfrm>
            <a:off x="4492163" y="202687"/>
            <a:ext cx="320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TODO in 2023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0B6428-EE1D-4D44-ABEF-213B3DF1FB3E}"/>
              </a:ext>
            </a:extLst>
          </p:cNvPr>
          <p:cNvSpPr txBox="1"/>
          <p:nvPr/>
        </p:nvSpPr>
        <p:spPr>
          <a:xfrm>
            <a:off x="254021" y="776781"/>
            <a:ext cx="5784596" cy="5878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Implement missing basic 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components from fits files and grid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Saving (model, fit)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Flux normalization (from 1 or ad-hoc to Jy)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Photometric and spectroscopic data</a:t>
            </a:r>
            <a:endParaRPr lang="en-US" dirty="0"/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Add a few advanced features</a:t>
            </a:r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models (rot. disk, DISCO+, AMHRA, grids?)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“intelligent” sampling for image based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fitters (options, </a:t>
            </a:r>
            <a:r>
              <a:rPr lang="el-GR" sz="1600" dirty="0"/>
              <a:t>λ</a:t>
            </a:r>
            <a:r>
              <a:rPr lang="fr-FR" sz="1600" dirty="0"/>
              <a:t>-by-</a:t>
            </a:r>
            <a:r>
              <a:rPr lang="el-GR" sz="1600" dirty="0"/>
              <a:t>λ</a:t>
            </a:r>
            <a:r>
              <a:rPr lang="en-US" sz="1600" dirty="0"/>
              <a:t>, </a:t>
            </a:r>
            <a:r>
              <a:rPr lang="en-US" sz="1600" dirty="0" err="1"/>
              <a:t>lmfit</a:t>
            </a:r>
            <a:r>
              <a:rPr lang="en-US" sz="1600" dirty="0"/>
              <a:t>, chain, external constraints…)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filters (</a:t>
            </a:r>
            <a:r>
              <a:rPr lang="en-US" sz="1600" dirty="0" err="1"/>
              <a:t>wl</a:t>
            </a:r>
            <a:r>
              <a:rPr lang="en-US" sz="1600" dirty="0"/>
              <a:t> shift, smoothing, binning…)</a:t>
            </a:r>
          </a:p>
          <a:p>
            <a:pPr lvl="1"/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Extensive test of  the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Unitary tests for all models and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Tests Simulated data (chromatic + time-dependent)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Real data from all known instruments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Start working on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Parallelization (model &amp; fitter)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FFT &amp; Hankel algorithms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optimization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Documentation &amp; project management (GIT…)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48BFBB-38C8-49BB-8521-F76CCBAA90A9}"/>
              </a:ext>
            </a:extLst>
          </p:cNvPr>
          <p:cNvSpPr txBox="1"/>
          <p:nvPr/>
        </p:nvSpPr>
        <p:spPr>
          <a:xfrm>
            <a:off x="6256325" y="3943090"/>
            <a:ext cx="5357868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fr-FR" dirty="0" err="1"/>
              <a:t>Oimodeler</a:t>
            </a:r>
            <a:r>
              <a:rPr lang="fr-FR" dirty="0"/>
              <a:t> Team </a:t>
            </a:r>
            <a:r>
              <a:rPr lang="fr-FR" dirty="0" err="1"/>
              <a:t>is</a:t>
            </a:r>
            <a:r>
              <a:rPr lang="fr-FR" dirty="0"/>
              <a:t> building up…</a:t>
            </a:r>
          </a:p>
          <a:p>
            <a:endParaRPr lang="en-US" dirty="0"/>
          </a:p>
          <a:p>
            <a:r>
              <a:rPr lang="en-US" dirty="0"/>
              <a:t>Anthony Meilland, </a:t>
            </a:r>
            <a:r>
              <a:rPr lang="en-US" dirty="0" err="1"/>
              <a:t>Jozsef</a:t>
            </a:r>
            <a:r>
              <a:rPr lang="en-US" dirty="0"/>
              <a:t> </a:t>
            </a:r>
            <a:r>
              <a:rPr lang="en-US" dirty="0" err="1"/>
              <a:t>Varga</a:t>
            </a:r>
            <a:r>
              <a:rPr lang="en-US" dirty="0"/>
              <a:t>, Alexis Matter, Marten </a:t>
            </a:r>
            <a:r>
              <a:rPr lang="en-US" dirty="0" err="1"/>
              <a:t>Scheuck</a:t>
            </a:r>
            <a:r>
              <a:rPr lang="en-US" dirty="0"/>
              <a:t>, Armando </a:t>
            </a:r>
            <a:r>
              <a:rPr lang="en-US" dirty="0" err="1"/>
              <a:t>Domiciano</a:t>
            </a:r>
            <a:r>
              <a:rPr lang="en-US" dirty="0"/>
              <a:t> de Souza …</a:t>
            </a:r>
          </a:p>
          <a:p>
            <a:endParaRPr lang="en-US" dirty="0"/>
          </a:p>
          <a:p>
            <a:r>
              <a:rPr lang="en-US" dirty="0"/>
              <a:t>master and </a:t>
            </a:r>
            <a:r>
              <a:rPr lang="en-US" dirty="0" err="1"/>
              <a:t>phD</a:t>
            </a:r>
            <a:r>
              <a:rPr lang="en-US" dirty="0"/>
              <a:t> students in Nice, Leiden and </a:t>
            </a:r>
            <a:r>
              <a:rPr lang="en-US" dirty="0" err="1"/>
              <a:t>Heildelberg</a:t>
            </a:r>
            <a:r>
              <a:rPr lang="en-US" dirty="0"/>
              <a:t> …</a:t>
            </a:r>
          </a:p>
          <a:p>
            <a:endParaRPr lang="en-US" dirty="0"/>
          </a:p>
          <a:p>
            <a:r>
              <a:rPr lang="en-US" dirty="0"/>
              <a:t>+ ANR MASSIF</a:t>
            </a:r>
          </a:p>
        </p:txBody>
      </p:sp>
    </p:spTree>
    <p:extLst>
      <p:ext uri="{BB962C8B-B14F-4D97-AF65-F5344CB8AC3E}">
        <p14:creationId xmlns:p14="http://schemas.microsoft.com/office/powerpoint/2010/main" val="429994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72F4768-E392-484A-A55D-105DD9B34599}"/>
              </a:ext>
            </a:extLst>
          </p:cNvPr>
          <p:cNvSpPr/>
          <p:nvPr/>
        </p:nvSpPr>
        <p:spPr>
          <a:xfrm>
            <a:off x="852284" y="1507728"/>
            <a:ext cx="3919741" cy="45159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ASPRO</a:t>
            </a:r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1273348" y="427130"/>
            <a:ext cx="964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How did I produce simulated data for comparison?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0D893-2CF6-41A4-AA92-B0F67F320D70}"/>
              </a:ext>
            </a:extLst>
          </p:cNvPr>
          <p:cNvSpPr/>
          <p:nvPr/>
        </p:nvSpPr>
        <p:spPr>
          <a:xfrm>
            <a:off x="1567640" y="4006099"/>
            <a:ext cx="2489027" cy="16668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Data Simulator</a:t>
            </a:r>
          </a:p>
          <a:p>
            <a:pPr algn="ctr"/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errors</a:t>
            </a:r>
            <a:endParaRPr lang="fr-FR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99811-C8B9-486B-913E-C0926DB051F0}"/>
              </a:ext>
            </a:extLst>
          </p:cNvPr>
          <p:cNvSpPr/>
          <p:nvPr/>
        </p:nvSpPr>
        <p:spPr>
          <a:xfrm>
            <a:off x="1531876" y="2145709"/>
            <a:ext cx="2489027" cy="1543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Analytical</a:t>
            </a:r>
            <a:r>
              <a:rPr lang="fr-FR" dirty="0"/>
              <a:t> model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ADEC10-6531-4F23-9FB4-D6C6D42948D5}"/>
              </a:ext>
            </a:extLst>
          </p:cNvPr>
          <p:cNvSpPr/>
          <p:nvPr/>
        </p:nvSpPr>
        <p:spPr>
          <a:xfrm>
            <a:off x="6911833" y="1507728"/>
            <a:ext cx="3919741" cy="4515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oimodeler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22E966-BC0C-40F0-87A5-33846692BD75}"/>
              </a:ext>
            </a:extLst>
          </p:cNvPr>
          <p:cNvSpPr/>
          <p:nvPr/>
        </p:nvSpPr>
        <p:spPr>
          <a:xfrm>
            <a:off x="7627189" y="2072761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Analytical</a:t>
            </a:r>
            <a:r>
              <a:rPr lang="fr-FR" dirty="0"/>
              <a:t> model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C372A1-960B-4F9E-BEA4-E49F294A398F}"/>
              </a:ext>
            </a:extLst>
          </p:cNvPr>
          <p:cNvSpPr/>
          <p:nvPr/>
        </p:nvSpPr>
        <p:spPr>
          <a:xfrm>
            <a:off x="7627189" y="4006099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Fitter</a:t>
            </a:r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082B444-C6B5-4E00-BF0C-3D52302AF6AE}"/>
              </a:ext>
            </a:extLst>
          </p:cNvPr>
          <p:cNvSpPr/>
          <p:nvPr/>
        </p:nvSpPr>
        <p:spPr>
          <a:xfrm>
            <a:off x="3900643" y="4407025"/>
            <a:ext cx="3866311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OIFITS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C1CF37A-A29A-4D8A-8CB7-94A7901BE36B}"/>
              </a:ext>
            </a:extLst>
          </p:cNvPr>
          <p:cNvSpPr/>
          <p:nvPr/>
        </p:nvSpPr>
        <p:spPr>
          <a:xfrm rot="5400000">
            <a:off x="2152408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C286E478-1394-4286-AA0A-8524C784DE00}"/>
              </a:ext>
            </a:extLst>
          </p:cNvPr>
          <p:cNvSpPr/>
          <p:nvPr/>
        </p:nvSpPr>
        <p:spPr>
          <a:xfrm rot="5400000">
            <a:off x="8215062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lèche : double flèche horizontale 37">
            <a:extLst>
              <a:ext uri="{FF2B5EF4-FFF2-40B4-BE49-F238E27FC236}">
                <a16:creationId xmlns:a16="http://schemas.microsoft.com/office/drawing/2014/main" id="{FD5BB970-1725-4E61-821C-0E4155D93C21}"/>
              </a:ext>
            </a:extLst>
          </p:cNvPr>
          <p:cNvSpPr/>
          <p:nvPr/>
        </p:nvSpPr>
        <p:spPr>
          <a:xfrm>
            <a:off x="3943350" y="2594068"/>
            <a:ext cx="3810000" cy="646331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2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72F4768-E392-484A-A55D-105DD9B34599}"/>
              </a:ext>
            </a:extLst>
          </p:cNvPr>
          <p:cNvSpPr/>
          <p:nvPr/>
        </p:nvSpPr>
        <p:spPr>
          <a:xfrm>
            <a:off x="852284" y="1507728"/>
            <a:ext cx="3919741" cy="45159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ASPRO</a:t>
            </a:r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1273348" y="427130"/>
            <a:ext cx="964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How did I produce simulated data for comparison?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0D893-2CF6-41A4-AA92-B0F67F320D70}"/>
              </a:ext>
            </a:extLst>
          </p:cNvPr>
          <p:cNvSpPr/>
          <p:nvPr/>
        </p:nvSpPr>
        <p:spPr>
          <a:xfrm>
            <a:off x="1567640" y="4006099"/>
            <a:ext cx="2489027" cy="16668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Data Simulator</a:t>
            </a:r>
          </a:p>
          <a:p>
            <a:pPr algn="ctr"/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errors</a:t>
            </a:r>
            <a:endParaRPr lang="fr-FR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99811-C8B9-486B-913E-C0926DB051F0}"/>
              </a:ext>
            </a:extLst>
          </p:cNvPr>
          <p:cNvSpPr/>
          <p:nvPr/>
        </p:nvSpPr>
        <p:spPr>
          <a:xfrm>
            <a:off x="1531876" y="2145709"/>
            <a:ext cx="2489027" cy="1543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User model</a:t>
            </a:r>
          </a:p>
          <a:p>
            <a:pPr algn="ctr"/>
            <a:r>
              <a:rPr lang="fr-FR" dirty="0"/>
              <a:t>(image-cube </a:t>
            </a:r>
            <a:r>
              <a:rPr lang="fr-FR" dirty="0" err="1"/>
              <a:t>fits</a:t>
            </a:r>
            <a:r>
              <a:rPr lang="fr-FR" dirty="0"/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ADEC10-6531-4F23-9FB4-D6C6D42948D5}"/>
              </a:ext>
            </a:extLst>
          </p:cNvPr>
          <p:cNvSpPr/>
          <p:nvPr/>
        </p:nvSpPr>
        <p:spPr>
          <a:xfrm>
            <a:off x="6911833" y="1507728"/>
            <a:ext cx="3919741" cy="4515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oimodeler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22E966-BC0C-40F0-87A5-33846692BD75}"/>
              </a:ext>
            </a:extLst>
          </p:cNvPr>
          <p:cNvSpPr/>
          <p:nvPr/>
        </p:nvSpPr>
        <p:spPr>
          <a:xfrm>
            <a:off x="7627189" y="2072761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Complex</a:t>
            </a:r>
            <a:r>
              <a:rPr lang="fr-FR" dirty="0"/>
              <a:t> model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chromatic</a:t>
            </a:r>
            <a:r>
              <a:rPr lang="fr-FR" dirty="0"/>
              <a:t> or Image)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C372A1-960B-4F9E-BEA4-E49F294A398F}"/>
              </a:ext>
            </a:extLst>
          </p:cNvPr>
          <p:cNvSpPr/>
          <p:nvPr/>
        </p:nvSpPr>
        <p:spPr>
          <a:xfrm>
            <a:off x="7627189" y="4006099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Fitter</a:t>
            </a:r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082B444-C6B5-4E00-BF0C-3D52302AF6AE}"/>
              </a:ext>
            </a:extLst>
          </p:cNvPr>
          <p:cNvSpPr/>
          <p:nvPr/>
        </p:nvSpPr>
        <p:spPr>
          <a:xfrm>
            <a:off x="3900643" y="4407025"/>
            <a:ext cx="3866311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OIFITS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C1CF37A-A29A-4D8A-8CB7-94A7901BE36B}"/>
              </a:ext>
            </a:extLst>
          </p:cNvPr>
          <p:cNvSpPr/>
          <p:nvPr/>
        </p:nvSpPr>
        <p:spPr>
          <a:xfrm rot="5400000">
            <a:off x="2152408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C286E478-1394-4286-AA0A-8524C784DE00}"/>
              </a:ext>
            </a:extLst>
          </p:cNvPr>
          <p:cNvSpPr/>
          <p:nvPr/>
        </p:nvSpPr>
        <p:spPr>
          <a:xfrm rot="5400000">
            <a:off x="8215062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AD10AF2C-EE5E-42EA-9915-52396B1D3601}"/>
              </a:ext>
            </a:extLst>
          </p:cNvPr>
          <p:cNvSpPr/>
          <p:nvPr/>
        </p:nvSpPr>
        <p:spPr>
          <a:xfrm flipH="1">
            <a:off x="4138839" y="2450975"/>
            <a:ext cx="3389917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Image-Cube (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2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45257-1FC0-4F94-A141-873E8FDA66C6}"/>
              </a:ext>
            </a:extLst>
          </p:cNvPr>
          <p:cNvSpPr/>
          <p:nvPr/>
        </p:nvSpPr>
        <p:spPr>
          <a:xfrm>
            <a:off x="6508975" y="1111773"/>
            <a:ext cx="5156548" cy="46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4D1020-F4EB-4534-A868-EB0C50B5C5B6}"/>
              </a:ext>
            </a:extLst>
          </p:cNvPr>
          <p:cNvSpPr txBox="1"/>
          <p:nvPr/>
        </p:nvSpPr>
        <p:spPr>
          <a:xfrm>
            <a:off x="-78709" y="242801"/>
            <a:ext cx="1227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Context of the project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46DEAD-BD2F-4BD6-AF90-A60FB4B0F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2" y="1370667"/>
            <a:ext cx="4126984" cy="41166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88C125D-8CD3-4D61-8237-4F8DBCA5D567}"/>
              </a:ext>
            </a:extLst>
          </p:cNvPr>
          <p:cNvSpPr txBox="1"/>
          <p:nvPr/>
        </p:nvSpPr>
        <p:spPr>
          <a:xfrm>
            <a:off x="-78709" y="5513936"/>
            <a:ext cx="5156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Oimodel.py (2021)</a:t>
            </a:r>
            <a:endParaRPr lang="en-US" sz="1600" b="1" dirty="0"/>
          </a:p>
          <a:p>
            <a:pPr algn="ctr"/>
            <a:r>
              <a:rPr lang="en-US" sz="1400" dirty="0"/>
              <a:t>A modular &amp; Fourier-based chromatic modelling tool</a:t>
            </a:r>
          </a:p>
          <a:p>
            <a:pPr algn="ctr"/>
            <a:r>
              <a:rPr lang="en-US" sz="1400" dirty="0"/>
              <a:t>with a emcee (MCMC) fitter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ED7B971-F431-412B-BD54-C048737BA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434" y="1177512"/>
            <a:ext cx="4910274" cy="13792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AF1C2B7-EF2D-4898-8901-C0557471A8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56"/>
          <a:stretch/>
        </p:blipFill>
        <p:spPr>
          <a:xfrm>
            <a:off x="6618434" y="2690388"/>
            <a:ext cx="5037758" cy="292225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6411C5F-0EAD-4109-BA47-02ED922C7B3D}"/>
              </a:ext>
            </a:extLst>
          </p:cNvPr>
          <p:cNvSpPr txBox="1"/>
          <p:nvPr/>
        </p:nvSpPr>
        <p:spPr>
          <a:xfrm>
            <a:off x="6618434" y="5796814"/>
            <a:ext cx="515654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Cubetools.py (2017)</a:t>
            </a:r>
          </a:p>
          <a:p>
            <a:pPr algn="ctr"/>
            <a:r>
              <a:rPr lang="en-US" sz="1600" dirty="0"/>
              <a:t>Computing interferometric measurements </a:t>
            </a:r>
          </a:p>
          <a:p>
            <a:pPr algn="ctr"/>
            <a:r>
              <a:rPr lang="en-US" sz="1600" dirty="0"/>
              <a:t>from chromatic image-cubes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435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466482-4224-4C8A-A4C4-D6CF5E0D4851}"/>
              </a:ext>
            </a:extLst>
          </p:cNvPr>
          <p:cNvSpPr/>
          <p:nvPr/>
        </p:nvSpPr>
        <p:spPr>
          <a:xfrm>
            <a:off x="852284" y="1507728"/>
            <a:ext cx="3919741" cy="45159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ASPRO</a:t>
            </a:r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B1C66-5D4A-43A1-AA20-E3C834C70D92}"/>
              </a:ext>
            </a:extLst>
          </p:cNvPr>
          <p:cNvSpPr/>
          <p:nvPr/>
        </p:nvSpPr>
        <p:spPr>
          <a:xfrm>
            <a:off x="1567640" y="4006099"/>
            <a:ext cx="2489027" cy="16668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Data Simulator</a:t>
            </a:r>
          </a:p>
          <a:p>
            <a:pPr algn="ctr"/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errors</a:t>
            </a: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0F7CF-294C-4346-856D-31DD4074BE7A}"/>
              </a:ext>
            </a:extLst>
          </p:cNvPr>
          <p:cNvSpPr/>
          <p:nvPr/>
        </p:nvSpPr>
        <p:spPr>
          <a:xfrm>
            <a:off x="1531876" y="2145709"/>
            <a:ext cx="2489027" cy="1543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User model</a:t>
            </a:r>
          </a:p>
          <a:p>
            <a:pPr algn="ctr"/>
            <a:r>
              <a:rPr lang="fr-FR" dirty="0"/>
              <a:t>(image-cube </a:t>
            </a:r>
            <a:r>
              <a:rPr lang="fr-FR" dirty="0" err="1"/>
              <a:t>fits</a:t>
            </a:r>
            <a:r>
              <a:rPr lang="fr-FR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99B358-C675-4B0E-A393-07B4EB0CB056}"/>
              </a:ext>
            </a:extLst>
          </p:cNvPr>
          <p:cNvSpPr/>
          <p:nvPr/>
        </p:nvSpPr>
        <p:spPr>
          <a:xfrm>
            <a:off x="6911833" y="1507728"/>
            <a:ext cx="3919741" cy="4515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oimodeler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6B229-A43A-4FF6-A5FA-546B1E3E71CC}"/>
              </a:ext>
            </a:extLst>
          </p:cNvPr>
          <p:cNvSpPr/>
          <p:nvPr/>
        </p:nvSpPr>
        <p:spPr>
          <a:xfrm>
            <a:off x="7627189" y="2072761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Complex</a:t>
            </a:r>
            <a:r>
              <a:rPr lang="fr-FR" dirty="0"/>
              <a:t> model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chromatic</a:t>
            </a:r>
            <a:r>
              <a:rPr lang="fr-FR" dirty="0"/>
              <a:t> or Image)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501D7-881E-47F5-8087-2DFEA5E279C7}"/>
              </a:ext>
            </a:extLst>
          </p:cNvPr>
          <p:cNvSpPr/>
          <p:nvPr/>
        </p:nvSpPr>
        <p:spPr>
          <a:xfrm>
            <a:off x="7627189" y="4006099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Fitter</a:t>
            </a:r>
            <a:endParaRPr lang="fr-FR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1F2F2C3-6B44-4BD3-A33B-9D2128D3E716}"/>
              </a:ext>
            </a:extLst>
          </p:cNvPr>
          <p:cNvSpPr/>
          <p:nvPr/>
        </p:nvSpPr>
        <p:spPr>
          <a:xfrm>
            <a:off x="3900643" y="4407025"/>
            <a:ext cx="3866311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OIFITS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85FBAA9-F5CF-46AB-91B0-67A6A0B93B50}"/>
              </a:ext>
            </a:extLst>
          </p:cNvPr>
          <p:cNvSpPr/>
          <p:nvPr/>
        </p:nvSpPr>
        <p:spPr>
          <a:xfrm rot="5400000">
            <a:off x="2152408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20692D4C-C3A0-4C76-8F6C-641C542A069C}"/>
              </a:ext>
            </a:extLst>
          </p:cNvPr>
          <p:cNvSpPr/>
          <p:nvPr/>
        </p:nvSpPr>
        <p:spPr>
          <a:xfrm rot="5400000">
            <a:off x="8215062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9FC0F6F6-400C-4DA4-A86F-2D455D41D983}"/>
              </a:ext>
            </a:extLst>
          </p:cNvPr>
          <p:cNvSpPr/>
          <p:nvPr/>
        </p:nvSpPr>
        <p:spPr>
          <a:xfrm flipH="1">
            <a:off x="4138839" y="2450975"/>
            <a:ext cx="3389917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Image-Cube (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A97DBA-2EF8-483F-B7FD-9D33E7A11502}"/>
              </a:ext>
            </a:extLst>
          </p:cNvPr>
          <p:cNvSpPr txBox="1"/>
          <p:nvPr/>
        </p:nvSpPr>
        <p:spPr>
          <a:xfrm>
            <a:off x="2393315" y="427130"/>
            <a:ext cx="7405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M</a:t>
            </a:r>
            <a:r>
              <a:rPr lang="en-US" sz="3600" dirty="0" err="1"/>
              <a:t>odel</a:t>
            </a:r>
            <a:r>
              <a:rPr lang="en-US" sz="3600" dirty="0"/>
              <a:t>-fitting with a image-plan model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0E1A8AC-E778-40E4-9889-821834091FAD}"/>
              </a:ext>
            </a:extLst>
          </p:cNvPr>
          <p:cNvGrpSpPr/>
          <p:nvPr/>
        </p:nvGrpSpPr>
        <p:grpSpPr>
          <a:xfrm>
            <a:off x="4564812" y="898953"/>
            <a:ext cx="2878667" cy="1622168"/>
            <a:chOff x="4564812" y="898953"/>
            <a:chExt cx="2878667" cy="162216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4ABB5F7E-C4CE-45CB-ADF2-9EA9737F9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4" t="9091" r="23664"/>
            <a:stretch/>
          </p:blipFill>
          <p:spPr>
            <a:xfrm>
              <a:off x="4564812" y="1157522"/>
              <a:ext cx="2878667" cy="1363599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4896062-5560-4B2E-9DF4-0E295DA4A5ED}"/>
                </a:ext>
              </a:extLst>
            </p:cNvPr>
            <p:cNvSpPr txBox="1"/>
            <p:nvPr/>
          </p:nvSpPr>
          <p:spPr>
            <a:xfrm>
              <a:off x="5571657" y="898953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DIM=256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BF346E2-57CD-400F-9361-10A4E50744C5}"/>
              </a:ext>
            </a:extLst>
          </p:cNvPr>
          <p:cNvGrpSpPr/>
          <p:nvPr/>
        </p:nvGrpSpPr>
        <p:grpSpPr>
          <a:xfrm>
            <a:off x="8604570" y="2917234"/>
            <a:ext cx="2982708" cy="1405929"/>
            <a:chOff x="8604570" y="2917234"/>
            <a:chExt cx="2982708" cy="1405929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B222C57-D2C0-4522-A16E-BCAE8A43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" t="8986" r="23689" b="60"/>
            <a:stretch/>
          </p:blipFill>
          <p:spPr>
            <a:xfrm>
              <a:off x="8604570" y="2917234"/>
              <a:ext cx="2982708" cy="1405929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E8F0A1E-53CA-4F9A-A3F7-175AD0AB5887}"/>
                </a:ext>
              </a:extLst>
            </p:cNvPr>
            <p:cNvSpPr txBox="1"/>
            <p:nvPr/>
          </p:nvSpPr>
          <p:spPr>
            <a:xfrm>
              <a:off x="8970376" y="3292868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DIM = 32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F0DB2D5-ADCD-409D-944B-D0E0ED440E31}"/>
              </a:ext>
            </a:extLst>
          </p:cNvPr>
          <p:cNvGrpSpPr/>
          <p:nvPr/>
        </p:nvGrpSpPr>
        <p:grpSpPr>
          <a:xfrm>
            <a:off x="3680747" y="5229224"/>
            <a:ext cx="4082015" cy="1453031"/>
            <a:chOff x="3680747" y="5229224"/>
            <a:chExt cx="4082015" cy="145303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62BFCC3B-999C-4702-9BAA-BF3622255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747" y="5229224"/>
              <a:ext cx="4082015" cy="1453031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794DA3A-A8A1-4C67-AB87-AD4C6410BDA5}"/>
                </a:ext>
              </a:extLst>
            </p:cNvPr>
            <p:cNvSpPr txBox="1"/>
            <p:nvPr/>
          </p:nvSpPr>
          <p:spPr>
            <a:xfrm>
              <a:off x="4797411" y="5303642"/>
              <a:ext cx="2302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One 6T </a:t>
              </a:r>
              <a:r>
                <a:rPr lang="fr-FR" dirty="0" err="1"/>
                <a:t>obs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SPICA</a:t>
              </a:r>
              <a:endParaRPr lang="en-US" dirty="0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CECE013F-0673-4BC6-A2ED-CF2B211E24FE}"/>
              </a:ext>
            </a:extLst>
          </p:cNvPr>
          <p:cNvSpPr txBox="1"/>
          <p:nvPr/>
        </p:nvSpPr>
        <p:spPr>
          <a:xfrm>
            <a:off x="9204542" y="4358640"/>
            <a:ext cx="16690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walkers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40000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13min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(20ms/model)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96CC2CC-CFCC-4B70-9C02-575E5708F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04;p19">
            <a:extLst>
              <a:ext uri="{FF2B5EF4-FFF2-40B4-BE49-F238E27FC236}">
                <a16:creationId xmlns:a16="http://schemas.microsoft.com/office/drawing/2014/main" id="{D682BC7C-F3DD-4575-A493-E0574BC807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8467" y="3764460"/>
            <a:ext cx="2864801" cy="285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76B3117-5046-4D80-9523-FFC227513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33232" r="6105" b="10361"/>
          <a:stretch/>
        </p:blipFill>
        <p:spPr>
          <a:xfrm>
            <a:off x="7880110" y="3029030"/>
            <a:ext cx="2778921" cy="80405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47C5F59-FF3A-4963-B1F5-220EBD7EA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39" y="3744444"/>
            <a:ext cx="2778921" cy="14513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2300062" y="242745"/>
            <a:ext cx="7591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Discussion in MATISSE modelling group </a:t>
            </a:r>
          </a:p>
          <a:p>
            <a:pPr algn="ctr"/>
            <a:r>
              <a:rPr lang="en-US" sz="3600" dirty="0"/>
              <a:t>By the end of 2021</a:t>
            </a: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3C9543FA-41F6-4FEB-8EBE-A2102E78B0D7}"/>
              </a:ext>
            </a:extLst>
          </p:cNvPr>
          <p:cNvSpPr txBox="1">
            <a:spLocks/>
          </p:cNvSpPr>
          <p:nvPr/>
        </p:nvSpPr>
        <p:spPr>
          <a:xfrm>
            <a:off x="179629" y="1139605"/>
            <a:ext cx="7073654" cy="56289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Python3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9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Modularity and flexibility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Analytical models in Fourier-plan 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Analytical &amp; numerical models in Image-plan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Use outputs from radiative transfer and explore grids of models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Build more complex geometries by mixing components</a:t>
            </a:r>
          </a:p>
          <a:p>
            <a:pPr lvl="1" algn="l">
              <a:buClr>
                <a:schemeClr val="dk1"/>
              </a:buClr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Chromaticity and time dependence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Of the components parameters 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Chromatic components (such as temperature gradient, binary)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Kinematics through line models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Ability to use interferometric data from all instruments (</a:t>
            </a:r>
            <a:r>
              <a:rPr lang="en-US" sz="1600" dirty="0" err="1">
                <a:solidFill>
                  <a:schemeClr val="dk1"/>
                </a:solidFill>
              </a:rPr>
              <a:t>oifits</a:t>
            </a:r>
            <a:r>
              <a:rPr lang="en-US" sz="1600" dirty="0">
                <a:solidFill>
                  <a:schemeClr val="dk1"/>
                </a:solidFill>
              </a:rPr>
              <a:t>) 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9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Produce high-quality publishable outputs 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Robust estimation of parameters with uncertainties and correlations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Nice customizable plots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Export simulated data and images to standard format (</a:t>
            </a:r>
            <a:r>
              <a:rPr lang="en-US" sz="1400" dirty="0" err="1">
                <a:solidFill>
                  <a:schemeClr val="dk1"/>
                </a:solidFill>
              </a:rPr>
              <a:t>oifits</a:t>
            </a:r>
            <a:r>
              <a:rPr lang="en-US" sz="1400" dirty="0">
                <a:solidFill>
                  <a:schemeClr val="dk1"/>
                </a:solidFill>
              </a:rPr>
              <a:t> and fits images)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Expandability 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Easily create new components for models (inheritance, wrapping functions)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But also other features: type of data, filters, fitters, plots</a:t>
            </a:r>
          </a:p>
          <a:p>
            <a:pPr marL="571500" lvl="1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Well documented (and with a test suite, examples, tutorials)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Open source &amp; easily available (</a:t>
            </a:r>
            <a:r>
              <a:rPr lang="en-US" sz="1600" dirty="0" err="1">
                <a:solidFill>
                  <a:schemeClr val="dk1"/>
                </a:solidFill>
              </a:rPr>
              <a:t>Github</a:t>
            </a:r>
            <a:r>
              <a:rPr lang="en-US" sz="1600" dirty="0">
                <a:solidFill>
                  <a:schemeClr val="dk1"/>
                </a:solidFill>
              </a:rPr>
              <a:t>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1A90610-1E19-4536-A390-131EE6102C50}"/>
              </a:ext>
            </a:extLst>
          </p:cNvPr>
          <p:cNvGrpSpPr/>
          <p:nvPr/>
        </p:nvGrpSpPr>
        <p:grpSpPr>
          <a:xfrm>
            <a:off x="10132503" y="2195267"/>
            <a:ext cx="1782689" cy="2030656"/>
            <a:chOff x="8433707" y="2827176"/>
            <a:chExt cx="2881992" cy="29951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DF515E-97A6-4EF1-9435-FA26D791A22F}"/>
                </a:ext>
              </a:extLst>
            </p:cNvPr>
            <p:cNvSpPr/>
            <p:nvPr/>
          </p:nvSpPr>
          <p:spPr>
            <a:xfrm>
              <a:off x="8433707" y="2827176"/>
              <a:ext cx="2881992" cy="299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E8837F3-9077-4637-B83C-12B2E077F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7" t="11895" r="20353" b="11708"/>
            <a:stretch/>
          </p:blipFill>
          <p:spPr>
            <a:xfrm>
              <a:off x="8556967" y="2971801"/>
              <a:ext cx="2660762" cy="2666780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54985E0A-71B0-41B2-BEE8-6E63EBE65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4704" y="638240"/>
            <a:ext cx="1672674" cy="1855266"/>
          </a:xfrm>
          <a:prstGeom prst="rect">
            <a:avLst/>
          </a:prstGeom>
        </p:spPr>
      </p:pic>
      <p:pic>
        <p:nvPicPr>
          <p:cNvPr id="28" name="Image 27" descr="Une image contenant moniteur, assis, ordinateur, écran&#10;&#10;Description générée automatiquement">
            <a:extLst>
              <a:ext uri="{FF2B5EF4-FFF2-40B4-BE49-F238E27FC236}">
                <a16:creationId xmlns:a16="http://schemas.microsoft.com/office/drawing/2014/main" id="{7D13398C-00A7-4078-B698-797CEF222A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9876" r="11506" b="4681"/>
          <a:stretch/>
        </p:blipFill>
        <p:spPr>
          <a:xfrm>
            <a:off x="7956154" y="1348897"/>
            <a:ext cx="2201776" cy="166878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2441E0A-35A2-4011-990F-217258CD4B37}"/>
              </a:ext>
            </a:extLst>
          </p:cNvPr>
          <p:cNvSpPr txBox="1"/>
          <p:nvPr/>
        </p:nvSpPr>
        <p:spPr>
          <a:xfrm>
            <a:off x="8095914" y="2596122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DISCO+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653FDB3-D60A-4BAC-86A3-7380196F2C57}"/>
              </a:ext>
            </a:extLst>
          </p:cNvPr>
          <p:cNvSpPr txBox="1"/>
          <p:nvPr/>
        </p:nvSpPr>
        <p:spPr>
          <a:xfrm>
            <a:off x="9727690" y="811696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Analytical</a:t>
            </a:r>
            <a:r>
              <a:rPr lang="fr-FR" dirty="0">
                <a:solidFill>
                  <a:schemeClr val="bg1"/>
                </a:solidFill>
              </a:rPr>
              <a:t>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FC2BE6D-DFD0-47F9-9EB5-21A9F0505D62}"/>
              </a:ext>
            </a:extLst>
          </p:cNvPr>
          <p:cNvSpPr txBox="1"/>
          <p:nvPr/>
        </p:nvSpPr>
        <p:spPr>
          <a:xfrm>
            <a:off x="8376260" y="1495172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Semi-</a:t>
            </a:r>
            <a:r>
              <a:rPr lang="fr-FR" dirty="0" err="1">
                <a:solidFill>
                  <a:schemeClr val="bg1"/>
                </a:solidFill>
              </a:rPr>
              <a:t>physical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7CC1A8-708D-49CD-A997-DE91465BCD5E}"/>
              </a:ext>
            </a:extLst>
          </p:cNvPr>
          <p:cNvSpPr txBox="1"/>
          <p:nvPr/>
        </p:nvSpPr>
        <p:spPr>
          <a:xfrm>
            <a:off x="10373669" y="2448067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RT-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Or </a:t>
            </a:r>
            <a:r>
              <a:rPr lang="fr-FR" dirty="0" err="1">
                <a:solidFill>
                  <a:schemeClr val="bg1"/>
                </a:solidFill>
              </a:rPr>
              <a:t>grid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AAECA2A-2516-4F0A-BA55-EE87C6E312C2}"/>
              </a:ext>
            </a:extLst>
          </p:cNvPr>
          <p:cNvSpPr txBox="1"/>
          <p:nvPr/>
        </p:nvSpPr>
        <p:spPr>
          <a:xfrm>
            <a:off x="10270922" y="372155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HDUST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EEE4DAB-A4E1-4AF4-8AFB-3A4CD263099D}"/>
              </a:ext>
            </a:extLst>
          </p:cNvPr>
          <p:cNvSpPr txBox="1"/>
          <p:nvPr/>
        </p:nvSpPr>
        <p:spPr>
          <a:xfrm>
            <a:off x="7940086" y="4729944"/>
            <a:ext cx="72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Betoy</a:t>
            </a:r>
            <a:endParaRPr lang="en-US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FA1C619-EFB9-49D7-92C6-522557FF4D7D}"/>
              </a:ext>
            </a:extLst>
          </p:cNvPr>
          <p:cNvSpPr txBox="1"/>
          <p:nvPr/>
        </p:nvSpPr>
        <p:spPr>
          <a:xfrm>
            <a:off x="7939014" y="2935142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Kinematic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87BD9C-0434-471F-9284-55D46AD75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13" y="1779856"/>
            <a:ext cx="6011906" cy="32982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7342119-B1FE-40F3-AC36-081AB41B02B1}"/>
              </a:ext>
            </a:extLst>
          </p:cNvPr>
          <p:cNvSpPr txBox="1"/>
          <p:nvPr/>
        </p:nvSpPr>
        <p:spPr>
          <a:xfrm>
            <a:off x="86968" y="741867"/>
            <a:ext cx="116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January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lvl="1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717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AFBF0E8-282E-4758-B40D-225344E79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82" y="5450776"/>
            <a:ext cx="7592602" cy="13558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CA5FFB-34DE-4867-A580-94F431BC6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0" y="2554273"/>
            <a:ext cx="6575461" cy="26301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4926EC-5C90-4D10-8BAD-F1C37DA9B92D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16C96B-CFEF-4243-ADFC-F2A18847F027}"/>
              </a:ext>
            </a:extLst>
          </p:cNvPr>
          <p:cNvSpPr txBox="1"/>
          <p:nvPr/>
        </p:nvSpPr>
        <p:spPr>
          <a:xfrm>
            <a:off x="86968" y="741867"/>
            <a:ext cx="116007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January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March-May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Link between parameters</a:t>
            </a:r>
          </a:p>
        </p:txBody>
      </p:sp>
    </p:spTree>
    <p:extLst>
      <p:ext uri="{BB962C8B-B14F-4D97-AF65-F5344CB8AC3E}">
        <p14:creationId xmlns:p14="http://schemas.microsoft.com/office/powerpoint/2010/main" val="72205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E7E24B0-B08B-4267-AAB0-4F611B0E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79" y="3822719"/>
            <a:ext cx="2975051" cy="29750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E15C01-D0A8-4FCE-91F1-8D7AB37D2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5" y="1155979"/>
            <a:ext cx="4742467" cy="35568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74AF34-5302-46FD-9405-A7AEB486B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59" y="3822719"/>
            <a:ext cx="4262684" cy="29838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95F78D-25DB-40ED-A106-B59D79B5C6F4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814903-80BB-4D86-9A83-2CAF7926E24E}"/>
              </a:ext>
            </a:extLst>
          </p:cNvPr>
          <p:cNvSpPr txBox="1"/>
          <p:nvPr/>
        </p:nvSpPr>
        <p:spPr>
          <a:xfrm>
            <a:off x="86968" y="741867"/>
            <a:ext cx="1160072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January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March-May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Link between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oimSimulator</a:t>
            </a:r>
            <a:r>
              <a:rPr lang="en-US" sz="16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oimFitter</a:t>
            </a:r>
            <a:r>
              <a:rPr lang="en-US" sz="1600" dirty="0"/>
              <a:t> class and first emcee Fitter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90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34D2550-1F02-4533-9256-358921F76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7" y="464942"/>
            <a:ext cx="3312779" cy="24845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AEFE49-BD5C-4EDF-A683-5AC5A845F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74" y="3113437"/>
            <a:ext cx="3647326" cy="36473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AEB55E-27E0-40AF-9F10-F8321FB7D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75" y="3591098"/>
            <a:ext cx="3365345" cy="32255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13528E8-C9F2-4E62-9D0A-90E3B4778FCC}"/>
              </a:ext>
            </a:extLst>
          </p:cNvPr>
          <p:cNvSpPr txBox="1"/>
          <p:nvPr/>
        </p:nvSpPr>
        <p:spPr>
          <a:xfrm>
            <a:off x="86968" y="741867"/>
            <a:ext cx="1160072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January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March-May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Link between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oimSimulator</a:t>
            </a:r>
            <a:r>
              <a:rPr lang="en-US" sz="16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oimFitter</a:t>
            </a:r>
            <a:r>
              <a:rPr lang="en-US" sz="1600" dirty="0"/>
              <a:t> class and first emcee Fitter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documentation (on </a:t>
            </a:r>
            <a:r>
              <a:rPr lang="en-US" sz="1600" dirty="0" err="1"/>
              <a:t>readthedoc</a:t>
            </a:r>
            <a:r>
              <a:rPr lang="en-US" sz="1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F36902-A219-41E1-A52B-D73239289B69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</p:spTree>
    <p:extLst>
      <p:ext uri="{BB962C8B-B14F-4D97-AF65-F5344CB8AC3E}">
        <p14:creationId xmlns:p14="http://schemas.microsoft.com/office/powerpoint/2010/main" val="159770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4BC85-0545-4D26-AED4-19904448F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b="6761"/>
          <a:stretch/>
        </p:blipFill>
        <p:spPr>
          <a:xfrm>
            <a:off x="6986390" y="1388199"/>
            <a:ext cx="4972799" cy="49601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EA4903-11C5-48F0-9078-31FB45FB4B24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041EB3-8F5A-4BF3-9E32-DA17AEAE17A7}"/>
              </a:ext>
            </a:extLst>
          </p:cNvPr>
          <p:cNvSpPr txBox="1"/>
          <p:nvPr/>
        </p:nvSpPr>
        <p:spPr>
          <a:xfrm>
            <a:off x="86968" y="741867"/>
            <a:ext cx="1160072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January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 Model skeleton : </a:t>
            </a:r>
            <a:r>
              <a:rPr lang="en-US" sz="1600" dirty="0" err="1"/>
              <a:t>oimParam</a:t>
            </a:r>
            <a:r>
              <a:rPr lang="en-US" sz="1600" dirty="0"/>
              <a:t>, </a:t>
            </a:r>
            <a:r>
              <a:rPr lang="en-US" sz="1600" dirty="0" err="1"/>
              <a:t>oimComponents</a:t>
            </a:r>
            <a:r>
              <a:rPr lang="en-US" sz="1600" dirty="0"/>
              <a:t>, </a:t>
            </a:r>
            <a:r>
              <a:rPr lang="en-US" sz="1600" dirty="0" err="1"/>
              <a:t>oimModel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March-May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Link between 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oimSimulator</a:t>
            </a:r>
            <a:r>
              <a:rPr lang="en-US" sz="16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oimFitter</a:t>
            </a:r>
            <a:r>
              <a:rPr lang="en-US" sz="1600" dirty="0"/>
              <a:t> class and first emcee Fitter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documentation (on </a:t>
            </a:r>
            <a:r>
              <a:rPr lang="en-US" sz="1600" dirty="0" err="1"/>
              <a:t>readthedoc</a:t>
            </a:r>
            <a:r>
              <a:rPr lang="en-US" sz="1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October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image-plan components (FFT, sampling…)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2051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4180</Words>
  <Application>Microsoft Office PowerPoint</Application>
  <PresentationFormat>Grand écran</PresentationFormat>
  <Paragraphs>629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Quark Storm Gradient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Anthony Meilland</dc:creator>
  <cp:lastModifiedBy>Anthony Meilland</cp:lastModifiedBy>
  <cp:revision>37</cp:revision>
  <dcterms:created xsi:type="dcterms:W3CDTF">2022-11-14T07:19:54Z</dcterms:created>
  <dcterms:modified xsi:type="dcterms:W3CDTF">2023-01-20T09:41:37Z</dcterms:modified>
</cp:coreProperties>
</file>