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86" r:id="rId9"/>
    <p:sldId id="287" r:id="rId10"/>
    <p:sldId id="294" r:id="rId11"/>
    <p:sldId id="292" r:id="rId12"/>
    <p:sldId id="278" r:id="rId13"/>
    <p:sldId id="293" r:id="rId14"/>
    <p:sldId id="265" r:id="rId15"/>
    <p:sldId id="266" r:id="rId16"/>
    <p:sldId id="285" r:id="rId17"/>
    <p:sldId id="267" r:id="rId18"/>
    <p:sldId id="270" r:id="rId19"/>
    <p:sldId id="271" r:id="rId20"/>
    <p:sldId id="268" r:id="rId21"/>
    <p:sldId id="272" r:id="rId22"/>
    <p:sldId id="269" r:id="rId23"/>
    <p:sldId id="282" r:id="rId24"/>
    <p:sldId id="283" r:id="rId25"/>
    <p:sldId id="273" r:id="rId26"/>
    <p:sldId id="284" r:id="rId27"/>
    <p:sldId id="279" r:id="rId28"/>
    <p:sldId id="281" r:id="rId29"/>
    <p:sldId id="296" r:id="rId30"/>
    <p:sldId id="274" r:id="rId31"/>
    <p:sldId id="280" r:id="rId32"/>
    <p:sldId id="288" r:id="rId33"/>
    <p:sldId id="291" r:id="rId34"/>
    <p:sldId id="289" r:id="rId35"/>
    <p:sldId id="29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4D9"/>
    <a:srgbClr val="2015FB"/>
    <a:srgbClr val="0C03BD"/>
    <a:srgbClr val="10DBE0"/>
    <a:srgbClr val="1AD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CB364-59D6-4F73-984E-1505CD9ED1BD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2B958-DD46-48A8-8593-9D3070D3C81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94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8F3C45-8F60-4843-9951-97486024D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D136745-2FCC-4CAC-B231-C53D1D0BC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640B8B-37B7-4580-98E0-BE2C6077D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ED470C-4305-4E0B-B237-4B2F7DBCA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6A203A-46C5-449A-8BD4-592A8F057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28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76C1C-37FA-49A2-AAA4-7752964FA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64912C5-6EF9-4245-A50C-63B51487F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2539C9-2A1E-4402-85F1-D6F9FF7A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C6CC9C-AEFF-4F96-BE91-BEEAF0072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128D3F-9A8C-4684-8A7E-3E825E034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2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911C577-5DB3-4AB5-AC46-1AE2A2EE3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403B43-DB94-485C-9276-112439CBB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00E95E-3978-48C1-8717-6990511B3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D857E3-CFCE-43DD-A746-8C097F9F3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2D17C9-21C3-4449-BD25-8BD1F2855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42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CC8EB2-ED40-4E02-B956-993301E38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29B985-AC27-4FDD-865A-862B9CB8B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646AD5-2B0B-4D3F-A77D-1BDAEB698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96C1E5-B292-48DB-869F-0414AFF08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375370-D602-43C8-8ACF-85B80A922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03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5C231C-91F1-4E7D-965C-1C5A0C7A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2C021B-6403-44FD-A803-17D79553F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A59941-50D7-4A9D-80E5-460B0DE0B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FDDFB-8A1C-4B68-B300-D41963586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07588E-77EB-4326-9DCE-70F56AA0C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78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1C805-0A97-494D-B487-146916593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720FE4-C47D-45FB-9C0D-903391ACB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CA8939-FFD6-4E9A-9060-EED891C91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1956AE-90ED-42A0-A058-C475E4EDE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1B3016-986F-4B24-804C-3E0FFBEE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D80B99-2424-4600-8A36-4244BAFFF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8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E66696-08B9-48F3-B31A-12A3D7F5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A08A23-9826-4956-A244-EA2F1E4FE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79207D-3E32-4EDD-8079-3991995A4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8ECF7A6-991D-48AF-874D-ED9EB1956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591EC8A-BCBC-4591-B7F1-B72ADB274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57BCC1F-AC6F-4F69-88CC-057E4FE3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3D95A1C-3D01-4094-9E06-7DE08644B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9A685AA-1FC3-4200-9C94-0ACCD29D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39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17570A-51A1-4077-A648-438AA7C65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71A96D-B859-49E6-A777-B911C3C8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27F06A-32C6-4C2A-9D31-26B30654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F768AF-C4A4-4350-AF2E-8ACCE1BB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77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12E3B5C-E256-4FF8-B479-7846F4AE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1CC8E95-8D9F-4FDD-840B-451D3C025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A937D3-EEBA-476D-AC28-D5D6737E1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45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492F34-0595-4CFE-84DE-36E6167D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EAC419-F81D-4440-BEA4-201A92DEA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77D703-C4E6-4F41-8E30-985E4C4BD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0E34C1-CDC4-41CA-A885-4740C60E9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291B81-A517-4351-B74D-9A0CF3A81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CC4A3E-9105-4132-9685-DBD4D106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72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6A58E1-2238-49EF-ADBA-8E535711C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E24A08B-D739-497A-B1C5-85490FB866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E840C4-6498-4952-819D-9650C460B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B6DB4F-3A00-420C-9895-4B73685A2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18ABE-84DE-4971-81C4-DC46EA54D6E4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15AD8F-C632-4582-9B7D-3AD69D0CE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628EF2-05B4-4094-A5EA-A018E00D9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02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:a16="http://schemas.microsoft.com/office/drawing/2014/main" id="{9EEBB6BD-B594-4A0A-9F88-22F448278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5908" t="75632" r="17433" b="87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DB835BC-F051-4746-ABCF-B128D369A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2435D8-0AA2-4843-B636-B3ADE1EEA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A09F50-BED8-40EC-8D62-8999BA02C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18ABE-84DE-4971-81C4-DC46EA54D6E4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73B3F5-9495-4D3F-ADC1-5B4995895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4DF021-D7E3-4528-94EA-4FE3978CB2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EEEEA-7623-4DB2-A8BD-286B07F774A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51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634D74-D39A-4268-BCFA-E21CBB03F56F}"/>
              </a:ext>
            </a:extLst>
          </p:cNvPr>
          <p:cNvSpPr/>
          <p:nvPr/>
        </p:nvSpPr>
        <p:spPr>
          <a:xfrm>
            <a:off x="82696" y="787262"/>
            <a:ext cx="4692900" cy="4504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1109B3F-D13B-4EDD-822E-2E0FFFF69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038" y="1578268"/>
            <a:ext cx="7411452" cy="3304113"/>
          </a:xfrm>
        </p:spPr>
        <p:txBody>
          <a:bodyPr>
            <a:normAutofit fontScale="90000"/>
          </a:bodyPr>
          <a:lstStyle/>
          <a:p>
            <a:pPr algn="l"/>
            <a:r>
              <a:rPr lang="fr-FR" sz="17300" b="1" dirty="0">
                <a:solidFill>
                  <a:schemeClr val="bg1"/>
                </a:solidFill>
              </a:rPr>
              <a:t>MATISSE</a:t>
            </a:r>
            <a:br>
              <a:rPr lang="fr-FR" sz="17300" b="1" dirty="0">
                <a:solidFill>
                  <a:schemeClr val="bg1"/>
                </a:solidFill>
              </a:rPr>
            </a:br>
            <a:r>
              <a:rPr lang="fr-FR" sz="9800" b="1" dirty="0">
                <a:solidFill>
                  <a:schemeClr val="bg1"/>
                </a:solidFill>
              </a:rPr>
              <a:t>Data Reduction</a:t>
            </a:r>
            <a:endParaRPr lang="en-GB" sz="17300" b="1" dirty="0">
              <a:solidFill>
                <a:schemeClr val="bg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23F5BB-1ABC-44FB-AC90-9AEED4006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35637"/>
            <a:ext cx="12192000" cy="98743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A. Meilland, P Berio, F. </a:t>
            </a:r>
            <a:r>
              <a:rPr lang="fr-FR" dirty="0" err="1">
                <a:solidFill>
                  <a:schemeClr val="bg1"/>
                </a:solidFill>
              </a:rPr>
              <a:t>Millour</a:t>
            </a:r>
            <a:r>
              <a:rPr lang="fr-FR" dirty="0">
                <a:solidFill>
                  <a:schemeClr val="bg1"/>
                </a:solidFill>
              </a:rPr>
              <a:t> and the MATISSE consortium</a:t>
            </a:r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D04B1DC7-85DB-4682-AC81-DD3FDBF9CE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0" y="743052"/>
            <a:ext cx="4775596" cy="45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97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C261B927-078E-4947-A6FF-A71B215FD5AE}"/>
              </a:ext>
            </a:extLst>
          </p:cNvPr>
          <p:cNvCxnSpPr>
            <a:cxnSpLocks/>
          </p:cNvCxnSpPr>
          <p:nvPr/>
        </p:nvCxnSpPr>
        <p:spPr>
          <a:xfrm>
            <a:off x="745958" y="2430448"/>
            <a:ext cx="398856" cy="96345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32C25363-1AC5-4A12-B707-62374E83F48F}"/>
              </a:ext>
            </a:extLst>
          </p:cNvPr>
          <p:cNvCxnSpPr>
            <a:cxnSpLocks/>
          </p:cNvCxnSpPr>
          <p:nvPr/>
        </p:nvCxnSpPr>
        <p:spPr>
          <a:xfrm flipH="1">
            <a:off x="758038" y="2419387"/>
            <a:ext cx="367720" cy="912653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7CD9ED9D-14FC-4AA9-BBD1-3EF6B680A5F7}"/>
              </a:ext>
            </a:extLst>
          </p:cNvPr>
          <p:cNvCxnSpPr>
            <a:cxnSpLocks/>
          </p:cNvCxnSpPr>
          <p:nvPr/>
        </p:nvCxnSpPr>
        <p:spPr>
          <a:xfrm flipH="1">
            <a:off x="1716360" y="2377824"/>
            <a:ext cx="187983" cy="93267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6BBD4948-7487-4443-9B3A-2D48F7C28B50}"/>
              </a:ext>
            </a:extLst>
          </p:cNvPr>
          <p:cNvCxnSpPr>
            <a:cxnSpLocks/>
          </p:cNvCxnSpPr>
          <p:nvPr/>
        </p:nvCxnSpPr>
        <p:spPr>
          <a:xfrm>
            <a:off x="1735416" y="2374602"/>
            <a:ext cx="211168" cy="93589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>
            <a:extLst>
              <a:ext uri="{FF2B5EF4-FFF2-40B4-BE49-F238E27FC236}">
                <a16:creationId xmlns:a16="http://schemas.microsoft.com/office/drawing/2014/main" id="{CBACD59D-A586-410F-A05B-C4BD371EBE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1" t="13344" r="32609" b="-1279"/>
          <a:stretch/>
        </p:blipFill>
        <p:spPr>
          <a:xfrm>
            <a:off x="111261" y="5584359"/>
            <a:ext cx="2478687" cy="1173221"/>
          </a:xfrm>
          <a:prstGeom prst="rect">
            <a:avLst/>
          </a:prstGeom>
        </p:spPr>
      </p:pic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1904343" y="558485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>
                <a:solidFill>
                  <a:schemeClr val="bg1"/>
                </a:solidFill>
              </a:rPr>
              <a:t>MATISSE Data Reduction Software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D63587-BEA9-4BB0-8DCF-5DFEE01AFC6C}"/>
              </a:ext>
            </a:extLst>
          </p:cNvPr>
          <p:cNvSpPr/>
          <p:nvPr/>
        </p:nvSpPr>
        <p:spPr>
          <a:xfrm>
            <a:off x="968612" y="898008"/>
            <a:ext cx="774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The BCD sequence and its consequences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6B69C7D3-C561-4EA5-BD02-AB59F19614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016083"/>
              </p:ext>
            </p:extLst>
          </p:nvPr>
        </p:nvGraphicFramePr>
        <p:xfrm>
          <a:off x="3318042" y="1780221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00346077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0999600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26735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59691309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7765125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OUT-OUT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IN-OUT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OUT-IN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IN-IN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008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Peak1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U3-U4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U4-U3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U3-U4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U4-U3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011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Peak2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U1-U2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U1-U2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U2-U1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U2-U1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62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Peak3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U2-U3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U2-U4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U1-U3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U2-U3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653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Peak4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U2-U4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U2-U3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U1-U2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U1-U3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783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Peak5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U1-U3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U1-U4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U2-U3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U2-U4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705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Peak6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U1-U4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U1-U3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U2-U4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U2-U3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589827"/>
                  </a:ext>
                </a:extLst>
              </a:tr>
            </a:tbl>
          </a:graphicData>
        </a:graphic>
      </p:graphicFrame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6998035-4430-4857-A58E-C2CED0BB2AC2}"/>
              </a:ext>
            </a:extLst>
          </p:cNvPr>
          <p:cNvCxnSpPr/>
          <p:nvPr/>
        </p:nvCxnSpPr>
        <p:spPr>
          <a:xfrm>
            <a:off x="745958" y="1913021"/>
            <a:ext cx="0" cy="3465095"/>
          </a:xfrm>
          <a:prstGeom prst="line">
            <a:avLst/>
          </a:prstGeom>
          <a:ln w="28575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F2C9449-7F46-4993-9DA5-F802C4226C77}"/>
              </a:ext>
            </a:extLst>
          </p:cNvPr>
          <p:cNvCxnSpPr/>
          <p:nvPr/>
        </p:nvCxnSpPr>
        <p:spPr>
          <a:xfrm>
            <a:off x="1125013" y="1913021"/>
            <a:ext cx="0" cy="3465095"/>
          </a:xfrm>
          <a:prstGeom prst="line">
            <a:avLst/>
          </a:prstGeom>
          <a:ln w="28575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CEB3A34-5BE5-4865-A73D-B2EFE402A9D6}"/>
              </a:ext>
            </a:extLst>
          </p:cNvPr>
          <p:cNvCxnSpPr/>
          <p:nvPr/>
        </p:nvCxnSpPr>
        <p:spPr>
          <a:xfrm>
            <a:off x="1740896" y="1913021"/>
            <a:ext cx="0" cy="3465095"/>
          </a:xfrm>
          <a:prstGeom prst="line">
            <a:avLst/>
          </a:prstGeom>
          <a:ln w="28575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6EBFE44-E46D-4A1D-9358-A21672DB8C87}"/>
              </a:ext>
            </a:extLst>
          </p:cNvPr>
          <p:cNvCxnSpPr/>
          <p:nvPr/>
        </p:nvCxnSpPr>
        <p:spPr>
          <a:xfrm>
            <a:off x="1925463" y="1913021"/>
            <a:ext cx="0" cy="3465095"/>
          </a:xfrm>
          <a:prstGeom prst="line">
            <a:avLst/>
          </a:prstGeom>
          <a:ln w="28575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33BE1E9-F766-47DF-ACE8-09F7CE9675BE}"/>
              </a:ext>
            </a:extLst>
          </p:cNvPr>
          <p:cNvCxnSpPr/>
          <p:nvPr/>
        </p:nvCxnSpPr>
        <p:spPr>
          <a:xfrm>
            <a:off x="745958" y="5378116"/>
            <a:ext cx="481263" cy="986589"/>
          </a:xfrm>
          <a:prstGeom prst="line">
            <a:avLst/>
          </a:prstGeom>
          <a:ln w="28575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E251B79-400B-49C0-BB4B-BA555321A121}"/>
              </a:ext>
            </a:extLst>
          </p:cNvPr>
          <p:cNvCxnSpPr>
            <a:cxnSpLocks/>
          </p:cNvCxnSpPr>
          <p:nvPr/>
        </p:nvCxnSpPr>
        <p:spPr>
          <a:xfrm>
            <a:off x="1118927" y="5378116"/>
            <a:ext cx="108294" cy="986589"/>
          </a:xfrm>
          <a:prstGeom prst="line">
            <a:avLst/>
          </a:prstGeom>
          <a:ln w="28575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977371D-C123-4995-AEDB-E946852EC71C}"/>
              </a:ext>
            </a:extLst>
          </p:cNvPr>
          <p:cNvCxnSpPr>
            <a:cxnSpLocks/>
          </p:cNvCxnSpPr>
          <p:nvPr/>
        </p:nvCxnSpPr>
        <p:spPr>
          <a:xfrm flipH="1">
            <a:off x="1227221" y="5378116"/>
            <a:ext cx="513676" cy="986589"/>
          </a:xfrm>
          <a:prstGeom prst="line">
            <a:avLst/>
          </a:prstGeom>
          <a:ln w="25400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044FD0C2-948B-4AD2-9795-F0CD601B0EAF}"/>
              </a:ext>
            </a:extLst>
          </p:cNvPr>
          <p:cNvCxnSpPr>
            <a:cxnSpLocks/>
          </p:cNvCxnSpPr>
          <p:nvPr/>
        </p:nvCxnSpPr>
        <p:spPr>
          <a:xfrm flipH="1">
            <a:off x="1227221" y="5378116"/>
            <a:ext cx="685884" cy="986589"/>
          </a:xfrm>
          <a:prstGeom prst="line">
            <a:avLst/>
          </a:prstGeom>
          <a:ln w="28575">
            <a:solidFill>
              <a:srgbClr val="FFFF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èche : bas 26">
            <a:extLst>
              <a:ext uri="{FF2B5EF4-FFF2-40B4-BE49-F238E27FC236}">
                <a16:creationId xmlns:a16="http://schemas.microsoft.com/office/drawing/2014/main" id="{9EC00A40-1E39-4E6D-8D5B-2F40B72B01FE}"/>
              </a:ext>
            </a:extLst>
          </p:cNvPr>
          <p:cNvSpPr/>
          <p:nvPr/>
        </p:nvSpPr>
        <p:spPr>
          <a:xfrm rot="16200000">
            <a:off x="2595610" y="5780166"/>
            <a:ext cx="625641" cy="1290156"/>
          </a:xfrm>
          <a:prstGeom prst="downArrow">
            <a:avLst>
              <a:gd name="adj1" fmla="val 50000"/>
              <a:gd name="adj2" fmla="val 431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8111E15B-79B8-4210-827E-BCBC4400C7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8" t="4524" r="2516"/>
          <a:stretch/>
        </p:blipFill>
        <p:spPr>
          <a:xfrm>
            <a:off x="3738600" y="5287275"/>
            <a:ext cx="1751579" cy="1470305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47CC6C87-ED44-4967-AD2F-DFCE96ABD387}"/>
              </a:ext>
            </a:extLst>
          </p:cNvPr>
          <p:cNvSpPr txBox="1"/>
          <p:nvPr/>
        </p:nvSpPr>
        <p:spPr>
          <a:xfrm>
            <a:off x="492327" y="153262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U1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86C45A5-47FC-42A8-A086-126D4D21FD5C}"/>
              </a:ext>
            </a:extLst>
          </p:cNvPr>
          <p:cNvSpPr txBox="1"/>
          <p:nvPr/>
        </p:nvSpPr>
        <p:spPr>
          <a:xfrm>
            <a:off x="957622" y="1528856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U2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D1A0CAF-2C29-4764-B1B6-3B8327ABF1EE}"/>
              </a:ext>
            </a:extLst>
          </p:cNvPr>
          <p:cNvSpPr txBox="1"/>
          <p:nvPr/>
        </p:nvSpPr>
        <p:spPr>
          <a:xfrm>
            <a:off x="1470122" y="1554014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U3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A1326C8-8D62-48A2-96DC-9D363C8ACD43}"/>
              </a:ext>
            </a:extLst>
          </p:cNvPr>
          <p:cNvSpPr txBox="1"/>
          <p:nvPr/>
        </p:nvSpPr>
        <p:spPr>
          <a:xfrm>
            <a:off x="1779309" y="1550792"/>
            <a:ext cx="449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U4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D82CFB1-A005-4132-AA1D-5395056FCF89}"/>
              </a:ext>
            </a:extLst>
          </p:cNvPr>
          <p:cNvSpPr txBox="1"/>
          <p:nvPr/>
        </p:nvSpPr>
        <p:spPr>
          <a:xfrm>
            <a:off x="466555" y="2702871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BCD2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827C0AB-4226-42D2-B6D1-71DFD3DA1B03}"/>
              </a:ext>
            </a:extLst>
          </p:cNvPr>
          <p:cNvSpPr txBox="1"/>
          <p:nvPr/>
        </p:nvSpPr>
        <p:spPr>
          <a:xfrm>
            <a:off x="1477728" y="2715795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BCD1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4309628-022C-496F-9174-5E5405ED3E79}"/>
              </a:ext>
            </a:extLst>
          </p:cNvPr>
          <p:cNvSpPr txBox="1"/>
          <p:nvPr/>
        </p:nvSpPr>
        <p:spPr>
          <a:xfrm>
            <a:off x="3862138" y="4959771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P1 P2 P3 P4 P5 P6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0708859-D194-4E10-A900-223338C9059C}"/>
              </a:ext>
            </a:extLst>
          </p:cNvPr>
          <p:cNvSpPr txBox="1"/>
          <p:nvPr/>
        </p:nvSpPr>
        <p:spPr>
          <a:xfrm>
            <a:off x="6638831" y="4735094"/>
            <a:ext cx="4396845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Effects in final OIFITS files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Swap baselines between exposures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Inverse telescopes for some baselines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Effect on closure phase too (3 </a:t>
            </a:r>
            <a:r>
              <a:rPr lang="en-US" sz="2000" dirty="0" err="1">
                <a:solidFill>
                  <a:schemeClr val="bg1"/>
                </a:solidFill>
              </a:rPr>
              <a:t>Tels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Exposure merging is not trivial! 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822A7AA-5096-431B-BEF9-D6A9DF39DBFB}"/>
              </a:ext>
            </a:extLst>
          </p:cNvPr>
          <p:cNvSpPr txBox="1"/>
          <p:nvPr/>
        </p:nvSpPr>
        <p:spPr>
          <a:xfrm>
            <a:off x="2603930" y="624057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FFT</a:t>
            </a:r>
          </a:p>
        </p:txBody>
      </p:sp>
    </p:spTree>
    <p:extLst>
      <p:ext uri="{BB962C8B-B14F-4D97-AF65-F5344CB8AC3E}">
        <p14:creationId xmlns:p14="http://schemas.microsoft.com/office/powerpoint/2010/main" val="2175726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AAA0429-E637-42EC-B67D-0AF59AF0A86B}"/>
              </a:ext>
            </a:extLst>
          </p:cNvPr>
          <p:cNvSpPr/>
          <p:nvPr/>
        </p:nvSpPr>
        <p:spPr>
          <a:xfrm>
            <a:off x="6557850" y="1644798"/>
            <a:ext cx="2016245" cy="33242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1904343" y="558485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>
                <a:solidFill>
                  <a:schemeClr val="bg1"/>
                </a:solidFill>
              </a:rPr>
              <a:t>MATISSE Data Reduction Software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D63587-BEA9-4BB0-8DCF-5DFEE01AFC6C}"/>
              </a:ext>
            </a:extLst>
          </p:cNvPr>
          <p:cNvSpPr/>
          <p:nvPr/>
        </p:nvSpPr>
        <p:spPr>
          <a:xfrm>
            <a:off x="968612" y="898008"/>
            <a:ext cx="774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Data calibration : V²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23BC24A-3A46-4B3A-97AD-B9EE7FBB6D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95" t="11493" r="8568" b="-383"/>
          <a:stretch/>
        </p:blipFill>
        <p:spPr>
          <a:xfrm>
            <a:off x="82695" y="1455661"/>
            <a:ext cx="6010276" cy="46631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3E4757E-CDE5-475F-895C-C26D1D7012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80" t="47302" r="79644" b="36492"/>
          <a:stretch/>
        </p:blipFill>
        <p:spPr>
          <a:xfrm>
            <a:off x="6689558" y="1751990"/>
            <a:ext cx="1780673" cy="30639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FB3A50-1149-4EA4-A5CE-E62862963A46}"/>
              </a:ext>
            </a:extLst>
          </p:cNvPr>
          <p:cNvSpPr/>
          <p:nvPr/>
        </p:nvSpPr>
        <p:spPr>
          <a:xfrm>
            <a:off x="493295" y="3164305"/>
            <a:ext cx="545758" cy="96252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8C91E08-29DB-4FBF-882B-36F1BF87A48B}"/>
              </a:ext>
            </a:extLst>
          </p:cNvPr>
          <p:cNvCxnSpPr>
            <a:cxnSpLocks/>
          </p:cNvCxnSpPr>
          <p:nvPr/>
        </p:nvCxnSpPr>
        <p:spPr>
          <a:xfrm flipV="1">
            <a:off x="968612" y="1644798"/>
            <a:ext cx="5589238" cy="1519510"/>
          </a:xfrm>
          <a:prstGeom prst="line">
            <a:avLst/>
          </a:prstGeom>
          <a:ln w="41275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D20B147-E4CE-4888-9E65-8F7C66C98B4A}"/>
              </a:ext>
            </a:extLst>
          </p:cNvPr>
          <p:cNvCxnSpPr>
            <a:cxnSpLocks/>
          </p:cNvCxnSpPr>
          <p:nvPr/>
        </p:nvCxnSpPr>
        <p:spPr>
          <a:xfrm>
            <a:off x="1039053" y="4126832"/>
            <a:ext cx="5518797" cy="796285"/>
          </a:xfrm>
          <a:prstGeom prst="line">
            <a:avLst/>
          </a:prstGeom>
          <a:ln w="41275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A471CC1A-370B-4AD3-B1AA-09494E59ADB5}"/>
              </a:ext>
            </a:extLst>
          </p:cNvPr>
          <p:cNvSpPr txBox="1"/>
          <p:nvPr/>
        </p:nvSpPr>
        <p:spPr>
          <a:xfrm>
            <a:off x="7024976" y="3306920"/>
            <a:ext cx="113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V</a:t>
            </a:r>
            <a:r>
              <a:rPr lang="en-US" sz="2400" baseline="-25000"/>
              <a:t>calibrator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F8E55C83-C667-46CD-B975-3B5724C158BA}"/>
                  </a:ext>
                </a:extLst>
              </p:cNvPr>
              <p:cNvSpPr txBox="1"/>
              <p:nvPr/>
            </p:nvSpPr>
            <p:spPr>
              <a:xfrm>
                <a:off x="9442345" y="3526499"/>
                <a:ext cx="2092496" cy="812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Transfer function</a:t>
                </a:r>
              </a:p>
              <a:p>
                <a:r>
                  <a:rPr lang="en-US">
                    <a:solidFill>
                      <a:schemeClr val="bg1"/>
                    </a:solidFill>
                  </a:rPr>
                  <a:t>TF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𝑐𝑎𝑙𝑖𝑏𝑟𝑎𝑡𝑜𝑟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𝑡h𝑒𝑜𝑟𝑒𝑡𝑖𝑐𝑎𝑙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F8E55C83-C667-46CD-B975-3B5724C15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2345" y="3526499"/>
                <a:ext cx="2092496" cy="812530"/>
              </a:xfrm>
              <a:prstGeom prst="rect">
                <a:avLst/>
              </a:prstGeom>
              <a:blipFill>
                <a:blip r:embed="rId5"/>
                <a:stretch>
                  <a:fillRect l="-2624" t="-3731" b="-2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>
            <a:extLst>
              <a:ext uri="{FF2B5EF4-FFF2-40B4-BE49-F238E27FC236}">
                <a16:creationId xmlns:a16="http://schemas.microsoft.com/office/drawing/2014/main" id="{5460E7FB-B3E1-4CC3-AEA1-12261069BA18}"/>
              </a:ext>
            </a:extLst>
          </p:cNvPr>
          <p:cNvSpPr txBox="1"/>
          <p:nvPr/>
        </p:nvSpPr>
        <p:spPr>
          <a:xfrm>
            <a:off x="6972104" y="4174959"/>
            <a:ext cx="1084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V</a:t>
            </a:r>
            <a:r>
              <a:rPr lang="en-US" sz="2800" baseline="-25000"/>
              <a:t>science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45C28BB4-BD40-45C9-A462-0462D9966378}"/>
                  </a:ext>
                </a:extLst>
              </p:cNvPr>
              <p:cNvSpPr txBox="1"/>
              <p:nvPr/>
            </p:nvSpPr>
            <p:spPr>
              <a:xfrm>
                <a:off x="7527847" y="5357901"/>
                <a:ext cx="2372381" cy="879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chemeClr val="bg1"/>
                    </a:solidFill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𝑠𝑐𝑖𝑒𝑛𝑐𝑒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𝑇𝐹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45C28BB4-BD40-45C9-A462-0462D9966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847" y="5357901"/>
                <a:ext cx="2372381" cy="879472"/>
              </a:xfrm>
              <a:prstGeom prst="rect">
                <a:avLst/>
              </a:prstGeom>
              <a:blipFill>
                <a:blip r:embed="rId6"/>
                <a:stretch>
                  <a:fillRect l="-6684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lèche : bas 25">
            <a:extLst>
              <a:ext uri="{FF2B5EF4-FFF2-40B4-BE49-F238E27FC236}">
                <a16:creationId xmlns:a16="http://schemas.microsoft.com/office/drawing/2014/main" id="{84141CB6-0488-4A90-A257-3A263E465911}"/>
              </a:ext>
            </a:extLst>
          </p:cNvPr>
          <p:cNvSpPr/>
          <p:nvPr/>
        </p:nvSpPr>
        <p:spPr>
          <a:xfrm rot="412433">
            <a:off x="10252641" y="2086164"/>
            <a:ext cx="649705" cy="1305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F804BA3-37FA-46BC-8917-74BA9DC4B9EC}"/>
              </a:ext>
            </a:extLst>
          </p:cNvPr>
          <p:cNvSpPr txBox="1"/>
          <p:nvPr/>
        </p:nvSpPr>
        <p:spPr>
          <a:xfrm>
            <a:off x="9230359" y="1421228"/>
            <a:ext cx="2623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Angular stellar diameter </a:t>
            </a:r>
            <a:r>
              <a:rPr lang="el-GR" dirty="0">
                <a:solidFill>
                  <a:schemeClr val="bg1"/>
                </a:solidFill>
              </a:rPr>
              <a:t>θ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from JSDC catalog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50B3477-A853-4939-BE74-2B43DB4E375C}"/>
              </a:ext>
            </a:extLst>
          </p:cNvPr>
          <p:cNvSpPr txBox="1"/>
          <p:nvPr/>
        </p:nvSpPr>
        <p:spPr>
          <a:xfrm>
            <a:off x="7327766" y="2089861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TF</a:t>
            </a:r>
            <a:endParaRPr lang="en-US"/>
          </a:p>
        </p:txBody>
      </p:sp>
      <p:sp>
        <p:nvSpPr>
          <p:cNvPr id="29" name="Flèche : bas 28">
            <a:extLst>
              <a:ext uri="{FF2B5EF4-FFF2-40B4-BE49-F238E27FC236}">
                <a16:creationId xmlns:a16="http://schemas.microsoft.com/office/drawing/2014/main" id="{B489EF89-B46A-403B-9FEF-827263994BAC}"/>
              </a:ext>
            </a:extLst>
          </p:cNvPr>
          <p:cNvSpPr/>
          <p:nvPr/>
        </p:nvSpPr>
        <p:spPr>
          <a:xfrm rot="16522985">
            <a:off x="8427925" y="3249258"/>
            <a:ext cx="649705" cy="1305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èche : bas 29">
            <a:extLst>
              <a:ext uri="{FF2B5EF4-FFF2-40B4-BE49-F238E27FC236}">
                <a16:creationId xmlns:a16="http://schemas.microsoft.com/office/drawing/2014/main" id="{4359C325-9FB9-49E0-8925-8AB23D16CE7D}"/>
              </a:ext>
            </a:extLst>
          </p:cNvPr>
          <p:cNvSpPr/>
          <p:nvPr/>
        </p:nvSpPr>
        <p:spPr>
          <a:xfrm rot="19397915">
            <a:off x="8283450" y="4316335"/>
            <a:ext cx="649705" cy="1305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èche : bas 30">
            <a:extLst>
              <a:ext uri="{FF2B5EF4-FFF2-40B4-BE49-F238E27FC236}">
                <a16:creationId xmlns:a16="http://schemas.microsoft.com/office/drawing/2014/main" id="{89E2C123-9498-490F-9F1D-20F6E8769B1E}"/>
              </a:ext>
            </a:extLst>
          </p:cNvPr>
          <p:cNvSpPr/>
          <p:nvPr/>
        </p:nvSpPr>
        <p:spPr>
          <a:xfrm rot="1318119">
            <a:off x="10045080" y="4496742"/>
            <a:ext cx="649705" cy="1305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20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E02A3C5-1B54-47D3-B983-2B5FDB1BD97B}"/>
              </a:ext>
            </a:extLst>
          </p:cNvPr>
          <p:cNvSpPr/>
          <p:nvPr/>
        </p:nvSpPr>
        <p:spPr>
          <a:xfrm>
            <a:off x="6760287" y="1894604"/>
            <a:ext cx="2043971" cy="23645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1904343" y="558485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MATISSE Data Reduction Software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D63587-BEA9-4BB0-8DCF-5DFEE01AFC6C}"/>
              </a:ext>
            </a:extLst>
          </p:cNvPr>
          <p:cNvSpPr/>
          <p:nvPr/>
        </p:nvSpPr>
        <p:spPr>
          <a:xfrm>
            <a:off x="968611" y="898008"/>
            <a:ext cx="90722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Data calibration : </a:t>
            </a:r>
            <a:r>
              <a:rPr lang="fr-FR" sz="2800" dirty="0" err="1">
                <a:solidFill>
                  <a:schemeClr val="bg1"/>
                </a:solidFill>
              </a:rPr>
              <a:t>Closure</a:t>
            </a:r>
            <a:r>
              <a:rPr lang="fr-FR" sz="2800" dirty="0">
                <a:solidFill>
                  <a:schemeClr val="bg1"/>
                </a:solidFill>
              </a:rPr>
              <a:t> phase ( and </a:t>
            </a:r>
            <a:r>
              <a:rPr lang="fr-FR" sz="2800" dirty="0" err="1">
                <a:solidFill>
                  <a:schemeClr val="bg1"/>
                </a:solidFill>
              </a:rPr>
              <a:t>differential</a:t>
            </a:r>
            <a:r>
              <a:rPr lang="fr-FR" sz="2800" dirty="0">
                <a:solidFill>
                  <a:schemeClr val="bg1"/>
                </a:solidFill>
              </a:rPr>
              <a:t> phase)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EF5F6E0-8C55-4930-AC6A-31E918ED53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09" t="11110" r="6720"/>
          <a:stretch/>
        </p:blipFill>
        <p:spPr>
          <a:xfrm>
            <a:off x="288046" y="1465254"/>
            <a:ext cx="5826526" cy="466312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70C8A99-27AF-4B5F-8E82-6D81EC84CB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98" t="24386" r="79669" b="64270"/>
          <a:stretch/>
        </p:blipFill>
        <p:spPr>
          <a:xfrm>
            <a:off x="6816743" y="2009274"/>
            <a:ext cx="1911974" cy="216568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73AA321-CE28-4DFA-A7E3-BDB46D964114}"/>
              </a:ext>
            </a:extLst>
          </p:cNvPr>
          <p:cNvSpPr/>
          <p:nvPr/>
        </p:nvSpPr>
        <p:spPr>
          <a:xfrm>
            <a:off x="695732" y="2090024"/>
            <a:ext cx="475317" cy="67723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6F18A6D-5C2D-462F-B5F1-E00B5FC96F30}"/>
              </a:ext>
            </a:extLst>
          </p:cNvPr>
          <p:cNvCxnSpPr>
            <a:cxnSpLocks/>
          </p:cNvCxnSpPr>
          <p:nvPr/>
        </p:nvCxnSpPr>
        <p:spPr>
          <a:xfrm flipV="1">
            <a:off x="1105832" y="1913281"/>
            <a:ext cx="5645694" cy="185186"/>
          </a:xfrm>
          <a:prstGeom prst="line">
            <a:avLst/>
          </a:prstGeom>
          <a:ln w="41275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60218FE0-E2B4-4403-99A5-434959A19EB9}"/>
              </a:ext>
            </a:extLst>
          </p:cNvPr>
          <p:cNvCxnSpPr>
            <a:cxnSpLocks/>
          </p:cNvCxnSpPr>
          <p:nvPr/>
        </p:nvCxnSpPr>
        <p:spPr>
          <a:xfrm>
            <a:off x="1171049" y="2767263"/>
            <a:ext cx="5645694" cy="1491916"/>
          </a:xfrm>
          <a:prstGeom prst="line">
            <a:avLst/>
          </a:prstGeom>
          <a:ln w="41275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96609DF0-63C8-4198-B790-828307CDB9B6}"/>
              </a:ext>
            </a:extLst>
          </p:cNvPr>
          <p:cNvSpPr txBox="1"/>
          <p:nvPr/>
        </p:nvSpPr>
        <p:spPr>
          <a:xfrm>
            <a:off x="8829701" y="2428643"/>
            <a:ext cx="1321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CP</a:t>
            </a:r>
            <a:r>
              <a:rPr lang="fr-FR" sz="2800" baseline="-25000" dirty="0">
                <a:solidFill>
                  <a:schemeClr val="bg1"/>
                </a:solidFill>
              </a:rPr>
              <a:t>science </a:t>
            </a:r>
            <a:endParaRPr lang="en-GB" sz="2800" baseline="-25000" dirty="0">
              <a:solidFill>
                <a:schemeClr val="bg1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A4DDD8D-BA40-435A-83BB-6DFC28E5334A}"/>
              </a:ext>
            </a:extLst>
          </p:cNvPr>
          <p:cNvSpPr txBox="1"/>
          <p:nvPr/>
        </p:nvSpPr>
        <p:spPr>
          <a:xfrm>
            <a:off x="8860714" y="3702215"/>
            <a:ext cx="3119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-CP</a:t>
            </a:r>
            <a:r>
              <a:rPr lang="fr-FR" sz="2800" baseline="-25000" dirty="0">
                <a:solidFill>
                  <a:schemeClr val="bg1"/>
                </a:solidFill>
              </a:rPr>
              <a:t>science</a:t>
            </a:r>
            <a:r>
              <a:rPr lang="fr-FR" sz="2800" dirty="0">
                <a:solidFill>
                  <a:schemeClr val="bg1"/>
                </a:solidFill>
              </a:rPr>
              <a:t> (BCD swap)</a:t>
            </a:r>
            <a:endParaRPr lang="en-GB" sz="2800" baseline="-25000" dirty="0">
              <a:solidFill>
                <a:schemeClr val="bg1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71FFCF2-168E-4789-BD74-966007B3B783}"/>
              </a:ext>
            </a:extLst>
          </p:cNvPr>
          <p:cNvSpPr txBox="1"/>
          <p:nvPr/>
        </p:nvSpPr>
        <p:spPr>
          <a:xfrm>
            <a:off x="8785173" y="3065429"/>
            <a:ext cx="1481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solidFill>
                  <a:schemeClr val="bg1"/>
                </a:solidFill>
              </a:rPr>
              <a:t>CP</a:t>
            </a:r>
            <a:r>
              <a:rPr lang="fr-FR" sz="2800" baseline="-25000" dirty="0" err="1">
                <a:solidFill>
                  <a:schemeClr val="bg1"/>
                </a:solidFill>
              </a:rPr>
              <a:t>calibrator</a:t>
            </a:r>
            <a:endParaRPr lang="en-GB" sz="2800" baseline="-25000" dirty="0">
              <a:solidFill>
                <a:schemeClr val="bg1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DD34FA1-DA12-4B0D-A166-6035F205AE6C}"/>
              </a:ext>
            </a:extLst>
          </p:cNvPr>
          <p:cNvSpPr txBox="1"/>
          <p:nvPr/>
        </p:nvSpPr>
        <p:spPr>
          <a:xfrm>
            <a:off x="7303168" y="4872789"/>
            <a:ext cx="4014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CP = CP</a:t>
            </a:r>
            <a:r>
              <a:rPr lang="fr-FR" sz="3200" baseline="-25000" dirty="0">
                <a:solidFill>
                  <a:schemeClr val="bg1"/>
                </a:solidFill>
              </a:rPr>
              <a:t>science </a:t>
            </a:r>
            <a:r>
              <a:rPr lang="fr-FR" sz="3200" dirty="0">
                <a:solidFill>
                  <a:schemeClr val="bg1"/>
                </a:solidFill>
              </a:rPr>
              <a:t>- </a:t>
            </a:r>
            <a:r>
              <a:rPr lang="fr-FR" sz="3200" dirty="0" err="1">
                <a:solidFill>
                  <a:schemeClr val="bg1"/>
                </a:solidFill>
              </a:rPr>
              <a:t>CP</a:t>
            </a:r>
            <a:r>
              <a:rPr lang="fr-FR" sz="3200" baseline="-25000" dirty="0" err="1">
                <a:solidFill>
                  <a:schemeClr val="bg1"/>
                </a:solidFill>
              </a:rPr>
              <a:t>calibrator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6BB1F87-4DC7-4B5C-821A-F481CA56FAA2}"/>
              </a:ext>
            </a:extLst>
          </p:cNvPr>
          <p:cNvSpPr txBox="1"/>
          <p:nvPr/>
        </p:nvSpPr>
        <p:spPr>
          <a:xfrm>
            <a:off x="7343307" y="5607005"/>
            <a:ext cx="3974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chemeClr val="bg1"/>
                </a:solidFill>
              </a:rPr>
              <a:t>Computed</a:t>
            </a:r>
            <a:r>
              <a:rPr lang="fr-FR" sz="2400" dirty="0">
                <a:solidFill>
                  <a:schemeClr val="bg1"/>
                </a:solidFill>
              </a:rPr>
              <a:t> in </a:t>
            </a:r>
            <a:r>
              <a:rPr lang="fr-FR" sz="2400" dirty="0" err="1">
                <a:solidFill>
                  <a:schemeClr val="bg1"/>
                </a:solidFill>
              </a:rPr>
              <a:t>complex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number</a:t>
            </a:r>
            <a:endParaRPr lang="fr-FR" sz="2400" dirty="0">
              <a:solidFill>
                <a:schemeClr val="bg1"/>
              </a:solidFill>
            </a:endParaRP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 err="1">
                <a:solidFill>
                  <a:schemeClr val="bg1"/>
                </a:solidFill>
              </a:rPr>
              <a:t>Same</a:t>
            </a:r>
            <a:r>
              <a:rPr lang="fr-FR" sz="2400" dirty="0">
                <a:solidFill>
                  <a:schemeClr val="bg1"/>
                </a:solidFill>
              </a:rPr>
              <a:t> for </a:t>
            </a:r>
            <a:r>
              <a:rPr lang="fr-FR" sz="2400" dirty="0" err="1">
                <a:solidFill>
                  <a:schemeClr val="bg1"/>
                </a:solidFill>
              </a:rPr>
              <a:t>differential</a:t>
            </a:r>
            <a:r>
              <a:rPr lang="fr-FR" sz="2400" dirty="0">
                <a:solidFill>
                  <a:schemeClr val="bg1"/>
                </a:solidFill>
              </a:rPr>
              <a:t> phase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33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1904343" y="558485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>
                <a:solidFill>
                  <a:schemeClr val="bg1"/>
                </a:solidFill>
              </a:rPr>
              <a:t>MATISSE Data Reduction Software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D63587-BEA9-4BB0-8DCF-5DFEE01AFC6C}"/>
              </a:ext>
            </a:extLst>
          </p:cNvPr>
          <p:cNvSpPr/>
          <p:nvPr/>
        </p:nvSpPr>
        <p:spPr>
          <a:xfrm>
            <a:off x="968611" y="898008"/>
            <a:ext cx="90722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Data calibration : MATISSE data are spectro-interferometric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901CBF1-E08D-4DC4-8131-154F9FB239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9" t="8283" r="48760" b="3792"/>
          <a:stretch/>
        </p:blipFill>
        <p:spPr>
          <a:xfrm>
            <a:off x="8464737" y="1751990"/>
            <a:ext cx="3513221" cy="362666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CC41AED-286E-4F71-8C48-3C704DF225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" t="9903" r="8963" b="2353"/>
          <a:stretch/>
        </p:blipFill>
        <p:spPr>
          <a:xfrm>
            <a:off x="409073" y="1648326"/>
            <a:ext cx="7856621" cy="419902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CF0E5083-3A0A-4C56-B1EF-0D82F9868F0F}"/>
              </a:ext>
            </a:extLst>
          </p:cNvPr>
          <p:cNvSpPr txBox="1"/>
          <p:nvPr/>
        </p:nvSpPr>
        <p:spPr>
          <a:xfrm>
            <a:off x="1490661" y="5959992"/>
            <a:ext cx="9646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Rigel V² contaminated by  spectral features from calibrator ψ Phe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39414C02-1819-4D51-B415-A9245B00D00A}"/>
              </a:ext>
            </a:extLst>
          </p:cNvPr>
          <p:cNvSpPr/>
          <p:nvPr/>
        </p:nvSpPr>
        <p:spPr>
          <a:xfrm rot="7198160">
            <a:off x="7050455" y="3338301"/>
            <a:ext cx="437023" cy="1118937"/>
          </a:xfrm>
          <a:prstGeom prst="ellipse">
            <a:avLst/>
          </a:prstGeom>
          <a:solidFill>
            <a:srgbClr val="FFC0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301E95C-C3E5-4F19-99C6-7C5372B46B72}"/>
              </a:ext>
            </a:extLst>
          </p:cNvPr>
          <p:cNvSpPr/>
          <p:nvPr/>
        </p:nvSpPr>
        <p:spPr>
          <a:xfrm rot="7198160">
            <a:off x="10918445" y="3574743"/>
            <a:ext cx="437023" cy="346183"/>
          </a:xfrm>
          <a:prstGeom prst="ellipse">
            <a:avLst/>
          </a:prstGeom>
          <a:solidFill>
            <a:srgbClr val="FFC0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63549CA-DEB7-49AA-B31C-045BFFE87126}"/>
              </a:ext>
            </a:extLst>
          </p:cNvPr>
          <p:cNvSpPr/>
          <p:nvPr/>
        </p:nvSpPr>
        <p:spPr>
          <a:xfrm rot="7198160">
            <a:off x="10460300" y="3634581"/>
            <a:ext cx="437023" cy="346183"/>
          </a:xfrm>
          <a:prstGeom prst="ellipse">
            <a:avLst/>
          </a:prstGeom>
          <a:solidFill>
            <a:srgbClr val="FFC0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7192A08-FA0F-4643-A37D-2E364BD5FF74}"/>
              </a:ext>
            </a:extLst>
          </p:cNvPr>
          <p:cNvSpPr/>
          <p:nvPr/>
        </p:nvSpPr>
        <p:spPr>
          <a:xfrm rot="7198160">
            <a:off x="9420255" y="3661332"/>
            <a:ext cx="437023" cy="346183"/>
          </a:xfrm>
          <a:prstGeom prst="ellipse">
            <a:avLst/>
          </a:prstGeom>
          <a:solidFill>
            <a:srgbClr val="FFC0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0C3ED96C-30BE-42A0-A4E3-88849F532217}"/>
              </a:ext>
            </a:extLst>
          </p:cNvPr>
          <p:cNvSpPr/>
          <p:nvPr/>
        </p:nvSpPr>
        <p:spPr>
          <a:xfrm rot="7198160">
            <a:off x="9995678" y="3667989"/>
            <a:ext cx="437023" cy="346183"/>
          </a:xfrm>
          <a:prstGeom prst="ellipse">
            <a:avLst/>
          </a:prstGeom>
          <a:solidFill>
            <a:srgbClr val="FFC0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55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1904343" y="558485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MATISSE Data Reduction Software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D63587-BEA9-4BB0-8DCF-5DFEE01AFC6C}"/>
              </a:ext>
            </a:extLst>
          </p:cNvPr>
          <p:cNvSpPr/>
          <p:nvPr/>
        </p:nvSpPr>
        <p:spPr>
          <a:xfrm>
            <a:off x="968612" y="898008"/>
            <a:ext cx="5987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>
                <a:solidFill>
                  <a:schemeClr val="bg1"/>
                </a:solidFill>
              </a:rPr>
              <a:t>Reducing</a:t>
            </a:r>
            <a:r>
              <a:rPr lang="fr-FR" sz="2800" dirty="0">
                <a:solidFill>
                  <a:schemeClr val="bg1"/>
                </a:solidFill>
              </a:rPr>
              <a:t> data </a:t>
            </a:r>
            <a:r>
              <a:rPr lang="fr-FR" sz="2800" dirty="0" err="1">
                <a:solidFill>
                  <a:schemeClr val="bg1"/>
                </a:solidFill>
              </a:rPr>
              <a:t>with</a:t>
            </a:r>
            <a:r>
              <a:rPr lang="fr-FR" sz="2800" dirty="0">
                <a:solidFill>
                  <a:schemeClr val="bg1"/>
                </a:solidFill>
              </a:rPr>
              <a:t> ESOREX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47B7C1F-4BC9-44E4-953E-E2581DE410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" t="3874" b="33690"/>
          <a:stretch/>
        </p:blipFill>
        <p:spPr>
          <a:xfrm>
            <a:off x="204536" y="2309642"/>
            <a:ext cx="11494683" cy="446728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6ECB36F-3E2D-4D7B-A7F8-8671F509FB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62" t="134" r="61187" b="96195"/>
          <a:stretch/>
        </p:blipFill>
        <p:spPr>
          <a:xfrm>
            <a:off x="1039053" y="1632994"/>
            <a:ext cx="7945546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05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1904343" y="558485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MATISSE Data Reduction Software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D63587-BEA9-4BB0-8DCF-5DFEE01AFC6C}"/>
              </a:ext>
            </a:extLst>
          </p:cNvPr>
          <p:cNvSpPr/>
          <p:nvPr/>
        </p:nvSpPr>
        <p:spPr>
          <a:xfrm>
            <a:off x="968612" y="898008"/>
            <a:ext cx="8596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ESOREX  </a:t>
            </a:r>
            <a:r>
              <a:rPr lang="fr-FR" sz="2800" dirty="0" err="1">
                <a:solidFill>
                  <a:schemeClr val="bg1"/>
                </a:solidFill>
              </a:rPr>
              <a:t>mat_raw_estimates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recipe</a:t>
            </a:r>
            <a:r>
              <a:rPr lang="fr-FR" sz="2800" dirty="0">
                <a:solidFill>
                  <a:schemeClr val="bg1"/>
                </a:solidFill>
              </a:rPr>
              <a:t> options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58F3F9-7CB6-4242-8400-7A8657B141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5" t="3335"/>
          <a:stretch/>
        </p:blipFill>
        <p:spPr>
          <a:xfrm>
            <a:off x="82694" y="2082173"/>
            <a:ext cx="11900277" cy="4643479"/>
          </a:xfrm>
          <a:prstGeom prst="rect">
            <a:avLst/>
          </a:prstGeom>
        </p:spPr>
      </p:pic>
      <p:sp>
        <p:nvSpPr>
          <p:cNvPr id="10" name="ZoneTexte 6">
            <a:extLst>
              <a:ext uri="{FF2B5EF4-FFF2-40B4-BE49-F238E27FC236}">
                <a16:creationId xmlns:a16="http://schemas.microsoft.com/office/drawing/2014/main" id="{53C5B99C-B57D-4096-B56C-BCF96F84AABB}"/>
              </a:ext>
            </a:extLst>
          </p:cNvPr>
          <p:cNvSpPr txBox="1"/>
          <p:nvPr/>
        </p:nvSpPr>
        <p:spPr>
          <a:xfrm>
            <a:off x="419100" y="1545488"/>
            <a:ext cx="389722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>
                <a:solidFill>
                  <a:schemeClr val="bg1"/>
                </a:solidFill>
              </a:rPr>
              <a:t>esorex</a:t>
            </a:r>
            <a:r>
              <a:rPr lang="fr-FR" dirty="0">
                <a:solidFill>
                  <a:schemeClr val="bg1"/>
                </a:solidFill>
              </a:rPr>
              <a:t> --man-page </a:t>
            </a:r>
            <a:r>
              <a:rPr lang="fr-FR" dirty="0" err="1">
                <a:solidFill>
                  <a:schemeClr val="bg1"/>
                </a:solidFill>
              </a:rPr>
              <a:t>mat_raw_estimates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99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1904343" y="558485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MATISSE Data Reduction Software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D63587-BEA9-4BB0-8DCF-5DFEE01AFC6C}"/>
              </a:ext>
            </a:extLst>
          </p:cNvPr>
          <p:cNvSpPr/>
          <p:nvPr/>
        </p:nvSpPr>
        <p:spPr>
          <a:xfrm>
            <a:off x="968612" y="898008"/>
            <a:ext cx="8341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ESOREX  </a:t>
            </a:r>
            <a:r>
              <a:rPr lang="fr-FR" sz="2800" dirty="0" err="1">
                <a:solidFill>
                  <a:schemeClr val="bg1"/>
                </a:solidFill>
              </a:rPr>
              <a:t>mat_raw_estimates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recipe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sof</a:t>
            </a:r>
            <a:r>
              <a:rPr lang="fr-FR" sz="2800" dirty="0">
                <a:solidFill>
                  <a:schemeClr val="bg1"/>
                </a:solidFill>
              </a:rPr>
              <a:t> file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C937816-16A9-4C4E-BB0D-84FA2F266F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4" b="49892"/>
          <a:stretch/>
        </p:blipFill>
        <p:spPr>
          <a:xfrm>
            <a:off x="391443" y="1636034"/>
            <a:ext cx="11409114" cy="4396147"/>
          </a:xfrm>
          <a:prstGeom prst="rect">
            <a:avLst/>
          </a:prstGeom>
        </p:spPr>
      </p:pic>
      <p:sp>
        <p:nvSpPr>
          <p:cNvPr id="2" name="Accolade ouvrante 1">
            <a:extLst>
              <a:ext uri="{FF2B5EF4-FFF2-40B4-BE49-F238E27FC236}">
                <a16:creationId xmlns:a16="http://schemas.microsoft.com/office/drawing/2014/main" id="{1B35DB0E-3DE2-447A-851D-8934281A7442}"/>
              </a:ext>
            </a:extLst>
          </p:cNvPr>
          <p:cNvSpPr/>
          <p:nvPr/>
        </p:nvSpPr>
        <p:spPr>
          <a:xfrm rot="11148406">
            <a:off x="9774781" y="2179196"/>
            <a:ext cx="385010" cy="1432001"/>
          </a:xfrm>
          <a:prstGeom prst="leftBrace">
            <a:avLst>
              <a:gd name="adj1" fmla="val 53439"/>
              <a:gd name="adj2" fmla="val 50000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ccolade ouvrante 11">
            <a:extLst>
              <a:ext uri="{FF2B5EF4-FFF2-40B4-BE49-F238E27FC236}">
                <a16:creationId xmlns:a16="http://schemas.microsoft.com/office/drawing/2014/main" id="{51BFE7EA-19EB-4620-B755-9A4D24200963}"/>
              </a:ext>
            </a:extLst>
          </p:cNvPr>
          <p:cNvSpPr/>
          <p:nvPr/>
        </p:nvSpPr>
        <p:spPr>
          <a:xfrm rot="11148406">
            <a:off x="8848927" y="3641888"/>
            <a:ext cx="385010" cy="1787666"/>
          </a:xfrm>
          <a:prstGeom prst="leftBrace">
            <a:avLst>
              <a:gd name="adj1" fmla="val 53439"/>
              <a:gd name="adj2" fmla="val 50000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7B33987-6A8E-42AD-868E-08A8632B6DB5}"/>
              </a:ext>
            </a:extLst>
          </p:cNvPr>
          <p:cNvSpPr txBox="1"/>
          <p:nvPr/>
        </p:nvSpPr>
        <p:spPr>
          <a:xfrm>
            <a:off x="10382925" y="2895196"/>
            <a:ext cx="144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Observations</a:t>
            </a:r>
            <a:endParaRPr lang="en-GB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9464C73-2319-4400-9FB6-79880118406F}"/>
              </a:ext>
            </a:extLst>
          </p:cNvPr>
          <p:cNvSpPr txBox="1"/>
          <p:nvPr/>
        </p:nvSpPr>
        <p:spPr>
          <a:xfrm>
            <a:off x="9508834" y="4456828"/>
            <a:ext cx="131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Calibrations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97430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1904343" y="558485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>
                <a:solidFill>
                  <a:schemeClr val="bg1"/>
                </a:solidFill>
              </a:rPr>
              <a:t>MATISSE Data Reduction Software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D63587-BEA9-4BB0-8DCF-5DFEE01AFC6C}"/>
              </a:ext>
            </a:extLst>
          </p:cNvPr>
          <p:cNvSpPr/>
          <p:nvPr/>
        </p:nvSpPr>
        <p:spPr>
          <a:xfrm>
            <a:off x="968612" y="898008"/>
            <a:ext cx="5987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>
                <a:solidFill>
                  <a:schemeClr val="bg1"/>
                </a:solidFill>
              </a:rPr>
              <a:t>Quick view on the REFLEX GUI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825CC95-6944-49FA-A409-39A0F2862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5" y="1875418"/>
            <a:ext cx="6873454" cy="46916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3857A61-E2D7-459B-8C3C-34B79648E0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6"/>
          <a:stretch/>
        </p:blipFill>
        <p:spPr>
          <a:xfrm>
            <a:off x="5874197" y="1450535"/>
            <a:ext cx="6002193" cy="4814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0677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1904343" y="558485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>
                <a:solidFill>
                  <a:schemeClr val="bg1"/>
                </a:solidFill>
              </a:rPr>
              <a:t>MATISSE Data Reduction Software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D63587-BEA9-4BB0-8DCF-5DFEE01AFC6C}"/>
              </a:ext>
            </a:extLst>
          </p:cNvPr>
          <p:cNvSpPr/>
          <p:nvPr/>
        </p:nvSpPr>
        <p:spPr>
          <a:xfrm>
            <a:off x="968612" y="898008"/>
            <a:ext cx="5987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>
                <a:solidFill>
                  <a:schemeClr val="bg1"/>
                </a:solidFill>
              </a:rPr>
              <a:t>Quick view on the REFLEX GUI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AFEB00-5BF6-4D03-B43D-21918F918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27" y="1421228"/>
            <a:ext cx="10913305" cy="514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39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1904343" y="558485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>
                <a:solidFill>
                  <a:schemeClr val="bg1"/>
                </a:solidFill>
              </a:rPr>
              <a:t>MATISSE Data Reduction Software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D63587-BEA9-4BB0-8DCF-5DFEE01AFC6C}"/>
              </a:ext>
            </a:extLst>
          </p:cNvPr>
          <p:cNvSpPr/>
          <p:nvPr/>
        </p:nvSpPr>
        <p:spPr>
          <a:xfrm>
            <a:off x="968612" y="898008"/>
            <a:ext cx="5987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>
                <a:solidFill>
                  <a:schemeClr val="bg1"/>
                </a:solidFill>
              </a:rPr>
              <a:t>Quick view on the REFLEX GUI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5C92F63-14DC-4438-A22C-3520D12E2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53" y="1465254"/>
            <a:ext cx="9989818" cy="523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37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MATISSE Data Reduction Software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E3E63ED-52F3-4478-A2AF-C6F2B1EC171F}"/>
              </a:ext>
            </a:extLst>
          </p:cNvPr>
          <p:cNvSpPr txBox="1"/>
          <p:nvPr/>
        </p:nvSpPr>
        <p:spPr>
          <a:xfrm>
            <a:off x="300790" y="1104530"/>
            <a:ext cx="121919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solidFill>
                  <a:schemeClr val="bg1"/>
                </a:solidFill>
              </a:rPr>
              <a:t>MATISSE Pipeline developed in C with ESO Standard 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including CPL, GSL, FFTW, FITSIO, ERFA</a:t>
            </a: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MATISSE Recipes run through ESOREX 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directly in command line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with ESO interactive tools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REFLEX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GASGANO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with the consortium Python package (</a:t>
            </a:r>
            <a:r>
              <a:rPr lang="en-US" sz="2800" dirty="0" err="1">
                <a:solidFill>
                  <a:schemeClr val="bg1"/>
                </a:solidFill>
              </a:rPr>
              <a:t>mat_tools</a:t>
            </a:r>
            <a:r>
              <a:rPr lang="en-US" sz="2800" dirty="0">
                <a:solidFill>
                  <a:schemeClr val="bg1"/>
                </a:solidFill>
              </a:rPr>
              <a:t>)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 command line 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Interactively </a:t>
            </a:r>
          </a:p>
        </p:txBody>
      </p:sp>
    </p:spTree>
    <p:extLst>
      <p:ext uri="{BB962C8B-B14F-4D97-AF65-F5344CB8AC3E}">
        <p14:creationId xmlns:p14="http://schemas.microsoft.com/office/powerpoint/2010/main" val="200306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1904343" y="558485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MATISSE Data Reduction Software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D63587-BEA9-4BB0-8DCF-5DFEE01AFC6C}"/>
              </a:ext>
            </a:extLst>
          </p:cNvPr>
          <p:cNvSpPr/>
          <p:nvPr/>
        </p:nvSpPr>
        <p:spPr>
          <a:xfrm>
            <a:off x="968612" y="898008"/>
            <a:ext cx="5987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The consortium python </a:t>
            </a:r>
            <a:r>
              <a:rPr lang="fr-FR" sz="2800" dirty="0" err="1">
                <a:solidFill>
                  <a:schemeClr val="bg1"/>
                </a:solidFill>
              </a:rPr>
              <a:t>tools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D05386-8D73-4458-AC26-3DC156F7EF1F}"/>
              </a:ext>
            </a:extLst>
          </p:cNvPr>
          <p:cNvSpPr/>
          <p:nvPr/>
        </p:nvSpPr>
        <p:spPr>
          <a:xfrm>
            <a:off x="0" y="628488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fr-FR" sz="2800" dirty="0">
                <a:solidFill>
                  <a:schemeClr val="bg1"/>
                </a:solidFill>
              </a:rPr>
              <a:t>https://gitlab.oca.eu/MATISSE/tools/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EAD49CF-B3D5-4479-B48F-B41C9FA35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119" y="2144163"/>
            <a:ext cx="7341761" cy="416088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AF25694-39F7-4DFF-947B-6039E9F27DA2}"/>
              </a:ext>
            </a:extLst>
          </p:cNvPr>
          <p:cNvSpPr txBox="1"/>
          <p:nvPr/>
        </p:nvSpPr>
        <p:spPr>
          <a:xfrm>
            <a:off x="0" y="170993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Download and installation instruction on the OCA </a:t>
            </a:r>
            <a:r>
              <a:rPr lang="fr-FR" sz="2400" dirty="0" err="1">
                <a:solidFill>
                  <a:schemeClr val="bg1"/>
                </a:solidFill>
              </a:rPr>
              <a:t>gitlab</a:t>
            </a:r>
            <a:r>
              <a:rPr lang="fr-FR" sz="2400" dirty="0">
                <a:solidFill>
                  <a:schemeClr val="bg1"/>
                </a:solidFill>
              </a:rPr>
              <a:t> repository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93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1904343" y="558485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MATISSE Data Reduction Software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D63587-BEA9-4BB0-8DCF-5DFEE01AFC6C}"/>
              </a:ext>
            </a:extLst>
          </p:cNvPr>
          <p:cNvSpPr/>
          <p:nvPr/>
        </p:nvSpPr>
        <p:spPr>
          <a:xfrm>
            <a:off x="968612" y="898008"/>
            <a:ext cx="5987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The consortium python </a:t>
            </a:r>
            <a:r>
              <a:rPr lang="fr-FR" sz="2800" dirty="0" err="1">
                <a:solidFill>
                  <a:schemeClr val="bg1"/>
                </a:solidFill>
              </a:rPr>
              <a:t>tools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F25694-39F7-4DFF-947B-6039E9F27DA2}"/>
              </a:ext>
            </a:extLst>
          </p:cNvPr>
          <p:cNvSpPr txBox="1"/>
          <p:nvPr/>
        </p:nvSpPr>
        <p:spPr>
          <a:xfrm>
            <a:off x="0" y="1455661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Data reduction: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mat_autoPipeline.py :  produces raw </a:t>
            </a:r>
            <a:r>
              <a:rPr lang="en-US" sz="2000" dirty="0" err="1">
                <a:solidFill>
                  <a:schemeClr val="bg1"/>
                </a:solidFill>
              </a:rPr>
              <a:t>oifits</a:t>
            </a:r>
            <a:r>
              <a:rPr lang="en-US" sz="2000" dirty="0">
                <a:solidFill>
                  <a:schemeClr val="bg1"/>
                </a:solidFill>
              </a:rPr>
              <a:t> file for a all raw data in a directory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mat_tidyupOiFits.py : renames data files after mat_automaticPipeline.py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mat_autoCalib.py : produces calibrated data from raw </a:t>
            </a:r>
            <a:r>
              <a:rPr lang="en-US" sz="2000" dirty="0" err="1">
                <a:solidFill>
                  <a:schemeClr val="bg1"/>
                </a:solidFill>
              </a:rPr>
              <a:t>oifits</a:t>
            </a:r>
            <a:r>
              <a:rPr lang="en-US" sz="2000" dirty="0">
                <a:solidFill>
                  <a:schemeClr val="bg1"/>
                </a:solidFill>
              </a:rPr>
              <a:t> files.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mat_logger.py : GUI allowing to perform reduction in an interactive 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Data visualization: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mat_show_oifits.py: Interactive plotting tools from MATISSE </a:t>
            </a:r>
            <a:r>
              <a:rPr lang="en-US" sz="2000" dirty="0" err="1">
                <a:solidFill>
                  <a:schemeClr val="bg1"/>
                </a:solidFill>
              </a:rPr>
              <a:t>OiFits</a:t>
            </a:r>
            <a:r>
              <a:rPr lang="en-US" sz="2000" dirty="0">
                <a:solidFill>
                  <a:schemeClr val="bg1"/>
                </a:solidFill>
              </a:rPr>
              <a:t> data (raw and calibrated)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mat_showOiData.py: AMBER like summary plot of one </a:t>
            </a:r>
            <a:r>
              <a:rPr lang="en-US" sz="2000" dirty="0" err="1">
                <a:solidFill>
                  <a:schemeClr val="bg1"/>
                </a:solidFill>
              </a:rPr>
              <a:t>OiFits</a:t>
            </a:r>
            <a:r>
              <a:rPr lang="en-US" sz="2000" dirty="0">
                <a:solidFill>
                  <a:schemeClr val="bg1"/>
                </a:solidFill>
              </a:rPr>
              <a:t> file (Flux, V², </a:t>
            </a:r>
            <a:r>
              <a:rPr lang="en-US" sz="2000" dirty="0" err="1">
                <a:solidFill>
                  <a:schemeClr val="bg1"/>
                </a:solidFill>
              </a:rPr>
              <a:t>ϕ</a:t>
            </a:r>
            <a:r>
              <a:rPr lang="en-US" sz="2000" baseline="-25000" dirty="0" err="1">
                <a:solidFill>
                  <a:schemeClr val="bg1"/>
                </a:solidFill>
              </a:rPr>
              <a:t>diff</a:t>
            </a:r>
            <a:r>
              <a:rPr lang="en-US" sz="2000" dirty="0">
                <a:solidFill>
                  <a:schemeClr val="bg1"/>
                </a:solidFill>
              </a:rPr>
              <a:t>, CP, Telescopes config)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mat_showOiFreq.py: V² and CP plotted as a function of the spatial frequency (B/λ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mat_showTransFunc.py: Transfer function plot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Post-tools (upcoming)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mat_mergeByTPLStart.py : merge all exposure of observation ( 4 in N and 4 or 12 in LM)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mat_spectralBinning.py : binning pixels into spectral channels (3 in LM and 5 in 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Mar_spectralSmoothing.py : smooth on spectral channel instead of binning (produces more MIDI like data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7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1904343" y="558485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MATISSE Data Reduction Software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D63587-BEA9-4BB0-8DCF-5DFEE01AFC6C}"/>
              </a:ext>
            </a:extLst>
          </p:cNvPr>
          <p:cNvSpPr/>
          <p:nvPr/>
        </p:nvSpPr>
        <p:spPr>
          <a:xfrm>
            <a:off x="968612" y="898008"/>
            <a:ext cx="5987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mat_autoPipeline.py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6267142-AB08-4966-B817-108EDDE9C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21" y="2309643"/>
            <a:ext cx="11196531" cy="438235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E5FAD95-8D96-4158-BABB-0ED4C9DE11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651" t="-53160" b="-1"/>
          <a:stretch/>
        </p:blipFill>
        <p:spPr>
          <a:xfrm>
            <a:off x="640564" y="1633660"/>
            <a:ext cx="10053579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36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1904343" y="558485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>
                <a:solidFill>
                  <a:schemeClr val="bg1"/>
                </a:solidFill>
              </a:rPr>
              <a:t>MATISSE Data Reduction Software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D63587-BEA9-4BB0-8DCF-5DFEE01AFC6C}"/>
              </a:ext>
            </a:extLst>
          </p:cNvPr>
          <p:cNvSpPr/>
          <p:nvPr/>
        </p:nvSpPr>
        <p:spPr>
          <a:xfrm>
            <a:off x="968612" y="898008"/>
            <a:ext cx="5987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mat_autoPipeline.py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1D1324C-096C-4CAD-A095-ADE0B92B5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78" y="1587576"/>
            <a:ext cx="4882063" cy="471193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F871BBA-01DE-4B4E-99CF-062D49D0EC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9892"/>
          <a:stretch/>
        </p:blipFill>
        <p:spPr>
          <a:xfrm>
            <a:off x="5515261" y="1530001"/>
            <a:ext cx="6274143" cy="24564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DA325FF-8451-40AE-9FF1-396B471230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92" y="5204693"/>
            <a:ext cx="11054013" cy="151059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E79442B-2541-493C-A15C-69629482A685}"/>
              </a:ext>
            </a:extLst>
          </p:cNvPr>
          <p:cNvSpPr txBox="1"/>
          <p:nvPr/>
        </p:nvSpPr>
        <p:spPr>
          <a:xfrm>
            <a:off x="646172" y="1265199"/>
            <a:ext cx="4335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Produce all SOF files for data reductions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9FA3C45-2E84-4F56-AF40-165E1EAE87A1}"/>
              </a:ext>
            </a:extLst>
          </p:cNvPr>
          <p:cNvSpPr txBox="1"/>
          <p:nvPr/>
        </p:nvSpPr>
        <p:spPr>
          <a:xfrm>
            <a:off x="5416858" y="1054593"/>
            <a:ext cx="6135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Example of MATISSE sof file for mat_raw_estimate recipe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2B8FE31-8980-43CB-92FA-959ED36D8F89}"/>
              </a:ext>
            </a:extLst>
          </p:cNvPr>
          <p:cNvSpPr txBox="1"/>
          <p:nvPr/>
        </p:nvSpPr>
        <p:spPr>
          <a:xfrm>
            <a:off x="5840921" y="4768411"/>
            <a:ext cx="5498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Intermediate an final products from data reduction</a:t>
            </a:r>
          </a:p>
        </p:txBody>
      </p:sp>
    </p:spTree>
    <p:extLst>
      <p:ext uri="{BB962C8B-B14F-4D97-AF65-F5344CB8AC3E}">
        <p14:creationId xmlns:p14="http://schemas.microsoft.com/office/powerpoint/2010/main" val="1056441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1904343" y="558485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MATISSE Data Reduction Software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D63587-BEA9-4BB0-8DCF-5DFEE01AFC6C}"/>
              </a:ext>
            </a:extLst>
          </p:cNvPr>
          <p:cNvSpPr/>
          <p:nvPr/>
        </p:nvSpPr>
        <p:spPr>
          <a:xfrm>
            <a:off x="968612" y="898008"/>
            <a:ext cx="9610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mat_tidyupOiFits.py : Copy and </a:t>
            </a:r>
            <a:r>
              <a:rPr lang="fr-FR" sz="2800" dirty="0" err="1">
                <a:solidFill>
                  <a:schemeClr val="bg1"/>
                </a:solidFill>
              </a:rPr>
              <a:t>rename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OiFits</a:t>
            </a:r>
            <a:r>
              <a:rPr lang="fr-FR" sz="2800" dirty="0">
                <a:solidFill>
                  <a:schemeClr val="bg1"/>
                </a:solidFill>
              </a:rPr>
              <a:t> files 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5CDF28D-D9D0-4D57-B87B-FB562EC85F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9" t="26252"/>
          <a:stretch/>
        </p:blipFill>
        <p:spPr>
          <a:xfrm>
            <a:off x="476354" y="1421228"/>
            <a:ext cx="10222989" cy="519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21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1904343" y="558485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MATISSE Data Reduction Software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D63587-BEA9-4BB0-8DCF-5DFEE01AFC6C}"/>
              </a:ext>
            </a:extLst>
          </p:cNvPr>
          <p:cNvSpPr/>
          <p:nvPr/>
        </p:nvSpPr>
        <p:spPr>
          <a:xfrm>
            <a:off x="968612" y="898008"/>
            <a:ext cx="5987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mat_logger.py GUI: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1DE0F5C-DE30-43C7-A8F1-0FCB4E567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66" y="1421228"/>
            <a:ext cx="8653060" cy="518561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894E894-5F9B-421C-B1C9-F5FDE79B3943}"/>
              </a:ext>
            </a:extLst>
          </p:cNvPr>
          <p:cNvSpPr txBox="1"/>
          <p:nvPr/>
        </p:nvSpPr>
        <p:spPr>
          <a:xfrm>
            <a:off x="8846726" y="2646948"/>
            <a:ext cx="3414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Logging tools  but also</a:t>
            </a:r>
          </a:p>
          <a:p>
            <a:r>
              <a:rPr lang="en-US" sz="2400" dirty="0">
                <a:solidFill>
                  <a:schemeClr val="bg1"/>
                </a:solidFill>
              </a:rPr>
              <a:t>Interactive data reduction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visualization of raw files</a:t>
            </a:r>
          </a:p>
        </p:txBody>
      </p:sp>
    </p:spTree>
    <p:extLst>
      <p:ext uri="{BB962C8B-B14F-4D97-AF65-F5344CB8AC3E}">
        <p14:creationId xmlns:p14="http://schemas.microsoft.com/office/powerpoint/2010/main" val="4021960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1904343" y="558485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MATISSE Data Reduction Software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D63587-BEA9-4BB0-8DCF-5DFEE01AFC6C}"/>
              </a:ext>
            </a:extLst>
          </p:cNvPr>
          <p:cNvSpPr/>
          <p:nvPr/>
        </p:nvSpPr>
        <p:spPr>
          <a:xfrm>
            <a:off x="968612" y="898008"/>
            <a:ext cx="5987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mat_logger.py GUI: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1DE0F5C-DE30-43C7-A8F1-0FCB4E567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66" y="1421228"/>
            <a:ext cx="8653060" cy="518561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1C4A4D9-89DE-4B2B-8C0E-ADAB8F125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285" y="1327358"/>
            <a:ext cx="10202789" cy="496535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2C5F410-3BB4-4137-AADC-F407874F66BB}"/>
              </a:ext>
            </a:extLst>
          </p:cNvPr>
          <p:cNvSpPr txBox="1"/>
          <p:nvPr/>
        </p:nvSpPr>
        <p:spPr>
          <a:xfrm>
            <a:off x="5542557" y="2818764"/>
            <a:ext cx="49416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Launch mat_autoPipeline.py + mat_tidyupOifits.py</a:t>
            </a:r>
          </a:p>
          <a:p>
            <a:r>
              <a:rPr lang="fr-FR" dirty="0"/>
              <a:t>on </a:t>
            </a:r>
            <a:r>
              <a:rPr lang="fr-FR" dirty="0" err="1"/>
              <a:t>selected</a:t>
            </a:r>
            <a:r>
              <a:rPr lang="fr-FR" dirty="0"/>
              <a:t> Obs </a:t>
            </a:r>
            <a:r>
              <a:rPr lang="fr-FR" dirty="0" err="1"/>
              <a:t>only</a:t>
            </a:r>
            <a:r>
              <a:rPr lang="fr-FR" dirty="0"/>
              <a:t> (</a:t>
            </a:r>
            <a:r>
              <a:rPr lang="fr-FR" dirty="0" err="1"/>
              <a:t>selected</a:t>
            </a:r>
            <a:r>
              <a:rPr lang="fr-FR" dirty="0"/>
              <a:t> options)</a:t>
            </a:r>
          </a:p>
          <a:p>
            <a:endParaRPr lang="fr-FR" dirty="0"/>
          </a:p>
          <a:p>
            <a:r>
              <a:rPr lang="fr-FR" dirty="0" err="1"/>
              <a:t>Redirect</a:t>
            </a:r>
            <a:r>
              <a:rPr lang="fr-FR" dirty="0"/>
              <a:t> data </a:t>
            </a:r>
            <a:r>
              <a:rPr lang="fr-FR" dirty="0" err="1"/>
              <a:t>reduction</a:t>
            </a:r>
            <a:r>
              <a:rPr lang="fr-FR" dirty="0"/>
              <a:t> logs </a:t>
            </a:r>
            <a:r>
              <a:rPr lang="fr-FR" dirty="0" err="1"/>
              <a:t>into</a:t>
            </a:r>
            <a:r>
              <a:rPr lang="fr-FR" dirty="0"/>
              <a:t> file.</a:t>
            </a:r>
          </a:p>
          <a:p>
            <a:r>
              <a:rPr lang="fr-FR" dirty="0"/>
              <a:t>Can </a:t>
            </a:r>
            <a:r>
              <a:rPr lang="fr-FR" dirty="0" err="1"/>
              <a:t>be</a:t>
            </a:r>
            <a:r>
              <a:rPr lang="fr-FR" dirty="0"/>
              <a:t> launch </a:t>
            </a:r>
            <a:r>
              <a:rPr lang="fr-FR" dirty="0" err="1"/>
              <a:t>again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a sh script</a:t>
            </a:r>
          </a:p>
        </p:txBody>
      </p:sp>
    </p:spTree>
    <p:extLst>
      <p:ext uri="{BB962C8B-B14F-4D97-AF65-F5344CB8AC3E}">
        <p14:creationId xmlns:p14="http://schemas.microsoft.com/office/powerpoint/2010/main" val="3048217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1904343" y="558485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MATISSE Data Reduction Software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D63587-BEA9-4BB0-8DCF-5DFEE01AFC6C}"/>
              </a:ext>
            </a:extLst>
          </p:cNvPr>
          <p:cNvSpPr/>
          <p:nvPr/>
        </p:nvSpPr>
        <p:spPr>
          <a:xfrm>
            <a:off x="968612" y="898008"/>
            <a:ext cx="5987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mat_show_oifits.py GUI: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73C6A1B-5D6B-4672-8346-E56B34155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309" y="1421228"/>
            <a:ext cx="3783702" cy="529001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B8AA03F-6220-4A11-B758-2654C60A12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75" y="2206838"/>
            <a:ext cx="5949863" cy="43434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CBCF2C0-60B4-4913-87B3-44794C9C87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95" y="957725"/>
            <a:ext cx="4288996" cy="310850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0FD20EE-D762-4DAC-B510-CDE22DE7EC83}"/>
              </a:ext>
            </a:extLst>
          </p:cNvPr>
          <p:cNvSpPr txBox="1"/>
          <p:nvPr/>
        </p:nvSpPr>
        <p:spPr>
          <a:xfrm>
            <a:off x="8927432" y="2110131"/>
            <a:ext cx="2352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Transfer </a:t>
            </a:r>
            <a:r>
              <a:rPr lang="fr-FR" sz="2400" dirty="0" err="1"/>
              <a:t>Function</a:t>
            </a:r>
            <a:endParaRPr lang="en-GB" sz="24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5625501-DBF2-4512-8D4B-C9782BF9FBA2}"/>
              </a:ext>
            </a:extLst>
          </p:cNvPr>
          <p:cNvSpPr txBox="1"/>
          <p:nvPr/>
        </p:nvSpPr>
        <p:spPr>
          <a:xfrm>
            <a:off x="4428481" y="2309643"/>
            <a:ext cx="2451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V² as </a:t>
            </a:r>
            <a:r>
              <a:rPr lang="fr-FR" sz="2400" dirty="0" err="1"/>
              <a:t>function</a:t>
            </a:r>
            <a:r>
              <a:rPr lang="fr-FR" sz="2400" dirty="0"/>
              <a:t> of </a:t>
            </a:r>
            <a:r>
              <a:rPr lang="el-GR" sz="2400" dirty="0"/>
              <a:t>λ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18072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1904343" y="558485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MATISSE Data Reduction Software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D63587-BEA9-4BB0-8DCF-5DFEE01AFC6C}"/>
              </a:ext>
            </a:extLst>
          </p:cNvPr>
          <p:cNvSpPr/>
          <p:nvPr/>
        </p:nvSpPr>
        <p:spPr>
          <a:xfrm>
            <a:off x="968612" y="898008"/>
            <a:ext cx="5987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>
                <a:solidFill>
                  <a:schemeClr val="bg1"/>
                </a:solidFill>
              </a:rPr>
              <a:t>Examples</a:t>
            </a:r>
            <a:r>
              <a:rPr lang="fr-FR" sz="2800" dirty="0">
                <a:solidFill>
                  <a:schemeClr val="bg1"/>
                </a:solidFill>
              </a:rPr>
              <a:t> of plots : mat_showOiData.py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54DE16-806F-43E5-AE0A-062BD5C25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11" y="1455661"/>
            <a:ext cx="7173206" cy="518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0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1904343" y="558485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MATISSE Data Reduction Software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D63587-BEA9-4BB0-8DCF-5DFEE01AFC6C}"/>
              </a:ext>
            </a:extLst>
          </p:cNvPr>
          <p:cNvSpPr/>
          <p:nvPr/>
        </p:nvSpPr>
        <p:spPr>
          <a:xfrm>
            <a:off x="968612" y="898008"/>
            <a:ext cx="5987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>
                <a:solidFill>
                  <a:schemeClr val="bg1"/>
                </a:solidFill>
              </a:rPr>
              <a:t>Examples</a:t>
            </a:r>
            <a:r>
              <a:rPr lang="fr-FR" sz="2800" dirty="0">
                <a:solidFill>
                  <a:schemeClr val="bg1"/>
                </a:solidFill>
              </a:rPr>
              <a:t> of plots : mat_showOiData.py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54DE16-806F-43E5-AE0A-062BD5C25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11" y="1455661"/>
            <a:ext cx="7173206" cy="518926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C06E9AC-1092-46F8-9EEA-260E840F1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013" y="1409196"/>
            <a:ext cx="3596176" cy="507405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2042856-DE5F-400D-9D2B-50DF43C731A0}"/>
              </a:ext>
            </a:extLst>
          </p:cNvPr>
          <p:cNvSpPr txBox="1"/>
          <p:nvPr/>
        </p:nvSpPr>
        <p:spPr>
          <a:xfrm>
            <a:off x="8154864" y="1401751"/>
            <a:ext cx="2973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Tribute to </a:t>
            </a:r>
            <a:r>
              <a:rPr lang="fr-FR" dirty="0" err="1"/>
              <a:t>AmdlibShowOiData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38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MATISSE Data Reduction Software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73A5431-761F-409C-92F4-56B7E43B3708}"/>
              </a:ext>
            </a:extLst>
          </p:cNvPr>
          <p:cNvSpPr txBox="1"/>
          <p:nvPr/>
        </p:nvSpPr>
        <p:spPr>
          <a:xfrm>
            <a:off x="300790" y="1104530"/>
            <a:ext cx="12191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mat_raw_estimates : computes raw interferometric observables</a:t>
            </a:r>
          </a:p>
          <a:p>
            <a:pPr lvl="2"/>
            <a:r>
              <a:rPr lang="en-US" sz="2800">
                <a:solidFill>
                  <a:schemeClr val="bg1"/>
                </a:solidFill>
              </a:rPr>
              <a:t>          (square visibility &amp;  coherent flux, closure phase, differential phase)</a:t>
            </a:r>
          </a:p>
          <a:p>
            <a:pPr lvl="3"/>
            <a:r>
              <a:rPr lang="en-US" sz="2800">
                <a:solidFill>
                  <a:schemeClr val="bg1"/>
                </a:solidFill>
              </a:rPr>
              <a:t>     Produce OIFITS files for raw data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mat_cal_oifits : calibrates raw interferometric observables (SCI /CAL)</a:t>
            </a:r>
          </a:p>
          <a:p>
            <a:pPr lvl="2"/>
            <a:r>
              <a:rPr lang="en-US" sz="2800">
                <a:solidFill>
                  <a:schemeClr val="bg1"/>
                </a:solidFill>
              </a:rPr>
              <a:t>	Produce OIFITS files for calibrated 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mat_cal_imarec :  reconstructs an image from serie of OIFITS files </a:t>
            </a:r>
          </a:p>
          <a:p>
            <a:pPr lvl="4"/>
            <a:r>
              <a:rPr lang="en-US" sz="2800">
                <a:solidFill>
                  <a:schemeClr val="bg1"/>
                </a:solidFill>
              </a:rPr>
              <a:t>Use IRBIS algorythm</a:t>
            </a:r>
          </a:p>
          <a:p>
            <a:pPr lvl="1"/>
            <a:endParaRPr lang="en-US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9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1904343" y="558485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MATISSE Data Reduction Software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D63587-BEA9-4BB0-8DCF-5DFEE01AFC6C}"/>
              </a:ext>
            </a:extLst>
          </p:cNvPr>
          <p:cNvSpPr/>
          <p:nvPr/>
        </p:nvSpPr>
        <p:spPr>
          <a:xfrm>
            <a:off x="968612" y="898008"/>
            <a:ext cx="5987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>
                <a:solidFill>
                  <a:schemeClr val="bg1"/>
                </a:solidFill>
              </a:rPr>
              <a:t>Examples</a:t>
            </a:r>
            <a:r>
              <a:rPr lang="fr-FR" sz="2800" dirty="0">
                <a:solidFill>
                  <a:schemeClr val="bg1"/>
                </a:solidFill>
              </a:rPr>
              <a:t> of plots : mat_showOiFreq.py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4237D78-75A0-4AB7-9C1E-655B7EAA6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53" y="1621665"/>
            <a:ext cx="7076094" cy="499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19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1904343" y="558485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MATISSE Data Reduction Software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D63587-BEA9-4BB0-8DCF-5DFEE01AFC6C}"/>
              </a:ext>
            </a:extLst>
          </p:cNvPr>
          <p:cNvSpPr/>
          <p:nvPr/>
        </p:nvSpPr>
        <p:spPr>
          <a:xfrm>
            <a:off x="968612" y="898008"/>
            <a:ext cx="7315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>
                <a:solidFill>
                  <a:schemeClr val="bg1"/>
                </a:solidFill>
              </a:rPr>
              <a:t>Examples</a:t>
            </a:r>
            <a:r>
              <a:rPr lang="fr-FR" sz="2800" dirty="0">
                <a:solidFill>
                  <a:schemeClr val="bg1"/>
                </a:solidFill>
              </a:rPr>
              <a:t> of plots : mat_showTransFunc.py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E22FA1-F880-4EF7-9A2E-94E9776B25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" t="1449" r="5840"/>
          <a:stretch/>
        </p:blipFill>
        <p:spPr>
          <a:xfrm>
            <a:off x="2430380" y="1421228"/>
            <a:ext cx="7579894" cy="522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072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1904343" y="558485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MATISSE Data Reduction Software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D63587-BEA9-4BB0-8DCF-5DFEE01AFC6C}"/>
              </a:ext>
            </a:extLst>
          </p:cNvPr>
          <p:cNvSpPr/>
          <p:nvPr/>
        </p:nvSpPr>
        <p:spPr>
          <a:xfrm>
            <a:off x="968612" y="898008"/>
            <a:ext cx="8720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>
                <a:solidFill>
                  <a:schemeClr val="bg1"/>
                </a:solidFill>
              </a:rPr>
              <a:t>Upcoming</a:t>
            </a:r>
            <a:r>
              <a:rPr lang="fr-FR" sz="2800" dirty="0">
                <a:solidFill>
                  <a:schemeClr val="bg1"/>
                </a:solidFill>
              </a:rPr>
              <a:t> post-</a:t>
            </a:r>
            <a:r>
              <a:rPr lang="fr-FR" sz="2800" dirty="0" err="1">
                <a:solidFill>
                  <a:schemeClr val="bg1"/>
                </a:solidFill>
              </a:rPr>
              <a:t>tools</a:t>
            </a:r>
            <a:r>
              <a:rPr lang="fr-FR" sz="2800" dirty="0">
                <a:solidFill>
                  <a:schemeClr val="bg1"/>
                </a:solidFill>
              </a:rPr>
              <a:t> : mat_mergeByTPLStart.py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11B9B9F-A0DD-4A01-B389-37A707B97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960" y="1555081"/>
            <a:ext cx="8720080" cy="487048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2A298D3-5DC5-4F05-B24F-A5F6CC8AF072}"/>
              </a:ext>
            </a:extLst>
          </p:cNvPr>
          <p:cNvSpPr txBox="1"/>
          <p:nvPr/>
        </p:nvSpPr>
        <p:spPr>
          <a:xfrm>
            <a:off x="2803175" y="6425565"/>
            <a:ext cx="6585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One single </a:t>
            </a:r>
            <a:r>
              <a:rPr lang="fr-FR" sz="2000" dirty="0" err="1">
                <a:solidFill>
                  <a:schemeClr val="bg1"/>
                </a:solidFill>
              </a:rPr>
              <a:t>calibrated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measurement</a:t>
            </a:r>
            <a:r>
              <a:rPr lang="fr-FR" sz="2000" dirty="0">
                <a:solidFill>
                  <a:schemeClr val="bg1"/>
                </a:solidFill>
              </a:rPr>
              <a:t> on the B[e] star MWC300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B2A4340-B31C-4156-8B8A-0F5D045F081D}"/>
              </a:ext>
            </a:extLst>
          </p:cNvPr>
          <p:cNvSpPr txBox="1"/>
          <p:nvPr/>
        </p:nvSpPr>
        <p:spPr>
          <a:xfrm>
            <a:off x="26902" y="3667157"/>
            <a:ext cx="1798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4 </a:t>
            </a:r>
            <a:r>
              <a:rPr lang="fr-FR" dirty="0" err="1">
                <a:solidFill>
                  <a:schemeClr val="bg1"/>
                </a:solidFill>
              </a:rPr>
              <a:t>exposures</a:t>
            </a:r>
            <a:r>
              <a:rPr lang="fr-FR" dirty="0">
                <a:solidFill>
                  <a:schemeClr val="bg1"/>
                </a:solidFill>
              </a:rPr>
              <a:t> in N</a:t>
            </a:r>
          </a:p>
          <a:p>
            <a:r>
              <a:rPr lang="fr-FR" dirty="0">
                <a:solidFill>
                  <a:schemeClr val="bg1"/>
                </a:solidFill>
              </a:rPr>
              <a:t>12 </a:t>
            </a:r>
            <a:r>
              <a:rPr lang="fr-FR" dirty="0" err="1">
                <a:solidFill>
                  <a:schemeClr val="bg1"/>
                </a:solidFill>
              </a:rPr>
              <a:t>exposures</a:t>
            </a:r>
            <a:r>
              <a:rPr lang="fr-FR" dirty="0">
                <a:solidFill>
                  <a:schemeClr val="bg1"/>
                </a:solidFill>
              </a:rPr>
              <a:t> in 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7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1904343" y="558485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MATISSE Data Reduction Software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D63587-BEA9-4BB0-8DCF-5DFEE01AFC6C}"/>
              </a:ext>
            </a:extLst>
          </p:cNvPr>
          <p:cNvSpPr/>
          <p:nvPr/>
        </p:nvSpPr>
        <p:spPr>
          <a:xfrm>
            <a:off x="968612" y="898008"/>
            <a:ext cx="8720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>
                <a:solidFill>
                  <a:schemeClr val="bg1"/>
                </a:solidFill>
              </a:rPr>
              <a:t>Upcoming</a:t>
            </a:r>
            <a:r>
              <a:rPr lang="fr-FR" sz="2800" dirty="0">
                <a:solidFill>
                  <a:schemeClr val="bg1"/>
                </a:solidFill>
              </a:rPr>
              <a:t> post-</a:t>
            </a:r>
            <a:r>
              <a:rPr lang="fr-FR" sz="2800" dirty="0" err="1">
                <a:solidFill>
                  <a:schemeClr val="bg1"/>
                </a:solidFill>
              </a:rPr>
              <a:t>tools</a:t>
            </a:r>
            <a:r>
              <a:rPr lang="fr-FR" sz="2800" dirty="0">
                <a:solidFill>
                  <a:schemeClr val="bg1"/>
                </a:solidFill>
              </a:rPr>
              <a:t> : mat_mergeByTPLStart.py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11B9B9F-A0DD-4A01-B389-37A707B97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960" y="1555081"/>
            <a:ext cx="8720080" cy="487048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08DC660-4D86-433C-90F4-7EDAD3A0C6D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5960" y="1681131"/>
            <a:ext cx="8635261" cy="4647708"/>
          </a:xfrm>
          <a:prstGeom prst="rect">
            <a:avLst/>
          </a:prstGeom>
          <a:effectLst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96DE786-7D3F-4925-A022-8ADCAE66D535}"/>
              </a:ext>
            </a:extLst>
          </p:cNvPr>
          <p:cNvSpPr txBox="1"/>
          <p:nvPr/>
        </p:nvSpPr>
        <p:spPr>
          <a:xfrm>
            <a:off x="1904343" y="6425793"/>
            <a:ext cx="8444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chemeClr val="bg1"/>
                </a:solidFill>
              </a:rPr>
              <a:t>Merging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after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correcting</a:t>
            </a:r>
            <a:r>
              <a:rPr lang="fr-FR" sz="2000" dirty="0">
                <a:solidFill>
                  <a:schemeClr val="bg1"/>
                </a:solidFill>
              </a:rPr>
              <a:t> BCD </a:t>
            </a:r>
            <a:r>
              <a:rPr lang="fr-FR" sz="2000" dirty="0" err="1">
                <a:solidFill>
                  <a:schemeClr val="bg1"/>
                </a:solidFill>
              </a:rPr>
              <a:t>sequence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>
                <a:solidFill>
                  <a:schemeClr val="bg1"/>
                </a:solidFill>
                <a:sym typeface="Wingdings" panose="05000000000000000000" pitchFamily="2" charset="2"/>
              </a:rPr>
              <a:t> </a:t>
            </a:r>
            <a:r>
              <a:rPr lang="fr-FR" sz="2000" dirty="0">
                <a:solidFill>
                  <a:schemeClr val="bg1"/>
                </a:solidFill>
              </a:rPr>
              <a:t>SNR </a:t>
            </a:r>
            <a:r>
              <a:rPr lang="fr-FR" sz="2000" dirty="0" err="1">
                <a:solidFill>
                  <a:schemeClr val="bg1"/>
                </a:solidFill>
              </a:rPr>
              <a:t>enhanced</a:t>
            </a:r>
            <a:r>
              <a:rPr lang="fr-FR" sz="2000" dirty="0">
                <a:solidFill>
                  <a:schemeClr val="bg1"/>
                </a:solidFill>
              </a:rPr>
              <a:t> by 3.5 in L and 2 in N 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22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C9FBC64-F14E-4759-B87E-3694632C7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960" y="1555081"/>
            <a:ext cx="8720080" cy="487048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F48B917-4A11-4E25-9112-1421D74B72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5960" y="1681131"/>
            <a:ext cx="8635261" cy="4647708"/>
          </a:xfrm>
          <a:prstGeom prst="rect">
            <a:avLst/>
          </a:prstGeom>
          <a:effectLst/>
        </p:spPr>
      </p:pic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1904343" y="558485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MATISSE Data Reduction Software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D63587-BEA9-4BB0-8DCF-5DFEE01AFC6C}"/>
              </a:ext>
            </a:extLst>
          </p:cNvPr>
          <p:cNvSpPr/>
          <p:nvPr/>
        </p:nvSpPr>
        <p:spPr>
          <a:xfrm>
            <a:off x="968612" y="898008"/>
            <a:ext cx="8720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>
                <a:solidFill>
                  <a:schemeClr val="bg1"/>
                </a:solidFill>
              </a:rPr>
              <a:t>Upcoming</a:t>
            </a:r>
            <a:r>
              <a:rPr lang="fr-FR" sz="2800" dirty="0">
                <a:solidFill>
                  <a:schemeClr val="bg1"/>
                </a:solidFill>
              </a:rPr>
              <a:t> post-</a:t>
            </a:r>
            <a:r>
              <a:rPr lang="fr-FR" sz="2800" dirty="0" err="1">
                <a:solidFill>
                  <a:schemeClr val="bg1"/>
                </a:solidFill>
              </a:rPr>
              <a:t>tools</a:t>
            </a:r>
            <a:r>
              <a:rPr lang="fr-FR" sz="2800" dirty="0">
                <a:solidFill>
                  <a:schemeClr val="bg1"/>
                </a:solidFill>
              </a:rPr>
              <a:t> : mat_spectralBinning.py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8526CF4-3E04-46D0-97F5-E7AB15E01C5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00980" y="1681131"/>
            <a:ext cx="8470241" cy="469978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BA3EFE5-4068-486A-9D7A-7E46B63E3EB1}"/>
              </a:ext>
            </a:extLst>
          </p:cNvPr>
          <p:cNvSpPr txBox="1"/>
          <p:nvPr/>
        </p:nvSpPr>
        <p:spPr>
          <a:xfrm>
            <a:off x="1904343" y="6425793"/>
            <a:ext cx="8592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Spectral </a:t>
            </a:r>
            <a:r>
              <a:rPr lang="fr-FR" sz="2000" dirty="0" err="1">
                <a:solidFill>
                  <a:schemeClr val="bg1"/>
                </a:solidFill>
              </a:rPr>
              <a:t>binning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a-posteriori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>
                <a:solidFill>
                  <a:schemeClr val="bg1"/>
                </a:solidFill>
                <a:sym typeface="Wingdings" panose="05000000000000000000" pitchFamily="2" charset="2"/>
              </a:rPr>
              <a:t> </a:t>
            </a:r>
            <a:r>
              <a:rPr lang="fr-FR" sz="2000" dirty="0">
                <a:solidFill>
                  <a:schemeClr val="bg1"/>
                </a:solidFill>
              </a:rPr>
              <a:t>SNR </a:t>
            </a:r>
            <a:r>
              <a:rPr lang="fr-FR" sz="2000" dirty="0" err="1">
                <a:solidFill>
                  <a:schemeClr val="bg1"/>
                </a:solidFill>
              </a:rPr>
              <a:t>enhanced</a:t>
            </a:r>
            <a:r>
              <a:rPr lang="fr-FR" sz="2000" dirty="0">
                <a:solidFill>
                  <a:schemeClr val="bg1"/>
                </a:solidFill>
              </a:rPr>
              <a:t> by 2.2 (5px) in L and 2.6 (7px) in N 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087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1904343" y="558485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MATISSE Data Reduction Software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D63587-BEA9-4BB0-8DCF-5DFEE01AFC6C}"/>
              </a:ext>
            </a:extLst>
          </p:cNvPr>
          <p:cNvSpPr/>
          <p:nvPr/>
        </p:nvSpPr>
        <p:spPr>
          <a:xfrm>
            <a:off x="1039053" y="1006189"/>
            <a:ext cx="1195505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DRS functional but still in development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Future Improvements in the pipeline: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“blind” Coherent integration using L band OPD for 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A-priori spectral binning/smoothing (MIDI-like)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GRA4MAT data (using K-band tracker information)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Frame selection to remove “bad frames”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Python tools improvements: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Post-tools (cutting, merging, binning, smoothing)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Improved data visualization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Spectrum and flux calibration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Interface to image reconstruction software IRBIS (currently in shell-scripts)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Don’t hesitate to contact us in Nice or at ESO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5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MATISSE Data Reduction Software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73A5431-761F-409C-92F4-56B7E43B3708}"/>
              </a:ext>
            </a:extLst>
          </p:cNvPr>
          <p:cNvSpPr txBox="1"/>
          <p:nvPr/>
        </p:nvSpPr>
        <p:spPr>
          <a:xfrm>
            <a:off x="300790" y="1104530"/>
            <a:ext cx="12191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chemeClr val="bg1"/>
                </a:solidFill>
              </a:rPr>
              <a:t>mat_raw_estimates</a:t>
            </a:r>
            <a:r>
              <a:rPr lang="fr-FR" sz="2800" dirty="0">
                <a:solidFill>
                  <a:schemeClr val="bg1"/>
                </a:solidFill>
              </a:rPr>
              <a:t> 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chemeClr val="bg1"/>
                </a:solidFill>
              </a:rPr>
              <a:t>mat_cal_image</a:t>
            </a:r>
            <a:r>
              <a:rPr lang="fr-FR" sz="2800" dirty="0">
                <a:solidFill>
                  <a:schemeClr val="bg1"/>
                </a:solidFill>
              </a:rPr>
              <a:t> : </a:t>
            </a:r>
            <a:r>
              <a:rPr lang="fr-FR" sz="2800" dirty="0" err="1">
                <a:solidFill>
                  <a:schemeClr val="bg1"/>
                </a:solidFill>
              </a:rPr>
              <a:t>raw</a:t>
            </a:r>
            <a:r>
              <a:rPr lang="fr-FR" sz="2800" dirty="0">
                <a:solidFill>
                  <a:schemeClr val="bg1"/>
                </a:solidFill>
              </a:rPr>
              <a:t> image calibration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chemeClr val="bg1"/>
                </a:solidFill>
              </a:rPr>
              <a:t>mat_ext_beams</a:t>
            </a:r>
            <a:r>
              <a:rPr lang="fr-FR" sz="2800" dirty="0">
                <a:solidFill>
                  <a:schemeClr val="bg1"/>
                </a:solidFill>
              </a:rPr>
              <a:t> : </a:t>
            </a:r>
            <a:r>
              <a:rPr lang="fr-FR" sz="2800" dirty="0" err="1">
                <a:solidFill>
                  <a:schemeClr val="bg1"/>
                </a:solidFill>
              </a:rPr>
              <a:t>photometric</a:t>
            </a:r>
            <a:r>
              <a:rPr lang="fr-FR" sz="2800" dirty="0">
                <a:solidFill>
                  <a:schemeClr val="bg1"/>
                </a:solidFill>
              </a:rPr>
              <a:t> estimation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chemeClr val="bg1"/>
                </a:solidFill>
              </a:rPr>
              <a:t>mat_est_corr</a:t>
            </a:r>
            <a:r>
              <a:rPr lang="fr-FR" sz="2800" dirty="0">
                <a:solidFill>
                  <a:schemeClr val="bg1"/>
                </a:solidFill>
              </a:rPr>
              <a:t> : </a:t>
            </a:r>
            <a:r>
              <a:rPr lang="fr-FR" sz="2800" dirty="0" err="1">
                <a:solidFill>
                  <a:schemeClr val="bg1"/>
                </a:solidFill>
              </a:rPr>
              <a:t>correlated</a:t>
            </a:r>
            <a:r>
              <a:rPr lang="fr-FR" sz="2800" dirty="0">
                <a:solidFill>
                  <a:schemeClr val="bg1"/>
                </a:solidFill>
              </a:rPr>
              <a:t> flux estimation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chemeClr val="bg1"/>
                </a:solidFill>
              </a:rPr>
              <a:t>mat_est_opd</a:t>
            </a:r>
            <a:r>
              <a:rPr lang="fr-FR" sz="2800" dirty="0">
                <a:solidFill>
                  <a:schemeClr val="bg1"/>
                </a:solidFill>
              </a:rPr>
              <a:t> : OPD estimation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chemeClr val="bg1"/>
                </a:solidFill>
              </a:rPr>
              <a:t>mat_proc_incoherent</a:t>
            </a:r>
            <a:r>
              <a:rPr lang="fr-FR" sz="2800" dirty="0">
                <a:solidFill>
                  <a:schemeClr val="bg1"/>
                </a:solidFill>
              </a:rPr>
              <a:t> : </a:t>
            </a:r>
            <a:r>
              <a:rPr lang="fr-FR" sz="2800" dirty="0" err="1">
                <a:solidFill>
                  <a:schemeClr val="bg1"/>
                </a:solidFill>
              </a:rPr>
              <a:t>incoherent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processing</a:t>
            </a:r>
            <a:endParaRPr lang="fr-FR" sz="2800" dirty="0">
              <a:solidFill>
                <a:schemeClr val="bg1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chemeClr val="bg1"/>
                </a:solidFill>
              </a:rPr>
              <a:t>mat_proc_coherent</a:t>
            </a:r>
            <a:r>
              <a:rPr lang="fr-FR" sz="2800" dirty="0">
                <a:solidFill>
                  <a:schemeClr val="bg1"/>
                </a:solidFill>
              </a:rPr>
              <a:t> : </a:t>
            </a:r>
            <a:r>
              <a:rPr lang="fr-FR" sz="2800" dirty="0" err="1">
                <a:solidFill>
                  <a:schemeClr val="bg1"/>
                </a:solidFill>
              </a:rPr>
              <a:t>coherent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processing</a:t>
            </a:r>
            <a:endParaRPr lang="fr-FR" sz="2800" dirty="0">
              <a:solidFill>
                <a:schemeClr val="bg1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chemeClr val="bg1"/>
                </a:solidFill>
              </a:rPr>
              <a:t>mat_est_tf</a:t>
            </a:r>
            <a:r>
              <a:rPr lang="fr-FR" sz="2800" dirty="0">
                <a:solidFill>
                  <a:schemeClr val="bg1"/>
                </a:solidFill>
              </a:rPr>
              <a:t> : transfert </a:t>
            </a:r>
            <a:r>
              <a:rPr lang="fr-FR" sz="2800" dirty="0" err="1">
                <a:solidFill>
                  <a:schemeClr val="bg1"/>
                </a:solidFill>
              </a:rPr>
              <a:t>function</a:t>
            </a:r>
            <a:r>
              <a:rPr lang="fr-FR" sz="2800" dirty="0">
                <a:solidFill>
                  <a:schemeClr val="bg1"/>
                </a:solidFill>
              </a:rPr>
              <a:t> estimation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schemeClr val="bg1"/>
                </a:solidFill>
              </a:rPr>
              <a:t>mat_merge_results</a:t>
            </a:r>
            <a:r>
              <a:rPr lang="fr-FR" sz="2800" dirty="0">
                <a:solidFill>
                  <a:schemeClr val="bg1"/>
                </a:solidFill>
              </a:rPr>
              <a:t> : merge </a:t>
            </a:r>
            <a:r>
              <a:rPr lang="fr-FR" sz="2800" dirty="0" err="1">
                <a:solidFill>
                  <a:schemeClr val="bg1"/>
                </a:solidFill>
              </a:rPr>
              <a:t>intermediate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products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into</a:t>
            </a:r>
            <a:r>
              <a:rPr lang="fr-FR" sz="2800" dirty="0">
                <a:solidFill>
                  <a:schemeClr val="bg1"/>
                </a:solidFill>
              </a:rPr>
              <a:t> OIFITS files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6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 49">
            <a:extLst>
              <a:ext uri="{FF2B5EF4-FFF2-40B4-BE49-F238E27FC236}">
                <a16:creationId xmlns:a16="http://schemas.microsoft.com/office/drawing/2014/main" id="{A335CDD9-F0E8-4296-91F5-A5CB8DA90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012" y="4962553"/>
            <a:ext cx="3400361" cy="728649"/>
          </a:xfrm>
          <a:prstGeom prst="rect">
            <a:avLst/>
          </a:prstGeom>
        </p:spPr>
      </p:pic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4499317" y="-261074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chemeClr val="bg1"/>
                </a:solidFill>
              </a:rPr>
              <a:t>MATISSE Data Reduction Software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6B9726B-4B7F-4321-8908-DA8497F850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0" t="4871" r="28495"/>
          <a:stretch/>
        </p:blipFill>
        <p:spPr>
          <a:xfrm>
            <a:off x="189460" y="3219250"/>
            <a:ext cx="3253517" cy="153996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EFC605F-5066-4C56-A338-A8237155A7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" t="4524" r="2516"/>
          <a:stretch/>
        </p:blipFill>
        <p:spPr>
          <a:xfrm>
            <a:off x="4347069" y="2850983"/>
            <a:ext cx="3693695" cy="147030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895297B-8F21-4C7B-970D-A28CDFC73F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r="2161"/>
          <a:stretch/>
        </p:blipFill>
        <p:spPr>
          <a:xfrm>
            <a:off x="4347069" y="1337379"/>
            <a:ext cx="3693695" cy="153996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3408B55-9478-4DCA-A1D1-9F7952BB87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1" t="13344" r="32609" b="-1279"/>
          <a:stretch/>
        </p:blipFill>
        <p:spPr>
          <a:xfrm>
            <a:off x="189460" y="1248909"/>
            <a:ext cx="3253517" cy="1539967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5D7E2099-5854-4088-B6E0-2A1577523D04}"/>
              </a:ext>
            </a:extLst>
          </p:cNvPr>
          <p:cNvSpPr txBox="1"/>
          <p:nvPr/>
        </p:nvSpPr>
        <p:spPr>
          <a:xfrm>
            <a:off x="4367122" y="2850983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1D-FFT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Modulus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82268AD-367B-4E8B-82F9-1B35B8D2E951}"/>
              </a:ext>
            </a:extLst>
          </p:cNvPr>
          <p:cNvSpPr txBox="1"/>
          <p:nvPr/>
        </p:nvSpPr>
        <p:spPr>
          <a:xfrm>
            <a:off x="250289" y="1248909"/>
            <a:ext cx="138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Fringes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2B0D673-E96C-40E0-9DA8-85B73BE4A4B5}"/>
              </a:ext>
            </a:extLst>
          </p:cNvPr>
          <p:cNvSpPr txBox="1"/>
          <p:nvPr/>
        </p:nvSpPr>
        <p:spPr>
          <a:xfrm>
            <a:off x="241692" y="3221448"/>
            <a:ext cx="138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Fringes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DA780F4-E116-4658-9166-4AEB2559CA0E}"/>
              </a:ext>
            </a:extLst>
          </p:cNvPr>
          <p:cNvSpPr txBox="1"/>
          <p:nvPr/>
        </p:nvSpPr>
        <p:spPr>
          <a:xfrm>
            <a:off x="4327016" y="1321590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1D-FFT Phase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Flèche : droite 27">
            <a:extLst>
              <a:ext uri="{FF2B5EF4-FFF2-40B4-BE49-F238E27FC236}">
                <a16:creationId xmlns:a16="http://schemas.microsoft.com/office/drawing/2014/main" id="{DC92A1BE-9CCF-4212-B565-58C3F1799966}"/>
              </a:ext>
            </a:extLst>
          </p:cNvPr>
          <p:cNvSpPr/>
          <p:nvPr/>
        </p:nvSpPr>
        <p:spPr>
          <a:xfrm>
            <a:off x="3108412" y="3353683"/>
            <a:ext cx="1258710" cy="728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D85B4E71-A1CB-4372-990B-575F77FEB432}"/>
              </a:ext>
            </a:extLst>
          </p:cNvPr>
          <p:cNvSpPr/>
          <p:nvPr/>
        </p:nvSpPr>
        <p:spPr>
          <a:xfrm rot="5400000">
            <a:off x="1355139" y="2700284"/>
            <a:ext cx="745217" cy="728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lèche : droite 29">
            <a:extLst>
              <a:ext uri="{FF2B5EF4-FFF2-40B4-BE49-F238E27FC236}">
                <a16:creationId xmlns:a16="http://schemas.microsoft.com/office/drawing/2014/main" id="{5DE48DE7-D7D6-49EB-A836-429D706E7B86}"/>
              </a:ext>
            </a:extLst>
          </p:cNvPr>
          <p:cNvSpPr/>
          <p:nvPr/>
        </p:nvSpPr>
        <p:spPr>
          <a:xfrm>
            <a:off x="7658550" y="3268468"/>
            <a:ext cx="894344" cy="728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F5BC38B6-ABEE-441E-B50C-F7EEA49CDB26}"/>
              </a:ext>
            </a:extLst>
          </p:cNvPr>
          <p:cNvSpPr/>
          <p:nvPr/>
        </p:nvSpPr>
        <p:spPr>
          <a:xfrm rot="16200000">
            <a:off x="82696" y="4475464"/>
            <a:ext cx="728648" cy="728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èche : droite 33">
            <a:extLst>
              <a:ext uri="{FF2B5EF4-FFF2-40B4-BE49-F238E27FC236}">
                <a16:creationId xmlns:a16="http://schemas.microsoft.com/office/drawing/2014/main" id="{92AC10A6-9A1D-43D1-BF98-65DB9A4B28C4}"/>
              </a:ext>
            </a:extLst>
          </p:cNvPr>
          <p:cNvSpPr/>
          <p:nvPr/>
        </p:nvSpPr>
        <p:spPr>
          <a:xfrm rot="16200000">
            <a:off x="1185696" y="4475464"/>
            <a:ext cx="728648" cy="728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130593B4-D6A5-47C1-BD6E-84C9D9945A48}"/>
              </a:ext>
            </a:extLst>
          </p:cNvPr>
          <p:cNvSpPr/>
          <p:nvPr/>
        </p:nvSpPr>
        <p:spPr>
          <a:xfrm rot="16200000">
            <a:off x="2592775" y="4493097"/>
            <a:ext cx="716457" cy="728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F712BA8-3E54-4687-A875-B2114989F748}"/>
              </a:ext>
            </a:extLst>
          </p:cNvPr>
          <p:cNvSpPr txBox="1"/>
          <p:nvPr/>
        </p:nvSpPr>
        <p:spPr>
          <a:xfrm>
            <a:off x="155585" y="5169876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SKY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46036EF-8B02-42FF-9240-AF6ACC6EC05D}"/>
              </a:ext>
            </a:extLst>
          </p:cNvPr>
          <p:cNvSpPr txBox="1"/>
          <p:nvPr/>
        </p:nvSpPr>
        <p:spPr>
          <a:xfrm>
            <a:off x="890357" y="5031376"/>
            <a:ext cx="130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STATIC CAL.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 BPM + FFM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66F6D047-0BD8-4E2A-8116-7DD97C3FA5AA}"/>
              </a:ext>
            </a:extLst>
          </p:cNvPr>
          <p:cNvSpPr txBox="1"/>
          <p:nvPr/>
        </p:nvSpPr>
        <p:spPr>
          <a:xfrm>
            <a:off x="2592410" y="4864290"/>
            <a:ext cx="710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SHIFT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+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BIAS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71A78D7-E591-4277-A2F3-B835E2F1DA96}"/>
              </a:ext>
            </a:extLst>
          </p:cNvPr>
          <p:cNvSpPr txBox="1"/>
          <p:nvPr/>
        </p:nvSpPr>
        <p:spPr>
          <a:xfrm>
            <a:off x="8498494" y="3428060"/>
            <a:ext cx="1057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Corr. Flux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DFEE4822-8DA5-42B7-B29D-DB425449EB16}"/>
              </a:ext>
            </a:extLst>
          </p:cNvPr>
          <p:cNvSpPr txBox="1"/>
          <p:nvPr/>
        </p:nvSpPr>
        <p:spPr>
          <a:xfrm>
            <a:off x="8559622" y="1457626"/>
            <a:ext cx="271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Differential</a:t>
            </a:r>
            <a:r>
              <a:rPr lang="fr-FR" dirty="0">
                <a:solidFill>
                  <a:schemeClr val="bg1"/>
                </a:solidFill>
              </a:rPr>
              <a:t> Phase (OI_VIS)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9E163B6-013A-4929-8D74-5EF2EAEC710F}"/>
              </a:ext>
            </a:extLst>
          </p:cNvPr>
          <p:cNvSpPr txBox="1"/>
          <p:nvPr/>
        </p:nvSpPr>
        <p:spPr>
          <a:xfrm>
            <a:off x="8559622" y="2308090"/>
            <a:ext cx="2244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Closure</a:t>
            </a:r>
            <a:r>
              <a:rPr lang="fr-FR" dirty="0">
                <a:solidFill>
                  <a:schemeClr val="bg1"/>
                </a:solidFill>
              </a:rPr>
              <a:t> Phase (OI_T3)</a:t>
            </a:r>
          </a:p>
        </p:txBody>
      </p:sp>
      <p:sp>
        <p:nvSpPr>
          <p:cNvPr id="43" name="Flèche : droite 42">
            <a:extLst>
              <a:ext uri="{FF2B5EF4-FFF2-40B4-BE49-F238E27FC236}">
                <a16:creationId xmlns:a16="http://schemas.microsoft.com/office/drawing/2014/main" id="{C301E8AE-A0A3-4D93-9837-B81733F22EFA}"/>
              </a:ext>
            </a:extLst>
          </p:cNvPr>
          <p:cNvSpPr/>
          <p:nvPr/>
        </p:nvSpPr>
        <p:spPr>
          <a:xfrm>
            <a:off x="7703780" y="1297225"/>
            <a:ext cx="894344" cy="728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lèche : droite 43">
            <a:extLst>
              <a:ext uri="{FF2B5EF4-FFF2-40B4-BE49-F238E27FC236}">
                <a16:creationId xmlns:a16="http://schemas.microsoft.com/office/drawing/2014/main" id="{57E706FF-3584-4EAB-9D77-D0D33A5542E5}"/>
              </a:ext>
            </a:extLst>
          </p:cNvPr>
          <p:cNvSpPr/>
          <p:nvPr/>
        </p:nvSpPr>
        <p:spPr>
          <a:xfrm>
            <a:off x="7785224" y="2212913"/>
            <a:ext cx="894344" cy="728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lèche : droite 44">
            <a:extLst>
              <a:ext uri="{FF2B5EF4-FFF2-40B4-BE49-F238E27FC236}">
                <a16:creationId xmlns:a16="http://schemas.microsoft.com/office/drawing/2014/main" id="{E947924C-FE55-413F-922F-67CC94ACAE3D}"/>
              </a:ext>
            </a:extLst>
          </p:cNvPr>
          <p:cNvSpPr/>
          <p:nvPr/>
        </p:nvSpPr>
        <p:spPr>
          <a:xfrm>
            <a:off x="3778635" y="4976102"/>
            <a:ext cx="4453761" cy="728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lèche : droite 45">
            <a:extLst>
              <a:ext uri="{FF2B5EF4-FFF2-40B4-BE49-F238E27FC236}">
                <a16:creationId xmlns:a16="http://schemas.microsoft.com/office/drawing/2014/main" id="{D6DA1F5E-8D1B-4D50-9286-C35C0112DC76}"/>
              </a:ext>
            </a:extLst>
          </p:cNvPr>
          <p:cNvSpPr/>
          <p:nvPr/>
        </p:nvSpPr>
        <p:spPr>
          <a:xfrm>
            <a:off x="9539391" y="3287496"/>
            <a:ext cx="825968" cy="728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lèche : droite 46">
            <a:extLst>
              <a:ext uri="{FF2B5EF4-FFF2-40B4-BE49-F238E27FC236}">
                <a16:creationId xmlns:a16="http://schemas.microsoft.com/office/drawing/2014/main" id="{A8E56FF9-4228-4385-BB06-F8C3EC02FB5F}"/>
              </a:ext>
            </a:extLst>
          </p:cNvPr>
          <p:cNvSpPr/>
          <p:nvPr/>
        </p:nvSpPr>
        <p:spPr>
          <a:xfrm rot="16200000">
            <a:off x="10406330" y="4099433"/>
            <a:ext cx="590917" cy="728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AB682199-94E2-47FC-930A-EE6F6267C1A2}"/>
              </a:ext>
            </a:extLst>
          </p:cNvPr>
          <p:cNvSpPr txBox="1"/>
          <p:nvPr/>
        </p:nvSpPr>
        <p:spPr>
          <a:xfrm>
            <a:off x="10403912" y="3545628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V² (OI_VIS2)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B70B7BC8-B6A9-402C-970F-8201059E3B04}"/>
              </a:ext>
            </a:extLst>
          </p:cNvPr>
          <p:cNvSpPr txBox="1"/>
          <p:nvPr/>
        </p:nvSpPr>
        <p:spPr>
          <a:xfrm>
            <a:off x="8572690" y="5340427"/>
            <a:ext cx="205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Photometric</a:t>
            </a:r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Flèche : droite 56">
            <a:extLst>
              <a:ext uri="{FF2B5EF4-FFF2-40B4-BE49-F238E27FC236}">
                <a16:creationId xmlns:a16="http://schemas.microsoft.com/office/drawing/2014/main" id="{8DCFB10E-93C2-45A4-A3D8-64788FB3FDF2}"/>
              </a:ext>
            </a:extLst>
          </p:cNvPr>
          <p:cNvSpPr/>
          <p:nvPr/>
        </p:nvSpPr>
        <p:spPr>
          <a:xfrm rot="5400000">
            <a:off x="10361720" y="5738014"/>
            <a:ext cx="547580" cy="728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033DD8F6-D39E-4105-A54A-C82F263C7A40}"/>
              </a:ext>
            </a:extLst>
          </p:cNvPr>
          <p:cNvSpPr txBox="1"/>
          <p:nvPr/>
        </p:nvSpPr>
        <p:spPr>
          <a:xfrm>
            <a:off x="10055737" y="6391202"/>
            <a:ext cx="1550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Flux (OI_FLUX)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07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60B5E7-EC40-41A3-BF6C-C9F950F03077}"/>
              </a:ext>
            </a:extLst>
          </p:cNvPr>
          <p:cNvSpPr/>
          <p:nvPr/>
        </p:nvSpPr>
        <p:spPr>
          <a:xfrm>
            <a:off x="4620126" y="2309643"/>
            <a:ext cx="7343437" cy="1305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1904343" y="558485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>
                <a:solidFill>
                  <a:schemeClr val="bg1"/>
                </a:solidFill>
              </a:rPr>
              <a:t>MATISSE Data Reduction Software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EFC605F-5066-4C56-A338-A8237155A7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" t="4524" r="2516"/>
          <a:stretch/>
        </p:blipFill>
        <p:spPr>
          <a:xfrm>
            <a:off x="521237" y="2125107"/>
            <a:ext cx="3693695" cy="147030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895297B-8F21-4C7B-970D-A28CDFC73F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r="2161"/>
          <a:stretch/>
        </p:blipFill>
        <p:spPr>
          <a:xfrm>
            <a:off x="571465" y="4325028"/>
            <a:ext cx="3693695" cy="1539968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0ABE831C-259A-4A75-BC20-CA99E0E058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" t="4524" r="2516"/>
          <a:stretch/>
        </p:blipFill>
        <p:spPr>
          <a:xfrm>
            <a:off x="374837" y="2011819"/>
            <a:ext cx="3693695" cy="1470305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7F6987A8-7057-4371-B6F2-452B4A7C6E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r="2161"/>
          <a:stretch/>
        </p:blipFill>
        <p:spPr>
          <a:xfrm>
            <a:off x="482049" y="4211740"/>
            <a:ext cx="3693695" cy="1539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4ABD3472-004B-4C72-96D1-080E5E7863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r="2161"/>
          <a:stretch/>
        </p:blipFill>
        <p:spPr>
          <a:xfrm>
            <a:off x="374837" y="4072715"/>
            <a:ext cx="3693695" cy="1539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62D08A89-7B45-4137-9F18-8B0C16B204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" t="4524" r="2516"/>
          <a:stretch/>
        </p:blipFill>
        <p:spPr>
          <a:xfrm>
            <a:off x="228437" y="1772615"/>
            <a:ext cx="3693695" cy="147030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E71F7E2-BE55-41E5-9CBF-FB808EFB8EA3}"/>
              </a:ext>
            </a:extLst>
          </p:cNvPr>
          <p:cNvSpPr txBox="1"/>
          <p:nvPr/>
        </p:nvSpPr>
        <p:spPr>
          <a:xfrm>
            <a:off x="6961129" y="1673260"/>
            <a:ext cx="29794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Incoherent integration</a:t>
            </a:r>
          </a:p>
          <a:p>
            <a:endParaRPr lang="en-US" sz="2400">
              <a:solidFill>
                <a:schemeClr val="bg1"/>
              </a:solidFill>
            </a:endParaRPr>
          </a:p>
          <a:p>
            <a:endParaRPr lang="en-US" sz="2400">
              <a:solidFill>
                <a:schemeClr val="bg1"/>
              </a:solidFill>
            </a:endParaRPr>
          </a:p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D63587-BEA9-4BB0-8DCF-5DFEE01AFC6C}"/>
              </a:ext>
            </a:extLst>
          </p:cNvPr>
          <p:cNvSpPr/>
          <p:nvPr/>
        </p:nvSpPr>
        <p:spPr>
          <a:xfrm>
            <a:off x="968612" y="898008"/>
            <a:ext cx="6305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Frame integration in two different modes</a:t>
            </a: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53B21AFE-8C42-46B7-861B-FBA82A8F20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59" r="8586"/>
          <a:stretch/>
        </p:blipFill>
        <p:spPr>
          <a:xfrm>
            <a:off x="4579465" y="2352549"/>
            <a:ext cx="3119952" cy="1219625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306F8C6A-D639-4485-ABA3-C279FCCE1FB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5799" r="4840"/>
          <a:stretch/>
        </p:blipFill>
        <p:spPr>
          <a:xfrm>
            <a:off x="7472062" y="2869484"/>
            <a:ext cx="4491501" cy="389021"/>
          </a:xfrm>
          <a:prstGeom prst="rect">
            <a:avLst/>
          </a:prstGeom>
        </p:spPr>
      </p:pic>
      <p:sp>
        <p:nvSpPr>
          <p:cNvPr id="59" name="ZoneTexte 58">
            <a:extLst>
              <a:ext uri="{FF2B5EF4-FFF2-40B4-BE49-F238E27FC236}">
                <a16:creationId xmlns:a16="http://schemas.microsoft.com/office/drawing/2014/main" id="{990BD9F2-9DBC-457E-AF52-632F1777EF9B}"/>
              </a:ext>
            </a:extLst>
          </p:cNvPr>
          <p:cNvSpPr txBox="1"/>
          <p:nvPr/>
        </p:nvSpPr>
        <p:spPr>
          <a:xfrm>
            <a:off x="6961129" y="3872193"/>
            <a:ext cx="278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Coherent integration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55E05ACF-AA4A-441E-879A-1E9703CC7B8E}"/>
              </a:ext>
            </a:extLst>
          </p:cNvPr>
          <p:cNvSpPr/>
          <p:nvPr/>
        </p:nvSpPr>
        <p:spPr>
          <a:xfrm rot="8008897">
            <a:off x="6484322" y="4355488"/>
            <a:ext cx="884176" cy="677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èche : droite 59">
            <a:extLst>
              <a:ext uri="{FF2B5EF4-FFF2-40B4-BE49-F238E27FC236}">
                <a16:creationId xmlns:a16="http://schemas.microsoft.com/office/drawing/2014/main" id="{7B4BEA15-1D4E-476C-BB10-76623865AF2D}"/>
              </a:ext>
            </a:extLst>
          </p:cNvPr>
          <p:cNvSpPr/>
          <p:nvPr/>
        </p:nvSpPr>
        <p:spPr>
          <a:xfrm rot="2669939">
            <a:off x="9291450" y="4419392"/>
            <a:ext cx="884176" cy="677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5C46D9C-306C-44A4-92E2-EA10A90945B5}"/>
              </a:ext>
            </a:extLst>
          </p:cNvPr>
          <p:cNvSpPr txBox="1"/>
          <p:nvPr/>
        </p:nvSpPr>
        <p:spPr>
          <a:xfrm>
            <a:off x="5775942" y="5063338"/>
            <a:ext cx="19234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AMBER like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Per frame OPD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OPD correction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Coherent Integration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EFC54897-8952-4AB2-B645-4A90095D23EB}"/>
              </a:ext>
            </a:extLst>
          </p:cNvPr>
          <p:cNvSpPr txBox="1"/>
          <p:nvPr/>
        </p:nvSpPr>
        <p:spPr>
          <a:xfrm>
            <a:off x="8283056" y="5039925"/>
            <a:ext cx="31281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MIDI like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OPD and ϕ</a:t>
            </a:r>
            <a:r>
              <a:rPr lang="en-US" sz="1600" baseline="-25000">
                <a:solidFill>
                  <a:schemeClr val="bg1"/>
                </a:solidFill>
              </a:rPr>
              <a:t>achromatic</a:t>
            </a:r>
            <a:r>
              <a:rPr lang="en-US" sz="1600">
                <a:solidFill>
                  <a:schemeClr val="bg1"/>
                </a:solidFill>
              </a:rPr>
              <a:t> phase per frame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Correaction OPD and ϕ</a:t>
            </a:r>
            <a:r>
              <a:rPr lang="en-US" sz="1600" baseline="-25000">
                <a:solidFill>
                  <a:schemeClr val="bg1"/>
                </a:solidFill>
              </a:rPr>
              <a:t>achromatic</a:t>
            </a:r>
            <a:r>
              <a:rPr lang="en-US" sz="160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Coherent integration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3F16C7-20C7-428D-980A-862363D1ACE4}"/>
              </a:ext>
            </a:extLst>
          </p:cNvPr>
          <p:cNvSpPr/>
          <p:nvPr/>
        </p:nvSpPr>
        <p:spPr>
          <a:xfrm>
            <a:off x="7017219" y="6416713"/>
            <a:ext cx="542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ϕ</a:t>
            </a:r>
            <a:r>
              <a:rPr lang="en-US" baseline="-25000">
                <a:solidFill>
                  <a:schemeClr val="bg1"/>
                </a:solidFill>
              </a:rPr>
              <a:t>diff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663AF6-3908-4A98-B79C-81D049ACADD7}"/>
              </a:ext>
            </a:extLst>
          </p:cNvPr>
          <p:cNvSpPr/>
          <p:nvPr/>
        </p:nvSpPr>
        <p:spPr>
          <a:xfrm>
            <a:off x="5986923" y="6428744"/>
            <a:ext cx="513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V</a:t>
            </a:r>
            <a:r>
              <a:rPr lang="en-US" baseline="-25000">
                <a:solidFill>
                  <a:schemeClr val="bg1"/>
                </a:solidFill>
              </a:rPr>
              <a:t>diff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FBACA7-D09C-484F-9D92-6FA7D80F286E}"/>
              </a:ext>
            </a:extLst>
          </p:cNvPr>
          <p:cNvSpPr/>
          <p:nvPr/>
        </p:nvSpPr>
        <p:spPr>
          <a:xfrm>
            <a:off x="9210199" y="6425418"/>
            <a:ext cx="1639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Vis or Corr. Flux</a:t>
            </a:r>
            <a:endParaRPr lang="en-US" baseline="-25000">
              <a:solidFill>
                <a:schemeClr val="bg1"/>
              </a:solidFill>
            </a:endParaRPr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BD5039DE-B538-4FBE-B7B2-45C675259DD4}"/>
              </a:ext>
            </a:extLst>
          </p:cNvPr>
          <p:cNvSpPr/>
          <p:nvPr/>
        </p:nvSpPr>
        <p:spPr>
          <a:xfrm rot="2601214">
            <a:off x="7002548" y="6227203"/>
            <a:ext cx="356303" cy="363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èche : droite 61">
            <a:extLst>
              <a:ext uri="{FF2B5EF4-FFF2-40B4-BE49-F238E27FC236}">
                <a16:creationId xmlns:a16="http://schemas.microsoft.com/office/drawing/2014/main" id="{54E73286-3287-49C1-9599-0A3649DE148C}"/>
              </a:ext>
            </a:extLst>
          </p:cNvPr>
          <p:cNvSpPr/>
          <p:nvPr/>
        </p:nvSpPr>
        <p:spPr>
          <a:xfrm rot="7942318">
            <a:off x="6118542" y="6227553"/>
            <a:ext cx="356303" cy="363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èche : droite 62">
            <a:extLst>
              <a:ext uri="{FF2B5EF4-FFF2-40B4-BE49-F238E27FC236}">
                <a16:creationId xmlns:a16="http://schemas.microsoft.com/office/drawing/2014/main" id="{A12F06D7-6325-4B55-B1DA-454F46D663D5}"/>
              </a:ext>
            </a:extLst>
          </p:cNvPr>
          <p:cNvSpPr/>
          <p:nvPr/>
        </p:nvSpPr>
        <p:spPr>
          <a:xfrm rot="5073806">
            <a:off x="9753166" y="6174282"/>
            <a:ext cx="356303" cy="363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èche : droite 63">
            <a:extLst>
              <a:ext uri="{FF2B5EF4-FFF2-40B4-BE49-F238E27FC236}">
                <a16:creationId xmlns:a16="http://schemas.microsoft.com/office/drawing/2014/main" id="{AFD3634C-CFC8-42F4-BB1A-6F9821309FD1}"/>
              </a:ext>
            </a:extLst>
          </p:cNvPr>
          <p:cNvSpPr/>
          <p:nvPr/>
        </p:nvSpPr>
        <p:spPr>
          <a:xfrm rot="20887613">
            <a:off x="11320072" y="5405798"/>
            <a:ext cx="356303" cy="363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AD6FD22-1B8D-4707-BFB8-59B3FE6A8B83}"/>
              </a:ext>
            </a:extLst>
          </p:cNvPr>
          <p:cNvSpPr/>
          <p:nvPr/>
        </p:nvSpPr>
        <p:spPr>
          <a:xfrm>
            <a:off x="11620535" y="5317023"/>
            <a:ext cx="542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ϕ</a:t>
            </a:r>
            <a:r>
              <a:rPr lang="en-US" baseline="-25000">
                <a:solidFill>
                  <a:schemeClr val="bg1"/>
                </a:solidFill>
              </a:rPr>
              <a:t>diff</a:t>
            </a:r>
          </a:p>
        </p:txBody>
      </p:sp>
    </p:spTree>
    <p:extLst>
      <p:ext uri="{BB962C8B-B14F-4D97-AF65-F5344CB8AC3E}">
        <p14:creationId xmlns:p14="http://schemas.microsoft.com/office/powerpoint/2010/main" val="2751581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1904343" y="558485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>
                <a:solidFill>
                  <a:schemeClr val="bg1"/>
                </a:solidFill>
              </a:rPr>
              <a:t>MATISSE Data Reduction Software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D63587-BEA9-4BB0-8DCF-5DFEE01AFC6C}"/>
              </a:ext>
            </a:extLst>
          </p:cNvPr>
          <p:cNvSpPr/>
          <p:nvPr/>
        </p:nvSpPr>
        <p:spPr>
          <a:xfrm>
            <a:off x="968612" y="898008"/>
            <a:ext cx="5987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About the Photometry in Hybrid mode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304441C-1180-4695-8131-CD785C0DA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93" y="1385828"/>
            <a:ext cx="5151042" cy="529185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486CE5E-3DC4-4AB0-BD87-3EEB114FB531}"/>
              </a:ext>
            </a:extLst>
          </p:cNvPr>
          <p:cNvSpPr txBox="1"/>
          <p:nvPr/>
        </p:nvSpPr>
        <p:spPr>
          <a:xfrm>
            <a:off x="2170872" y="1516955"/>
            <a:ext cx="2802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L&amp;M bands : SIPHOT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C970993-A124-402D-AFA2-219144AA1CF5}"/>
              </a:ext>
            </a:extLst>
          </p:cNvPr>
          <p:cNvSpPr txBox="1"/>
          <p:nvPr/>
        </p:nvSpPr>
        <p:spPr>
          <a:xfrm>
            <a:off x="2170872" y="6216018"/>
            <a:ext cx="224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N band : HISENS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2253E380-57D7-4829-B410-19C59630A7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b="1044"/>
          <a:stretch/>
        </p:blipFill>
        <p:spPr>
          <a:xfrm>
            <a:off x="5719330" y="2309643"/>
            <a:ext cx="6268408" cy="3868996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E546C059-5656-4B47-AFE9-1CBE44ED0F07}"/>
              </a:ext>
            </a:extLst>
          </p:cNvPr>
          <p:cNvSpPr txBox="1"/>
          <p:nvPr/>
        </p:nvSpPr>
        <p:spPr>
          <a:xfrm>
            <a:off x="6801985" y="1747787"/>
            <a:ext cx="416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Hybrid sequence of observation</a:t>
            </a:r>
          </a:p>
        </p:txBody>
      </p:sp>
    </p:spTree>
    <p:extLst>
      <p:ext uri="{BB962C8B-B14F-4D97-AF65-F5344CB8AC3E}">
        <p14:creationId xmlns:p14="http://schemas.microsoft.com/office/powerpoint/2010/main" val="190456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1904343" y="558485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>
                <a:solidFill>
                  <a:schemeClr val="bg1"/>
                </a:solidFill>
              </a:rPr>
              <a:t>MATISSE Data Reduction Software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D63587-BEA9-4BB0-8DCF-5DFEE01AFC6C}"/>
              </a:ext>
            </a:extLst>
          </p:cNvPr>
          <p:cNvSpPr/>
          <p:nvPr/>
        </p:nvSpPr>
        <p:spPr>
          <a:xfrm>
            <a:off x="968612" y="898008"/>
            <a:ext cx="5987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To Chop or not to Chop?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EA169E3-D366-4B9A-8910-A16D9E16E7C2}"/>
              </a:ext>
            </a:extLst>
          </p:cNvPr>
          <p:cNvSpPr txBox="1"/>
          <p:nvPr/>
        </p:nvSpPr>
        <p:spPr>
          <a:xfrm>
            <a:off x="1118927" y="2559049"/>
            <a:ext cx="3681663" cy="3539430"/>
          </a:xfrm>
          <a:prstGeom prst="rect">
            <a:avLst/>
          </a:prstGeom>
          <a:solidFill>
            <a:schemeClr val="accent1">
              <a:lumMod val="40000"/>
              <a:lumOff val="60000"/>
              <a:alpha val="1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N-band </a:t>
            </a:r>
          </a:p>
          <a:p>
            <a:pPr algn="ctr"/>
            <a:endParaRPr lang="en-US" sz="2800">
              <a:solidFill>
                <a:schemeClr val="bg1"/>
              </a:solidFill>
            </a:endParaRPr>
          </a:p>
          <a:p>
            <a:pPr algn="ctr"/>
            <a:r>
              <a:rPr lang="en-US" sz="2800">
                <a:solidFill>
                  <a:schemeClr val="bg1"/>
                </a:solidFill>
                <a:sym typeface="Wingdings" panose="05000000000000000000" pitchFamily="2" charset="2"/>
              </a:rPr>
              <a:t>No Chopping</a:t>
            </a:r>
          </a:p>
          <a:p>
            <a:pPr algn="ctr"/>
            <a:r>
              <a:rPr lang="en-US" sz="2800">
                <a:solidFill>
                  <a:schemeClr val="bg1"/>
                </a:solidFill>
                <a:sym typeface="Wingdings" panose="05000000000000000000" pitchFamily="2" charset="2"/>
              </a:rPr>
              <a:t></a:t>
            </a:r>
          </a:p>
          <a:p>
            <a:pPr algn="ctr"/>
            <a:r>
              <a:rPr lang="en-US" sz="2800">
                <a:solidFill>
                  <a:schemeClr val="bg1"/>
                </a:solidFill>
                <a:sym typeface="Wingdings" panose="05000000000000000000" pitchFamily="2" charset="2"/>
              </a:rPr>
              <a:t>No Photometry</a:t>
            </a:r>
          </a:p>
          <a:p>
            <a:pPr algn="ctr"/>
            <a:r>
              <a:rPr lang="en-US" sz="2800">
                <a:solidFill>
                  <a:schemeClr val="bg1"/>
                </a:solidFill>
                <a:sym typeface="Wingdings" panose="05000000000000000000" pitchFamily="2" charset="2"/>
              </a:rPr>
              <a:t></a:t>
            </a:r>
          </a:p>
          <a:p>
            <a:pPr algn="ctr"/>
            <a:r>
              <a:rPr lang="en-US" sz="2800">
                <a:solidFill>
                  <a:schemeClr val="bg1"/>
                </a:solidFill>
                <a:sym typeface="Wingdings" panose="05000000000000000000" pitchFamily="2" charset="2"/>
              </a:rPr>
              <a:t>No visibility</a:t>
            </a:r>
          </a:p>
          <a:p>
            <a:pPr algn="ctr"/>
            <a:r>
              <a:rPr lang="en-US" sz="2800">
                <a:solidFill>
                  <a:schemeClr val="bg1"/>
                </a:solidFill>
                <a:sym typeface="Wingdings" panose="05000000000000000000" pitchFamily="2" charset="2"/>
              </a:rPr>
              <a:t> (only Corr. Flux)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90E200A-D0AD-4CF2-9B6C-D4FB7C0E0368}"/>
              </a:ext>
            </a:extLst>
          </p:cNvPr>
          <p:cNvSpPr txBox="1"/>
          <p:nvPr/>
        </p:nvSpPr>
        <p:spPr>
          <a:xfrm>
            <a:off x="7220844" y="1165312"/>
            <a:ext cx="3681663" cy="5262979"/>
          </a:xfrm>
          <a:prstGeom prst="rect">
            <a:avLst/>
          </a:prstGeom>
          <a:solidFill>
            <a:schemeClr val="accent1">
              <a:lumMod val="40000"/>
              <a:lumOff val="60000"/>
              <a:alpha val="2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LM-bands </a:t>
            </a:r>
          </a:p>
          <a:p>
            <a:pPr algn="ctr"/>
            <a:endParaRPr lang="en-US" sz="2800">
              <a:solidFill>
                <a:schemeClr val="bg1"/>
              </a:solidFill>
            </a:endParaRPr>
          </a:p>
          <a:p>
            <a:pPr algn="ctr"/>
            <a:r>
              <a:rPr lang="en-US" sz="2800">
                <a:solidFill>
                  <a:schemeClr val="bg1"/>
                </a:solidFill>
                <a:sym typeface="Wingdings" panose="05000000000000000000" pitchFamily="2" charset="2"/>
              </a:rPr>
              <a:t>No Chopping</a:t>
            </a:r>
          </a:p>
          <a:p>
            <a:pPr algn="ctr"/>
            <a:r>
              <a:rPr lang="en-US" sz="2800">
                <a:solidFill>
                  <a:schemeClr val="bg1"/>
                </a:solidFill>
                <a:sym typeface="Wingdings" panose="05000000000000000000" pitchFamily="2" charset="2"/>
              </a:rPr>
              <a:t></a:t>
            </a:r>
          </a:p>
          <a:p>
            <a:pPr algn="ctr"/>
            <a:r>
              <a:rPr lang="en-US" sz="2800">
                <a:solidFill>
                  <a:schemeClr val="bg1"/>
                </a:solidFill>
                <a:sym typeface="Wingdings" panose="05000000000000000000" pitchFamily="2" charset="2"/>
              </a:rPr>
              <a:t>No Chopped Fringes</a:t>
            </a:r>
          </a:p>
          <a:p>
            <a:pPr algn="ctr"/>
            <a:r>
              <a:rPr lang="en-US" sz="2800">
                <a:solidFill>
                  <a:schemeClr val="bg1"/>
                </a:solidFill>
                <a:sym typeface="Wingdings" panose="05000000000000000000" pitchFamily="2" charset="2"/>
              </a:rPr>
              <a:t></a:t>
            </a:r>
          </a:p>
          <a:p>
            <a:pPr algn="ctr"/>
            <a:r>
              <a:rPr lang="en-US" sz="2800">
                <a:solidFill>
                  <a:schemeClr val="bg1"/>
                </a:solidFill>
                <a:sym typeface="Wingdings" panose="05000000000000000000" pitchFamily="2" charset="2"/>
              </a:rPr>
              <a:t>Bad photometry</a:t>
            </a:r>
          </a:p>
          <a:p>
            <a:pPr algn="ctr"/>
            <a:r>
              <a:rPr lang="en-US" sz="2800">
                <a:solidFill>
                  <a:schemeClr val="bg1"/>
                </a:solidFill>
                <a:sym typeface="Wingdings" panose="05000000000000000000" pitchFamily="2" charset="2"/>
              </a:rPr>
              <a:t>for Fainter Targets</a:t>
            </a:r>
          </a:p>
          <a:p>
            <a:pPr algn="ctr"/>
            <a:r>
              <a:rPr lang="en-US" sz="2800">
                <a:solidFill>
                  <a:schemeClr val="bg1"/>
                </a:solidFill>
                <a:sym typeface="Wingdings" panose="05000000000000000000" pitchFamily="2" charset="2"/>
              </a:rPr>
              <a:t> (limit depends on λ)</a:t>
            </a:r>
          </a:p>
          <a:p>
            <a:pPr algn="ctr"/>
            <a:r>
              <a:rPr lang="en-US" sz="2800">
                <a:solidFill>
                  <a:schemeClr val="bg1"/>
                </a:solidFill>
                <a:sym typeface="Wingdings" panose="05000000000000000000" pitchFamily="2" charset="2"/>
              </a:rPr>
              <a:t></a:t>
            </a:r>
          </a:p>
          <a:p>
            <a:pPr algn="ctr"/>
            <a:r>
              <a:rPr lang="en-US" sz="2800">
                <a:solidFill>
                  <a:schemeClr val="bg1"/>
                </a:solidFill>
                <a:sym typeface="Wingdings" panose="05000000000000000000" pitchFamily="2" charset="2"/>
              </a:rPr>
              <a:t>Bad visibility</a:t>
            </a:r>
          </a:p>
          <a:p>
            <a:pPr algn="ctr"/>
            <a:r>
              <a:rPr lang="en-US" sz="2800">
                <a:solidFill>
                  <a:schemeClr val="bg1"/>
                </a:solidFill>
                <a:sym typeface="Wingdings" panose="05000000000000000000" pitchFamily="2" charset="2"/>
              </a:rPr>
              <a:t> (Corr. Flux not affected)</a:t>
            </a:r>
          </a:p>
        </p:txBody>
      </p:sp>
    </p:spTree>
    <p:extLst>
      <p:ext uri="{BB962C8B-B14F-4D97-AF65-F5344CB8AC3E}">
        <p14:creationId xmlns:p14="http://schemas.microsoft.com/office/powerpoint/2010/main" val="3396230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id="{0D744A1C-93EB-4886-88DB-95C12FF05E6C}"/>
              </a:ext>
            </a:extLst>
          </p:cNvPr>
          <p:cNvSpPr/>
          <p:nvPr/>
        </p:nvSpPr>
        <p:spPr>
          <a:xfrm>
            <a:off x="1904343" y="558485"/>
            <a:ext cx="8761" cy="8761"/>
          </a:xfrm>
          <a:custGeom>
            <a:avLst/>
            <a:gdLst/>
            <a:ahLst/>
            <a:cxnLst/>
            <a:rect l="l" t="t" r="r" b="b"/>
            <a:pathLst>
              <a:path/>
            </a:pathLst>
          </a:custGeom>
          <a:solidFill>
            <a:srgbClr val="000000"/>
          </a:solidFill>
          <a:ln w="982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30AD083-C1BB-4AAA-91F3-38D8C0B7D0BA}"/>
              </a:ext>
            </a:extLst>
          </p:cNvPr>
          <p:cNvSpPr txBox="1">
            <a:spLocks/>
          </p:cNvSpPr>
          <p:nvPr/>
        </p:nvSpPr>
        <p:spPr>
          <a:xfrm>
            <a:off x="1039053" y="0"/>
            <a:ext cx="12072313" cy="996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>
                <a:solidFill>
                  <a:schemeClr val="bg1"/>
                </a:solidFill>
              </a:rPr>
              <a:t>MATISSE Data Reduction Software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2C9F9-D8AD-4EF8-A033-7FC80AA3D738}"/>
              </a:ext>
            </a:extLst>
          </p:cNvPr>
          <p:cNvSpPr/>
          <p:nvPr/>
        </p:nvSpPr>
        <p:spPr>
          <a:xfrm>
            <a:off x="82695" y="9593"/>
            <a:ext cx="1036232" cy="977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83EAAED-2A9B-4ACC-ADE2-EDC4BA72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0" r="11918" b="19028"/>
          <a:stretch/>
        </p:blipFill>
        <p:spPr>
          <a:xfrm>
            <a:off x="82695" y="0"/>
            <a:ext cx="1036233" cy="9965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D63587-BEA9-4BB0-8DCF-5DFEE01AFC6C}"/>
              </a:ext>
            </a:extLst>
          </p:cNvPr>
          <p:cNvSpPr/>
          <p:nvPr/>
        </p:nvSpPr>
        <p:spPr>
          <a:xfrm>
            <a:off x="968612" y="898008"/>
            <a:ext cx="5987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>
                <a:solidFill>
                  <a:schemeClr val="bg1"/>
                </a:solidFill>
              </a:rPr>
              <a:t>To Chop or not to Chop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A791E44-B5D9-4FC1-8B2B-807AA301F19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t="12457" r="8288" b="6132"/>
          <a:stretch/>
        </p:blipFill>
        <p:spPr bwMode="auto">
          <a:xfrm>
            <a:off x="1039053" y="1555081"/>
            <a:ext cx="9548737" cy="4530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7CC3236-C465-4AF0-AD7F-6A84A5BB36F2}"/>
              </a:ext>
            </a:extLst>
          </p:cNvPr>
          <p:cNvSpPr txBox="1"/>
          <p:nvPr/>
        </p:nvSpPr>
        <p:spPr>
          <a:xfrm>
            <a:off x="2281432" y="6085335"/>
            <a:ext cx="7872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Non-chopped  (blue) diverges at 3.7um for this 14 </a:t>
            </a:r>
            <a:r>
              <a:rPr lang="en-US" sz="2400" dirty="0" err="1">
                <a:solidFill>
                  <a:schemeClr val="bg1"/>
                </a:solidFill>
              </a:rPr>
              <a:t>Jy</a:t>
            </a:r>
            <a:r>
              <a:rPr lang="en-US" sz="2400" dirty="0">
                <a:solidFill>
                  <a:schemeClr val="bg1"/>
                </a:solidFill>
              </a:rPr>
              <a:t> source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Consortium working on that issue (possibility to always chop)</a:t>
            </a:r>
          </a:p>
        </p:txBody>
      </p:sp>
    </p:spTree>
    <p:extLst>
      <p:ext uri="{BB962C8B-B14F-4D97-AF65-F5344CB8AC3E}">
        <p14:creationId xmlns:p14="http://schemas.microsoft.com/office/powerpoint/2010/main" val="15615373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6092</TotalTime>
  <Words>1274</Words>
  <Application>Microsoft Office PowerPoint</Application>
  <PresentationFormat>Grand écran</PresentationFormat>
  <Paragraphs>269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Thème Office</vt:lpstr>
      <vt:lpstr>MATISSE Data Reduction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GRA4MAT GRAVITY For MATISSE</dc:title>
  <dc:creator>Anthony Meilland</dc:creator>
  <cp:lastModifiedBy>Anthony Meilland</cp:lastModifiedBy>
  <cp:revision>172</cp:revision>
  <dcterms:created xsi:type="dcterms:W3CDTF">2019-11-13T13:37:14Z</dcterms:created>
  <dcterms:modified xsi:type="dcterms:W3CDTF">2019-11-18T12:05:50Z</dcterms:modified>
</cp:coreProperties>
</file>