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304" r:id="rId5"/>
    <p:sldId id="280" r:id="rId6"/>
    <p:sldId id="281" r:id="rId7"/>
    <p:sldId id="266" r:id="rId8"/>
    <p:sldId id="262" r:id="rId9"/>
    <p:sldId id="263" r:id="rId10"/>
    <p:sldId id="270" r:id="rId11"/>
    <p:sldId id="269" r:id="rId12"/>
    <p:sldId id="303" r:id="rId13"/>
    <p:sldId id="258" r:id="rId14"/>
    <p:sldId id="295" r:id="rId15"/>
    <p:sldId id="283" r:id="rId16"/>
    <p:sldId id="284" r:id="rId17"/>
    <p:sldId id="285" r:id="rId18"/>
    <p:sldId id="286" r:id="rId19"/>
    <p:sldId id="305" r:id="rId20"/>
    <p:sldId id="296" r:id="rId21"/>
    <p:sldId id="287" r:id="rId22"/>
    <p:sldId id="290" r:id="rId23"/>
    <p:sldId id="291" r:id="rId24"/>
    <p:sldId id="293" r:id="rId25"/>
    <p:sldId id="292" r:id="rId26"/>
    <p:sldId id="306" r:id="rId27"/>
    <p:sldId id="308" r:id="rId28"/>
    <p:sldId id="297" r:id="rId29"/>
    <p:sldId id="294" r:id="rId30"/>
    <p:sldId id="298" r:id="rId31"/>
    <p:sldId id="267" r:id="rId32"/>
    <p:sldId id="299" r:id="rId33"/>
    <p:sldId id="300" r:id="rId34"/>
    <p:sldId id="301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F3C45-8F60-4843-9951-97486024D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136745-2FCC-4CAC-B231-C53D1D0BC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640B8B-37B7-4580-98E0-BE2C6077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ED470C-4305-4E0B-B237-4B2F7DBC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6A203A-46C5-449A-8BD4-592A8F05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8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76C1C-37FA-49A2-AAA4-7752964F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4912C5-6EF9-4245-A50C-63B51487F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2539C9-2A1E-4402-85F1-D6F9FF7A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C6CC9C-AEFF-4F96-BE91-BEEAF007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128D3F-9A8C-4684-8A7E-3E825E03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2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11C577-5DB3-4AB5-AC46-1AE2A2EE3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403B43-DB94-485C-9276-112439CBB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00E95E-3978-48C1-8717-6990511B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D857E3-CFCE-43DD-A746-8C097F9F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D17C9-21C3-4449-BD25-8BD1F285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2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C8EB2-ED40-4E02-B956-993301E3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9B985-AC27-4FDD-865A-862B9CB8B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646AD5-2B0B-4D3F-A77D-1BDAEB69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96C1E5-B292-48DB-869F-0414AFF0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375370-D602-43C8-8ACF-85B80A92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3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C231C-91F1-4E7D-965C-1C5A0C7A0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C021B-6403-44FD-A803-17D79553F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A59941-50D7-4A9D-80E5-460B0DE0B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FDDFB-8A1C-4B68-B300-D4196358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07588E-77EB-4326-9DCE-70F56AA0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78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1C805-0A97-494D-B487-14691659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720FE4-C47D-45FB-9C0D-903391ACB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CA8939-FFD6-4E9A-9060-EED891C91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1956AE-90ED-42A0-A058-C475E4ED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1B3016-986F-4B24-804C-3E0FFBEE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D80B99-2424-4600-8A36-4244BAFF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66696-08B9-48F3-B31A-12A3D7F5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A08A23-9826-4956-A244-EA2F1E4F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79207D-3E32-4EDD-8079-3991995A4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ECF7A6-991D-48AF-874D-ED9EB1956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91EC8A-BCBC-4591-B7F1-B72ADB274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7BCC1F-AC6F-4F69-88CC-057E4FE3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3D95A1C-3D01-4094-9E06-7DE08644B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A685AA-1FC3-4200-9C94-0ACCD29D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39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7570A-51A1-4077-A648-438AA7C6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96D-B859-49E6-A777-B911C3C8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27F06A-32C6-4C2A-9D31-26B30654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F768AF-C4A4-4350-AF2E-8ACCE1BB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7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2E3B5C-E256-4FF8-B479-7846F4AE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CC8E95-8D9F-4FDD-840B-451D3C02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A937D3-EEBA-476D-AC28-D5D6737E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5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92F34-0595-4CFE-84DE-36E6167D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EAC419-F81D-4440-BEA4-201A92DEA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77D703-C4E6-4F41-8E30-985E4C4BD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0E34C1-CDC4-41CA-A885-4740C60E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291B81-A517-4351-B74D-9A0CF3A8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CC4A3E-9105-4132-9685-DBD4D10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72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6A58E1-2238-49EF-ADBA-8E535711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E24A08B-D739-497A-B1C5-85490FB86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E840C4-6498-4952-819D-9650C460B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B6DB4F-3A00-420C-9895-4B73685A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15AD8F-C632-4582-9B7D-3AD69D0C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628EF2-05B4-4094-A5EA-A018E00D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02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9EEBB6BD-B594-4A0A-9F88-22F448278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908" t="75632" r="17433" b="8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B835BC-F051-4746-ABCF-B128D369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2435D8-0AA2-4843-B636-B3ADE1EEA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09F50-BED8-40EC-8D62-8999BA02C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18ABE-84DE-4971-81C4-DC46EA54D6E4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73B3F5-9495-4D3F-ADC1-5B4995895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4DF021-D7E3-4528-94EA-4FE3978CB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1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6096" y="1992161"/>
            <a:ext cx="12192000" cy="1852849"/>
          </a:xfrm>
        </p:spPr>
        <p:txBody>
          <a:bodyPr>
            <a:normAutofit/>
          </a:bodyPr>
          <a:lstStyle/>
          <a:p>
            <a:r>
              <a:rPr lang="fr-FR" sz="8800" b="1" dirty="0">
                <a:solidFill>
                  <a:schemeClr val="bg1"/>
                </a:solidFill>
              </a:rPr>
              <a:t>GRA4MAT</a:t>
            </a:r>
            <a:br>
              <a:rPr lang="fr-FR" sz="8800" b="1" dirty="0">
                <a:solidFill>
                  <a:schemeClr val="bg1"/>
                </a:solidFill>
              </a:rPr>
            </a:br>
            <a:r>
              <a:rPr lang="fr-FR" sz="3200" b="1" dirty="0">
                <a:solidFill>
                  <a:schemeClr val="bg1"/>
                </a:solidFill>
              </a:rPr>
              <a:t>GRAVITY for MATISSE</a:t>
            </a:r>
            <a:endParaRPr lang="en-GB" sz="8800" b="1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23F5BB-1ABC-44FB-AC90-9AEED4006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35637"/>
            <a:ext cx="12192000" cy="98743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A. Meilland,  J. </a:t>
            </a:r>
            <a:r>
              <a:rPr lang="fr-FR" dirty="0" err="1">
                <a:solidFill>
                  <a:schemeClr val="bg1"/>
                </a:solidFill>
              </a:rPr>
              <a:t>Woillez</a:t>
            </a:r>
            <a:r>
              <a:rPr lang="fr-FR" dirty="0">
                <a:solidFill>
                  <a:schemeClr val="bg1"/>
                </a:solidFill>
              </a:rPr>
              <a:t>, F </a:t>
            </a:r>
            <a:r>
              <a:rPr lang="fr-FR" dirty="0" err="1">
                <a:solidFill>
                  <a:schemeClr val="bg1"/>
                </a:solidFill>
              </a:rPr>
              <a:t>Gonte</a:t>
            </a:r>
            <a:r>
              <a:rPr lang="fr-FR" dirty="0">
                <a:solidFill>
                  <a:schemeClr val="bg1"/>
                </a:solidFill>
              </a:rPr>
              <a:t>, G </a:t>
            </a:r>
            <a:r>
              <a:rPr lang="fr-FR" dirty="0" err="1">
                <a:solidFill>
                  <a:schemeClr val="bg1"/>
                </a:solidFill>
              </a:rPr>
              <a:t>Zins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and GRAVITY, MATISSE Teams, and ESO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04FD51F-C1DF-48C1-BFBD-3B1692439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9" y="254124"/>
            <a:ext cx="5100454" cy="51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9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0"/>
            <a:ext cx="11090160" cy="968891"/>
          </a:xfrm>
        </p:spPr>
        <p:txBody>
          <a:bodyPr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</a:rPr>
              <a:t>GRA4MAT : GRAVITY Tracking quality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FD11DA-9E90-479A-845F-711446114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62" y="1297404"/>
            <a:ext cx="6994427" cy="50693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173395-9DD1-49F3-B89A-B51E025B769C}"/>
              </a:ext>
            </a:extLst>
          </p:cNvPr>
          <p:cNvSpPr txBox="1"/>
          <p:nvPr/>
        </p:nvSpPr>
        <p:spPr>
          <a:xfrm>
            <a:off x="170802" y="1590675"/>
            <a:ext cx="387099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GRAVITY tracking residual ≈150nm</a:t>
            </a:r>
          </a:p>
          <a:p>
            <a:pPr algn="ctr"/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 λ/20 for MATISSE at 3µm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But « sometimes » 2µm fringe jumps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Depends on the seeing and τ0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And target magnitude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2 µm = λ/2 at 4 µm !!!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So this is killing the constrast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Need to be properly quantifed 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during commisionning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Limits the longest DIT possible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Implement frame selection in MATISSE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8D5B3-0052-4079-85D6-31659E84EC01}"/>
              </a:ext>
            </a:extLst>
          </p:cNvPr>
          <p:cNvSpPr/>
          <p:nvPr/>
        </p:nvSpPr>
        <p:spPr>
          <a:xfrm>
            <a:off x="4924425" y="1297404"/>
            <a:ext cx="6914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Don’t look at the oscillations </a:t>
            </a:r>
          </a:p>
          <a:p>
            <a:pPr algn="ctr"/>
            <a:r>
              <a:rPr lang="en-US" dirty="0"/>
              <a:t>-- it’s just MATISSE internal modulation --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0C6F02-EDC0-4AA4-AF93-0325E98A17A6}"/>
              </a:ext>
            </a:extLst>
          </p:cNvPr>
          <p:cNvSpPr/>
          <p:nvPr/>
        </p:nvSpPr>
        <p:spPr>
          <a:xfrm>
            <a:off x="4844962" y="5997377"/>
            <a:ext cx="6994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MATISSE measured OPD as function of time</a:t>
            </a:r>
          </a:p>
        </p:txBody>
      </p:sp>
    </p:spTree>
    <p:extLst>
      <p:ext uri="{BB962C8B-B14F-4D97-AF65-F5344CB8AC3E}">
        <p14:creationId xmlns:p14="http://schemas.microsoft.com/office/powerpoint/2010/main" val="628198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0"/>
            <a:ext cx="11090160" cy="968891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about </a:t>
            </a:r>
            <a:r>
              <a:rPr lang="fr-FR" sz="5400" b="1" dirty="0" err="1">
                <a:solidFill>
                  <a:schemeClr val="bg1"/>
                </a:solidFill>
              </a:rPr>
              <a:t>chopping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46FE0B-5E6D-4D19-B805-E2D8433A0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7703"/>
          <a:stretch/>
        </p:blipFill>
        <p:spPr>
          <a:xfrm>
            <a:off x="1228725" y="968891"/>
            <a:ext cx="9239250" cy="57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10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0"/>
            <a:ext cx="11090160" cy="968891"/>
          </a:xfrm>
        </p:spPr>
        <p:txBody>
          <a:bodyPr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</a:rPr>
              <a:t>GRA4MAT : What about chopping?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01258E-DB0F-420D-A987-276389372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9828" r="8683" b="75596"/>
          <a:stretch/>
        </p:blipFill>
        <p:spPr>
          <a:xfrm>
            <a:off x="952499" y="1319113"/>
            <a:ext cx="10488162" cy="13239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072C31-67D1-432E-9634-566E3DF9E1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0000" r="8829" b="75872"/>
          <a:stretch/>
        </p:blipFill>
        <p:spPr>
          <a:xfrm>
            <a:off x="952499" y="2947889"/>
            <a:ext cx="10488162" cy="12776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3CBBA9-671B-462B-9C42-4817AE2FBC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0556" r="8830" b="75833"/>
          <a:stretch/>
        </p:blipFill>
        <p:spPr>
          <a:xfrm>
            <a:off x="952499" y="4635145"/>
            <a:ext cx="10488162" cy="12398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30E6844-C906-4119-AA65-E1BA6B00E1D0}"/>
              </a:ext>
            </a:extLst>
          </p:cNvPr>
          <p:cNvSpPr/>
          <p:nvPr/>
        </p:nvSpPr>
        <p:spPr>
          <a:xfrm>
            <a:off x="6734175" y="1981101"/>
            <a:ext cx="600075" cy="395288"/>
          </a:xfrm>
          <a:prstGeom prst="rect">
            <a:avLst/>
          </a:prstGeom>
          <a:solidFill>
            <a:srgbClr val="FF0000">
              <a:alpha val="50000"/>
            </a:srgbClr>
          </a:solidFill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730F1B3-6C3B-4B83-AB8F-239008E604D7}"/>
              </a:ext>
            </a:extLst>
          </p:cNvPr>
          <p:cNvCxnSpPr/>
          <p:nvPr/>
        </p:nvCxnSpPr>
        <p:spPr>
          <a:xfrm flipH="1">
            <a:off x="1619250" y="2376389"/>
            <a:ext cx="5114925" cy="742950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9FAD83C-7F85-48AE-B2D2-135B9C7517D8}"/>
              </a:ext>
            </a:extLst>
          </p:cNvPr>
          <p:cNvCxnSpPr>
            <a:cxnSpLocks/>
          </p:cNvCxnSpPr>
          <p:nvPr/>
        </p:nvCxnSpPr>
        <p:spPr>
          <a:xfrm>
            <a:off x="7334250" y="2376389"/>
            <a:ext cx="3933825" cy="742950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31F4F3F-969B-46CB-A729-A80923CE9F0B}"/>
              </a:ext>
            </a:extLst>
          </p:cNvPr>
          <p:cNvSpPr/>
          <p:nvPr/>
        </p:nvSpPr>
        <p:spPr>
          <a:xfrm>
            <a:off x="4267200" y="3328889"/>
            <a:ext cx="847725" cy="395289"/>
          </a:xfrm>
          <a:prstGeom prst="rect">
            <a:avLst/>
          </a:prstGeom>
          <a:solidFill>
            <a:srgbClr val="FF0000">
              <a:alpha val="50000"/>
            </a:srgbClr>
          </a:solidFill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C849C80-2278-4557-B055-19F27BE341ED}"/>
              </a:ext>
            </a:extLst>
          </p:cNvPr>
          <p:cNvCxnSpPr>
            <a:cxnSpLocks/>
          </p:cNvCxnSpPr>
          <p:nvPr/>
        </p:nvCxnSpPr>
        <p:spPr>
          <a:xfrm flipH="1">
            <a:off x="1619251" y="3724178"/>
            <a:ext cx="2647949" cy="1023936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C057AB2-8BFE-4E75-9D6E-7D7675B0548D}"/>
              </a:ext>
            </a:extLst>
          </p:cNvPr>
          <p:cNvCxnSpPr>
            <a:cxnSpLocks/>
          </p:cNvCxnSpPr>
          <p:nvPr/>
        </p:nvCxnSpPr>
        <p:spPr>
          <a:xfrm>
            <a:off x="5114925" y="3724178"/>
            <a:ext cx="6153150" cy="1023936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8DE97EB9-122C-47BF-8103-96368FD6F6E7}"/>
              </a:ext>
            </a:extLst>
          </p:cNvPr>
          <p:cNvSpPr txBox="1"/>
          <p:nvPr/>
        </p:nvSpPr>
        <p:spPr>
          <a:xfrm>
            <a:off x="54088" y="787838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MATISSE measured OPD as a function of time for a full sequence (non-chopped + chopped)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B66E36B-139B-455B-AA90-0A9FE3C016D0}"/>
              </a:ext>
            </a:extLst>
          </p:cNvPr>
          <p:cNvSpPr txBox="1"/>
          <p:nvPr/>
        </p:nvSpPr>
        <p:spPr>
          <a:xfrm>
            <a:off x="1" y="605374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Only the first frame affected </a:t>
            </a:r>
            <a:r>
              <a:rPr lang="en-US" sz="2400">
                <a:solidFill>
                  <a:schemeClr val="bg1"/>
                </a:solidFill>
                <a:sym typeface="Wingdings" panose="05000000000000000000" pitchFamily="2" charset="2"/>
              </a:rPr>
              <a:t> </a:t>
            </a:r>
            <a:r>
              <a:rPr lang="en-US" sz="2400">
                <a:solidFill>
                  <a:schemeClr val="bg1"/>
                </a:solidFill>
              </a:rPr>
              <a:t>GRAVITY « centers back » fringes in less than 40ms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E8F966E-3CB9-4960-A98E-C0084AF45FED}"/>
              </a:ext>
            </a:extLst>
          </p:cNvPr>
          <p:cNvSpPr txBox="1"/>
          <p:nvPr/>
        </p:nvSpPr>
        <p:spPr>
          <a:xfrm>
            <a:off x="2402692" y="488574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SKY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E5CFF4E-DE84-451F-A653-DAAF99E09088}"/>
              </a:ext>
            </a:extLst>
          </p:cNvPr>
          <p:cNvSpPr txBox="1"/>
          <p:nvPr/>
        </p:nvSpPr>
        <p:spPr>
          <a:xfrm>
            <a:off x="3418300" y="5422328"/>
            <a:ext cx="92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9E9153D-AF74-4080-BFC2-F62051E2AA0A}"/>
              </a:ext>
            </a:extLst>
          </p:cNvPr>
          <p:cNvSpPr txBox="1"/>
          <p:nvPr/>
        </p:nvSpPr>
        <p:spPr>
          <a:xfrm>
            <a:off x="4526766" y="4875630"/>
            <a:ext cx="54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SKY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5BC79B0-74B4-43C4-A308-31D5FFB0E733}"/>
              </a:ext>
            </a:extLst>
          </p:cNvPr>
          <p:cNvSpPr txBox="1"/>
          <p:nvPr/>
        </p:nvSpPr>
        <p:spPr>
          <a:xfrm>
            <a:off x="1481350" y="5320658"/>
            <a:ext cx="92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B99A802-7D1F-416B-8F68-B02293F70A1F}"/>
              </a:ext>
            </a:extLst>
          </p:cNvPr>
          <p:cNvSpPr txBox="1"/>
          <p:nvPr/>
        </p:nvSpPr>
        <p:spPr>
          <a:xfrm>
            <a:off x="5539663" y="5410373"/>
            <a:ext cx="92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6112B7A-E726-4CC8-9824-B0D971348294}"/>
              </a:ext>
            </a:extLst>
          </p:cNvPr>
          <p:cNvSpPr txBox="1"/>
          <p:nvPr/>
        </p:nvSpPr>
        <p:spPr>
          <a:xfrm>
            <a:off x="6580602" y="4836503"/>
            <a:ext cx="54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SKY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D4A33CC-7EF8-492F-A0FF-EF5ACA4F4489}"/>
              </a:ext>
            </a:extLst>
          </p:cNvPr>
          <p:cNvSpPr txBox="1"/>
          <p:nvPr/>
        </p:nvSpPr>
        <p:spPr>
          <a:xfrm>
            <a:off x="7707016" y="5422328"/>
            <a:ext cx="92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A9CC9A5-58DF-428E-A90C-34580BD90BBD}"/>
              </a:ext>
            </a:extLst>
          </p:cNvPr>
          <p:cNvSpPr txBox="1"/>
          <p:nvPr/>
        </p:nvSpPr>
        <p:spPr>
          <a:xfrm>
            <a:off x="8643959" y="5021169"/>
            <a:ext cx="54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SKY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E611CC1-0BD2-4359-B798-AF6D27EDB0ED}"/>
              </a:ext>
            </a:extLst>
          </p:cNvPr>
          <p:cNvSpPr txBox="1"/>
          <p:nvPr/>
        </p:nvSpPr>
        <p:spPr>
          <a:xfrm>
            <a:off x="9597976" y="5422328"/>
            <a:ext cx="92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8B83429-2110-4690-9E31-6338F1C2EA49}"/>
              </a:ext>
            </a:extLst>
          </p:cNvPr>
          <p:cNvSpPr/>
          <p:nvPr/>
        </p:nvSpPr>
        <p:spPr>
          <a:xfrm>
            <a:off x="3289712" y="4834883"/>
            <a:ext cx="257175" cy="257663"/>
          </a:xfrm>
          <a:prstGeom prst="ellipse">
            <a:avLst/>
          </a:prstGeom>
          <a:solidFill>
            <a:srgbClr val="92D05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D0557E4-5CCD-410D-A9D9-6DF9C4DDB4B2}"/>
              </a:ext>
            </a:extLst>
          </p:cNvPr>
          <p:cNvSpPr/>
          <p:nvPr/>
        </p:nvSpPr>
        <p:spPr>
          <a:xfrm>
            <a:off x="5365554" y="4885740"/>
            <a:ext cx="257175" cy="257663"/>
          </a:xfrm>
          <a:prstGeom prst="ellipse">
            <a:avLst/>
          </a:prstGeom>
          <a:solidFill>
            <a:srgbClr val="92D05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E19DD45-52CE-41FF-977F-C76028ADAAD4}"/>
              </a:ext>
            </a:extLst>
          </p:cNvPr>
          <p:cNvSpPr/>
          <p:nvPr/>
        </p:nvSpPr>
        <p:spPr>
          <a:xfrm>
            <a:off x="7449841" y="4900025"/>
            <a:ext cx="257175" cy="257663"/>
          </a:xfrm>
          <a:prstGeom prst="ellipse">
            <a:avLst/>
          </a:prstGeom>
          <a:solidFill>
            <a:srgbClr val="92D05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79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849599" y="2322648"/>
            <a:ext cx="920822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Allow longer DITs in 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spectral coverage in MED-LM and HIGH-L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SNR in L band and push limiting magnitude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Enable the use of VHIGH mode which requires long DITs except for few objects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Improve the  transfer function in L (and slightly in N)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instrumental visibility by stabilizing fringes even for the shorter 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stability (less dependence on the seeing) and thus better calibrated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Allow longer “blind” coherent integration in 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N band sensitivity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4189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849599" y="2322648"/>
            <a:ext cx="920822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Allow longer DITs in 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Improve spectral coverage in MED-LM and HIGH-L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SNR in L band and push limiting magnitude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Enable the use of VHIGH mode which requires long DITs except for few objects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Improve the  transfer function in L (and slightly in N)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instrumental visibility by stabilizing fringes even for the shorter 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stability (less dependence on the seeing) and thus better calibrated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Allow longer “blind” coherent integration in 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N band sensitivity</a:t>
            </a:r>
            <a:endParaRPr lang="fr-FR" sz="200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46118B4-8244-4F29-AAC3-356BD9426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51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>
                <a:solidFill>
                  <a:schemeClr val="bg1"/>
                </a:solidFill>
              </a:rPr>
              <a:t>Improve spectral coverage in MED-LM and HIGH-L modes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9F0B64-54C6-4D7C-93FA-39A16D41C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11066" r="7335" b="3952"/>
          <a:stretch/>
        </p:blipFill>
        <p:spPr>
          <a:xfrm>
            <a:off x="1177933" y="1523661"/>
            <a:ext cx="9836134" cy="49310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F579BC7-DB70-4BE2-9D99-B9CF031DA775}"/>
              </a:ext>
            </a:extLst>
          </p:cNvPr>
          <p:cNvSpPr txBox="1"/>
          <p:nvPr/>
        </p:nvSpPr>
        <p:spPr>
          <a:xfrm>
            <a:off x="1" y="6433595"/>
            <a:ext cx="121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First GRA4MAT test on the Be star </a:t>
            </a:r>
            <a:r>
              <a:rPr lang="el-GR" b="1" dirty="0">
                <a:solidFill>
                  <a:schemeClr val="bg1"/>
                </a:solidFill>
              </a:rPr>
              <a:t>δ</a:t>
            </a:r>
            <a:r>
              <a:rPr lang="fr-FR" b="1" dirty="0">
                <a:solidFill>
                  <a:schemeClr val="bg1"/>
                </a:solidFill>
              </a:rPr>
              <a:t> Cen     2019-05-30      DIT = 10s</a:t>
            </a:r>
          </a:p>
        </p:txBody>
      </p:sp>
    </p:spTree>
    <p:extLst>
      <p:ext uri="{BB962C8B-B14F-4D97-AF65-F5344CB8AC3E}">
        <p14:creationId xmlns:p14="http://schemas.microsoft.com/office/powerpoint/2010/main" val="990490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>
                <a:solidFill>
                  <a:schemeClr val="bg1"/>
                </a:solidFill>
              </a:rPr>
              <a:t>Improve spectral coverage in MED-LM and HIGH-L modes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9F0B64-54C6-4D7C-93FA-39A16D41C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11066" r="7335" b="3952"/>
          <a:stretch/>
        </p:blipFill>
        <p:spPr>
          <a:xfrm>
            <a:off x="1177933" y="1523661"/>
            <a:ext cx="9836134" cy="493102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5BFE206-E90E-43F4-A5A7-3FDB045B66C5}"/>
              </a:ext>
            </a:extLst>
          </p:cNvPr>
          <p:cNvGrpSpPr/>
          <p:nvPr/>
        </p:nvGrpSpPr>
        <p:grpSpPr>
          <a:xfrm>
            <a:off x="6713621" y="1523661"/>
            <a:ext cx="3921718" cy="4704821"/>
            <a:chOff x="6713621" y="1523661"/>
            <a:chExt cx="3921718" cy="47048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64DE9F-5225-43CF-8649-76F506CCB4F8}"/>
                </a:ext>
              </a:extLst>
            </p:cNvPr>
            <p:cNvSpPr/>
            <p:nvPr/>
          </p:nvSpPr>
          <p:spPr>
            <a:xfrm>
              <a:off x="6713621" y="1523661"/>
              <a:ext cx="300790" cy="4704821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F8F30C7-A5F9-4E92-941F-DA9B550E416B}"/>
                </a:ext>
              </a:extLst>
            </p:cNvPr>
            <p:cNvSpPr txBox="1"/>
            <p:nvPr/>
          </p:nvSpPr>
          <p:spPr>
            <a:xfrm>
              <a:off x="7014411" y="2782669"/>
              <a:ext cx="36209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Current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spectral </a:t>
              </a:r>
              <a:r>
                <a:rPr lang="fr-FR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window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0.16</a:t>
              </a:r>
              <a:r>
                <a:rPr lang="el-G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</a:t>
              </a:r>
            </a:p>
            <a:p>
              <a:r>
                <a:rPr lang="fr-FR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DIT=0.111s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F579BC7-DB70-4BE2-9D99-B9CF031DA775}"/>
              </a:ext>
            </a:extLst>
          </p:cNvPr>
          <p:cNvSpPr txBox="1"/>
          <p:nvPr/>
        </p:nvSpPr>
        <p:spPr>
          <a:xfrm>
            <a:off x="1" y="6433595"/>
            <a:ext cx="121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First GRA4MAT test on the Be star </a:t>
            </a:r>
            <a:r>
              <a:rPr lang="el-GR" b="1" dirty="0">
                <a:solidFill>
                  <a:schemeClr val="bg1"/>
                </a:solidFill>
              </a:rPr>
              <a:t>δ</a:t>
            </a:r>
            <a:r>
              <a:rPr lang="fr-FR" b="1" dirty="0">
                <a:solidFill>
                  <a:schemeClr val="bg1"/>
                </a:solidFill>
              </a:rPr>
              <a:t> Cen     2019-05-30      DIT = 10s</a:t>
            </a:r>
          </a:p>
        </p:txBody>
      </p:sp>
    </p:spTree>
    <p:extLst>
      <p:ext uri="{BB962C8B-B14F-4D97-AF65-F5344CB8AC3E}">
        <p14:creationId xmlns:p14="http://schemas.microsoft.com/office/powerpoint/2010/main" val="2319288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>
                <a:solidFill>
                  <a:schemeClr val="bg1"/>
                </a:solidFill>
              </a:rPr>
              <a:t>Improve spectral coverage in MED-LM and HIGH-L modes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9F0B64-54C6-4D7C-93FA-39A16D41C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11066" r="7335" b="3952"/>
          <a:stretch/>
        </p:blipFill>
        <p:spPr>
          <a:xfrm>
            <a:off x="1177933" y="1523661"/>
            <a:ext cx="9836134" cy="493102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5BFE206-E90E-43F4-A5A7-3FDB045B66C5}"/>
              </a:ext>
            </a:extLst>
          </p:cNvPr>
          <p:cNvGrpSpPr/>
          <p:nvPr/>
        </p:nvGrpSpPr>
        <p:grpSpPr>
          <a:xfrm>
            <a:off x="6713621" y="1523661"/>
            <a:ext cx="3921718" cy="4704821"/>
            <a:chOff x="6713621" y="1523661"/>
            <a:chExt cx="3921718" cy="47048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64DE9F-5225-43CF-8649-76F506CCB4F8}"/>
                </a:ext>
              </a:extLst>
            </p:cNvPr>
            <p:cNvSpPr/>
            <p:nvPr/>
          </p:nvSpPr>
          <p:spPr>
            <a:xfrm>
              <a:off x="6713621" y="1523661"/>
              <a:ext cx="300790" cy="4704821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F8F30C7-A5F9-4E92-941F-DA9B550E416B}"/>
                </a:ext>
              </a:extLst>
            </p:cNvPr>
            <p:cNvSpPr txBox="1"/>
            <p:nvPr/>
          </p:nvSpPr>
          <p:spPr>
            <a:xfrm>
              <a:off x="7014411" y="2782669"/>
              <a:ext cx="36209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Current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spectral </a:t>
              </a:r>
              <a:r>
                <a:rPr lang="fr-FR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window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0.16</a:t>
              </a:r>
              <a:r>
                <a:rPr lang="el-G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</a:t>
              </a:r>
            </a:p>
            <a:p>
              <a:r>
                <a:rPr lang="fr-FR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DIT=0.111s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F579BC7-DB70-4BE2-9D99-B9CF031DA775}"/>
              </a:ext>
            </a:extLst>
          </p:cNvPr>
          <p:cNvSpPr txBox="1"/>
          <p:nvPr/>
        </p:nvSpPr>
        <p:spPr>
          <a:xfrm>
            <a:off x="1" y="6433595"/>
            <a:ext cx="121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First GRA4MAT test on the Be star </a:t>
            </a:r>
            <a:r>
              <a:rPr lang="el-GR" b="1" dirty="0">
                <a:solidFill>
                  <a:schemeClr val="bg1"/>
                </a:solidFill>
              </a:rPr>
              <a:t>δ</a:t>
            </a:r>
            <a:r>
              <a:rPr lang="fr-FR" b="1" dirty="0">
                <a:solidFill>
                  <a:schemeClr val="bg1"/>
                </a:solidFill>
              </a:rPr>
              <a:t> Cen     2019-05-30      DIT = 10s</a:t>
            </a:r>
          </a:p>
        </p:txBody>
      </p:sp>
      <p:pic>
        <p:nvPicPr>
          <p:cNvPr id="12" name="Image 37">
            <a:extLst>
              <a:ext uri="{FF2B5EF4-FFF2-40B4-BE49-F238E27FC236}">
                <a16:creationId xmlns:a16="http://schemas.microsoft.com/office/drawing/2014/main" id="{847849B7-1872-456F-A0A1-77268CF5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1" y="1389863"/>
            <a:ext cx="3566432" cy="25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38">
            <a:extLst>
              <a:ext uri="{FF2B5EF4-FFF2-40B4-BE49-F238E27FC236}">
                <a16:creationId xmlns:a16="http://schemas.microsoft.com/office/drawing/2014/main" id="{2FC0742A-2899-4415-A00D-4A2FEFEC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719" y="1326457"/>
            <a:ext cx="4060476" cy="27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39">
            <a:extLst>
              <a:ext uri="{FF2B5EF4-FFF2-40B4-BE49-F238E27FC236}">
                <a16:creationId xmlns:a16="http://schemas.microsoft.com/office/drawing/2014/main" id="{414D15C2-BD95-4A92-9F0D-A73A042E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03" y="1354382"/>
            <a:ext cx="3943413" cy="27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BBD4653-BDE7-40C5-BFF5-263FE889EB25}"/>
              </a:ext>
            </a:extLst>
          </p:cNvPr>
          <p:cNvSpPr txBox="1"/>
          <p:nvPr/>
        </p:nvSpPr>
        <p:spPr>
          <a:xfrm>
            <a:off x="1146696" y="1554894"/>
            <a:ext cx="242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</a:t>
            </a:r>
            <a:r>
              <a:rPr lang="el-GR" dirty="0"/>
              <a:t>α</a:t>
            </a:r>
            <a:r>
              <a:rPr lang="fr-FR" dirty="0"/>
              <a:t> Line Profile (+ Hu 9)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94EF4D-4D24-4D22-8A6F-D7944B61A0E6}"/>
              </a:ext>
            </a:extLst>
          </p:cNvPr>
          <p:cNvSpPr txBox="1"/>
          <p:nvPr/>
        </p:nvSpPr>
        <p:spPr>
          <a:xfrm>
            <a:off x="5568747" y="15188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Visibility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7486790-0F4F-4A7B-A2D1-E7056627B0B1}"/>
              </a:ext>
            </a:extLst>
          </p:cNvPr>
          <p:cNvSpPr txBox="1"/>
          <p:nvPr/>
        </p:nvSpPr>
        <p:spPr>
          <a:xfrm>
            <a:off x="9104329" y="1442223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Differential</a:t>
            </a:r>
            <a:r>
              <a:rPr lang="fr-FR" dirty="0"/>
              <a:t> Phase</a:t>
            </a:r>
          </a:p>
        </p:txBody>
      </p:sp>
    </p:spTree>
    <p:extLst>
      <p:ext uri="{BB962C8B-B14F-4D97-AF65-F5344CB8AC3E}">
        <p14:creationId xmlns:p14="http://schemas.microsoft.com/office/powerpoint/2010/main" val="2772560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>
                <a:solidFill>
                  <a:schemeClr val="bg1"/>
                </a:solidFill>
              </a:rPr>
              <a:t>Improve spectral coverage in MED-LM and HIGH-L modes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9F0B64-54C6-4D7C-93FA-39A16D41C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11066" r="7335" b="3952"/>
          <a:stretch/>
        </p:blipFill>
        <p:spPr>
          <a:xfrm>
            <a:off x="1177933" y="1523661"/>
            <a:ext cx="9836134" cy="49310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F579BC7-DB70-4BE2-9D99-B9CF031DA775}"/>
              </a:ext>
            </a:extLst>
          </p:cNvPr>
          <p:cNvSpPr txBox="1"/>
          <p:nvPr/>
        </p:nvSpPr>
        <p:spPr>
          <a:xfrm>
            <a:off x="1" y="6433595"/>
            <a:ext cx="121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First GRA4MAT test on the Be star </a:t>
            </a:r>
            <a:r>
              <a:rPr lang="el-GR" b="1" dirty="0">
                <a:solidFill>
                  <a:schemeClr val="bg1"/>
                </a:solidFill>
              </a:rPr>
              <a:t>δ</a:t>
            </a:r>
            <a:r>
              <a:rPr lang="fr-FR" b="1" dirty="0">
                <a:solidFill>
                  <a:schemeClr val="bg1"/>
                </a:solidFill>
              </a:rPr>
              <a:t> Cen     2019-05-30      DIT = 10s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D7D8C6-00AB-435D-B148-0D79AE94F3B0}"/>
              </a:ext>
            </a:extLst>
          </p:cNvPr>
          <p:cNvSpPr txBox="1"/>
          <p:nvPr/>
        </p:nvSpPr>
        <p:spPr>
          <a:xfrm>
            <a:off x="3236495" y="1523661"/>
            <a:ext cx="6086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1.3s </a:t>
            </a:r>
            <a:r>
              <a:rPr lang="fr-F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full detector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2412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0460520-9878-4EF8-BA2E-071A69945714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11125199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C9BCBBE-A5BB-42C5-B54E-35EEA9694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/>
          <a:stretch/>
        </p:blipFill>
        <p:spPr>
          <a:xfrm>
            <a:off x="809625" y="1780867"/>
            <a:ext cx="10572750" cy="492376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BA8DE66-55A2-40BF-A011-394B601F1890}"/>
              </a:ext>
            </a:extLst>
          </p:cNvPr>
          <p:cNvSpPr txBox="1"/>
          <p:nvPr/>
        </p:nvSpPr>
        <p:spPr>
          <a:xfrm>
            <a:off x="4819650" y="1780867"/>
            <a:ext cx="279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Binary</a:t>
            </a:r>
            <a:r>
              <a:rPr lang="fr-FR" dirty="0"/>
              <a:t> Be star Achernar</a:t>
            </a:r>
            <a:endParaRPr lang="en-GB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EBE6B29-514D-41F6-AB86-440B2DA8C5CD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>
                <a:solidFill>
                  <a:schemeClr val="bg1"/>
                </a:solidFill>
              </a:rPr>
              <a:t>Improve spectral coverage in MED-LM and HIGH-L modes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DA17C69-1953-4693-8164-070D4F2C4C69}"/>
              </a:ext>
            </a:extLst>
          </p:cNvPr>
          <p:cNvSpPr txBox="1"/>
          <p:nvPr/>
        </p:nvSpPr>
        <p:spPr>
          <a:xfrm>
            <a:off x="3361494" y="1280078"/>
            <a:ext cx="585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This </a:t>
            </a:r>
            <a:r>
              <a:rPr lang="fr-FR" sz="2800" dirty="0" err="1">
                <a:solidFill>
                  <a:schemeClr val="bg1"/>
                </a:solidFill>
              </a:rPr>
              <a:t>improves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also</a:t>
            </a:r>
            <a:r>
              <a:rPr lang="fr-FR" sz="2800" dirty="0">
                <a:solidFill>
                  <a:schemeClr val="bg1"/>
                </a:solidFill>
              </a:rPr>
              <a:t> the spatial </a:t>
            </a:r>
            <a:r>
              <a:rPr lang="fr-FR" sz="2800" dirty="0" err="1">
                <a:solidFill>
                  <a:schemeClr val="bg1"/>
                </a:solidFill>
              </a:rPr>
              <a:t>coverage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45A9BF-2FDD-4EAC-A8A6-126E24CDC84A}"/>
              </a:ext>
            </a:extLst>
          </p:cNvPr>
          <p:cNvSpPr txBox="1"/>
          <p:nvPr/>
        </p:nvSpPr>
        <p:spPr>
          <a:xfrm>
            <a:off x="4076124" y="6488668"/>
            <a:ext cx="811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*« </a:t>
            </a:r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it</a:t>
            </a:r>
            <a:r>
              <a:rPr lang="fr-FR" dirty="0">
                <a:solidFill>
                  <a:schemeClr val="bg1"/>
                </a:solidFill>
              </a:rPr>
              <a:t>? »  in </a:t>
            </a:r>
            <a:r>
              <a:rPr lang="fr-FR" dirty="0" err="1">
                <a:solidFill>
                  <a:schemeClr val="bg1"/>
                </a:solidFill>
              </a:rPr>
              <a:t>southern</a:t>
            </a:r>
            <a:r>
              <a:rPr lang="fr-FR" dirty="0">
                <a:solidFill>
                  <a:schemeClr val="bg1"/>
                </a:solidFill>
              </a:rPr>
              <a:t> slang french (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Provençal locution « Qu’es </a:t>
            </a:r>
            <a:r>
              <a:rPr lang="fr-FR" dirty="0" err="1">
                <a:solidFill>
                  <a:schemeClr val="bg1"/>
                </a:solidFill>
              </a:rPr>
              <a:t>aquò</a:t>
            </a:r>
            <a:r>
              <a:rPr lang="fr-FR" dirty="0">
                <a:solidFill>
                  <a:schemeClr val="bg1"/>
                </a:solidFill>
              </a:rPr>
              <a:t>? » 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Kesaco?*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6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849599" y="2322648"/>
            <a:ext cx="920822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Allow longer DITs in 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spectral coverage in MED-LM and HIGH-L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Improve SNR in L band and push limiting magnitude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Enable the use of VHIGH mode which requires long DITs except for few objects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Improve the  transfer function in L (and slightly in N)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instrumental visibility by stabilizing fringes even for the shorter 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stability (less dependence on the seeing) and thus better calibrated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Allow longer “blind” coherent integration in 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N band sensitivity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68402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>
                <a:solidFill>
                  <a:schemeClr val="bg1"/>
                </a:solidFill>
              </a:rPr>
              <a:t>Improve SNR in L band and push limiting magnitude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2592B49-EDC1-4E5D-A0A9-DC78BC4EF6CE}"/>
                  </a:ext>
                </a:extLst>
              </p:cNvPr>
              <p:cNvSpPr txBox="1"/>
              <p:nvPr/>
            </p:nvSpPr>
            <p:spPr>
              <a:xfrm>
                <a:off x="323811" y="1985803"/>
                <a:ext cx="11323164" cy="4645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For a constant total integration time : SNR on V² ∝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𝑫𝑰𝑻</m:t>
                        </m:r>
                      </m:e>
                    </m:rad>
                  </m:oMath>
                </a14:m>
                <a:r>
                  <a:rPr lang="en-GB" sz="2000" b="1" dirty="0">
                    <a:solidFill>
                      <a:schemeClr val="bg1"/>
                    </a:solidFill>
                  </a:rPr>
                  <a:t> if not dominated by background noise</a:t>
                </a:r>
              </a:p>
              <a:p>
                <a:endParaRPr lang="en-GB" sz="2000" b="1" dirty="0">
                  <a:solidFill>
                    <a:schemeClr val="bg1"/>
                  </a:solidFill>
                </a:endParaRPr>
              </a:p>
              <a:p>
                <a:r>
                  <a:rPr lang="en-GB" sz="2000" b="1" dirty="0">
                    <a:solidFill>
                      <a:schemeClr val="bg1"/>
                    </a:solidFill>
                  </a:rPr>
                  <a:t>Background noise &gt;&gt; Detector noise for a DIT 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B050"/>
                    </a:solidFill>
                  </a:rPr>
                  <a:t>2700 </a:t>
                </a:r>
                <a:r>
                  <a:rPr lang="en-GB" sz="2000" b="1" dirty="0" err="1">
                    <a:solidFill>
                      <a:srgbClr val="00B050"/>
                    </a:solidFill>
                  </a:rPr>
                  <a:t>ms</a:t>
                </a:r>
                <a:r>
                  <a:rPr lang="en-GB" sz="2000" b="1" dirty="0">
                    <a:solidFill>
                      <a:srgbClr val="00B050"/>
                    </a:solidFill>
                  </a:rPr>
                  <a:t> at 3.5 </a:t>
                </a:r>
                <a:r>
                  <a:rPr lang="en-GB" sz="2000" b="1" dirty="0" err="1">
                    <a:solidFill>
                      <a:srgbClr val="00B050"/>
                    </a:solidFill>
                  </a:rPr>
                  <a:t>μm</a:t>
                </a:r>
                <a:r>
                  <a:rPr lang="en-GB" sz="2000" b="1" dirty="0">
                    <a:solidFill>
                      <a:srgbClr val="00B050"/>
                    </a:solidFill>
                  </a:rPr>
                  <a:t> in LOW </a:t>
                </a:r>
                <a:r>
                  <a:rPr lang="en-GB" sz="2000" b="1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 potential gain up to 5 in flux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B050"/>
                    </a:solidFill>
                  </a:rPr>
                  <a:t>54000 </a:t>
                </a:r>
                <a:r>
                  <a:rPr lang="en-GB" sz="2000" b="1" dirty="0" err="1">
                    <a:solidFill>
                      <a:srgbClr val="00B050"/>
                    </a:solidFill>
                  </a:rPr>
                  <a:t>ms</a:t>
                </a:r>
                <a:r>
                  <a:rPr lang="en-GB" sz="2000" b="1" dirty="0">
                    <a:solidFill>
                      <a:srgbClr val="00B050"/>
                    </a:solidFill>
                  </a:rPr>
                  <a:t> at 3.5 </a:t>
                </a:r>
                <a:r>
                  <a:rPr lang="en-GB" sz="2000" b="1" dirty="0" err="1">
                    <a:solidFill>
                      <a:srgbClr val="00B050"/>
                    </a:solidFill>
                  </a:rPr>
                  <a:t>μm</a:t>
                </a:r>
                <a:r>
                  <a:rPr lang="en-GB" sz="2000" b="1" dirty="0">
                    <a:solidFill>
                      <a:srgbClr val="00B050"/>
                    </a:solidFill>
                  </a:rPr>
                  <a:t> in MED </a:t>
                </a:r>
                <a:r>
                  <a:rPr lang="en-GB" sz="2000" b="1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 potential gain up to  22 in flux ! </a:t>
                </a:r>
              </a:p>
              <a:p>
                <a:endParaRPr lang="en-GB" sz="2000" b="1" dirty="0">
                  <a:solidFill>
                    <a:srgbClr val="00B05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F631B"/>
                    </a:solidFill>
                  </a:rPr>
                  <a:t>130 </a:t>
                </a:r>
                <a:r>
                  <a:rPr lang="en-GB" sz="2000" b="1" dirty="0" err="1">
                    <a:solidFill>
                      <a:srgbClr val="FF631B"/>
                    </a:solidFill>
                  </a:rPr>
                  <a:t>ms</a:t>
                </a:r>
                <a:r>
                  <a:rPr lang="en-GB" sz="2000" b="1" dirty="0">
                    <a:solidFill>
                      <a:srgbClr val="FF631B"/>
                    </a:solidFill>
                  </a:rPr>
                  <a:t>  at 4.5 </a:t>
                </a:r>
                <a:r>
                  <a:rPr lang="en-GB" sz="2000" b="1" dirty="0" err="1">
                    <a:solidFill>
                      <a:srgbClr val="FF631B"/>
                    </a:solidFill>
                  </a:rPr>
                  <a:t>μm</a:t>
                </a:r>
                <a:r>
                  <a:rPr lang="en-GB" sz="2000" b="1" dirty="0">
                    <a:solidFill>
                      <a:srgbClr val="FF631B"/>
                    </a:solidFill>
                  </a:rPr>
                  <a:t> in LOW  </a:t>
                </a:r>
                <a:r>
                  <a:rPr lang="en-GB" sz="2000" b="1" dirty="0">
                    <a:solidFill>
                      <a:srgbClr val="FF631B"/>
                    </a:solidFill>
                    <a:sym typeface="Wingdings" panose="05000000000000000000" pitchFamily="2" charset="2"/>
                  </a:rPr>
                  <a:t> close to the current DIT in LOW-LM</a:t>
                </a:r>
                <a:r>
                  <a:rPr lang="en-GB" sz="2000" b="1" dirty="0">
                    <a:solidFill>
                      <a:srgbClr val="FF631B"/>
                    </a:solidFill>
                  </a:rPr>
                  <a:t>  (</a:t>
                </a:r>
                <a:r>
                  <a:rPr lang="en-GB" sz="2000" b="1" dirty="0" err="1">
                    <a:solidFill>
                      <a:srgbClr val="FF631B"/>
                    </a:solidFill>
                  </a:rPr>
                  <a:t>i.e</a:t>
                </a:r>
                <a:r>
                  <a:rPr lang="en-GB" sz="2000" b="1" dirty="0">
                    <a:solidFill>
                      <a:srgbClr val="FF631B"/>
                    </a:solidFill>
                  </a:rPr>
                  <a:t> 111ms)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B050"/>
                    </a:solidFill>
                  </a:rPr>
                  <a:t>2600 </a:t>
                </a:r>
                <a:r>
                  <a:rPr lang="en-GB" sz="2000" b="1" dirty="0" err="1">
                    <a:solidFill>
                      <a:srgbClr val="00B050"/>
                    </a:solidFill>
                  </a:rPr>
                  <a:t>ms</a:t>
                </a:r>
                <a:r>
                  <a:rPr lang="en-GB" sz="2000" b="1" dirty="0">
                    <a:solidFill>
                      <a:srgbClr val="00B050"/>
                    </a:solidFill>
                  </a:rPr>
                  <a:t>  at 4.5 </a:t>
                </a:r>
                <a:r>
                  <a:rPr lang="en-GB" sz="2000" b="1" dirty="0" err="1">
                    <a:solidFill>
                      <a:srgbClr val="00B050"/>
                    </a:solidFill>
                  </a:rPr>
                  <a:t>μm</a:t>
                </a:r>
                <a:r>
                  <a:rPr lang="en-GB" sz="2000" b="1" dirty="0">
                    <a:solidFill>
                      <a:srgbClr val="00B050"/>
                    </a:solidFill>
                  </a:rPr>
                  <a:t> in MED </a:t>
                </a:r>
                <a:r>
                  <a:rPr lang="en-GB" sz="2000" b="1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 potential gain up to 5 in flux </a:t>
                </a:r>
                <a:endParaRPr lang="en-GB" sz="2000" b="1" dirty="0">
                  <a:solidFill>
                    <a:srgbClr val="00B05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/>
              </a:p>
              <a:p>
                <a:endParaRPr lang="en-US" sz="2000" b="1" dirty="0">
                  <a:solidFill>
                    <a:schemeClr val="bg1"/>
                  </a:solidFill>
                </a:endParaRPr>
              </a:p>
              <a:p>
                <a:r>
                  <a:rPr lang="en-US" sz="2000" b="1" dirty="0">
                    <a:solidFill>
                      <a:schemeClr val="bg1"/>
                    </a:solidFill>
                  </a:rPr>
                  <a:t>When dominated by background noise longer DIT is equivalent to coherent integration with shorter DITs.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2592B49-EDC1-4E5D-A0A9-DC78BC4EF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11" y="1985803"/>
                <a:ext cx="11323164" cy="4645695"/>
              </a:xfrm>
              <a:prstGeom prst="rect">
                <a:avLst/>
              </a:prstGeom>
              <a:blipFill>
                <a:blip r:embed="rId3"/>
                <a:stretch>
                  <a:fillRect l="-538" t="-3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098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</a:rPr>
              <a:t>GRA4MAT : What gain we expect?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>
                <a:solidFill>
                  <a:schemeClr val="bg1"/>
                </a:solidFill>
              </a:rPr>
              <a:t>Improve SNR in L band and push limiting magnitude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5DD6C8-9031-4575-899C-A50DBCD13F6B}"/>
              </a:ext>
            </a:extLst>
          </p:cNvPr>
          <p:cNvSpPr txBox="1"/>
          <p:nvPr/>
        </p:nvSpPr>
        <p:spPr>
          <a:xfrm>
            <a:off x="0" y="6394172"/>
            <a:ext cx="1271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Limit (rms = 10%) around 0.6Jy in MED   (</a:t>
            </a:r>
            <a:r>
              <a:rPr lang="en-US" sz="2400">
                <a:solidFill>
                  <a:schemeClr val="bg1"/>
                </a:solidFill>
                <a:sym typeface="Wingdings" panose="05000000000000000000" pitchFamily="2" charset="2"/>
              </a:rPr>
              <a:t>currently offered 8Jy)  gain of factor ~ 13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147E6C-2F0E-4C6E-84B7-608A160E4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0" t="9467" r="2910" b="207"/>
          <a:stretch/>
        </p:blipFill>
        <p:spPr>
          <a:xfrm>
            <a:off x="1758574" y="1442223"/>
            <a:ext cx="8674851" cy="4954112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0D71478-EBCC-4215-A3D2-A30F159737E5}"/>
              </a:ext>
            </a:extLst>
          </p:cNvPr>
          <p:cNvCxnSpPr>
            <a:cxnSpLocks/>
          </p:cNvCxnSpPr>
          <p:nvPr/>
        </p:nvCxnSpPr>
        <p:spPr>
          <a:xfrm flipV="1">
            <a:off x="2755232" y="4241838"/>
            <a:ext cx="2807368" cy="1274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7E8DE2C-F475-4BE3-833C-DD5982131779}"/>
              </a:ext>
            </a:extLst>
          </p:cNvPr>
          <p:cNvCxnSpPr>
            <a:cxnSpLocks/>
          </p:cNvCxnSpPr>
          <p:nvPr/>
        </p:nvCxnSpPr>
        <p:spPr>
          <a:xfrm flipV="1">
            <a:off x="5562600" y="4254578"/>
            <a:ext cx="0" cy="169715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72B84F0-3EBA-4D10-912D-247E57D6AAA0}"/>
              </a:ext>
            </a:extLst>
          </p:cNvPr>
          <p:cNvSpPr txBox="1"/>
          <p:nvPr/>
        </p:nvSpPr>
        <p:spPr>
          <a:xfrm>
            <a:off x="5460332" y="3618960"/>
            <a:ext cx="307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2.5Jy per px for 1min</a:t>
            </a:r>
          </a:p>
          <a:p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0.6Jy per sp. Chan. for 1 OB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80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</a:rPr>
              <a:t>GRA4MAT : What gains do we expect?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>
                <a:solidFill>
                  <a:schemeClr val="bg1"/>
                </a:solidFill>
              </a:rPr>
              <a:t>Improve SNR in L band and push limiting magnitude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EBFDB7-3A8F-4D9E-8313-32E3BF7D2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2" y="2361226"/>
            <a:ext cx="10910855" cy="330700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188463-127D-4439-86C1-59944614DB5F}"/>
              </a:ext>
            </a:extLst>
          </p:cNvPr>
          <p:cNvSpPr txBox="1"/>
          <p:nvPr/>
        </p:nvSpPr>
        <p:spPr>
          <a:xfrm>
            <a:off x="8614611" y="2543664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DIT=0.111s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25948B-2F52-4A5C-AE8F-0548AF558F9E}"/>
              </a:ext>
            </a:extLst>
          </p:cNvPr>
          <p:cNvSpPr txBox="1"/>
          <p:nvPr/>
        </p:nvSpPr>
        <p:spPr>
          <a:xfrm>
            <a:off x="2538508" y="254366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DIT=3s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5DD6C8-9031-4575-899C-A50DBCD13F6B}"/>
              </a:ext>
            </a:extLst>
          </p:cNvPr>
          <p:cNvSpPr txBox="1"/>
          <p:nvPr/>
        </p:nvSpPr>
        <p:spPr>
          <a:xfrm>
            <a:off x="-57640" y="5708164"/>
            <a:ext cx="12081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Limit around 0.1-0.2Jy for accurate differential phase, closure phase and coherent flux in LOW-L</a:t>
            </a:r>
          </a:p>
          <a:p>
            <a:pPr algn="ctr"/>
            <a:r>
              <a:rPr lang="en-US" sz="2400">
                <a:solidFill>
                  <a:schemeClr val="bg1"/>
                </a:solidFill>
                <a:sym typeface="Wingdings" panose="05000000000000000000" pitchFamily="2" charset="2"/>
              </a:rPr>
              <a:t>Currently offered 1Jy  gain of factor 5  in Flux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942376-7A24-417C-854B-FC2CA0C9EB72}"/>
              </a:ext>
            </a:extLst>
          </p:cNvPr>
          <p:cNvSpPr txBox="1"/>
          <p:nvPr/>
        </p:nvSpPr>
        <p:spPr>
          <a:xfrm>
            <a:off x="3178761" y="1750342"/>
            <a:ext cx="6884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L = 0.3Jy (Lmag = 7.5) calibrator with ATs</a:t>
            </a:r>
          </a:p>
        </p:txBody>
      </p:sp>
    </p:spTree>
    <p:extLst>
      <p:ext uri="{BB962C8B-B14F-4D97-AF65-F5344CB8AC3E}">
        <p14:creationId xmlns:p14="http://schemas.microsoft.com/office/powerpoint/2010/main" val="1206120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</a:rPr>
              <a:t>GRA4MAT : What gains do we expect?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>
                <a:solidFill>
                  <a:schemeClr val="bg1"/>
                </a:solidFill>
              </a:rPr>
              <a:t>Improve SNR in L band and push limiting magnitude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95B0CC6-63A2-45FF-917F-D10D6508A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337976"/>
              </p:ext>
            </p:extLst>
          </p:nvPr>
        </p:nvGraphicFramePr>
        <p:xfrm>
          <a:off x="1921393" y="2687320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50510508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07749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571714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MATISSE </a:t>
                      </a:r>
                      <a:r>
                        <a:rPr lang="fr-FR" dirty="0" err="1"/>
                        <a:t>alone</a:t>
                      </a:r>
                      <a:r>
                        <a:rPr lang="fr-FR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GRA4MAT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904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LOW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1Jy for 0.111s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0.2Jy for 3s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503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8Jy for 0.111s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0.6Jy for 10s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751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30Jy for 0.111s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 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(3Jy for 10s in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theory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742821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53762260-9D43-41AD-884A-3BF608C26E31}"/>
              </a:ext>
            </a:extLst>
          </p:cNvPr>
          <p:cNvSpPr txBox="1"/>
          <p:nvPr/>
        </p:nvSpPr>
        <p:spPr>
          <a:xfrm>
            <a:off x="0" y="4444848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But Photometry problem below ~10 Jy without Chopping</a:t>
            </a:r>
          </a:p>
          <a:p>
            <a:pPr algn="ctr"/>
            <a:r>
              <a:rPr lang="en-US" sz="2400">
                <a:solidFill>
                  <a:schemeClr val="bg1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en-US" sz="2400">
                <a:solidFill>
                  <a:schemeClr val="bg1"/>
                </a:solidFill>
                <a:sym typeface="Wingdings" panose="05000000000000000000" pitchFamily="2" charset="2"/>
              </a:rPr>
              <a:t>biasing visibility measurement </a:t>
            </a:r>
          </a:p>
          <a:p>
            <a:pPr algn="ctr"/>
            <a:r>
              <a:rPr lang="en-US" sz="2400">
                <a:solidFill>
                  <a:schemeClr val="bg1"/>
                </a:solidFill>
                <a:sym typeface="Wingdings" panose="05000000000000000000" pitchFamily="2" charset="2"/>
              </a:rPr>
              <a:t>but</a:t>
            </a:r>
          </a:p>
          <a:p>
            <a:pPr algn="ctr"/>
            <a:r>
              <a:rPr lang="en-US" sz="2400">
                <a:solidFill>
                  <a:schemeClr val="bg1"/>
                </a:solidFill>
                <a:sym typeface="Wingdings" panose="05000000000000000000" pitchFamily="2" charset="2"/>
              </a:rPr>
              <a:t>Differential phase, Closure Phase, and coherent flux not affected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C4A1FF-E41D-40BE-BF0D-7F8CF6FF59E9}"/>
              </a:ext>
            </a:extLst>
          </p:cNvPr>
          <p:cNvSpPr txBox="1"/>
          <p:nvPr/>
        </p:nvSpPr>
        <p:spPr>
          <a:xfrm>
            <a:off x="-1" y="218231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Preliminary limiting flux (for 1min exposure)</a:t>
            </a:r>
            <a:endParaRPr lang="en-US" sz="24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2627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</a:rPr>
              <a:t>GRA4MAT : What gains do we expect?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>
                <a:solidFill>
                  <a:schemeClr val="bg1"/>
                </a:solidFill>
              </a:rPr>
              <a:t>Improve SNR in L band and push limiting magnitude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5DD6C8-9031-4575-899C-A50DBCD13F6B}"/>
              </a:ext>
            </a:extLst>
          </p:cNvPr>
          <p:cNvSpPr txBox="1"/>
          <p:nvPr/>
        </p:nvSpPr>
        <p:spPr>
          <a:xfrm>
            <a:off x="0" y="5905861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Limit (SNR=3) around 0.3-0.9Jy in MED   (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currently offered 4-8Jy)  gain of factor 10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C9EAA2-42F1-4700-9EFA-59AC698D9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7" y="1726445"/>
            <a:ext cx="5490523" cy="40080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419617-5D8D-4CE8-B128-63712F8E4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6444"/>
            <a:ext cx="5490524" cy="400808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D873AA-24BA-41C5-8C9F-7CD0E6CC0D6D}"/>
              </a:ext>
            </a:extLst>
          </p:cNvPr>
          <p:cNvSpPr txBox="1"/>
          <p:nvPr/>
        </p:nvSpPr>
        <p:spPr>
          <a:xfrm>
            <a:off x="3802702" y="1801137"/>
            <a:ext cx="498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YSO/B[e] star FS Cma (HD45677)  : L=20 Jy in HIGH</a:t>
            </a:r>
          </a:p>
        </p:txBody>
      </p:sp>
    </p:spTree>
    <p:extLst>
      <p:ext uri="{BB962C8B-B14F-4D97-AF65-F5344CB8AC3E}">
        <p14:creationId xmlns:p14="http://schemas.microsoft.com/office/powerpoint/2010/main" val="503977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0460520-9878-4EF8-BA2E-071A69945714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11125199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6829AC-9EB3-4C7A-AE15-870DE06B0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" b="6052"/>
          <a:stretch/>
        </p:blipFill>
        <p:spPr>
          <a:xfrm>
            <a:off x="6096000" y="1605408"/>
            <a:ext cx="5341936" cy="46906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DA0D23-C357-4E15-AF10-5BB2F272A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"/>
          <a:stretch/>
        </p:blipFill>
        <p:spPr>
          <a:xfrm>
            <a:off x="249239" y="1605408"/>
            <a:ext cx="4818061" cy="46906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477098-14E9-4B00-B279-F03CDCB05FEC}"/>
              </a:ext>
            </a:extLst>
          </p:cNvPr>
          <p:cNvSpPr txBox="1"/>
          <p:nvPr/>
        </p:nvSpPr>
        <p:spPr>
          <a:xfrm>
            <a:off x="1181100" y="1678166"/>
            <a:ext cx="324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Classical</a:t>
            </a:r>
            <a:r>
              <a:rPr lang="fr-FR" dirty="0"/>
              <a:t> Be star K </a:t>
            </a:r>
            <a:r>
              <a:rPr lang="fr-FR" dirty="0" err="1"/>
              <a:t>CMa</a:t>
            </a:r>
            <a:r>
              <a:rPr lang="fr-FR" dirty="0"/>
              <a:t> (L ≈ 12Jy)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CE1BB3-8E1B-4027-8300-8BC907B421E3}"/>
              </a:ext>
            </a:extLst>
          </p:cNvPr>
          <p:cNvSpPr txBox="1"/>
          <p:nvPr/>
        </p:nvSpPr>
        <p:spPr>
          <a:xfrm>
            <a:off x="7163163" y="1605408"/>
            <a:ext cx="3207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B[e] or YSO : HD50138 (L ≈ 15Jy)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FB0549-5AC9-4BAC-9BA6-A9282FB0593C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>
                <a:solidFill>
                  <a:schemeClr val="bg1"/>
                </a:solidFill>
              </a:rPr>
              <a:t>Improve SNR in L band and push limiting magnitude</a:t>
            </a:r>
          </a:p>
        </p:txBody>
      </p:sp>
    </p:spTree>
    <p:extLst>
      <p:ext uri="{BB962C8B-B14F-4D97-AF65-F5344CB8AC3E}">
        <p14:creationId xmlns:p14="http://schemas.microsoft.com/office/powerpoint/2010/main" val="2384478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0460520-9878-4EF8-BA2E-071A69945714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11125199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FB0549-5AC9-4BAC-9BA6-A9282FB0593C}"/>
              </a:ext>
            </a:extLst>
          </p:cNvPr>
          <p:cNvSpPr txBox="1"/>
          <p:nvPr/>
        </p:nvSpPr>
        <p:spPr>
          <a:xfrm>
            <a:off x="-221212" y="919003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>
                <a:solidFill>
                  <a:schemeClr val="bg1"/>
                </a:solidFill>
              </a:rPr>
              <a:t>Improve SNR in L band and push limiting magnitude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B316AC-23FB-44A8-B37E-12E16CCB1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0193" r="7657" b="7855"/>
          <a:stretch/>
        </p:blipFill>
        <p:spPr>
          <a:xfrm>
            <a:off x="889518" y="1547653"/>
            <a:ext cx="10191750" cy="51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88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849599" y="2322648"/>
            <a:ext cx="920822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Allow longer DITs in 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spectral coverage in MED-LM and HIGH-L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SNR in L band and push limiting magnitude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Enable the use of VHIGH mode which requires long DITs except for few objects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Improve the  transfer function in L (and slightly in N)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instrumental visibility by stabilizing fringes even for the shorter 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stability (less dependence on the seeing) and thus better calibrated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Allow longer “blind” coherent integration in 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N band sensitivity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16072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</a:rPr>
              <a:t>GRA4MAT : What gains do we expect?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-425749" y="911559"/>
            <a:ext cx="1241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>
                <a:solidFill>
                  <a:schemeClr val="bg1"/>
                </a:solidFill>
              </a:rPr>
              <a:t>Enable the use of VHIGH mode which requires long DITs except for few objects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A1D7F26-7025-4249-9B10-F529BA581433}"/>
              </a:ext>
            </a:extLst>
          </p:cNvPr>
          <p:cNvSpPr txBox="1"/>
          <p:nvPr/>
        </p:nvSpPr>
        <p:spPr>
          <a:xfrm>
            <a:off x="624200" y="1614749"/>
            <a:ext cx="83395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VHIGH mode (R≈4000) will be commissioned next week</a:t>
            </a:r>
          </a:p>
          <a:p>
            <a:r>
              <a:rPr lang="en-US" sz="2400">
                <a:solidFill>
                  <a:schemeClr val="bg1"/>
                </a:solidFill>
              </a:rPr>
              <a:t>Sensitivity at least 5 times lower than HIGH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This mode needs an external fringe tracker to be fully operational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2CF86EE-7836-4292-A709-889BE207B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689067"/>
              </p:ext>
            </p:extLst>
          </p:nvPr>
        </p:nvGraphicFramePr>
        <p:xfrm>
          <a:off x="1921394" y="4135811"/>
          <a:ext cx="8127999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730080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8586863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734957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111ms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834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 </a:t>
                      </a:r>
                      <a:r>
                        <a:rPr lang="en-US" dirty="0" err="1"/>
                        <a:t>Jy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15Jy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236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10Jy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1Jy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72060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87A159C-0D40-4439-9681-8A94D252135E}"/>
              </a:ext>
            </a:extLst>
          </p:cNvPr>
          <p:cNvSpPr/>
          <p:nvPr/>
        </p:nvSpPr>
        <p:spPr>
          <a:xfrm>
            <a:off x="1" y="367414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Potential limiting flux with VHIGH (in the best case)</a:t>
            </a:r>
          </a:p>
        </p:txBody>
      </p:sp>
    </p:spTree>
    <p:extLst>
      <p:ext uri="{BB962C8B-B14F-4D97-AF65-F5344CB8AC3E}">
        <p14:creationId xmlns:p14="http://schemas.microsoft.com/office/powerpoint/2010/main" val="389831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B28A34-4E7F-48C5-9CC2-5DA700FAF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96" y="1449317"/>
            <a:ext cx="5939367" cy="4657531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E6FEEBF-ACFD-4E99-A9AE-4681D14B282B}"/>
              </a:ext>
            </a:extLst>
          </p:cNvPr>
          <p:cNvCxnSpPr>
            <a:cxnSpLocks/>
          </p:cNvCxnSpPr>
          <p:nvPr/>
        </p:nvCxnSpPr>
        <p:spPr>
          <a:xfrm>
            <a:off x="2646947" y="2767263"/>
            <a:ext cx="2279818" cy="252663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2C77D05-D9EC-423F-8B31-7F5CB8EDD29F}"/>
              </a:ext>
            </a:extLst>
          </p:cNvPr>
          <p:cNvCxnSpPr>
            <a:cxnSpLocks/>
          </p:cNvCxnSpPr>
          <p:nvPr/>
        </p:nvCxnSpPr>
        <p:spPr>
          <a:xfrm flipH="1">
            <a:off x="6761747" y="2478505"/>
            <a:ext cx="2783307" cy="541421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EFFED1A-EEAC-41FC-A504-6F49140B5D30}"/>
              </a:ext>
            </a:extLst>
          </p:cNvPr>
          <p:cNvCxnSpPr>
            <a:cxnSpLocks/>
          </p:cNvCxnSpPr>
          <p:nvPr/>
        </p:nvCxnSpPr>
        <p:spPr>
          <a:xfrm>
            <a:off x="1756611" y="4968116"/>
            <a:ext cx="3974431" cy="261610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61573EC-A2C2-4BFB-B81E-450368F07DCA}"/>
              </a:ext>
            </a:extLst>
          </p:cNvPr>
          <p:cNvSpPr txBox="1"/>
          <p:nvPr/>
        </p:nvSpPr>
        <p:spPr>
          <a:xfrm>
            <a:off x="919400" y="2496706"/>
            <a:ext cx="1487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GRAVITY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2EACF76-3DA4-477F-96B0-C8662C3934FA}"/>
              </a:ext>
            </a:extLst>
          </p:cNvPr>
          <p:cNvSpPr txBox="1"/>
          <p:nvPr/>
        </p:nvSpPr>
        <p:spPr>
          <a:xfrm>
            <a:off x="861118" y="4706506"/>
            <a:ext cx="796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VLTI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6E87E1-2CBA-462D-AB23-83FBE55016B3}"/>
              </a:ext>
            </a:extLst>
          </p:cNvPr>
          <p:cNvSpPr txBox="1"/>
          <p:nvPr/>
        </p:nvSpPr>
        <p:spPr>
          <a:xfrm>
            <a:off x="9638284" y="2119716"/>
            <a:ext cx="1477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MATISSE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453CE80-A871-4A9F-AAB6-485A93DC8A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4918" b="63477"/>
          <a:stretch/>
        </p:blipFill>
        <p:spPr>
          <a:xfrm rot="695558" flipH="1">
            <a:off x="6276676" y="3129974"/>
            <a:ext cx="479316" cy="100158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3E67CD7-62D9-4DFE-A5E8-316E206D1DD7}"/>
              </a:ext>
            </a:extLst>
          </p:cNvPr>
          <p:cNvSpPr txBox="1"/>
          <p:nvPr/>
        </p:nvSpPr>
        <p:spPr>
          <a:xfrm>
            <a:off x="0" y="61789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GRAVITY «driving» the VLTI so MATISSE can do … more interesting things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3C7ABC7E-B471-4046-9003-F35F852557C2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Kesaco?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29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849599" y="2322648"/>
            <a:ext cx="920822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Allow longer DITs in 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spectral coverage in MED-LM and HIGH-L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SNR in L band and push limiting magnitude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Enable the use of VHIGH mode which requires long DITs except for few objects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Improve the  transfer function in L (and slightly in N)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Higher instrumental visibility by stabilizing fringes even for the shorter 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Higher stability (less dependence on the seeing) and thus better calibrated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Allow longer “blind” coherent integration in 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N band sensitivity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7569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200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92CDF6-1DDF-4CB3-A892-77327E3829CC}"/>
              </a:ext>
            </a:extLst>
          </p:cNvPr>
          <p:cNvSpPr txBox="1"/>
          <p:nvPr/>
        </p:nvSpPr>
        <p:spPr>
          <a:xfrm>
            <a:off x="0" y="9115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</a:rPr>
              <a:t>Higher instrumental visibility by stabilizing fringes even for the shorter DITs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5A0D910-2021-40FD-913B-164171D7F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3" b="33479"/>
          <a:stretch/>
        </p:blipFill>
        <p:spPr>
          <a:xfrm>
            <a:off x="649705" y="1517455"/>
            <a:ext cx="10892589" cy="2004317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1F6FF33-B458-4848-B700-992CE43F5511}"/>
              </a:ext>
            </a:extLst>
          </p:cNvPr>
          <p:cNvCxnSpPr>
            <a:cxnSpLocks/>
          </p:cNvCxnSpPr>
          <p:nvPr/>
        </p:nvCxnSpPr>
        <p:spPr>
          <a:xfrm>
            <a:off x="1600200" y="2002256"/>
            <a:ext cx="8085221" cy="0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9418752-A857-4DBB-A8CF-6403559A8C74}"/>
              </a:ext>
            </a:extLst>
          </p:cNvPr>
          <p:cNvSpPr txBox="1"/>
          <p:nvPr/>
        </p:nvSpPr>
        <p:spPr>
          <a:xfrm>
            <a:off x="7743182" y="1676512"/>
            <a:ext cx="222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Instrumental vis </a:t>
            </a:r>
            <a:r>
              <a:rPr lang="fr-FR" b="1" dirty="0" err="1">
                <a:solidFill>
                  <a:srgbClr val="FF0000"/>
                </a:solidFill>
              </a:rPr>
              <a:t>level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F2F4AC3-33A3-4CFA-A335-2E50DD28D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2" y="4004095"/>
            <a:ext cx="6276975" cy="24669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D8EB3D-89B9-4FEA-81E7-843FB2668143}"/>
              </a:ext>
            </a:extLst>
          </p:cNvPr>
          <p:cNvSpPr txBox="1"/>
          <p:nvPr/>
        </p:nvSpPr>
        <p:spPr>
          <a:xfrm>
            <a:off x="3981450" y="5429250"/>
            <a:ext cx="1130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GRA4MAT</a:t>
            </a:r>
          </a:p>
          <a:p>
            <a:pPr algn="ctr"/>
            <a:r>
              <a:rPr lang="el-GR" dirty="0"/>
              <a:t>τ</a:t>
            </a:r>
            <a:r>
              <a:rPr lang="fr-FR" baseline="-25000" dirty="0"/>
              <a:t>0</a:t>
            </a:r>
            <a:r>
              <a:rPr lang="fr-FR" dirty="0"/>
              <a:t>=2.5ms </a:t>
            </a:r>
            <a:endParaRPr lang="en-GB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EA24A0A-6836-4190-82DD-52C1D80D0374}"/>
              </a:ext>
            </a:extLst>
          </p:cNvPr>
          <p:cNvSpPr txBox="1"/>
          <p:nvPr/>
        </p:nvSpPr>
        <p:spPr>
          <a:xfrm>
            <a:off x="5712321" y="5798582"/>
            <a:ext cx="1566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MATISSE </a:t>
            </a:r>
            <a:r>
              <a:rPr lang="fr-FR" dirty="0" err="1"/>
              <a:t>alone</a:t>
            </a:r>
            <a:endParaRPr lang="fr-FR" dirty="0"/>
          </a:p>
          <a:p>
            <a:pPr algn="ctr"/>
            <a:r>
              <a:rPr lang="el-GR" dirty="0"/>
              <a:t>τ</a:t>
            </a:r>
            <a:r>
              <a:rPr lang="fr-FR" baseline="-25000" dirty="0"/>
              <a:t>0</a:t>
            </a:r>
            <a:r>
              <a:rPr lang="fr-FR" dirty="0"/>
              <a:t>=2.5ms </a:t>
            </a:r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93A2327-46CA-4E94-8A6B-58F0684992F0}"/>
              </a:ext>
            </a:extLst>
          </p:cNvPr>
          <p:cNvSpPr txBox="1"/>
          <p:nvPr/>
        </p:nvSpPr>
        <p:spPr>
          <a:xfrm>
            <a:off x="7642449" y="5328685"/>
            <a:ext cx="1130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GRA4MAT</a:t>
            </a:r>
          </a:p>
          <a:p>
            <a:pPr algn="ctr"/>
            <a:r>
              <a:rPr lang="el-GR" dirty="0"/>
              <a:t>τ</a:t>
            </a:r>
            <a:r>
              <a:rPr lang="fr-FR" baseline="-25000" dirty="0"/>
              <a:t>0</a:t>
            </a:r>
            <a:r>
              <a:rPr lang="fr-FR" dirty="0"/>
              <a:t>=1.5ms </a:t>
            </a:r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68479B-235B-4C47-A6E9-1EAA523C5A5F}"/>
              </a:ext>
            </a:extLst>
          </p:cNvPr>
          <p:cNvSpPr txBox="1"/>
          <p:nvPr/>
        </p:nvSpPr>
        <p:spPr>
          <a:xfrm>
            <a:off x="2732193" y="3645214"/>
            <a:ext cx="653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Calibrator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observed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under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very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bad</a:t>
            </a:r>
            <a:r>
              <a:rPr lang="fr-FR" dirty="0">
                <a:solidFill>
                  <a:schemeClr val="bg1"/>
                </a:solidFill>
              </a:rPr>
              <a:t> seeing (1.5-2.5’’) in MED 111ms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D6E8DB-3D14-4E11-862D-97A8FA31D593}"/>
              </a:ext>
            </a:extLst>
          </p:cNvPr>
          <p:cNvSpPr txBox="1"/>
          <p:nvPr/>
        </p:nvSpPr>
        <p:spPr>
          <a:xfrm>
            <a:off x="9136560" y="4591050"/>
            <a:ext cx="3055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VLTI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normally</a:t>
            </a:r>
            <a:r>
              <a:rPr lang="fr-FR" dirty="0">
                <a:solidFill>
                  <a:schemeClr val="bg1"/>
                </a:solidFill>
              </a:rPr>
              <a:t> in</a:t>
            </a:r>
          </a:p>
          <a:p>
            <a:r>
              <a:rPr lang="fr-FR" dirty="0">
                <a:solidFill>
                  <a:schemeClr val="bg1"/>
                </a:solidFill>
              </a:rPr>
              <a:t>standby for </a:t>
            </a:r>
            <a:r>
              <a:rPr lang="fr-FR" dirty="0" err="1">
                <a:solidFill>
                  <a:schemeClr val="bg1"/>
                </a:solidFill>
              </a:rPr>
              <a:t>such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bad</a:t>
            </a:r>
            <a:r>
              <a:rPr lang="fr-FR" dirty="0">
                <a:solidFill>
                  <a:schemeClr val="bg1"/>
                </a:solidFill>
              </a:rPr>
              <a:t> seeing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24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200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92CDF6-1DDF-4CB3-A892-77327E3829CC}"/>
              </a:ext>
            </a:extLst>
          </p:cNvPr>
          <p:cNvSpPr txBox="1"/>
          <p:nvPr/>
        </p:nvSpPr>
        <p:spPr>
          <a:xfrm>
            <a:off x="0" y="9115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</a:rPr>
              <a:t>Higher stability (less dependence on the seeing) and thus better calibrated data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DD4A14-4049-4974-AC7B-421AEBDB7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3" b="33479"/>
          <a:stretch/>
        </p:blipFill>
        <p:spPr>
          <a:xfrm>
            <a:off x="649705" y="1517455"/>
            <a:ext cx="10892589" cy="2004317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1D2FD9B-C5AE-47D7-B3F0-D46286575168}"/>
              </a:ext>
            </a:extLst>
          </p:cNvPr>
          <p:cNvCxnSpPr>
            <a:cxnSpLocks/>
          </p:cNvCxnSpPr>
          <p:nvPr/>
        </p:nvCxnSpPr>
        <p:spPr>
          <a:xfrm>
            <a:off x="1600200" y="2002256"/>
            <a:ext cx="8085221" cy="0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F77A8D0-6142-408F-90A2-DD82B0FB0F6B}"/>
              </a:ext>
            </a:extLst>
          </p:cNvPr>
          <p:cNvSpPr txBox="1"/>
          <p:nvPr/>
        </p:nvSpPr>
        <p:spPr>
          <a:xfrm>
            <a:off x="7764840" y="1692748"/>
            <a:ext cx="222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Instrumental vis </a:t>
            </a:r>
            <a:r>
              <a:rPr lang="fr-FR" b="1" dirty="0" err="1">
                <a:solidFill>
                  <a:srgbClr val="FF0000"/>
                </a:solidFill>
              </a:rPr>
              <a:t>level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B14FED-5EFF-4BAD-8C69-4DD9F4EFD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31601" r="56120" b="52545"/>
          <a:stretch/>
        </p:blipFill>
        <p:spPr>
          <a:xfrm>
            <a:off x="5924551" y="4482571"/>
            <a:ext cx="5954501" cy="14638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031D27-748D-4AAA-BA6A-D298C1CAA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52" t="11423" r="47977" b="60672"/>
          <a:stretch/>
        </p:blipFill>
        <p:spPr>
          <a:xfrm>
            <a:off x="122448" y="3794672"/>
            <a:ext cx="5705158" cy="2625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C6CCC3-20B4-4F03-94F1-E6CB476C99A1}"/>
              </a:ext>
            </a:extLst>
          </p:cNvPr>
          <p:cNvSpPr txBox="1"/>
          <p:nvPr/>
        </p:nvSpPr>
        <p:spPr>
          <a:xfrm>
            <a:off x="1733550" y="3823578"/>
            <a:ext cx="22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High and stable seeing</a:t>
            </a:r>
            <a:endParaRPr lang="en-GB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7312BD-B3A7-471F-90E5-2B4D138DBED4}"/>
              </a:ext>
            </a:extLst>
          </p:cNvPr>
          <p:cNvSpPr txBox="1"/>
          <p:nvPr/>
        </p:nvSpPr>
        <p:spPr>
          <a:xfrm>
            <a:off x="7764840" y="4581476"/>
            <a:ext cx="376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Seeing </a:t>
            </a:r>
            <a:r>
              <a:rPr lang="fr-FR" dirty="0" err="1"/>
              <a:t>deteriorating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night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364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0"/>
            <a:ext cx="11125199" cy="1066800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4F0EF-8BAF-49CC-985B-103E53672936}"/>
              </a:ext>
            </a:extLst>
          </p:cNvPr>
          <p:cNvSpPr txBox="1"/>
          <p:nvPr/>
        </p:nvSpPr>
        <p:spPr>
          <a:xfrm>
            <a:off x="849599" y="2322648"/>
            <a:ext cx="920822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Allow longer DITs in 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spectral coverage in MED-LM and HIGH-L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 SNR in L band and push limiting magnitude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Enable the use of VHIGH mode which requires long DITs except for few objects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Improve the  transfer function in L (and slightly in N)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instrumental visibility by stabilizing fringes even for the shorter 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stability (less dependence on the seeing) and thus better calibrated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Allow longer “blind” coherent integration in 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Improve N band sensitivity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95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92CDF6-1DDF-4CB3-A892-77327E3829CC}"/>
              </a:ext>
            </a:extLst>
          </p:cNvPr>
          <p:cNvSpPr txBox="1"/>
          <p:nvPr/>
        </p:nvSpPr>
        <p:spPr>
          <a:xfrm>
            <a:off x="0" y="9115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</a:rPr>
              <a:t>Improve N band sensitivity with longer “blind” coherent integration in N</a:t>
            </a:r>
            <a:endParaRPr lang="fr-FR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F1DCD7D-B1A9-4230-AFB9-ABFEFD624639}"/>
                  </a:ext>
                </a:extLst>
              </p:cNvPr>
              <p:cNvSpPr txBox="1"/>
              <p:nvPr/>
            </p:nvSpPr>
            <p:spPr>
              <a:xfrm>
                <a:off x="203095" y="1698970"/>
                <a:ext cx="10718896" cy="4971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N band is fully dominated by sky emission.</a:t>
                </a:r>
              </a:p>
              <a:p>
                <a:r>
                  <a:rPr lang="en-GB" sz="2400" dirty="0">
                    <a:solidFill>
                      <a:schemeClr val="bg1"/>
                    </a:solidFill>
                  </a:rPr>
                  <a:t>DIT is set to 20ms to avoid saturation</a:t>
                </a:r>
              </a:p>
              <a:p>
                <a:endParaRPr lang="en-GB" sz="2400" dirty="0">
                  <a:solidFill>
                    <a:schemeClr val="bg1"/>
                  </a:solidFill>
                </a:endParaRPr>
              </a:p>
              <a:p>
                <a:r>
                  <a:rPr lang="en-GB" sz="2400" dirty="0">
                    <a:solidFill>
                      <a:schemeClr val="bg1"/>
                    </a:solidFill>
                  </a:rPr>
                  <a:t>Longer DITs are “simulated” in DRS =&gt; coherent integration</a:t>
                </a:r>
              </a:p>
              <a:p>
                <a:r>
                  <a:rPr lang="en-GB" sz="2400" dirty="0">
                    <a:solidFill>
                      <a:schemeClr val="bg1"/>
                    </a:solidFill>
                  </a:rPr>
                  <a:t>Equivalent to longer DIT if not detector noise dominated</a:t>
                </a:r>
              </a:p>
              <a:p>
                <a:r>
                  <a:rPr lang="en-GB" sz="2400" dirty="0">
                    <a:solidFill>
                      <a:schemeClr val="bg1"/>
                    </a:solidFill>
                  </a:rPr>
                  <a:t>Maximum integration time ~ 2x </a:t>
                </a:r>
                <a:r>
                  <a:rPr lang="el-GR" sz="2400" dirty="0">
                    <a:solidFill>
                      <a:schemeClr val="bg1"/>
                    </a:solidFill>
                  </a:rPr>
                  <a:t>τ</a:t>
                </a:r>
                <a:r>
                  <a:rPr lang="fr-FR" sz="2400" baseline="-25000" dirty="0">
                    <a:solidFill>
                      <a:schemeClr val="bg1"/>
                    </a:solidFill>
                  </a:rPr>
                  <a:t>0 </a:t>
                </a:r>
                <a:r>
                  <a:rPr lang="en-GB" sz="2400" dirty="0">
                    <a:solidFill>
                      <a:schemeClr val="bg1"/>
                    </a:solidFill>
                  </a:rPr>
                  <a:t>~ 0.2-0.5s</a:t>
                </a:r>
              </a:p>
              <a:p>
                <a:endParaRPr lang="en-GB" sz="2400" dirty="0">
                  <a:solidFill>
                    <a:schemeClr val="bg1"/>
                  </a:solidFill>
                </a:endParaRPr>
              </a:p>
              <a:p>
                <a:r>
                  <a:rPr lang="en-GB" sz="2400" dirty="0">
                    <a:solidFill>
                      <a:schemeClr val="bg1"/>
                    </a:solidFill>
                  </a:rPr>
                  <a:t>If fringes are fully “locked” by an external fringe tracker </a:t>
                </a:r>
              </a:p>
              <a:p>
                <a:pPr marL="342900" indent="-342900">
                  <a:buFont typeface="Symbol" panose="05050102010706020507" pitchFamily="18" charset="2"/>
                  <a:buChar char="Þ"/>
                </a:pPr>
                <a:r>
                  <a:rPr lang="en-GB" sz="2400" dirty="0">
                    <a:solidFill>
                      <a:schemeClr val="bg1"/>
                    </a:solidFill>
                  </a:rPr>
                  <a:t>integrate “blindly” longer time up to full exposure</a:t>
                </a:r>
              </a:p>
              <a:p>
                <a:pPr marL="342900" indent="-342900">
                  <a:buFont typeface="Symbol" panose="05050102010706020507" pitchFamily="18" charset="2"/>
                  <a:buChar char="Þ"/>
                </a:pPr>
                <a:endParaRPr lang="en-GB" sz="2400" dirty="0">
                  <a:solidFill>
                    <a:schemeClr val="bg1"/>
                  </a:solidFill>
                </a:endParaRPr>
              </a:p>
              <a:p>
                <a:r>
                  <a:rPr lang="en-GB" sz="2400" dirty="0">
                    <a:solidFill>
                      <a:schemeClr val="bg1"/>
                    </a:solidFill>
                  </a:rPr>
                  <a:t>Theoretical gain of a factor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𝐷𝐼𝑇</m:t>
                        </m:r>
                        <m:r>
                          <a:rPr lang="fr-F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fr-F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𝑁𝐷𝐼𝑇</m:t>
                        </m:r>
                        <m:r>
                          <a:rPr lang="fr-F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  <m:sSub>
                          <m:sSubPr>
                            <m:ctrlPr>
                              <a:rPr lang="el-G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~ 10 but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bg1"/>
                    </a:solidFill>
                  </a:rPr>
                  <a:t>chromatic OPD between K and N should not vary during exposure more than 2µm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bg1"/>
                    </a:solidFill>
                  </a:rPr>
                  <a:t>No “fringe jump” during exposure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F1DCD7D-B1A9-4230-AFB9-ABFEFD624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95" y="1698970"/>
                <a:ext cx="10718896" cy="4971554"/>
              </a:xfrm>
              <a:prstGeom prst="rect">
                <a:avLst/>
              </a:prstGeom>
              <a:blipFill>
                <a:blip r:embed="rId3"/>
                <a:stretch>
                  <a:fillRect l="-910" t="-982" b="-18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1EE2BAF1-7974-4118-8E45-D6D1F5A64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5" r="27696" b="14070"/>
          <a:stretch/>
        </p:blipFill>
        <p:spPr>
          <a:xfrm>
            <a:off x="8190443" y="1553641"/>
            <a:ext cx="3798462" cy="222282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ED5FE74-75BD-433C-9E3C-01CEFBAFB140}"/>
              </a:ext>
            </a:extLst>
          </p:cNvPr>
          <p:cNvSpPr txBox="1"/>
          <p:nvPr/>
        </p:nvSpPr>
        <p:spPr>
          <a:xfrm>
            <a:off x="8190444" y="1514304"/>
            <a:ext cx="379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Laboratory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fringes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1000Jy source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0460520-9878-4EF8-BA2E-071A69945714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11125199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What</a:t>
            </a:r>
            <a:r>
              <a:rPr lang="fr-FR" sz="5400" b="1" dirty="0">
                <a:solidFill>
                  <a:schemeClr val="bg1"/>
                </a:solidFill>
              </a:rPr>
              <a:t> gains do </a:t>
            </a:r>
            <a:r>
              <a:rPr lang="fr-FR" sz="5400" b="1" dirty="0" err="1">
                <a:solidFill>
                  <a:schemeClr val="bg1"/>
                </a:solidFill>
              </a:rPr>
              <a:t>we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r>
              <a:rPr lang="fr-FR" sz="5400" b="1" dirty="0" err="1">
                <a:solidFill>
                  <a:schemeClr val="bg1"/>
                </a:solidFill>
              </a:rPr>
              <a:t>expect</a:t>
            </a:r>
            <a:r>
              <a:rPr lang="fr-FR" sz="5400" b="1" dirty="0">
                <a:solidFill>
                  <a:schemeClr val="bg1"/>
                </a:solidFill>
              </a:rPr>
              <a:t>?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51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0"/>
            <a:ext cx="11090160" cy="968891"/>
          </a:xfrm>
        </p:spPr>
        <p:txBody>
          <a:bodyPr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</a:rPr>
              <a:t>GRA4MAT : Conclusion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EB47E2-433E-491C-B3D4-1AF941D80AA1}"/>
              </a:ext>
            </a:extLst>
          </p:cNvPr>
          <p:cNvSpPr txBox="1"/>
          <p:nvPr/>
        </p:nvSpPr>
        <p:spPr>
          <a:xfrm>
            <a:off x="176369" y="1225689"/>
            <a:ext cx="110901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Should be offered on ATs for next call for proposal (P106) without chopping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No V² for N-band and for LM band for faint targets (5-15Jy)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Improving MED and HIGH 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	spectral coverage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 full windows</a:t>
            </a:r>
            <a:endParaRPr lang="en-US" sz="2400" dirty="0">
              <a:solidFill>
                <a:schemeClr val="bg1"/>
              </a:solidFill>
            </a:endParaRP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	SNR  and limiting Flux (by factor up to 10 for  DIT=10s)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Improving Corr. Flux in LOW-L by factor of 5 for DIT=3s</a:t>
            </a:r>
          </a:p>
          <a:p>
            <a:pPr lvl="2"/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UTs and Chopping should be offered in P107 or P108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Final performance (including V²)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Effect in N-band (“blind” coherent integration) still needs to be investigated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Next step will be GRA+MAT </a:t>
            </a: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GRAVITY-Science &amp; MATISSE simultaneously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Data from 2 to 13µm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91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053" y="0"/>
            <a:ext cx="12072313" cy="996596"/>
          </a:xfrm>
        </p:spPr>
        <p:txBody>
          <a:bodyPr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</a:rPr>
              <a:t>GRA4MAT : Kesaco?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90D3AC2-087A-4062-9AEA-2F12EB8694F6}"/>
              </a:ext>
            </a:extLst>
          </p:cNvPr>
          <p:cNvSpPr/>
          <p:nvPr/>
        </p:nvSpPr>
        <p:spPr>
          <a:xfrm>
            <a:off x="4614438" y="1060765"/>
            <a:ext cx="2947736" cy="2851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6B66492-8C03-4181-999E-CA3CB7DE7772}"/>
              </a:ext>
            </a:extLst>
          </p:cNvPr>
          <p:cNvSpPr/>
          <p:nvPr/>
        </p:nvSpPr>
        <p:spPr>
          <a:xfrm>
            <a:off x="26641" y="996596"/>
            <a:ext cx="2947736" cy="28514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963A469-F671-4BEE-B12A-4E2717DB8ED6}"/>
              </a:ext>
            </a:extLst>
          </p:cNvPr>
          <p:cNvCxnSpPr/>
          <p:nvPr/>
        </p:nvCxnSpPr>
        <p:spPr>
          <a:xfrm>
            <a:off x="3008712" y="1724509"/>
            <a:ext cx="1491672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6807FC8-FC39-432E-ACB9-E300E96B36A5}"/>
              </a:ext>
            </a:extLst>
          </p:cNvPr>
          <p:cNvSpPr txBox="1"/>
          <p:nvPr/>
        </p:nvSpPr>
        <p:spPr>
          <a:xfrm>
            <a:off x="3198396" y="1367556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Cophased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45E5AB5-A809-442E-A51C-C1BAC8BA005C}"/>
              </a:ext>
            </a:extLst>
          </p:cNvPr>
          <p:cNvSpPr txBox="1"/>
          <p:nvPr/>
        </p:nvSpPr>
        <p:spPr>
          <a:xfrm>
            <a:off x="3182366" y="173688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Coaligned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D76D760-54EA-4633-B333-66D5B3462F92}"/>
              </a:ext>
            </a:extLst>
          </p:cNvPr>
          <p:cNvCxnSpPr/>
          <p:nvPr/>
        </p:nvCxnSpPr>
        <p:spPr>
          <a:xfrm>
            <a:off x="3016176" y="2069779"/>
            <a:ext cx="1491672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5FF04AC-8766-4272-B4C2-DC9AE2CC0B3A}"/>
              </a:ext>
            </a:extLst>
          </p:cNvPr>
          <p:cNvCxnSpPr/>
          <p:nvPr/>
        </p:nvCxnSpPr>
        <p:spPr>
          <a:xfrm>
            <a:off x="7562174" y="1552222"/>
            <a:ext cx="1491672" cy="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694302E-7FCB-44D6-9D28-19AB88ABD724}"/>
              </a:ext>
            </a:extLst>
          </p:cNvPr>
          <p:cNvCxnSpPr/>
          <p:nvPr/>
        </p:nvCxnSpPr>
        <p:spPr>
          <a:xfrm>
            <a:off x="7598368" y="1921554"/>
            <a:ext cx="1491672" cy="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8CD411A-6782-49D8-BDCC-4850DF800EA3}"/>
              </a:ext>
            </a:extLst>
          </p:cNvPr>
          <p:cNvCxnSpPr/>
          <p:nvPr/>
        </p:nvCxnSpPr>
        <p:spPr>
          <a:xfrm>
            <a:off x="7562174" y="2266459"/>
            <a:ext cx="1491672" cy="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partiel 36">
            <a:extLst>
              <a:ext uri="{FF2B5EF4-FFF2-40B4-BE49-F238E27FC236}">
                <a16:creationId xmlns:a16="http://schemas.microsoft.com/office/drawing/2014/main" id="{84693EED-ACED-4FAF-B303-C511724406F1}"/>
              </a:ext>
            </a:extLst>
          </p:cNvPr>
          <p:cNvSpPr/>
          <p:nvPr/>
        </p:nvSpPr>
        <p:spPr>
          <a:xfrm>
            <a:off x="26641" y="872800"/>
            <a:ext cx="2947736" cy="2975279"/>
          </a:xfrm>
          <a:prstGeom prst="pie">
            <a:avLst>
              <a:gd name="adj1" fmla="val 0"/>
              <a:gd name="adj2" fmla="val 108270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c partiel 37">
            <a:extLst>
              <a:ext uri="{FF2B5EF4-FFF2-40B4-BE49-F238E27FC236}">
                <a16:creationId xmlns:a16="http://schemas.microsoft.com/office/drawing/2014/main" id="{F4DA1937-8051-4BDD-8B9A-57AADF602479}"/>
              </a:ext>
            </a:extLst>
          </p:cNvPr>
          <p:cNvSpPr/>
          <p:nvPr/>
        </p:nvSpPr>
        <p:spPr>
          <a:xfrm>
            <a:off x="4614438" y="936971"/>
            <a:ext cx="2953100" cy="3013371"/>
          </a:xfrm>
          <a:prstGeom prst="pie">
            <a:avLst>
              <a:gd name="adj1" fmla="val 0"/>
              <a:gd name="adj2" fmla="val 1082702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2CF8541-99B0-4941-AE0D-36269348B076}"/>
              </a:ext>
            </a:extLst>
          </p:cNvPr>
          <p:cNvSpPr txBox="1"/>
          <p:nvPr/>
        </p:nvSpPr>
        <p:spPr>
          <a:xfrm>
            <a:off x="5201752" y="1540503"/>
            <a:ext cx="1940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GRAVITY-FT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3BFE999-22F5-44E4-B277-58CAA708E45E}"/>
              </a:ext>
            </a:extLst>
          </p:cNvPr>
          <p:cNvSpPr txBox="1"/>
          <p:nvPr/>
        </p:nvSpPr>
        <p:spPr>
          <a:xfrm>
            <a:off x="5109095" y="2528244"/>
            <a:ext cx="1958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GRAVITY-SC</a:t>
            </a:r>
          </a:p>
          <a:p>
            <a:pPr algn="ctr"/>
            <a:r>
              <a:rPr lang="en-US" sz="2800" b="1">
                <a:solidFill>
                  <a:schemeClr val="bg1"/>
                </a:solidFill>
              </a:rPr>
              <a:t>Not used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BFEB1B0-394B-4342-86CA-52E9171A4310}"/>
              </a:ext>
            </a:extLst>
          </p:cNvPr>
          <p:cNvSpPr txBox="1"/>
          <p:nvPr/>
        </p:nvSpPr>
        <p:spPr>
          <a:xfrm>
            <a:off x="495135" y="1398334"/>
            <a:ext cx="2054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MATISSE-LM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C7224C7-569E-4196-B2AC-29FC99F7F8EC}"/>
              </a:ext>
            </a:extLst>
          </p:cNvPr>
          <p:cNvSpPr txBox="1"/>
          <p:nvPr/>
        </p:nvSpPr>
        <p:spPr>
          <a:xfrm>
            <a:off x="609752" y="2607330"/>
            <a:ext cx="1825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MATISSE-N</a:t>
            </a:r>
          </a:p>
          <a:p>
            <a:pPr algn="ctr"/>
            <a:endParaRPr lang="en-US" sz="2800" b="1">
              <a:solidFill>
                <a:schemeClr val="bg1"/>
              </a:solidFill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DF85AEE-8AD9-4452-A268-78A55202D6AC}"/>
              </a:ext>
            </a:extLst>
          </p:cNvPr>
          <p:cNvCxnSpPr>
            <a:cxnSpLocks/>
          </p:cNvCxnSpPr>
          <p:nvPr/>
        </p:nvCxnSpPr>
        <p:spPr>
          <a:xfrm flipV="1">
            <a:off x="1804942" y="2106220"/>
            <a:ext cx="0" cy="501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AB7978D-6B03-4FB3-80FF-260777172514}"/>
              </a:ext>
            </a:extLst>
          </p:cNvPr>
          <p:cNvCxnSpPr>
            <a:cxnSpLocks/>
          </p:cNvCxnSpPr>
          <p:nvPr/>
        </p:nvCxnSpPr>
        <p:spPr>
          <a:xfrm flipV="1">
            <a:off x="1247479" y="2114770"/>
            <a:ext cx="0" cy="501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87E1DD16-EF0C-4EEF-9454-1ECCA4E6F721}"/>
              </a:ext>
            </a:extLst>
          </p:cNvPr>
          <p:cNvSpPr txBox="1"/>
          <p:nvPr/>
        </p:nvSpPr>
        <p:spPr>
          <a:xfrm>
            <a:off x="1819110" y="2229448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Cophased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D3246A8-30AA-46C6-95C9-4D6057127B23}"/>
              </a:ext>
            </a:extLst>
          </p:cNvPr>
          <p:cNvSpPr txBox="1"/>
          <p:nvPr/>
        </p:nvSpPr>
        <p:spPr>
          <a:xfrm>
            <a:off x="155098" y="222944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Coaligned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57015A2-875D-408F-B299-B0B5E60C7761}"/>
              </a:ext>
            </a:extLst>
          </p:cNvPr>
          <p:cNvSpPr txBox="1"/>
          <p:nvPr/>
        </p:nvSpPr>
        <p:spPr>
          <a:xfrm>
            <a:off x="7598368" y="1196912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</a:rPr>
              <a:t>Field-tracking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A525B72-86A7-407F-B010-44605E946EEF}"/>
              </a:ext>
            </a:extLst>
          </p:cNvPr>
          <p:cNvSpPr txBox="1"/>
          <p:nvPr/>
        </p:nvSpPr>
        <p:spPr>
          <a:xfrm>
            <a:off x="7409112" y="1571782"/>
            <a:ext cx="197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Pupil-tracking (off)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3510AAD-87A5-414B-BB93-E514FD641739}"/>
              </a:ext>
            </a:extLst>
          </p:cNvPr>
          <p:cNvSpPr txBox="1"/>
          <p:nvPr/>
        </p:nvSpPr>
        <p:spPr>
          <a:xfrm>
            <a:off x="7631489" y="1925534"/>
            <a:ext cx="16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</a:rPr>
              <a:t>Fringe-tracking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738745C-43B4-41C1-BE97-EBA4C12D91B0}"/>
              </a:ext>
            </a:extLst>
          </p:cNvPr>
          <p:cNvSpPr/>
          <p:nvPr/>
        </p:nvSpPr>
        <p:spPr>
          <a:xfrm>
            <a:off x="9236570" y="1017913"/>
            <a:ext cx="2947736" cy="2851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9C02FDF3-F5CF-45B6-9867-7E8EE5FE1081}"/>
              </a:ext>
            </a:extLst>
          </p:cNvPr>
          <p:cNvSpPr txBox="1"/>
          <p:nvPr/>
        </p:nvSpPr>
        <p:spPr>
          <a:xfrm>
            <a:off x="10364714" y="1448170"/>
            <a:ext cx="1055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VLTI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B38CA4B8-D4D9-4387-A76C-58EE385E9B6B}"/>
              </a:ext>
            </a:extLst>
          </p:cNvPr>
          <p:cNvSpPr/>
          <p:nvPr/>
        </p:nvSpPr>
        <p:spPr>
          <a:xfrm>
            <a:off x="9522098" y="2615880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DLs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E28A603-5C4F-4BC6-A6DC-B23F919DCE93}"/>
              </a:ext>
            </a:extLst>
          </p:cNvPr>
          <p:cNvSpPr/>
          <p:nvPr/>
        </p:nvSpPr>
        <p:spPr>
          <a:xfrm>
            <a:off x="11166089" y="2208565"/>
            <a:ext cx="890458" cy="90443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IRIS</a:t>
            </a:r>
          </a:p>
          <a:p>
            <a:pPr algn="ctr"/>
            <a:r>
              <a:rPr lang="en-US" sz="1200" b="1"/>
              <a:t>Not used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4BAD9CAC-A36C-4F18-A3BB-F44DBCAF4063}"/>
              </a:ext>
            </a:extLst>
          </p:cNvPr>
          <p:cNvSpPr/>
          <p:nvPr/>
        </p:nvSpPr>
        <p:spPr>
          <a:xfrm>
            <a:off x="9291532" y="1690071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Tels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A4DB464F-E3D5-46BD-9345-92345FA8B85E}"/>
              </a:ext>
            </a:extLst>
          </p:cNvPr>
          <p:cNvSpPr/>
          <p:nvPr/>
        </p:nvSpPr>
        <p:spPr>
          <a:xfrm>
            <a:off x="10438054" y="2863813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FSM &amp; VCM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826180-FA16-4BE8-9E1E-51A8998079D7}"/>
              </a:ext>
            </a:extLst>
          </p:cNvPr>
          <p:cNvSpPr txBox="1"/>
          <p:nvPr/>
        </p:nvSpPr>
        <p:spPr>
          <a:xfrm>
            <a:off x="225180" y="4117871"/>
            <a:ext cx="54102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Preliminary tests in May &amp; June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Technical runs AT in September &amp; October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Unofficial commissioning during October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First official AT commissioning in January 2020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First UT run in March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SV run in April (to be confirmed)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Runs planned for P106 as well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7793A7-472F-4FB2-ADE8-574786730B5E}"/>
              </a:ext>
            </a:extLst>
          </p:cNvPr>
          <p:cNvSpPr txBox="1"/>
          <p:nvPr/>
        </p:nvSpPr>
        <p:spPr>
          <a:xfrm>
            <a:off x="26641" y="6293233"/>
            <a:ext cx="1218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All things I will present are very preliminary results !</a:t>
            </a:r>
          </a:p>
        </p:txBody>
      </p:sp>
    </p:spTree>
    <p:extLst>
      <p:ext uri="{BB962C8B-B14F-4D97-AF65-F5344CB8AC3E}">
        <p14:creationId xmlns:p14="http://schemas.microsoft.com/office/powerpoint/2010/main" val="356609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053" y="0"/>
            <a:ext cx="12072313" cy="996596"/>
          </a:xfrm>
        </p:spPr>
        <p:txBody>
          <a:bodyPr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</a:rPr>
              <a:t>GRA4MAT : How does it works?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90D3AC2-087A-4062-9AEA-2F12EB8694F6}"/>
              </a:ext>
            </a:extLst>
          </p:cNvPr>
          <p:cNvSpPr/>
          <p:nvPr/>
        </p:nvSpPr>
        <p:spPr>
          <a:xfrm>
            <a:off x="4614438" y="1060765"/>
            <a:ext cx="2947736" cy="2851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6B66492-8C03-4181-999E-CA3CB7DE7772}"/>
              </a:ext>
            </a:extLst>
          </p:cNvPr>
          <p:cNvSpPr/>
          <p:nvPr/>
        </p:nvSpPr>
        <p:spPr>
          <a:xfrm>
            <a:off x="26641" y="996596"/>
            <a:ext cx="2947736" cy="28514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963A469-F671-4BEE-B12A-4E2717DB8ED6}"/>
              </a:ext>
            </a:extLst>
          </p:cNvPr>
          <p:cNvCxnSpPr/>
          <p:nvPr/>
        </p:nvCxnSpPr>
        <p:spPr>
          <a:xfrm>
            <a:off x="3008712" y="1724509"/>
            <a:ext cx="1491672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6807FC8-FC39-432E-ACB9-E300E96B36A5}"/>
              </a:ext>
            </a:extLst>
          </p:cNvPr>
          <p:cNvSpPr txBox="1"/>
          <p:nvPr/>
        </p:nvSpPr>
        <p:spPr>
          <a:xfrm>
            <a:off x="3198396" y="1367556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Cophased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45E5AB5-A809-442E-A51C-C1BAC8BA005C}"/>
              </a:ext>
            </a:extLst>
          </p:cNvPr>
          <p:cNvSpPr txBox="1"/>
          <p:nvPr/>
        </p:nvSpPr>
        <p:spPr>
          <a:xfrm>
            <a:off x="3182366" y="173688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Coaligned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D76D760-54EA-4633-B333-66D5B3462F92}"/>
              </a:ext>
            </a:extLst>
          </p:cNvPr>
          <p:cNvCxnSpPr/>
          <p:nvPr/>
        </p:nvCxnSpPr>
        <p:spPr>
          <a:xfrm>
            <a:off x="3016176" y="2069779"/>
            <a:ext cx="1491672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8CD411A-6782-49D8-BDCC-4850DF800EA3}"/>
              </a:ext>
            </a:extLst>
          </p:cNvPr>
          <p:cNvCxnSpPr/>
          <p:nvPr/>
        </p:nvCxnSpPr>
        <p:spPr>
          <a:xfrm>
            <a:off x="7562174" y="2266459"/>
            <a:ext cx="1491672" cy="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partiel 36">
            <a:extLst>
              <a:ext uri="{FF2B5EF4-FFF2-40B4-BE49-F238E27FC236}">
                <a16:creationId xmlns:a16="http://schemas.microsoft.com/office/drawing/2014/main" id="{84693EED-ACED-4FAF-B303-C511724406F1}"/>
              </a:ext>
            </a:extLst>
          </p:cNvPr>
          <p:cNvSpPr/>
          <p:nvPr/>
        </p:nvSpPr>
        <p:spPr>
          <a:xfrm>
            <a:off x="26641" y="872800"/>
            <a:ext cx="2947736" cy="2975279"/>
          </a:xfrm>
          <a:prstGeom prst="pie">
            <a:avLst>
              <a:gd name="adj1" fmla="val 0"/>
              <a:gd name="adj2" fmla="val 108270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c partiel 37">
            <a:extLst>
              <a:ext uri="{FF2B5EF4-FFF2-40B4-BE49-F238E27FC236}">
                <a16:creationId xmlns:a16="http://schemas.microsoft.com/office/drawing/2014/main" id="{F4DA1937-8051-4BDD-8B9A-57AADF602479}"/>
              </a:ext>
            </a:extLst>
          </p:cNvPr>
          <p:cNvSpPr/>
          <p:nvPr/>
        </p:nvSpPr>
        <p:spPr>
          <a:xfrm>
            <a:off x="4614438" y="936971"/>
            <a:ext cx="2953100" cy="3013371"/>
          </a:xfrm>
          <a:prstGeom prst="pie">
            <a:avLst>
              <a:gd name="adj1" fmla="val 0"/>
              <a:gd name="adj2" fmla="val 1082702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2CF8541-99B0-4941-AE0D-36269348B076}"/>
              </a:ext>
            </a:extLst>
          </p:cNvPr>
          <p:cNvSpPr txBox="1"/>
          <p:nvPr/>
        </p:nvSpPr>
        <p:spPr>
          <a:xfrm>
            <a:off x="5201752" y="1540503"/>
            <a:ext cx="1940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GRAVITY-FT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3BFE999-22F5-44E4-B277-58CAA708E45E}"/>
              </a:ext>
            </a:extLst>
          </p:cNvPr>
          <p:cNvSpPr txBox="1"/>
          <p:nvPr/>
        </p:nvSpPr>
        <p:spPr>
          <a:xfrm>
            <a:off x="5109095" y="2528244"/>
            <a:ext cx="1958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GRAVITY-SC</a:t>
            </a:r>
          </a:p>
          <a:p>
            <a:pPr algn="ctr"/>
            <a:r>
              <a:rPr lang="en-US" sz="2800" b="1">
                <a:solidFill>
                  <a:schemeClr val="bg1"/>
                </a:solidFill>
              </a:rPr>
              <a:t>Not used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BFEB1B0-394B-4342-86CA-52E9171A4310}"/>
              </a:ext>
            </a:extLst>
          </p:cNvPr>
          <p:cNvSpPr txBox="1"/>
          <p:nvPr/>
        </p:nvSpPr>
        <p:spPr>
          <a:xfrm>
            <a:off x="495135" y="1398334"/>
            <a:ext cx="2054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MATISSE-LM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C7224C7-569E-4196-B2AC-29FC99F7F8EC}"/>
              </a:ext>
            </a:extLst>
          </p:cNvPr>
          <p:cNvSpPr txBox="1"/>
          <p:nvPr/>
        </p:nvSpPr>
        <p:spPr>
          <a:xfrm>
            <a:off x="609752" y="2607330"/>
            <a:ext cx="1825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MATISSE-N</a:t>
            </a:r>
          </a:p>
          <a:p>
            <a:pPr algn="ctr"/>
            <a:endParaRPr lang="en-US" sz="2800" b="1">
              <a:solidFill>
                <a:schemeClr val="bg1"/>
              </a:solidFill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DF85AEE-8AD9-4452-A268-78A55202D6AC}"/>
              </a:ext>
            </a:extLst>
          </p:cNvPr>
          <p:cNvCxnSpPr>
            <a:cxnSpLocks/>
          </p:cNvCxnSpPr>
          <p:nvPr/>
        </p:nvCxnSpPr>
        <p:spPr>
          <a:xfrm flipV="1">
            <a:off x="1804942" y="2106220"/>
            <a:ext cx="0" cy="501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AB7978D-6B03-4FB3-80FF-260777172514}"/>
              </a:ext>
            </a:extLst>
          </p:cNvPr>
          <p:cNvCxnSpPr>
            <a:cxnSpLocks/>
          </p:cNvCxnSpPr>
          <p:nvPr/>
        </p:nvCxnSpPr>
        <p:spPr>
          <a:xfrm flipV="1">
            <a:off x="1247479" y="2114770"/>
            <a:ext cx="0" cy="501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87E1DD16-EF0C-4EEF-9454-1ECCA4E6F721}"/>
              </a:ext>
            </a:extLst>
          </p:cNvPr>
          <p:cNvSpPr txBox="1"/>
          <p:nvPr/>
        </p:nvSpPr>
        <p:spPr>
          <a:xfrm>
            <a:off x="1819110" y="2229448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Cophased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D3246A8-30AA-46C6-95C9-4D6057127B23}"/>
              </a:ext>
            </a:extLst>
          </p:cNvPr>
          <p:cNvSpPr txBox="1"/>
          <p:nvPr/>
        </p:nvSpPr>
        <p:spPr>
          <a:xfrm>
            <a:off x="155098" y="222944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Coaligned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3510AAD-87A5-414B-BB93-E514FD641739}"/>
              </a:ext>
            </a:extLst>
          </p:cNvPr>
          <p:cNvSpPr txBox="1"/>
          <p:nvPr/>
        </p:nvSpPr>
        <p:spPr>
          <a:xfrm>
            <a:off x="7631489" y="1925534"/>
            <a:ext cx="16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Fringe-tracking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738745C-43B4-41C1-BE97-EBA4C12D91B0}"/>
              </a:ext>
            </a:extLst>
          </p:cNvPr>
          <p:cNvSpPr/>
          <p:nvPr/>
        </p:nvSpPr>
        <p:spPr>
          <a:xfrm>
            <a:off x="9236570" y="1017913"/>
            <a:ext cx="2947736" cy="2851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9C02FDF3-F5CF-45B6-9867-7E8EE5FE1081}"/>
              </a:ext>
            </a:extLst>
          </p:cNvPr>
          <p:cNvSpPr txBox="1"/>
          <p:nvPr/>
        </p:nvSpPr>
        <p:spPr>
          <a:xfrm>
            <a:off x="10364714" y="1448170"/>
            <a:ext cx="1055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VLTI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B38CA4B8-D4D9-4387-A76C-58EE385E9B6B}"/>
              </a:ext>
            </a:extLst>
          </p:cNvPr>
          <p:cNvSpPr/>
          <p:nvPr/>
        </p:nvSpPr>
        <p:spPr>
          <a:xfrm>
            <a:off x="9522098" y="2615880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DLs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E28A603-5C4F-4BC6-A6DC-B23F919DCE93}"/>
              </a:ext>
            </a:extLst>
          </p:cNvPr>
          <p:cNvSpPr/>
          <p:nvPr/>
        </p:nvSpPr>
        <p:spPr>
          <a:xfrm>
            <a:off x="11166089" y="2208565"/>
            <a:ext cx="890458" cy="90443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IRIS</a:t>
            </a:r>
          </a:p>
          <a:p>
            <a:pPr algn="ctr"/>
            <a:r>
              <a:rPr lang="en-US" sz="1200" b="1"/>
              <a:t>Not used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4BAD9CAC-A36C-4F18-A3BB-F44DBCAF4063}"/>
              </a:ext>
            </a:extLst>
          </p:cNvPr>
          <p:cNvSpPr/>
          <p:nvPr/>
        </p:nvSpPr>
        <p:spPr>
          <a:xfrm>
            <a:off x="9291532" y="1690071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Tels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A4DB464F-E3D5-46BD-9345-92345FA8B85E}"/>
              </a:ext>
            </a:extLst>
          </p:cNvPr>
          <p:cNvSpPr/>
          <p:nvPr/>
        </p:nvSpPr>
        <p:spPr>
          <a:xfrm>
            <a:off x="10438054" y="2863813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FSM &amp; VCM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826180-FA16-4BE8-9E1E-51A8998079D7}"/>
              </a:ext>
            </a:extLst>
          </p:cNvPr>
          <p:cNvSpPr txBox="1"/>
          <p:nvPr/>
        </p:nvSpPr>
        <p:spPr>
          <a:xfrm>
            <a:off x="386231" y="4117148"/>
            <a:ext cx="107122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MATISSE &amp; GRAVITY are roughly cophased during the day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Co-Alignment is done at the begining of the night on the first target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Stars are centered in MATISSE using FSM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GRAVITY compensate internally and then takes control of the FSM to field-track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For each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GRAVITY search and find the fringe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Fine MATISSE/GRAVITY cophasing at begining of observation (only useful for LOW resolution)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A5742D4-9B88-40D1-AE05-D2886EC8EBBC}"/>
              </a:ext>
            </a:extLst>
          </p:cNvPr>
          <p:cNvCxnSpPr/>
          <p:nvPr/>
        </p:nvCxnSpPr>
        <p:spPr>
          <a:xfrm>
            <a:off x="7562174" y="1552222"/>
            <a:ext cx="1491672" cy="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9CA4DC8-75F2-4433-8480-51B77324BC93}"/>
              </a:ext>
            </a:extLst>
          </p:cNvPr>
          <p:cNvCxnSpPr/>
          <p:nvPr/>
        </p:nvCxnSpPr>
        <p:spPr>
          <a:xfrm>
            <a:off x="7598368" y="1921554"/>
            <a:ext cx="1491672" cy="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BFE2D90B-6B2B-4293-AD0C-9C1198F732E3}"/>
              </a:ext>
            </a:extLst>
          </p:cNvPr>
          <p:cNvSpPr txBox="1"/>
          <p:nvPr/>
        </p:nvSpPr>
        <p:spPr>
          <a:xfrm>
            <a:off x="7598368" y="1196912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</a:rPr>
              <a:t>Field-tracking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2858005-A9ED-4384-894D-E7A75D62F8D8}"/>
              </a:ext>
            </a:extLst>
          </p:cNvPr>
          <p:cNvSpPr txBox="1"/>
          <p:nvPr/>
        </p:nvSpPr>
        <p:spPr>
          <a:xfrm>
            <a:off x="7409112" y="1571782"/>
            <a:ext cx="197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Pupil-tracking (off)</a:t>
            </a:r>
          </a:p>
        </p:txBody>
      </p:sp>
    </p:spTree>
    <p:extLst>
      <p:ext uri="{BB962C8B-B14F-4D97-AF65-F5344CB8AC3E}">
        <p14:creationId xmlns:p14="http://schemas.microsoft.com/office/powerpoint/2010/main" val="371425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053" y="0"/>
            <a:ext cx="12072313" cy="996596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GRA4MAT : </a:t>
            </a:r>
            <a:r>
              <a:rPr lang="fr-FR" sz="5400" b="1" dirty="0" err="1">
                <a:solidFill>
                  <a:schemeClr val="bg1"/>
                </a:solidFill>
              </a:rPr>
              <a:t>Compared</a:t>
            </a:r>
            <a:r>
              <a:rPr lang="fr-FR" sz="5400" b="1" dirty="0">
                <a:solidFill>
                  <a:schemeClr val="bg1"/>
                </a:solidFill>
              </a:rPr>
              <a:t> to MATISSE </a:t>
            </a:r>
            <a:r>
              <a:rPr lang="fr-FR" sz="5400" b="1" dirty="0" err="1">
                <a:solidFill>
                  <a:schemeClr val="bg1"/>
                </a:solidFill>
              </a:rPr>
              <a:t>alone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90D3AC2-087A-4062-9AEA-2F12EB8694F6}"/>
              </a:ext>
            </a:extLst>
          </p:cNvPr>
          <p:cNvSpPr/>
          <p:nvPr/>
        </p:nvSpPr>
        <p:spPr>
          <a:xfrm>
            <a:off x="4614438" y="1060765"/>
            <a:ext cx="2947736" cy="2851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6B66492-8C03-4181-999E-CA3CB7DE7772}"/>
              </a:ext>
            </a:extLst>
          </p:cNvPr>
          <p:cNvSpPr/>
          <p:nvPr/>
        </p:nvSpPr>
        <p:spPr>
          <a:xfrm>
            <a:off x="26641" y="996596"/>
            <a:ext cx="2947736" cy="28514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963A469-F671-4BEE-B12A-4E2717DB8ED6}"/>
              </a:ext>
            </a:extLst>
          </p:cNvPr>
          <p:cNvCxnSpPr/>
          <p:nvPr/>
        </p:nvCxnSpPr>
        <p:spPr>
          <a:xfrm>
            <a:off x="3008712" y="1724509"/>
            <a:ext cx="1491672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6807FC8-FC39-432E-ACB9-E300E96B36A5}"/>
              </a:ext>
            </a:extLst>
          </p:cNvPr>
          <p:cNvSpPr txBox="1"/>
          <p:nvPr/>
        </p:nvSpPr>
        <p:spPr>
          <a:xfrm>
            <a:off x="3198396" y="1367556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Cophased</a:t>
            </a:r>
            <a:endParaRPr lang="en-GB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45E5AB5-A809-442E-A51C-C1BAC8BA005C}"/>
              </a:ext>
            </a:extLst>
          </p:cNvPr>
          <p:cNvSpPr txBox="1"/>
          <p:nvPr/>
        </p:nvSpPr>
        <p:spPr>
          <a:xfrm>
            <a:off x="3182366" y="173688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Coaligned</a:t>
            </a:r>
            <a:endParaRPr lang="en-GB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D76D760-54EA-4633-B333-66D5B3462F92}"/>
              </a:ext>
            </a:extLst>
          </p:cNvPr>
          <p:cNvCxnSpPr/>
          <p:nvPr/>
        </p:nvCxnSpPr>
        <p:spPr>
          <a:xfrm>
            <a:off x="3016176" y="2069779"/>
            <a:ext cx="1491672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8CD411A-6782-49D8-BDCC-4850DF800EA3}"/>
              </a:ext>
            </a:extLst>
          </p:cNvPr>
          <p:cNvCxnSpPr/>
          <p:nvPr/>
        </p:nvCxnSpPr>
        <p:spPr>
          <a:xfrm>
            <a:off x="7562174" y="2266459"/>
            <a:ext cx="1491672" cy="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partiel 36">
            <a:extLst>
              <a:ext uri="{FF2B5EF4-FFF2-40B4-BE49-F238E27FC236}">
                <a16:creationId xmlns:a16="http://schemas.microsoft.com/office/drawing/2014/main" id="{84693EED-ACED-4FAF-B303-C511724406F1}"/>
              </a:ext>
            </a:extLst>
          </p:cNvPr>
          <p:cNvSpPr/>
          <p:nvPr/>
        </p:nvSpPr>
        <p:spPr>
          <a:xfrm>
            <a:off x="26641" y="872800"/>
            <a:ext cx="2947736" cy="2975279"/>
          </a:xfrm>
          <a:prstGeom prst="pie">
            <a:avLst>
              <a:gd name="adj1" fmla="val 0"/>
              <a:gd name="adj2" fmla="val 108270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Arc partiel 37">
            <a:extLst>
              <a:ext uri="{FF2B5EF4-FFF2-40B4-BE49-F238E27FC236}">
                <a16:creationId xmlns:a16="http://schemas.microsoft.com/office/drawing/2014/main" id="{F4DA1937-8051-4BDD-8B9A-57AADF602479}"/>
              </a:ext>
            </a:extLst>
          </p:cNvPr>
          <p:cNvSpPr/>
          <p:nvPr/>
        </p:nvSpPr>
        <p:spPr>
          <a:xfrm>
            <a:off x="4614438" y="936971"/>
            <a:ext cx="2953100" cy="3013371"/>
          </a:xfrm>
          <a:prstGeom prst="pie">
            <a:avLst>
              <a:gd name="adj1" fmla="val 0"/>
              <a:gd name="adj2" fmla="val 1082702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2CF8541-99B0-4941-AE0D-36269348B076}"/>
              </a:ext>
            </a:extLst>
          </p:cNvPr>
          <p:cNvSpPr txBox="1"/>
          <p:nvPr/>
        </p:nvSpPr>
        <p:spPr>
          <a:xfrm>
            <a:off x="5201752" y="1540503"/>
            <a:ext cx="1940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GRAVITY-FT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3BFE999-22F5-44E4-B277-58CAA708E45E}"/>
              </a:ext>
            </a:extLst>
          </p:cNvPr>
          <p:cNvSpPr txBox="1"/>
          <p:nvPr/>
        </p:nvSpPr>
        <p:spPr>
          <a:xfrm>
            <a:off x="5109095" y="2528244"/>
            <a:ext cx="1958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GRAVITY-SC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</a:rPr>
              <a:t>Not </a:t>
            </a:r>
            <a:r>
              <a:rPr lang="fr-FR" sz="2800" b="1" dirty="0" err="1">
                <a:solidFill>
                  <a:schemeClr val="bg1"/>
                </a:solidFill>
              </a:rPr>
              <a:t>used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BFEB1B0-394B-4342-86CA-52E9171A4310}"/>
              </a:ext>
            </a:extLst>
          </p:cNvPr>
          <p:cNvSpPr txBox="1"/>
          <p:nvPr/>
        </p:nvSpPr>
        <p:spPr>
          <a:xfrm>
            <a:off x="495135" y="1398334"/>
            <a:ext cx="2054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MATISSE-LM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C7224C7-569E-4196-B2AC-29FC99F7F8EC}"/>
              </a:ext>
            </a:extLst>
          </p:cNvPr>
          <p:cNvSpPr txBox="1"/>
          <p:nvPr/>
        </p:nvSpPr>
        <p:spPr>
          <a:xfrm>
            <a:off x="609752" y="2607330"/>
            <a:ext cx="1825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MATISSE-N</a:t>
            </a:r>
          </a:p>
          <a:p>
            <a:pPr algn="ctr"/>
            <a:endParaRPr lang="en-GB" sz="2800" b="1" dirty="0">
              <a:solidFill>
                <a:schemeClr val="bg1"/>
              </a:solidFill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DF85AEE-8AD9-4452-A268-78A55202D6AC}"/>
              </a:ext>
            </a:extLst>
          </p:cNvPr>
          <p:cNvCxnSpPr>
            <a:cxnSpLocks/>
          </p:cNvCxnSpPr>
          <p:nvPr/>
        </p:nvCxnSpPr>
        <p:spPr>
          <a:xfrm flipV="1">
            <a:off x="1804942" y="2106220"/>
            <a:ext cx="0" cy="501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AB7978D-6B03-4FB3-80FF-260777172514}"/>
              </a:ext>
            </a:extLst>
          </p:cNvPr>
          <p:cNvCxnSpPr>
            <a:cxnSpLocks/>
          </p:cNvCxnSpPr>
          <p:nvPr/>
        </p:nvCxnSpPr>
        <p:spPr>
          <a:xfrm flipV="1">
            <a:off x="1247479" y="2114770"/>
            <a:ext cx="0" cy="501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87E1DD16-EF0C-4EEF-9454-1ECCA4E6F721}"/>
              </a:ext>
            </a:extLst>
          </p:cNvPr>
          <p:cNvSpPr txBox="1"/>
          <p:nvPr/>
        </p:nvSpPr>
        <p:spPr>
          <a:xfrm>
            <a:off x="1819110" y="2229448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Cophased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D3246A8-30AA-46C6-95C9-4D6057127B23}"/>
              </a:ext>
            </a:extLst>
          </p:cNvPr>
          <p:cNvSpPr txBox="1"/>
          <p:nvPr/>
        </p:nvSpPr>
        <p:spPr>
          <a:xfrm>
            <a:off x="155098" y="222944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Coaligned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3510AAD-87A5-414B-BB93-E514FD641739}"/>
              </a:ext>
            </a:extLst>
          </p:cNvPr>
          <p:cNvSpPr txBox="1"/>
          <p:nvPr/>
        </p:nvSpPr>
        <p:spPr>
          <a:xfrm>
            <a:off x="7631489" y="1925534"/>
            <a:ext cx="16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92D050"/>
                </a:solidFill>
              </a:rPr>
              <a:t>Fringe-</a:t>
            </a:r>
            <a:r>
              <a:rPr lang="fr-FR" b="1" dirty="0" err="1">
                <a:solidFill>
                  <a:srgbClr val="92D050"/>
                </a:solidFill>
              </a:rPr>
              <a:t>tracking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AF7C50D-0891-4A27-8DC8-28C98A7010F4}"/>
              </a:ext>
            </a:extLst>
          </p:cNvPr>
          <p:cNvSpPr/>
          <p:nvPr/>
        </p:nvSpPr>
        <p:spPr>
          <a:xfrm>
            <a:off x="2161359" y="3912248"/>
            <a:ext cx="2947736" cy="28514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AF786400-2874-40E8-BE14-58CF5DB9A140}"/>
              </a:ext>
            </a:extLst>
          </p:cNvPr>
          <p:cNvCxnSpPr>
            <a:cxnSpLocks/>
          </p:cNvCxnSpPr>
          <p:nvPr/>
        </p:nvCxnSpPr>
        <p:spPr>
          <a:xfrm>
            <a:off x="4937295" y="4647579"/>
            <a:ext cx="2384051" cy="4961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B94BE17B-0D7D-44E4-9FC8-1AE117ED9A46}"/>
              </a:ext>
            </a:extLst>
          </p:cNvPr>
          <p:cNvSpPr txBox="1"/>
          <p:nvPr/>
        </p:nvSpPr>
        <p:spPr>
          <a:xfrm>
            <a:off x="5468385" y="4283210"/>
            <a:ext cx="192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92D050"/>
                </a:solidFill>
              </a:rPr>
              <a:t>Coherencing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4" name="Arc partiel 63">
            <a:extLst>
              <a:ext uri="{FF2B5EF4-FFF2-40B4-BE49-F238E27FC236}">
                <a16:creationId xmlns:a16="http://schemas.microsoft.com/office/drawing/2014/main" id="{59FEDA5B-A69A-475B-B40A-822BA28B738A}"/>
              </a:ext>
            </a:extLst>
          </p:cNvPr>
          <p:cNvSpPr/>
          <p:nvPr/>
        </p:nvSpPr>
        <p:spPr>
          <a:xfrm>
            <a:off x="2161359" y="3788452"/>
            <a:ext cx="2947736" cy="2975279"/>
          </a:xfrm>
          <a:prstGeom prst="pie">
            <a:avLst>
              <a:gd name="adj1" fmla="val 0"/>
              <a:gd name="adj2" fmla="val 108270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0907DEC-4CC6-4B39-AF3F-733E21CE15D4}"/>
              </a:ext>
            </a:extLst>
          </p:cNvPr>
          <p:cNvSpPr txBox="1"/>
          <p:nvPr/>
        </p:nvSpPr>
        <p:spPr>
          <a:xfrm>
            <a:off x="2629853" y="4313986"/>
            <a:ext cx="2054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MATISSE-LM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C32A5B65-9D60-409A-AA73-3AE913775640}"/>
              </a:ext>
            </a:extLst>
          </p:cNvPr>
          <p:cNvSpPr txBox="1"/>
          <p:nvPr/>
        </p:nvSpPr>
        <p:spPr>
          <a:xfrm>
            <a:off x="2744470" y="5522982"/>
            <a:ext cx="1825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MATISSE-N</a:t>
            </a:r>
          </a:p>
          <a:p>
            <a:pPr algn="ctr"/>
            <a:endParaRPr lang="en-GB" sz="2800" b="1" dirty="0">
              <a:solidFill>
                <a:schemeClr val="bg1"/>
              </a:solidFill>
            </a:endParaRP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582A9F21-6B5C-4B14-B0F2-8B74AEF349A1}"/>
              </a:ext>
            </a:extLst>
          </p:cNvPr>
          <p:cNvCxnSpPr>
            <a:cxnSpLocks/>
          </p:cNvCxnSpPr>
          <p:nvPr/>
        </p:nvCxnSpPr>
        <p:spPr>
          <a:xfrm flipV="1">
            <a:off x="3939660" y="5021872"/>
            <a:ext cx="0" cy="501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46CEF5F7-D902-4A07-9814-914142D4F84F}"/>
              </a:ext>
            </a:extLst>
          </p:cNvPr>
          <p:cNvCxnSpPr>
            <a:cxnSpLocks/>
          </p:cNvCxnSpPr>
          <p:nvPr/>
        </p:nvCxnSpPr>
        <p:spPr>
          <a:xfrm flipV="1">
            <a:off x="3382197" y="5030422"/>
            <a:ext cx="0" cy="501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4F919642-322D-43CE-8478-19B053179EBB}"/>
              </a:ext>
            </a:extLst>
          </p:cNvPr>
          <p:cNvSpPr txBox="1"/>
          <p:nvPr/>
        </p:nvSpPr>
        <p:spPr>
          <a:xfrm>
            <a:off x="3953828" y="5145100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Cophased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8330DAD-CB3F-4198-AB13-B4D7EBA1216F}"/>
              </a:ext>
            </a:extLst>
          </p:cNvPr>
          <p:cNvSpPr txBox="1"/>
          <p:nvPr/>
        </p:nvSpPr>
        <p:spPr>
          <a:xfrm>
            <a:off x="2289816" y="51451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Coaligned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FBC9D88-2A7C-4679-8959-1F74DD1BE0B9}"/>
              </a:ext>
            </a:extLst>
          </p:cNvPr>
          <p:cNvSpPr txBox="1"/>
          <p:nvPr/>
        </p:nvSpPr>
        <p:spPr>
          <a:xfrm>
            <a:off x="5556782" y="467002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Coaligned</a:t>
            </a:r>
            <a:endParaRPr lang="en-GB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134AE54-D801-4A5D-9AA1-80E449CBD972}"/>
              </a:ext>
            </a:extLst>
          </p:cNvPr>
          <p:cNvCxnSpPr>
            <a:cxnSpLocks/>
          </p:cNvCxnSpPr>
          <p:nvPr/>
        </p:nvCxnSpPr>
        <p:spPr>
          <a:xfrm>
            <a:off x="5093677" y="4991169"/>
            <a:ext cx="2150136" cy="2574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6738745C-43B4-41C1-BE97-EBA4C12D91B0}"/>
              </a:ext>
            </a:extLst>
          </p:cNvPr>
          <p:cNvSpPr/>
          <p:nvPr/>
        </p:nvSpPr>
        <p:spPr>
          <a:xfrm>
            <a:off x="9236570" y="1017913"/>
            <a:ext cx="2947736" cy="2851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9C02FDF3-F5CF-45B6-9867-7E8EE5FE1081}"/>
              </a:ext>
            </a:extLst>
          </p:cNvPr>
          <p:cNvSpPr txBox="1"/>
          <p:nvPr/>
        </p:nvSpPr>
        <p:spPr>
          <a:xfrm>
            <a:off x="10364714" y="1448170"/>
            <a:ext cx="1055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VLTI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B38CA4B8-D4D9-4387-A76C-58EE385E9B6B}"/>
              </a:ext>
            </a:extLst>
          </p:cNvPr>
          <p:cNvSpPr/>
          <p:nvPr/>
        </p:nvSpPr>
        <p:spPr>
          <a:xfrm>
            <a:off x="9522098" y="2615880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/>
              <a:t>DLs</a:t>
            </a:r>
            <a:endParaRPr lang="en-GB" sz="2000" b="1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E28A603-5C4F-4BC6-A6DC-B23F919DCE93}"/>
              </a:ext>
            </a:extLst>
          </p:cNvPr>
          <p:cNvSpPr/>
          <p:nvPr/>
        </p:nvSpPr>
        <p:spPr>
          <a:xfrm>
            <a:off x="11166089" y="2208565"/>
            <a:ext cx="890458" cy="90443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IRIS</a:t>
            </a:r>
          </a:p>
          <a:p>
            <a:pPr algn="ctr"/>
            <a:r>
              <a:rPr lang="fr-FR" sz="1200" b="1" dirty="0"/>
              <a:t>Not </a:t>
            </a:r>
            <a:r>
              <a:rPr lang="fr-FR" sz="1200" b="1" dirty="0" err="1"/>
              <a:t>used</a:t>
            </a:r>
            <a:endParaRPr lang="en-GB" sz="1200" b="1" dirty="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4BAD9CAC-A36C-4F18-A3BB-F44DBCAF4063}"/>
              </a:ext>
            </a:extLst>
          </p:cNvPr>
          <p:cNvSpPr/>
          <p:nvPr/>
        </p:nvSpPr>
        <p:spPr>
          <a:xfrm>
            <a:off x="9291532" y="1690071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Tels</a:t>
            </a:r>
            <a:endParaRPr lang="en-GB" sz="2000" b="1" dirty="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A4DB464F-E3D5-46BD-9345-92345FA8B85E}"/>
              </a:ext>
            </a:extLst>
          </p:cNvPr>
          <p:cNvSpPr/>
          <p:nvPr/>
        </p:nvSpPr>
        <p:spPr>
          <a:xfrm>
            <a:off x="10438054" y="2863813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FSM &amp; VCM</a:t>
            </a:r>
            <a:endParaRPr lang="en-GB" sz="1600" b="1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708AD2B-16D2-4846-885C-D8F863DDA0A2}"/>
              </a:ext>
            </a:extLst>
          </p:cNvPr>
          <p:cNvSpPr/>
          <p:nvPr/>
        </p:nvSpPr>
        <p:spPr>
          <a:xfrm>
            <a:off x="7262680" y="3851992"/>
            <a:ext cx="2947736" cy="2851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285575AA-6624-4C2A-A4ED-0E784F05063A}"/>
              </a:ext>
            </a:extLst>
          </p:cNvPr>
          <p:cNvSpPr txBox="1"/>
          <p:nvPr/>
        </p:nvSpPr>
        <p:spPr>
          <a:xfrm>
            <a:off x="8390824" y="4282249"/>
            <a:ext cx="1055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VLTI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A258A07-1084-4C11-816E-1BC4AFB600F9}"/>
              </a:ext>
            </a:extLst>
          </p:cNvPr>
          <p:cNvSpPr/>
          <p:nvPr/>
        </p:nvSpPr>
        <p:spPr>
          <a:xfrm>
            <a:off x="7548208" y="5449959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/>
              <a:t>DLs</a:t>
            </a:r>
            <a:endParaRPr lang="en-GB" sz="2000" b="1" dirty="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7DA4B03-9457-433D-893B-AC83BF4EFC7D}"/>
              </a:ext>
            </a:extLst>
          </p:cNvPr>
          <p:cNvSpPr/>
          <p:nvPr/>
        </p:nvSpPr>
        <p:spPr>
          <a:xfrm>
            <a:off x="9192199" y="5042644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IRIS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B08B888-B230-4436-8760-BA9DC9F2477F}"/>
              </a:ext>
            </a:extLst>
          </p:cNvPr>
          <p:cNvSpPr/>
          <p:nvPr/>
        </p:nvSpPr>
        <p:spPr>
          <a:xfrm>
            <a:off x="7317642" y="4524150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Tels</a:t>
            </a:r>
            <a:endParaRPr lang="en-GB" sz="2000" b="1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5A14A5EC-39E2-4B4E-B917-1B0081E0383B}"/>
              </a:ext>
            </a:extLst>
          </p:cNvPr>
          <p:cNvSpPr/>
          <p:nvPr/>
        </p:nvSpPr>
        <p:spPr>
          <a:xfrm>
            <a:off x="8464164" y="5697892"/>
            <a:ext cx="890458" cy="9044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FSM &amp; VCM</a:t>
            </a:r>
            <a:endParaRPr lang="en-GB" sz="1600" b="1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B335FB2-13D6-4B30-ADD2-24CFA4805300}"/>
              </a:ext>
            </a:extLst>
          </p:cNvPr>
          <p:cNvSpPr txBox="1"/>
          <p:nvPr/>
        </p:nvSpPr>
        <p:spPr>
          <a:xfrm>
            <a:off x="8972823" y="5481969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Lab-Guiding</a:t>
            </a:r>
            <a:endParaRPr lang="en-GB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B2705F0-C7B5-48CA-B8D9-163E42BF9EE9}"/>
              </a:ext>
            </a:extLst>
          </p:cNvPr>
          <p:cNvSpPr txBox="1"/>
          <p:nvPr/>
        </p:nvSpPr>
        <p:spPr>
          <a:xfrm>
            <a:off x="8972823" y="5011095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Pupils</a:t>
            </a:r>
            <a:r>
              <a:rPr lang="fr-FR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check</a:t>
            </a:r>
            <a:endParaRPr lang="en-GB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DCBDD10-7A2F-4353-8538-4A274579E302}"/>
              </a:ext>
            </a:extLst>
          </p:cNvPr>
          <p:cNvCxnSpPr/>
          <p:nvPr/>
        </p:nvCxnSpPr>
        <p:spPr>
          <a:xfrm>
            <a:off x="7562174" y="1552222"/>
            <a:ext cx="1491672" cy="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F267EBD-0599-488E-B677-859307459557}"/>
              </a:ext>
            </a:extLst>
          </p:cNvPr>
          <p:cNvCxnSpPr/>
          <p:nvPr/>
        </p:nvCxnSpPr>
        <p:spPr>
          <a:xfrm>
            <a:off x="7598368" y="1921554"/>
            <a:ext cx="1491672" cy="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59A3E664-3FD9-4114-9D13-F58191EBFEAA}"/>
              </a:ext>
            </a:extLst>
          </p:cNvPr>
          <p:cNvSpPr txBox="1"/>
          <p:nvPr/>
        </p:nvSpPr>
        <p:spPr>
          <a:xfrm>
            <a:off x="7598368" y="1196912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</a:rPr>
              <a:t>Field-tracking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23E41D2A-52E7-4376-9F66-7A8D78B58DD4}"/>
              </a:ext>
            </a:extLst>
          </p:cNvPr>
          <p:cNvSpPr txBox="1"/>
          <p:nvPr/>
        </p:nvSpPr>
        <p:spPr>
          <a:xfrm>
            <a:off x="7409112" y="1571782"/>
            <a:ext cx="197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Pupil-tracking (off)</a:t>
            </a:r>
          </a:p>
        </p:txBody>
      </p:sp>
    </p:spTree>
    <p:extLst>
      <p:ext uri="{BB962C8B-B14F-4D97-AF65-F5344CB8AC3E}">
        <p14:creationId xmlns:p14="http://schemas.microsoft.com/office/powerpoint/2010/main" val="101166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6716"/>
            <a:ext cx="12165717" cy="534098"/>
          </a:xfrm>
        </p:spPr>
        <p:txBody>
          <a:bodyPr>
            <a:noAutofit/>
          </a:bodyPr>
          <a:lstStyle/>
          <a:p>
            <a:pPr algn="l"/>
            <a:r>
              <a:rPr lang="fr-FR" sz="5400" b="1" dirty="0">
                <a:solidFill>
                  <a:schemeClr val="bg1"/>
                </a:solidFill>
              </a:rPr>
              <a:t>      MATISSE standalone self-</a:t>
            </a:r>
            <a:r>
              <a:rPr lang="fr-FR" sz="5400" b="1" dirty="0" err="1">
                <a:solidFill>
                  <a:schemeClr val="bg1"/>
                </a:solidFill>
              </a:rPr>
              <a:t>coherencing</a:t>
            </a:r>
            <a:r>
              <a:rPr lang="fr-FR" sz="5400" b="1" dirty="0">
                <a:solidFill>
                  <a:schemeClr val="bg1"/>
                </a:solidFill>
              </a:rPr>
              <a:t> 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5D7343-A967-4158-BD71-89B4315F1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3" b="27871"/>
          <a:stretch/>
        </p:blipFill>
        <p:spPr>
          <a:xfrm>
            <a:off x="6320338" y="3514725"/>
            <a:ext cx="5395974" cy="13811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BA24E4-6CD5-4143-BBA2-8D75F0B6D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57" y="2114550"/>
            <a:ext cx="5413136" cy="11334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55B631F-F5EE-44E2-8039-EE807A605BC0}"/>
              </a:ext>
            </a:extLst>
          </p:cNvPr>
          <p:cNvSpPr txBox="1"/>
          <p:nvPr/>
        </p:nvSpPr>
        <p:spPr>
          <a:xfrm>
            <a:off x="498053" y="1315521"/>
            <a:ext cx="586269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OPD measured at each frame (or couple of frames) </a:t>
            </a:r>
          </a:p>
          <a:p>
            <a:r>
              <a:rPr lang="en-US" dirty="0">
                <a:solidFill>
                  <a:schemeClr val="bg1"/>
                </a:solidFill>
              </a:rPr>
              <a:t>Done simultaneously on both detectors (LM and N)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Fringes can be integrated coherently (complex number)</a:t>
            </a:r>
          </a:p>
          <a:p>
            <a:r>
              <a:rPr lang="en-US" dirty="0">
                <a:solidFill>
                  <a:schemeClr val="bg1"/>
                </a:solidFill>
              </a:rPr>
              <a:t>and/or incoherently (modulus) to enhance SNR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One detector (the MASTER)  sends commands to the VLTI-DL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the measured OPD is larger than a limit (2µm)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SNR is higher than a limit </a:t>
            </a:r>
          </a:p>
          <a:p>
            <a:r>
              <a:rPr lang="en-US" dirty="0">
                <a:solidFill>
                  <a:schemeClr val="bg1"/>
                </a:solidFill>
              </a:rPr>
              <a:t>Commands  proportional to measured OPD (x0.5).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MATISSE coherence-length is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 : from 120µm in LOW to 4mm in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 : 300µm in LOW and 2mm in HIGH</a:t>
            </a:r>
          </a:p>
        </p:txBody>
      </p:sp>
    </p:spTree>
    <p:extLst>
      <p:ext uri="{BB962C8B-B14F-4D97-AF65-F5344CB8AC3E}">
        <p14:creationId xmlns:p14="http://schemas.microsoft.com/office/powerpoint/2010/main" val="409168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5D7343-A967-4158-BD71-89B4315F1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3" b="27871"/>
          <a:stretch/>
        </p:blipFill>
        <p:spPr>
          <a:xfrm>
            <a:off x="6320338" y="3514725"/>
            <a:ext cx="5395974" cy="13811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BA24E4-6CD5-4143-BBA2-8D75F0B6D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57" y="2114550"/>
            <a:ext cx="5413136" cy="11334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4668CD-3F8B-4CC8-A5A4-143D14A425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8" b="30757"/>
          <a:stretch/>
        </p:blipFill>
        <p:spPr>
          <a:xfrm>
            <a:off x="6320338" y="3629025"/>
            <a:ext cx="5395974" cy="11715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5DDFC0C-7851-4300-A745-1B3164D3D6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" r="1735"/>
          <a:stretch/>
        </p:blipFill>
        <p:spPr>
          <a:xfrm>
            <a:off x="6320339" y="2114550"/>
            <a:ext cx="5319212" cy="11334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34F480D-5B30-4EC4-A469-75325D373D76}"/>
              </a:ext>
            </a:extLst>
          </p:cNvPr>
          <p:cNvSpPr txBox="1"/>
          <p:nvPr/>
        </p:nvSpPr>
        <p:spPr>
          <a:xfrm>
            <a:off x="498053" y="1315521"/>
            <a:ext cx="586269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OPD measured at each frame (or couple of frames) </a:t>
            </a:r>
          </a:p>
          <a:p>
            <a:r>
              <a:rPr lang="en-US" dirty="0">
                <a:solidFill>
                  <a:schemeClr val="bg1"/>
                </a:solidFill>
              </a:rPr>
              <a:t>Done simultaneously on both detectors (LM and N)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Fringes can be integrated coherently (complex number)</a:t>
            </a:r>
          </a:p>
          <a:p>
            <a:r>
              <a:rPr lang="en-US" dirty="0">
                <a:solidFill>
                  <a:schemeClr val="bg1"/>
                </a:solidFill>
              </a:rPr>
              <a:t>and/or incoherently (modulus) to enhance SNR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One detector (the MASTER)  sends commands to the VLTI-DL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the measured OPD is larger than a limit (2µm)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SNR is higher than a limit </a:t>
            </a:r>
          </a:p>
          <a:p>
            <a:r>
              <a:rPr lang="en-US" dirty="0">
                <a:solidFill>
                  <a:schemeClr val="bg1"/>
                </a:solidFill>
              </a:rPr>
              <a:t>Commands  proportional to measured OPD (x0.5).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MATISSE coherence-length is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 : from 120µm in LOW to 4mm in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 : 300µm in LOW and 2mm in HIGH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64699B2-8949-46B4-8634-6D9430F77C8C}"/>
              </a:ext>
            </a:extLst>
          </p:cNvPr>
          <p:cNvSpPr txBox="1">
            <a:spLocks/>
          </p:cNvSpPr>
          <p:nvPr/>
        </p:nvSpPr>
        <p:spPr>
          <a:xfrm>
            <a:off x="0" y="546716"/>
            <a:ext cx="12165717" cy="534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>
                <a:solidFill>
                  <a:schemeClr val="bg1"/>
                </a:solidFill>
              </a:rPr>
              <a:t>      MATISSE standalone self-coherencing 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7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AEE68F-EDB0-4EB4-9316-E85E349C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34F480D-5B30-4EC4-A469-75325D373D76}"/>
              </a:ext>
            </a:extLst>
          </p:cNvPr>
          <p:cNvSpPr txBox="1"/>
          <p:nvPr/>
        </p:nvSpPr>
        <p:spPr>
          <a:xfrm>
            <a:off x="498053" y="1315521"/>
            <a:ext cx="955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cannot increase DIT beyond ≈3-4 times coherent time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 limit </a:t>
            </a:r>
            <a:r>
              <a:rPr lang="en-US" dirty="0">
                <a:solidFill>
                  <a:schemeClr val="bg1"/>
                </a:solidFill>
              </a:rPr>
              <a:t>≈ 1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00ms in normal conditions in L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35E39919-A3EE-4966-9D43-F2A1DEF54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969572"/>
              </p:ext>
            </p:extLst>
          </p:nvPr>
        </p:nvGraphicFramePr>
        <p:xfrm>
          <a:off x="1641475" y="2797083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866223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0703487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916357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67517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991477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τ</a:t>
                      </a:r>
                      <a:r>
                        <a:rPr lang="fr-FR" b="1" baseline="-25000" dirty="0">
                          <a:solidFill>
                            <a:schemeClr val="bg1"/>
                          </a:solidFill>
                        </a:rPr>
                        <a:t>0V</a:t>
                      </a:r>
                      <a:r>
                        <a:rPr lang="fr-FR" b="1" baseline="0" dirty="0">
                          <a:solidFill>
                            <a:schemeClr val="bg1"/>
                          </a:solidFill>
                        </a:rPr>
                        <a:t> (ms)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542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τ</a:t>
                      </a:r>
                      <a:r>
                        <a:rPr lang="fr-FR" b="1" baseline="-25000" dirty="0">
                          <a:solidFill>
                            <a:schemeClr val="bg1"/>
                          </a:solidFill>
                        </a:rPr>
                        <a:t>0L </a:t>
                      </a:r>
                      <a:r>
                        <a:rPr lang="fr-FR" b="1" baseline="0" dirty="0">
                          <a:solidFill>
                            <a:schemeClr val="bg1"/>
                          </a:solidFill>
                        </a:rPr>
                        <a:t>(ms)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095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τ</a:t>
                      </a:r>
                      <a:r>
                        <a:rPr lang="fr-FR" b="1" baseline="-25000" dirty="0">
                          <a:solidFill>
                            <a:schemeClr val="bg1"/>
                          </a:solidFill>
                        </a:rPr>
                        <a:t>0N </a:t>
                      </a:r>
                      <a:r>
                        <a:rPr lang="fr-FR" b="1" baseline="0" dirty="0">
                          <a:solidFill>
                            <a:schemeClr val="bg1"/>
                          </a:solidFill>
                        </a:rPr>
                        <a:t>(ms)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24640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7A1B9E06-2C3E-45FA-B690-B6BC12146267}"/>
              </a:ext>
            </a:extLst>
          </p:cNvPr>
          <p:cNvSpPr txBox="1"/>
          <p:nvPr/>
        </p:nvSpPr>
        <p:spPr>
          <a:xfrm>
            <a:off x="4206065" y="2448954"/>
            <a:ext cx="354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Coherence</a:t>
            </a:r>
            <a:r>
              <a:rPr lang="fr-FR" dirty="0">
                <a:solidFill>
                  <a:schemeClr val="bg1"/>
                </a:solidFill>
              </a:rPr>
              <a:t> Time in V, L and N bands</a:t>
            </a:r>
          </a:p>
        </p:txBody>
      </p:sp>
      <p:sp>
        <p:nvSpPr>
          <p:cNvPr id="18" name="Accolade ouvrante 17">
            <a:extLst>
              <a:ext uri="{FF2B5EF4-FFF2-40B4-BE49-F238E27FC236}">
                <a16:creationId xmlns:a16="http://schemas.microsoft.com/office/drawing/2014/main" id="{70C031E5-5BA4-40B0-B06C-F4B6AD34D52A}"/>
              </a:ext>
            </a:extLst>
          </p:cNvPr>
          <p:cNvSpPr/>
          <p:nvPr/>
        </p:nvSpPr>
        <p:spPr>
          <a:xfrm flipH="1">
            <a:off x="9769474" y="3191470"/>
            <a:ext cx="374650" cy="706575"/>
          </a:xfrm>
          <a:prstGeom prst="leftBrace">
            <a:avLst>
              <a:gd name="adj1" fmla="val 34997"/>
              <a:gd name="adj2" fmla="val 50000"/>
            </a:avLst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E010818-17A0-45E7-8776-0BDE0498CFD9}"/>
              </a:ext>
            </a:extLst>
          </p:cNvPr>
          <p:cNvSpPr txBox="1"/>
          <p:nvPr/>
        </p:nvSpPr>
        <p:spPr>
          <a:xfrm>
            <a:off x="10335234" y="3191470"/>
            <a:ext cx="1312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Assuming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Kolmogorov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 turbulence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46A55AAE-953B-41B6-A5CF-64E9784F42A5}"/>
              </a:ext>
            </a:extLst>
          </p:cNvPr>
          <p:cNvSpPr txBox="1">
            <a:spLocks/>
          </p:cNvSpPr>
          <p:nvPr/>
        </p:nvSpPr>
        <p:spPr>
          <a:xfrm>
            <a:off x="-1441698" y="533400"/>
            <a:ext cx="12072313" cy="534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>
                <a:solidFill>
                  <a:schemeClr val="bg1"/>
                </a:solidFill>
              </a:rPr>
              <a:t>About the coherence time</a:t>
            </a:r>
            <a:endParaRPr lang="en-GB" sz="5400" b="1" dirty="0">
              <a:solidFill>
                <a:schemeClr val="bg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D13DA93-A4CE-49B3-8421-0901281D6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3" b="33479"/>
          <a:stretch/>
        </p:blipFill>
        <p:spPr>
          <a:xfrm>
            <a:off x="372978" y="4494898"/>
            <a:ext cx="10892589" cy="200431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21DB74D-EA69-4C3C-8BBC-71138C537868}"/>
              </a:ext>
            </a:extLst>
          </p:cNvPr>
          <p:cNvSpPr txBox="1"/>
          <p:nvPr/>
        </p:nvSpPr>
        <p:spPr>
          <a:xfrm>
            <a:off x="5224241" y="5442528"/>
            <a:ext cx="159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DIT = 75ms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01565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</TotalTime>
  <Words>2148</Words>
  <Application>Microsoft Office PowerPoint</Application>
  <PresentationFormat>Grand écran</PresentationFormat>
  <Paragraphs>401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Symbol</vt:lpstr>
      <vt:lpstr>Thème Office</vt:lpstr>
      <vt:lpstr>GRA4MAT GRAVITY for MATISSE</vt:lpstr>
      <vt:lpstr>Présentation PowerPoint</vt:lpstr>
      <vt:lpstr>Présentation PowerPoint</vt:lpstr>
      <vt:lpstr>GRA4MAT : Kesaco?</vt:lpstr>
      <vt:lpstr>GRA4MAT : How does it works?</vt:lpstr>
      <vt:lpstr>GRA4MAT : Compared to MATISSE alone</vt:lpstr>
      <vt:lpstr>      MATISSE standalone self-coherencing </vt:lpstr>
      <vt:lpstr>Présentation PowerPoint</vt:lpstr>
      <vt:lpstr>Présentation PowerPoint</vt:lpstr>
      <vt:lpstr>GRA4MAT : GRAVITY Tracking quality</vt:lpstr>
      <vt:lpstr>GRA4MAT : What about chopping?</vt:lpstr>
      <vt:lpstr>GRA4MAT : What about chopping?</vt:lpstr>
      <vt:lpstr>GRA4MAT : What gains do we expect?</vt:lpstr>
      <vt:lpstr>GRA4MAT : What gains do we expect?</vt:lpstr>
      <vt:lpstr>GRA4MAT : What gains do we expect?</vt:lpstr>
      <vt:lpstr>GRA4MAT : What gains do we expect?</vt:lpstr>
      <vt:lpstr>GRA4MAT : What gains do  we expect?</vt:lpstr>
      <vt:lpstr>GRA4MAT : What gains do we expect?</vt:lpstr>
      <vt:lpstr>Présentation PowerPoint</vt:lpstr>
      <vt:lpstr>GRA4MAT : What gains do we expect?</vt:lpstr>
      <vt:lpstr>GRA4MAT : What gain we expect?</vt:lpstr>
      <vt:lpstr>GRA4MAT : What gain we expect?</vt:lpstr>
      <vt:lpstr>GRA4MAT : What gains do we expect?</vt:lpstr>
      <vt:lpstr>GRA4MAT : What gains do we expect?</vt:lpstr>
      <vt:lpstr>GRA4MAT : What gains do we expect?</vt:lpstr>
      <vt:lpstr>Présentation PowerPoint</vt:lpstr>
      <vt:lpstr>Présentation PowerPoint</vt:lpstr>
      <vt:lpstr>GRA4MAT : What gains do we expect?</vt:lpstr>
      <vt:lpstr>GRA4MAT : What gains do we expect?</vt:lpstr>
      <vt:lpstr>GRA4MAT : What gains do we expect?</vt:lpstr>
      <vt:lpstr>GRA4MAT : What gain we expect?</vt:lpstr>
      <vt:lpstr>GRA4MAT : What gains do we expect?</vt:lpstr>
      <vt:lpstr>GRA4MAT : What gains do we expect?</vt:lpstr>
      <vt:lpstr>Présentation PowerPoint</vt:lpstr>
      <vt:lpstr>GRA4MAT :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GRA4MAT GRAVITY For MATISSE</dc:title>
  <dc:creator>Anthony Meilland</dc:creator>
  <cp:lastModifiedBy>Anthony Meilland</cp:lastModifiedBy>
  <cp:revision>77</cp:revision>
  <dcterms:created xsi:type="dcterms:W3CDTF">2019-11-13T13:37:14Z</dcterms:created>
  <dcterms:modified xsi:type="dcterms:W3CDTF">2019-11-18T20:46:14Z</dcterms:modified>
</cp:coreProperties>
</file>