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60" r:id="rId5"/>
    <p:sldId id="263" r:id="rId6"/>
    <p:sldId id="265" r:id="rId7"/>
    <p:sldId id="276" r:id="rId8"/>
    <p:sldId id="277" r:id="rId9"/>
    <p:sldId id="273" r:id="rId10"/>
    <p:sldId id="275" r:id="rId11"/>
    <p:sldId id="278" r:id="rId12"/>
    <p:sldId id="279" r:id="rId13"/>
    <p:sldId id="281" r:id="rId14"/>
    <p:sldId id="280" r:id="rId15"/>
    <p:sldId id="287" r:id="rId16"/>
    <p:sldId id="288" r:id="rId17"/>
    <p:sldId id="282" r:id="rId18"/>
    <p:sldId id="283" r:id="rId19"/>
    <p:sldId id="284" r:id="rId20"/>
    <p:sldId id="274" r:id="rId21"/>
    <p:sldId id="257" r:id="rId22"/>
    <p:sldId id="258" r:id="rId23"/>
    <p:sldId id="259" r:id="rId24"/>
    <p:sldId id="285" r:id="rId25"/>
    <p:sldId id="28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9" autoAdjust="0"/>
    <p:restoredTop sz="94660"/>
  </p:normalViewPr>
  <p:slideViewPr>
    <p:cSldViewPr snapToGrid="0">
      <p:cViewPr>
        <p:scale>
          <a:sx n="110" d="100"/>
          <a:sy n="110" d="100"/>
        </p:scale>
        <p:origin x="55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7312-E9A2-4DF4-AFC4-051E27E88B0F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8EB5-2537-49D5-B86A-9FDC3692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9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EBBD-5355-4D99-BA20-F8F28213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5C5538-A5F0-4493-BCA9-952B4189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9067D-1047-4AD6-9880-EF6CBD83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EB48F-7294-4D6E-8D3C-4C7192ED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84837A-0225-431B-A18D-EDC19AC9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1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0C2EE-3464-4568-B72E-9CFC756F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642184-D5D5-4E6A-B3D9-48E594D98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EC197-5E81-4AAD-A11D-2C987C18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D974A5-BA6E-46FC-9EB2-D70B893F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C9EFB-1F7A-4E21-BC74-7822317D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0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BAF3CC-1EF6-48AE-9A47-EB1F08F9A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E50806-E194-475D-8C36-821B4F9B7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AD361-75FF-4DC0-A212-8CAD9C0F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CD5B-5656-42E5-AE39-3A6B4810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181848-A20D-47C6-A2F9-2DD765BC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4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BFDCB-5BB5-4455-BE6C-EE8213D0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E4531-03F3-47FC-AFB5-800626BB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E5E8C7-D98A-4292-951A-01EDCE22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BFB9BE-39CD-49B2-B30C-73C1E07C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823164-792E-483E-86A7-EC96F164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71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92E72-9C4F-40E0-A08A-4CBC20E0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EE3CE2-348E-4A50-BDB2-63A8039F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E9091-0B74-41FC-B19B-23886A90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11310-BCC1-481B-AA09-59B913BD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25B5C1-B11F-488D-A604-E2954993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3278F-192F-42C6-95FB-8459A64A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E2C79-75E4-47B3-9447-F2CBC6791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86B4C4-5D42-4E55-8438-8666F9CEF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167B6C-74D7-4383-97CD-34670F3F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042B37-5358-4F83-9EB5-D35720E5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F06E2A-11F8-4669-B5D0-2309947A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51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3E512-6AAD-447D-982F-744BCD0F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4E1BB0-DD9B-4C70-8F5F-B5BA2C2E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9B668F-06D2-46AE-83E7-897A56F11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3516EC-7A9C-4247-AABD-A37C26123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996C52-EC88-4B17-8505-36C19B018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2376B4-6CCB-483B-9C20-45952BB7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98BEA2-BAE3-41FB-9500-6ED68B37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C76122-0DA8-4634-B03C-C5558BCA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65246-39C4-49FF-9DE8-7C154A9B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F71961-9465-4FB4-A5A3-EB0E6784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F31A19-416D-4DF2-90A8-0668EDC4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9431AF-F9D4-4683-A651-3A1ACEC8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2CF26C-2EF3-41E2-907E-65C8DD9F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64CC5C-BB93-480C-9ED2-F82B75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EBA0F1-A434-49C0-947E-4064E13B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81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8C37B-51D0-422F-96CD-302CD047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DEA7B-321C-416A-9756-3B0A9538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6FCDE5-CA33-4E7C-8D39-CE48CB4B8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B9BB2E-4EAC-49BA-89E6-DEAB6A02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FE368-0F60-4E88-8D11-8E99B162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7D70FA-60FE-42D6-9334-D63B8EB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7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0A7FC-3DA6-49AF-8870-CA082B01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2B46F7-2763-4C2D-9C45-1F8A1ED5A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90FEA-BC25-4B8F-8618-009785923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E4D516-5A14-4205-945A-990ED7C2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3951CE-E0D7-49C5-A029-720C69AC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1F2D3B-1E88-4A92-B7A0-EC7B25E6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50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14DA4E-DA49-4D2B-86B5-A04C0262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44CBA-712B-46B4-BB50-8EC70D591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AE874-BDFE-41F6-9038-CF3561F10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E7B5-556F-4001-A410-B70A7C71F0C3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337390-50FE-4102-A154-72810EF1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2B78D-18FD-4811-8896-D83506548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5DBA-BEBC-4EEE-AD3B-CC03DAA27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A3489-2753-4160-8E0A-4C7813B0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9824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fr-FR" sz="8000" dirty="0"/>
              <a:t>GRA4MAT</a:t>
            </a:r>
            <a:br>
              <a:rPr lang="fr-FR" sz="8000" dirty="0"/>
            </a:br>
            <a:br>
              <a:rPr lang="fr-FR" dirty="0"/>
            </a:br>
            <a:r>
              <a:rPr lang="en-GB" dirty="0"/>
              <a:t>Expected</a:t>
            </a:r>
            <a:r>
              <a:rPr lang="fr-FR" dirty="0"/>
              <a:t> Performance </a:t>
            </a:r>
            <a:br>
              <a:rPr lang="fr-FR" dirty="0"/>
            </a:br>
            <a:r>
              <a:rPr lang="fr-FR" dirty="0"/>
              <a:t>&amp; </a:t>
            </a:r>
            <a:br>
              <a:rPr lang="fr-FR" dirty="0"/>
            </a:br>
            <a:r>
              <a:rPr lang="fr-FR" dirty="0" err="1"/>
              <a:t>Operation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70593"/>
            <a:ext cx="12192000" cy="487824"/>
          </a:xfrm>
        </p:spPr>
        <p:txBody>
          <a:bodyPr/>
          <a:lstStyle/>
          <a:p>
            <a:r>
              <a:rPr lang="fr-FR" dirty="0"/>
              <a:t>A. Meilland and the MATISSE team</a:t>
            </a:r>
          </a:p>
        </p:txBody>
      </p:sp>
    </p:spTree>
    <p:extLst>
      <p:ext uri="{BB962C8B-B14F-4D97-AF65-F5344CB8AC3E}">
        <p14:creationId xmlns:p14="http://schemas.microsoft.com/office/powerpoint/2010/main" val="410494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Enable the use of VHIGH mode which always requires long DITs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10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17E0A2-7ED3-4AEA-9A2B-0514F243B004}"/>
              </a:ext>
            </a:extLst>
          </p:cNvPr>
          <p:cNvSpPr txBox="1"/>
          <p:nvPr/>
        </p:nvSpPr>
        <p:spPr>
          <a:xfrm>
            <a:off x="550505" y="735110"/>
            <a:ext cx="69477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VHIGH mode (R≈4000) will be commissioned next November/December</a:t>
            </a:r>
          </a:p>
          <a:p>
            <a:r>
              <a:rPr lang="en-GB" dirty="0"/>
              <a:t>Technical run to change prism + characterisation on sky</a:t>
            </a:r>
          </a:p>
          <a:p>
            <a:endParaRPr lang="en-GB" dirty="0"/>
          </a:p>
          <a:p>
            <a:r>
              <a:rPr lang="en-GB" dirty="0"/>
              <a:t>This mode needs an external fringe tracker to be fully operational</a:t>
            </a:r>
          </a:p>
          <a:p>
            <a:endParaRPr lang="en-GB" dirty="0"/>
          </a:p>
          <a:p>
            <a:r>
              <a:rPr lang="en-GB" dirty="0"/>
              <a:t>Sensitivity at least 5 times lower than HIGH:</a:t>
            </a: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BA334E8-1D18-4B9C-B9AB-764F0646C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47441"/>
              </p:ext>
            </p:extLst>
          </p:nvPr>
        </p:nvGraphicFramePr>
        <p:xfrm>
          <a:off x="1136261" y="2547637"/>
          <a:ext cx="8127999" cy="113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73008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58686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73495776"/>
                    </a:ext>
                  </a:extLst>
                </a:gridCol>
              </a:tblGrid>
              <a:tr h="397743">
                <a:tc>
                  <a:txBody>
                    <a:bodyPr/>
                    <a:lstStyle/>
                    <a:p>
                      <a:r>
                        <a:rPr lang="en-US" dirty="0"/>
                        <a:t>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83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50Jy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5Jy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36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3.5Jy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0.35Jy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72060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CB76CD7-1E62-43EF-85FF-237D180D36AC}"/>
              </a:ext>
            </a:extLst>
          </p:cNvPr>
          <p:cNvSpPr txBox="1"/>
          <p:nvPr/>
        </p:nvSpPr>
        <p:spPr>
          <a:xfrm>
            <a:off x="595084" y="4114016"/>
            <a:ext cx="767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Spectral window is quite narrow with DIT=111ms </a:t>
            </a:r>
            <a:r>
              <a:rPr lang="en-US" dirty="0">
                <a:sym typeface="Wingdings" panose="05000000000000000000" pitchFamily="2" charset="2"/>
              </a:rPr>
              <a:t> 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fr-FR" baseline="-25000" dirty="0">
                <a:sym typeface="Wingdings" panose="05000000000000000000" pitchFamily="2" charset="2"/>
              </a:rPr>
              <a:t>0</a:t>
            </a:r>
            <a:r>
              <a:rPr lang="fr-FR" dirty="0">
                <a:sym typeface="Wingdings" panose="05000000000000000000" pitchFamily="2" charset="2"/>
              </a:rPr>
              <a:t>± </a:t>
            </a:r>
            <a:r>
              <a:rPr lang="en-US" dirty="0">
                <a:sym typeface="Wingdings" panose="05000000000000000000" pitchFamily="2" charset="2"/>
              </a:rPr>
              <a:t>1</a:t>
            </a:r>
            <a:r>
              <a:rPr lang="en-US" dirty="0"/>
              <a:t>0nm </a:t>
            </a:r>
            <a:r>
              <a:rPr lang="en-US" dirty="0">
                <a:sym typeface="Wingdings" panose="05000000000000000000" pitchFamily="2" charset="2"/>
              </a:rPr>
              <a:t> |v| &lt; 700km/s</a:t>
            </a:r>
            <a:endParaRPr lang="en-US" dirty="0"/>
          </a:p>
        </p:txBody>
      </p:sp>
      <p:pic>
        <p:nvPicPr>
          <p:cNvPr id="10" name="Image 37">
            <a:extLst>
              <a:ext uri="{FF2B5EF4-FFF2-40B4-BE49-F238E27FC236}">
                <a16:creationId xmlns:a16="http://schemas.microsoft.com/office/drawing/2014/main" id="{6727278F-F76F-4EE6-BE71-6DDBBACE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1" y="4739553"/>
            <a:ext cx="3566432" cy="25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38">
            <a:extLst>
              <a:ext uri="{FF2B5EF4-FFF2-40B4-BE49-F238E27FC236}">
                <a16:creationId xmlns:a16="http://schemas.microsoft.com/office/drawing/2014/main" id="{F7C4B05F-30C5-4857-A248-3BB24FB9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99" y="4676147"/>
            <a:ext cx="4060476" cy="27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39">
            <a:extLst>
              <a:ext uri="{FF2B5EF4-FFF2-40B4-BE49-F238E27FC236}">
                <a16:creationId xmlns:a16="http://schemas.microsoft.com/office/drawing/2014/main" id="{399E8DAC-4F18-4551-97B3-565B0F54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83" y="4704072"/>
            <a:ext cx="3943413" cy="27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17BC7-8B0E-425D-AE56-0BF51AC60614}"/>
              </a:ext>
            </a:extLst>
          </p:cNvPr>
          <p:cNvSpPr/>
          <p:nvPr/>
        </p:nvSpPr>
        <p:spPr>
          <a:xfrm>
            <a:off x="1716832" y="4978290"/>
            <a:ext cx="643521" cy="208377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B8E198-26A2-4ED8-B36A-FDFEAE69F250}"/>
              </a:ext>
            </a:extLst>
          </p:cNvPr>
          <p:cNvSpPr/>
          <p:nvPr/>
        </p:nvSpPr>
        <p:spPr>
          <a:xfrm>
            <a:off x="5467023" y="4883414"/>
            <a:ext cx="643521" cy="208377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04CF8E-8AC9-44C4-B204-065785316597}"/>
              </a:ext>
            </a:extLst>
          </p:cNvPr>
          <p:cNvSpPr/>
          <p:nvPr/>
        </p:nvSpPr>
        <p:spPr>
          <a:xfrm>
            <a:off x="9370174" y="4883414"/>
            <a:ext cx="643521" cy="208377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8B8E9EE-6A86-487F-854F-780943AE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3" b="33479"/>
          <a:stretch/>
        </p:blipFill>
        <p:spPr>
          <a:xfrm>
            <a:off x="0" y="2295331"/>
            <a:ext cx="12192000" cy="2243418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instrumental visibility in L by stabilizing fringes even for the shorter DITs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11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17E0A2-7ED3-4AEA-9A2B-0514F243B004}"/>
              </a:ext>
            </a:extLst>
          </p:cNvPr>
          <p:cNvSpPr txBox="1"/>
          <p:nvPr/>
        </p:nvSpPr>
        <p:spPr>
          <a:xfrm>
            <a:off x="6019941" y="338226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DIT = 75ms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000B20C-BD90-4924-A385-FDD90103E3EB}"/>
              </a:ext>
            </a:extLst>
          </p:cNvPr>
          <p:cNvCxnSpPr/>
          <p:nvPr/>
        </p:nvCxnSpPr>
        <p:spPr>
          <a:xfrm flipV="1">
            <a:off x="1022465" y="2809701"/>
            <a:ext cx="10424160" cy="5819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AE9193-BC1D-4160-B469-D4AD5D89B049}"/>
              </a:ext>
            </a:extLst>
          </p:cNvPr>
          <p:cNvSpPr txBox="1"/>
          <p:nvPr/>
        </p:nvSpPr>
        <p:spPr>
          <a:xfrm>
            <a:off x="1402701" y="4868453"/>
            <a:ext cx="414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Loss of 50% of contrast for </a:t>
            </a:r>
            <a:r>
              <a:rPr lang="el-GR" sz="2000" dirty="0"/>
              <a:t>τ</a:t>
            </a:r>
            <a:r>
              <a:rPr lang="fr-FR" sz="2000" baseline="-25000" dirty="0"/>
              <a:t>0</a:t>
            </a:r>
            <a:r>
              <a:rPr lang="fr-FR" sz="2000" dirty="0"/>
              <a:t> = 1ms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Visibility</a:t>
            </a:r>
            <a:r>
              <a:rPr lang="fr-FR" sz="2000" dirty="0"/>
              <a:t> constant for </a:t>
            </a:r>
            <a:r>
              <a:rPr lang="el-GR" sz="2000" dirty="0"/>
              <a:t>τ</a:t>
            </a:r>
            <a:r>
              <a:rPr lang="fr-FR" sz="2000" baseline="-25000" dirty="0"/>
              <a:t>0</a:t>
            </a:r>
            <a:r>
              <a:rPr lang="fr-FR" sz="2000" dirty="0"/>
              <a:t> &gt; 6 ms </a:t>
            </a:r>
            <a:endParaRPr lang="en-US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B06A9C4-E28D-4DCF-8A2E-4DADCD8E9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35802"/>
              </p:ext>
            </p:extLst>
          </p:nvPr>
        </p:nvGraphicFramePr>
        <p:xfrm>
          <a:off x="1711649" y="106301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866223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703487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916357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7517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147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τ</a:t>
                      </a:r>
                      <a:r>
                        <a:rPr lang="fr-FR" b="1" baseline="-25000" dirty="0">
                          <a:solidFill>
                            <a:schemeClr val="bg1"/>
                          </a:solidFill>
                        </a:rPr>
                        <a:t>0V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 (ms)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4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τ</a:t>
                      </a:r>
                      <a:r>
                        <a:rPr lang="fr-FR" b="1" baseline="-25000" dirty="0">
                          <a:solidFill>
                            <a:schemeClr val="bg1"/>
                          </a:solidFill>
                        </a:rPr>
                        <a:t>0L 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(ms)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9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30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accuracy on transfer function and thus calibrated data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A9318A-3409-427F-8B2B-4A75E69DC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9" y="548640"/>
            <a:ext cx="10063435" cy="64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accuracy on transfer function and thus calibrated data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13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A9318A-3409-427F-8B2B-4A75E69DC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9" y="548640"/>
            <a:ext cx="10063435" cy="64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N band sensitivity using coherent integration using pistons estimated in K band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14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0674C4-44CC-4F72-B108-DBAE21D32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2"/>
          <a:stretch/>
        </p:blipFill>
        <p:spPr>
          <a:xfrm>
            <a:off x="1731407" y="1003660"/>
            <a:ext cx="8418433" cy="42629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5832C0-6061-4EE4-9E48-E188F57CA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7" b="85216"/>
          <a:stretch/>
        </p:blipFill>
        <p:spPr>
          <a:xfrm>
            <a:off x="9246523" y="1277681"/>
            <a:ext cx="676589" cy="4445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5AA67EC-5062-4502-8A1E-6DE668680656}"/>
              </a:ext>
            </a:extLst>
          </p:cNvPr>
          <p:cNvSpPr txBox="1"/>
          <p:nvPr/>
        </p:nvSpPr>
        <p:spPr>
          <a:xfrm>
            <a:off x="3411464" y="5266597"/>
            <a:ext cx="583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OPD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 and N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MATISSE data</a:t>
            </a:r>
          </a:p>
        </p:txBody>
      </p:sp>
    </p:spTree>
    <p:extLst>
      <p:ext uri="{BB962C8B-B14F-4D97-AF65-F5344CB8AC3E}">
        <p14:creationId xmlns:p14="http://schemas.microsoft.com/office/powerpoint/2010/main" val="211724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15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D47F42-3ADC-415A-87FA-D68E6B17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41" y="1184988"/>
            <a:ext cx="5328004" cy="32470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F2DE99-B598-4ADB-9FC6-7ECB6C2AA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" y="1184988"/>
            <a:ext cx="5328004" cy="3247054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14C683BE-B0B4-4D3B-90A5-0058F69FA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737" y="708257"/>
            <a:ext cx="2876204" cy="487747"/>
          </a:xfrm>
        </p:spPr>
        <p:txBody>
          <a:bodyPr/>
          <a:lstStyle/>
          <a:p>
            <a:r>
              <a:rPr lang="en-US" dirty="0"/>
              <a:t>Same band (N for N)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BF6C25C-B5D9-4ABF-82AA-FEF07C204F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Improve N band sensitivity using coherent integration using pistons estimated in K band</a:t>
            </a:r>
            <a:endParaRPr lang="en-US" dirty="0"/>
          </a:p>
        </p:txBody>
      </p:sp>
      <p:sp>
        <p:nvSpPr>
          <p:cNvPr id="11" name="Sous-titre 4">
            <a:extLst>
              <a:ext uri="{FF2B5EF4-FFF2-40B4-BE49-F238E27FC236}">
                <a16:creationId xmlns:a16="http://schemas.microsoft.com/office/drawing/2014/main" id="{09FDFB61-78A9-4117-A8DC-D3CA18957EAC}"/>
              </a:ext>
            </a:extLst>
          </p:cNvPr>
          <p:cNvSpPr txBox="1">
            <a:spLocks/>
          </p:cNvSpPr>
          <p:nvPr/>
        </p:nvSpPr>
        <p:spPr>
          <a:xfrm>
            <a:off x="7575665" y="708257"/>
            <a:ext cx="2876204" cy="48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Cross band (L for 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9A63C4-2846-47BD-981E-34DD8AE74B11}"/>
              </a:ext>
            </a:extLst>
          </p:cNvPr>
          <p:cNvSpPr txBox="1"/>
          <p:nvPr/>
        </p:nvSpPr>
        <p:spPr>
          <a:xfrm>
            <a:off x="133003" y="461253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Working but not improving limiting flux in N (i.e., ≈ 4 </a:t>
            </a:r>
            <a:r>
              <a:rPr lang="en-US" dirty="0" err="1"/>
              <a:t>Jy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Why?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0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16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D47F42-3ADC-415A-87FA-D68E6B17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41" y="1184988"/>
            <a:ext cx="5328004" cy="32470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F2DE99-B598-4ADB-9FC6-7ECB6C2A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" y="1184988"/>
            <a:ext cx="5328003" cy="3247054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14C683BE-B0B4-4D3B-90A5-0058F69FA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737" y="708257"/>
            <a:ext cx="2876204" cy="487747"/>
          </a:xfrm>
        </p:spPr>
        <p:txBody>
          <a:bodyPr/>
          <a:lstStyle/>
          <a:p>
            <a:r>
              <a:rPr lang="en-US" dirty="0"/>
              <a:t>Same band (N for N)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BF6C25C-B5D9-4ABF-82AA-FEF07C204F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Improve N band sensitivity using coherent integration using pistons estimated in K band</a:t>
            </a:r>
            <a:endParaRPr lang="en-US" dirty="0"/>
          </a:p>
        </p:txBody>
      </p:sp>
      <p:sp>
        <p:nvSpPr>
          <p:cNvPr id="11" name="Sous-titre 4">
            <a:extLst>
              <a:ext uri="{FF2B5EF4-FFF2-40B4-BE49-F238E27FC236}">
                <a16:creationId xmlns:a16="http://schemas.microsoft.com/office/drawing/2014/main" id="{09FDFB61-78A9-4117-A8DC-D3CA18957EAC}"/>
              </a:ext>
            </a:extLst>
          </p:cNvPr>
          <p:cNvSpPr txBox="1">
            <a:spLocks/>
          </p:cNvSpPr>
          <p:nvPr/>
        </p:nvSpPr>
        <p:spPr>
          <a:xfrm>
            <a:off x="7575665" y="708257"/>
            <a:ext cx="2876204" cy="48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Cross band (L for 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9A63C4-2846-47BD-981E-34DD8AE74B11}"/>
              </a:ext>
            </a:extLst>
          </p:cNvPr>
          <p:cNvSpPr txBox="1"/>
          <p:nvPr/>
        </p:nvSpPr>
        <p:spPr>
          <a:xfrm>
            <a:off x="133003" y="461253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Working but not improving limiting flux in N (i.e., ≈ 4 </a:t>
            </a:r>
            <a:r>
              <a:rPr lang="en-US" dirty="0" err="1"/>
              <a:t>Jy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Why?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Can we estimate this term in the tracking band and extrapolate its value in the “science” band?</a:t>
            </a:r>
          </a:p>
          <a:p>
            <a:pPr algn="ctr"/>
            <a:r>
              <a:rPr lang="en-US" dirty="0"/>
              <a:t>If fringes are really “locked” we could integrate coherently without OPD estimation!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1442BDC-85E3-41AE-9032-168507295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00" y="5489695"/>
            <a:ext cx="3945887" cy="58380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ECD8474C-E701-41A8-A6FA-EB21837B5398}"/>
              </a:ext>
            </a:extLst>
          </p:cNvPr>
          <p:cNvSpPr/>
          <p:nvPr/>
        </p:nvSpPr>
        <p:spPr>
          <a:xfrm>
            <a:off x="5378335" y="5489695"/>
            <a:ext cx="717665" cy="595221"/>
          </a:xfrm>
          <a:prstGeom prst="ellipse">
            <a:avLst/>
          </a:prstGeom>
          <a:solidFill>
            <a:srgbClr val="FF0000">
              <a:alpha val="38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F80AA36-E5C7-4B42-B238-5D597AEB97D4}"/>
              </a:ext>
            </a:extLst>
          </p:cNvPr>
          <p:cNvCxnSpPr>
            <a:cxnSpLocks/>
          </p:cNvCxnSpPr>
          <p:nvPr/>
        </p:nvCxnSpPr>
        <p:spPr>
          <a:xfrm flipH="1" flipV="1">
            <a:off x="3526971" y="5159829"/>
            <a:ext cx="1851364" cy="6035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3EB68B9-6964-4157-901E-2281F6FE7C9D}"/>
              </a:ext>
            </a:extLst>
          </p:cNvPr>
          <p:cNvSpPr txBox="1"/>
          <p:nvPr/>
        </p:nvSpPr>
        <p:spPr>
          <a:xfrm>
            <a:off x="2010028" y="4858869"/>
            <a:ext cx="15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Estimated in N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CA59FDA-D750-48DA-86FF-46E9EB42CE7F}"/>
              </a:ext>
            </a:extLst>
          </p:cNvPr>
          <p:cNvSpPr/>
          <p:nvPr/>
        </p:nvSpPr>
        <p:spPr>
          <a:xfrm>
            <a:off x="6662058" y="5558487"/>
            <a:ext cx="391886" cy="441097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B02CF9D-60C2-47CC-AA2F-034F9E060000}"/>
              </a:ext>
            </a:extLst>
          </p:cNvPr>
          <p:cNvCxnSpPr>
            <a:cxnSpLocks/>
            <a:stCxn id="21" idx="7"/>
            <a:endCxn id="25" idx="1"/>
          </p:cNvCxnSpPr>
          <p:nvPr/>
        </p:nvCxnSpPr>
        <p:spPr>
          <a:xfrm flipV="1">
            <a:off x="6996554" y="5213538"/>
            <a:ext cx="1736899" cy="40954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7BBA5C1-48D3-4188-BA21-0CE1563D4424}"/>
              </a:ext>
            </a:extLst>
          </p:cNvPr>
          <p:cNvSpPr txBox="1"/>
          <p:nvPr/>
        </p:nvSpPr>
        <p:spPr>
          <a:xfrm>
            <a:off x="8733453" y="5028872"/>
            <a:ext cx="215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Estimated in L</a:t>
            </a:r>
          </a:p>
        </p:txBody>
      </p:sp>
    </p:spTree>
    <p:extLst>
      <p:ext uri="{BB962C8B-B14F-4D97-AF65-F5344CB8AC3E}">
        <p14:creationId xmlns:p14="http://schemas.microsoft.com/office/powerpoint/2010/main" val="176049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Application to </a:t>
            </a:r>
            <a:r>
              <a:rPr lang="fr-FR" dirty="0" err="1"/>
              <a:t>YSOs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3E3822-8B49-48E4-9B6C-57625FFF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" y="1252613"/>
            <a:ext cx="12073915" cy="44776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A26B8E-CDFC-4224-97B7-5AAA730F33C0}"/>
              </a:ext>
            </a:extLst>
          </p:cNvPr>
          <p:cNvSpPr txBox="1"/>
          <p:nvPr/>
        </p:nvSpPr>
        <p:spPr>
          <a:xfrm>
            <a:off x="4422271" y="5730239"/>
            <a:ext cx="372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in N when </a:t>
            </a:r>
            <a:r>
              <a:rPr lang="en-US" dirty="0" err="1"/>
              <a:t>coherencing</a:t>
            </a:r>
            <a:r>
              <a:rPr lang="en-US" dirty="0"/>
              <a:t> in L</a:t>
            </a:r>
          </a:p>
        </p:txBody>
      </p:sp>
    </p:spTree>
    <p:extLst>
      <p:ext uri="{BB962C8B-B14F-4D97-AF65-F5344CB8AC3E}">
        <p14:creationId xmlns:p14="http://schemas.microsoft.com/office/powerpoint/2010/main" val="51489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Application to </a:t>
            </a:r>
            <a:r>
              <a:rPr lang="fr-FR" dirty="0" err="1"/>
              <a:t>YSOs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3E3822-8B49-48E4-9B6C-57625FFF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" y="1252613"/>
            <a:ext cx="12073915" cy="44776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710C04-462F-4B9F-B69E-A533F2FDD5AC}"/>
              </a:ext>
            </a:extLst>
          </p:cNvPr>
          <p:cNvSpPr txBox="1"/>
          <p:nvPr/>
        </p:nvSpPr>
        <p:spPr>
          <a:xfrm>
            <a:off x="4422271" y="5730239"/>
            <a:ext cx="329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in L when tracking in K</a:t>
            </a:r>
          </a:p>
        </p:txBody>
      </p:sp>
    </p:spTree>
    <p:extLst>
      <p:ext uri="{BB962C8B-B14F-4D97-AF65-F5344CB8AC3E}">
        <p14:creationId xmlns:p14="http://schemas.microsoft.com/office/powerpoint/2010/main" val="211542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Application to </a:t>
            </a:r>
            <a:r>
              <a:rPr lang="fr-FR" dirty="0" err="1"/>
              <a:t>YSOs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3E3822-8B49-48E4-9B6C-57625FFF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" y="1252613"/>
            <a:ext cx="12073912" cy="44776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07D006-C4FD-40F9-A281-F7714FCA4218}"/>
              </a:ext>
            </a:extLst>
          </p:cNvPr>
          <p:cNvSpPr txBox="1"/>
          <p:nvPr/>
        </p:nvSpPr>
        <p:spPr>
          <a:xfrm>
            <a:off x="4422271" y="5730239"/>
            <a:ext cx="334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in N when tracking in K</a:t>
            </a:r>
          </a:p>
        </p:txBody>
      </p:sp>
    </p:spTree>
    <p:extLst>
      <p:ext uri="{BB962C8B-B14F-4D97-AF65-F5344CB8AC3E}">
        <p14:creationId xmlns:p14="http://schemas.microsoft.com/office/powerpoint/2010/main" val="418263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MATISSE in 1 slide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C32668-871F-4371-BEB2-66446D094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5" t="26713" r="26081" b="8588"/>
          <a:stretch/>
        </p:blipFill>
        <p:spPr>
          <a:xfrm>
            <a:off x="374723" y="545406"/>
            <a:ext cx="3829895" cy="33672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61EF08-F560-40A4-8356-A5524AB51243}"/>
              </a:ext>
            </a:extLst>
          </p:cNvPr>
          <p:cNvSpPr txBox="1"/>
          <p:nvPr/>
        </p:nvSpPr>
        <p:spPr>
          <a:xfrm>
            <a:off x="4210929" y="639372"/>
            <a:ext cx="38298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L&amp;M bands arm (2.85 - 5 </a:t>
            </a:r>
            <a:r>
              <a:rPr lang="el-GR" sz="1600" dirty="0"/>
              <a:t>μ</a:t>
            </a:r>
            <a:r>
              <a:rPr lang="fr-FR" sz="1600" dirty="0"/>
              <a:t>m)</a:t>
            </a:r>
          </a:p>
          <a:p>
            <a:r>
              <a:rPr lang="en-US" sz="1600" dirty="0"/>
              <a:t>Detector</a:t>
            </a:r>
            <a:r>
              <a:rPr lang="fr-FR" sz="1600" dirty="0"/>
              <a:t> : HAWAII-2RG 2048x2048</a:t>
            </a:r>
          </a:p>
          <a:p>
            <a:r>
              <a:rPr lang="fr-FR" sz="1600" dirty="0"/>
              <a:t>4 spectral modes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LOW     </a:t>
            </a:r>
            <a:r>
              <a:rPr lang="fr-FR" sz="1600" dirty="0">
                <a:sym typeface="Wingdings" panose="05000000000000000000" pitchFamily="2" charset="2"/>
              </a:rPr>
              <a:t> </a:t>
            </a:r>
            <a:r>
              <a:rPr lang="fr-FR" sz="1600" dirty="0"/>
              <a:t>R ≈ 35 (full LM)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MED     </a:t>
            </a:r>
            <a:r>
              <a:rPr lang="fr-FR" sz="1600" dirty="0">
                <a:sym typeface="Wingdings" panose="05000000000000000000" pitchFamily="2" charset="2"/>
              </a:rPr>
              <a:t> </a:t>
            </a:r>
            <a:r>
              <a:rPr lang="fr-FR" sz="1600" dirty="0"/>
              <a:t>R ≈ 500 (full LM)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HIGH    </a:t>
            </a:r>
            <a:r>
              <a:rPr lang="fr-FR" sz="1600" dirty="0">
                <a:sym typeface="Wingdings" panose="05000000000000000000" pitchFamily="2" charset="2"/>
              </a:rPr>
              <a:t> </a:t>
            </a:r>
            <a:r>
              <a:rPr lang="fr-FR" sz="1600" dirty="0"/>
              <a:t>R ≈ 950 (</a:t>
            </a:r>
            <a:r>
              <a:rPr lang="en-CA" sz="1600" dirty="0"/>
              <a:t>only</a:t>
            </a:r>
            <a:r>
              <a:rPr lang="fr-FR" sz="1600" dirty="0"/>
              <a:t> 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VHIGH </a:t>
            </a:r>
            <a:r>
              <a:rPr lang="fr-FR" sz="1600" dirty="0">
                <a:sym typeface="Wingdings" panose="05000000000000000000" pitchFamily="2" charset="2"/>
              </a:rPr>
              <a:t> R </a:t>
            </a:r>
            <a:r>
              <a:rPr lang="fr-FR" sz="1600" dirty="0"/>
              <a:t>≈ 4000 (4.05 and 4.65)</a:t>
            </a:r>
          </a:p>
          <a:p>
            <a:pPr lvl="1"/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N band arm (7.5 – 13 </a:t>
            </a:r>
            <a:r>
              <a:rPr lang="el-GR" sz="1600" dirty="0"/>
              <a:t>μ</a:t>
            </a:r>
            <a:r>
              <a:rPr lang="fr-FR" sz="1600" dirty="0"/>
              <a:t>m )</a:t>
            </a:r>
          </a:p>
          <a:p>
            <a:r>
              <a:rPr lang="fr-FR" sz="1600" dirty="0"/>
              <a:t>Detector : AQUARIUS 1024x1024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2 spectral modes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LOW  </a:t>
            </a:r>
            <a:r>
              <a:rPr lang="fr-FR" sz="1600" dirty="0">
                <a:sym typeface="Wingdings" panose="05000000000000000000" pitchFamily="2" charset="2"/>
              </a:rPr>
              <a:t> R </a:t>
            </a:r>
            <a:r>
              <a:rPr lang="fr-FR" sz="1600" dirty="0"/>
              <a:t>≈ 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HIGH </a:t>
            </a:r>
            <a:r>
              <a:rPr lang="fr-FR" sz="1600" dirty="0">
                <a:sym typeface="Wingdings" panose="05000000000000000000" pitchFamily="2" charset="2"/>
              </a:rPr>
              <a:t> R </a:t>
            </a:r>
            <a:r>
              <a:rPr lang="fr-FR" sz="1600" dirty="0"/>
              <a:t>≈ 220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79729A57-46C7-4948-B023-58A32D70B431}"/>
              </a:ext>
            </a:extLst>
          </p:cNvPr>
          <p:cNvSpPr/>
          <p:nvPr/>
        </p:nvSpPr>
        <p:spPr>
          <a:xfrm>
            <a:off x="7901233" y="1713663"/>
            <a:ext cx="223539" cy="739833"/>
          </a:xfrm>
          <a:prstGeom prst="rightBrace">
            <a:avLst>
              <a:gd name="adj1" fmla="val 2249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6F0442-DD7D-428B-806D-144D877442DE}"/>
              </a:ext>
            </a:extLst>
          </p:cNvPr>
          <p:cNvSpPr txBox="1"/>
          <p:nvPr/>
        </p:nvSpPr>
        <p:spPr>
          <a:xfrm>
            <a:off x="8343510" y="1866063"/>
            <a:ext cx="2063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Geometry + kinematics of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H lines, H2O, PAHs, CO, 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CO-ice, Nano-diamonds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5AF6E642-947E-4772-AB45-FB9C4B0E2177}"/>
              </a:ext>
            </a:extLst>
          </p:cNvPr>
          <p:cNvSpPr/>
          <p:nvPr/>
        </p:nvSpPr>
        <p:spPr>
          <a:xfrm>
            <a:off x="6431343" y="3850833"/>
            <a:ext cx="307964" cy="261865"/>
          </a:xfrm>
          <a:prstGeom prst="rightBrace">
            <a:avLst>
              <a:gd name="adj1" fmla="val 2249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1F1CEB-42BE-4B8B-AD6A-CA500BA256FB}"/>
              </a:ext>
            </a:extLst>
          </p:cNvPr>
          <p:cNvSpPr txBox="1"/>
          <p:nvPr/>
        </p:nvSpPr>
        <p:spPr>
          <a:xfrm>
            <a:off x="6987387" y="3866718"/>
            <a:ext cx="2284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Fine structure of dust + PAHs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F40248C3-DE67-4CC8-8522-583340AE04DC}"/>
              </a:ext>
            </a:extLst>
          </p:cNvPr>
          <p:cNvSpPr/>
          <p:nvPr/>
        </p:nvSpPr>
        <p:spPr>
          <a:xfrm>
            <a:off x="6526791" y="3596949"/>
            <a:ext cx="241886" cy="531634"/>
          </a:xfrm>
          <a:prstGeom prst="rightBrace">
            <a:avLst>
              <a:gd name="adj1" fmla="val 2249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009ACE-0316-49FA-B8DC-0C11EEE8A710}"/>
              </a:ext>
            </a:extLst>
          </p:cNvPr>
          <p:cNvSpPr txBox="1"/>
          <p:nvPr/>
        </p:nvSpPr>
        <p:spPr>
          <a:xfrm>
            <a:off x="6939982" y="3578356"/>
            <a:ext cx="2532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Mainly geometry of warm Dust  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6CBB8012-ED2F-4F05-BC92-FA23AD1C1103}"/>
              </a:ext>
            </a:extLst>
          </p:cNvPr>
          <p:cNvSpPr/>
          <p:nvPr/>
        </p:nvSpPr>
        <p:spPr>
          <a:xfrm>
            <a:off x="7719969" y="1400862"/>
            <a:ext cx="241886" cy="1052633"/>
          </a:xfrm>
          <a:prstGeom prst="rightBrace">
            <a:avLst>
              <a:gd name="adj1" fmla="val 22492"/>
              <a:gd name="adj2" fmla="val 2252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5ADE38-F1CC-4300-86C9-2AE7BE00A974}"/>
              </a:ext>
            </a:extLst>
          </p:cNvPr>
          <p:cNvSpPr txBox="1"/>
          <p:nvPr/>
        </p:nvSpPr>
        <p:spPr>
          <a:xfrm>
            <a:off x="8108958" y="1401579"/>
            <a:ext cx="353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Hot dust, circumstellar gas, and stellar surface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2DA6A2F-6592-42F2-8331-22E2A5B13D56}"/>
              </a:ext>
            </a:extLst>
          </p:cNvPr>
          <p:cNvGrpSpPr/>
          <p:nvPr/>
        </p:nvGrpSpPr>
        <p:grpSpPr>
          <a:xfrm>
            <a:off x="450505" y="4529145"/>
            <a:ext cx="3235751" cy="2284301"/>
            <a:chOff x="421849" y="1373299"/>
            <a:chExt cx="5860204" cy="3727736"/>
          </a:xfrm>
        </p:grpSpPr>
        <p:pic>
          <p:nvPicPr>
            <p:cNvPr id="15" name="Image 1" descr="RTEmagicC_subaru_disque_protoplanetaire_2_The_Graduate_University_for_Advanced_Studies_and_the_National_Astronomical_Observatory_of_Japan_txdam35084_5fd85a2.jpg">
              <a:extLst>
                <a:ext uri="{FF2B5EF4-FFF2-40B4-BE49-F238E27FC236}">
                  <a16:creationId xmlns:a16="http://schemas.microsoft.com/office/drawing/2014/main" id="{61B6A480-F017-41F3-A851-3FFA7B8D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98"/>
            <a:stretch>
              <a:fillRect/>
            </a:stretch>
          </p:blipFill>
          <p:spPr bwMode="auto">
            <a:xfrm flipH="1">
              <a:off x="421849" y="1373299"/>
              <a:ext cx="5860204" cy="372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605053B-2BF5-493C-9713-ACD49135B1A1}"/>
                </a:ext>
              </a:extLst>
            </p:cNvPr>
            <p:cNvSpPr txBox="1"/>
            <p:nvPr/>
          </p:nvSpPr>
          <p:spPr>
            <a:xfrm>
              <a:off x="421849" y="1393902"/>
              <a:ext cx="201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Protoplanetary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disk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FB15244-344E-4CE3-8825-3F8E5845674C}"/>
              </a:ext>
            </a:extLst>
          </p:cNvPr>
          <p:cNvGrpSpPr/>
          <p:nvPr/>
        </p:nvGrpSpPr>
        <p:grpSpPr>
          <a:xfrm>
            <a:off x="4356062" y="4554645"/>
            <a:ext cx="3327558" cy="2271676"/>
            <a:chOff x="7275541" y="752031"/>
            <a:chExt cx="3804961" cy="259247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DD8469B-E2E9-439C-BEAD-E105756A2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88" r="12550"/>
            <a:stretch/>
          </p:blipFill>
          <p:spPr>
            <a:xfrm>
              <a:off x="7275541" y="752031"/>
              <a:ext cx="3804961" cy="2592474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3F71683-CBEA-451C-90D2-A363ED5F6210}"/>
                </a:ext>
              </a:extLst>
            </p:cNvPr>
            <p:cNvSpPr txBox="1"/>
            <p:nvPr/>
          </p:nvSpPr>
          <p:spPr>
            <a:xfrm>
              <a:off x="7275541" y="783624"/>
              <a:ext cx="611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AGN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4948CCB-B707-4F26-8AB8-4116675E6AF5}"/>
              </a:ext>
            </a:extLst>
          </p:cNvPr>
          <p:cNvGrpSpPr/>
          <p:nvPr/>
        </p:nvGrpSpPr>
        <p:grpSpPr>
          <a:xfrm>
            <a:off x="8343510" y="4460365"/>
            <a:ext cx="3327558" cy="2364752"/>
            <a:chOff x="7308050" y="3500321"/>
            <a:chExt cx="4011295" cy="28295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F12FB1-0618-45F5-954E-E177690796EB}"/>
                </a:ext>
              </a:extLst>
            </p:cNvPr>
            <p:cNvSpPr/>
            <p:nvPr/>
          </p:nvSpPr>
          <p:spPr>
            <a:xfrm>
              <a:off x="7308050" y="3558997"/>
              <a:ext cx="4011295" cy="27709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A605F03-B65E-4A45-ABF5-AB0820B3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33732" y="4641862"/>
              <a:ext cx="1590964" cy="159096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9BFDFAD-A493-46DB-9096-BC7395DD7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986" t="13131" r="16586"/>
            <a:stretch/>
          </p:blipFill>
          <p:spPr>
            <a:xfrm>
              <a:off x="7325726" y="4297295"/>
              <a:ext cx="2296053" cy="1881991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03E3808-BE69-424F-9F9D-33AD47E808A1}"/>
                </a:ext>
              </a:extLst>
            </p:cNvPr>
            <p:cNvSpPr txBox="1"/>
            <p:nvPr/>
          </p:nvSpPr>
          <p:spPr>
            <a:xfrm>
              <a:off x="7354051" y="3500321"/>
              <a:ext cx="1451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Evolved stars 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F4EE56B-1C47-4BA9-8EF2-43809EFFC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707" r="-2272" b="4660"/>
            <a:stretch/>
          </p:blipFill>
          <p:spPr>
            <a:xfrm>
              <a:off x="9281188" y="3680120"/>
              <a:ext cx="1136073" cy="1034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574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Operating MATISSE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69BD1B-BF85-4283-A925-BB701A7A4203}"/>
              </a:ext>
            </a:extLst>
          </p:cNvPr>
          <p:cNvCxnSpPr/>
          <p:nvPr/>
        </p:nvCxnSpPr>
        <p:spPr>
          <a:xfrm>
            <a:off x="6096000" y="1035698"/>
            <a:ext cx="0" cy="44413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D53F369-7889-466F-B39C-218F82B0584A}"/>
              </a:ext>
            </a:extLst>
          </p:cNvPr>
          <p:cNvCxnSpPr/>
          <p:nvPr/>
        </p:nvCxnSpPr>
        <p:spPr>
          <a:xfrm>
            <a:off x="1045029" y="3069771"/>
            <a:ext cx="9927771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99FFA8D-D8CE-4611-A8D0-97ACDB758B0E}"/>
              </a:ext>
            </a:extLst>
          </p:cNvPr>
          <p:cNvSpPr txBox="1"/>
          <p:nvPr/>
        </p:nvSpPr>
        <p:spPr>
          <a:xfrm>
            <a:off x="2295330" y="567301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MATISSE Alone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6B0271-B64D-4CEB-BB6E-E20BC0071785}"/>
              </a:ext>
            </a:extLst>
          </p:cNvPr>
          <p:cNvSpPr txBox="1"/>
          <p:nvPr/>
        </p:nvSpPr>
        <p:spPr>
          <a:xfrm>
            <a:off x="8074090" y="567301"/>
            <a:ext cx="113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GRA4MAT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094265-66A7-4C01-B054-E5C9ECF88C7E}"/>
              </a:ext>
            </a:extLst>
          </p:cNvPr>
          <p:cNvSpPr txBox="1"/>
          <p:nvPr/>
        </p:nvSpPr>
        <p:spPr>
          <a:xfrm>
            <a:off x="115077" y="181853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Acquisition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4DD42F-8D4C-45E9-B89A-B57E49B570B3}"/>
              </a:ext>
            </a:extLst>
          </p:cNvPr>
          <p:cNvSpPr txBox="1"/>
          <p:nvPr/>
        </p:nvSpPr>
        <p:spPr>
          <a:xfrm>
            <a:off x="115077" y="3998082"/>
            <a:ext cx="13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EEDCFD-71DC-4B45-A4E3-4C52F47CA895}"/>
              </a:ext>
            </a:extLst>
          </p:cNvPr>
          <p:cNvSpPr txBox="1"/>
          <p:nvPr/>
        </p:nvSpPr>
        <p:spPr>
          <a:xfrm>
            <a:off x="1806414" y="1216951"/>
            <a:ext cx="4154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Telescope pointing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acquisition =&gt; correction on IRIS pix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Fringe search =&gt; VLTI DL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Cophasing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L/N (CPN)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B06A73-CF2F-4FB4-A808-D01F25611A4F}"/>
              </a:ext>
            </a:extLst>
          </p:cNvPr>
          <p:cNvSpPr txBox="1"/>
          <p:nvPr/>
        </p:nvSpPr>
        <p:spPr>
          <a:xfrm>
            <a:off x="1577672" y="3538574"/>
            <a:ext cx="40720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Skies L +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 check/search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=&gt; VLTI-DL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Fringes L + N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=&gt; internal </a:t>
            </a:r>
            <a:r>
              <a:rPr lang="en-US" dirty="0" err="1">
                <a:solidFill>
                  <a:srgbClr val="00B050"/>
                </a:solidFill>
              </a:rPr>
              <a:t>coherencing</a:t>
            </a:r>
            <a:r>
              <a:rPr lang="en-US" dirty="0">
                <a:solidFill>
                  <a:srgbClr val="00B050"/>
                </a:solidFill>
              </a:rPr>
              <a:t> (L or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Chopped fringes L + photometry N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=&gt; internal </a:t>
            </a:r>
            <a:r>
              <a:rPr lang="en-US" dirty="0" err="1">
                <a:solidFill>
                  <a:srgbClr val="00B050"/>
                </a:solidFill>
              </a:rPr>
              <a:t>coherencing</a:t>
            </a:r>
            <a:r>
              <a:rPr lang="en-US" dirty="0">
                <a:solidFill>
                  <a:srgbClr val="00B050"/>
                </a:solidFill>
              </a:rPr>
              <a:t> L</a:t>
            </a:r>
          </a:p>
          <a:p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ED6A60-AB81-47E0-8ED1-79A324E8AAD8}"/>
              </a:ext>
            </a:extLst>
          </p:cNvPr>
          <p:cNvSpPr txBox="1"/>
          <p:nvPr/>
        </p:nvSpPr>
        <p:spPr>
          <a:xfrm>
            <a:off x="6319586" y="1264537"/>
            <a:ext cx="5505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Telescope pointing</a:t>
            </a:r>
          </a:p>
          <a:p>
            <a:r>
              <a:rPr lang="en-US" dirty="0"/>
              <a:t>VLTI-MATISSE-GRAVITY image acquisition (FSM + Gravity)</a:t>
            </a:r>
          </a:p>
          <a:p>
            <a:r>
              <a:rPr lang="en-US" dirty="0"/>
              <a:t>Pupil acquisition in GRAVITY =&gt; VCM</a:t>
            </a:r>
          </a:p>
          <a:p>
            <a:r>
              <a:rPr lang="en-US" dirty="0"/>
              <a:t>GRAVITY fringe search =&gt; VLTI-DL</a:t>
            </a:r>
          </a:p>
          <a:p>
            <a:r>
              <a:rPr lang="en-US" dirty="0"/>
              <a:t>GRAVITY tracking =&gt; VLTI-DL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8187473-64F9-4941-A9A0-BAE6C866BD81}"/>
              </a:ext>
            </a:extLst>
          </p:cNvPr>
          <p:cNvSpPr txBox="1"/>
          <p:nvPr/>
        </p:nvSpPr>
        <p:spPr>
          <a:xfrm>
            <a:off x="6603110" y="3472891"/>
            <a:ext cx="3761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Skies L +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 check/search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	=&gt; CPL/CPN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Fringes L + N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=&gt; GRAVITY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Chopped fringes L + photometry N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=&gt; Who’s tracking?</a:t>
            </a: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A743BC3B-B110-4359-A30B-75F9C08EC5FE}"/>
              </a:ext>
            </a:extLst>
          </p:cNvPr>
          <p:cNvSpPr/>
          <p:nvPr/>
        </p:nvSpPr>
        <p:spPr>
          <a:xfrm rot="4244519">
            <a:off x="4808222" y="1090304"/>
            <a:ext cx="279899" cy="2157052"/>
          </a:xfrm>
          <a:prstGeom prst="rightBrac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D79968-3E6A-4EB1-BD41-126699C5D6BC}"/>
              </a:ext>
            </a:extLst>
          </p:cNvPr>
          <p:cNvSpPr txBox="1"/>
          <p:nvPr/>
        </p:nvSpPr>
        <p:spPr>
          <a:xfrm rot="20432488">
            <a:off x="4062261" y="2338921"/>
            <a:ext cx="207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done once per night</a:t>
            </a:r>
          </a:p>
        </p:txBody>
      </p:sp>
    </p:spTree>
    <p:extLst>
      <p:ext uri="{BB962C8B-B14F-4D97-AF65-F5344CB8AC3E}">
        <p14:creationId xmlns:p14="http://schemas.microsoft.com/office/powerpoint/2010/main" val="57034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MATISSE </a:t>
            </a:r>
            <a:r>
              <a:rPr lang="fr-FR" dirty="0" err="1"/>
              <a:t>Observing</a:t>
            </a:r>
            <a:r>
              <a:rPr lang="fr-FR" dirty="0"/>
              <a:t> modes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5DF72E-8DD7-4B3B-B710-3E96065A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9" t="38095" r="34392" b="10270"/>
          <a:stretch/>
        </p:blipFill>
        <p:spPr>
          <a:xfrm>
            <a:off x="1349992" y="1025797"/>
            <a:ext cx="9085398" cy="5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MATISSE </a:t>
            </a:r>
            <a:r>
              <a:rPr lang="fr-FR" dirty="0" err="1"/>
              <a:t>Observing</a:t>
            </a:r>
            <a:r>
              <a:rPr lang="fr-FR" dirty="0"/>
              <a:t> </a:t>
            </a:r>
            <a:r>
              <a:rPr lang="fr-FR" dirty="0" err="1"/>
              <a:t>sequence</a:t>
            </a:r>
            <a:r>
              <a:rPr lang="fr-FR" dirty="0"/>
              <a:t> in </a:t>
            </a:r>
            <a:r>
              <a:rPr lang="fr-FR" dirty="0" err="1"/>
              <a:t>Hybrid</a:t>
            </a:r>
            <a:r>
              <a:rPr lang="fr-FR" dirty="0"/>
              <a:t> mode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114236F-8FB3-4726-AED6-C29C36B11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5117"/>
              </p:ext>
            </p:extLst>
          </p:nvPr>
        </p:nvGraphicFramePr>
        <p:xfrm>
          <a:off x="3108103" y="1140460"/>
          <a:ext cx="875631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158">
                  <a:extLst>
                    <a:ext uri="{9D8B030D-6E8A-4147-A177-3AD203B41FA5}">
                      <a16:colId xmlns:a16="http://schemas.microsoft.com/office/drawing/2014/main" val="3088825698"/>
                    </a:ext>
                  </a:extLst>
                </a:gridCol>
                <a:gridCol w="4378158">
                  <a:extLst>
                    <a:ext uri="{9D8B030D-6E8A-4147-A177-3AD203B41FA5}">
                      <a16:colId xmlns:a16="http://schemas.microsoft.com/office/drawing/2014/main" val="344783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LM 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Sky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Sky OUT-OUT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Sky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Sky OUT-OUT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4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IN-OUT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OUT-IN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OUT-OUT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1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Beam1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Beam2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Beam3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Beam4 SI-PHOT IN-IN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4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Beam1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Beam2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Beam3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Beam4 SI-PHOT OUT-OUT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21981"/>
                  </a:ext>
                </a:extLst>
              </a:tr>
            </a:tbl>
          </a:graphicData>
        </a:graphic>
      </p:graphicFrame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AD23CFE8-806E-4A9D-BA0E-DABCDAF7A9E7}"/>
              </a:ext>
            </a:extLst>
          </p:cNvPr>
          <p:cNvSpPr/>
          <p:nvPr/>
        </p:nvSpPr>
        <p:spPr>
          <a:xfrm>
            <a:off x="2716217" y="3319750"/>
            <a:ext cx="391886" cy="2325270"/>
          </a:xfrm>
          <a:prstGeom prst="leftBrace">
            <a:avLst>
              <a:gd name="adj1" fmla="val 3499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602D2C-A9D8-4C1A-8ED9-F3B73C64AB80}"/>
              </a:ext>
            </a:extLst>
          </p:cNvPr>
          <p:cNvSpPr txBox="1"/>
          <p:nvPr/>
        </p:nvSpPr>
        <p:spPr>
          <a:xfrm>
            <a:off x="251804" y="4226417"/>
            <a:ext cx="25670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Optional</a:t>
            </a:r>
            <a:r>
              <a:rPr lang="fr-FR" sz="2000" dirty="0"/>
              <a:t> </a:t>
            </a:r>
            <a:r>
              <a:rPr lang="fr-FR" sz="2000" dirty="0" err="1"/>
              <a:t>steps</a:t>
            </a:r>
            <a:r>
              <a:rPr lang="fr-FR" sz="2000" dirty="0"/>
              <a:t> :</a:t>
            </a:r>
          </a:p>
          <a:p>
            <a:endParaRPr lang="fr-FR" sz="2000" dirty="0"/>
          </a:p>
          <a:p>
            <a:r>
              <a:rPr lang="fr-FR" sz="2000" dirty="0" err="1"/>
              <a:t>Necessary</a:t>
            </a:r>
            <a:r>
              <a:rPr lang="fr-FR" sz="2000" dirty="0"/>
              <a:t> to </a:t>
            </a:r>
            <a:r>
              <a:rPr lang="fr-FR" sz="2000" dirty="0" err="1"/>
              <a:t>compute</a:t>
            </a:r>
            <a:r>
              <a:rPr lang="fr-FR" sz="2000" dirty="0"/>
              <a:t> </a:t>
            </a:r>
          </a:p>
          <a:p>
            <a:r>
              <a:rPr lang="fr-FR" sz="2000" dirty="0"/>
              <a:t>V² in N band</a:t>
            </a:r>
          </a:p>
          <a:p>
            <a:endParaRPr lang="fr-FR" sz="2000" dirty="0"/>
          </a:p>
          <a:p>
            <a:r>
              <a:rPr lang="fr-FR" sz="2000" dirty="0"/>
              <a:t>if not </a:t>
            </a:r>
            <a:r>
              <a:rPr lang="fr-FR" sz="2000" dirty="0" err="1"/>
              <a:t>performed</a:t>
            </a:r>
            <a:endParaRPr lang="fr-FR" sz="2000" dirty="0"/>
          </a:p>
          <a:p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dirty="0" err="1"/>
              <a:t>coherent</a:t>
            </a:r>
            <a:r>
              <a:rPr lang="fr-FR" sz="2000" dirty="0"/>
              <a:t> flux</a:t>
            </a:r>
          </a:p>
        </p:txBody>
      </p:sp>
    </p:spTree>
    <p:extLst>
      <p:ext uri="{BB962C8B-B14F-4D97-AF65-F5344CB8AC3E}">
        <p14:creationId xmlns:p14="http://schemas.microsoft.com/office/powerpoint/2010/main" val="31109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MATISSE </a:t>
            </a:r>
            <a:r>
              <a:rPr lang="fr-FR" dirty="0" err="1"/>
              <a:t>Observing</a:t>
            </a:r>
            <a:r>
              <a:rPr lang="fr-FR" dirty="0"/>
              <a:t> 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GRA4MAT ?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114236F-8FB3-4726-AED6-C29C36B11ADD}"/>
              </a:ext>
            </a:extLst>
          </p:cNvPr>
          <p:cNvGraphicFramePr>
            <a:graphicFrameLocks noGrp="1"/>
          </p:cNvGraphicFramePr>
          <p:nvPr/>
        </p:nvGraphicFramePr>
        <p:xfrm>
          <a:off x="3108103" y="1140460"/>
          <a:ext cx="875631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158">
                  <a:extLst>
                    <a:ext uri="{9D8B030D-6E8A-4147-A177-3AD203B41FA5}">
                      <a16:colId xmlns:a16="http://schemas.microsoft.com/office/drawing/2014/main" val="3088825698"/>
                    </a:ext>
                  </a:extLst>
                </a:gridCol>
                <a:gridCol w="4378158">
                  <a:extLst>
                    <a:ext uri="{9D8B030D-6E8A-4147-A177-3AD203B41FA5}">
                      <a16:colId xmlns:a16="http://schemas.microsoft.com/office/drawing/2014/main" val="344783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LM 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Sky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Sky OUT-OUT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Sky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Sky OUT-OUT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4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IN-OUT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OUT-IN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HI-SENS OUT-OUT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1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IN-IN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Beam1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Beam2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Beam3 SI-PHOT IN-IN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Beam4 SI-PHOT IN-IN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4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Fringes</a:t>
                      </a:r>
                      <a:r>
                        <a:rPr lang="fr-FR" dirty="0"/>
                        <a:t> SI-PHOT OUT-OUT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Beam1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Beam2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Beam3 SI-PHOT OUT-OUT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Chopped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Photom</a:t>
                      </a:r>
                      <a:r>
                        <a:rPr lang="fr-FR" dirty="0"/>
                        <a:t>.  Beam4 SI-PHOT OUT-OUT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21981"/>
                  </a:ext>
                </a:extLst>
              </a:tr>
            </a:tbl>
          </a:graphicData>
        </a:graphic>
      </p:graphicFrame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AD23CFE8-806E-4A9D-BA0E-DABCDAF7A9E7}"/>
              </a:ext>
            </a:extLst>
          </p:cNvPr>
          <p:cNvSpPr/>
          <p:nvPr/>
        </p:nvSpPr>
        <p:spPr>
          <a:xfrm>
            <a:off x="2585588" y="2146041"/>
            <a:ext cx="391886" cy="1203649"/>
          </a:xfrm>
          <a:prstGeom prst="leftBrace">
            <a:avLst>
              <a:gd name="adj1" fmla="val 3499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9BB2E7-60A2-47FF-B75D-8699BDA7060B}"/>
              </a:ext>
            </a:extLst>
          </p:cNvPr>
          <p:cNvSpPr txBox="1"/>
          <p:nvPr/>
        </p:nvSpPr>
        <p:spPr>
          <a:xfrm>
            <a:off x="742953" y="2286964"/>
            <a:ext cx="1620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/>
              <a:t>Tracking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/>
              <a:t>GRAVITY-FT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558EB045-04DA-463F-BF15-4FDABF3DD2F0}"/>
              </a:ext>
            </a:extLst>
          </p:cNvPr>
          <p:cNvSpPr/>
          <p:nvPr/>
        </p:nvSpPr>
        <p:spPr>
          <a:xfrm>
            <a:off x="2585588" y="3508310"/>
            <a:ext cx="391886" cy="1931438"/>
          </a:xfrm>
          <a:prstGeom prst="leftBrace">
            <a:avLst>
              <a:gd name="adj1" fmla="val 3499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D79D83-0D66-4E61-8D95-C2C4D962BABA}"/>
              </a:ext>
            </a:extLst>
          </p:cNvPr>
          <p:cNvSpPr txBox="1"/>
          <p:nvPr/>
        </p:nvSpPr>
        <p:spPr>
          <a:xfrm>
            <a:off x="-112404" y="3241520"/>
            <a:ext cx="2697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What</a:t>
            </a:r>
            <a:r>
              <a:rPr lang="fr-FR" sz="2000" dirty="0"/>
              <a:t> to do </a:t>
            </a:r>
            <a:r>
              <a:rPr lang="fr-FR" sz="2000" dirty="0" err="1"/>
              <a:t>here</a:t>
            </a:r>
            <a:r>
              <a:rPr lang="fr-FR" sz="2000" dirty="0"/>
              <a:t>?</a:t>
            </a:r>
          </a:p>
          <a:p>
            <a:pPr algn="ctr"/>
            <a:r>
              <a:rPr lang="fr-FR" sz="2000" dirty="0"/>
              <a:t>No </a:t>
            </a:r>
            <a:r>
              <a:rPr lang="fr-FR" sz="2000" dirty="0" err="1"/>
              <a:t>tracking</a:t>
            </a:r>
            <a:endParaRPr lang="fr-FR" sz="2000" dirty="0"/>
          </a:p>
          <a:p>
            <a:pPr algn="ctr"/>
            <a:r>
              <a:rPr lang="fr-FR" sz="2000" dirty="0"/>
              <a:t>Or</a:t>
            </a:r>
          </a:p>
          <a:p>
            <a:pPr algn="ctr"/>
            <a:r>
              <a:rPr lang="fr-FR" sz="2000" dirty="0" err="1"/>
              <a:t>Internal</a:t>
            </a:r>
            <a:r>
              <a:rPr lang="fr-FR" sz="2000" dirty="0"/>
              <a:t> </a:t>
            </a:r>
            <a:r>
              <a:rPr lang="fr-FR" sz="2000" dirty="0" err="1"/>
              <a:t>Coherencing</a:t>
            </a:r>
            <a:endParaRPr lang="fr-FR" sz="2000" dirty="0"/>
          </a:p>
          <a:p>
            <a:pPr algn="ctr"/>
            <a:r>
              <a:rPr lang="fr-FR" sz="2000" dirty="0" err="1"/>
              <a:t>same</a:t>
            </a:r>
            <a:r>
              <a:rPr lang="fr-FR" sz="2000" dirty="0"/>
              <a:t> mode or LOW</a:t>
            </a:r>
          </a:p>
          <a:p>
            <a:pPr algn="ctr"/>
            <a:r>
              <a:rPr lang="fr-FR" sz="2000" dirty="0"/>
              <a:t>Or </a:t>
            </a:r>
          </a:p>
          <a:p>
            <a:pPr algn="ctr"/>
            <a:r>
              <a:rPr lang="fr-FR" sz="2000" dirty="0"/>
              <a:t>GRAVITY-FT 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slow </a:t>
            </a:r>
            <a:r>
              <a:rPr lang="fr-FR" sz="2000" dirty="0" err="1"/>
              <a:t>chopping</a:t>
            </a:r>
            <a:r>
              <a:rPr lang="fr-FR" sz="2000" dirty="0"/>
              <a:t> (0.1-0.25Hz)</a:t>
            </a:r>
          </a:p>
          <a:p>
            <a:pPr algn="ctr"/>
            <a:r>
              <a:rPr lang="fr-FR" sz="2000" dirty="0"/>
              <a:t>Or </a:t>
            </a:r>
          </a:p>
          <a:p>
            <a:pPr algn="ctr"/>
            <a:r>
              <a:rPr lang="fr-FR" sz="2000" dirty="0"/>
              <a:t>Hi-Sens mode in 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DBD290-CD06-44D2-BB5E-F8B905D9BD51}"/>
              </a:ext>
            </a:extLst>
          </p:cNvPr>
          <p:cNvSpPr txBox="1"/>
          <p:nvPr/>
        </p:nvSpPr>
        <p:spPr>
          <a:xfrm>
            <a:off x="135583" y="1320589"/>
            <a:ext cx="2791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GRAVITY « standby »</a:t>
            </a:r>
          </a:p>
          <a:p>
            <a:pPr algn="ctr"/>
            <a:r>
              <a:rPr lang="fr-FR" sz="2000" dirty="0"/>
              <a:t>(</a:t>
            </a:r>
            <a:r>
              <a:rPr lang="fr-FR" sz="2000" dirty="0" err="1"/>
              <a:t>tracking+images+pupils</a:t>
            </a:r>
            <a:r>
              <a:rPr lang="fr-FR" sz="2000" dirty="0"/>
              <a:t>)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C1BCAFEB-E0B9-4387-8895-9CC274DBC21C}"/>
              </a:ext>
            </a:extLst>
          </p:cNvPr>
          <p:cNvSpPr/>
          <p:nvPr/>
        </p:nvSpPr>
        <p:spPr>
          <a:xfrm>
            <a:off x="2873828" y="1279918"/>
            <a:ext cx="201617" cy="811876"/>
          </a:xfrm>
          <a:prstGeom prst="leftBrace">
            <a:avLst>
              <a:gd name="adj1" fmla="val 34997"/>
              <a:gd name="adj2" fmla="val 4885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12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GB" dirty="0"/>
              <a:t>GRA4MAT drawbacks and problems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A52F83-1BF2-4664-B74C-D248CACBE021}"/>
              </a:ext>
            </a:extLst>
          </p:cNvPr>
          <p:cNvSpPr txBox="1"/>
          <p:nvPr/>
        </p:nvSpPr>
        <p:spPr>
          <a:xfrm>
            <a:off x="261531" y="889843"/>
            <a:ext cx="959211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Chopping and tracking simultaneously</a:t>
            </a:r>
          </a:p>
          <a:p>
            <a:r>
              <a:rPr lang="en-US" dirty="0"/>
              <a:t>	Would be great if possible</a:t>
            </a:r>
          </a:p>
          <a:p>
            <a:r>
              <a:rPr lang="en-US" dirty="0"/>
              <a:t>	Other solution would be HISENS mode in L band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 jumps in GRAVITY : </a:t>
            </a:r>
          </a:p>
          <a:p>
            <a:r>
              <a:rPr lang="en-US" dirty="0"/>
              <a:t>	Change “weight” between GD and PD to prevent them</a:t>
            </a:r>
          </a:p>
          <a:p>
            <a:r>
              <a:rPr lang="en-US" dirty="0"/>
              <a:t>	 Double jumps to limit the effect at 4µm.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N band, the photometry is limiting the accuracy on V² </a:t>
            </a:r>
          </a:p>
          <a:p>
            <a:r>
              <a:rPr lang="en-US" dirty="0"/>
              <a:t>	GRA4MAT will only improve the coherent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L&amp;M bands, for faint targets (below 5-10Jy), photometry problem on fringes without chopping </a:t>
            </a:r>
          </a:p>
          <a:p>
            <a:r>
              <a:rPr lang="en-US" dirty="0"/>
              <a:t>	 Chopped SI-PHOT fringes or full HISENS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10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GB" dirty="0"/>
              <a:t>GRA4MAT drawbacks and problems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C1D7CC-D438-4040-A85F-C9C96FF3AF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2608"/>
          <a:stretch/>
        </p:blipFill>
        <p:spPr bwMode="auto">
          <a:xfrm>
            <a:off x="836023" y="889843"/>
            <a:ext cx="10737667" cy="5419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4C63F4-85FB-4CA6-B0CE-31BD9FF1C0EC}"/>
              </a:ext>
            </a:extLst>
          </p:cNvPr>
          <p:cNvSpPr txBox="1"/>
          <p:nvPr/>
        </p:nvSpPr>
        <p:spPr>
          <a:xfrm>
            <a:off x="3159971" y="5968157"/>
            <a:ext cx="587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Non-chopped  (blue) diverges at 3.7um for this 14 </a:t>
            </a:r>
            <a:r>
              <a:rPr lang="en-US" dirty="0" err="1"/>
              <a:t>Jy</a:t>
            </a:r>
            <a:r>
              <a:rPr lang="en-US" dirty="0"/>
              <a:t> source .</a:t>
            </a:r>
          </a:p>
        </p:txBody>
      </p:sp>
    </p:spTree>
    <p:extLst>
      <p:ext uri="{BB962C8B-B14F-4D97-AF65-F5344CB8AC3E}">
        <p14:creationId xmlns:p14="http://schemas.microsoft.com/office/powerpoint/2010/main" val="140584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expect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an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fringe</a:t>
            </a:r>
            <a:r>
              <a:rPr lang="fr-FR" dirty="0"/>
              <a:t> tracker?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F2B7F0-3CA3-4500-AD53-DF3D8F8FC34C}"/>
              </a:ext>
            </a:extLst>
          </p:cNvPr>
          <p:cNvSpPr txBox="1"/>
          <p:nvPr/>
        </p:nvSpPr>
        <p:spPr>
          <a:xfrm>
            <a:off x="572872" y="1107459"/>
            <a:ext cx="95973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spectral coverage in MED-LM and HIGH-L modes by allowing longer 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SNR in L band by allowing longer 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Enable the use of VHIGH mode which always requires long 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instrumental visibility in L by stabilizing fringes even for the shorter 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accuracy on transfer function and thus calibrated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N band sensitivity using coherent integration using pistons estimated in K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523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fr-FR" dirty="0"/>
              <a:t>Detector Read Time vs </a:t>
            </a:r>
            <a:r>
              <a:rPr lang="fr-FR" dirty="0" err="1"/>
              <a:t>Coherent</a:t>
            </a:r>
            <a:r>
              <a:rPr lang="fr-FR" dirty="0"/>
              <a:t> Time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323FE56-589C-4319-82B6-C27969F1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71434"/>
              </p:ext>
            </p:extLst>
          </p:nvPr>
        </p:nvGraphicFramePr>
        <p:xfrm>
          <a:off x="2032000" y="99025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866223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703487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916357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7517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147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τ</a:t>
                      </a:r>
                      <a:r>
                        <a:rPr lang="fr-FR" b="1" baseline="-25000" dirty="0">
                          <a:solidFill>
                            <a:schemeClr val="bg1"/>
                          </a:solidFill>
                        </a:rPr>
                        <a:t>0V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 (ms)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4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τ</a:t>
                      </a:r>
                      <a:r>
                        <a:rPr lang="fr-FR" b="1" baseline="-25000" dirty="0">
                          <a:solidFill>
                            <a:schemeClr val="bg1"/>
                          </a:solidFill>
                        </a:rPr>
                        <a:t>0L 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(ms)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9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τ</a:t>
                      </a:r>
                      <a:r>
                        <a:rPr lang="fr-FR" b="1" baseline="-25000" dirty="0">
                          <a:solidFill>
                            <a:schemeClr val="bg1"/>
                          </a:solidFill>
                        </a:rPr>
                        <a:t>0N 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(ms)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2464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D35ED82-36DC-4589-B76B-43B295038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17612"/>
              </p:ext>
            </p:extLst>
          </p:nvPr>
        </p:nvGraphicFramePr>
        <p:xfrm>
          <a:off x="3899785" y="5132950"/>
          <a:ext cx="440064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081">
                  <a:extLst>
                    <a:ext uri="{9D8B030D-6E8A-4147-A177-3AD203B41FA5}">
                      <a16:colId xmlns:a16="http://schemas.microsoft.com/office/drawing/2014/main" val="609975303"/>
                    </a:ext>
                  </a:extLst>
                </a:gridCol>
                <a:gridCol w="1074241">
                  <a:extLst>
                    <a:ext uri="{9D8B030D-6E8A-4147-A177-3AD203B41FA5}">
                      <a16:colId xmlns:a16="http://schemas.microsoft.com/office/drawing/2014/main" val="2297859874"/>
                    </a:ext>
                  </a:extLst>
                </a:gridCol>
                <a:gridCol w="1194319">
                  <a:extLst>
                    <a:ext uri="{9D8B030D-6E8A-4147-A177-3AD203B41FA5}">
                      <a16:colId xmlns:a16="http://schemas.microsoft.com/office/drawing/2014/main" val="1931439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LOW-N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HIGH-N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DIT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5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Spectral band (</a:t>
                      </a:r>
                      <a:r>
                        <a:rPr lang="el-GR" dirty="0"/>
                        <a:t>μ</a:t>
                      </a:r>
                      <a:r>
                        <a:rPr lang="fr-FR" dirty="0"/>
                        <a:t>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8 - 13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8 - 13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61850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77065259-6405-425D-97C4-D195E90FFAF3}"/>
              </a:ext>
            </a:extLst>
          </p:cNvPr>
          <p:cNvSpPr txBox="1"/>
          <p:nvPr/>
        </p:nvSpPr>
        <p:spPr>
          <a:xfrm>
            <a:off x="4596590" y="642124"/>
            <a:ext cx="354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Coherence</a:t>
            </a:r>
            <a:r>
              <a:rPr lang="fr-FR" dirty="0"/>
              <a:t> Time in V, L and N bands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10F422-50F1-49BD-ADFE-3FB12739B4D3}"/>
              </a:ext>
            </a:extLst>
          </p:cNvPr>
          <p:cNvSpPr txBox="1"/>
          <p:nvPr/>
        </p:nvSpPr>
        <p:spPr>
          <a:xfrm>
            <a:off x="2724248" y="2538578"/>
            <a:ext cx="656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Detector Read Time (or minimum DIT) </a:t>
            </a:r>
            <a:r>
              <a:rPr lang="fr-FR" dirty="0" err="1"/>
              <a:t>with</a:t>
            </a:r>
            <a:r>
              <a:rPr lang="fr-FR" dirty="0"/>
              <a:t> HAWAII-2RG (LM bands)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9FBA27-45E4-4420-ADE7-2F7AAE8FD40F}"/>
              </a:ext>
            </a:extLst>
          </p:cNvPr>
          <p:cNvSpPr txBox="1"/>
          <p:nvPr/>
        </p:nvSpPr>
        <p:spPr>
          <a:xfrm>
            <a:off x="4362411" y="4763618"/>
            <a:ext cx="31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Offered</a:t>
            </a:r>
            <a:r>
              <a:rPr lang="fr-FR" dirty="0"/>
              <a:t> DIT </a:t>
            </a:r>
            <a:r>
              <a:rPr lang="fr-FR" dirty="0" err="1"/>
              <a:t>with</a:t>
            </a:r>
            <a:r>
              <a:rPr lang="fr-FR" dirty="0"/>
              <a:t> AQUARIUS (N)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47757D-98F6-4A6E-BCE2-E129AC127EE2}"/>
              </a:ext>
            </a:extLst>
          </p:cNvPr>
          <p:cNvSpPr txBox="1"/>
          <p:nvPr/>
        </p:nvSpPr>
        <p:spPr>
          <a:xfrm>
            <a:off x="4316449" y="6214607"/>
            <a:ext cx="373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full detector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in 3.5ms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BF2C72-9DE4-45F5-800C-B0A3791F084A}"/>
              </a:ext>
            </a:extLst>
          </p:cNvPr>
          <p:cNvSpPr txBox="1"/>
          <p:nvPr/>
        </p:nvSpPr>
        <p:spPr>
          <a:xfrm>
            <a:off x="4228284" y="4082156"/>
            <a:ext cx="391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full detector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in 1380ms</a:t>
            </a:r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7FC22896-E0F6-4D28-AF52-D9D754CF8D14}"/>
              </a:ext>
            </a:extLst>
          </p:cNvPr>
          <p:cNvSpPr/>
          <p:nvPr/>
        </p:nvSpPr>
        <p:spPr>
          <a:xfrm flipH="1">
            <a:off x="10160000" y="1384640"/>
            <a:ext cx="213595" cy="706575"/>
          </a:xfrm>
          <a:prstGeom prst="leftBrace">
            <a:avLst>
              <a:gd name="adj1" fmla="val 3499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500EBD-1CEB-4882-8018-C835A4D522A5}"/>
              </a:ext>
            </a:extLst>
          </p:cNvPr>
          <p:cNvSpPr txBox="1"/>
          <p:nvPr/>
        </p:nvSpPr>
        <p:spPr>
          <a:xfrm>
            <a:off x="10562253" y="1384640"/>
            <a:ext cx="1639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Computed</a:t>
            </a:r>
            <a:r>
              <a:rPr lang="fr-FR" dirty="0"/>
              <a:t> </a:t>
            </a:r>
            <a:r>
              <a:rPr lang="fr-FR" dirty="0" err="1"/>
              <a:t>with</a:t>
            </a:r>
            <a:endParaRPr lang="fr-FR" dirty="0"/>
          </a:p>
          <a:p>
            <a:pPr algn="ctr"/>
            <a:r>
              <a:rPr lang="fr-FR" dirty="0"/>
              <a:t>Kolmogorov</a:t>
            </a:r>
          </a:p>
          <a:p>
            <a:pPr algn="ctr"/>
            <a:r>
              <a:rPr lang="fr-FR" dirty="0"/>
              <a:t> turbulence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4A4F5F6C-2FCE-4342-87AF-D21C28C2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30461"/>
              </p:ext>
            </p:extLst>
          </p:nvPr>
        </p:nvGraphicFramePr>
        <p:xfrm>
          <a:off x="1278294" y="2938773"/>
          <a:ext cx="94695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081">
                  <a:extLst>
                    <a:ext uri="{9D8B030D-6E8A-4147-A177-3AD203B41FA5}">
                      <a16:colId xmlns:a16="http://schemas.microsoft.com/office/drawing/2014/main" val="609975303"/>
                    </a:ext>
                  </a:extLst>
                </a:gridCol>
                <a:gridCol w="1074241">
                  <a:extLst>
                    <a:ext uri="{9D8B030D-6E8A-4147-A177-3AD203B41FA5}">
                      <a16:colId xmlns:a16="http://schemas.microsoft.com/office/drawing/2014/main" val="2297859874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108590453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821641936"/>
                    </a:ext>
                  </a:extLst>
                </a:gridCol>
                <a:gridCol w="1194319">
                  <a:extLst>
                    <a:ext uri="{9D8B030D-6E8A-4147-A177-3AD203B41FA5}">
                      <a16:colId xmlns:a16="http://schemas.microsoft.com/office/drawing/2014/main" val="1931439409"/>
                    </a:ext>
                  </a:extLst>
                </a:gridCol>
                <a:gridCol w="1315111">
                  <a:extLst>
                    <a:ext uri="{9D8B030D-6E8A-4147-A177-3AD203B41FA5}">
                      <a16:colId xmlns:a16="http://schemas.microsoft.com/office/drawing/2014/main" val="993079481"/>
                    </a:ext>
                  </a:extLst>
                </a:gridCol>
                <a:gridCol w="1147128">
                  <a:extLst>
                    <a:ext uri="{9D8B030D-6E8A-4147-A177-3AD203B41FA5}">
                      <a16:colId xmlns:a16="http://schemas.microsoft.com/office/drawing/2014/main" val="1676697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LOW-L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LOW-LM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MED-LM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HIGH-L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MED-LM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HIGH-L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DIT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5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Spectral band (</a:t>
                      </a:r>
                      <a:r>
                        <a:rPr lang="el-GR" dirty="0"/>
                        <a:t>μ</a:t>
                      </a:r>
                      <a:r>
                        <a:rPr lang="fr-FR" dirty="0"/>
                        <a:t>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2.85 - 4.2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2.85 - 5.0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fr-FR" dirty="0"/>
                        <a:t> </a:t>
                      </a:r>
                      <a:r>
                        <a:rPr lang="el-GR" dirty="0"/>
                        <a:t>±</a:t>
                      </a:r>
                      <a:r>
                        <a:rPr lang="fr-FR" dirty="0"/>
                        <a:t> 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λ</a:t>
                      </a:r>
                      <a:r>
                        <a:rPr lang="fr-FR" dirty="0"/>
                        <a:t> </a:t>
                      </a:r>
                      <a:r>
                        <a:rPr lang="el-GR" dirty="0"/>
                        <a:t>±</a:t>
                      </a:r>
                      <a:r>
                        <a:rPr lang="fr-FR" dirty="0"/>
                        <a:t>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2.85 - 5.0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2.85 - 4.2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61850"/>
                  </a:ext>
                </a:extLst>
              </a:tr>
            </a:tbl>
          </a:graphicData>
        </a:graphic>
      </p:graphicFrame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6391093C-3556-43B4-8E9E-BF3294779B33}"/>
              </a:ext>
            </a:extLst>
          </p:cNvPr>
          <p:cNvSpPr/>
          <p:nvPr/>
        </p:nvSpPr>
        <p:spPr>
          <a:xfrm flipH="1">
            <a:off x="8467148" y="5514460"/>
            <a:ext cx="126345" cy="353288"/>
          </a:xfrm>
          <a:prstGeom prst="leftBrace">
            <a:avLst>
              <a:gd name="adj1" fmla="val 3499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4C94513-E545-48C1-AD67-DB2E4738203A}"/>
              </a:ext>
            </a:extLst>
          </p:cNvPr>
          <p:cNvSpPr txBox="1"/>
          <p:nvPr/>
        </p:nvSpPr>
        <p:spPr>
          <a:xfrm>
            <a:off x="8654487" y="5298043"/>
            <a:ext cx="354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Chosen to avoid detector saturation</a:t>
            </a:r>
          </a:p>
          <a:p>
            <a:pPr algn="ctr"/>
            <a:r>
              <a:rPr lang="en-US" dirty="0"/>
              <a:t>by the sky/background</a:t>
            </a:r>
          </a:p>
        </p:txBody>
      </p:sp>
    </p:spTree>
    <p:extLst>
      <p:ext uri="{BB962C8B-B14F-4D97-AF65-F5344CB8AC3E}">
        <p14:creationId xmlns:p14="http://schemas.microsoft.com/office/powerpoint/2010/main" val="332019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spectral coverage in MED-LM and HIGH-L modes by allowing longer DITs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5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F5919F-356A-4ABB-957E-5E35DBC5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12192000" cy="60896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16870B-5DEC-4399-81B8-5CEFB8BCA66F}"/>
              </a:ext>
            </a:extLst>
          </p:cNvPr>
          <p:cNvSpPr txBox="1"/>
          <p:nvPr/>
        </p:nvSpPr>
        <p:spPr>
          <a:xfrm>
            <a:off x="3013720" y="748149"/>
            <a:ext cx="640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First GRA4MAT test on the Be star </a:t>
            </a:r>
            <a:r>
              <a:rPr lang="el-GR" dirty="0"/>
              <a:t>δ</a:t>
            </a:r>
            <a:r>
              <a:rPr lang="fr-FR" dirty="0"/>
              <a:t> Cen     2019-05-30      DIT = 10s</a:t>
            </a:r>
          </a:p>
        </p:txBody>
      </p:sp>
    </p:spTree>
    <p:extLst>
      <p:ext uri="{BB962C8B-B14F-4D97-AF65-F5344CB8AC3E}">
        <p14:creationId xmlns:p14="http://schemas.microsoft.com/office/powerpoint/2010/main" val="220964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6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F5919F-356A-4ABB-957E-5E35DBC5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12192000" cy="608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A5D7B8-CFEC-40AA-9F89-E03AAFBC5460}"/>
              </a:ext>
            </a:extLst>
          </p:cNvPr>
          <p:cNvSpPr/>
          <p:nvPr/>
        </p:nvSpPr>
        <p:spPr>
          <a:xfrm>
            <a:off x="6739716" y="1117480"/>
            <a:ext cx="298580" cy="4704821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25A883-8B63-439A-AB9D-C2E44D9E4805}"/>
              </a:ext>
            </a:extLst>
          </p:cNvPr>
          <p:cNvSpPr txBox="1"/>
          <p:nvPr/>
        </p:nvSpPr>
        <p:spPr>
          <a:xfrm>
            <a:off x="6994801" y="1501656"/>
            <a:ext cx="356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spectral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0.16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BF8AAE-032C-4777-9D43-E8A4A74FBDF9}"/>
              </a:ext>
            </a:extLst>
          </p:cNvPr>
          <p:cNvSpPr txBox="1"/>
          <p:nvPr/>
        </p:nvSpPr>
        <p:spPr>
          <a:xfrm>
            <a:off x="3013720" y="748149"/>
            <a:ext cx="640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First GRA4MAT test on the Be star </a:t>
            </a:r>
            <a:r>
              <a:rPr lang="el-GR" dirty="0"/>
              <a:t>δ</a:t>
            </a:r>
            <a:r>
              <a:rPr lang="fr-FR" dirty="0"/>
              <a:t> Cen     2019-05-30      DIT = 10s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B3CE357B-FD20-469C-ACFF-E2EAAFB7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spectral coverage in MED-LM and HIGH-L modes by allowing longer DITs</a:t>
            </a:r>
          </a:p>
        </p:txBody>
      </p:sp>
    </p:spTree>
    <p:extLst>
      <p:ext uri="{BB962C8B-B14F-4D97-AF65-F5344CB8AC3E}">
        <p14:creationId xmlns:p14="http://schemas.microsoft.com/office/powerpoint/2010/main" val="1271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E937E36-C1DA-4DA1-9F43-D5228F2D8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"/>
            <a:ext cx="12192000" cy="6305550"/>
          </a:xfrm>
          <a:prstGeom prst="rect">
            <a:avLst/>
          </a:prstGeom>
        </p:spPr>
      </p:pic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7</a:t>
            </a:fld>
            <a:endParaRPr lang="en-US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B3CE357B-FD20-469C-ACFF-E2EAAFB7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SNR in L band by allowing longer DITs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3AC740-9670-48F7-AC26-8EDE2D55AE19}"/>
              </a:ext>
            </a:extLst>
          </p:cNvPr>
          <p:cNvSpPr txBox="1"/>
          <p:nvPr/>
        </p:nvSpPr>
        <p:spPr>
          <a:xfrm>
            <a:off x="262784" y="225474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111ms DIT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10s DIT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D92E1C-3A59-4D77-90B4-78F5D7E912BB}"/>
              </a:ext>
            </a:extLst>
          </p:cNvPr>
          <p:cNvSpPr txBox="1"/>
          <p:nvPr/>
        </p:nvSpPr>
        <p:spPr>
          <a:xfrm>
            <a:off x="1791478" y="640199"/>
            <a:ext cx="22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of factor 10 in V²</a:t>
            </a:r>
          </a:p>
        </p:txBody>
      </p:sp>
    </p:spTree>
    <p:extLst>
      <p:ext uri="{BB962C8B-B14F-4D97-AF65-F5344CB8AC3E}">
        <p14:creationId xmlns:p14="http://schemas.microsoft.com/office/powerpoint/2010/main" val="295230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8</a:t>
            </a:fld>
            <a:endParaRPr lang="en-US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B3CE357B-FD20-469C-ACFF-E2EAAFB7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SNR in L band by allowing longer DITs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36BF7F-3858-442F-80D0-5132702A1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>
          <a:xfrm>
            <a:off x="0" y="871805"/>
            <a:ext cx="12192000" cy="57099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53AC740-9670-48F7-AC26-8EDE2D55AE19}"/>
              </a:ext>
            </a:extLst>
          </p:cNvPr>
          <p:cNvSpPr txBox="1"/>
          <p:nvPr/>
        </p:nvSpPr>
        <p:spPr>
          <a:xfrm>
            <a:off x="262784" y="225474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111ms DIT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10s DIT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774899-35B6-418B-A0C7-AB06AA479543}"/>
              </a:ext>
            </a:extLst>
          </p:cNvPr>
          <p:cNvSpPr txBox="1"/>
          <p:nvPr/>
        </p:nvSpPr>
        <p:spPr>
          <a:xfrm>
            <a:off x="4991531" y="593832"/>
            <a:ext cx="18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SNR on </a:t>
            </a:r>
            <a:r>
              <a:rPr lang="el-GR" dirty="0"/>
              <a:t>φ</a:t>
            </a:r>
            <a:r>
              <a:rPr lang="fr-FR" baseline="-25000" dirty="0"/>
              <a:t>diff</a:t>
            </a:r>
            <a:endParaRPr lang="en-US" baseline="-25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1ACA60-C92E-4F34-8D40-D2AA9EE7B57B}"/>
              </a:ext>
            </a:extLst>
          </p:cNvPr>
          <p:cNvSpPr txBox="1"/>
          <p:nvPr/>
        </p:nvSpPr>
        <p:spPr>
          <a:xfrm>
            <a:off x="1791478" y="64019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SNR on V²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DB3542-EECB-4F14-988F-C810AF352ACA}"/>
              </a:ext>
            </a:extLst>
          </p:cNvPr>
          <p:cNvSpPr txBox="1"/>
          <p:nvPr/>
        </p:nvSpPr>
        <p:spPr>
          <a:xfrm>
            <a:off x="8055082" y="1987203"/>
            <a:ext cx="2922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degraded</a:t>
            </a:r>
            <a:r>
              <a:rPr lang="fr-FR" dirty="0"/>
              <a:t> SNR on CP</a:t>
            </a:r>
          </a:p>
          <a:p>
            <a:pPr algn="ctr"/>
            <a:r>
              <a:rPr lang="fr-FR" dirty="0"/>
              <a:t>SNR on CP </a:t>
            </a:r>
            <a:r>
              <a:rPr lang="en-GB" dirty="0"/>
              <a:t>∝ V</a:t>
            </a:r>
            <a:r>
              <a:rPr lang="en-GB" baseline="30000" dirty="0"/>
              <a:t>3</a:t>
            </a:r>
            <a:r>
              <a:rPr lang="fr-FR" dirty="0"/>
              <a:t> </a:t>
            </a:r>
          </a:p>
          <a:p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E5142A7-DB69-4A74-8BAA-B254AA3EF1C2}"/>
                  </a:ext>
                </a:extLst>
              </p:cNvPr>
              <p:cNvSpPr txBox="1"/>
              <p:nvPr/>
            </p:nvSpPr>
            <p:spPr>
              <a:xfrm>
                <a:off x="3930596" y="6067019"/>
                <a:ext cx="1882375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111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111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≈ 1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E5142A7-DB69-4A74-8BAA-B254AA3EF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596" y="6067019"/>
                <a:ext cx="1882375" cy="656013"/>
              </a:xfrm>
              <a:prstGeom prst="rect">
                <a:avLst/>
              </a:prstGeom>
              <a:blipFill>
                <a:blip r:embed="rId3"/>
                <a:stretch>
                  <a:fillRect r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3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B5EDA8-A839-4E81-8BD8-B9A5A0CF5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48640"/>
          </a:xfrm>
        </p:spPr>
        <p:txBody>
          <a:bodyPr/>
          <a:lstStyle/>
          <a:p>
            <a:r>
              <a:rPr lang="en-US" dirty="0"/>
              <a:t>Improve SNR in L band by allowing longer DITs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02B3CE1E-75F1-4300-9842-B0E13B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942" y="6395026"/>
            <a:ext cx="428507" cy="365125"/>
          </a:xfrm>
        </p:spPr>
        <p:txBody>
          <a:bodyPr/>
          <a:lstStyle/>
          <a:p>
            <a:fld id="{EC7E484E-D9B0-EF48-8060-2F19FFE281E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C17E0A2-7ED3-4AEA-9A2B-0514F243B004}"/>
                  </a:ext>
                </a:extLst>
              </p:cNvPr>
              <p:cNvSpPr txBox="1"/>
              <p:nvPr/>
            </p:nvSpPr>
            <p:spPr>
              <a:xfrm>
                <a:off x="886408" y="1166327"/>
                <a:ext cx="9099992" cy="39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For a constant total integration time : SNR on V² 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𝐷𝐼𝑇</m:t>
                        </m:r>
                      </m:e>
                    </m:rad>
                  </m:oMath>
                </a14:m>
                <a:r>
                  <a:rPr lang="en-GB" b="0" dirty="0"/>
                  <a:t> if not dominated by background noise</a:t>
                </a:r>
              </a:p>
              <a:p>
                <a:endParaRPr lang="en-GB" dirty="0"/>
              </a:p>
              <a:p>
                <a:r>
                  <a:rPr lang="en-GB" dirty="0"/>
                  <a:t>Background noise &gt;&gt; Detector noise for a DIT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B050"/>
                    </a:solidFill>
                  </a:rPr>
                  <a:t>2700 </a:t>
                </a:r>
                <a:r>
                  <a:rPr lang="en-GB" dirty="0" err="1">
                    <a:solidFill>
                      <a:srgbClr val="00B050"/>
                    </a:solidFill>
                  </a:rPr>
                  <a:t>ms</a:t>
                </a:r>
                <a:r>
                  <a:rPr lang="en-GB" dirty="0">
                    <a:solidFill>
                      <a:srgbClr val="00B050"/>
                    </a:solidFill>
                  </a:rPr>
                  <a:t> at 3.5 </a:t>
                </a:r>
                <a:r>
                  <a:rPr lang="en-GB" dirty="0" err="1">
                    <a:solidFill>
                      <a:srgbClr val="00B050"/>
                    </a:solidFill>
                  </a:rPr>
                  <a:t>μm</a:t>
                </a:r>
                <a:r>
                  <a:rPr lang="en-GB" dirty="0">
                    <a:solidFill>
                      <a:srgbClr val="00B050"/>
                    </a:solidFill>
                  </a:rPr>
                  <a:t> in LOW </a:t>
                </a:r>
                <a:r>
                  <a:rPr lang="en-GB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 potential gain of 6 in flux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B050"/>
                    </a:solidFill>
                  </a:rPr>
                  <a:t>54000 </a:t>
                </a:r>
                <a:r>
                  <a:rPr lang="en-GB" dirty="0" err="1">
                    <a:solidFill>
                      <a:srgbClr val="00B050"/>
                    </a:solidFill>
                  </a:rPr>
                  <a:t>ms</a:t>
                </a:r>
                <a:r>
                  <a:rPr lang="en-GB" dirty="0">
                    <a:solidFill>
                      <a:srgbClr val="00B050"/>
                    </a:solidFill>
                  </a:rPr>
                  <a:t> at 3.5 </a:t>
                </a:r>
                <a:r>
                  <a:rPr lang="en-GB" dirty="0" err="1">
                    <a:solidFill>
                      <a:srgbClr val="00B050"/>
                    </a:solidFill>
                  </a:rPr>
                  <a:t>μm</a:t>
                </a:r>
                <a:r>
                  <a:rPr lang="en-GB" dirty="0">
                    <a:solidFill>
                      <a:srgbClr val="00B050"/>
                    </a:solidFill>
                  </a:rPr>
                  <a:t> in MED </a:t>
                </a:r>
                <a:r>
                  <a:rPr lang="en-GB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 potential gain of 22 in flux !</a:t>
                </a:r>
              </a:p>
              <a:p>
                <a:endParaRPr lang="en-GB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FF631B"/>
                    </a:solidFill>
                  </a:rPr>
                  <a:t>130 </a:t>
                </a:r>
                <a:r>
                  <a:rPr lang="en-GB" dirty="0" err="1">
                    <a:solidFill>
                      <a:srgbClr val="FF631B"/>
                    </a:solidFill>
                  </a:rPr>
                  <a:t>ms</a:t>
                </a:r>
                <a:r>
                  <a:rPr lang="en-GB" dirty="0">
                    <a:solidFill>
                      <a:srgbClr val="FF631B"/>
                    </a:solidFill>
                  </a:rPr>
                  <a:t>  at 4.5 </a:t>
                </a:r>
                <a:r>
                  <a:rPr lang="en-GB" dirty="0" err="1">
                    <a:solidFill>
                      <a:srgbClr val="FF631B"/>
                    </a:solidFill>
                  </a:rPr>
                  <a:t>μm</a:t>
                </a:r>
                <a:r>
                  <a:rPr lang="en-GB" dirty="0">
                    <a:solidFill>
                      <a:srgbClr val="FF631B"/>
                    </a:solidFill>
                  </a:rPr>
                  <a:t> in LOW  </a:t>
                </a:r>
                <a:r>
                  <a:rPr lang="en-GB" dirty="0">
                    <a:solidFill>
                      <a:srgbClr val="FF631B"/>
                    </a:solidFill>
                    <a:sym typeface="Wingdings" panose="05000000000000000000" pitchFamily="2" charset="2"/>
                  </a:rPr>
                  <a:t> close to the current DIT in LOW-LM</a:t>
                </a:r>
                <a:r>
                  <a:rPr lang="en-GB" dirty="0">
                    <a:solidFill>
                      <a:srgbClr val="FF631B"/>
                    </a:solidFill>
                  </a:rPr>
                  <a:t>  (</a:t>
                </a:r>
                <a:r>
                  <a:rPr lang="en-GB" dirty="0" err="1">
                    <a:solidFill>
                      <a:srgbClr val="FF631B"/>
                    </a:solidFill>
                  </a:rPr>
                  <a:t>i.e</a:t>
                </a:r>
                <a:r>
                  <a:rPr lang="en-GB" dirty="0">
                    <a:solidFill>
                      <a:srgbClr val="FF631B"/>
                    </a:solidFill>
                  </a:rPr>
                  <a:t> 111ms)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B050"/>
                    </a:solidFill>
                  </a:rPr>
                  <a:t>2600 </a:t>
                </a:r>
                <a:r>
                  <a:rPr lang="en-GB" dirty="0" err="1">
                    <a:solidFill>
                      <a:srgbClr val="00B050"/>
                    </a:solidFill>
                  </a:rPr>
                  <a:t>ms</a:t>
                </a:r>
                <a:r>
                  <a:rPr lang="en-GB" dirty="0">
                    <a:solidFill>
                      <a:srgbClr val="00B050"/>
                    </a:solidFill>
                  </a:rPr>
                  <a:t>  at 4.5 </a:t>
                </a:r>
                <a:r>
                  <a:rPr lang="en-GB" dirty="0" err="1">
                    <a:solidFill>
                      <a:srgbClr val="00B050"/>
                    </a:solidFill>
                  </a:rPr>
                  <a:t>μm</a:t>
                </a:r>
                <a:r>
                  <a:rPr lang="en-GB" dirty="0">
                    <a:solidFill>
                      <a:srgbClr val="00B050"/>
                    </a:solidFill>
                  </a:rPr>
                  <a:t> in MED </a:t>
                </a:r>
                <a:r>
                  <a:rPr lang="en-GB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 potential gain of 5 in flux </a:t>
                </a:r>
                <a:endParaRPr lang="en-GB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When dominated by background noise longer DIT is equivalent to coherent integration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C17E0A2-7ED3-4AEA-9A2B-0514F243B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08" y="1166327"/>
                <a:ext cx="9099992" cy="3996415"/>
              </a:xfrm>
              <a:prstGeom prst="rect">
                <a:avLst/>
              </a:prstGeom>
              <a:blipFill>
                <a:blip r:embed="rId2"/>
                <a:stretch>
                  <a:fillRect l="-536" t="-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840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1349</Words>
  <Application>Microsoft Office PowerPoint</Application>
  <PresentationFormat>Grand écran</PresentationFormat>
  <Paragraphs>332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Thème Office</vt:lpstr>
      <vt:lpstr>GRA4MAT  Expected Performance  &amp;  Operation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GRA4MAT Operation &amp; Performance</dc:title>
  <dc:creator>Anthony Meilland</dc:creator>
  <cp:lastModifiedBy>Anthony Meilland</cp:lastModifiedBy>
  <cp:revision>59</cp:revision>
  <dcterms:created xsi:type="dcterms:W3CDTF">2019-08-21T11:48:43Z</dcterms:created>
  <dcterms:modified xsi:type="dcterms:W3CDTF">2019-08-23T14:31:06Z</dcterms:modified>
</cp:coreProperties>
</file>