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3" r:id="rId8"/>
    <p:sldId id="265" r:id="rId9"/>
    <p:sldId id="266" r:id="rId10"/>
    <p:sldId id="267" r:id="rId11"/>
    <p:sldId id="271" r:id="rId12"/>
    <p:sldId id="268" r:id="rId13"/>
    <p:sldId id="269" r:id="rId14"/>
    <p:sldId id="288" r:id="rId15"/>
    <p:sldId id="272" r:id="rId16"/>
    <p:sldId id="273" r:id="rId17"/>
    <p:sldId id="274" r:id="rId18"/>
    <p:sldId id="289" r:id="rId19"/>
    <p:sldId id="277" r:id="rId20"/>
    <p:sldId id="275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5FB"/>
    <a:srgbClr val="FCC4D9"/>
    <a:srgbClr val="0C03BD"/>
    <a:srgbClr val="10DBE0"/>
    <a:srgbClr val="1AD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F3C45-8F60-4843-9951-97486024D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136745-2FCC-4CAC-B231-C53D1D0BC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640B8B-37B7-4580-98E0-BE2C6077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ED470C-4305-4E0B-B237-4B2F7DBC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6A203A-46C5-449A-8BD4-592A8F05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83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76C1C-37FA-49A2-AAA4-7752964F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4912C5-6EF9-4245-A50C-63B51487F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2539C9-2A1E-4402-85F1-D6F9FF7A9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C6CC9C-AEFF-4F96-BE91-BEEAF007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128D3F-9A8C-4684-8A7E-3E825E03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2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911C577-5DB3-4AB5-AC46-1AE2A2EE3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403B43-DB94-485C-9276-112439CBB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00E95E-3978-48C1-8717-6990511B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D857E3-CFCE-43DD-A746-8C097F9F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2D17C9-21C3-4449-BD25-8BD1F285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42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C8EB2-ED40-4E02-B956-993301E3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29B985-AC27-4FDD-865A-862B9CB8B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646AD5-2B0B-4D3F-A77D-1BDAEB69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96C1E5-B292-48DB-869F-0414AFF0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375370-D602-43C8-8ACF-85B80A922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3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C231C-91F1-4E7D-965C-1C5A0C7A0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C021B-6403-44FD-A803-17D79553F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A59941-50D7-4A9D-80E5-460B0DE0B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FDDFB-8A1C-4B68-B300-D41963586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07588E-77EB-4326-9DCE-70F56AA0C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78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1C805-0A97-494D-B487-14691659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720FE4-C47D-45FB-9C0D-903391ACB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CA8939-FFD6-4E9A-9060-EED891C91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1956AE-90ED-42A0-A058-C475E4ED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1B3016-986F-4B24-804C-3E0FFBEE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D80B99-2424-4600-8A36-4244BAFF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8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66696-08B9-48F3-B31A-12A3D7F5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A08A23-9826-4956-A244-EA2F1E4FE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79207D-3E32-4EDD-8079-3991995A4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8ECF7A6-991D-48AF-874D-ED9EB1956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91EC8A-BCBC-4591-B7F1-B72ADB274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7BCC1F-AC6F-4F69-88CC-057E4FE3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3D95A1C-3D01-4094-9E06-7DE08644B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A685AA-1FC3-4200-9C94-0ACCD29D4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39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7570A-51A1-4077-A648-438AA7C65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96D-B859-49E6-A777-B911C3C8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27F06A-32C6-4C2A-9D31-26B30654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F768AF-C4A4-4350-AF2E-8ACCE1BB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7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2E3B5C-E256-4FF8-B479-7846F4AE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CC8E95-8D9F-4FDD-840B-451D3C025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A937D3-EEBA-476D-AC28-D5D6737E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45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92F34-0595-4CFE-84DE-36E6167D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EAC419-F81D-4440-BEA4-201A92DEA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77D703-C4E6-4F41-8E30-985E4C4BD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0E34C1-CDC4-41CA-A885-4740C60E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291B81-A517-4351-B74D-9A0CF3A8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CC4A3E-9105-4132-9685-DBD4D106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72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6A58E1-2238-49EF-ADBA-8E535711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E24A08B-D739-497A-B1C5-85490FB86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E840C4-6498-4952-819D-9650C460B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B6DB4F-3A00-420C-9895-4B73685A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15AD8F-C632-4582-9B7D-3AD69D0C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628EF2-05B4-4094-A5EA-A018E00D9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02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9EEBB6BD-B594-4A0A-9F88-22F448278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908" t="75632" r="17433" b="8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DB835BC-F051-4746-ABCF-B128D369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2435D8-0AA2-4843-B636-B3ADE1EEA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09F50-BED8-40EC-8D62-8999BA02C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18ABE-84DE-4971-81C4-DC46EA54D6E4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73B3F5-9495-4D3F-ADC1-5B4995895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4DF021-D7E3-4528-94EA-4FE3978CB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51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634D74-D39A-4268-BCFA-E21CBB03F56F}"/>
              </a:ext>
            </a:extLst>
          </p:cNvPr>
          <p:cNvSpPr/>
          <p:nvPr/>
        </p:nvSpPr>
        <p:spPr>
          <a:xfrm>
            <a:off x="82696" y="787262"/>
            <a:ext cx="4692900" cy="4504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4038" y="1578268"/>
            <a:ext cx="7411452" cy="3304113"/>
          </a:xfrm>
        </p:spPr>
        <p:txBody>
          <a:bodyPr>
            <a:noAutofit/>
          </a:bodyPr>
          <a:lstStyle/>
          <a:p>
            <a:pPr algn="l"/>
            <a:r>
              <a:rPr lang="en-US" sz="10800" b="1" dirty="0">
                <a:solidFill>
                  <a:schemeClr val="bg1"/>
                </a:solidFill>
              </a:rPr>
              <a:t>MATISSE</a:t>
            </a:r>
            <a:br>
              <a:rPr lang="en-US" sz="10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10800" b="1" dirty="0">
              <a:solidFill>
                <a:schemeClr val="bg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04B1DC7-85DB-4682-AC81-DD3FDBF9C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0" y="743052"/>
            <a:ext cx="4775596" cy="45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9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0" y="2103732"/>
            <a:ext cx="102730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MATISSE GTO programs in P105 (April-September 2020)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6 Carbon stars (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Hron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) =&gt; rejected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2 B[e] stars (Meilland)  in August (3x0.3n on AT)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η Car (</a:t>
            </a:r>
            <a:r>
              <a:rPr lang="en-US" sz="3200" dirty="0" err="1">
                <a:solidFill>
                  <a:schemeClr val="bg1"/>
                </a:solidFill>
              </a:rPr>
              <a:t>Weigelt</a:t>
            </a:r>
            <a:r>
              <a:rPr lang="en-US" sz="3200" dirty="0">
                <a:solidFill>
                  <a:schemeClr val="bg1"/>
                </a:solidFill>
              </a:rPr>
              <a:t>) =&gt; Accepted (3runs ≈ 2n in Service)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2 Cepheids  (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Hocde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) =&gt; rejected or not submitted?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VX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Sgr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Chiavassa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) =&gt; rejected or not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submited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5485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6" y="1180279"/>
            <a:ext cx="102730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MATISSE commissioning</a:t>
            </a:r>
            <a:endParaRPr lang="en-US" sz="32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 </a:t>
            </a:r>
            <a:r>
              <a:rPr lang="en-US" sz="3200" dirty="0" err="1">
                <a:solidFill>
                  <a:schemeClr val="bg1"/>
                </a:solidFill>
              </a:rPr>
              <a:t>Scl</a:t>
            </a:r>
            <a:r>
              <a:rPr lang="en-US" sz="3200" dirty="0">
                <a:solidFill>
                  <a:schemeClr val="bg1"/>
                </a:solidFill>
              </a:rPr>
              <a:t> (AGB) : </a:t>
            </a:r>
            <a:r>
              <a:rPr lang="en-US" sz="3200" dirty="0" err="1">
                <a:solidFill>
                  <a:schemeClr val="bg1"/>
                </a:solidFill>
              </a:rPr>
              <a:t>Millour</a:t>
            </a:r>
            <a:endParaRPr lang="en-US" sz="32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FS </a:t>
            </a:r>
            <a:r>
              <a:rPr lang="en-US" sz="3200" dirty="0" err="1">
                <a:solidFill>
                  <a:schemeClr val="bg1"/>
                </a:solidFill>
              </a:rPr>
              <a:t>CMa</a:t>
            </a:r>
            <a:r>
              <a:rPr lang="en-US" sz="3200" dirty="0">
                <a:solidFill>
                  <a:schemeClr val="bg1"/>
                </a:solidFill>
              </a:rPr>
              <a:t> (B[e]/</a:t>
            </a:r>
            <a:r>
              <a:rPr lang="en-US" sz="3200" dirty="0" err="1">
                <a:solidFill>
                  <a:schemeClr val="bg1"/>
                </a:solidFill>
              </a:rPr>
              <a:t>Herbig</a:t>
            </a:r>
            <a:r>
              <a:rPr lang="en-US" sz="3200" dirty="0">
                <a:solidFill>
                  <a:schemeClr val="bg1"/>
                </a:solidFill>
              </a:rPr>
              <a:t>) : </a:t>
            </a:r>
            <a:r>
              <a:rPr lang="en-US" sz="3200" dirty="0" err="1">
                <a:solidFill>
                  <a:schemeClr val="bg1"/>
                </a:solidFill>
              </a:rPr>
              <a:t>Weigelt</a:t>
            </a:r>
            <a:endParaRPr lang="en-US" sz="32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7 Be stars : Meilland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HD62623 (B[e]) : Meilland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Mira	(AGB) : </a:t>
            </a:r>
            <a:r>
              <a:rPr lang="en-US" sz="3200" dirty="0" err="1">
                <a:solidFill>
                  <a:schemeClr val="bg1"/>
                </a:solidFill>
              </a:rPr>
              <a:t>Cruzalebes</a:t>
            </a:r>
            <a:endParaRPr lang="en-US" sz="32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WR104 : Matter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Betelgeuse : Petrov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Antares : ???</a:t>
            </a:r>
          </a:p>
        </p:txBody>
      </p:sp>
    </p:spTree>
    <p:extLst>
      <p:ext uri="{BB962C8B-B14F-4D97-AF65-F5344CB8AC3E}">
        <p14:creationId xmlns:p14="http://schemas.microsoft.com/office/powerpoint/2010/main" val="537229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6" y="1180279"/>
            <a:ext cx="1027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MATISSE commissioning : R </a:t>
            </a:r>
            <a:r>
              <a:rPr lang="en-US" sz="3200" b="1" dirty="0" err="1">
                <a:solidFill>
                  <a:schemeClr val="bg1"/>
                </a:solidFill>
              </a:rPr>
              <a:t>Scl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Millour</a:t>
            </a:r>
            <a:r>
              <a:rPr lang="en-US" sz="3200" b="1" dirty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E6F646-3A65-47CF-9BB5-38185723F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560" y="2458191"/>
            <a:ext cx="4248367" cy="394965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0DC3921-C643-4586-9ED7-99902F9F703E}"/>
              </a:ext>
            </a:extLst>
          </p:cNvPr>
          <p:cNvSpPr txBox="1"/>
          <p:nvPr/>
        </p:nvSpPr>
        <p:spPr>
          <a:xfrm>
            <a:off x="0" y="1912161"/>
            <a:ext cx="105597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Observations during the Imaging Commissioning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10 nights In December 2018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With All configs (including Intermediate ones)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In LOW-L and LOW-N</a:t>
            </a:r>
          </a:p>
        </p:txBody>
      </p:sp>
    </p:spTree>
    <p:extLst>
      <p:ext uri="{BB962C8B-B14F-4D97-AF65-F5344CB8AC3E}">
        <p14:creationId xmlns:p14="http://schemas.microsoft.com/office/powerpoint/2010/main" val="3267281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6" y="1180279"/>
            <a:ext cx="1027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GRA4MAT commissioning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7D3B94-AF39-452C-B90A-D5A4BB337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2" y="1953117"/>
            <a:ext cx="4095812" cy="30718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E9CA49D-051E-41B1-88B7-2E70E6E56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69" y="4233022"/>
            <a:ext cx="2103091" cy="21030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1B14E37-2027-4A69-A366-58AE4264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38" y="2027679"/>
            <a:ext cx="4364742" cy="4364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0EE68D7-7765-4B7C-95AC-1CF8DA820B5D}"/>
              </a:ext>
            </a:extLst>
          </p:cNvPr>
          <p:cNvSpPr txBox="1"/>
          <p:nvPr/>
        </p:nvSpPr>
        <p:spPr>
          <a:xfrm>
            <a:off x="2872569" y="6276239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PIONIER H-band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C8F7A4-D4F9-4475-A3E4-BB90B7AB9FED}"/>
              </a:ext>
            </a:extLst>
          </p:cNvPr>
          <p:cNvSpPr txBox="1"/>
          <p:nvPr/>
        </p:nvSpPr>
        <p:spPr>
          <a:xfrm>
            <a:off x="6275016" y="6392421"/>
            <a:ext cx="435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MATISSE L-band </a:t>
            </a:r>
            <a:r>
              <a:rPr lang="fr-FR" dirty="0" err="1">
                <a:solidFill>
                  <a:schemeClr val="bg1"/>
                </a:solidFill>
              </a:rPr>
              <a:t>spectrally-resolved</a:t>
            </a:r>
            <a:r>
              <a:rPr lang="fr-FR" dirty="0">
                <a:solidFill>
                  <a:schemeClr val="bg1"/>
                </a:solidFill>
              </a:rPr>
              <a:t> images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DDB46BA-3DC4-443D-9DD0-7BB71F5A7213}"/>
              </a:ext>
            </a:extLst>
          </p:cNvPr>
          <p:cNvCxnSpPr>
            <a:cxnSpLocks/>
          </p:cNvCxnSpPr>
          <p:nvPr/>
        </p:nvCxnSpPr>
        <p:spPr>
          <a:xfrm flipV="1">
            <a:off x="3643402" y="3429000"/>
            <a:ext cx="4811313" cy="1338998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9AF19EE-47B3-45DB-88D8-4AAF1748C9BF}"/>
              </a:ext>
            </a:extLst>
          </p:cNvPr>
          <p:cNvCxnSpPr>
            <a:cxnSpLocks/>
          </p:cNvCxnSpPr>
          <p:nvPr/>
        </p:nvCxnSpPr>
        <p:spPr>
          <a:xfrm flipV="1">
            <a:off x="3892693" y="4540400"/>
            <a:ext cx="4878083" cy="1284540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722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6" y="1180279"/>
            <a:ext cx="1027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GRA4MAT commissioning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7D3B94-AF39-452C-B90A-D5A4BB337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2" y="1953117"/>
            <a:ext cx="4095812" cy="30718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615E057-2E8F-440B-8B0A-005BE36CB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63" y="2257497"/>
            <a:ext cx="4561905" cy="3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49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6" y="1180279"/>
            <a:ext cx="1027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MATISSE commissioning : R </a:t>
            </a:r>
            <a:r>
              <a:rPr lang="en-US" sz="3200" b="1" dirty="0" err="1">
                <a:solidFill>
                  <a:schemeClr val="bg1"/>
                </a:solidFill>
              </a:rPr>
              <a:t>Scl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Millour</a:t>
            </a:r>
            <a:r>
              <a:rPr lang="en-US" sz="3200" b="1" dirty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564BE34-14F0-4C5F-B6D1-540F7B468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3" y="1902216"/>
            <a:ext cx="6684874" cy="47234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9C76A1-E281-479C-B590-FCA7BD5ED7AD}"/>
              </a:ext>
            </a:extLst>
          </p:cNvPr>
          <p:cNvSpPr/>
          <p:nvPr/>
        </p:nvSpPr>
        <p:spPr>
          <a:xfrm>
            <a:off x="6854890" y="225749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Better N band data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thanks to binning with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new version of the pipeline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Image reconstruction on N band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on going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3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EAD5694-BC55-4ED0-AB24-31CF3A9B1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5" t="11493" r="8568" b="-383"/>
          <a:stretch/>
        </p:blipFill>
        <p:spPr>
          <a:xfrm>
            <a:off x="85724" y="2012805"/>
            <a:ext cx="6010276" cy="466312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97FD395-A362-41D9-92A4-674ACC47BE23}"/>
              </a:ext>
            </a:extLst>
          </p:cNvPr>
          <p:cNvSpPr txBox="1"/>
          <p:nvPr/>
        </p:nvSpPr>
        <p:spPr>
          <a:xfrm>
            <a:off x="1331245" y="6285563"/>
            <a:ext cx="351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L-Band Transfer </a:t>
            </a:r>
            <a:r>
              <a:rPr lang="fr-FR" dirty="0" err="1"/>
              <a:t>function</a:t>
            </a:r>
            <a:r>
              <a:rPr lang="fr-FR" dirty="0"/>
              <a:t> in </a:t>
            </a:r>
            <a:r>
              <a:rPr lang="fr-FR" dirty="0" err="1"/>
              <a:t>visibility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27EAAB-A7F3-4E95-B8AE-C123DC3DB5D6}"/>
              </a:ext>
            </a:extLst>
          </p:cNvPr>
          <p:cNvSpPr txBox="1"/>
          <p:nvPr/>
        </p:nvSpPr>
        <p:spPr>
          <a:xfrm>
            <a:off x="649354" y="2233512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 </a:t>
            </a:r>
            <a:r>
              <a:rPr lang="fr-FR" dirty="0" err="1"/>
              <a:t>Scl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7E44E21-DC57-44A8-B8F7-428DE0AA61C6}"/>
              </a:ext>
            </a:extLst>
          </p:cNvPr>
          <p:cNvSpPr txBox="1"/>
          <p:nvPr/>
        </p:nvSpPr>
        <p:spPr>
          <a:xfrm>
            <a:off x="1989120" y="2787900"/>
            <a:ext cx="877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FS </a:t>
            </a:r>
            <a:r>
              <a:rPr lang="fr-FR" dirty="0" err="1"/>
              <a:t>CMa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F24335-D0DE-4F91-861B-F05EF1FFF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9" t="11110" r="6720"/>
          <a:stretch/>
        </p:blipFill>
        <p:spPr>
          <a:xfrm>
            <a:off x="6179188" y="2012805"/>
            <a:ext cx="5826526" cy="466312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511E85E-BA4C-4843-9D35-433BC728BE8C}"/>
              </a:ext>
            </a:extLst>
          </p:cNvPr>
          <p:cNvSpPr txBox="1"/>
          <p:nvPr/>
        </p:nvSpPr>
        <p:spPr>
          <a:xfrm>
            <a:off x="7136645" y="6306597"/>
            <a:ext cx="412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L-Band Transfer </a:t>
            </a:r>
            <a:r>
              <a:rPr lang="fr-FR" dirty="0" err="1"/>
              <a:t>function</a:t>
            </a:r>
            <a:r>
              <a:rPr lang="fr-FR" dirty="0"/>
              <a:t> in </a:t>
            </a:r>
            <a:r>
              <a:rPr lang="fr-FR" dirty="0" err="1"/>
              <a:t>Closure</a:t>
            </a:r>
            <a:r>
              <a:rPr lang="fr-FR" dirty="0"/>
              <a:t> Phase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F7BAF3A-6011-440D-89E1-AFAB97439F33}"/>
              </a:ext>
            </a:extLst>
          </p:cNvPr>
          <p:cNvSpPr txBox="1"/>
          <p:nvPr/>
        </p:nvSpPr>
        <p:spPr>
          <a:xfrm>
            <a:off x="6827105" y="3303797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 </a:t>
            </a:r>
            <a:r>
              <a:rPr lang="fr-FR" dirty="0" err="1"/>
              <a:t>Scl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9E775E6-3746-4F90-A019-98A58FA80583}"/>
              </a:ext>
            </a:extLst>
          </p:cNvPr>
          <p:cNvSpPr txBox="1"/>
          <p:nvPr/>
        </p:nvSpPr>
        <p:spPr>
          <a:xfrm>
            <a:off x="8094102" y="3507997"/>
            <a:ext cx="877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FS </a:t>
            </a:r>
            <a:r>
              <a:rPr lang="fr-FR" dirty="0" err="1"/>
              <a:t>CMa</a:t>
            </a:r>
            <a:endParaRPr lang="fr-FR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7" y="1180279"/>
            <a:ext cx="1166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MATISSE commissioning : B[e] FS </a:t>
            </a:r>
            <a:r>
              <a:rPr lang="en-US" sz="3200" b="1" dirty="0" err="1">
                <a:solidFill>
                  <a:schemeClr val="bg1"/>
                </a:solidFill>
              </a:rPr>
              <a:t>CMa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Weigelt</a:t>
            </a:r>
            <a:r>
              <a:rPr lang="en-US" sz="3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C05A76-01AE-49FF-B484-BB145DFF93EC}"/>
              </a:ext>
            </a:extLst>
          </p:cNvPr>
          <p:cNvSpPr txBox="1"/>
          <p:nvPr/>
        </p:nvSpPr>
        <p:spPr>
          <a:xfrm>
            <a:off x="0" y="1622926"/>
            <a:ext cx="1055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Observations during the Imaging Commissioning in December 2018</a:t>
            </a:r>
          </a:p>
        </p:txBody>
      </p:sp>
    </p:spTree>
    <p:extLst>
      <p:ext uri="{BB962C8B-B14F-4D97-AF65-F5344CB8AC3E}">
        <p14:creationId xmlns:p14="http://schemas.microsoft.com/office/powerpoint/2010/main" val="3804417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7" y="1180279"/>
            <a:ext cx="1166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MATISSE commissioning : B[e] FS </a:t>
            </a:r>
            <a:r>
              <a:rPr lang="en-US" sz="3200" b="1" dirty="0" err="1">
                <a:solidFill>
                  <a:schemeClr val="bg1"/>
                </a:solidFill>
              </a:rPr>
              <a:t>CMa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Weigelt</a:t>
            </a:r>
            <a:r>
              <a:rPr lang="en-US" sz="3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C05A76-01AE-49FF-B484-BB145DFF93EC}"/>
              </a:ext>
            </a:extLst>
          </p:cNvPr>
          <p:cNvSpPr txBox="1"/>
          <p:nvPr/>
        </p:nvSpPr>
        <p:spPr>
          <a:xfrm>
            <a:off x="0" y="1622926"/>
            <a:ext cx="1055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Observations during the Imaging Commissioning in December 2018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A426E6-A4D9-4791-9090-DBCC60991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784" y="2300034"/>
            <a:ext cx="5254119" cy="41364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6B0D0F-3A4D-4854-92AE-585F06630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721" y="2257497"/>
            <a:ext cx="2021633" cy="20216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491555-7ACC-4951-BE2C-376734560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721" y="4489207"/>
            <a:ext cx="2021634" cy="20225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8C607CD-A3CF-4FF9-BCF1-4FC90BFAAC5E}"/>
              </a:ext>
            </a:extLst>
          </p:cNvPr>
          <p:cNvSpPr txBox="1"/>
          <p:nvPr/>
        </p:nvSpPr>
        <p:spPr>
          <a:xfrm>
            <a:off x="1312721" y="2257497"/>
            <a:ext cx="114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MATISSE 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7121F78-3548-45E5-B78C-C3ABA3677E96}"/>
              </a:ext>
            </a:extLst>
          </p:cNvPr>
          <p:cNvSpPr txBox="1"/>
          <p:nvPr/>
        </p:nvSpPr>
        <p:spPr>
          <a:xfrm>
            <a:off x="1312721" y="4489207"/>
            <a:ext cx="119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MATISSE 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8FB3AC9-D3DB-448F-BDCC-9C47B43E8347}"/>
              </a:ext>
            </a:extLst>
          </p:cNvPr>
          <p:cNvSpPr txBox="1"/>
          <p:nvPr/>
        </p:nvSpPr>
        <p:spPr>
          <a:xfrm>
            <a:off x="351867" y="6039979"/>
            <a:ext cx="5367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000" dirty="0">
                <a:solidFill>
                  <a:schemeClr val="bg1"/>
                </a:solidFill>
              </a:rPr>
              <a:t>N band image quality limited by SNR on CP</a:t>
            </a:r>
          </a:p>
          <a:p>
            <a:pPr lvl="1" algn="ctr"/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Spectral binning should help!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71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7" y="1180279"/>
            <a:ext cx="1166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MATISSE commissioning : B[e] FS </a:t>
            </a:r>
            <a:r>
              <a:rPr lang="en-US" sz="3200" b="1" dirty="0" err="1">
                <a:solidFill>
                  <a:schemeClr val="bg1"/>
                </a:solidFill>
              </a:rPr>
              <a:t>CMa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Weigelt</a:t>
            </a:r>
            <a:r>
              <a:rPr lang="en-US" sz="3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C05A76-01AE-49FF-B484-BB145DFF93EC}"/>
              </a:ext>
            </a:extLst>
          </p:cNvPr>
          <p:cNvSpPr txBox="1"/>
          <p:nvPr/>
        </p:nvSpPr>
        <p:spPr>
          <a:xfrm>
            <a:off x="0" y="1622926"/>
            <a:ext cx="1055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Observations during the Imaging Commissioning in December 2018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A426E6-A4D9-4791-9090-DBCC60991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784" y="2300034"/>
            <a:ext cx="5254119" cy="41364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6B0D0F-3A4D-4854-92AE-585F06630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721" y="2257497"/>
            <a:ext cx="2021633" cy="20216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491555-7ACC-4951-BE2C-376734560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721" y="4489207"/>
            <a:ext cx="2021634" cy="20225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8C607CD-A3CF-4FF9-BCF1-4FC90BFAAC5E}"/>
              </a:ext>
            </a:extLst>
          </p:cNvPr>
          <p:cNvSpPr txBox="1"/>
          <p:nvPr/>
        </p:nvSpPr>
        <p:spPr>
          <a:xfrm>
            <a:off x="1312721" y="2257497"/>
            <a:ext cx="114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MATISSE 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7121F78-3548-45E5-B78C-C3ABA3677E96}"/>
              </a:ext>
            </a:extLst>
          </p:cNvPr>
          <p:cNvSpPr txBox="1"/>
          <p:nvPr/>
        </p:nvSpPr>
        <p:spPr>
          <a:xfrm>
            <a:off x="1312721" y="4489207"/>
            <a:ext cx="119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MATISSE 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FB7517-8A7F-436F-AAF8-0CDA9FA0D026}"/>
              </a:ext>
            </a:extLst>
          </p:cNvPr>
          <p:cNvSpPr txBox="1"/>
          <p:nvPr/>
        </p:nvSpPr>
        <p:spPr>
          <a:xfrm>
            <a:off x="4108343" y="4977204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PIONIER H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26202A-9D7D-4063-9991-A77385EA4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727" y="4489207"/>
            <a:ext cx="2021633" cy="2021633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8FB3AC9-D3DB-448F-BDCC-9C47B43E8347}"/>
              </a:ext>
            </a:extLst>
          </p:cNvPr>
          <p:cNvSpPr txBox="1"/>
          <p:nvPr/>
        </p:nvSpPr>
        <p:spPr>
          <a:xfrm>
            <a:off x="351867" y="6039979"/>
            <a:ext cx="5367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000" dirty="0">
                <a:solidFill>
                  <a:schemeClr val="bg1"/>
                </a:solidFill>
              </a:rPr>
              <a:t>N band image quality limited by SNR on CP</a:t>
            </a:r>
          </a:p>
          <a:p>
            <a:pPr lvl="1" algn="ctr"/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Spectral binning helps!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7AA6501-5EA6-4176-BA15-443D6F067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48" y="2306067"/>
            <a:ext cx="5158141" cy="406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55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7" y="1180279"/>
            <a:ext cx="1166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MATISSE commissioning : 7 Be stars (Meilland)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C05A76-01AE-49FF-B484-BB145DFF93EC}"/>
              </a:ext>
            </a:extLst>
          </p:cNvPr>
          <p:cNvSpPr txBox="1"/>
          <p:nvPr/>
        </p:nvSpPr>
        <p:spPr>
          <a:xfrm>
            <a:off x="0" y="1622926"/>
            <a:ext cx="1055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>
                <a:solidFill>
                  <a:schemeClr val="bg1"/>
                </a:solidFill>
              </a:rPr>
              <a:t>α Ara, Achernar, η Cen, δ Cen, δ Sco, 48 Lib, HD112091 </a:t>
            </a:r>
          </a:p>
          <a:p>
            <a:pPr lvl="1"/>
            <a:r>
              <a:rPr lang="en-US" sz="2400">
                <a:solidFill>
                  <a:schemeClr val="bg1"/>
                </a:solidFill>
              </a:rPr>
              <a:t>mainly in MED or HIGH  centered on Brα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F7BF0E1-8C2B-4EF5-9F4E-B15D5C20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9" y="2711289"/>
            <a:ext cx="3566432" cy="25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745B802-68B2-473D-972E-A8FFCD6C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697" y="2647883"/>
            <a:ext cx="4060476" cy="274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2917812-4E87-4A66-95BA-42AA879B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72" y="2647883"/>
            <a:ext cx="3943413" cy="27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">
            <a:extLst>
              <a:ext uri="{FF2B5EF4-FFF2-40B4-BE49-F238E27FC236}">
                <a16:creationId xmlns:a16="http://schemas.microsoft.com/office/drawing/2014/main" id="{CE96F80D-30DF-4382-A519-1D8706436664}"/>
              </a:ext>
            </a:extLst>
          </p:cNvPr>
          <p:cNvSpPr txBox="1"/>
          <p:nvPr/>
        </p:nvSpPr>
        <p:spPr>
          <a:xfrm>
            <a:off x="609176" y="5313092"/>
            <a:ext cx="3156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bg1"/>
                </a:solidFill>
              </a:rPr>
              <a:t>Br</a:t>
            </a:r>
            <a:r>
              <a:rPr lang="el-GR" sz="2400" dirty="0">
                <a:solidFill>
                  <a:schemeClr val="bg1"/>
                </a:solidFill>
              </a:rPr>
              <a:t>α</a:t>
            </a:r>
            <a:r>
              <a:rPr lang="fr-FR" sz="2400" dirty="0">
                <a:solidFill>
                  <a:schemeClr val="bg1"/>
                </a:solidFill>
              </a:rPr>
              <a:t> Line Profile (+ Hu 9)</a:t>
            </a:r>
          </a:p>
        </p:txBody>
      </p:sp>
      <p:sp>
        <p:nvSpPr>
          <p:cNvPr id="27" name="ZoneTexte 11">
            <a:extLst>
              <a:ext uri="{FF2B5EF4-FFF2-40B4-BE49-F238E27FC236}">
                <a16:creationId xmlns:a16="http://schemas.microsoft.com/office/drawing/2014/main" id="{F659E2D8-7738-4B2E-91C1-6425F250B620}"/>
              </a:ext>
            </a:extLst>
          </p:cNvPr>
          <p:cNvSpPr txBox="1"/>
          <p:nvPr/>
        </p:nvSpPr>
        <p:spPr>
          <a:xfrm>
            <a:off x="5428852" y="5470305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err="1">
                <a:solidFill>
                  <a:schemeClr val="bg1"/>
                </a:solidFill>
              </a:rPr>
              <a:t>Visibility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7" name="ZoneTexte 12">
            <a:extLst>
              <a:ext uri="{FF2B5EF4-FFF2-40B4-BE49-F238E27FC236}">
                <a16:creationId xmlns:a16="http://schemas.microsoft.com/office/drawing/2014/main" id="{5E4F4EE9-0F66-48B4-A8E8-5591C96A0788}"/>
              </a:ext>
            </a:extLst>
          </p:cNvPr>
          <p:cNvSpPr txBox="1"/>
          <p:nvPr/>
        </p:nvSpPr>
        <p:spPr>
          <a:xfrm>
            <a:off x="9294310" y="5470305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err="1">
                <a:solidFill>
                  <a:schemeClr val="bg1"/>
                </a:solidFill>
              </a:rPr>
              <a:t>Differential</a:t>
            </a:r>
            <a:r>
              <a:rPr lang="fr-FR" sz="2400" dirty="0">
                <a:solidFill>
                  <a:schemeClr val="bg1"/>
                </a:solidFill>
              </a:rPr>
              <a:t> Phase</a:t>
            </a:r>
          </a:p>
        </p:txBody>
      </p:sp>
    </p:spTree>
    <p:extLst>
      <p:ext uri="{BB962C8B-B14F-4D97-AF65-F5344CB8AC3E}">
        <p14:creationId xmlns:p14="http://schemas.microsoft.com/office/powerpoint/2010/main" val="3135850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E63ED-52F3-4478-A2AF-C6F2B1EC171F}"/>
              </a:ext>
            </a:extLst>
          </p:cNvPr>
          <p:cNvSpPr txBox="1"/>
          <p:nvPr/>
        </p:nvSpPr>
        <p:spPr>
          <a:xfrm>
            <a:off x="-225881" y="935677"/>
            <a:ext cx="56713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chemeClr val="bg1"/>
                </a:solidFill>
              </a:rPr>
              <a:t>Overview on 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MATISSE GTO Programs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MATISSE commissioning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GRA4MAT commissioning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strike="sngStrike" dirty="0">
                <a:solidFill>
                  <a:schemeClr val="bg1"/>
                </a:solidFill>
              </a:rPr>
              <a:t>Open time programs</a:t>
            </a: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About the following types 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Red </a:t>
            </a:r>
            <a:r>
              <a:rPr lang="en-US" sz="2800" dirty="0" err="1">
                <a:solidFill>
                  <a:schemeClr val="bg1"/>
                </a:solidFill>
              </a:rPr>
              <a:t>Supergiants</a:t>
            </a:r>
            <a:endParaRPr lang="en-US" sz="28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AGBs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Cepheids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B[e] stars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Be stars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LBV (</a:t>
            </a:r>
            <a:r>
              <a:rPr lang="el-GR" sz="2800" dirty="0">
                <a:solidFill>
                  <a:schemeClr val="bg1"/>
                </a:solidFill>
              </a:rPr>
              <a:t>η</a:t>
            </a:r>
            <a:r>
              <a:rPr lang="fr-FR" sz="2800" dirty="0">
                <a:solidFill>
                  <a:schemeClr val="bg1"/>
                </a:solidFill>
              </a:rPr>
              <a:t> Car</a:t>
            </a:r>
            <a:r>
              <a:rPr lang="fr-FR" sz="3200" dirty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9DFD7B-2F9D-4BBD-BE11-7EFD3A167FBE}"/>
              </a:ext>
            </a:extLst>
          </p:cNvPr>
          <p:cNvSpPr/>
          <p:nvPr/>
        </p:nvSpPr>
        <p:spPr>
          <a:xfrm>
            <a:off x="5271585" y="1832057"/>
            <a:ext cx="6776004" cy="46807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C3DA600-D7FB-4FC2-929D-8E85D5E90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949" r="14623" b="13131"/>
          <a:stretch/>
        </p:blipFill>
        <p:spPr>
          <a:xfrm>
            <a:off x="5271583" y="2259000"/>
            <a:ext cx="5119360" cy="4196153"/>
          </a:xfrm>
          <a:prstGeom prst="rect">
            <a:avLst/>
          </a:prstGeom>
        </p:spPr>
      </p:pic>
      <p:sp>
        <p:nvSpPr>
          <p:cNvPr id="13" name="ZoneTexte 14">
            <a:extLst>
              <a:ext uri="{FF2B5EF4-FFF2-40B4-BE49-F238E27FC236}">
                <a16:creationId xmlns:a16="http://schemas.microsoft.com/office/drawing/2014/main" id="{A635A748-74A9-4BA5-933F-0D87C12655E6}"/>
              </a:ext>
            </a:extLst>
          </p:cNvPr>
          <p:cNvSpPr txBox="1"/>
          <p:nvPr/>
        </p:nvSpPr>
        <p:spPr>
          <a:xfrm>
            <a:off x="5619381" y="5474182"/>
            <a:ext cx="438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Gaz and Dust in circumstellar environments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78E0C1D-2FD0-49F9-9262-E9DF7FAC40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5707" r="-2272" b="4660"/>
          <a:stretch/>
        </p:blipFill>
        <p:spPr>
          <a:xfrm>
            <a:off x="9054892" y="1889668"/>
            <a:ext cx="2658620" cy="24210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F6CBE4D-E84C-48F5-B86A-98667B7A81CF}"/>
              </a:ext>
            </a:extLst>
          </p:cNvPr>
          <p:cNvSpPr txBox="1"/>
          <p:nvPr/>
        </p:nvSpPr>
        <p:spPr>
          <a:xfrm>
            <a:off x="8659587" y="4172410"/>
            <a:ext cx="393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Surface of evolved stars</a:t>
            </a:r>
          </a:p>
        </p:txBody>
      </p:sp>
    </p:spTree>
    <p:extLst>
      <p:ext uri="{BB962C8B-B14F-4D97-AF65-F5344CB8AC3E}">
        <p14:creationId xmlns:p14="http://schemas.microsoft.com/office/powerpoint/2010/main" val="3986374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7" y="1180279"/>
            <a:ext cx="1166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MATISSE commissioning : 7 Be stars (Meilland)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399EE0C-2430-4C3A-9C3E-51CBE1A1D5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6591" r="54453" b="23716"/>
          <a:stretch/>
        </p:blipFill>
        <p:spPr>
          <a:xfrm>
            <a:off x="6364701" y="1992996"/>
            <a:ext cx="1991033" cy="197325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5D1C749-7FB7-4DA3-B1DC-0242EDE02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9745" r="8370" b="5370"/>
          <a:stretch/>
        </p:blipFill>
        <p:spPr>
          <a:xfrm>
            <a:off x="153975" y="2143412"/>
            <a:ext cx="5895975" cy="39147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78C1BBC-5B43-4697-9944-92E697343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6875" r="53168" b="23092"/>
          <a:stretch/>
        </p:blipFill>
        <p:spPr>
          <a:xfrm>
            <a:off x="6364702" y="3966250"/>
            <a:ext cx="1991033" cy="188770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F134D93-3637-411E-96E5-BEECAAFF9F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6204" r="63024" b="61888"/>
          <a:stretch/>
        </p:blipFill>
        <p:spPr>
          <a:xfrm>
            <a:off x="9204861" y="5176419"/>
            <a:ext cx="2875265" cy="16484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10BD208-A42D-420D-88F5-13AF907CE4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7" t="34202" r="35915" b="33890"/>
          <a:stretch/>
        </p:blipFill>
        <p:spPr>
          <a:xfrm>
            <a:off x="9204859" y="3476911"/>
            <a:ext cx="2875268" cy="164847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7998C30-3214-4F62-AB5E-151843F8ED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6" t="60467" r="8806" b="7625"/>
          <a:stretch/>
        </p:blipFill>
        <p:spPr>
          <a:xfrm>
            <a:off x="9204858" y="1777402"/>
            <a:ext cx="2875268" cy="1648477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319815A0-0127-431E-9CC1-E7A944E122E8}"/>
              </a:ext>
            </a:extLst>
          </p:cNvPr>
          <p:cNvSpPr txBox="1"/>
          <p:nvPr/>
        </p:nvSpPr>
        <p:spPr>
          <a:xfrm>
            <a:off x="0" y="6117008"/>
            <a:ext cx="8834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MCMC–fit on disk geometry and kinematics from Brα using a toy-model</a:t>
            </a:r>
          </a:p>
          <a:p>
            <a:r>
              <a:rPr lang="en-US" sz="2000">
                <a:solidFill>
                  <a:schemeClr val="bg1"/>
                </a:solidFill>
              </a:rPr>
              <a:t>Radiative transfer will add information on the density and temperature distribution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07EBB6-9DDB-4473-803E-9284BB8D81F7}"/>
              </a:ext>
            </a:extLst>
          </p:cNvPr>
          <p:cNvSpPr txBox="1"/>
          <p:nvPr/>
        </p:nvSpPr>
        <p:spPr>
          <a:xfrm>
            <a:off x="9882767" y="2370215"/>
            <a:ext cx="230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Size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42970E0-57CA-46A0-8614-F527416A4E99}"/>
              </a:ext>
            </a:extLst>
          </p:cNvPr>
          <p:cNvSpPr txBox="1"/>
          <p:nvPr/>
        </p:nvSpPr>
        <p:spPr>
          <a:xfrm>
            <a:off x="9577969" y="3772638"/>
            <a:ext cx="246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Orientation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633EBA4-F2AA-4164-852A-4ED4C57BBE47}"/>
              </a:ext>
            </a:extLst>
          </p:cNvPr>
          <p:cNvSpPr txBox="1"/>
          <p:nvPr/>
        </p:nvSpPr>
        <p:spPr>
          <a:xfrm>
            <a:off x="9524623" y="5512765"/>
            <a:ext cx="2353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Inclination Angle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6D1DE7D-CA35-4BE3-B3FB-2654050D416E}"/>
              </a:ext>
            </a:extLst>
          </p:cNvPr>
          <p:cNvSpPr txBox="1"/>
          <p:nvPr/>
        </p:nvSpPr>
        <p:spPr>
          <a:xfrm>
            <a:off x="6636317" y="341733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v=-300km/s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DEEBB93-6596-41D0-9160-6EF9BD3026DE}"/>
              </a:ext>
            </a:extLst>
          </p:cNvPr>
          <p:cNvSpPr txBox="1"/>
          <p:nvPr/>
        </p:nvSpPr>
        <p:spPr>
          <a:xfrm>
            <a:off x="6566126" y="529995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v=+300km/s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6FCF2BA-81A2-4834-9C71-CCD8518F4BF7}"/>
              </a:ext>
            </a:extLst>
          </p:cNvPr>
          <p:cNvSpPr txBox="1"/>
          <p:nvPr/>
        </p:nvSpPr>
        <p:spPr>
          <a:xfrm>
            <a:off x="6636317" y="212858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λ = 4.047µm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0233714-A497-4B79-91A6-8DBA4F91BC9C}"/>
              </a:ext>
            </a:extLst>
          </p:cNvPr>
          <p:cNvSpPr txBox="1"/>
          <p:nvPr/>
        </p:nvSpPr>
        <p:spPr>
          <a:xfrm>
            <a:off x="6566126" y="409939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λ = 4.056µm</a:t>
            </a:r>
          </a:p>
        </p:txBody>
      </p:sp>
    </p:spTree>
    <p:extLst>
      <p:ext uri="{BB962C8B-B14F-4D97-AF65-F5344CB8AC3E}">
        <p14:creationId xmlns:p14="http://schemas.microsoft.com/office/powerpoint/2010/main" val="382020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E0BFA2BC-7D46-4373-9720-5978A0416D75}"/>
              </a:ext>
            </a:extLst>
          </p:cNvPr>
          <p:cNvGrpSpPr/>
          <p:nvPr/>
        </p:nvGrpSpPr>
        <p:grpSpPr>
          <a:xfrm>
            <a:off x="8212730" y="1690409"/>
            <a:ext cx="3370808" cy="1715535"/>
            <a:chOff x="5634489" y="2097938"/>
            <a:chExt cx="6305400" cy="3325925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78CBD8D-D3C8-4F4F-BEF4-AE04B8EB6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489" y="2097938"/>
              <a:ext cx="6305400" cy="3325925"/>
            </a:xfrm>
            <a:prstGeom prst="rect">
              <a:avLst/>
            </a:prstGeom>
          </p:spPr>
        </p:pic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15651DF9-2CC7-46B2-B9D3-96EB85E96B43}"/>
                </a:ext>
              </a:extLst>
            </p:cNvPr>
            <p:cNvCxnSpPr/>
            <p:nvPr/>
          </p:nvCxnSpPr>
          <p:spPr>
            <a:xfrm flipV="1">
              <a:off x="10698480" y="2844800"/>
              <a:ext cx="655320" cy="15537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02EE281A-3F03-4EE0-8752-D28B1FB7FAC3}"/>
                </a:ext>
              </a:extLst>
            </p:cNvPr>
            <p:cNvCxnSpPr/>
            <p:nvPr/>
          </p:nvCxnSpPr>
          <p:spPr>
            <a:xfrm flipH="1" flipV="1">
              <a:off x="10556240" y="2432527"/>
              <a:ext cx="142240" cy="5676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1527490-5C9E-4FF4-9F5B-B8E28742D5AB}"/>
                </a:ext>
              </a:extLst>
            </p:cNvPr>
            <p:cNvSpPr txBox="1"/>
            <p:nvPr/>
          </p:nvSpPr>
          <p:spPr>
            <a:xfrm rot="21005356">
              <a:off x="10861805" y="294845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5B82AEB-9D30-4C54-AB4A-7ABC117A4C7D}"/>
                </a:ext>
              </a:extLst>
            </p:cNvPr>
            <p:cNvSpPr txBox="1"/>
            <p:nvPr/>
          </p:nvSpPr>
          <p:spPr>
            <a:xfrm rot="20667180">
              <a:off x="10298152" y="270619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A5E0975-6ACC-4A4E-8A32-F72A3535C00C}"/>
              </a:ext>
            </a:extLst>
          </p:cNvPr>
          <p:cNvSpPr/>
          <p:nvPr/>
        </p:nvSpPr>
        <p:spPr>
          <a:xfrm>
            <a:off x="7718190" y="3371447"/>
            <a:ext cx="4213303" cy="201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7" y="1180279"/>
            <a:ext cx="1228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MATISSE commissioning : B[e] HD62623 (Meilland)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C05A76-01AE-49FF-B484-BB145DFF93EC}"/>
              </a:ext>
            </a:extLst>
          </p:cNvPr>
          <p:cNvSpPr txBox="1"/>
          <p:nvPr/>
        </p:nvSpPr>
        <p:spPr>
          <a:xfrm>
            <a:off x="0" y="1622926"/>
            <a:ext cx="1116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Observed as backup during December 2018 imaging run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680EA3F-CFB8-4A31-8C7C-0EB6238DE6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r="6897"/>
          <a:stretch/>
        </p:blipFill>
        <p:spPr>
          <a:xfrm>
            <a:off x="218531" y="2257497"/>
            <a:ext cx="7230312" cy="425707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478D6DD-7ED9-46A5-82D9-DEF2801B6ADE}"/>
              </a:ext>
            </a:extLst>
          </p:cNvPr>
          <p:cNvSpPr txBox="1"/>
          <p:nvPr/>
        </p:nvSpPr>
        <p:spPr>
          <a:xfrm>
            <a:off x="5020632" y="2749940"/>
            <a:ext cx="21419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4h MATISSE</a:t>
            </a:r>
          </a:p>
          <a:p>
            <a:r>
              <a:rPr lang="fr-FR" sz="3200" dirty="0">
                <a:solidFill>
                  <a:srgbClr val="1004FA"/>
                </a:solidFill>
              </a:rPr>
              <a:t>1n MIDI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57A57E8-3721-4E7B-9652-7B3B2E556572}"/>
              </a:ext>
            </a:extLst>
          </p:cNvPr>
          <p:cNvSpPr txBox="1"/>
          <p:nvPr/>
        </p:nvSpPr>
        <p:spPr>
          <a:xfrm>
            <a:off x="1964373" y="2325811"/>
            <a:ext cx="450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HD62623 observation </a:t>
            </a:r>
            <a:r>
              <a:rPr lang="fr-FR" dirty="0" err="1"/>
              <a:t>from</a:t>
            </a:r>
            <a:r>
              <a:rPr lang="fr-FR" dirty="0"/>
              <a:t> MIDI and MATISSE</a:t>
            </a:r>
            <a:endParaRPr lang="en-GB" dirty="0"/>
          </a:p>
        </p:txBody>
      </p:sp>
      <p:pic>
        <p:nvPicPr>
          <p:cNvPr id="23" name="Image 4">
            <a:extLst>
              <a:ext uri="{FF2B5EF4-FFF2-40B4-BE49-F238E27FC236}">
                <a16:creationId xmlns:a16="http://schemas.microsoft.com/office/drawing/2014/main" id="{3422A8A1-1638-4ED4-B95C-77E1FB5B9B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0" t="6185" r="53999" b="50000"/>
          <a:stretch/>
        </p:blipFill>
        <p:spPr>
          <a:xfrm>
            <a:off x="7718190" y="3625670"/>
            <a:ext cx="2117275" cy="170313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CC68016-7B28-415B-BBE2-CDE4B72AEA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7" r="53044"/>
          <a:stretch/>
        </p:blipFill>
        <p:spPr>
          <a:xfrm>
            <a:off x="9936874" y="3520607"/>
            <a:ext cx="1994619" cy="17994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C29F98-BAAD-4D12-8724-4EC6597F4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47" y="5232781"/>
            <a:ext cx="1845173" cy="16252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7E60FE7-EE8D-460C-9B8A-0DBFDEC6AD56}"/>
              </a:ext>
            </a:extLst>
          </p:cNvPr>
          <p:cNvSpPr txBox="1"/>
          <p:nvPr/>
        </p:nvSpPr>
        <p:spPr>
          <a:xfrm>
            <a:off x="8324021" y="1684481"/>
            <a:ext cx="2473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VLTI/MIDI (Meilland+ 2010)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CE05F8F-F244-4399-8A7D-CA7E6957E585}"/>
              </a:ext>
            </a:extLst>
          </p:cNvPr>
          <p:cNvSpPr txBox="1"/>
          <p:nvPr/>
        </p:nvSpPr>
        <p:spPr>
          <a:xfrm>
            <a:off x="8592783" y="3330017"/>
            <a:ext cx="2554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VLTI/AMBER (</a:t>
            </a:r>
            <a:r>
              <a:rPr lang="fr-FR" sz="1600" dirty="0" err="1"/>
              <a:t>Millour</a:t>
            </a:r>
            <a:r>
              <a:rPr lang="fr-FR" sz="1600" dirty="0"/>
              <a:t>+ 2011)</a:t>
            </a:r>
            <a:endParaRPr lang="en-GB" sz="16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F36EF50-E42B-4DEF-9DAA-C7D7903B2465}"/>
              </a:ext>
            </a:extLst>
          </p:cNvPr>
          <p:cNvSpPr txBox="1"/>
          <p:nvPr/>
        </p:nvSpPr>
        <p:spPr>
          <a:xfrm>
            <a:off x="9241158" y="5309583"/>
            <a:ext cx="1313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CHARA/VEGA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460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7" y="1180279"/>
            <a:ext cx="1228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MATISSE commissioning : Antares and Betelgeuse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C05A76-01AE-49FF-B484-BB145DFF93EC}"/>
              </a:ext>
            </a:extLst>
          </p:cNvPr>
          <p:cNvSpPr txBox="1"/>
          <p:nvPr/>
        </p:nvSpPr>
        <p:spPr>
          <a:xfrm>
            <a:off x="149289" y="6065452"/>
            <a:ext cx="539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On a few measurements in LOW-LM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BD105F-2CE4-44CF-A492-27D14FDC6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3" y="2657607"/>
            <a:ext cx="6334856" cy="34078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362F283-0162-49CF-BEC6-AFFA9E093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237" y="2657607"/>
            <a:ext cx="4724030" cy="329583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46A75B2-4460-4C06-BBCE-E5E1AC9E6FA3}"/>
              </a:ext>
            </a:extLst>
          </p:cNvPr>
          <p:cNvSpPr txBox="1"/>
          <p:nvPr/>
        </p:nvSpPr>
        <p:spPr>
          <a:xfrm>
            <a:off x="6385248" y="6050455"/>
            <a:ext cx="565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Observed a lot in MED-LM and HIGH-N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During December 2018 imaging run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A6CF0B-FA34-4FF7-B01D-CB7EDAAECC6D}"/>
              </a:ext>
            </a:extLst>
          </p:cNvPr>
          <p:cNvSpPr txBox="1"/>
          <p:nvPr/>
        </p:nvSpPr>
        <p:spPr>
          <a:xfrm>
            <a:off x="2883915" y="2776690"/>
            <a:ext cx="162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Antares</a:t>
            </a:r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436CF5-2433-4F47-B608-33EFF37370B6}"/>
              </a:ext>
            </a:extLst>
          </p:cNvPr>
          <p:cNvSpPr txBox="1"/>
          <p:nvPr/>
        </p:nvSpPr>
        <p:spPr>
          <a:xfrm>
            <a:off x="8362290" y="2763527"/>
            <a:ext cx="2242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/>
              <a:t>Betelgeuse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523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6" y="1180279"/>
            <a:ext cx="1027300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GRA4MAT commissioning</a:t>
            </a:r>
            <a:endParaRPr lang="en-US" sz="32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 few Be stars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And B[e] stars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Rigel radiatively driven wind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η Car in VHIGH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Not that many cold stars up to now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67E800E-0A36-4A5D-9757-27E820F660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30608" r="7335" b="49097"/>
          <a:stretch/>
        </p:blipFill>
        <p:spPr>
          <a:xfrm>
            <a:off x="165319" y="4535702"/>
            <a:ext cx="11861362" cy="1420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BA5A71-32AA-4A4B-858A-6EF12DD86D4F}"/>
              </a:ext>
            </a:extLst>
          </p:cNvPr>
          <p:cNvSpPr/>
          <p:nvPr/>
        </p:nvSpPr>
        <p:spPr>
          <a:xfrm>
            <a:off x="1744824" y="5955725"/>
            <a:ext cx="8705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First GRA4MAT fringes obtained in May 2019 on the Be star δ Cen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</a:rPr>
              <a:t>Commisioning</a:t>
            </a:r>
            <a:r>
              <a:rPr lang="en-US" sz="2400" dirty="0">
                <a:solidFill>
                  <a:schemeClr val="bg1"/>
                </a:solidFill>
              </a:rPr>
              <a:t> in September, October and December 2019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A4D897-A179-4CE7-A2DC-4B1F7D7B5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80" y="1195997"/>
            <a:ext cx="2438400" cy="2438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78E703-039A-45A8-8E44-6394A32D2329}"/>
              </a:ext>
            </a:extLst>
          </p:cNvPr>
          <p:cNvSpPr/>
          <p:nvPr/>
        </p:nvSpPr>
        <p:spPr>
          <a:xfrm>
            <a:off x="9659316" y="3493765"/>
            <a:ext cx="1698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GRA4MAT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6905B255-77D8-4856-B48C-8BC4A76FD488}"/>
              </a:ext>
            </a:extLst>
          </p:cNvPr>
          <p:cNvSpPr/>
          <p:nvPr/>
        </p:nvSpPr>
        <p:spPr>
          <a:xfrm>
            <a:off x="4907902" y="1800808"/>
            <a:ext cx="895739" cy="1581466"/>
          </a:xfrm>
          <a:prstGeom prst="rightBrace">
            <a:avLst>
              <a:gd name="adj1" fmla="val 28630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37C65B-9070-4A06-B0FC-A81F9AF90D82}"/>
              </a:ext>
            </a:extLst>
          </p:cNvPr>
          <p:cNvSpPr txBox="1"/>
          <p:nvPr/>
        </p:nvSpPr>
        <p:spPr>
          <a:xfrm>
            <a:off x="5896947" y="2296665"/>
            <a:ext cx="2848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Emission line stars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82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6" y="1180279"/>
            <a:ext cx="1027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GRA4MAT commissioning : Be stars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F45B3DE-89E5-451C-940E-4BFB44B94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10789" r="8522" b="6686"/>
          <a:stretch/>
        </p:blipFill>
        <p:spPr>
          <a:xfrm>
            <a:off x="1504677" y="1765054"/>
            <a:ext cx="8906418" cy="46188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5007D8-4135-4FDB-BE41-EA2926AD2499}"/>
              </a:ext>
            </a:extLst>
          </p:cNvPr>
          <p:cNvSpPr/>
          <p:nvPr/>
        </p:nvSpPr>
        <p:spPr>
          <a:xfrm>
            <a:off x="3418174" y="6365099"/>
            <a:ext cx="5931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GRA4MAT </a:t>
            </a:r>
            <a:r>
              <a:rPr lang="fr-FR" sz="2400" dirty="0" err="1">
                <a:solidFill>
                  <a:schemeClr val="bg1"/>
                </a:solidFill>
              </a:rPr>
              <a:t>spectrum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obtained</a:t>
            </a:r>
            <a:r>
              <a:rPr lang="fr-FR" sz="2400" dirty="0">
                <a:solidFill>
                  <a:schemeClr val="bg1"/>
                </a:solidFill>
              </a:rPr>
              <a:t> on K </a:t>
            </a:r>
            <a:r>
              <a:rPr lang="fr-FR" sz="2400" dirty="0" err="1">
                <a:solidFill>
                  <a:schemeClr val="bg1"/>
                </a:solidFill>
              </a:rPr>
              <a:t>CMa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C484D25-0B3D-4215-AA98-9196BC2802B7}"/>
              </a:ext>
            </a:extLst>
          </p:cNvPr>
          <p:cNvSpPr/>
          <p:nvPr/>
        </p:nvSpPr>
        <p:spPr>
          <a:xfrm>
            <a:off x="9146214" y="2629677"/>
            <a:ext cx="628650" cy="600075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30194CC-EF2B-4EBF-A068-2FD2A8DFA6F5}"/>
              </a:ext>
            </a:extLst>
          </p:cNvPr>
          <p:cNvSpPr/>
          <p:nvPr/>
        </p:nvSpPr>
        <p:spPr>
          <a:xfrm rot="21041733">
            <a:off x="4600751" y="3932988"/>
            <a:ext cx="4696993" cy="1025432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5C5AE4-D21C-4698-8698-4CA401FDB3F5}"/>
              </a:ext>
            </a:extLst>
          </p:cNvPr>
          <p:cNvSpPr txBox="1"/>
          <p:nvPr/>
        </p:nvSpPr>
        <p:spPr>
          <a:xfrm>
            <a:off x="9146214" y="2711982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Br</a:t>
            </a:r>
            <a:r>
              <a:rPr lang="el-GR" dirty="0"/>
              <a:t>α</a:t>
            </a:r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7AFCE54-109F-45AE-9444-053BAD073D27}"/>
              </a:ext>
            </a:extLst>
          </p:cNvPr>
          <p:cNvSpPr txBox="1"/>
          <p:nvPr/>
        </p:nvSpPr>
        <p:spPr>
          <a:xfrm>
            <a:off x="5889524" y="4076372"/>
            <a:ext cx="266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Pfund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 (+ </a:t>
            </a:r>
            <a:r>
              <a:rPr lang="fr-FR" dirty="0" err="1"/>
              <a:t>Humphreys</a:t>
            </a:r>
            <a:r>
              <a:rPr lang="fr-FR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244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6" y="1180279"/>
            <a:ext cx="1027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GRA4MAT commissioning : Be stars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2A4BEA9-70BE-41CB-B059-D66CC78DBC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/>
          <a:stretch/>
        </p:blipFill>
        <p:spPr>
          <a:xfrm>
            <a:off x="809625" y="1780867"/>
            <a:ext cx="10572750" cy="492376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B5C6D94-144B-4541-8889-89E4138EC194}"/>
              </a:ext>
            </a:extLst>
          </p:cNvPr>
          <p:cNvSpPr txBox="1"/>
          <p:nvPr/>
        </p:nvSpPr>
        <p:spPr>
          <a:xfrm>
            <a:off x="4819650" y="1780867"/>
            <a:ext cx="279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Binary</a:t>
            </a:r>
            <a:r>
              <a:rPr lang="fr-FR" dirty="0"/>
              <a:t> Be star Achernar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552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511142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6" y="1180279"/>
            <a:ext cx="1027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GRA4MAT commissioning : B[e] stars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F8279B7-7511-4ABD-8E0D-C4382B19A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" y="1969432"/>
            <a:ext cx="4212397" cy="30750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D864B7-E0A1-40D3-BCE0-191CFB096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80" y="1969432"/>
            <a:ext cx="4212398" cy="30750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FB512D-46ED-435F-8085-74CF7FD93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70" y="1969433"/>
            <a:ext cx="4212397" cy="30750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0011C92-0815-4A88-ADCE-3974497DBD4E}"/>
              </a:ext>
            </a:extLst>
          </p:cNvPr>
          <p:cNvSpPr txBox="1"/>
          <p:nvPr/>
        </p:nvSpPr>
        <p:spPr>
          <a:xfrm>
            <a:off x="1513888" y="4971860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Visibility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1877FAF-5AA6-4D89-8515-64D23D98EBAC}"/>
              </a:ext>
            </a:extLst>
          </p:cNvPr>
          <p:cNvSpPr txBox="1"/>
          <p:nvPr/>
        </p:nvSpPr>
        <p:spPr>
          <a:xfrm>
            <a:off x="5123899" y="5033602"/>
            <a:ext cx="1934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Closure</a:t>
            </a:r>
            <a:r>
              <a:rPr lang="fr-FR" sz="2400" dirty="0">
                <a:solidFill>
                  <a:schemeClr val="bg1"/>
                </a:solidFill>
              </a:rPr>
              <a:t> phase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A7E1AD5-78BA-477A-84D3-705AD3781457}"/>
              </a:ext>
            </a:extLst>
          </p:cNvPr>
          <p:cNvSpPr txBox="1"/>
          <p:nvPr/>
        </p:nvSpPr>
        <p:spPr>
          <a:xfrm>
            <a:off x="8821453" y="5033602"/>
            <a:ext cx="2398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Differential</a:t>
            </a:r>
            <a:r>
              <a:rPr lang="fr-FR" sz="2400" dirty="0">
                <a:solidFill>
                  <a:schemeClr val="bg1"/>
                </a:solidFill>
              </a:rPr>
              <a:t> phase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F7D6B90-980E-47EA-921C-F879C3387E03}"/>
              </a:ext>
            </a:extLst>
          </p:cNvPr>
          <p:cNvSpPr txBox="1"/>
          <p:nvPr/>
        </p:nvSpPr>
        <p:spPr>
          <a:xfrm>
            <a:off x="79750" y="6152709"/>
            <a:ext cx="6042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Similar</a:t>
            </a:r>
            <a:r>
              <a:rPr lang="fr-FR" sz="2800" dirty="0">
                <a:solidFill>
                  <a:schemeClr val="bg1"/>
                </a:solidFill>
              </a:rPr>
              <a:t> data on HD 50138 and HD 62623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FAB1BD-2BC6-4824-A1B4-E540A3C7355B}"/>
              </a:ext>
            </a:extLst>
          </p:cNvPr>
          <p:cNvSpPr txBox="1"/>
          <p:nvPr/>
        </p:nvSpPr>
        <p:spPr>
          <a:xfrm>
            <a:off x="4464548" y="1941842"/>
            <a:ext cx="3461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FS </a:t>
            </a:r>
            <a:r>
              <a:rPr lang="fr-FR" sz="2400" dirty="0" err="1"/>
              <a:t>CMa</a:t>
            </a:r>
            <a:r>
              <a:rPr lang="fr-FR" sz="2400" dirty="0"/>
              <a:t> (15Jy) </a:t>
            </a:r>
            <a:r>
              <a:rPr lang="fr-FR" sz="2400" dirty="0" err="1"/>
              <a:t>around</a:t>
            </a:r>
            <a:r>
              <a:rPr lang="fr-FR" sz="2400" dirty="0"/>
              <a:t> Br</a:t>
            </a:r>
            <a:r>
              <a:rPr lang="el-GR" sz="2400" dirty="0"/>
              <a:t>α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87153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6" y="1180279"/>
            <a:ext cx="1027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GRA4MAT commissioning : Rigel wind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2F4E6C1-956C-4468-9CBF-06B545E4D55E}"/>
              </a:ext>
            </a:extLst>
          </p:cNvPr>
          <p:cNvSpPr txBox="1"/>
          <p:nvPr/>
        </p:nvSpPr>
        <p:spPr>
          <a:xfrm>
            <a:off x="2303587" y="6152709"/>
            <a:ext cx="434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Wind of Rigel in the Br</a:t>
            </a:r>
            <a:r>
              <a:rPr lang="el-GR" sz="2800" dirty="0">
                <a:solidFill>
                  <a:schemeClr val="bg1"/>
                </a:solidFill>
              </a:rPr>
              <a:t>α</a:t>
            </a:r>
            <a:r>
              <a:rPr lang="fr-FR" sz="2800" dirty="0">
                <a:solidFill>
                  <a:schemeClr val="bg1"/>
                </a:solidFill>
              </a:rPr>
              <a:t> line 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8450B91-BC97-4CD0-B3ED-EADC049C8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9536" r="8119" b="4020"/>
          <a:stretch/>
        </p:blipFill>
        <p:spPr>
          <a:xfrm>
            <a:off x="308835" y="1762649"/>
            <a:ext cx="8215573" cy="439006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5E900B3-5D93-4BEF-A938-36F810C1B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338" y="1884170"/>
            <a:ext cx="2575080" cy="258525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E6B53ED-71C2-4DE4-A40F-8F81CAE38183}"/>
              </a:ext>
            </a:extLst>
          </p:cNvPr>
          <p:cNvSpPr txBox="1"/>
          <p:nvPr/>
        </p:nvSpPr>
        <p:spPr>
          <a:xfrm>
            <a:off x="9586185" y="1848052"/>
            <a:ext cx="166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CMFGEN model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D56E97-8906-48BD-B28D-0DB3EEA76730}"/>
              </a:ext>
            </a:extLst>
          </p:cNvPr>
          <p:cNvSpPr/>
          <p:nvPr/>
        </p:nvSpPr>
        <p:spPr>
          <a:xfrm>
            <a:off x="8629043" y="4735751"/>
            <a:ext cx="3480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Constraints</a:t>
            </a:r>
            <a:r>
              <a:rPr lang="fr-FR" dirty="0">
                <a:solidFill>
                  <a:schemeClr val="bg1"/>
                </a:solidFill>
              </a:rPr>
              <a:t> on Mass-</a:t>
            </a:r>
            <a:r>
              <a:rPr lang="fr-FR" dirty="0" err="1">
                <a:solidFill>
                  <a:schemeClr val="bg1"/>
                </a:solidFill>
              </a:rPr>
              <a:t>loss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Clumping</a:t>
            </a:r>
            <a:r>
              <a:rPr lang="fr-FR" dirty="0">
                <a:solidFill>
                  <a:schemeClr val="bg1"/>
                </a:solidFill>
              </a:rPr>
              <a:t> or </a:t>
            </a:r>
            <a:r>
              <a:rPr lang="fr-FR" dirty="0" err="1">
                <a:solidFill>
                  <a:schemeClr val="bg1"/>
                </a:solidFill>
              </a:rPr>
              <a:t>Asymmetry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C4A14E-4887-40AE-880E-F0F974D4804E}"/>
              </a:ext>
            </a:extLst>
          </p:cNvPr>
          <p:cNvSpPr txBox="1"/>
          <p:nvPr/>
        </p:nvSpPr>
        <p:spPr>
          <a:xfrm>
            <a:off x="5878286" y="2527127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015FB"/>
                </a:solidFill>
              </a:rPr>
              <a:t>DIT=1.3s</a:t>
            </a:r>
          </a:p>
          <a:p>
            <a:r>
              <a:rPr lang="fr-FR" dirty="0">
                <a:solidFill>
                  <a:srgbClr val="FF0000"/>
                </a:solidFill>
              </a:rPr>
              <a:t>DIT=10s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63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-93306" y="1180279"/>
            <a:ext cx="1027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Data from the GRA4MAT commissioning : </a:t>
            </a:r>
            <a:r>
              <a:rPr lang="el-GR" sz="3200" b="1" dirty="0">
                <a:solidFill>
                  <a:schemeClr val="bg1"/>
                </a:solidFill>
              </a:rPr>
              <a:t>η</a:t>
            </a:r>
            <a:r>
              <a:rPr lang="fr-FR" sz="3200" b="1" dirty="0">
                <a:solidFill>
                  <a:schemeClr val="bg1"/>
                </a:solidFill>
              </a:rPr>
              <a:t> Car in VHIGH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39BF12C-78B3-4E35-9979-FCFAB8B10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7601"/>
          <a:stretch/>
        </p:blipFill>
        <p:spPr>
          <a:xfrm>
            <a:off x="2490069" y="1765054"/>
            <a:ext cx="6896527" cy="49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12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19DD78-6482-472C-AA9C-0F0EE8ECC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58" y="1712677"/>
            <a:ext cx="6670870" cy="5003153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2B96DB-5717-4DC3-8859-EC6AD72D1136}"/>
              </a:ext>
            </a:extLst>
          </p:cNvPr>
          <p:cNvSpPr txBox="1"/>
          <p:nvPr/>
        </p:nvSpPr>
        <p:spPr>
          <a:xfrm>
            <a:off x="1956787" y="6131055"/>
            <a:ext cx="7821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3200" b="1" dirty="0">
                <a:solidFill>
                  <a:schemeClr val="bg1"/>
                </a:solidFill>
              </a:rPr>
              <a:t>GRA4MAT in  VHIGH  last night on </a:t>
            </a:r>
            <a:r>
              <a:rPr lang="el-GR" sz="3200" b="1" dirty="0">
                <a:solidFill>
                  <a:schemeClr val="bg1"/>
                </a:solidFill>
              </a:rPr>
              <a:t>η</a:t>
            </a:r>
            <a:r>
              <a:rPr lang="fr-FR" sz="3200" b="1" dirty="0">
                <a:solidFill>
                  <a:schemeClr val="bg1"/>
                </a:solidFill>
              </a:rPr>
              <a:t> Car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09975FD-FEF5-4586-B76B-A0BFB7560AEE}"/>
              </a:ext>
            </a:extLst>
          </p:cNvPr>
          <p:cNvSpPr txBox="1"/>
          <p:nvPr/>
        </p:nvSpPr>
        <p:spPr>
          <a:xfrm>
            <a:off x="-93306" y="1180279"/>
            <a:ext cx="1027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3200" b="1" dirty="0">
                <a:solidFill>
                  <a:schemeClr val="bg1"/>
                </a:solidFill>
              </a:rPr>
              <a:t>GRA4MAT </a:t>
            </a:r>
            <a:r>
              <a:rPr lang="fr-FR" sz="3200" b="1" dirty="0" err="1">
                <a:solidFill>
                  <a:schemeClr val="bg1"/>
                </a:solidFill>
              </a:rPr>
              <a:t>commisioning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is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still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going</a:t>
            </a:r>
            <a:r>
              <a:rPr lang="fr-FR" sz="3200" b="1" dirty="0">
                <a:solidFill>
                  <a:schemeClr val="bg1"/>
                </a:solidFill>
              </a:rPr>
              <a:t> on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8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E63ED-52F3-4478-A2AF-C6F2B1EC171F}"/>
              </a:ext>
            </a:extLst>
          </p:cNvPr>
          <p:cNvSpPr txBox="1"/>
          <p:nvPr/>
        </p:nvSpPr>
        <p:spPr>
          <a:xfrm>
            <a:off x="0" y="2103732"/>
            <a:ext cx="126429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MATISSE GTO programs in P103 (March-September 2019):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Supergiant </a:t>
            </a:r>
            <a:r>
              <a:rPr lang="en-US" sz="3200" dirty="0" err="1">
                <a:solidFill>
                  <a:schemeClr val="bg1"/>
                </a:solidFill>
              </a:rPr>
              <a:t>Vx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Sgr</a:t>
            </a:r>
            <a:r>
              <a:rPr lang="en-US" sz="3200" dirty="0">
                <a:solidFill>
                  <a:schemeClr val="bg1"/>
                </a:solidFill>
              </a:rPr>
              <a:t>  (</a:t>
            </a:r>
            <a:r>
              <a:rPr lang="en-US" sz="3200" dirty="0" err="1">
                <a:solidFill>
                  <a:schemeClr val="bg1"/>
                </a:solidFill>
              </a:rPr>
              <a:t>Chiavassa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η Car (</a:t>
            </a:r>
            <a:r>
              <a:rPr lang="en-US" sz="3200" dirty="0" err="1">
                <a:solidFill>
                  <a:schemeClr val="bg1"/>
                </a:solidFill>
              </a:rPr>
              <a:t>Weigelt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B[e] star HD87643 (</a:t>
            </a:r>
            <a:r>
              <a:rPr lang="en-US" sz="3200" dirty="0" err="1">
                <a:solidFill>
                  <a:schemeClr val="bg1"/>
                </a:solidFill>
              </a:rPr>
              <a:t>Millour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3 Cepheids (</a:t>
            </a:r>
            <a:r>
              <a:rPr lang="en-US" sz="3200" dirty="0" err="1">
                <a:solidFill>
                  <a:schemeClr val="bg1"/>
                </a:solidFill>
              </a:rPr>
              <a:t>Hocde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3 Carbon AGBs  (</a:t>
            </a:r>
            <a:r>
              <a:rPr lang="en-US" sz="3200" dirty="0" err="1">
                <a:solidFill>
                  <a:schemeClr val="bg1"/>
                </a:solidFill>
              </a:rPr>
              <a:t>Hron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lvl="1"/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03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E63ED-52F3-4478-A2AF-C6F2B1EC171F}"/>
              </a:ext>
            </a:extLst>
          </p:cNvPr>
          <p:cNvSpPr txBox="1"/>
          <p:nvPr/>
        </p:nvSpPr>
        <p:spPr>
          <a:xfrm>
            <a:off x="-51983" y="918744"/>
            <a:ext cx="892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GTO P103: </a:t>
            </a:r>
            <a:r>
              <a:rPr lang="en-US" sz="3200" dirty="0">
                <a:solidFill>
                  <a:schemeClr val="bg1"/>
                </a:solidFill>
              </a:rPr>
              <a:t>Supergiant </a:t>
            </a:r>
            <a:r>
              <a:rPr lang="en-US" sz="3200" dirty="0" err="1">
                <a:solidFill>
                  <a:schemeClr val="bg1"/>
                </a:solidFill>
              </a:rPr>
              <a:t>Vx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Sgr</a:t>
            </a:r>
            <a:r>
              <a:rPr lang="en-US" sz="3200" dirty="0">
                <a:solidFill>
                  <a:schemeClr val="bg1"/>
                </a:solidFill>
              </a:rPr>
              <a:t>  (</a:t>
            </a:r>
            <a:r>
              <a:rPr lang="en-US" sz="3200" dirty="0" err="1">
                <a:solidFill>
                  <a:schemeClr val="bg1"/>
                </a:solidFill>
              </a:rPr>
              <a:t>Chiavassa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123754" y="1677634"/>
            <a:ext cx="1055979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Observations during 5 nights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with SMALL, MEDIUM, and LARGE configs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17 Good measurements in LM-LOW and N-LOW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Data Reduced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Image reconstruction should be the next step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75283A-1DA7-4A19-B230-BC0C780D8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14" y="1503519"/>
            <a:ext cx="4557724" cy="341829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3ACA7E-E507-46E8-B228-D666A120E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2" y="3771687"/>
            <a:ext cx="7644661" cy="27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74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E63ED-52F3-4478-A2AF-C6F2B1EC171F}"/>
              </a:ext>
            </a:extLst>
          </p:cNvPr>
          <p:cNvSpPr txBox="1"/>
          <p:nvPr/>
        </p:nvSpPr>
        <p:spPr>
          <a:xfrm>
            <a:off x="-51983" y="918744"/>
            <a:ext cx="8925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GTO P103: </a:t>
            </a:r>
            <a:r>
              <a:rPr lang="en-US" sz="3200" dirty="0">
                <a:solidFill>
                  <a:schemeClr val="bg1"/>
                </a:solidFill>
              </a:rPr>
              <a:t>η Car (</a:t>
            </a:r>
            <a:r>
              <a:rPr lang="en-US" sz="3200" dirty="0" err="1">
                <a:solidFill>
                  <a:schemeClr val="bg1"/>
                </a:solidFill>
              </a:rPr>
              <a:t>Weigelt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123754" y="1677634"/>
            <a:ext cx="1055979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Observations during 4 nights (March and May)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with SMALL, MEDIUM and UT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LM-HIGH centered on Br</a:t>
            </a:r>
            <a:r>
              <a:rPr lang="el-GR" sz="2400" dirty="0">
                <a:solidFill>
                  <a:schemeClr val="bg1"/>
                </a:solidFill>
              </a:rPr>
              <a:t>α</a:t>
            </a:r>
            <a:r>
              <a:rPr lang="fr-FR" sz="2400" dirty="0">
                <a:solidFill>
                  <a:schemeClr val="bg1"/>
                </a:solidFill>
              </a:rPr>
              <a:t> and LM-LOW and </a:t>
            </a:r>
            <a:r>
              <a:rPr lang="en-US" sz="2400" dirty="0">
                <a:solidFill>
                  <a:schemeClr val="bg1"/>
                </a:solidFill>
              </a:rPr>
              <a:t>N-LOW</a:t>
            </a: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471DF12-D44F-4778-9D20-F017A30BEE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9" r="21317"/>
          <a:stretch/>
        </p:blipFill>
        <p:spPr>
          <a:xfrm>
            <a:off x="7327112" y="1268094"/>
            <a:ext cx="4672056" cy="152747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4F4DC89-F884-4AC4-82B3-49676C436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86" y="3208561"/>
            <a:ext cx="5560741" cy="330695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A25FF97-A732-43B1-9632-4D584117A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265" y="3208561"/>
            <a:ext cx="5420114" cy="330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76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E63ED-52F3-4478-A2AF-C6F2B1EC171F}"/>
              </a:ext>
            </a:extLst>
          </p:cNvPr>
          <p:cNvSpPr txBox="1"/>
          <p:nvPr/>
        </p:nvSpPr>
        <p:spPr>
          <a:xfrm>
            <a:off x="-51983" y="918744"/>
            <a:ext cx="8925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GTO P103: </a:t>
            </a:r>
            <a:r>
              <a:rPr lang="en-US" sz="3200" dirty="0">
                <a:solidFill>
                  <a:schemeClr val="bg1"/>
                </a:solidFill>
              </a:rPr>
              <a:t>η Car (</a:t>
            </a:r>
            <a:r>
              <a:rPr lang="en-US" sz="3200" dirty="0" err="1">
                <a:solidFill>
                  <a:schemeClr val="bg1"/>
                </a:solidFill>
              </a:rPr>
              <a:t>Weigelt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123754" y="1677634"/>
            <a:ext cx="1055979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Observations during 4 nights (March and May)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with SMALL, MEDIUM and UT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LM-HIGH centered on Br</a:t>
            </a:r>
            <a:r>
              <a:rPr lang="el-GR" sz="2400" dirty="0">
                <a:solidFill>
                  <a:schemeClr val="bg1"/>
                </a:solidFill>
              </a:rPr>
              <a:t>α</a:t>
            </a:r>
            <a:r>
              <a:rPr lang="fr-FR" sz="2400" dirty="0">
                <a:solidFill>
                  <a:schemeClr val="bg1"/>
                </a:solidFill>
              </a:rPr>
              <a:t> and LM-LOW and </a:t>
            </a:r>
            <a:r>
              <a:rPr lang="en-US" sz="2400" dirty="0">
                <a:solidFill>
                  <a:schemeClr val="bg1"/>
                </a:solidFill>
              </a:rPr>
              <a:t>N-LOW</a:t>
            </a: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1" name="Espace réservé du contenu 9">
            <a:extLst>
              <a:ext uri="{FF2B5EF4-FFF2-40B4-BE49-F238E27FC236}">
                <a16:creationId xmlns:a16="http://schemas.microsoft.com/office/drawing/2014/main" id="{3BE71756-879D-4298-86AA-289788B9B972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4832" y="150044"/>
            <a:ext cx="3862336" cy="92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27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E63ED-52F3-4478-A2AF-C6F2B1EC171F}"/>
              </a:ext>
            </a:extLst>
          </p:cNvPr>
          <p:cNvSpPr txBox="1"/>
          <p:nvPr/>
        </p:nvSpPr>
        <p:spPr>
          <a:xfrm>
            <a:off x="-51983" y="918744"/>
            <a:ext cx="8925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GTO P103: </a:t>
            </a:r>
            <a:r>
              <a:rPr lang="en-US" sz="3200" dirty="0">
                <a:solidFill>
                  <a:schemeClr val="bg1"/>
                </a:solidFill>
              </a:rPr>
              <a:t>B[e] HD87643 (</a:t>
            </a:r>
            <a:r>
              <a:rPr lang="en-US" sz="3200" dirty="0" err="1">
                <a:solidFill>
                  <a:schemeClr val="bg1"/>
                </a:solidFill>
              </a:rPr>
              <a:t>Millour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123754" y="1677634"/>
            <a:ext cx="1055979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Observations during 3 nights (March and May)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with SMALL, MEDIUM configs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LM-LOW and N-LOW</a:t>
            </a: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1" name="Espace réservé du contenu 11">
            <a:extLst>
              <a:ext uri="{FF2B5EF4-FFF2-40B4-BE49-F238E27FC236}">
                <a16:creationId xmlns:a16="http://schemas.microsoft.com/office/drawing/2014/main" id="{2CBCD24B-F38B-4214-AB09-A89692402651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5948" y="644025"/>
            <a:ext cx="3429531" cy="8206381"/>
          </a:xfrm>
          <a:prstGeom prst="rect">
            <a:avLst/>
          </a:prstGeom>
        </p:spPr>
      </p:pic>
      <p:pic>
        <p:nvPicPr>
          <p:cNvPr id="15" name="Espace réservé du contenu 9">
            <a:extLst>
              <a:ext uri="{FF2B5EF4-FFF2-40B4-BE49-F238E27FC236}">
                <a16:creationId xmlns:a16="http://schemas.microsoft.com/office/drawing/2014/main" id="{0ABAB78B-2AC4-4C2F-ACB4-BDF2099ADC4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8" t="59209" r="7019" b="7688"/>
          <a:stretch/>
        </p:blipFill>
        <p:spPr>
          <a:xfrm>
            <a:off x="8840013" y="3707281"/>
            <a:ext cx="3029575" cy="3043950"/>
          </a:xfrm>
          <a:prstGeom prst="rect">
            <a:avLst/>
          </a:prstGeom>
        </p:spPr>
      </p:pic>
      <p:pic>
        <p:nvPicPr>
          <p:cNvPr id="19" name="Espace réservé du contenu 11">
            <a:extLst>
              <a:ext uri="{FF2B5EF4-FFF2-40B4-BE49-F238E27FC236}">
                <a16:creationId xmlns:a16="http://schemas.microsoft.com/office/drawing/2014/main" id="{880D1B02-63C4-4263-A273-267701748A2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1" t="13225" r="3601" b="13871"/>
          <a:stretch/>
        </p:blipFill>
        <p:spPr>
          <a:xfrm>
            <a:off x="9851121" y="1684780"/>
            <a:ext cx="1075246" cy="1060243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2452A65-2059-4BED-84AE-96FB6D7D1F55}"/>
              </a:ext>
            </a:extLst>
          </p:cNvPr>
          <p:cNvCxnSpPr>
            <a:cxnSpLocks/>
          </p:cNvCxnSpPr>
          <p:nvPr/>
        </p:nvCxnSpPr>
        <p:spPr>
          <a:xfrm>
            <a:off x="9219614" y="4137256"/>
            <a:ext cx="57664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16">
            <a:extLst>
              <a:ext uri="{FF2B5EF4-FFF2-40B4-BE49-F238E27FC236}">
                <a16:creationId xmlns:a16="http://schemas.microsoft.com/office/drawing/2014/main" id="{3F657EE5-6A10-4AD3-8259-3BFB67B62F1F}"/>
              </a:ext>
            </a:extLst>
          </p:cNvPr>
          <p:cNvSpPr txBox="1"/>
          <p:nvPr/>
        </p:nvSpPr>
        <p:spPr>
          <a:xfrm>
            <a:off x="9117700" y="3767924"/>
            <a:ext cx="1271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50 mas</a:t>
            </a:r>
          </a:p>
        </p:txBody>
      </p:sp>
      <p:sp>
        <p:nvSpPr>
          <p:cNvPr id="23" name="ZoneTexte 23">
            <a:extLst>
              <a:ext uri="{FF2B5EF4-FFF2-40B4-BE49-F238E27FC236}">
                <a16:creationId xmlns:a16="http://schemas.microsoft.com/office/drawing/2014/main" id="{52E43EA9-1B46-46F6-96B1-E36C2AAAC2CD}"/>
              </a:ext>
            </a:extLst>
          </p:cNvPr>
          <p:cNvSpPr txBox="1"/>
          <p:nvPr/>
        </p:nvSpPr>
        <p:spPr>
          <a:xfrm>
            <a:off x="9423743" y="1227476"/>
            <a:ext cx="186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VLTI/AMBER 2008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AA2D063-0CC6-4222-B4E7-A307C7D53610}"/>
              </a:ext>
            </a:extLst>
          </p:cNvPr>
          <p:cNvSpPr txBox="1"/>
          <p:nvPr/>
        </p:nvSpPr>
        <p:spPr>
          <a:xfrm>
            <a:off x="9415066" y="3358898"/>
            <a:ext cx="198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VLTI/MATISSE 2019</a:t>
            </a:r>
          </a:p>
        </p:txBody>
      </p:sp>
      <p:sp>
        <p:nvSpPr>
          <p:cNvPr id="17" name="ZoneTexte 23">
            <a:extLst>
              <a:ext uri="{FF2B5EF4-FFF2-40B4-BE49-F238E27FC236}">
                <a16:creationId xmlns:a16="http://schemas.microsoft.com/office/drawing/2014/main" id="{7B27B349-1A25-4EC9-A13B-8943B4DAD936}"/>
              </a:ext>
            </a:extLst>
          </p:cNvPr>
          <p:cNvSpPr txBox="1"/>
          <p:nvPr/>
        </p:nvSpPr>
        <p:spPr>
          <a:xfrm>
            <a:off x="9875288" y="2503716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>
                <a:solidFill>
                  <a:schemeClr val="bg1"/>
                </a:solidFill>
              </a:rPr>
              <a:t>Millour</a:t>
            </a:r>
            <a:r>
              <a:rPr lang="fr-FR" sz="1200" dirty="0">
                <a:solidFill>
                  <a:schemeClr val="bg1"/>
                </a:solidFill>
              </a:rPr>
              <a:t>+ 2009</a:t>
            </a:r>
          </a:p>
        </p:txBody>
      </p:sp>
    </p:spTree>
    <p:extLst>
      <p:ext uri="{BB962C8B-B14F-4D97-AF65-F5344CB8AC3E}">
        <p14:creationId xmlns:p14="http://schemas.microsoft.com/office/powerpoint/2010/main" val="232121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E63ED-52F3-4478-A2AF-C6F2B1EC171F}"/>
              </a:ext>
            </a:extLst>
          </p:cNvPr>
          <p:cNvSpPr txBox="1"/>
          <p:nvPr/>
        </p:nvSpPr>
        <p:spPr>
          <a:xfrm>
            <a:off x="-51983" y="918744"/>
            <a:ext cx="8925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GTO P103: </a:t>
            </a:r>
            <a:r>
              <a:rPr lang="en-US" sz="3200" dirty="0">
                <a:solidFill>
                  <a:schemeClr val="bg1"/>
                </a:solidFill>
              </a:rPr>
              <a:t>3 Cepheids : (</a:t>
            </a:r>
            <a:r>
              <a:rPr lang="en-US" sz="3200" dirty="0" err="1">
                <a:solidFill>
                  <a:schemeClr val="bg1"/>
                </a:solidFill>
              </a:rPr>
              <a:t>Hocde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Observations during 2 nights (August) with LARGE config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LM-LOW and N-LOW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3pts η </a:t>
            </a:r>
            <a:r>
              <a:rPr lang="en-US" sz="2400" dirty="0" err="1">
                <a:solidFill>
                  <a:schemeClr val="bg1"/>
                </a:solidFill>
              </a:rPr>
              <a:t>Aql</a:t>
            </a:r>
            <a:r>
              <a:rPr lang="en-US" sz="2400" dirty="0">
                <a:solidFill>
                  <a:schemeClr val="bg1"/>
                </a:solidFill>
              </a:rPr>
              <a:t> + 1pt S </a:t>
            </a:r>
            <a:r>
              <a:rPr lang="en-US" sz="2400" dirty="0" err="1">
                <a:solidFill>
                  <a:schemeClr val="bg1"/>
                </a:solidFill>
              </a:rPr>
              <a:t>Sge</a:t>
            </a:r>
            <a:r>
              <a:rPr lang="en-US" sz="2400" dirty="0">
                <a:solidFill>
                  <a:schemeClr val="bg1"/>
                </a:solidFill>
              </a:rPr>
              <a:t> + 1pt TT </a:t>
            </a:r>
            <a:r>
              <a:rPr lang="en-US" sz="2400" dirty="0" err="1">
                <a:solidFill>
                  <a:schemeClr val="bg1"/>
                </a:solidFill>
              </a:rPr>
              <a:t>Aql</a:t>
            </a:r>
            <a:r>
              <a:rPr lang="en-US" sz="2400" dirty="0">
                <a:solidFill>
                  <a:schemeClr val="bg1"/>
                </a:solidFill>
              </a:rPr>
              <a:t> + 1pt Y </a:t>
            </a:r>
            <a:r>
              <a:rPr lang="en-US" sz="2400" dirty="0" err="1">
                <a:solidFill>
                  <a:schemeClr val="bg1"/>
                </a:solidFill>
              </a:rPr>
              <a:t>Sgr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Relatively bad seeing (between 1 and 2”)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D373D18-FC21-4CD3-8DD1-840A2757CB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" r="48103"/>
          <a:stretch/>
        </p:blipFill>
        <p:spPr>
          <a:xfrm>
            <a:off x="8154955" y="1213751"/>
            <a:ext cx="3760237" cy="50945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FC5DBB7-BE4C-4AF1-83AA-636A3C282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8" y="3157259"/>
            <a:ext cx="6061240" cy="368211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F71BE19-3E1C-4A60-8712-44855E7B0E32}"/>
              </a:ext>
            </a:extLst>
          </p:cNvPr>
          <p:cNvSpPr txBox="1"/>
          <p:nvPr/>
        </p:nvSpPr>
        <p:spPr>
          <a:xfrm>
            <a:off x="939589" y="5403868"/>
            <a:ext cx="189162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Phase 0.751</a:t>
            </a:r>
          </a:p>
          <a:p>
            <a:r>
              <a:rPr lang="fr-FR" dirty="0">
                <a:solidFill>
                  <a:srgbClr val="FF0000"/>
                </a:solidFill>
              </a:rPr>
              <a:t>Fit UD = 1.671 mas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36BBC4D-79DA-4B6A-B931-786365E3B2C2}"/>
              </a:ext>
            </a:extLst>
          </p:cNvPr>
          <p:cNvSpPr txBox="1"/>
          <p:nvPr/>
        </p:nvSpPr>
        <p:spPr>
          <a:xfrm>
            <a:off x="3939362" y="6123630"/>
            <a:ext cx="222817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SPIPS LD : 1.658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FB2EB-9318-4E2D-B739-3786C37D72BB}"/>
              </a:ext>
            </a:extLst>
          </p:cNvPr>
          <p:cNvSpPr txBox="1"/>
          <p:nvPr/>
        </p:nvSpPr>
        <p:spPr>
          <a:xfrm>
            <a:off x="5761613" y="339169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</a:t>
            </a:r>
            <a:r>
              <a:rPr lang="fr-FR" dirty="0"/>
              <a:t> </a:t>
            </a:r>
            <a:r>
              <a:rPr lang="fr-FR" dirty="0" err="1"/>
              <a:t>Aql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434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817099" y="182071"/>
            <a:ext cx="12340276" cy="65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Overview of stellar physics programs for 2019-2020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856894" cy="81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6" y="0"/>
            <a:ext cx="856894" cy="824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9975AE-B262-4B7B-912F-D8471A2AF9ED}"/>
              </a:ext>
            </a:extLst>
          </p:cNvPr>
          <p:cNvSpPr txBox="1"/>
          <p:nvPr/>
        </p:nvSpPr>
        <p:spPr>
          <a:xfrm>
            <a:off x="82695" y="1580389"/>
            <a:ext cx="10559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4B3C70-8F86-4944-BD94-489149231380}"/>
              </a:ext>
            </a:extLst>
          </p:cNvPr>
          <p:cNvSpPr txBox="1"/>
          <p:nvPr/>
        </p:nvSpPr>
        <p:spPr>
          <a:xfrm>
            <a:off x="0" y="2064125"/>
            <a:ext cx="102730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</a:rPr>
              <a:t>MATISSE GTO programs observed in P104 (Now):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3 Carbon stars (</a:t>
            </a:r>
            <a:r>
              <a:rPr lang="en-US" sz="3200" dirty="0" err="1">
                <a:solidFill>
                  <a:schemeClr val="bg1"/>
                </a:solidFill>
              </a:rPr>
              <a:t>Hron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7 B[e] stars (Meilland)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chemeClr val="bg1"/>
                </a:solidFill>
              </a:rPr>
              <a:t>η</a:t>
            </a:r>
            <a:r>
              <a:rPr lang="fr-FR" sz="3200" dirty="0">
                <a:solidFill>
                  <a:schemeClr val="bg1"/>
                </a:solidFill>
              </a:rPr>
              <a:t> Car (</a:t>
            </a:r>
            <a:r>
              <a:rPr lang="en-US" sz="3200" dirty="0" err="1">
                <a:solidFill>
                  <a:schemeClr val="bg1"/>
                </a:solidFill>
              </a:rPr>
              <a:t>Weigelt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2 Cepheids (</a:t>
            </a:r>
            <a:r>
              <a:rPr lang="en-US" sz="3200" dirty="0" err="1">
                <a:solidFill>
                  <a:schemeClr val="bg1"/>
                </a:solidFill>
              </a:rPr>
              <a:t>Hocde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AGB T </a:t>
            </a:r>
            <a:r>
              <a:rPr lang="en-US" sz="3200" dirty="0" err="1">
                <a:solidFill>
                  <a:schemeClr val="bg1"/>
                </a:solidFill>
              </a:rPr>
              <a:t>Lep</a:t>
            </a:r>
            <a:r>
              <a:rPr lang="en-US" sz="3200" dirty="0">
                <a:solidFill>
                  <a:schemeClr val="bg1"/>
                </a:solidFill>
              </a:rPr>
              <a:t>  (</a:t>
            </a:r>
            <a:r>
              <a:rPr lang="en-US" sz="3200" dirty="0" err="1">
                <a:solidFill>
                  <a:schemeClr val="bg1"/>
                </a:solidFill>
              </a:rPr>
              <a:t>Millour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F19413D1-E64A-4D99-B5A4-7CAC56828777}"/>
              </a:ext>
            </a:extLst>
          </p:cNvPr>
          <p:cNvSpPr/>
          <p:nvPr/>
        </p:nvSpPr>
        <p:spPr>
          <a:xfrm>
            <a:off x="4711959" y="2724538"/>
            <a:ext cx="867747" cy="1726163"/>
          </a:xfrm>
          <a:prstGeom prst="rightBrace">
            <a:avLst>
              <a:gd name="adj1" fmla="val 39516"/>
              <a:gd name="adj2" fmla="val 50000"/>
            </a:avLst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3C2FE4E-E5E1-4323-98D3-3211C8DBC02F}"/>
              </a:ext>
            </a:extLst>
          </p:cNvPr>
          <p:cNvSpPr txBox="1"/>
          <p:nvPr/>
        </p:nvSpPr>
        <p:spPr>
          <a:xfrm>
            <a:off x="5756908" y="3207251"/>
            <a:ext cx="54071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Observations in February (9n on AT)</a:t>
            </a:r>
          </a:p>
          <a:p>
            <a:r>
              <a:rPr lang="en-US" sz="2800" dirty="0">
                <a:solidFill>
                  <a:schemeClr val="bg1"/>
                </a:solidFill>
              </a:rPr>
              <a:t>and March (4 half-nights on UT)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977C3D6-40AE-498A-95D0-26165BDA7C74}"/>
              </a:ext>
            </a:extLst>
          </p:cNvPr>
          <p:cNvSpPr txBox="1"/>
          <p:nvPr/>
        </p:nvSpPr>
        <p:spPr>
          <a:xfrm>
            <a:off x="4813511" y="4587892"/>
            <a:ext cx="371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Observed in December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59869EF-7594-427F-A2CE-9CDD0B1E7BC7}"/>
              </a:ext>
            </a:extLst>
          </p:cNvPr>
          <p:cNvCxnSpPr>
            <a:cxnSpLocks/>
          </p:cNvCxnSpPr>
          <p:nvPr/>
        </p:nvCxnSpPr>
        <p:spPr>
          <a:xfrm>
            <a:off x="4454137" y="4788598"/>
            <a:ext cx="359374" cy="6090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9FCEE93B-9B79-4498-BB75-8629FB7A0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69" y="4232795"/>
            <a:ext cx="2183171" cy="2183171"/>
          </a:xfrm>
          <a:prstGeom prst="rect">
            <a:avLst/>
          </a:prstGeom>
        </p:spPr>
      </p:pic>
      <p:sp>
        <p:nvSpPr>
          <p:cNvPr id="14" name="ZoneTexte 23">
            <a:extLst>
              <a:ext uri="{FF2B5EF4-FFF2-40B4-BE49-F238E27FC236}">
                <a16:creationId xmlns:a16="http://schemas.microsoft.com/office/drawing/2014/main" id="{35D11953-F217-4889-A255-704FB96A41C3}"/>
              </a:ext>
            </a:extLst>
          </p:cNvPr>
          <p:cNvSpPr txBox="1"/>
          <p:nvPr/>
        </p:nvSpPr>
        <p:spPr>
          <a:xfrm>
            <a:off x="9602436" y="5933405"/>
            <a:ext cx="13411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chemeClr val="bg1"/>
                </a:solidFill>
              </a:rPr>
              <a:t>VLTI/AMBER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</a:rPr>
              <a:t>Le Bouquin+ 2009</a:t>
            </a:r>
          </a:p>
        </p:txBody>
      </p:sp>
      <p:sp>
        <p:nvSpPr>
          <p:cNvPr id="17" name="ZoneTexte 23">
            <a:extLst>
              <a:ext uri="{FF2B5EF4-FFF2-40B4-BE49-F238E27FC236}">
                <a16:creationId xmlns:a16="http://schemas.microsoft.com/office/drawing/2014/main" id="{EC74BA5E-2915-4721-8051-F00A9090370F}"/>
              </a:ext>
            </a:extLst>
          </p:cNvPr>
          <p:cNvSpPr txBox="1"/>
          <p:nvPr/>
        </p:nvSpPr>
        <p:spPr>
          <a:xfrm>
            <a:off x="9163566" y="423279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T </a:t>
            </a:r>
            <a:r>
              <a:rPr lang="fr-FR" dirty="0" err="1">
                <a:solidFill>
                  <a:schemeClr val="bg1"/>
                </a:solidFill>
              </a:rPr>
              <a:t>Lep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055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7011</TotalTime>
  <Words>1255</Words>
  <Application>Microsoft Office PowerPoint</Application>
  <PresentationFormat>Grand écran</PresentationFormat>
  <Paragraphs>213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Thème Office</vt:lpstr>
      <vt:lpstr>MATISSE Overview of stellar physics programs for 2019-2020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GRA4MAT GRAVITY For MATISSE</dc:title>
  <dc:creator>Anthony Meilland</dc:creator>
  <cp:lastModifiedBy>Anthony Meilland</cp:lastModifiedBy>
  <cp:revision>184</cp:revision>
  <dcterms:created xsi:type="dcterms:W3CDTF">2019-11-13T13:37:14Z</dcterms:created>
  <dcterms:modified xsi:type="dcterms:W3CDTF">2020-01-16T10:39:42Z</dcterms:modified>
</cp:coreProperties>
</file>