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83" r:id="rId3"/>
    <p:sldId id="286" r:id="rId4"/>
    <p:sldId id="258" r:id="rId5"/>
    <p:sldId id="260" r:id="rId6"/>
    <p:sldId id="289" r:id="rId7"/>
    <p:sldId id="261" r:id="rId8"/>
    <p:sldId id="262" r:id="rId9"/>
    <p:sldId id="285" r:id="rId10"/>
    <p:sldId id="263" r:id="rId11"/>
    <p:sldId id="266" r:id="rId12"/>
    <p:sldId id="264" r:id="rId13"/>
    <p:sldId id="267" r:id="rId14"/>
    <p:sldId id="284" r:id="rId15"/>
    <p:sldId id="268" r:id="rId16"/>
    <p:sldId id="269" r:id="rId17"/>
    <p:sldId id="282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hony Meilland" initials="AM" lastIdx="1" clrIdx="0">
    <p:extLst>
      <p:ext uri="{19B8F6BF-5375-455C-9EA6-DF929625EA0E}">
        <p15:presenceInfo xmlns:p15="http://schemas.microsoft.com/office/powerpoint/2012/main" userId="Anthony Meilla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01T10:33:32.569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01T10:33:32.569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BE394-87B9-4069-8B77-C3BB9F07ABD7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482A3-1321-47D3-909A-56A722DB6DD0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2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1390C595-A0F3-4472-B4D4-92E30E78E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CF29668-7245-4A4A-913C-45F8F623EBD7}" type="slidenum">
              <a:rPr lang="fr-FR" altLang="en-US" sz="1200">
                <a:latin typeface="Arial" panose="020B0604020202020204" pitchFamily="34" charset="0"/>
              </a:rPr>
              <a:pPr eaLnBrk="1" hangingPunct="1"/>
              <a:t>2</a:t>
            </a:fld>
            <a:endParaRPr lang="fr-FR" altLang="en-US" sz="1200">
              <a:latin typeface="Arial" panose="020B0604020202020204" pitchFamily="34" charset="0"/>
            </a:endParaRPr>
          </a:p>
        </p:txBody>
      </p:sp>
      <p:sp>
        <p:nvSpPr>
          <p:cNvPr id="54274" name="Espace réservé de l'image des diapositives 1">
            <a:extLst>
              <a:ext uri="{FF2B5EF4-FFF2-40B4-BE49-F238E27FC236}">
                <a16:creationId xmlns:a16="http://schemas.microsoft.com/office/drawing/2014/main" id="{BC326566-DD76-4FA9-86C4-7C43C0C482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ce réservé des commentaires 2">
            <a:extLst>
              <a:ext uri="{FF2B5EF4-FFF2-40B4-BE49-F238E27FC236}">
                <a16:creationId xmlns:a16="http://schemas.microsoft.com/office/drawing/2014/main" id="{4B2AADFB-A8B2-49D2-88C8-305F1056A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/>
          <a:lstStyle/>
          <a:p>
            <a:pPr eaLnBrk="1" hangingPunct="1"/>
            <a:endParaRPr lang="en-US" altLang="en-US"/>
          </a:p>
        </p:txBody>
      </p:sp>
      <p:sp>
        <p:nvSpPr>
          <p:cNvPr id="54276" name="Espace réservé du numéro de diapositive 3">
            <a:extLst>
              <a:ext uri="{FF2B5EF4-FFF2-40B4-BE49-F238E27FC236}">
                <a16:creationId xmlns:a16="http://schemas.microsoft.com/office/drawing/2014/main" id="{491754A4-4BD5-42CC-83BA-8619DF839A1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8388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 anchor="b"/>
          <a:lstStyle>
            <a:lvl1pPr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207C46BA-EF2B-4F0D-9041-E238EF102637}" type="slidenum">
              <a:rPr lang="fr-FR" altLang="en-US" sz="1100">
                <a:latin typeface="Arial" panose="020B0604020202020204" pitchFamily="34" charset="0"/>
              </a:rPr>
              <a:pPr algn="r" eaLnBrk="1" hangingPunct="1"/>
              <a:t>2</a:t>
            </a:fld>
            <a:endParaRPr lang="fr-FR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8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1390C595-A0F3-4472-B4D4-92E30E78E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CF29668-7245-4A4A-913C-45F8F623EBD7}" type="slidenum">
              <a:rPr lang="fr-FR" altLang="en-US" sz="1200">
                <a:latin typeface="Arial" panose="020B0604020202020204" pitchFamily="34" charset="0"/>
              </a:rPr>
              <a:pPr eaLnBrk="1" hangingPunct="1"/>
              <a:t>3</a:t>
            </a:fld>
            <a:endParaRPr lang="fr-FR" altLang="en-US" sz="1200">
              <a:latin typeface="Arial" panose="020B0604020202020204" pitchFamily="34" charset="0"/>
            </a:endParaRPr>
          </a:p>
        </p:txBody>
      </p:sp>
      <p:sp>
        <p:nvSpPr>
          <p:cNvPr id="54274" name="Espace réservé de l'image des diapositives 1">
            <a:extLst>
              <a:ext uri="{FF2B5EF4-FFF2-40B4-BE49-F238E27FC236}">
                <a16:creationId xmlns:a16="http://schemas.microsoft.com/office/drawing/2014/main" id="{BC326566-DD76-4FA9-86C4-7C43C0C482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ce réservé des commentaires 2">
            <a:extLst>
              <a:ext uri="{FF2B5EF4-FFF2-40B4-BE49-F238E27FC236}">
                <a16:creationId xmlns:a16="http://schemas.microsoft.com/office/drawing/2014/main" id="{4B2AADFB-A8B2-49D2-88C8-305F1056A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/>
          <a:lstStyle/>
          <a:p>
            <a:pPr eaLnBrk="1" hangingPunct="1"/>
            <a:endParaRPr lang="en-US" altLang="en-US"/>
          </a:p>
        </p:txBody>
      </p:sp>
      <p:sp>
        <p:nvSpPr>
          <p:cNvPr id="54276" name="Espace réservé du numéro de diapositive 3">
            <a:extLst>
              <a:ext uri="{FF2B5EF4-FFF2-40B4-BE49-F238E27FC236}">
                <a16:creationId xmlns:a16="http://schemas.microsoft.com/office/drawing/2014/main" id="{491754A4-4BD5-42CC-83BA-8619DF839A1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8388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 anchor="b"/>
          <a:lstStyle>
            <a:lvl1pPr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207C46BA-EF2B-4F0D-9041-E238EF102637}" type="slidenum">
              <a:rPr lang="fr-FR" altLang="en-US" sz="1100">
                <a:latin typeface="Arial" panose="020B0604020202020204" pitchFamily="34" charset="0"/>
              </a:rPr>
              <a:pPr algn="r" eaLnBrk="1" hangingPunct="1"/>
              <a:t>3</a:t>
            </a:fld>
            <a:endParaRPr lang="fr-FR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3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1390C595-A0F3-4472-B4D4-92E30E78E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CF29668-7245-4A4A-913C-45F8F623EBD7}" type="slidenum">
              <a:rPr lang="fr-FR" altLang="en-US" sz="1200">
                <a:latin typeface="Arial" panose="020B0604020202020204" pitchFamily="34" charset="0"/>
              </a:rPr>
              <a:pPr eaLnBrk="1" hangingPunct="1"/>
              <a:t>4</a:t>
            </a:fld>
            <a:endParaRPr lang="fr-FR" altLang="en-US" sz="1200">
              <a:latin typeface="Arial" panose="020B0604020202020204" pitchFamily="34" charset="0"/>
            </a:endParaRPr>
          </a:p>
        </p:txBody>
      </p:sp>
      <p:sp>
        <p:nvSpPr>
          <p:cNvPr id="54274" name="Espace réservé de l'image des diapositives 1">
            <a:extLst>
              <a:ext uri="{FF2B5EF4-FFF2-40B4-BE49-F238E27FC236}">
                <a16:creationId xmlns:a16="http://schemas.microsoft.com/office/drawing/2014/main" id="{BC326566-DD76-4FA9-86C4-7C43C0C482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ce réservé des commentaires 2">
            <a:extLst>
              <a:ext uri="{FF2B5EF4-FFF2-40B4-BE49-F238E27FC236}">
                <a16:creationId xmlns:a16="http://schemas.microsoft.com/office/drawing/2014/main" id="{4B2AADFB-A8B2-49D2-88C8-305F1056AB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/>
          <a:lstStyle/>
          <a:p>
            <a:pPr eaLnBrk="1" hangingPunct="1"/>
            <a:endParaRPr lang="en-US" altLang="en-US"/>
          </a:p>
        </p:txBody>
      </p:sp>
      <p:sp>
        <p:nvSpPr>
          <p:cNvPr id="54276" name="Espace réservé du numéro de diapositive 3">
            <a:extLst>
              <a:ext uri="{FF2B5EF4-FFF2-40B4-BE49-F238E27FC236}">
                <a16:creationId xmlns:a16="http://schemas.microsoft.com/office/drawing/2014/main" id="{491754A4-4BD5-42CC-83BA-8619DF839A1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8388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 anchor="b"/>
          <a:lstStyle>
            <a:lvl1pPr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207C46BA-EF2B-4F0D-9041-E238EF102637}" type="slidenum">
              <a:rPr lang="fr-FR" altLang="en-US" sz="1100">
                <a:latin typeface="Arial" panose="020B0604020202020204" pitchFamily="34" charset="0"/>
              </a:rPr>
              <a:pPr algn="r" eaLnBrk="1" hangingPunct="1"/>
              <a:t>4</a:t>
            </a:fld>
            <a:endParaRPr lang="fr-FR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83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2CE3DC5D-8FDA-4515-81FA-5EE0C35CE9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3D71B14-94C8-4C2E-B131-FFFB8C86F77E}" type="slidenum">
              <a:rPr lang="fr-FR" altLang="en-US" sz="1200">
                <a:latin typeface="Arial" panose="020B0604020202020204" pitchFamily="34" charset="0"/>
              </a:rPr>
              <a:pPr eaLnBrk="1" hangingPunct="1"/>
              <a:t>5</a:t>
            </a:fld>
            <a:endParaRPr lang="fr-FR" altLang="en-US" sz="1200">
              <a:latin typeface="Arial" panose="020B0604020202020204" pitchFamily="34" charset="0"/>
            </a:endParaRPr>
          </a:p>
        </p:txBody>
      </p:sp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4A2EA393-270B-4535-9F0C-CBCC3FC254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850BDA02-5C8B-4FFD-ABE1-A75213B7C4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/>
          <a:lstStyle/>
          <a:p>
            <a:pPr eaLnBrk="1" hangingPunct="1"/>
            <a:endParaRPr lang="en-US" altLang="en-US"/>
          </a:p>
        </p:txBody>
      </p:sp>
      <p:sp>
        <p:nvSpPr>
          <p:cNvPr id="56324" name="Espace réservé du numéro de diapositive 3">
            <a:extLst>
              <a:ext uri="{FF2B5EF4-FFF2-40B4-BE49-F238E27FC236}">
                <a16:creationId xmlns:a16="http://schemas.microsoft.com/office/drawing/2014/main" id="{A4A5BD03-D30A-4025-93F4-2B87F220FB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8388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 anchor="b"/>
          <a:lstStyle>
            <a:lvl1pPr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84CD786-2D6A-4343-BE33-50993730CCA7}" type="slidenum">
              <a:rPr lang="fr-FR" altLang="en-US" sz="1100">
                <a:latin typeface="Arial" panose="020B0604020202020204" pitchFamily="34" charset="0"/>
              </a:rPr>
              <a:pPr algn="r" eaLnBrk="1" hangingPunct="1"/>
              <a:t>5</a:t>
            </a:fld>
            <a:endParaRPr lang="fr-FR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8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2CE3DC5D-8FDA-4515-81FA-5EE0C35CE9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3D71B14-94C8-4C2E-B131-FFFB8C86F77E}" type="slidenum">
              <a:rPr lang="fr-FR" altLang="en-US" sz="1200">
                <a:latin typeface="Arial" panose="020B0604020202020204" pitchFamily="34" charset="0"/>
              </a:rPr>
              <a:pPr eaLnBrk="1" hangingPunct="1"/>
              <a:t>6</a:t>
            </a:fld>
            <a:endParaRPr lang="fr-FR" altLang="en-US" sz="1200">
              <a:latin typeface="Arial" panose="020B0604020202020204" pitchFamily="34" charset="0"/>
            </a:endParaRPr>
          </a:p>
        </p:txBody>
      </p:sp>
      <p:sp>
        <p:nvSpPr>
          <p:cNvPr id="56322" name="Espace réservé de l'image des diapositives 1">
            <a:extLst>
              <a:ext uri="{FF2B5EF4-FFF2-40B4-BE49-F238E27FC236}">
                <a16:creationId xmlns:a16="http://schemas.microsoft.com/office/drawing/2014/main" id="{4A2EA393-270B-4535-9F0C-CBCC3FC254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>
            <a:extLst>
              <a:ext uri="{FF2B5EF4-FFF2-40B4-BE49-F238E27FC236}">
                <a16:creationId xmlns:a16="http://schemas.microsoft.com/office/drawing/2014/main" id="{850BDA02-5C8B-4FFD-ABE1-A75213B7C4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/>
          <a:lstStyle/>
          <a:p>
            <a:pPr eaLnBrk="1" hangingPunct="1"/>
            <a:endParaRPr lang="en-US" altLang="en-US"/>
          </a:p>
        </p:txBody>
      </p:sp>
      <p:sp>
        <p:nvSpPr>
          <p:cNvPr id="56324" name="Espace réservé du numéro de diapositive 3">
            <a:extLst>
              <a:ext uri="{FF2B5EF4-FFF2-40B4-BE49-F238E27FC236}">
                <a16:creationId xmlns:a16="http://schemas.microsoft.com/office/drawing/2014/main" id="{A4A5BD03-D30A-4025-93F4-2B87F220FBEC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8388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 anchor="b"/>
          <a:lstStyle>
            <a:lvl1pPr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084CD786-2D6A-4343-BE33-50993730CCA7}" type="slidenum">
              <a:rPr lang="fr-FR" altLang="en-US" sz="1100">
                <a:latin typeface="Arial" panose="020B0604020202020204" pitchFamily="34" charset="0"/>
              </a:rPr>
              <a:pPr algn="r" eaLnBrk="1" hangingPunct="1"/>
              <a:t>6</a:t>
            </a:fld>
            <a:endParaRPr lang="fr-FR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752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C41EBA2F-97AD-4972-8792-3FE0E886E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47738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47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AE8F104-5A0C-4A27-AEDC-CBDEBE890CA0}" type="slidenum">
              <a:rPr lang="fr-FR" altLang="en-US" sz="1200">
                <a:latin typeface="Arial" panose="020B0604020202020204" pitchFamily="34" charset="0"/>
              </a:rPr>
              <a:pPr eaLnBrk="1" hangingPunct="1"/>
              <a:t>7</a:t>
            </a:fld>
            <a:endParaRPr lang="fr-FR" altLang="en-US" sz="1200">
              <a:latin typeface="Arial" panose="020B0604020202020204" pitchFamily="34" charset="0"/>
            </a:endParaRPr>
          </a:p>
        </p:txBody>
      </p:sp>
      <p:sp>
        <p:nvSpPr>
          <p:cNvPr id="58370" name="Espace réservé de l'image des diapositives 1">
            <a:extLst>
              <a:ext uri="{FF2B5EF4-FFF2-40B4-BE49-F238E27FC236}">
                <a16:creationId xmlns:a16="http://schemas.microsoft.com/office/drawing/2014/main" id="{E70DD7B9-B3BC-4341-90D5-96E55DF6B7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ce réservé des commentaires 2">
            <a:extLst>
              <a:ext uri="{FF2B5EF4-FFF2-40B4-BE49-F238E27FC236}">
                <a16:creationId xmlns:a16="http://schemas.microsoft.com/office/drawing/2014/main" id="{31528353-1526-45EA-819E-1130D5275F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/>
          <a:lstStyle/>
          <a:p>
            <a:pPr eaLnBrk="1" hangingPunct="1"/>
            <a:endParaRPr lang="en-US" altLang="en-US"/>
          </a:p>
        </p:txBody>
      </p:sp>
      <p:sp>
        <p:nvSpPr>
          <p:cNvPr id="58372" name="Espace réservé du numéro de diapositive 3">
            <a:extLst>
              <a:ext uri="{FF2B5EF4-FFF2-40B4-BE49-F238E27FC236}">
                <a16:creationId xmlns:a16="http://schemas.microsoft.com/office/drawing/2014/main" id="{546E9C07-AB02-4A49-B3B9-7EED8DD1BAA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8388"/>
            <a:ext cx="29718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89" tIns="45394" rIns="90789" bIns="45394" anchor="b"/>
          <a:lstStyle>
            <a:lvl1pPr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080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95DF8CA4-C44D-4BF6-BC5F-27A96DD355CD}" type="slidenum">
              <a:rPr lang="fr-FR" altLang="en-US" sz="1100">
                <a:latin typeface="Arial" panose="020B0604020202020204" pitchFamily="34" charset="0"/>
              </a:rPr>
              <a:pPr algn="r" eaLnBrk="1" hangingPunct="1"/>
              <a:t>7</a:t>
            </a:fld>
            <a:endParaRPr lang="fr-FR" altLang="en-US" sz="11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87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14FE9-4D7E-45E9-9C89-8B8EBBE53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92CD0C-175C-45D7-B8E5-618D69037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3BFC2D-CC5E-4942-9341-EA0468C6E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3389C8-CD77-4B98-A27F-9B1247FB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43C007-2C88-401E-A9A7-1BBE34AE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85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A5F441-5C2C-4DCC-A4E2-022A4E2C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5BFC87-F187-43FA-8281-9C09ABA51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F03F2C-3BD0-4D2B-9CD2-D10E4EA6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70B220-EC34-4A38-9817-BC588D24E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8CD899-B214-4D61-9707-B56FEA72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09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0F59642-5036-4F9C-8651-FCE0C5C10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4C48A1-F8F0-4CB5-81DC-1AF43AAA5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0B6FE-CC8E-4E10-8828-783DA92FD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DEE807-23AC-4DDA-ABB0-86FB026DA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22A1D3-9926-4788-92C7-1CCF776EC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43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0A644-9CF6-47F3-B580-7422D505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D8EABE-5D07-43B5-826E-AEB42ED72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22AE52-B7CF-46EA-8B5D-886020FD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3E7FD9-7332-47B7-B481-724C459B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A064CE-C1CE-4EE5-ACFF-99B853A36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60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260D6-165E-41D6-87D7-D02A0F6D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991E0D-0971-41DC-B206-CCF7C387E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C08ED1-6B04-45C5-B45E-4D20AF3E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82D97E-94F0-4AD1-B747-C8252186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9A872C-8030-4374-B56F-1CBCE28E9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038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79EEB-C439-4A21-B169-DBC1769AE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88EB29-0743-41FF-BC96-F74AD51440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D04D80-B61F-4C3E-88D7-85F10BAEB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3CCF9E-12B1-40CE-8B7A-965D9268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8CA6CF-9C97-43F4-8DE2-3444E00E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83B998-7A7F-4A82-B44D-E7472B2A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21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37664-B19D-4708-A3EF-249B76AF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CADE01-AE77-40E1-8AC2-0A66B35BB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FA47CF2-1B1A-4F36-9E6E-EB20553B7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2EEBD2-9561-4974-8B44-9C6E7AACA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6F84FD-390F-458E-A1BA-33D25002D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A3256A9-16E0-4380-B6A8-E7009EFBE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3987676-0CC3-4CDA-8E76-D73D948E6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EFE4CE-93A1-40E4-9DB1-C1CC1BDB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926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EEE20-0C2B-403E-AABD-0DF13AA1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76DA1D-FCD0-4FB9-9DC6-21928693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3CC1C7-B2CC-43D8-9E23-DDAA71BB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C3739D-7CF1-402D-A62F-E29A7ACE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89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79E49D-AE58-45AA-ACF8-33BFB32E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C5611F-A3E9-4649-8B6D-F6C6AACD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91A510-DDDD-4432-8D83-8FAE8B1D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38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DD7492-CBA2-4413-8774-9AA35396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555EEB-E967-471B-AD73-065A5C8B5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B69D62-5495-41C1-ACEF-F927AF7B7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A08B854-5620-4E35-9224-7EA59322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F77C1F-9DA8-4A9D-8DD5-8F866EA0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5A4D14-44B3-4AE2-AB56-BB7981BF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44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003F8-6A3D-4526-97CC-52E2F0E5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A06EE13-8060-4EA9-A8F0-8D5DF64AF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FA16B7-057D-4A24-8F60-8B9A77712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F900133-3488-48F8-9C64-ABE97DA2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837923-FAAB-49D4-BB7C-5A1B3462D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EAF940-1039-4A5A-9FB3-38BC2052E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498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7282355-3EDE-4F6E-AD49-06AA190C7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2D72EC-6D03-4339-B64E-AD39BD8F3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551A3F-827A-49A0-835A-406B25122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6FC63-9664-4921-8E4F-F886B8D5C4C3}" type="datetimeFigureOut">
              <a:rPr lang="en-GB" smtClean="0"/>
              <a:t>01/02/2018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D514AD-0D71-4474-A8E3-C130E6A23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605460-C2EA-4702-854E-74A108304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12642-C7E3-45F9-BC1B-790C5C7293F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85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logo">
            <a:extLst>
              <a:ext uri="{FF2B5EF4-FFF2-40B4-BE49-F238E27FC236}">
                <a16:creationId xmlns:a16="http://schemas.microsoft.com/office/drawing/2014/main" id="{DE872642-BFF7-42BC-8E9E-0C2CC3239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615" y="-1"/>
            <a:ext cx="3256385" cy="325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1" descr="RTEmagicC_subaru_disque_protoplanetaire_2_The_Graduate_University_for_Advanced_Studies_and_the_National_Astronomical_Observatory_of_Japan_txdam35084_5fd85a2.jpg">
            <a:extLst>
              <a:ext uri="{FF2B5EF4-FFF2-40B4-BE49-F238E27FC236}">
                <a16:creationId xmlns:a16="http://schemas.microsoft.com/office/drawing/2014/main" id="{BA734FD8-0BC7-4754-8A18-2DC8AE468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8"/>
          <a:stretch>
            <a:fillRect/>
          </a:stretch>
        </p:blipFill>
        <p:spPr bwMode="auto">
          <a:xfrm flipH="1">
            <a:off x="0" y="1173963"/>
            <a:ext cx="8935615" cy="568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0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7163"/>
            <a:ext cx="70104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The feeding Optics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FB3407D-E6EF-4EAE-B670-773791656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25826" r="28040" b="9069"/>
          <a:stretch/>
        </p:blipFill>
        <p:spPr>
          <a:xfrm>
            <a:off x="1139825" y="942118"/>
            <a:ext cx="10008973" cy="59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0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7163"/>
            <a:ext cx="70104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MATISSE Layout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1DBF63-A01F-4FFC-A3A1-E40325C5C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25" t="26713" r="26081" b="8588"/>
          <a:stretch/>
        </p:blipFill>
        <p:spPr>
          <a:xfrm>
            <a:off x="2827133" y="926633"/>
            <a:ext cx="6537733" cy="57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74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7163"/>
            <a:ext cx="70104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The WOP (Warm Optic table)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64517" name="Image 36">
            <a:extLst>
              <a:ext uri="{FF2B5EF4-FFF2-40B4-BE49-F238E27FC236}">
                <a16:creationId xmlns:a16="http://schemas.microsoft.com/office/drawing/2014/main" id="{3C357ED5-BDFF-466B-89D4-C0163BF2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125538"/>
            <a:ext cx="7501667" cy="530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010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9" y="157163"/>
            <a:ext cx="982774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The Cold Optics </a:t>
            </a:r>
            <a:r>
              <a:rPr lang="en-US" altLang="en-US" sz="3600" b="1" dirty="0" err="1">
                <a:solidFill>
                  <a:srgbClr val="000000"/>
                </a:solidFill>
              </a:rPr>
              <a:t>Benchs</a:t>
            </a:r>
            <a:r>
              <a:rPr lang="en-US" altLang="en-US" sz="3600" b="1" dirty="0">
                <a:solidFill>
                  <a:srgbClr val="000000"/>
                </a:solidFill>
              </a:rPr>
              <a:t> (COBL &amp; COBN)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25DFECF-DD44-463E-BBB5-BC419C357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25705" r="55484" b="34729"/>
          <a:stretch/>
        </p:blipFill>
        <p:spPr>
          <a:xfrm>
            <a:off x="782593" y="1576387"/>
            <a:ext cx="6038337" cy="3893537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9ABCC14D-DD1E-4E33-AF76-1B4E9F72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516" y="1007463"/>
            <a:ext cx="3059891" cy="544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5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Espace réservé du contenu 3">
            <a:extLst>
              <a:ext uri="{FF2B5EF4-FFF2-40B4-BE49-F238E27FC236}">
                <a16:creationId xmlns:a16="http://schemas.microsoft.com/office/drawing/2014/main" id="{D969E411-6FAC-4A2C-B9DA-4BAC6F3AD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85664" y="1393564"/>
            <a:ext cx="8120107" cy="4466059"/>
          </a:xfrm>
        </p:spPr>
      </p:pic>
      <p:pic>
        <p:nvPicPr>
          <p:cNvPr id="67587" name="Image 4">
            <a:extLst>
              <a:ext uri="{FF2B5EF4-FFF2-40B4-BE49-F238E27FC236}">
                <a16:creationId xmlns:a16="http://schemas.microsoft.com/office/drawing/2014/main" id="{3E8E80DE-9601-49B5-8D9F-74B4691FA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151" y="646565"/>
            <a:ext cx="277653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61F5008-F9B9-49CA-B49B-16A312F84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9" y="157163"/>
            <a:ext cx="982774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The Cold Optics </a:t>
            </a:r>
            <a:r>
              <a:rPr lang="en-US" altLang="en-US" sz="3600" b="1" dirty="0" err="1">
                <a:solidFill>
                  <a:srgbClr val="000000"/>
                </a:solidFill>
              </a:rPr>
              <a:t>Benchs</a:t>
            </a:r>
            <a:r>
              <a:rPr lang="en-US" altLang="en-US" sz="3600" b="1" dirty="0">
                <a:solidFill>
                  <a:srgbClr val="000000"/>
                </a:solidFill>
              </a:rPr>
              <a:t> (COBL &amp; COBN)</a:t>
            </a:r>
          </a:p>
        </p:txBody>
      </p:sp>
      <p:pic>
        <p:nvPicPr>
          <p:cNvPr id="7" name="Picture 3" descr="logo">
            <a:extLst>
              <a:ext uri="{FF2B5EF4-FFF2-40B4-BE49-F238E27FC236}">
                <a16:creationId xmlns:a16="http://schemas.microsoft.com/office/drawing/2014/main" id="{5C270D91-D6A4-4933-A071-EAAFF068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1518599-183B-4219-967E-CB9C147D7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43" y="3908617"/>
            <a:ext cx="3713215" cy="278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67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9" y="157163"/>
            <a:ext cx="982774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SOFTWARE : the OS Panel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684F43-C766-46F4-A8B9-C42DAB935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963" y="742853"/>
            <a:ext cx="4948212" cy="5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9" y="157163"/>
            <a:ext cx="982774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SOFTWARE : the Fringes Panel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1E7B7B-2915-44F9-8B62-D3D3CC0A4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38" y="690465"/>
            <a:ext cx="7803221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81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9" y="157163"/>
            <a:ext cx="982774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SOFTWARE : the Fringes Panel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1E7B7B-2915-44F9-8B62-D3D3CC0A4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38" y="690465"/>
            <a:ext cx="7803221" cy="61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65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9" y="157163"/>
            <a:ext cx="9827741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000000"/>
                </a:solidFill>
              </a:rPr>
              <a:t>Current Status 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AD6040-1AA1-407F-AA32-1D2B3918ADD5}"/>
              </a:ext>
            </a:extLst>
          </p:cNvPr>
          <p:cNvSpPr txBox="1"/>
          <p:nvPr/>
        </p:nvSpPr>
        <p:spPr>
          <a:xfrm>
            <a:off x="209384" y="1582340"/>
            <a:ext cx="10500247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AIV started in October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First internal fringes on calibration source on Jan 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First light on-sky planned around February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AIV Sky run (= </a:t>
            </a:r>
            <a:r>
              <a:rPr lang="en-US" sz="2800" dirty="0" err="1"/>
              <a:t>Commisioning</a:t>
            </a:r>
            <a:r>
              <a:rPr lang="en-US" sz="2800" dirty="0"/>
              <a:t> 0) from March 8 to 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Commisioning</a:t>
            </a:r>
            <a:r>
              <a:rPr lang="en-US" sz="2800" dirty="0"/>
              <a:t> runs unit Q4 2018 (including with NAOMI)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Science Verification late 2018 or early 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Foreseen to be offered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GRAV4MAT mode (using GRAVITY fringe tracker for MATISSE)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454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3" descr="logo">
            <a:extLst>
              <a:ext uri="{FF2B5EF4-FFF2-40B4-BE49-F238E27FC236}">
                <a16:creationId xmlns:a16="http://schemas.microsoft.com/office/drawing/2014/main" id="{CD7F342F-271E-445D-9AD8-518B099D1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07E214-A3A0-4338-9BEE-6B19DD8779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94" t="34829" r="26351" b="8229"/>
          <a:stretch/>
        </p:blipFill>
        <p:spPr>
          <a:xfrm>
            <a:off x="1139825" y="1531902"/>
            <a:ext cx="9371200" cy="5091320"/>
          </a:xfrm>
          <a:prstGeom prst="rect">
            <a:avLst/>
          </a:prstGeom>
        </p:spPr>
      </p:pic>
      <p:sp>
        <p:nvSpPr>
          <p:cNvPr id="154" name="Rectangle 8">
            <a:extLst>
              <a:ext uri="{FF2B5EF4-FFF2-40B4-BE49-F238E27FC236}">
                <a16:creationId xmlns:a16="http://schemas.microsoft.com/office/drawing/2014/main" id="{D2134EEA-F30B-4E7E-9AEA-B6F8C47C3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629" y="308302"/>
            <a:ext cx="9290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66"/>
                </a:solidFill>
              </a:rPr>
              <a:t>MATISSE : 4-beams combiner in the LMN bands (2.8-13.5</a:t>
            </a:r>
            <a:r>
              <a:rPr lang="el-GR" altLang="en-US" sz="2800" b="1" dirty="0">
                <a:solidFill>
                  <a:srgbClr val="000066"/>
                </a:solidFill>
              </a:rPr>
              <a:t>μ</a:t>
            </a:r>
            <a:r>
              <a:rPr lang="fr-FR" altLang="en-US" sz="2800" b="1" dirty="0">
                <a:solidFill>
                  <a:srgbClr val="000066"/>
                </a:solidFill>
              </a:rPr>
              <a:t>m)</a:t>
            </a:r>
          </a:p>
        </p:txBody>
      </p:sp>
      <p:sp>
        <p:nvSpPr>
          <p:cNvPr id="155" name="Rectangle 8">
            <a:extLst>
              <a:ext uri="{FF2B5EF4-FFF2-40B4-BE49-F238E27FC236}">
                <a16:creationId xmlns:a16="http://schemas.microsoft.com/office/drawing/2014/main" id="{9EF22F89-A9C8-4C77-93E6-A99E2D7C8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629" y="831522"/>
            <a:ext cx="9475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66"/>
                </a:solidFill>
              </a:rPr>
              <a:t>High </a:t>
            </a:r>
            <a:r>
              <a:rPr lang="fr-FR" altLang="en-US" sz="2800" b="1" dirty="0" err="1">
                <a:solidFill>
                  <a:srgbClr val="000066"/>
                </a:solidFill>
              </a:rPr>
              <a:t>angular</a:t>
            </a:r>
            <a:r>
              <a:rPr lang="fr-FR" altLang="en-US" sz="2800" b="1" dirty="0">
                <a:solidFill>
                  <a:srgbClr val="000066"/>
                </a:solidFill>
              </a:rPr>
              <a:t> </a:t>
            </a:r>
            <a:r>
              <a:rPr lang="fr-FR" altLang="en-US" sz="2800" b="1" dirty="0" err="1">
                <a:solidFill>
                  <a:srgbClr val="000066"/>
                </a:solidFill>
              </a:rPr>
              <a:t>resolution</a:t>
            </a:r>
            <a:r>
              <a:rPr lang="fr-FR" altLang="en-US" sz="2800" b="1" dirty="0">
                <a:solidFill>
                  <a:srgbClr val="000066"/>
                </a:solidFill>
              </a:rPr>
              <a:t> + spectral </a:t>
            </a:r>
            <a:r>
              <a:rPr lang="fr-FR" altLang="en-US" sz="2800" b="1" dirty="0" err="1">
                <a:solidFill>
                  <a:srgbClr val="000066"/>
                </a:solidFill>
              </a:rPr>
              <a:t>resolution</a:t>
            </a:r>
            <a:r>
              <a:rPr lang="fr-FR" altLang="en-US" sz="2800" b="1" dirty="0">
                <a:solidFill>
                  <a:srgbClr val="000066"/>
                </a:solidFill>
              </a:rPr>
              <a:t> (</a:t>
            </a:r>
            <a:r>
              <a:rPr lang="fr-FR" altLang="en-US" sz="2800" b="1" dirty="0" err="1">
                <a:solidFill>
                  <a:srgbClr val="000066"/>
                </a:solidFill>
              </a:rPr>
              <a:t>from</a:t>
            </a:r>
            <a:r>
              <a:rPr lang="fr-FR" altLang="en-US" sz="2800" b="1" dirty="0">
                <a:solidFill>
                  <a:srgbClr val="000066"/>
                </a:solidFill>
              </a:rPr>
              <a:t> 20 to 4000)</a:t>
            </a:r>
          </a:p>
        </p:txBody>
      </p:sp>
    </p:spTree>
    <p:extLst>
      <p:ext uri="{BB962C8B-B14F-4D97-AF65-F5344CB8AC3E}">
        <p14:creationId xmlns:p14="http://schemas.microsoft.com/office/powerpoint/2010/main" val="276365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3" descr="logo">
            <a:extLst>
              <a:ext uri="{FF2B5EF4-FFF2-40B4-BE49-F238E27FC236}">
                <a16:creationId xmlns:a16="http://schemas.microsoft.com/office/drawing/2014/main" id="{CD7F342F-271E-445D-9AD8-518B099D1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ectangle 8">
            <a:extLst>
              <a:ext uri="{FF2B5EF4-FFF2-40B4-BE49-F238E27FC236}">
                <a16:creationId xmlns:a16="http://schemas.microsoft.com/office/drawing/2014/main" id="{D2134EEA-F30B-4E7E-9AEA-B6F8C47C3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629" y="308302"/>
            <a:ext cx="92903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66"/>
                </a:solidFill>
              </a:rPr>
              <a:t>MATISSE : 4-beams combiner in the LMN bands (2.8-13.5</a:t>
            </a:r>
            <a:r>
              <a:rPr lang="el-GR" altLang="en-US" sz="2800" b="1" dirty="0">
                <a:solidFill>
                  <a:srgbClr val="000066"/>
                </a:solidFill>
              </a:rPr>
              <a:t>μ</a:t>
            </a:r>
            <a:r>
              <a:rPr lang="fr-FR" altLang="en-US" sz="2800" b="1" dirty="0">
                <a:solidFill>
                  <a:srgbClr val="000066"/>
                </a:solidFill>
              </a:rPr>
              <a:t>m)</a:t>
            </a:r>
          </a:p>
        </p:txBody>
      </p:sp>
      <p:sp>
        <p:nvSpPr>
          <p:cNvPr id="155" name="Rectangle 8">
            <a:extLst>
              <a:ext uri="{FF2B5EF4-FFF2-40B4-BE49-F238E27FC236}">
                <a16:creationId xmlns:a16="http://schemas.microsoft.com/office/drawing/2014/main" id="{9EF22F89-A9C8-4C77-93E6-A99E2D7C8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629" y="831522"/>
            <a:ext cx="9475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2800" b="1" dirty="0">
                <a:solidFill>
                  <a:srgbClr val="000066"/>
                </a:solidFill>
              </a:rPr>
              <a:t>High </a:t>
            </a:r>
            <a:r>
              <a:rPr lang="fr-FR" altLang="en-US" sz="2800" b="1" dirty="0" err="1">
                <a:solidFill>
                  <a:srgbClr val="000066"/>
                </a:solidFill>
              </a:rPr>
              <a:t>angular</a:t>
            </a:r>
            <a:r>
              <a:rPr lang="fr-FR" altLang="en-US" sz="2800" b="1" dirty="0">
                <a:solidFill>
                  <a:srgbClr val="000066"/>
                </a:solidFill>
              </a:rPr>
              <a:t> </a:t>
            </a:r>
            <a:r>
              <a:rPr lang="fr-FR" altLang="en-US" sz="2800" b="1" dirty="0" err="1">
                <a:solidFill>
                  <a:srgbClr val="000066"/>
                </a:solidFill>
              </a:rPr>
              <a:t>resolution</a:t>
            </a:r>
            <a:r>
              <a:rPr lang="fr-FR" altLang="en-US" sz="2800" b="1" dirty="0">
                <a:solidFill>
                  <a:srgbClr val="000066"/>
                </a:solidFill>
              </a:rPr>
              <a:t> + spectral </a:t>
            </a:r>
            <a:r>
              <a:rPr lang="fr-FR" altLang="en-US" sz="2800" b="1" dirty="0" err="1">
                <a:solidFill>
                  <a:srgbClr val="000066"/>
                </a:solidFill>
              </a:rPr>
              <a:t>resolution</a:t>
            </a:r>
            <a:r>
              <a:rPr lang="fr-FR" altLang="en-US" sz="2800" b="1" dirty="0">
                <a:solidFill>
                  <a:srgbClr val="000066"/>
                </a:solidFill>
              </a:rPr>
              <a:t> (</a:t>
            </a:r>
            <a:r>
              <a:rPr lang="fr-FR" altLang="en-US" sz="2800" b="1" dirty="0" err="1">
                <a:solidFill>
                  <a:srgbClr val="000066"/>
                </a:solidFill>
              </a:rPr>
              <a:t>from</a:t>
            </a:r>
            <a:r>
              <a:rPr lang="fr-FR" altLang="en-US" sz="2800" b="1" dirty="0">
                <a:solidFill>
                  <a:srgbClr val="000066"/>
                </a:solidFill>
              </a:rPr>
              <a:t> 20 to 4000)</a:t>
            </a:r>
          </a:p>
        </p:txBody>
      </p:sp>
      <p:pic>
        <p:nvPicPr>
          <p:cNvPr id="6" name="Image 1" descr="RTEmagicC_subaru_disque_protoplanetaire_2_The_Graduate_University_for_Advanced_Studies_and_the_National_Astronomical_Observatory_of_Japan_txdam35084_5fd85a2.jpg">
            <a:extLst>
              <a:ext uri="{FF2B5EF4-FFF2-40B4-BE49-F238E27FC236}">
                <a16:creationId xmlns:a16="http://schemas.microsoft.com/office/drawing/2014/main" id="{8B10F3C5-22A4-4960-BE3D-48E0EBA08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8"/>
          <a:stretch>
            <a:fillRect/>
          </a:stretch>
        </p:blipFill>
        <p:spPr bwMode="auto">
          <a:xfrm flipH="1">
            <a:off x="338667" y="1975476"/>
            <a:ext cx="6502400" cy="41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1C6A09-1AFD-46EF-915F-21733350CA5A}"/>
              </a:ext>
            </a:extLst>
          </p:cNvPr>
          <p:cNvSpPr txBox="1"/>
          <p:nvPr/>
        </p:nvSpPr>
        <p:spPr>
          <a:xfrm>
            <a:off x="7710311" y="2269067"/>
            <a:ext cx="322242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Main science case </a:t>
            </a:r>
          </a:p>
          <a:p>
            <a:pPr algn="ctr"/>
            <a:r>
              <a:rPr lang="fr-FR" dirty="0" err="1"/>
              <a:t>proplanetary</a:t>
            </a:r>
            <a:r>
              <a:rPr lang="fr-FR" dirty="0"/>
              <a:t> </a:t>
            </a:r>
            <a:r>
              <a:rPr lang="fr-FR" dirty="0" err="1"/>
              <a:t>disks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But </a:t>
            </a:r>
            <a:r>
              <a:rPr lang="fr-FR" dirty="0" err="1"/>
              <a:t>also</a:t>
            </a:r>
            <a:endParaRPr lang="fr-FR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/>
              <a:t>Active </a:t>
            </a:r>
            <a:r>
              <a:rPr lang="fr-FR" dirty="0" err="1"/>
              <a:t>Galactic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(</a:t>
            </a:r>
            <a:r>
              <a:rPr lang="fr-FR" dirty="0" err="1"/>
              <a:t>AGNs</a:t>
            </a:r>
            <a:r>
              <a:rPr lang="fr-FR" dirty="0"/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dirty="0"/>
              <a:t>Mass </a:t>
            </a:r>
            <a:r>
              <a:rPr lang="fr-FR" dirty="0" err="1"/>
              <a:t>loss</a:t>
            </a:r>
            <a:r>
              <a:rPr lang="fr-FR" dirty="0"/>
              <a:t> and </a:t>
            </a:r>
            <a:r>
              <a:rPr lang="fr-FR" dirty="0" err="1"/>
              <a:t>dust</a:t>
            </a:r>
            <a:r>
              <a:rPr lang="fr-FR" dirty="0"/>
              <a:t> formation</a:t>
            </a:r>
          </a:p>
          <a:p>
            <a:pPr lvl="1" algn="ctr"/>
            <a:endParaRPr lang="fr-FR" dirty="0"/>
          </a:p>
          <a:p>
            <a:pPr lvl="1" algn="ctr"/>
            <a:endParaRPr lang="fr-FR" dirty="0"/>
          </a:p>
          <a:p>
            <a:pPr lvl="1" algn="ctr"/>
            <a:endParaRPr lang="fr-FR" dirty="0"/>
          </a:p>
          <a:p>
            <a:pPr algn="ctr"/>
            <a:r>
              <a:rPr lang="fr-FR" dirty="0" err="1"/>
              <a:t>Reconstruct</a:t>
            </a:r>
            <a:endParaRPr lang="fr-FR" dirty="0"/>
          </a:p>
          <a:p>
            <a:pPr algn="ctr"/>
            <a:r>
              <a:rPr lang="fr-FR" dirty="0" err="1"/>
              <a:t>spectrally</a:t>
            </a:r>
            <a:r>
              <a:rPr lang="fr-FR" dirty="0"/>
              <a:t> </a:t>
            </a:r>
            <a:r>
              <a:rPr lang="fr-FR" dirty="0" err="1"/>
              <a:t>resolved</a:t>
            </a:r>
            <a:r>
              <a:rPr lang="fr-FR" dirty="0"/>
              <a:t> images</a:t>
            </a:r>
          </a:p>
          <a:p>
            <a:pPr algn="ctr"/>
            <a:r>
              <a:rPr lang="fr-FR" dirty="0"/>
              <a:t>of </a:t>
            </a:r>
            <a:r>
              <a:rPr lang="fr-FR" dirty="0" err="1"/>
              <a:t>circumstellar</a:t>
            </a:r>
            <a:r>
              <a:rPr lang="fr-FR" dirty="0"/>
              <a:t> </a:t>
            </a:r>
            <a:r>
              <a:rPr lang="fr-FR" dirty="0" err="1"/>
              <a:t>environment</a:t>
            </a:r>
            <a:endParaRPr lang="fr-FR" dirty="0"/>
          </a:p>
          <a:p>
            <a:pPr algn="ctr"/>
            <a:r>
              <a:rPr lang="fr-FR" dirty="0"/>
              <a:t>and </a:t>
            </a:r>
            <a:r>
              <a:rPr lang="fr-FR" dirty="0" err="1"/>
              <a:t>stellar</a:t>
            </a:r>
            <a:r>
              <a:rPr lang="fr-FR" dirty="0"/>
              <a:t> surfaces</a:t>
            </a:r>
            <a:endParaRPr lang="en-GB" dirty="0"/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FE19C9BD-86EF-440F-A1E0-741A9CFEA88C}"/>
              </a:ext>
            </a:extLst>
          </p:cNvPr>
          <p:cNvSpPr/>
          <p:nvPr/>
        </p:nvSpPr>
        <p:spPr>
          <a:xfrm>
            <a:off x="9079205" y="4115726"/>
            <a:ext cx="484632" cy="5080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91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5">
            <a:extLst>
              <a:ext uri="{FF2B5EF4-FFF2-40B4-BE49-F238E27FC236}">
                <a16:creationId xmlns:a16="http://schemas.microsoft.com/office/drawing/2014/main" id="{882C1055-ED55-415F-B650-8F3AF2BF1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32381"/>
            <a:ext cx="536416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Line 4">
            <a:extLst>
              <a:ext uri="{FF2B5EF4-FFF2-40B4-BE49-F238E27FC236}">
                <a16:creationId xmlns:a16="http://schemas.microsoft.com/office/drawing/2014/main" id="{861EF954-9A1A-4779-A698-B76C522BD43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19739" y="5805489"/>
            <a:ext cx="2376487" cy="5032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53251" name="Rectangle 8">
            <a:extLst>
              <a:ext uri="{FF2B5EF4-FFF2-40B4-BE49-F238E27FC236}">
                <a16:creationId xmlns:a16="http://schemas.microsoft.com/office/drawing/2014/main" id="{DCE93EE2-DA2F-41DE-990B-8815918C0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333376"/>
            <a:ext cx="411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66"/>
                </a:solidFill>
              </a:rPr>
              <a:t>Concept of the instrument</a:t>
            </a:r>
            <a:endParaRPr lang="fr-FR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53252" name="Picture 7">
            <a:extLst>
              <a:ext uri="{FF2B5EF4-FFF2-40B4-BE49-F238E27FC236}">
                <a16:creationId xmlns:a16="http://schemas.microsoft.com/office/drawing/2014/main" id="{94F3C94C-66B0-4974-8C90-9085C797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5661026"/>
            <a:ext cx="129698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8">
            <a:extLst>
              <a:ext uri="{FF2B5EF4-FFF2-40B4-BE49-F238E27FC236}">
                <a16:creationId xmlns:a16="http://schemas.microsoft.com/office/drawing/2014/main" id="{B3CB9D2C-84E4-4B12-91B8-2F18242E2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789" y="1160463"/>
            <a:ext cx="890587" cy="596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Spatial filter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254" name="Text Box 9">
            <a:extLst>
              <a:ext uri="{FF2B5EF4-FFF2-40B4-BE49-F238E27FC236}">
                <a16:creationId xmlns:a16="http://schemas.microsoft.com/office/drawing/2014/main" id="{0D2C73F9-11EB-470D-9B2D-39335B057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950" y="1125538"/>
            <a:ext cx="10493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Delay lines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grpSp>
        <p:nvGrpSpPr>
          <p:cNvPr id="53255" name="Group 10">
            <a:extLst>
              <a:ext uri="{FF2B5EF4-FFF2-40B4-BE49-F238E27FC236}">
                <a16:creationId xmlns:a16="http://schemas.microsoft.com/office/drawing/2014/main" id="{11A7C77C-4B03-4E8A-B98A-C33EA25EC950}"/>
              </a:ext>
            </a:extLst>
          </p:cNvPr>
          <p:cNvGrpSpPr>
            <a:grpSpLocks/>
          </p:cNvGrpSpPr>
          <p:nvPr/>
        </p:nvGrpSpPr>
        <p:grpSpPr bwMode="auto">
          <a:xfrm>
            <a:off x="5951539" y="1484313"/>
            <a:ext cx="865187" cy="298450"/>
            <a:chOff x="1489" y="6637"/>
            <a:chExt cx="1631" cy="1080"/>
          </a:xfrm>
        </p:grpSpPr>
        <p:sp>
          <p:nvSpPr>
            <p:cNvPr id="53395" name="Arc 11">
              <a:extLst>
                <a:ext uri="{FF2B5EF4-FFF2-40B4-BE49-F238E27FC236}">
                  <a16:creationId xmlns:a16="http://schemas.microsoft.com/office/drawing/2014/main" id="{7D99B675-A39B-476D-932A-1B5D82BD9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96" name="Arc 12">
              <a:extLst>
                <a:ext uri="{FF2B5EF4-FFF2-40B4-BE49-F238E27FC236}">
                  <a16:creationId xmlns:a16="http://schemas.microsoft.com/office/drawing/2014/main" id="{A86226A1-84C9-4328-9C04-80BF762BE5C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97" name="Line 13">
              <a:extLst>
                <a:ext uri="{FF2B5EF4-FFF2-40B4-BE49-F238E27FC236}">
                  <a16:creationId xmlns:a16="http://schemas.microsoft.com/office/drawing/2014/main" id="{4003F211-9137-4250-9B3E-2BFFAF547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98" name="Line 14">
              <a:extLst>
                <a:ext uri="{FF2B5EF4-FFF2-40B4-BE49-F238E27FC236}">
                  <a16:creationId xmlns:a16="http://schemas.microsoft.com/office/drawing/2014/main" id="{92450704-2174-42B0-B45F-853727A2E5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256" name="Line 15">
            <a:extLst>
              <a:ext uri="{FF2B5EF4-FFF2-40B4-BE49-F238E27FC236}">
                <a16:creationId xmlns:a16="http://schemas.microsoft.com/office/drawing/2014/main" id="{5FFD5D76-85C6-4376-8CDF-45700A8BFA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0375" y="1633538"/>
            <a:ext cx="476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3257" name="Group 16">
            <a:extLst>
              <a:ext uri="{FF2B5EF4-FFF2-40B4-BE49-F238E27FC236}">
                <a16:creationId xmlns:a16="http://schemas.microsoft.com/office/drawing/2014/main" id="{EFC39DEB-93C4-4173-B025-E93FCC80E1B9}"/>
              </a:ext>
            </a:extLst>
          </p:cNvPr>
          <p:cNvGrpSpPr>
            <a:grpSpLocks/>
          </p:cNvGrpSpPr>
          <p:nvPr/>
        </p:nvGrpSpPr>
        <p:grpSpPr bwMode="auto">
          <a:xfrm>
            <a:off x="5951539" y="1857375"/>
            <a:ext cx="865187" cy="298450"/>
            <a:chOff x="1489" y="6637"/>
            <a:chExt cx="1631" cy="1080"/>
          </a:xfrm>
        </p:grpSpPr>
        <p:sp>
          <p:nvSpPr>
            <p:cNvPr id="53391" name="Arc 17">
              <a:extLst>
                <a:ext uri="{FF2B5EF4-FFF2-40B4-BE49-F238E27FC236}">
                  <a16:creationId xmlns:a16="http://schemas.microsoft.com/office/drawing/2014/main" id="{912C0383-633B-42FA-8FCE-5F3F41E59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92" name="Arc 18">
              <a:extLst>
                <a:ext uri="{FF2B5EF4-FFF2-40B4-BE49-F238E27FC236}">
                  <a16:creationId xmlns:a16="http://schemas.microsoft.com/office/drawing/2014/main" id="{D78C2547-5705-4A47-AFB5-E9C88705B06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93" name="Line 19">
              <a:extLst>
                <a:ext uri="{FF2B5EF4-FFF2-40B4-BE49-F238E27FC236}">
                  <a16:creationId xmlns:a16="http://schemas.microsoft.com/office/drawing/2014/main" id="{086AAFDD-D45A-454C-9003-939A63578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94" name="Line 20">
              <a:extLst>
                <a:ext uri="{FF2B5EF4-FFF2-40B4-BE49-F238E27FC236}">
                  <a16:creationId xmlns:a16="http://schemas.microsoft.com/office/drawing/2014/main" id="{5A87BCB1-9BB0-4FAD-BE22-E4AD8B115A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258" name="Line 21">
            <a:extLst>
              <a:ext uri="{FF2B5EF4-FFF2-40B4-BE49-F238E27FC236}">
                <a16:creationId xmlns:a16="http://schemas.microsoft.com/office/drawing/2014/main" id="{0D450766-243C-4124-B876-CD89C5A01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0375" y="2006600"/>
            <a:ext cx="6683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3259" name="Group 22">
            <a:extLst>
              <a:ext uri="{FF2B5EF4-FFF2-40B4-BE49-F238E27FC236}">
                <a16:creationId xmlns:a16="http://schemas.microsoft.com/office/drawing/2014/main" id="{42FD1C4D-2724-49E1-950B-006F3E24BFDD}"/>
              </a:ext>
            </a:extLst>
          </p:cNvPr>
          <p:cNvGrpSpPr>
            <a:grpSpLocks/>
          </p:cNvGrpSpPr>
          <p:nvPr/>
        </p:nvGrpSpPr>
        <p:grpSpPr bwMode="auto">
          <a:xfrm>
            <a:off x="5951539" y="2230438"/>
            <a:ext cx="865187" cy="298450"/>
            <a:chOff x="1489" y="6637"/>
            <a:chExt cx="1631" cy="1080"/>
          </a:xfrm>
        </p:grpSpPr>
        <p:sp>
          <p:nvSpPr>
            <p:cNvPr id="53387" name="Arc 23">
              <a:extLst>
                <a:ext uri="{FF2B5EF4-FFF2-40B4-BE49-F238E27FC236}">
                  <a16:creationId xmlns:a16="http://schemas.microsoft.com/office/drawing/2014/main" id="{431EC4F8-0B8B-4A0D-BC50-12F5262A0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88" name="Arc 24">
              <a:extLst>
                <a:ext uri="{FF2B5EF4-FFF2-40B4-BE49-F238E27FC236}">
                  <a16:creationId xmlns:a16="http://schemas.microsoft.com/office/drawing/2014/main" id="{FC6D6436-9440-4319-AAAF-FBAC418868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89" name="Line 25">
              <a:extLst>
                <a:ext uri="{FF2B5EF4-FFF2-40B4-BE49-F238E27FC236}">
                  <a16:creationId xmlns:a16="http://schemas.microsoft.com/office/drawing/2014/main" id="{37B96244-896B-4777-9E92-B07E54318D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90" name="Line 26">
              <a:extLst>
                <a:ext uri="{FF2B5EF4-FFF2-40B4-BE49-F238E27FC236}">
                  <a16:creationId xmlns:a16="http://schemas.microsoft.com/office/drawing/2014/main" id="{25904887-C9A4-4208-A8DA-17436362E0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260" name="Line 27">
            <a:extLst>
              <a:ext uri="{FF2B5EF4-FFF2-40B4-BE49-F238E27FC236}">
                <a16:creationId xmlns:a16="http://schemas.microsoft.com/office/drawing/2014/main" id="{84DF3A74-F14E-4375-A10D-6FAA88145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0375" y="2379663"/>
            <a:ext cx="12398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3261" name="Group 28">
            <a:extLst>
              <a:ext uri="{FF2B5EF4-FFF2-40B4-BE49-F238E27FC236}">
                <a16:creationId xmlns:a16="http://schemas.microsoft.com/office/drawing/2014/main" id="{DCCAE613-044E-478E-AC7A-88EB73227FCC}"/>
              </a:ext>
            </a:extLst>
          </p:cNvPr>
          <p:cNvGrpSpPr>
            <a:grpSpLocks/>
          </p:cNvGrpSpPr>
          <p:nvPr/>
        </p:nvGrpSpPr>
        <p:grpSpPr bwMode="auto">
          <a:xfrm>
            <a:off x="5951539" y="2603500"/>
            <a:ext cx="865187" cy="298450"/>
            <a:chOff x="1489" y="6637"/>
            <a:chExt cx="1631" cy="1080"/>
          </a:xfrm>
        </p:grpSpPr>
        <p:sp>
          <p:nvSpPr>
            <p:cNvPr id="53383" name="Arc 29">
              <a:extLst>
                <a:ext uri="{FF2B5EF4-FFF2-40B4-BE49-F238E27FC236}">
                  <a16:creationId xmlns:a16="http://schemas.microsoft.com/office/drawing/2014/main" id="{691B151B-FC50-42D6-9FEF-A3E12023D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84" name="Arc 30">
              <a:extLst>
                <a:ext uri="{FF2B5EF4-FFF2-40B4-BE49-F238E27FC236}">
                  <a16:creationId xmlns:a16="http://schemas.microsoft.com/office/drawing/2014/main" id="{FB7DFAA7-FAE9-4C27-9383-84ABC545C5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85" name="Line 31">
              <a:extLst>
                <a:ext uri="{FF2B5EF4-FFF2-40B4-BE49-F238E27FC236}">
                  <a16:creationId xmlns:a16="http://schemas.microsoft.com/office/drawing/2014/main" id="{924C07AA-82D1-40F1-B191-336DEF359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86" name="Line 32">
              <a:extLst>
                <a:ext uri="{FF2B5EF4-FFF2-40B4-BE49-F238E27FC236}">
                  <a16:creationId xmlns:a16="http://schemas.microsoft.com/office/drawing/2014/main" id="{3BF17CE3-5ABD-44CA-9B23-6D3CF49520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262" name="Line 33">
            <a:extLst>
              <a:ext uri="{FF2B5EF4-FFF2-40B4-BE49-F238E27FC236}">
                <a16:creationId xmlns:a16="http://schemas.microsoft.com/office/drawing/2014/main" id="{52F722C2-7633-4963-9C05-45D81C72C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0376" y="2752725"/>
            <a:ext cx="1622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3" name="Line 34">
            <a:extLst>
              <a:ext uri="{FF2B5EF4-FFF2-40B4-BE49-F238E27FC236}">
                <a16:creationId xmlns:a16="http://schemas.microsoft.com/office/drawing/2014/main" id="{D4BFD44E-4650-4A61-8E44-CFB37F83E90C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1375" y="1558926"/>
            <a:ext cx="192088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4" name="Line 35">
            <a:extLst>
              <a:ext uri="{FF2B5EF4-FFF2-40B4-BE49-F238E27FC236}">
                <a16:creationId xmlns:a16="http://schemas.microsoft.com/office/drawing/2014/main" id="{B86D10A4-27C3-4AF9-A781-9B652E93FD5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86625" y="1633538"/>
            <a:ext cx="0" cy="2538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5" name="Line 36">
            <a:extLst>
              <a:ext uri="{FF2B5EF4-FFF2-40B4-BE49-F238E27FC236}">
                <a16:creationId xmlns:a16="http://schemas.microsoft.com/office/drawing/2014/main" id="{CB1565CE-AA0E-49A3-93D5-7333832AC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8713" y="2006600"/>
            <a:ext cx="0" cy="2165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6" name="Line 37">
            <a:extLst>
              <a:ext uri="{FF2B5EF4-FFF2-40B4-BE49-F238E27FC236}">
                <a16:creationId xmlns:a16="http://schemas.microsoft.com/office/drawing/2014/main" id="{2088DF79-549F-4894-8979-B86AADF86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3463" y="1931989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7" name="Line 38">
            <a:extLst>
              <a:ext uri="{FF2B5EF4-FFF2-40B4-BE49-F238E27FC236}">
                <a16:creationId xmlns:a16="http://schemas.microsoft.com/office/drawing/2014/main" id="{043E90F7-2BB6-4252-A318-16C7A448C9B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4963" y="2305051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8" name="Line 39">
            <a:extLst>
              <a:ext uri="{FF2B5EF4-FFF2-40B4-BE49-F238E27FC236}">
                <a16:creationId xmlns:a16="http://schemas.microsoft.com/office/drawing/2014/main" id="{CC274ECF-A81A-417D-84D7-1F8C5F602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2379664"/>
            <a:ext cx="0" cy="1792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69" name="Line 40">
            <a:extLst>
              <a:ext uri="{FF2B5EF4-FFF2-40B4-BE49-F238E27FC236}">
                <a16:creationId xmlns:a16="http://schemas.microsoft.com/office/drawing/2014/main" id="{8A7B5C88-D58C-45CD-BF8F-960F3EFBF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8432800" y="2752726"/>
            <a:ext cx="0" cy="141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0" name="Line 41">
            <a:extLst>
              <a:ext uri="{FF2B5EF4-FFF2-40B4-BE49-F238E27FC236}">
                <a16:creationId xmlns:a16="http://schemas.microsoft.com/office/drawing/2014/main" id="{FED74769-A969-4208-BE95-7973115F8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7550" y="2678114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1" name="Line 42">
            <a:extLst>
              <a:ext uri="{FF2B5EF4-FFF2-40B4-BE49-F238E27FC236}">
                <a16:creationId xmlns:a16="http://schemas.microsoft.com/office/drawing/2014/main" id="{41D993EE-6D36-400F-90F7-DC3FB748A84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6126" y="5141913"/>
            <a:ext cx="26717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2" name="Line 43">
            <a:extLst>
              <a:ext uri="{FF2B5EF4-FFF2-40B4-BE49-F238E27FC236}">
                <a16:creationId xmlns:a16="http://schemas.microsoft.com/office/drawing/2014/main" id="{F247BB16-DA1B-416B-885F-0C1B1D5B1DE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3464" y="5141914"/>
            <a:ext cx="1144587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3" name="Line 44">
            <a:extLst>
              <a:ext uri="{FF2B5EF4-FFF2-40B4-BE49-F238E27FC236}">
                <a16:creationId xmlns:a16="http://schemas.microsoft.com/office/drawing/2014/main" id="{AA3FA436-5350-4985-B36A-88A85A5CA4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214" y="5141914"/>
            <a:ext cx="858837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4" name="Line 45">
            <a:extLst>
              <a:ext uri="{FF2B5EF4-FFF2-40B4-BE49-F238E27FC236}">
                <a16:creationId xmlns:a16="http://schemas.microsoft.com/office/drawing/2014/main" id="{F6FA5966-0146-4A47-87F4-3778810328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4" y="5141914"/>
            <a:ext cx="477837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5" name="Line 46">
            <a:extLst>
              <a:ext uri="{FF2B5EF4-FFF2-40B4-BE49-F238E27FC236}">
                <a16:creationId xmlns:a16="http://schemas.microsoft.com/office/drawing/2014/main" id="{24707CD9-1E43-48A0-9E8F-6CF557470C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0714" y="5141914"/>
            <a:ext cx="287337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6" name="Arc 47">
            <a:extLst>
              <a:ext uri="{FF2B5EF4-FFF2-40B4-BE49-F238E27FC236}">
                <a16:creationId xmlns:a16="http://schemas.microsoft.com/office/drawing/2014/main" id="{BE6A189A-B6CD-4B27-8360-16C41C199CD0}"/>
              </a:ext>
            </a:extLst>
          </p:cNvPr>
          <p:cNvSpPr>
            <a:spLocks/>
          </p:cNvSpPr>
          <p:nvPr/>
        </p:nvSpPr>
        <p:spPr bwMode="auto">
          <a:xfrm rot="16200000">
            <a:off x="7866063" y="3357563"/>
            <a:ext cx="38100" cy="1666875"/>
          </a:xfrm>
          <a:custGeom>
            <a:avLst/>
            <a:gdLst>
              <a:gd name="T0" fmla="*/ 1996999252 w 22920"/>
              <a:gd name="T1" fmla="*/ 0 h 43200"/>
              <a:gd name="T2" fmla="*/ 0 w 22920"/>
              <a:gd name="T3" fmla="*/ 2147483647 h 43200"/>
              <a:gd name="T4" fmla="*/ 1996999252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7" name="Arc 48">
            <a:extLst>
              <a:ext uri="{FF2B5EF4-FFF2-40B4-BE49-F238E27FC236}">
                <a16:creationId xmlns:a16="http://schemas.microsoft.com/office/drawing/2014/main" id="{7AD7F9EA-FDBA-4F53-919C-C824BA0EA11B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774782" y="4153694"/>
            <a:ext cx="74612" cy="857250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8" name="Line 49">
            <a:extLst>
              <a:ext uri="{FF2B5EF4-FFF2-40B4-BE49-F238E27FC236}">
                <a16:creationId xmlns:a16="http://schemas.microsoft.com/office/drawing/2014/main" id="{4653FC44-9166-4676-AF88-F2B8AB5238A5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721601" y="3833814"/>
            <a:ext cx="373063" cy="1049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79" name="Line 50">
            <a:extLst>
              <a:ext uri="{FF2B5EF4-FFF2-40B4-BE49-F238E27FC236}">
                <a16:creationId xmlns:a16="http://schemas.microsoft.com/office/drawing/2014/main" id="{18F96729-249A-409B-A332-1E387D25B21E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635876" y="4205288"/>
            <a:ext cx="447675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0" name="Line 51">
            <a:extLst>
              <a:ext uri="{FF2B5EF4-FFF2-40B4-BE49-F238E27FC236}">
                <a16:creationId xmlns:a16="http://schemas.microsoft.com/office/drawing/2014/main" id="{0DF0E3CE-8C15-49C4-9033-BB7795C84E92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7577138" y="3881438"/>
            <a:ext cx="373063" cy="954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1" name="Line 52">
            <a:extLst>
              <a:ext uri="{FF2B5EF4-FFF2-40B4-BE49-F238E27FC236}">
                <a16:creationId xmlns:a16="http://schemas.microsoft.com/office/drawing/2014/main" id="{37D9BE84-832A-4198-80EE-BB7CD89BFB32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7540626" y="4110038"/>
            <a:ext cx="447675" cy="571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2" name="Line 53">
            <a:extLst>
              <a:ext uri="{FF2B5EF4-FFF2-40B4-BE49-F238E27FC236}">
                <a16:creationId xmlns:a16="http://schemas.microsoft.com/office/drawing/2014/main" id="{278E8D37-4051-494B-86A5-89047335F50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3463" y="4545013"/>
            <a:ext cx="0" cy="596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3" name="Line 54">
            <a:extLst>
              <a:ext uri="{FF2B5EF4-FFF2-40B4-BE49-F238E27FC236}">
                <a16:creationId xmlns:a16="http://schemas.microsoft.com/office/drawing/2014/main" id="{21EE8187-FDCE-4E17-8A18-07D6E0164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69213" y="4619625"/>
            <a:ext cx="0" cy="522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4" name="Line 55">
            <a:extLst>
              <a:ext uri="{FF2B5EF4-FFF2-40B4-BE49-F238E27FC236}">
                <a16:creationId xmlns:a16="http://schemas.microsoft.com/office/drawing/2014/main" id="{A777C2D6-9A1B-438A-977F-7A1AA196B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619625"/>
            <a:ext cx="0" cy="522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5" name="Line 56">
            <a:extLst>
              <a:ext uri="{FF2B5EF4-FFF2-40B4-BE49-F238E27FC236}">
                <a16:creationId xmlns:a16="http://schemas.microsoft.com/office/drawing/2014/main" id="{07882F45-29F5-48B1-B3E3-B114E09E80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240713" y="4545013"/>
            <a:ext cx="0" cy="596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86" name="Text Box 57">
            <a:extLst>
              <a:ext uri="{FF2B5EF4-FFF2-40B4-BE49-F238E27FC236}">
                <a16:creationId xmlns:a16="http://schemas.microsoft.com/office/drawing/2014/main" id="{2B8081B8-EEB4-48BE-A70C-A2DE5D601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289" y="4295776"/>
            <a:ext cx="104933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Anamorphic optics 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287" name="Text Box 58">
            <a:extLst>
              <a:ext uri="{FF2B5EF4-FFF2-40B4-BE49-F238E27FC236}">
                <a16:creationId xmlns:a16="http://schemas.microsoft.com/office/drawing/2014/main" id="{865FE911-B4E4-4FA9-A42E-41BE3356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289" y="4694239"/>
            <a:ext cx="12398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Filters</a:t>
            </a:r>
          </a:p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Polarizers </a:t>
            </a:r>
          </a:p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Dispersive elements </a:t>
            </a:r>
          </a:p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Camera optics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288" name="Rectangle 59">
            <a:extLst>
              <a:ext uri="{FF2B5EF4-FFF2-40B4-BE49-F238E27FC236}">
                <a16:creationId xmlns:a16="http://schemas.microsoft.com/office/drawing/2014/main" id="{CB00A2EB-6D54-4E83-BA95-46A8891D6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6" y="4694238"/>
            <a:ext cx="2671763" cy="74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89" name="Rectangle 60">
            <a:extLst>
              <a:ext uri="{FF2B5EF4-FFF2-40B4-BE49-F238E27FC236}">
                <a16:creationId xmlns:a16="http://schemas.microsoft.com/office/drawing/2014/main" id="{025A037A-2C3A-420D-9368-57BF30E33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6" y="4843463"/>
            <a:ext cx="2671763" cy="74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90" name="AutoShape 61">
            <a:extLst>
              <a:ext uri="{FF2B5EF4-FFF2-40B4-BE49-F238E27FC236}">
                <a16:creationId xmlns:a16="http://schemas.microsoft.com/office/drawing/2014/main" id="{33DD35CB-137C-483D-8AFD-820973CF924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94701" y="3694113"/>
            <a:ext cx="74612" cy="2671763"/>
          </a:xfrm>
          <a:prstGeom prst="triangle">
            <a:avLst>
              <a:gd name="adj" fmla="val 50000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91" name="Line 62">
            <a:extLst>
              <a:ext uri="{FF2B5EF4-FFF2-40B4-BE49-F238E27FC236}">
                <a16:creationId xmlns:a16="http://schemas.microsoft.com/office/drawing/2014/main" id="{808489D9-D1AE-44B2-8818-851A9BD30C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7450" y="1384300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2" name="Arc 63">
            <a:extLst>
              <a:ext uri="{FF2B5EF4-FFF2-40B4-BE49-F238E27FC236}">
                <a16:creationId xmlns:a16="http://schemas.microsoft.com/office/drawing/2014/main" id="{BCBB7305-B069-4F4A-9E65-5F842A899702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67263" y="1158876"/>
            <a:ext cx="79375" cy="381000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3" name="Line 64">
            <a:extLst>
              <a:ext uri="{FF2B5EF4-FFF2-40B4-BE49-F238E27FC236}">
                <a16:creationId xmlns:a16="http://schemas.microsoft.com/office/drawing/2014/main" id="{D3CDBCBF-302B-4829-B846-B22DFCAB058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64894" y="1326357"/>
            <a:ext cx="74613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4" name="Line 65">
            <a:extLst>
              <a:ext uri="{FF2B5EF4-FFF2-40B4-BE49-F238E27FC236}">
                <a16:creationId xmlns:a16="http://schemas.microsoft.com/office/drawing/2014/main" id="{814E56F0-A8CA-4C5F-B376-C6DA6CCADA9F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73601" y="1325564"/>
            <a:ext cx="74613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5" name="Line 66">
            <a:extLst>
              <a:ext uri="{FF2B5EF4-FFF2-40B4-BE49-F238E27FC236}">
                <a16:creationId xmlns:a16="http://schemas.microsoft.com/office/drawing/2014/main" id="{AE829963-5145-4BC0-A152-E72D9EF0B2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450" y="1384300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6" name="Line 67">
            <a:extLst>
              <a:ext uri="{FF2B5EF4-FFF2-40B4-BE49-F238E27FC236}">
                <a16:creationId xmlns:a16="http://schemas.microsoft.com/office/drawing/2014/main" id="{0A5A4EDF-3638-4CFA-BAE4-3EA27B586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7450" y="1608138"/>
            <a:ext cx="954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7" name="Line 68">
            <a:extLst>
              <a:ext uri="{FF2B5EF4-FFF2-40B4-BE49-F238E27FC236}">
                <a16:creationId xmlns:a16="http://schemas.microsoft.com/office/drawing/2014/main" id="{E5839DA2-D9A9-4B53-A519-975F9BD44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7450" y="1981200"/>
            <a:ext cx="954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8" name="Line 69">
            <a:extLst>
              <a:ext uri="{FF2B5EF4-FFF2-40B4-BE49-F238E27FC236}">
                <a16:creationId xmlns:a16="http://schemas.microsoft.com/office/drawing/2014/main" id="{5768B7F7-6E6A-4F7E-B996-CE091D650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7450" y="2355850"/>
            <a:ext cx="954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99" name="Line 70">
            <a:extLst>
              <a:ext uri="{FF2B5EF4-FFF2-40B4-BE49-F238E27FC236}">
                <a16:creationId xmlns:a16="http://schemas.microsoft.com/office/drawing/2014/main" id="{46BAC485-C5DE-48B0-B007-68B03460F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7450" y="2728913"/>
            <a:ext cx="9540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0" name="Line 71">
            <a:extLst>
              <a:ext uri="{FF2B5EF4-FFF2-40B4-BE49-F238E27FC236}">
                <a16:creationId xmlns:a16="http://schemas.microsoft.com/office/drawing/2014/main" id="{4B832EED-E5D2-41B0-8ED1-13A9C73792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9038" y="175736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1" name="Arc 72">
            <a:extLst>
              <a:ext uri="{FF2B5EF4-FFF2-40B4-BE49-F238E27FC236}">
                <a16:creationId xmlns:a16="http://schemas.microsoft.com/office/drawing/2014/main" id="{E819A4AD-707A-4BA5-8530-DA14A783DF97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68057" y="1531144"/>
            <a:ext cx="79375" cy="382588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2" name="Line 73">
            <a:extLst>
              <a:ext uri="{FF2B5EF4-FFF2-40B4-BE49-F238E27FC236}">
                <a16:creationId xmlns:a16="http://schemas.microsoft.com/office/drawing/2014/main" id="{38955D18-1084-49BD-A2FE-3876EA0E759E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64894" y="1699419"/>
            <a:ext cx="74612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3" name="Line 74">
            <a:extLst>
              <a:ext uri="{FF2B5EF4-FFF2-40B4-BE49-F238E27FC236}">
                <a16:creationId xmlns:a16="http://schemas.microsoft.com/office/drawing/2014/main" id="{A58F59E8-16E1-40E7-AA9F-2DB9D2CC9FB5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74394" y="1699419"/>
            <a:ext cx="74612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4" name="Line 75">
            <a:extLst>
              <a:ext uri="{FF2B5EF4-FFF2-40B4-BE49-F238E27FC236}">
                <a16:creationId xmlns:a16="http://schemas.microsoft.com/office/drawing/2014/main" id="{3693BF00-1E46-43D4-BAB9-660EF1EB5C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450" y="175736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5" name="Line 76">
            <a:extLst>
              <a:ext uri="{FF2B5EF4-FFF2-40B4-BE49-F238E27FC236}">
                <a16:creationId xmlns:a16="http://schemas.microsoft.com/office/drawing/2014/main" id="{EBB686FF-0D21-4A39-9880-F880ECE6EE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9038" y="213201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6" name="Arc 77">
            <a:extLst>
              <a:ext uri="{FF2B5EF4-FFF2-40B4-BE49-F238E27FC236}">
                <a16:creationId xmlns:a16="http://schemas.microsoft.com/office/drawing/2014/main" id="{787924E8-D2F8-4E03-8D3E-62BFB7721B3A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68057" y="1904207"/>
            <a:ext cx="79375" cy="382588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7" name="Line 78">
            <a:extLst>
              <a:ext uri="{FF2B5EF4-FFF2-40B4-BE49-F238E27FC236}">
                <a16:creationId xmlns:a16="http://schemas.microsoft.com/office/drawing/2014/main" id="{633E5F1A-89CF-4036-B4AE-006A236A044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64100" y="2073275"/>
            <a:ext cx="762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8" name="Line 79">
            <a:extLst>
              <a:ext uri="{FF2B5EF4-FFF2-40B4-BE49-F238E27FC236}">
                <a16:creationId xmlns:a16="http://schemas.microsoft.com/office/drawing/2014/main" id="{648A1648-308F-4278-AD80-5107D8BDE59D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73600" y="2073275"/>
            <a:ext cx="762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09" name="Line 80">
            <a:extLst>
              <a:ext uri="{FF2B5EF4-FFF2-40B4-BE49-F238E27FC236}">
                <a16:creationId xmlns:a16="http://schemas.microsoft.com/office/drawing/2014/main" id="{7703CB4C-AD67-451A-8F14-895C384479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450" y="213201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0" name="Line 81">
            <a:extLst>
              <a:ext uri="{FF2B5EF4-FFF2-40B4-BE49-F238E27FC236}">
                <a16:creationId xmlns:a16="http://schemas.microsoft.com/office/drawing/2014/main" id="{87D8734D-B8E7-4BB4-8031-7393F9AF33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99038" y="2505075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1" name="Arc 82">
            <a:extLst>
              <a:ext uri="{FF2B5EF4-FFF2-40B4-BE49-F238E27FC236}">
                <a16:creationId xmlns:a16="http://schemas.microsoft.com/office/drawing/2014/main" id="{506B9B89-D096-42D3-8FDF-8F862C99F4BF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68057" y="2277269"/>
            <a:ext cx="79375" cy="382588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2" name="Line 83">
            <a:extLst>
              <a:ext uri="{FF2B5EF4-FFF2-40B4-BE49-F238E27FC236}">
                <a16:creationId xmlns:a16="http://schemas.microsoft.com/office/drawing/2014/main" id="{228681F5-DC43-4D34-B4BF-166627B08186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64100" y="2446338"/>
            <a:ext cx="762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3" name="Line 84">
            <a:extLst>
              <a:ext uri="{FF2B5EF4-FFF2-40B4-BE49-F238E27FC236}">
                <a16:creationId xmlns:a16="http://schemas.microsoft.com/office/drawing/2014/main" id="{05A4137D-318E-492C-9537-AAC3136E1AE5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73600" y="2446338"/>
            <a:ext cx="762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4" name="Line 85">
            <a:extLst>
              <a:ext uri="{FF2B5EF4-FFF2-40B4-BE49-F238E27FC236}">
                <a16:creationId xmlns:a16="http://schemas.microsoft.com/office/drawing/2014/main" id="{9A0BD38F-8919-410F-9449-8116691F44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6450" y="2505075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5" name="Line 86">
            <a:extLst>
              <a:ext uri="{FF2B5EF4-FFF2-40B4-BE49-F238E27FC236}">
                <a16:creationId xmlns:a16="http://schemas.microsoft.com/office/drawing/2014/main" id="{D2C7A72D-1393-4DAF-9A50-AA0C583E3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614" y="1608138"/>
            <a:ext cx="4778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6" name="Line 87">
            <a:extLst>
              <a:ext uri="{FF2B5EF4-FFF2-40B4-BE49-F238E27FC236}">
                <a16:creationId xmlns:a16="http://schemas.microsoft.com/office/drawing/2014/main" id="{56548880-94E5-4834-83BF-4004603C8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614" y="1981200"/>
            <a:ext cx="4778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7" name="Line 88">
            <a:extLst>
              <a:ext uri="{FF2B5EF4-FFF2-40B4-BE49-F238E27FC236}">
                <a16:creationId xmlns:a16="http://schemas.microsoft.com/office/drawing/2014/main" id="{A34E0143-0B95-4DD9-ADA5-3E43F8556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614" y="2355850"/>
            <a:ext cx="4778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8" name="Line 89">
            <a:extLst>
              <a:ext uri="{FF2B5EF4-FFF2-40B4-BE49-F238E27FC236}">
                <a16:creationId xmlns:a16="http://schemas.microsoft.com/office/drawing/2014/main" id="{44E9193F-3E69-40F8-8D62-323CDFA3F8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8614" y="2728913"/>
            <a:ext cx="4778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19" name="Line 90">
            <a:extLst>
              <a:ext uri="{FF2B5EF4-FFF2-40B4-BE49-F238E27FC236}">
                <a16:creationId xmlns:a16="http://schemas.microsoft.com/office/drawing/2014/main" id="{6D794D25-9EE3-49D5-A559-5CEDB674A9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8613" y="1608139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0" name="Line 91">
            <a:extLst>
              <a:ext uri="{FF2B5EF4-FFF2-40B4-BE49-F238E27FC236}">
                <a16:creationId xmlns:a16="http://schemas.microsoft.com/office/drawing/2014/main" id="{1D85C106-9DC3-412F-A985-8AFC6141BAF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8113" y="1757363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1" name="Line 92">
            <a:extLst>
              <a:ext uri="{FF2B5EF4-FFF2-40B4-BE49-F238E27FC236}">
                <a16:creationId xmlns:a16="http://schemas.microsoft.com/office/drawing/2014/main" id="{FBDC7801-9D41-4BB2-9326-3FE9D28390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8113" y="1608139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2" name="Line 93">
            <a:extLst>
              <a:ext uri="{FF2B5EF4-FFF2-40B4-BE49-F238E27FC236}">
                <a16:creationId xmlns:a16="http://schemas.microsoft.com/office/drawing/2014/main" id="{96CB0899-2285-442D-AD8B-A2CCAC3CD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2863" y="1682751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3" name="Line 94">
            <a:extLst>
              <a:ext uri="{FF2B5EF4-FFF2-40B4-BE49-F238E27FC236}">
                <a16:creationId xmlns:a16="http://schemas.microsoft.com/office/drawing/2014/main" id="{A139B914-6A25-46C7-BC6A-AA1700269A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3363" y="1682751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4" name="Line 95">
            <a:extLst>
              <a:ext uri="{FF2B5EF4-FFF2-40B4-BE49-F238E27FC236}">
                <a16:creationId xmlns:a16="http://schemas.microsoft.com/office/drawing/2014/main" id="{37B949BD-C733-4C47-8949-BF8B4EA1D4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1863" y="1608138"/>
            <a:ext cx="476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5" name="Line 96">
            <a:extLst>
              <a:ext uri="{FF2B5EF4-FFF2-40B4-BE49-F238E27FC236}">
                <a16:creationId xmlns:a16="http://schemas.microsoft.com/office/drawing/2014/main" id="{22692F00-7103-4018-B6AA-50FB9E7627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8613" y="1981201"/>
            <a:ext cx="0" cy="150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6" name="Line 97">
            <a:extLst>
              <a:ext uri="{FF2B5EF4-FFF2-40B4-BE49-F238E27FC236}">
                <a16:creationId xmlns:a16="http://schemas.microsoft.com/office/drawing/2014/main" id="{60D8E0C1-42C9-46E1-A851-6337CD4ABD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8113" y="2132013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7" name="Line 98">
            <a:extLst>
              <a:ext uri="{FF2B5EF4-FFF2-40B4-BE49-F238E27FC236}">
                <a16:creationId xmlns:a16="http://schemas.microsoft.com/office/drawing/2014/main" id="{E14B4C8E-7973-41FB-A2A2-4E878D9849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8113" y="1981201"/>
            <a:ext cx="0" cy="150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8" name="Line 99">
            <a:extLst>
              <a:ext uri="{FF2B5EF4-FFF2-40B4-BE49-F238E27FC236}">
                <a16:creationId xmlns:a16="http://schemas.microsoft.com/office/drawing/2014/main" id="{7937265B-73A8-4A53-B5AC-CC0A3A7AAD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2863" y="2055813"/>
            <a:ext cx="190500" cy="150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29" name="Line 100">
            <a:extLst>
              <a:ext uri="{FF2B5EF4-FFF2-40B4-BE49-F238E27FC236}">
                <a16:creationId xmlns:a16="http://schemas.microsoft.com/office/drawing/2014/main" id="{9C2AA01E-B1F8-4E00-8F42-FF2833C5A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3363" y="2055813"/>
            <a:ext cx="190500" cy="150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0" name="Line 101">
            <a:extLst>
              <a:ext uri="{FF2B5EF4-FFF2-40B4-BE49-F238E27FC236}">
                <a16:creationId xmlns:a16="http://schemas.microsoft.com/office/drawing/2014/main" id="{5845F133-0342-4058-9999-9D3BC580D7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8613" y="2355851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1" name="Line 102">
            <a:extLst>
              <a:ext uri="{FF2B5EF4-FFF2-40B4-BE49-F238E27FC236}">
                <a16:creationId xmlns:a16="http://schemas.microsoft.com/office/drawing/2014/main" id="{AE0DB874-7107-4997-9101-40A275ED4B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8113" y="2505075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2" name="Line 103">
            <a:extLst>
              <a:ext uri="{FF2B5EF4-FFF2-40B4-BE49-F238E27FC236}">
                <a16:creationId xmlns:a16="http://schemas.microsoft.com/office/drawing/2014/main" id="{E42D0D0C-C74F-4E41-B929-B95A905585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8113" y="2355851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3" name="Line 104">
            <a:extLst>
              <a:ext uri="{FF2B5EF4-FFF2-40B4-BE49-F238E27FC236}">
                <a16:creationId xmlns:a16="http://schemas.microsoft.com/office/drawing/2014/main" id="{B544AFF9-8BE2-4036-9FE5-0318791DC9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2863" y="2430464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4" name="Line 105">
            <a:extLst>
              <a:ext uri="{FF2B5EF4-FFF2-40B4-BE49-F238E27FC236}">
                <a16:creationId xmlns:a16="http://schemas.microsoft.com/office/drawing/2014/main" id="{247FC8D3-44A3-4768-87CB-D783D858C0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3363" y="2430464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5" name="Line 106">
            <a:extLst>
              <a:ext uri="{FF2B5EF4-FFF2-40B4-BE49-F238E27FC236}">
                <a16:creationId xmlns:a16="http://schemas.microsoft.com/office/drawing/2014/main" id="{A17E994F-C39E-46FF-817A-ADCBB89C8E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38613" y="2728914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6" name="Line 107">
            <a:extLst>
              <a:ext uri="{FF2B5EF4-FFF2-40B4-BE49-F238E27FC236}">
                <a16:creationId xmlns:a16="http://schemas.microsoft.com/office/drawing/2014/main" id="{31091747-D486-4C19-8187-F8F367E758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48113" y="2878138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7" name="Line 108">
            <a:extLst>
              <a:ext uri="{FF2B5EF4-FFF2-40B4-BE49-F238E27FC236}">
                <a16:creationId xmlns:a16="http://schemas.microsoft.com/office/drawing/2014/main" id="{AA32D675-BBF4-404B-B4F9-91A09EA5E4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48113" y="2728914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8" name="Line 109">
            <a:extLst>
              <a:ext uri="{FF2B5EF4-FFF2-40B4-BE49-F238E27FC236}">
                <a16:creationId xmlns:a16="http://schemas.microsoft.com/office/drawing/2014/main" id="{FEE1ADD6-160F-4B78-AC0A-BEC0655CF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2863" y="2803526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39" name="Line 110">
            <a:extLst>
              <a:ext uri="{FF2B5EF4-FFF2-40B4-BE49-F238E27FC236}">
                <a16:creationId xmlns:a16="http://schemas.microsoft.com/office/drawing/2014/main" id="{1768C44B-FA4B-49D4-AF02-CD2C575AFF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3363" y="2803526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40" name="Text Box 111">
            <a:extLst>
              <a:ext uri="{FF2B5EF4-FFF2-40B4-BE49-F238E27FC236}">
                <a16:creationId xmlns:a16="http://schemas.microsoft.com/office/drawing/2014/main" id="{25DB9473-5943-40AE-8622-9682ABD00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364" y="1235075"/>
            <a:ext cx="858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OPD</a:t>
            </a:r>
          </a:p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modulation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341" name="Line 112">
            <a:extLst>
              <a:ext uri="{FF2B5EF4-FFF2-40B4-BE49-F238E27FC236}">
                <a16:creationId xmlns:a16="http://schemas.microsoft.com/office/drawing/2014/main" id="{EDD54BBD-4CA2-4ACA-8DFA-0852A7A27E8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1863" y="1981200"/>
            <a:ext cx="476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42" name="Line 113">
            <a:extLst>
              <a:ext uri="{FF2B5EF4-FFF2-40B4-BE49-F238E27FC236}">
                <a16:creationId xmlns:a16="http://schemas.microsoft.com/office/drawing/2014/main" id="{2BCE286F-87F0-45EB-98B2-84B765D103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1863" y="2355850"/>
            <a:ext cx="476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43" name="Line 114">
            <a:extLst>
              <a:ext uri="{FF2B5EF4-FFF2-40B4-BE49-F238E27FC236}">
                <a16:creationId xmlns:a16="http://schemas.microsoft.com/office/drawing/2014/main" id="{09141D88-0D9C-434B-8C7B-B1902A2B40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1863" y="2728913"/>
            <a:ext cx="476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44" name="Rectangle 115">
            <a:extLst>
              <a:ext uri="{FF2B5EF4-FFF2-40B4-BE49-F238E27FC236}">
                <a16:creationId xmlns:a16="http://schemas.microsoft.com/office/drawing/2014/main" id="{9D60516E-ACCA-4843-80FE-EE673E81A0D2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40088" y="1571625"/>
            <a:ext cx="298450" cy="95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345" name="Rectangle 116">
            <a:extLst>
              <a:ext uri="{FF2B5EF4-FFF2-40B4-BE49-F238E27FC236}">
                <a16:creationId xmlns:a16="http://schemas.microsoft.com/office/drawing/2014/main" id="{658724AF-13B0-42B1-95FB-E0A93128E7B2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40088" y="1944688"/>
            <a:ext cx="298450" cy="95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346" name="Rectangle 117">
            <a:extLst>
              <a:ext uri="{FF2B5EF4-FFF2-40B4-BE49-F238E27FC236}">
                <a16:creationId xmlns:a16="http://schemas.microsoft.com/office/drawing/2014/main" id="{09392BD6-8316-4F90-9988-50ED3CB8CD32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40088" y="2317750"/>
            <a:ext cx="298450" cy="95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347" name="Rectangle 118">
            <a:extLst>
              <a:ext uri="{FF2B5EF4-FFF2-40B4-BE49-F238E27FC236}">
                <a16:creationId xmlns:a16="http://schemas.microsoft.com/office/drawing/2014/main" id="{9B514E72-4298-491D-8271-7168CB20D6C3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39295" y="2691607"/>
            <a:ext cx="300037" cy="95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348" name="Line 119">
            <a:extLst>
              <a:ext uri="{FF2B5EF4-FFF2-40B4-BE49-F238E27FC236}">
                <a16:creationId xmlns:a16="http://schemas.microsoft.com/office/drawing/2014/main" id="{BB42A2EC-6748-4536-B08F-92D98B5DB3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2803525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49" name="Line 120">
            <a:extLst>
              <a:ext uri="{FF2B5EF4-FFF2-40B4-BE49-F238E27FC236}">
                <a16:creationId xmlns:a16="http://schemas.microsoft.com/office/drawing/2014/main" id="{9E04A08A-350A-4E6E-BFE1-717CAC359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1863" y="2728913"/>
            <a:ext cx="2857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50" name="Text Box 121">
            <a:extLst>
              <a:ext uri="{FF2B5EF4-FFF2-40B4-BE49-F238E27FC236}">
                <a16:creationId xmlns:a16="http://schemas.microsoft.com/office/drawing/2014/main" id="{E8F53C46-412D-46EE-B2CF-2F2B6C1DA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3027364"/>
            <a:ext cx="573088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L band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351" name="Text Box 122">
            <a:extLst>
              <a:ext uri="{FF2B5EF4-FFF2-40B4-BE49-F238E27FC236}">
                <a16:creationId xmlns:a16="http://schemas.microsoft.com/office/drawing/2014/main" id="{AD1139D7-62BA-422B-BD5D-A80B6FBCC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613" y="2505075"/>
            <a:ext cx="571500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N band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352" name="Text Box 123">
            <a:extLst>
              <a:ext uri="{FF2B5EF4-FFF2-40B4-BE49-F238E27FC236}">
                <a16:creationId xmlns:a16="http://schemas.microsoft.com/office/drawing/2014/main" id="{5987A0A8-DB70-4ADB-AB2F-68A78424C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4025" y="1160463"/>
            <a:ext cx="858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Spectral </a:t>
            </a:r>
          </a:p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separation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353" name="Line 124">
            <a:extLst>
              <a:ext uri="{FF2B5EF4-FFF2-40B4-BE49-F238E27FC236}">
                <a16:creationId xmlns:a16="http://schemas.microsoft.com/office/drawing/2014/main" id="{223BDABB-0786-41C1-9ABE-BBEA5EA4C7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8775" y="1608138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54" name="Line 125">
            <a:extLst>
              <a:ext uri="{FF2B5EF4-FFF2-40B4-BE49-F238E27FC236}">
                <a16:creationId xmlns:a16="http://schemas.microsoft.com/office/drawing/2014/main" id="{F5049A65-AE68-4D71-AB30-7A3EFBCA4D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8775" y="19812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55" name="Line 126">
            <a:extLst>
              <a:ext uri="{FF2B5EF4-FFF2-40B4-BE49-F238E27FC236}">
                <a16:creationId xmlns:a16="http://schemas.microsoft.com/office/drawing/2014/main" id="{F6FF0A85-A251-4BBA-A583-99B437E13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8775" y="235585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56" name="Line 127">
            <a:extLst>
              <a:ext uri="{FF2B5EF4-FFF2-40B4-BE49-F238E27FC236}">
                <a16:creationId xmlns:a16="http://schemas.microsoft.com/office/drawing/2014/main" id="{81E40A63-D98A-457D-9B77-26D7BF0AC9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8775" y="2728913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3357" name="Group 128">
            <a:extLst>
              <a:ext uri="{FF2B5EF4-FFF2-40B4-BE49-F238E27FC236}">
                <a16:creationId xmlns:a16="http://schemas.microsoft.com/office/drawing/2014/main" id="{913C63B0-CF49-4A1C-8E57-9D37BEF0CE2D}"/>
              </a:ext>
            </a:extLst>
          </p:cNvPr>
          <p:cNvGrpSpPr>
            <a:grpSpLocks/>
          </p:cNvGrpSpPr>
          <p:nvPr/>
        </p:nvGrpSpPr>
        <p:grpSpPr bwMode="auto">
          <a:xfrm>
            <a:off x="2708275" y="1458913"/>
            <a:ext cx="190500" cy="298450"/>
            <a:chOff x="2678" y="878"/>
            <a:chExt cx="540" cy="1080"/>
          </a:xfrm>
        </p:grpSpPr>
        <p:sp>
          <p:nvSpPr>
            <p:cNvPr id="53381" name="Arc 129">
              <a:extLst>
                <a:ext uri="{FF2B5EF4-FFF2-40B4-BE49-F238E27FC236}">
                  <a16:creationId xmlns:a16="http://schemas.microsoft.com/office/drawing/2014/main" id="{B6E177BC-34F6-4EB5-9178-AB41546385E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82" name="Arc 130">
              <a:extLst>
                <a:ext uri="{FF2B5EF4-FFF2-40B4-BE49-F238E27FC236}">
                  <a16:creationId xmlns:a16="http://schemas.microsoft.com/office/drawing/2014/main" id="{ED5A425B-BF7C-46D0-AF32-1178A9DF3D8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358" name="Group 131">
            <a:extLst>
              <a:ext uri="{FF2B5EF4-FFF2-40B4-BE49-F238E27FC236}">
                <a16:creationId xmlns:a16="http://schemas.microsoft.com/office/drawing/2014/main" id="{9F793813-8B87-42A7-AA5F-DBB5AB6D5F3E}"/>
              </a:ext>
            </a:extLst>
          </p:cNvPr>
          <p:cNvGrpSpPr>
            <a:grpSpLocks/>
          </p:cNvGrpSpPr>
          <p:nvPr/>
        </p:nvGrpSpPr>
        <p:grpSpPr bwMode="auto">
          <a:xfrm>
            <a:off x="2708275" y="1831975"/>
            <a:ext cx="190500" cy="300038"/>
            <a:chOff x="2678" y="878"/>
            <a:chExt cx="540" cy="1080"/>
          </a:xfrm>
        </p:grpSpPr>
        <p:sp>
          <p:nvSpPr>
            <p:cNvPr id="53379" name="Arc 132">
              <a:extLst>
                <a:ext uri="{FF2B5EF4-FFF2-40B4-BE49-F238E27FC236}">
                  <a16:creationId xmlns:a16="http://schemas.microsoft.com/office/drawing/2014/main" id="{C371121B-9468-4E89-9C38-373606B2FF2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80" name="Arc 133">
              <a:extLst>
                <a:ext uri="{FF2B5EF4-FFF2-40B4-BE49-F238E27FC236}">
                  <a16:creationId xmlns:a16="http://schemas.microsoft.com/office/drawing/2014/main" id="{767A892E-0017-4C7E-9FF5-B203D0324A1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359" name="Group 134">
            <a:extLst>
              <a:ext uri="{FF2B5EF4-FFF2-40B4-BE49-F238E27FC236}">
                <a16:creationId xmlns:a16="http://schemas.microsoft.com/office/drawing/2014/main" id="{AD90DF9D-83E9-4DCB-9CBB-53F9307120D0}"/>
              </a:ext>
            </a:extLst>
          </p:cNvPr>
          <p:cNvGrpSpPr>
            <a:grpSpLocks/>
          </p:cNvGrpSpPr>
          <p:nvPr/>
        </p:nvGrpSpPr>
        <p:grpSpPr bwMode="auto">
          <a:xfrm>
            <a:off x="2708275" y="2206625"/>
            <a:ext cx="190500" cy="298450"/>
            <a:chOff x="2678" y="878"/>
            <a:chExt cx="540" cy="1080"/>
          </a:xfrm>
        </p:grpSpPr>
        <p:sp>
          <p:nvSpPr>
            <p:cNvPr id="53377" name="Arc 135">
              <a:extLst>
                <a:ext uri="{FF2B5EF4-FFF2-40B4-BE49-F238E27FC236}">
                  <a16:creationId xmlns:a16="http://schemas.microsoft.com/office/drawing/2014/main" id="{4AA1FA55-BB6E-47A6-BFD9-73C07A09CEE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78" name="Arc 136">
              <a:extLst>
                <a:ext uri="{FF2B5EF4-FFF2-40B4-BE49-F238E27FC236}">
                  <a16:creationId xmlns:a16="http://schemas.microsoft.com/office/drawing/2014/main" id="{D112BCBE-9EC1-43E2-A787-9D74C7EA5A1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360" name="Group 137">
            <a:extLst>
              <a:ext uri="{FF2B5EF4-FFF2-40B4-BE49-F238E27FC236}">
                <a16:creationId xmlns:a16="http://schemas.microsoft.com/office/drawing/2014/main" id="{6FD1E714-069A-4C34-8ACD-56E9F10EBDB5}"/>
              </a:ext>
            </a:extLst>
          </p:cNvPr>
          <p:cNvGrpSpPr>
            <a:grpSpLocks/>
          </p:cNvGrpSpPr>
          <p:nvPr/>
        </p:nvGrpSpPr>
        <p:grpSpPr bwMode="auto">
          <a:xfrm>
            <a:off x="2708275" y="2579688"/>
            <a:ext cx="190500" cy="298450"/>
            <a:chOff x="2678" y="878"/>
            <a:chExt cx="540" cy="1080"/>
          </a:xfrm>
        </p:grpSpPr>
        <p:sp>
          <p:nvSpPr>
            <p:cNvPr id="53375" name="Arc 138">
              <a:extLst>
                <a:ext uri="{FF2B5EF4-FFF2-40B4-BE49-F238E27FC236}">
                  <a16:creationId xmlns:a16="http://schemas.microsoft.com/office/drawing/2014/main" id="{B09504CE-6023-4A9A-B5BA-2F304CCC10D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3376" name="Arc 139">
              <a:extLst>
                <a:ext uri="{FF2B5EF4-FFF2-40B4-BE49-F238E27FC236}">
                  <a16:creationId xmlns:a16="http://schemas.microsoft.com/office/drawing/2014/main" id="{E071E97F-04AD-4A71-9970-16B4791E1D2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361" name="Text Box 140">
            <a:extLst>
              <a:ext uri="{FF2B5EF4-FFF2-40B4-BE49-F238E27FC236}">
                <a16:creationId xmlns:a16="http://schemas.microsoft.com/office/drawing/2014/main" id="{78B6F632-7B79-47F1-B2A0-FCA0773EC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9" y="2878138"/>
            <a:ext cx="10493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Anamorphic optics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362" name="Line 141">
            <a:extLst>
              <a:ext uri="{FF2B5EF4-FFF2-40B4-BE49-F238E27FC236}">
                <a16:creationId xmlns:a16="http://schemas.microsoft.com/office/drawing/2014/main" id="{BAA8D51A-743F-46F7-B5B1-9DFB7D3FFDC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0439" y="1608138"/>
            <a:ext cx="477837" cy="37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63" name="Line 142">
            <a:extLst>
              <a:ext uri="{FF2B5EF4-FFF2-40B4-BE49-F238E27FC236}">
                <a16:creationId xmlns:a16="http://schemas.microsoft.com/office/drawing/2014/main" id="{31E5D9AA-9D48-411D-B57C-3639CF3A481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30439" y="1608138"/>
            <a:ext cx="477837" cy="37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64" name="Line 143">
            <a:extLst>
              <a:ext uri="{FF2B5EF4-FFF2-40B4-BE49-F238E27FC236}">
                <a16:creationId xmlns:a16="http://schemas.microsoft.com/office/drawing/2014/main" id="{891FA65B-14EC-46F7-AFA2-384573A2860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9438" y="1608138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65" name="Line 144">
            <a:extLst>
              <a:ext uri="{FF2B5EF4-FFF2-40B4-BE49-F238E27FC236}">
                <a16:creationId xmlns:a16="http://schemas.microsoft.com/office/drawing/2014/main" id="{ECBBDFD8-6F45-49F0-A5D1-78D7DDDD57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9438" y="19812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66" name="Line 145">
            <a:extLst>
              <a:ext uri="{FF2B5EF4-FFF2-40B4-BE49-F238E27FC236}">
                <a16:creationId xmlns:a16="http://schemas.microsoft.com/office/drawing/2014/main" id="{FEA19101-8514-4ED9-BF03-EA6BCD0A78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0439" y="2355851"/>
            <a:ext cx="477837" cy="37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67" name="Line 146">
            <a:extLst>
              <a:ext uri="{FF2B5EF4-FFF2-40B4-BE49-F238E27FC236}">
                <a16:creationId xmlns:a16="http://schemas.microsoft.com/office/drawing/2014/main" id="{2C56624C-DD45-4C10-88DE-CEB21B35E7D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30439" y="2355851"/>
            <a:ext cx="477837" cy="37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68" name="Line 147">
            <a:extLst>
              <a:ext uri="{FF2B5EF4-FFF2-40B4-BE49-F238E27FC236}">
                <a16:creationId xmlns:a16="http://schemas.microsoft.com/office/drawing/2014/main" id="{6107D437-15A3-45E0-8074-6EF42CBF28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9438" y="235585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69" name="Line 148">
            <a:extLst>
              <a:ext uri="{FF2B5EF4-FFF2-40B4-BE49-F238E27FC236}">
                <a16:creationId xmlns:a16="http://schemas.microsoft.com/office/drawing/2014/main" id="{66E76517-9B0D-408E-9866-DCA77D23D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9438" y="2728913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370" name="Text Box 149">
            <a:extLst>
              <a:ext uri="{FF2B5EF4-FFF2-40B4-BE49-F238E27FC236}">
                <a16:creationId xmlns:a16="http://schemas.microsoft.com/office/drawing/2014/main" id="{52A12EC0-2130-4233-AA3C-9E6D11858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9" y="1235075"/>
            <a:ext cx="10493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Beam commutation</a:t>
            </a:r>
            <a:endParaRPr lang="fr-FR" altLang="en-US" sz="1800">
              <a:latin typeface="Arial" panose="020B0604020202020204" pitchFamily="34" charset="0"/>
            </a:endParaRPr>
          </a:p>
        </p:txBody>
      </p:sp>
      <p:sp>
        <p:nvSpPr>
          <p:cNvPr id="53371" name="Rectangle 150">
            <a:extLst>
              <a:ext uri="{FF2B5EF4-FFF2-40B4-BE49-F238E27FC236}">
                <a16:creationId xmlns:a16="http://schemas.microsoft.com/office/drawing/2014/main" id="{5C31C04C-3E27-432A-B261-04D39A8C5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5734051"/>
            <a:ext cx="1150937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372" name="Rectangle 151">
            <a:extLst>
              <a:ext uri="{FF2B5EF4-FFF2-40B4-BE49-F238E27FC236}">
                <a16:creationId xmlns:a16="http://schemas.microsoft.com/office/drawing/2014/main" id="{FD4A4A26-BF60-409A-92F0-9A6CAF80A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6381750"/>
            <a:ext cx="1150937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373" name="Text Box 152">
            <a:extLst>
              <a:ext uri="{FF2B5EF4-FFF2-40B4-BE49-F238E27FC236}">
                <a16:creationId xmlns:a16="http://schemas.microsoft.com/office/drawing/2014/main" id="{26B1D496-174B-42E4-A529-8EF1F36CF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1844675"/>
            <a:ext cx="143668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3D         9D         6D</a:t>
            </a:r>
          </a:p>
          <a:p>
            <a:pPr eaLnBrk="1" hangingPunct="1"/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3374" name="Text Box 153">
            <a:extLst>
              <a:ext uri="{FF2B5EF4-FFF2-40B4-BE49-F238E27FC236}">
                <a16:creationId xmlns:a16="http://schemas.microsoft.com/office/drawing/2014/main" id="{5CF0818F-B42C-469F-B01C-CA07E9CFA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557339"/>
            <a:ext cx="1244600" cy="223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Beam configuration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pic>
        <p:nvPicPr>
          <p:cNvPr id="156" name="Picture 3" descr="logo">
            <a:extLst>
              <a:ext uri="{FF2B5EF4-FFF2-40B4-BE49-F238E27FC236}">
                <a16:creationId xmlns:a16="http://schemas.microsoft.com/office/drawing/2014/main" id="{CD7F342F-271E-445D-9AD8-518B099D1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97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E88E851A-F8AB-426C-93D0-F3B55E3B0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076" y="-9276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55298" name="Picture 5">
            <a:extLst>
              <a:ext uri="{FF2B5EF4-FFF2-40B4-BE49-F238E27FC236}">
                <a16:creationId xmlns:a16="http://schemas.microsoft.com/office/drawing/2014/main" id="{F2D05816-5F82-4378-95AE-06E56153A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16339"/>
            <a:ext cx="5364163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7">
            <a:extLst>
              <a:ext uri="{FF2B5EF4-FFF2-40B4-BE49-F238E27FC236}">
                <a16:creationId xmlns:a16="http://schemas.microsoft.com/office/drawing/2014/main" id="{B583CB17-983A-4D42-B40B-71BF6515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5661026"/>
            <a:ext cx="1296987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8">
            <a:extLst>
              <a:ext uri="{FF2B5EF4-FFF2-40B4-BE49-F238E27FC236}">
                <a16:creationId xmlns:a16="http://schemas.microsoft.com/office/drawing/2014/main" id="{89EC67CC-7281-4119-AC09-ED7BE987E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2488" y="1160463"/>
            <a:ext cx="893762" cy="596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Spatial filter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301" name="Text Box 9">
            <a:extLst>
              <a:ext uri="{FF2B5EF4-FFF2-40B4-BE49-F238E27FC236}">
                <a16:creationId xmlns:a16="http://schemas.microsoft.com/office/drawing/2014/main" id="{3826478E-2C43-4FC9-803B-3541D7962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2300" y="1125538"/>
            <a:ext cx="10541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Delay lines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grpSp>
        <p:nvGrpSpPr>
          <p:cNvPr id="55302" name="Group 10">
            <a:extLst>
              <a:ext uri="{FF2B5EF4-FFF2-40B4-BE49-F238E27FC236}">
                <a16:creationId xmlns:a16="http://schemas.microsoft.com/office/drawing/2014/main" id="{F3402C20-3338-47C7-A8C7-B40F64DBB8E3}"/>
              </a:ext>
            </a:extLst>
          </p:cNvPr>
          <p:cNvGrpSpPr>
            <a:grpSpLocks/>
          </p:cNvGrpSpPr>
          <p:nvPr/>
        </p:nvGrpSpPr>
        <p:grpSpPr bwMode="auto">
          <a:xfrm>
            <a:off x="5964238" y="1484313"/>
            <a:ext cx="868362" cy="298450"/>
            <a:chOff x="1489" y="6637"/>
            <a:chExt cx="1631" cy="1080"/>
          </a:xfrm>
        </p:grpSpPr>
        <p:sp>
          <p:nvSpPr>
            <p:cNvPr id="55463" name="Arc 11">
              <a:extLst>
                <a:ext uri="{FF2B5EF4-FFF2-40B4-BE49-F238E27FC236}">
                  <a16:creationId xmlns:a16="http://schemas.microsoft.com/office/drawing/2014/main" id="{76B7E3A3-41D9-4831-A501-93CF3BCF4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64" name="Arc 12">
              <a:extLst>
                <a:ext uri="{FF2B5EF4-FFF2-40B4-BE49-F238E27FC236}">
                  <a16:creationId xmlns:a16="http://schemas.microsoft.com/office/drawing/2014/main" id="{6BC0745F-C475-4706-B696-AE65032B58A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65" name="Line 13">
              <a:extLst>
                <a:ext uri="{FF2B5EF4-FFF2-40B4-BE49-F238E27FC236}">
                  <a16:creationId xmlns:a16="http://schemas.microsoft.com/office/drawing/2014/main" id="{9AB58C7D-108A-473E-857F-BDFA42907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66" name="Line 14">
              <a:extLst>
                <a:ext uri="{FF2B5EF4-FFF2-40B4-BE49-F238E27FC236}">
                  <a16:creationId xmlns:a16="http://schemas.microsoft.com/office/drawing/2014/main" id="{88A890E6-EC1F-425F-873B-CF7A21713D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303" name="Line 15">
            <a:extLst>
              <a:ext uri="{FF2B5EF4-FFF2-40B4-BE49-F238E27FC236}">
                <a16:creationId xmlns:a16="http://schemas.microsoft.com/office/drawing/2014/main" id="{003732A8-F2C3-4B87-AC17-197D7F3DB4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50" y="1633538"/>
            <a:ext cx="4778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5304" name="Group 16">
            <a:extLst>
              <a:ext uri="{FF2B5EF4-FFF2-40B4-BE49-F238E27FC236}">
                <a16:creationId xmlns:a16="http://schemas.microsoft.com/office/drawing/2014/main" id="{695CCA52-69D8-47E2-ABA4-1E16E0B6125A}"/>
              </a:ext>
            </a:extLst>
          </p:cNvPr>
          <p:cNvGrpSpPr>
            <a:grpSpLocks/>
          </p:cNvGrpSpPr>
          <p:nvPr/>
        </p:nvGrpSpPr>
        <p:grpSpPr bwMode="auto">
          <a:xfrm>
            <a:off x="5964238" y="1857375"/>
            <a:ext cx="868362" cy="298450"/>
            <a:chOff x="1489" y="6637"/>
            <a:chExt cx="1631" cy="1080"/>
          </a:xfrm>
        </p:grpSpPr>
        <p:sp>
          <p:nvSpPr>
            <p:cNvPr id="55459" name="Arc 17">
              <a:extLst>
                <a:ext uri="{FF2B5EF4-FFF2-40B4-BE49-F238E27FC236}">
                  <a16:creationId xmlns:a16="http://schemas.microsoft.com/office/drawing/2014/main" id="{6B7B6633-C217-4090-A2A0-4B8761DB0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60" name="Arc 18">
              <a:extLst>
                <a:ext uri="{FF2B5EF4-FFF2-40B4-BE49-F238E27FC236}">
                  <a16:creationId xmlns:a16="http://schemas.microsoft.com/office/drawing/2014/main" id="{E4B7A242-16AE-4DF9-85F8-164A57C948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61" name="Line 19">
              <a:extLst>
                <a:ext uri="{FF2B5EF4-FFF2-40B4-BE49-F238E27FC236}">
                  <a16:creationId xmlns:a16="http://schemas.microsoft.com/office/drawing/2014/main" id="{72D9D197-8054-4967-B886-F6578C3B23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62" name="Line 20">
              <a:extLst>
                <a:ext uri="{FF2B5EF4-FFF2-40B4-BE49-F238E27FC236}">
                  <a16:creationId xmlns:a16="http://schemas.microsoft.com/office/drawing/2014/main" id="{5D49BE28-67BF-485C-A0CD-CAFD46C6A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305" name="Line 21">
            <a:extLst>
              <a:ext uri="{FF2B5EF4-FFF2-40B4-BE49-F238E27FC236}">
                <a16:creationId xmlns:a16="http://schemas.microsoft.com/office/drawing/2014/main" id="{1116E1D1-2F69-4BE2-BDEE-88FC2F138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51" y="2006600"/>
            <a:ext cx="669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5306" name="Group 22">
            <a:extLst>
              <a:ext uri="{FF2B5EF4-FFF2-40B4-BE49-F238E27FC236}">
                <a16:creationId xmlns:a16="http://schemas.microsoft.com/office/drawing/2014/main" id="{3B7A0EC3-D244-4208-896C-1788A5110E31}"/>
              </a:ext>
            </a:extLst>
          </p:cNvPr>
          <p:cNvGrpSpPr>
            <a:grpSpLocks/>
          </p:cNvGrpSpPr>
          <p:nvPr/>
        </p:nvGrpSpPr>
        <p:grpSpPr bwMode="auto">
          <a:xfrm>
            <a:off x="5964238" y="2230438"/>
            <a:ext cx="868362" cy="298450"/>
            <a:chOff x="1489" y="6637"/>
            <a:chExt cx="1631" cy="1080"/>
          </a:xfrm>
        </p:grpSpPr>
        <p:sp>
          <p:nvSpPr>
            <p:cNvPr id="55455" name="Arc 23">
              <a:extLst>
                <a:ext uri="{FF2B5EF4-FFF2-40B4-BE49-F238E27FC236}">
                  <a16:creationId xmlns:a16="http://schemas.microsoft.com/office/drawing/2014/main" id="{A0E0AC35-23CA-4962-8C59-C4B036A4B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56" name="Arc 24">
              <a:extLst>
                <a:ext uri="{FF2B5EF4-FFF2-40B4-BE49-F238E27FC236}">
                  <a16:creationId xmlns:a16="http://schemas.microsoft.com/office/drawing/2014/main" id="{9AF4EA45-593D-4489-880C-48B7B725DF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57" name="Line 25">
              <a:extLst>
                <a:ext uri="{FF2B5EF4-FFF2-40B4-BE49-F238E27FC236}">
                  <a16:creationId xmlns:a16="http://schemas.microsoft.com/office/drawing/2014/main" id="{7F9B4280-889E-4032-98D8-9C0A0479CD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58" name="Line 26">
              <a:extLst>
                <a:ext uri="{FF2B5EF4-FFF2-40B4-BE49-F238E27FC236}">
                  <a16:creationId xmlns:a16="http://schemas.microsoft.com/office/drawing/2014/main" id="{A6CD89B6-EA4A-4035-A522-4036896390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307" name="Line 27">
            <a:extLst>
              <a:ext uri="{FF2B5EF4-FFF2-40B4-BE49-F238E27FC236}">
                <a16:creationId xmlns:a16="http://schemas.microsoft.com/office/drawing/2014/main" id="{0A52F1C0-8FEC-4EE7-8DFC-7052D6161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50" y="2379663"/>
            <a:ext cx="1244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5308" name="Group 28">
            <a:extLst>
              <a:ext uri="{FF2B5EF4-FFF2-40B4-BE49-F238E27FC236}">
                <a16:creationId xmlns:a16="http://schemas.microsoft.com/office/drawing/2014/main" id="{745E5824-9427-4B49-B248-5A068BAC254E}"/>
              </a:ext>
            </a:extLst>
          </p:cNvPr>
          <p:cNvGrpSpPr>
            <a:grpSpLocks/>
          </p:cNvGrpSpPr>
          <p:nvPr/>
        </p:nvGrpSpPr>
        <p:grpSpPr bwMode="auto">
          <a:xfrm>
            <a:off x="5964238" y="2603500"/>
            <a:ext cx="868362" cy="298450"/>
            <a:chOff x="1489" y="6637"/>
            <a:chExt cx="1631" cy="1080"/>
          </a:xfrm>
        </p:grpSpPr>
        <p:sp>
          <p:nvSpPr>
            <p:cNvPr id="55451" name="Arc 29">
              <a:extLst>
                <a:ext uri="{FF2B5EF4-FFF2-40B4-BE49-F238E27FC236}">
                  <a16:creationId xmlns:a16="http://schemas.microsoft.com/office/drawing/2014/main" id="{BD6B10C2-A7C7-433A-AE32-86FBFDD36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52" name="Arc 30">
              <a:extLst>
                <a:ext uri="{FF2B5EF4-FFF2-40B4-BE49-F238E27FC236}">
                  <a16:creationId xmlns:a16="http://schemas.microsoft.com/office/drawing/2014/main" id="{36BEB6EB-912D-473D-8C2C-E41CAC6CEB5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89" y="6637"/>
              <a:ext cx="191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53" name="Line 31">
              <a:extLst>
                <a:ext uri="{FF2B5EF4-FFF2-40B4-BE49-F238E27FC236}">
                  <a16:creationId xmlns:a16="http://schemas.microsoft.com/office/drawing/2014/main" id="{42DC58CE-D104-443C-BAC3-5AB59197C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54" name="Line 32">
              <a:extLst>
                <a:ext uri="{FF2B5EF4-FFF2-40B4-BE49-F238E27FC236}">
                  <a16:creationId xmlns:a16="http://schemas.microsoft.com/office/drawing/2014/main" id="{7B659B08-26C2-4ACE-B158-A1AF364A37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9" y="6637"/>
              <a:ext cx="1260" cy="10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309" name="Line 33">
            <a:extLst>
              <a:ext uri="{FF2B5EF4-FFF2-40B4-BE49-F238E27FC236}">
                <a16:creationId xmlns:a16="http://schemas.microsoft.com/office/drawing/2014/main" id="{F0C6B7A2-5E85-4323-86EF-C42679EE93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6250" y="2752725"/>
            <a:ext cx="16271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0" name="Line 34">
            <a:extLst>
              <a:ext uri="{FF2B5EF4-FFF2-40B4-BE49-F238E27FC236}">
                <a16:creationId xmlns:a16="http://schemas.microsoft.com/office/drawing/2014/main" id="{C457BC7D-E481-4547-89AD-06B4392D9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8839" y="1558926"/>
            <a:ext cx="192087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1" name="Line 35">
            <a:extLst>
              <a:ext uri="{FF2B5EF4-FFF2-40B4-BE49-F238E27FC236}">
                <a16:creationId xmlns:a16="http://schemas.microsoft.com/office/drawing/2014/main" id="{37894F0B-F1F3-4DF9-B59B-96882EEB09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4088" y="1633538"/>
            <a:ext cx="0" cy="25384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2" name="Line 36">
            <a:extLst>
              <a:ext uri="{FF2B5EF4-FFF2-40B4-BE49-F238E27FC236}">
                <a16:creationId xmlns:a16="http://schemas.microsoft.com/office/drawing/2014/main" id="{08C45535-5675-49DE-B299-8B81E09030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6175" y="2006600"/>
            <a:ext cx="0" cy="2165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3" name="Line 37">
            <a:extLst>
              <a:ext uri="{FF2B5EF4-FFF2-40B4-BE49-F238E27FC236}">
                <a16:creationId xmlns:a16="http://schemas.microsoft.com/office/drawing/2014/main" id="{A9D5ED5E-8380-40D8-AF52-A3D53C9C5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0925" y="1931989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4" name="Line 38">
            <a:extLst>
              <a:ext uri="{FF2B5EF4-FFF2-40B4-BE49-F238E27FC236}">
                <a16:creationId xmlns:a16="http://schemas.microsoft.com/office/drawing/2014/main" id="{250754B3-7BCF-4ED6-9766-14FE632781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975600" y="2305051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5" name="Line 39">
            <a:extLst>
              <a:ext uri="{FF2B5EF4-FFF2-40B4-BE49-F238E27FC236}">
                <a16:creationId xmlns:a16="http://schemas.microsoft.com/office/drawing/2014/main" id="{8D75DE04-3616-4069-B16F-4BD78A46E7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2379664"/>
            <a:ext cx="0" cy="17922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6" name="Line 40">
            <a:extLst>
              <a:ext uri="{FF2B5EF4-FFF2-40B4-BE49-F238E27FC236}">
                <a16:creationId xmlns:a16="http://schemas.microsoft.com/office/drawing/2014/main" id="{068B7114-EF33-47F8-883E-20676EDAC26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3438" y="2752726"/>
            <a:ext cx="0" cy="141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7" name="Line 41">
            <a:extLst>
              <a:ext uri="{FF2B5EF4-FFF2-40B4-BE49-F238E27FC236}">
                <a16:creationId xmlns:a16="http://schemas.microsoft.com/office/drawing/2014/main" id="{B2212E3C-1705-457F-B2A4-2C9BAFAB4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8188" y="2678114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18" name="Rectangle 42">
            <a:extLst>
              <a:ext uri="{FF2B5EF4-FFF2-40B4-BE49-F238E27FC236}">
                <a16:creationId xmlns:a16="http://schemas.microsoft.com/office/drawing/2014/main" id="{58F64102-119C-48F0-B83F-41EB49C0BB75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7074694" y="3488531"/>
            <a:ext cx="1568450" cy="968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319" name="Line 43">
            <a:extLst>
              <a:ext uri="{FF2B5EF4-FFF2-40B4-BE49-F238E27FC236}">
                <a16:creationId xmlns:a16="http://schemas.microsoft.com/office/drawing/2014/main" id="{14F18E61-C796-4C61-8E59-ACBB439C7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4089" y="3051175"/>
            <a:ext cx="1724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0" name="Line 44">
            <a:extLst>
              <a:ext uri="{FF2B5EF4-FFF2-40B4-BE49-F238E27FC236}">
                <a16:creationId xmlns:a16="http://schemas.microsoft.com/office/drawing/2014/main" id="{7AC2A837-7060-46F2-8A4A-CC64F0CA35E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32863" y="2976564"/>
            <a:ext cx="19050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1" name="Line 45">
            <a:extLst>
              <a:ext uri="{FF2B5EF4-FFF2-40B4-BE49-F238E27FC236}">
                <a16:creationId xmlns:a16="http://schemas.microsoft.com/office/drawing/2014/main" id="{AC6F63C0-729D-466B-81FE-603CD7F86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96176" y="3200400"/>
            <a:ext cx="17240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2" name="Line 46">
            <a:extLst>
              <a:ext uri="{FF2B5EF4-FFF2-40B4-BE49-F238E27FC236}">
                <a16:creationId xmlns:a16="http://schemas.microsoft.com/office/drawing/2014/main" id="{103C9C05-98DB-4D5A-BEA7-798E7AD32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3648075"/>
            <a:ext cx="14366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3" name="Line 47">
            <a:extLst>
              <a:ext uri="{FF2B5EF4-FFF2-40B4-BE49-F238E27FC236}">
                <a16:creationId xmlns:a16="http://schemas.microsoft.com/office/drawing/2014/main" id="{5D05163D-8263-4D33-B98B-6B74BF740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3438" y="3946525"/>
            <a:ext cx="13398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4" name="Line 48">
            <a:extLst>
              <a:ext uri="{FF2B5EF4-FFF2-40B4-BE49-F238E27FC236}">
                <a16:creationId xmlns:a16="http://schemas.microsoft.com/office/drawing/2014/main" id="{E44A6875-7F3D-438C-9DFF-D63610044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3364" y="3125789"/>
            <a:ext cx="192087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5" name="Line 49">
            <a:extLst>
              <a:ext uri="{FF2B5EF4-FFF2-40B4-BE49-F238E27FC236}">
                <a16:creationId xmlns:a16="http://schemas.microsoft.com/office/drawing/2014/main" id="{CE05B14D-260F-4671-902D-A116D5102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0700" y="3573464"/>
            <a:ext cx="192088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6" name="Line 50">
            <a:extLst>
              <a:ext uri="{FF2B5EF4-FFF2-40B4-BE49-F238E27FC236}">
                <a16:creationId xmlns:a16="http://schemas.microsoft.com/office/drawing/2014/main" id="{C67906E4-EC73-47E5-9A32-B77C36596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9698039" y="3871913"/>
            <a:ext cx="192087" cy="150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7" name="Line 51">
            <a:extLst>
              <a:ext uri="{FF2B5EF4-FFF2-40B4-BE49-F238E27FC236}">
                <a16:creationId xmlns:a16="http://schemas.microsoft.com/office/drawing/2014/main" id="{8B59E928-7E33-461F-8919-AA82DE5F48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45525" y="3051175"/>
            <a:ext cx="382588" cy="20907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8" name="Line 52">
            <a:extLst>
              <a:ext uri="{FF2B5EF4-FFF2-40B4-BE49-F238E27FC236}">
                <a16:creationId xmlns:a16="http://schemas.microsoft.com/office/drawing/2014/main" id="{115B5698-2FF9-476D-8146-3ABB0B61ADF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32864" y="3200401"/>
            <a:ext cx="287337" cy="1941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29" name="Line 53">
            <a:extLst>
              <a:ext uri="{FF2B5EF4-FFF2-40B4-BE49-F238E27FC236}">
                <a16:creationId xmlns:a16="http://schemas.microsoft.com/office/drawing/2014/main" id="{C183AEDB-2BA4-49FC-A013-5907045703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28114" y="3648075"/>
            <a:ext cx="479425" cy="149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0" name="Line 54">
            <a:extLst>
              <a:ext uri="{FF2B5EF4-FFF2-40B4-BE49-F238E27FC236}">
                <a16:creationId xmlns:a16="http://schemas.microsoft.com/office/drawing/2014/main" id="{F6EB8B70-EF56-493A-8BFA-93931281B6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507538" y="3946525"/>
            <a:ext cx="285750" cy="11953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1" name="Line 55">
            <a:extLst>
              <a:ext uri="{FF2B5EF4-FFF2-40B4-BE49-F238E27FC236}">
                <a16:creationId xmlns:a16="http://schemas.microsoft.com/office/drawing/2014/main" id="{C8583CB4-7E9E-4942-95E6-A254F93DC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3588" y="5141913"/>
            <a:ext cx="2679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2" name="Line 56">
            <a:extLst>
              <a:ext uri="{FF2B5EF4-FFF2-40B4-BE49-F238E27FC236}">
                <a16:creationId xmlns:a16="http://schemas.microsoft.com/office/drawing/2014/main" id="{44C14EA9-201D-4FCF-BF66-F29EC5EBC82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0926" y="5141914"/>
            <a:ext cx="1147763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3" name="Line 57">
            <a:extLst>
              <a:ext uri="{FF2B5EF4-FFF2-40B4-BE49-F238E27FC236}">
                <a16:creationId xmlns:a16="http://schemas.microsoft.com/office/drawing/2014/main" id="{988D4E55-E979-49BD-885A-85B0BE914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8264" y="5141914"/>
            <a:ext cx="860425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4" name="Line 58">
            <a:extLst>
              <a:ext uri="{FF2B5EF4-FFF2-40B4-BE49-F238E27FC236}">
                <a16:creationId xmlns:a16="http://schemas.microsoft.com/office/drawing/2014/main" id="{693FD9D7-AEF5-469E-A4DC-2489DE5732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5141914"/>
            <a:ext cx="477838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5" name="Line 59">
            <a:extLst>
              <a:ext uri="{FF2B5EF4-FFF2-40B4-BE49-F238E27FC236}">
                <a16:creationId xmlns:a16="http://schemas.microsoft.com/office/drawing/2014/main" id="{6018DAD1-FC2C-4D2C-B04A-DC8BB0113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8" y="5141914"/>
            <a:ext cx="28575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6" name="Line 60">
            <a:extLst>
              <a:ext uri="{FF2B5EF4-FFF2-40B4-BE49-F238E27FC236}">
                <a16:creationId xmlns:a16="http://schemas.microsoft.com/office/drawing/2014/main" id="{BCBDC500-146F-4A98-9BB4-3D80B59E41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4789" y="5141914"/>
            <a:ext cx="820737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7" name="Line 61">
            <a:extLst>
              <a:ext uri="{FF2B5EF4-FFF2-40B4-BE49-F238E27FC236}">
                <a16:creationId xmlns:a16="http://schemas.microsoft.com/office/drawing/2014/main" id="{34F5E964-52A8-44C9-9FC2-960ACA7BB2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83563" y="5141914"/>
            <a:ext cx="749300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8" name="Line 62">
            <a:extLst>
              <a:ext uri="{FF2B5EF4-FFF2-40B4-BE49-F238E27FC236}">
                <a16:creationId xmlns:a16="http://schemas.microsoft.com/office/drawing/2014/main" id="{E27CD242-3A5A-41C5-B31C-0C29143C9D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32851" y="5141914"/>
            <a:ext cx="195263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39" name="Line 63">
            <a:extLst>
              <a:ext uri="{FF2B5EF4-FFF2-40B4-BE49-F238E27FC236}">
                <a16:creationId xmlns:a16="http://schemas.microsoft.com/office/drawing/2014/main" id="{281EF694-6F57-46AD-9C45-2EDAC18441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48750" y="5141914"/>
            <a:ext cx="458788" cy="447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0" name="Arc 64">
            <a:extLst>
              <a:ext uri="{FF2B5EF4-FFF2-40B4-BE49-F238E27FC236}">
                <a16:creationId xmlns:a16="http://schemas.microsoft.com/office/drawing/2014/main" id="{DE8BBC84-DF4C-4CB7-8566-76AA1520A287}"/>
              </a:ext>
            </a:extLst>
          </p:cNvPr>
          <p:cNvSpPr>
            <a:spLocks/>
          </p:cNvSpPr>
          <p:nvPr/>
        </p:nvSpPr>
        <p:spPr bwMode="auto">
          <a:xfrm rot="16200000">
            <a:off x="7885907" y="3355182"/>
            <a:ext cx="38100" cy="1671637"/>
          </a:xfrm>
          <a:custGeom>
            <a:avLst/>
            <a:gdLst>
              <a:gd name="T0" fmla="*/ 1996999252 w 22920"/>
              <a:gd name="T1" fmla="*/ 0 h 43200"/>
              <a:gd name="T2" fmla="*/ 0 w 22920"/>
              <a:gd name="T3" fmla="*/ 2147483647 h 43200"/>
              <a:gd name="T4" fmla="*/ 1996999252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1" name="Arc 65">
            <a:extLst>
              <a:ext uri="{FF2B5EF4-FFF2-40B4-BE49-F238E27FC236}">
                <a16:creationId xmlns:a16="http://schemas.microsoft.com/office/drawing/2014/main" id="{A69CD60D-53BF-4658-A87E-6FF0D73249AA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794626" y="4151313"/>
            <a:ext cx="74612" cy="862013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2" name="Line 66">
            <a:extLst>
              <a:ext uri="{FF2B5EF4-FFF2-40B4-BE49-F238E27FC236}">
                <a16:creationId xmlns:a16="http://schemas.microsoft.com/office/drawing/2014/main" id="{DE6F1C04-13BE-4418-AF9E-03451B231928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740651" y="3832226"/>
            <a:ext cx="373063" cy="1052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3" name="Line 67">
            <a:extLst>
              <a:ext uri="{FF2B5EF4-FFF2-40B4-BE49-F238E27FC236}">
                <a16:creationId xmlns:a16="http://schemas.microsoft.com/office/drawing/2014/main" id="{4D3D8D2F-8905-4FB2-96D7-F9E188A8C2AA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7655720" y="4204495"/>
            <a:ext cx="447675" cy="382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4" name="Line 68">
            <a:extLst>
              <a:ext uri="{FF2B5EF4-FFF2-40B4-BE49-F238E27FC236}">
                <a16:creationId xmlns:a16="http://schemas.microsoft.com/office/drawing/2014/main" id="{FF52BA9C-998E-4288-875C-B0BEE2B53902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7596982" y="3879057"/>
            <a:ext cx="373063" cy="958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5" name="Line 69">
            <a:extLst>
              <a:ext uri="{FF2B5EF4-FFF2-40B4-BE49-F238E27FC236}">
                <a16:creationId xmlns:a16="http://schemas.microsoft.com/office/drawing/2014/main" id="{1FBC48F3-AF70-48A5-9998-61B343E1021D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7559676" y="4108451"/>
            <a:ext cx="447675" cy="574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6" name="Line 70">
            <a:extLst>
              <a:ext uri="{FF2B5EF4-FFF2-40B4-BE49-F238E27FC236}">
                <a16:creationId xmlns:a16="http://schemas.microsoft.com/office/drawing/2014/main" id="{03C3DFC7-095D-4DE4-86D4-F728BC428AE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0925" y="4545013"/>
            <a:ext cx="0" cy="596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7" name="Line 71">
            <a:extLst>
              <a:ext uri="{FF2B5EF4-FFF2-40B4-BE49-F238E27FC236}">
                <a16:creationId xmlns:a16="http://schemas.microsoft.com/office/drawing/2014/main" id="{B1E183DB-F795-4122-8235-EA7689E2B7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688263" y="4619625"/>
            <a:ext cx="0" cy="522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8" name="Line 72">
            <a:extLst>
              <a:ext uri="{FF2B5EF4-FFF2-40B4-BE49-F238E27FC236}">
                <a16:creationId xmlns:a16="http://schemas.microsoft.com/office/drawing/2014/main" id="{E42ABC65-1760-43E3-A822-F6AD8EC792E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0850" y="4619625"/>
            <a:ext cx="0" cy="5222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49" name="Line 73">
            <a:extLst>
              <a:ext uri="{FF2B5EF4-FFF2-40B4-BE49-F238E27FC236}">
                <a16:creationId xmlns:a16="http://schemas.microsoft.com/office/drawing/2014/main" id="{BBC4B943-89C0-41DD-ADDE-B78254C01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2938" y="4545013"/>
            <a:ext cx="0" cy="596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50" name="Text Box 74">
            <a:extLst>
              <a:ext uri="{FF2B5EF4-FFF2-40B4-BE49-F238E27FC236}">
                <a16:creationId xmlns:a16="http://schemas.microsoft.com/office/drawing/2014/main" id="{C78BC93F-1371-4820-9BD0-4CEE440C4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3200401"/>
            <a:ext cx="10541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Interferometry/ photometry splitter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351" name="Text Box 75">
            <a:extLst>
              <a:ext uri="{FF2B5EF4-FFF2-40B4-BE49-F238E27FC236}">
                <a16:creationId xmlns:a16="http://schemas.microsoft.com/office/drawing/2014/main" id="{CDC63C41-E1D7-40DA-8FEE-72DB4B15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4295776"/>
            <a:ext cx="10525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Anamorphic optics 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352" name="Text Box 76">
            <a:extLst>
              <a:ext uri="{FF2B5EF4-FFF2-40B4-BE49-F238E27FC236}">
                <a16:creationId xmlns:a16="http://schemas.microsoft.com/office/drawing/2014/main" id="{120AEF6B-1F1A-4BAC-A96A-4BA6F4080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113" y="2901950"/>
            <a:ext cx="124460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Photometry Units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353" name="Text Box 77">
            <a:extLst>
              <a:ext uri="{FF2B5EF4-FFF2-40B4-BE49-F238E27FC236}">
                <a16:creationId xmlns:a16="http://schemas.microsoft.com/office/drawing/2014/main" id="{EC3F6391-9D26-47D7-A262-C70A223F6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4694239"/>
            <a:ext cx="1244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Filters</a:t>
            </a:r>
          </a:p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Polarizers </a:t>
            </a:r>
          </a:p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Dispersive elements </a:t>
            </a:r>
          </a:p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Camera optics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354" name="Rectangle 78">
            <a:extLst>
              <a:ext uri="{FF2B5EF4-FFF2-40B4-BE49-F238E27FC236}">
                <a16:creationId xmlns:a16="http://schemas.microsoft.com/office/drawing/2014/main" id="{EA95FFFD-E4DD-440C-8B2D-DE25D8B6E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88" y="4694238"/>
            <a:ext cx="2679700" cy="74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355" name="Rectangle 79">
            <a:extLst>
              <a:ext uri="{FF2B5EF4-FFF2-40B4-BE49-F238E27FC236}">
                <a16:creationId xmlns:a16="http://schemas.microsoft.com/office/drawing/2014/main" id="{7EAC28C5-5247-4B57-BB37-D38C89444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588" y="4843463"/>
            <a:ext cx="2679700" cy="74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356" name="AutoShape 80">
            <a:extLst>
              <a:ext uri="{FF2B5EF4-FFF2-40B4-BE49-F238E27FC236}">
                <a16:creationId xmlns:a16="http://schemas.microsoft.com/office/drawing/2014/main" id="{6F1BB61E-FD78-4648-A502-C4545B1CD4A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416132" y="3690144"/>
            <a:ext cx="74612" cy="2679700"/>
          </a:xfrm>
          <a:prstGeom prst="triangle">
            <a:avLst>
              <a:gd name="adj" fmla="val 50000"/>
            </a:avLst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357" name="Line 81">
            <a:extLst>
              <a:ext uri="{FF2B5EF4-FFF2-40B4-BE49-F238E27FC236}">
                <a16:creationId xmlns:a16="http://schemas.microsoft.com/office/drawing/2014/main" id="{F4AB80AB-2BFD-4395-883D-7D8FA5BB99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6975" y="1384300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58" name="Arc 82">
            <a:extLst>
              <a:ext uri="{FF2B5EF4-FFF2-40B4-BE49-F238E27FC236}">
                <a16:creationId xmlns:a16="http://schemas.microsoft.com/office/drawing/2014/main" id="{43880B0C-48B5-4329-9BCA-2E3C8CA1B8C3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75995" y="1158083"/>
            <a:ext cx="79375" cy="382587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59" name="Line 83">
            <a:extLst>
              <a:ext uri="{FF2B5EF4-FFF2-40B4-BE49-F238E27FC236}">
                <a16:creationId xmlns:a16="http://schemas.microsoft.com/office/drawing/2014/main" id="{4881B597-FF22-4619-B739-78B7AE80A53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74419" y="1326357"/>
            <a:ext cx="74613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0" name="Line 84">
            <a:extLst>
              <a:ext uri="{FF2B5EF4-FFF2-40B4-BE49-F238E27FC236}">
                <a16:creationId xmlns:a16="http://schemas.microsoft.com/office/drawing/2014/main" id="{3A91771A-84F3-4EC1-B1B5-CAB0410F9624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83126" y="1325564"/>
            <a:ext cx="74613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1" name="Line 85">
            <a:extLst>
              <a:ext uri="{FF2B5EF4-FFF2-40B4-BE49-F238E27FC236}">
                <a16:creationId xmlns:a16="http://schemas.microsoft.com/office/drawing/2014/main" id="{ED116663-F1A0-4AD4-ACD2-1E8FEF22D7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4388" y="1384300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2" name="Line 86">
            <a:extLst>
              <a:ext uri="{FF2B5EF4-FFF2-40B4-BE49-F238E27FC236}">
                <a16:creationId xmlns:a16="http://schemas.microsoft.com/office/drawing/2014/main" id="{D033C85A-9041-4957-BD22-F39B579E4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6976" y="1608138"/>
            <a:ext cx="957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3" name="Line 87">
            <a:extLst>
              <a:ext uri="{FF2B5EF4-FFF2-40B4-BE49-F238E27FC236}">
                <a16:creationId xmlns:a16="http://schemas.microsoft.com/office/drawing/2014/main" id="{10214081-68BA-4AA5-8FAB-BF7E2332F8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6976" y="1981200"/>
            <a:ext cx="957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4" name="Line 88">
            <a:extLst>
              <a:ext uri="{FF2B5EF4-FFF2-40B4-BE49-F238E27FC236}">
                <a16:creationId xmlns:a16="http://schemas.microsoft.com/office/drawing/2014/main" id="{525926FA-80B9-4747-B385-ABE564D990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6976" y="2355850"/>
            <a:ext cx="957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5" name="Line 89">
            <a:extLst>
              <a:ext uri="{FF2B5EF4-FFF2-40B4-BE49-F238E27FC236}">
                <a16:creationId xmlns:a16="http://schemas.microsoft.com/office/drawing/2014/main" id="{A9157ED5-58C0-4265-AE17-35B65AD03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6976" y="2728913"/>
            <a:ext cx="9572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6" name="Line 90">
            <a:extLst>
              <a:ext uri="{FF2B5EF4-FFF2-40B4-BE49-F238E27FC236}">
                <a16:creationId xmlns:a16="http://schemas.microsoft.com/office/drawing/2014/main" id="{BAB37068-919E-4FF3-A75A-CEB7594402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6975" y="175736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7" name="Arc 91">
            <a:extLst>
              <a:ext uri="{FF2B5EF4-FFF2-40B4-BE49-F238E27FC236}">
                <a16:creationId xmlns:a16="http://schemas.microsoft.com/office/drawing/2014/main" id="{27FA47C7-657F-4BD5-8C41-2C8033AE0A78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75995" y="1531145"/>
            <a:ext cx="79375" cy="382587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8" name="Line 92">
            <a:extLst>
              <a:ext uri="{FF2B5EF4-FFF2-40B4-BE49-F238E27FC236}">
                <a16:creationId xmlns:a16="http://schemas.microsoft.com/office/drawing/2014/main" id="{607C05F2-1D2C-4EC1-9C68-275C25C04B99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74419" y="1699419"/>
            <a:ext cx="74612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69" name="Line 93">
            <a:extLst>
              <a:ext uri="{FF2B5EF4-FFF2-40B4-BE49-F238E27FC236}">
                <a16:creationId xmlns:a16="http://schemas.microsoft.com/office/drawing/2014/main" id="{72D125F8-26D7-4AC3-865A-C3A3760FBF10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83126" y="1698626"/>
            <a:ext cx="74612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0" name="Line 94">
            <a:extLst>
              <a:ext uri="{FF2B5EF4-FFF2-40B4-BE49-F238E27FC236}">
                <a16:creationId xmlns:a16="http://schemas.microsoft.com/office/drawing/2014/main" id="{90C2FA53-61AF-41F2-AB01-B5BC50E2F3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4388" y="175736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1" name="Line 95">
            <a:extLst>
              <a:ext uri="{FF2B5EF4-FFF2-40B4-BE49-F238E27FC236}">
                <a16:creationId xmlns:a16="http://schemas.microsoft.com/office/drawing/2014/main" id="{72CE524C-86B0-4D62-851A-8363AD36B4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6975" y="213201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2" name="Arc 96">
            <a:extLst>
              <a:ext uri="{FF2B5EF4-FFF2-40B4-BE49-F238E27FC236}">
                <a16:creationId xmlns:a16="http://schemas.microsoft.com/office/drawing/2014/main" id="{5785B0EB-4D1A-4D7C-B8FA-03728E959C81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75995" y="1904208"/>
            <a:ext cx="79375" cy="382587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3" name="Line 97">
            <a:extLst>
              <a:ext uri="{FF2B5EF4-FFF2-40B4-BE49-F238E27FC236}">
                <a16:creationId xmlns:a16="http://schemas.microsoft.com/office/drawing/2014/main" id="{787FDFF3-70F2-45E9-8DB4-46045ACF37A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73625" y="2073275"/>
            <a:ext cx="762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4" name="Line 98">
            <a:extLst>
              <a:ext uri="{FF2B5EF4-FFF2-40B4-BE49-F238E27FC236}">
                <a16:creationId xmlns:a16="http://schemas.microsoft.com/office/drawing/2014/main" id="{A8AFB3BE-60BF-4B24-B92D-562DAC9B1605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82332" y="2072482"/>
            <a:ext cx="76200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5" name="Line 99">
            <a:extLst>
              <a:ext uri="{FF2B5EF4-FFF2-40B4-BE49-F238E27FC236}">
                <a16:creationId xmlns:a16="http://schemas.microsoft.com/office/drawing/2014/main" id="{A71D48D5-0D75-44B6-9A6B-9719D5A57E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4388" y="2132014"/>
            <a:ext cx="0" cy="223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6" name="Line 100">
            <a:extLst>
              <a:ext uri="{FF2B5EF4-FFF2-40B4-BE49-F238E27FC236}">
                <a16:creationId xmlns:a16="http://schemas.microsoft.com/office/drawing/2014/main" id="{E816AA39-8334-4335-8E21-29FAFAC83B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06975" y="2505075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7" name="Arc 101">
            <a:extLst>
              <a:ext uri="{FF2B5EF4-FFF2-40B4-BE49-F238E27FC236}">
                <a16:creationId xmlns:a16="http://schemas.microsoft.com/office/drawing/2014/main" id="{CF2A54C1-5A77-4E55-A4C1-BD7C8C880378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775995" y="2277270"/>
            <a:ext cx="79375" cy="382587"/>
          </a:xfrm>
          <a:custGeom>
            <a:avLst/>
            <a:gdLst>
              <a:gd name="T0" fmla="*/ 2147483647 w 22920"/>
              <a:gd name="T1" fmla="*/ 0 h 43200"/>
              <a:gd name="T2" fmla="*/ 0 w 22920"/>
              <a:gd name="T3" fmla="*/ 2147483647 h 43200"/>
              <a:gd name="T4" fmla="*/ 2147483647 w 22920"/>
              <a:gd name="T5" fmla="*/ 2147483647 h 43200"/>
              <a:gd name="T6" fmla="*/ 0 60000 65536"/>
              <a:gd name="T7" fmla="*/ 0 60000 65536"/>
              <a:gd name="T8" fmla="*/ 0 60000 65536"/>
              <a:gd name="T9" fmla="*/ 0 w 22920"/>
              <a:gd name="T10" fmla="*/ 0 h 43200"/>
              <a:gd name="T11" fmla="*/ 22920 w 22920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920" h="43200" fill="none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</a:path>
              <a:path w="22920" h="43200" stroke="0" extrusionOk="0">
                <a:moveTo>
                  <a:pt x="1319" y="0"/>
                </a:moveTo>
                <a:cubicBezTo>
                  <a:pt x="13249" y="0"/>
                  <a:pt x="22920" y="9670"/>
                  <a:pt x="22920" y="21600"/>
                </a:cubicBezTo>
                <a:cubicBezTo>
                  <a:pt x="22920" y="33529"/>
                  <a:pt x="13249" y="43200"/>
                  <a:pt x="1320" y="43200"/>
                </a:cubicBezTo>
                <a:cubicBezTo>
                  <a:pt x="879" y="43200"/>
                  <a:pt x="439" y="43186"/>
                  <a:pt x="0" y="43159"/>
                </a:cubicBezTo>
                <a:lnTo>
                  <a:pt x="1320" y="21600"/>
                </a:lnTo>
                <a:lnTo>
                  <a:pt x="1319" y="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8" name="Line 102">
            <a:extLst>
              <a:ext uri="{FF2B5EF4-FFF2-40B4-BE49-F238E27FC236}">
                <a16:creationId xmlns:a16="http://schemas.microsoft.com/office/drawing/2014/main" id="{E158C48C-50CC-45F6-B8D9-EA1D9F8AAF4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873625" y="2446338"/>
            <a:ext cx="76200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79" name="Line 103">
            <a:extLst>
              <a:ext uri="{FF2B5EF4-FFF2-40B4-BE49-F238E27FC236}">
                <a16:creationId xmlns:a16="http://schemas.microsoft.com/office/drawing/2014/main" id="{C20DCE51-744E-4305-8E4B-7184BF681690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4682332" y="2445545"/>
            <a:ext cx="76200" cy="192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0" name="Line 104">
            <a:extLst>
              <a:ext uri="{FF2B5EF4-FFF2-40B4-BE49-F238E27FC236}">
                <a16:creationId xmlns:a16="http://schemas.microsoft.com/office/drawing/2014/main" id="{0F372927-1534-4168-A8EF-3312F82937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4388" y="2505075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1" name="Line 105">
            <a:extLst>
              <a:ext uri="{FF2B5EF4-FFF2-40B4-BE49-F238E27FC236}">
                <a16:creationId xmlns:a16="http://schemas.microsoft.com/office/drawing/2014/main" id="{B6482516-4A52-4B1A-B758-5D006A2ED54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4964" y="1608138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2" name="Line 106">
            <a:extLst>
              <a:ext uri="{FF2B5EF4-FFF2-40B4-BE49-F238E27FC236}">
                <a16:creationId xmlns:a16="http://schemas.microsoft.com/office/drawing/2014/main" id="{61133ACF-B133-40A1-B625-DA65CB7ABA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4964" y="1981200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3" name="Line 107">
            <a:extLst>
              <a:ext uri="{FF2B5EF4-FFF2-40B4-BE49-F238E27FC236}">
                <a16:creationId xmlns:a16="http://schemas.microsoft.com/office/drawing/2014/main" id="{0C58A27F-C925-47A9-8708-CEF223EC08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4964" y="2355850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4" name="Line 108">
            <a:extLst>
              <a:ext uri="{FF2B5EF4-FFF2-40B4-BE49-F238E27FC236}">
                <a16:creationId xmlns:a16="http://schemas.microsoft.com/office/drawing/2014/main" id="{492A8EE4-6F90-4480-9BDE-D0EBA0E62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4964" y="2728913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5" name="Line 109">
            <a:extLst>
              <a:ext uri="{FF2B5EF4-FFF2-40B4-BE49-F238E27FC236}">
                <a16:creationId xmlns:a16="http://schemas.microsoft.com/office/drawing/2014/main" id="{056E182B-0476-401E-AC05-27BB1803CA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4963" y="1608139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6" name="Line 110">
            <a:extLst>
              <a:ext uri="{FF2B5EF4-FFF2-40B4-BE49-F238E27FC236}">
                <a16:creationId xmlns:a16="http://schemas.microsoft.com/office/drawing/2014/main" id="{EEBFB57C-4318-47B7-9223-75320C11BF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4463" y="1757363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7" name="Line 111">
            <a:extLst>
              <a:ext uri="{FF2B5EF4-FFF2-40B4-BE49-F238E27FC236}">
                <a16:creationId xmlns:a16="http://schemas.microsoft.com/office/drawing/2014/main" id="{1DE097AE-0571-433C-8714-948D78FB3F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4463" y="1608139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8" name="Line 112">
            <a:extLst>
              <a:ext uri="{FF2B5EF4-FFF2-40B4-BE49-F238E27FC236}">
                <a16:creationId xmlns:a16="http://schemas.microsoft.com/office/drawing/2014/main" id="{7749D0F5-D427-47C9-A7A6-F957675727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25" y="1682751"/>
            <a:ext cx="192088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89" name="Line 113">
            <a:extLst>
              <a:ext uri="{FF2B5EF4-FFF2-40B4-BE49-F238E27FC236}">
                <a16:creationId xmlns:a16="http://schemas.microsoft.com/office/drawing/2014/main" id="{F9C59958-C077-4CD0-89AD-097A55515D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9714" y="1682751"/>
            <a:ext cx="192087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0" name="Line 114">
            <a:extLst>
              <a:ext uri="{FF2B5EF4-FFF2-40B4-BE49-F238E27FC236}">
                <a16:creationId xmlns:a16="http://schemas.microsoft.com/office/drawing/2014/main" id="{8CC78F00-6C16-4F48-BEA3-083886DFE1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5039" y="1608138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1" name="Line 115">
            <a:extLst>
              <a:ext uri="{FF2B5EF4-FFF2-40B4-BE49-F238E27FC236}">
                <a16:creationId xmlns:a16="http://schemas.microsoft.com/office/drawing/2014/main" id="{676FC6FC-DD6D-4893-BA60-F0AE6A7776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4963" y="1981201"/>
            <a:ext cx="0" cy="150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2" name="Line 116">
            <a:extLst>
              <a:ext uri="{FF2B5EF4-FFF2-40B4-BE49-F238E27FC236}">
                <a16:creationId xmlns:a16="http://schemas.microsoft.com/office/drawing/2014/main" id="{2FDE67D0-AE35-4F93-862B-DA89773E23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4463" y="2132013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3" name="Line 117">
            <a:extLst>
              <a:ext uri="{FF2B5EF4-FFF2-40B4-BE49-F238E27FC236}">
                <a16:creationId xmlns:a16="http://schemas.microsoft.com/office/drawing/2014/main" id="{1B5A2B22-EF58-4126-8E9D-8065FB682A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4463" y="1981201"/>
            <a:ext cx="0" cy="1508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4" name="Line 118">
            <a:extLst>
              <a:ext uri="{FF2B5EF4-FFF2-40B4-BE49-F238E27FC236}">
                <a16:creationId xmlns:a16="http://schemas.microsoft.com/office/drawing/2014/main" id="{01D80DAC-61E4-4325-842D-008A7A9867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25" y="2055813"/>
            <a:ext cx="192088" cy="150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5" name="Line 119">
            <a:extLst>
              <a:ext uri="{FF2B5EF4-FFF2-40B4-BE49-F238E27FC236}">
                <a16:creationId xmlns:a16="http://schemas.microsoft.com/office/drawing/2014/main" id="{18364EC0-CEF1-43C8-9FFE-F084C75C98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9714" y="2055813"/>
            <a:ext cx="192087" cy="150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6" name="Line 120">
            <a:extLst>
              <a:ext uri="{FF2B5EF4-FFF2-40B4-BE49-F238E27FC236}">
                <a16:creationId xmlns:a16="http://schemas.microsoft.com/office/drawing/2014/main" id="{A1BA5351-F94F-4F9D-B312-99BCAC03F0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4963" y="2355851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7" name="Line 121">
            <a:extLst>
              <a:ext uri="{FF2B5EF4-FFF2-40B4-BE49-F238E27FC236}">
                <a16:creationId xmlns:a16="http://schemas.microsoft.com/office/drawing/2014/main" id="{5FEAEB7F-3BAA-45BA-AABB-08F4F8CD3E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4463" y="2505075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8" name="Line 122">
            <a:extLst>
              <a:ext uri="{FF2B5EF4-FFF2-40B4-BE49-F238E27FC236}">
                <a16:creationId xmlns:a16="http://schemas.microsoft.com/office/drawing/2014/main" id="{A4EE0961-96A5-49C1-9EC4-4786C01626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4463" y="2355851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99" name="Line 123">
            <a:extLst>
              <a:ext uri="{FF2B5EF4-FFF2-40B4-BE49-F238E27FC236}">
                <a16:creationId xmlns:a16="http://schemas.microsoft.com/office/drawing/2014/main" id="{DF39E19A-6DC4-48C7-B2D1-3B0B555C5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25" y="2430464"/>
            <a:ext cx="192088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0" name="Line 124">
            <a:extLst>
              <a:ext uri="{FF2B5EF4-FFF2-40B4-BE49-F238E27FC236}">
                <a16:creationId xmlns:a16="http://schemas.microsoft.com/office/drawing/2014/main" id="{152B8306-7528-4ED8-B7BF-D6ADE2381A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9714" y="2430464"/>
            <a:ext cx="192087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1" name="Line 125">
            <a:extLst>
              <a:ext uri="{FF2B5EF4-FFF2-40B4-BE49-F238E27FC236}">
                <a16:creationId xmlns:a16="http://schemas.microsoft.com/office/drawing/2014/main" id="{5FEF7381-12F4-4A9E-9F73-CE3F340D52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44963" y="2728914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2" name="Line 126">
            <a:extLst>
              <a:ext uri="{FF2B5EF4-FFF2-40B4-BE49-F238E27FC236}">
                <a16:creationId xmlns:a16="http://schemas.microsoft.com/office/drawing/2014/main" id="{4B5BC90D-F8CD-4EB8-B2AD-6A4379824E0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54463" y="2878138"/>
            <a:ext cx="190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3" name="Line 127">
            <a:extLst>
              <a:ext uri="{FF2B5EF4-FFF2-40B4-BE49-F238E27FC236}">
                <a16:creationId xmlns:a16="http://schemas.microsoft.com/office/drawing/2014/main" id="{1337EFB9-642E-4E3F-95CF-486B4F0235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54463" y="2728914"/>
            <a:ext cx="0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4" name="Line 128">
            <a:extLst>
              <a:ext uri="{FF2B5EF4-FFF2-40B4-BE49-F238E27FC236}">
                <a16:creationId xmlns:a16="http://schemas.microsoft.com/office/drawing/2014/main" id="{86BDFAAB-C790-4EF3-845F-6F9A3E914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7625" y="2803526"/>
            <a:ext cx="192088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5" name="Line 129">
            <a:extLst>
              <a:ext uri="{FF2B5EF4-FFF2-40B4-BE49-F238E27FC236}">
                <a16:creationId xmlns:a16="http://schemas.microsoft.com/office/drawing/2014/main" id="{D4F714D9-FE8B-46E9-96E2-D604C2CCC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49714" y="2803526"/>
            <a:ext cx="192087" cy="1492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6" name="Text Box 130">
            <a:extLst>
              <a:ext uri="{FF2B5EF4-FFF2-40B4-BE49-F238E27FC236}">
                <a16:creationId xmlns:a16="http://schemas.microsoft.com/office/drawing/2014/main" id="{79210895-38D7-4287-8308-89206D0F0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1844675"/>
            <a:ext cx="143668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3D         9D         6D</a:t>
            </a:r>
          </a:p>
          <a:p>
            <a:pPr eaLnBrk="1" hangingPunct="1"/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07" name="Text Box 131">
            <a:extLst>
              <a:ext uri="{FF2B5EF4-FFF2-40B4-BE49-F238E27FC236}">
                <a16:creationId xmlns:a16="http://schemas.microsoft.com/office/drawing/2014/main" id="{C2C55DF4-C8C1-4D64-BA66-D60ED689A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6" y="1235075"/>
            <a:ext cx="8620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OPD</a:t>
            </a:r>
          </a:p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modulation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08" name="Line 132">
            <a:extLst>
              <a:ext uri="{FF2B5EF4-FFF2-40B4-BE49-F238E27FC236}">
                <a16:creationId xmlns:a16="http://schemas.microsoft.com/office/drawing/2014/main" id="{AB0A1092-3384-4D06-92C8-9CA51FD7CF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5039" y="1981200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09" name="Line 133">
            <a:extLst>
              <a:ext uri="{FF2B5EF4-FFF2-40B4-BE49-F238E27FC236}">
                <a16:creationId xmlns:a16="http://schemas.microsoft.com/office/drawing/2014/main" id="{0AEA40AF-3743-4233-AEF1-EE6D26200E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5039" y="2355850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10" name="Line 134">
            <a:extLst>
              <a:ext uri="{FF2B5EF4-FFF2-40B4-BE49-F238E27FC236}">
                <a16:creationId xmlns:a16="http://schemas.microsoft.com/office/drawing/2014/main" id="{AAE2008E-30C8-4387-BF53-AD39322AC1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5039" y="2728913"/>
            <a:ext cx="4794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11" name="Text Box 135">
            <a:extLst>
              <a:ext uri="{FF2B5EF4-FFF2-40B4-BE49-F238E27FC236}">
                <a16:creationId xmlns:a16="http://schemas.microsoft.com/office/drawing/2014/main" id="{A09505A5-F209-4DEB-A72E-0D516B88F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325" y="1557339"/>
            <a:ext cx="1244600" cy="2238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Beam configuration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12" name="Rectangle 136">
            <a:extLst>
              <a:ext uri="{FF2B5EF4-FFF2-40B4-BE49-F238E27FC236}">
                <a16:creationId xmlns:a16="http://schemas.microsoft.com/office/drawing/2014/main" id="{AACBDD52-5BB5-4483-99A3-40869991FDA0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44057" y="1570832"/>
            <a:ext cx="298450" cy="96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413" name="Rectangle 137">
            <a:extLst>
              <a:ext uri="{FF2B5EF4-FFF2-40B4-BE49-F238E27FC236}">
                <a16:creationId xmlns:a16="http://schemas.microsoft.com/office/drawing/2014/main" id="{60C4A001-DD6F-4923-B946-FEC0C12C812D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44057" y="1943895"/>
            <a:ext cx="298450" cy="96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414" name="Rectangle 138">
            <a:extLst>
              <a:ext uri="{FF2B5EF4-FFF2-40B4-BE49-F238E27FC236}">
                <a16:creationId xmlns:a16="http://schemas.microsoft.com/office/drawing/2014/main" id="{3C48FA45-1C33-49E9-9CEE-8B044B9E8BCD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44057" y="2316957"/>
            <a:ext cx="298450" cy="96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415" name="Rectangle 139">
            <a:extLst>
              <a:ext uri="{FF2B5EF4-FFF2-40B4-BE49-F238E27FC236}">
                <a16:creationId xmlns:a16="http://schemas.microsoft.com/office/drawing/2014/main" id="{D68BCA8A-FAA7-405A-8FFA-BDD93A628048}"/>
              </a:ext>
            </a:extLst>
          </p:cNvPr>
          <p:cNvSpPr>
            <a:spLocks noChangeArrowheads="1"/>
          </p:cNvSpPr>
          <p:nvPr/>
        </p:nvSpPr>
        <p:spPr bwMode="auto">
          <a:xfrm rot="2700000">
            <a:off x="3243264" y="2690814"/>
            <a:ext cx="300037" cy="968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5416" name="Line 140">
            <a:extLst>
              <a:ext uri="{FF2B5EF4-FFF2-40B4-BE49-F238E27FC236}">
                <a16:creationId xmlns:a16="http://schemas.microsoft.com/office/drawing/2014/main" id="{F6111ECD-13C0-44AB-A56D-47593CE208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9788" y="2803525"/>
            <a:ext cx="0" cy="223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17" name="Line 141">
            <a:extLst>
              <a:ext uri="{FF2B5EF4-FFF2-40B4-BE49-F238E27FC236}">
                <a16:creationId xmlns:a16="http://schemas.microsoft.com/office/drawing/2014/main" id="{39A265CA-3E06-4E90-83AB-0FA632B2D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5039" y="2728913"/>
            <a:ext cx="2873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18" name="Text Box 142">
            <a:extLst>
              <a:ext uri="{FF2B5EF4-FFF2-40B4-BE49-F238E27FC236}">
                <a16:creationId xmlns:a16="http://schemas.microsoft.com/office/drawing/2014/main" id="{6E84A0F2-521A-483A-964D-1D7C85983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2451" y="3027364"/>
            <a:ext cx="574675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L band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19" name="Text Box 143">
            <a:extLst>
              <a:ext uri="{FF2B5EF4-FFF2-40B4-BE49-F238E27FC236}">
                <a16:creationId xmlns:a16="http://schemas.microsoft.com/office/drawing/2014/main" id="{1DEAF68A-7DA3-4FF5-86E0-82BC78B47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789" y="2505075"/>
            <a:ext cx="5746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900" b="1">
                <a:latin typeface="Times New Roman" panose="02020603050405020304" pitchFamily="18" charset="0"/>
              </a:rPr>
              <a:t>N band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20" name="Text Box 144">
            <a:extLst>
              <a:ext uri="{FF2B5EF4-FFF2-40B4-BE49-F238E27FC236}">
                <a16:creationId xmlns:a16="http://schemas.microsoft.com/office/drawing/2014/main" id="{98509F6B-3604-402F-BFF6-0D153FEBC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201" y="1160463"/>
            <a:ext cx="860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Spectral </a:t>
            </a:r>
          </a:p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separation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21" name="Line 145">
            <a:extLst>
              <a:ext uri="{FF2B5EF4-FFF2-40B4-BE49-F238E27FC236}">
                <a16:creationId xmlns:a16="http://schemas.microsoft.com/office/drawing/2014/main" id="{559F2F18-F629-4E26-BE4D-0EDA9277D3C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00364" y="1608138"/>
            <a:ext cx="384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22" name="Line 146">
            <a:extLst>
              <a:ext uri="{FF2B5EF4-FFF2-40B4-BE49-F238E27FC236}">
                <a16:creationId xmlns:a16="http://schemas.microsoft.com/office/drawing/2014/main" id="{1935FD1F-2341-4CC3-94A7-BD8CAC9DDB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00364" y="1981200"/>
            <a:ext cx="384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23" name="Line 147">
            <a:extLst>
              <a:ext uri="{FF2B5EF4-FFF2-40B4-BE49-F238E27FC236}">
                <a16:creationId xmlns:a16="http://schemas.microsoft.com/office/drawing/2014/main" id="{06C7565F-1884-4AC4-B632-EEDF557AD0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00364" y="2355850"/>
            <a:ext cx="384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24" name="Line 148">
            <a:extLst>
              <a:ext uri="{FF2B5EF4-FFF2-40B4-BE49-F238E27FC236}">
                <a16:creationId xmlns:a16="http://schemas.microsoft.com/office/drawing/2014/main" id="{D961756E-AC3E-49B5-A636-59F69D1FAA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00364" y="2728913"/>
            <a:ext cx="384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5425" name="Group 149">
            <a:extLst>
              <a:ext uri="{FF2B5EF4-FFF2-40B4-BE49-F238E27FC236}">
                <a16:creationId xmlns:a16="http://schemas.microsoft.com/office/drawing/2014/main" id="{145A43F0-827A-4AFC-B286-7D39272C7A76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1458913"/>
            <a:ext cx="190500" cy="298450"/>
            <a:chOff x="2678" y="878"/>
            <a:chExt cx="540" cy="1080"/>
          </a:xfrm>
        </p:grpSpPr>
        <p:sp>
          <p:nvSpPr>
            <p:cNvPr id="55449" name="Arc 150">
              <a:extLst>
                <a:ext uri="{FF2B5EF4-FFF2-40B4-BE49-F238E27FC236}">
                  <a16:creationId xmlns:a16="http://schemas.microsoft.com/office/drawing/2014/main" id="{03ECEA35-901B-453C-BAAD-3309EDC9B01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50" name="Arc 151">
              <a:extLst>
                <a:ext uri="{FF2B5EF4-FFF2-40B4-BE49-F238E27FC236}">
                  <a16:creationId xmlns:a16="http://schemas.microsoft.com/office/drawing/2014/main" id="{1FD23D8A-2A4C-478E-A8AB-DDD6F5B0A19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426" name="Group 152">
            <a:extLst>
              <a:ext uri="{FF2B5EF4-FFF2-40B4-BE49-F238E27FC236}">
                <a16:creationId xmlns:a16="http://schemas.microsoft.com/office/drawing/2014/main" id="{8D909A18-5CE3-47D1-AE77-E6107DC782C0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1831975"/>
            <a:ext cx="190500" cy="300038"/>
            <a:chOff x="2678" y="878"/>
            <a:chExt cx="540" cy="1080"/>
          </a:xfrm>
        </p:grpSpPr>
        <p:sp>
          <p:nvSpPr>
            <p:cNvPr id="55447" name="Arc 153">
              <a:extLst>
                <a:ext uri="{FF2B5EF4-FFF2-40B4-BE49-F238E27FC236}">
                  <a16:creationId xmlns:a16="http://schemas.microsoft.com/office/drawing/2014/main" id="{B83A2414-ECFD-4628-8F01-70A76A1B8C0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48" name="Arc 154">
              <a:extLst>
                <a:ext uri="{FF2B5EF4-FFF2-40B4-BE49-F238E27FC236}">
                  <a16:creationId xmlns:a16="http://schemas.microsoft.com/office/drawing/2014/main" id="{2465F27C-0D99-4C2D-992E-441244B1502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427" name="Group 155">
            <a:extLst>
              <a:ext uri="{FF2B5EF4-FFF2-40B4-BE49-F238E27FC236}">
                <a16:creationId xmlns:a16="http://schemas.microsoft.com/office/drawing/2014/main" id="{2A7B99FC-714F-4012-84AB-431A4F821B36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2206625"/>
            <a:ext cx="190500" cy="298450"/>
            <a:chOff x="2678" y="878"/>
            <a:chExt cx="540" cy="1080"/>
          </a:xfrm>
        </p:grpSpPr>
        <p:sp>
          <p:nvSpPr>
            <p:cNvPr id="55445" name="Arc 156">
              <a:extLst>
                <a:ext uri="{FF2B5EF4-FFF2-40B4-BE49-F238E27FC236}">
                  <a16:creationId xmlns:a16="http://schemas.microsoft.com/office/drawing/2014/main" id="{7DDEA83A-D628-4B7E-8ADF-6F1D264469D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46" name="Arc 157">
              <a:extLst>
                <a:ext uri="{FF2B5EF4-FFF2-40B4-BE49-F238E27FC236}">
                  <a16:creationId xmlns:a16="http://schemas.microsoft.com/office/drawing/2014/main" id="{943A5E3F-833F-4257-B291-3B434EE586A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5428" name="Group 158">
            <a:extLst>
              <a:ext uri="{FF2B5EF4-FFF2-40B4-BE49-F238E27FC236}">
                <a16:creationId xmlns:a16="http://schemas.microsoft.com/office/drawing/2014/main" id="{0E8E53A5-71A4-4284-B3F1-B9D79D6E94B4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2579688"/>
            <a:ext cx="190500" cy="298450"/>
            <a:chOff x="2678" y="878"/>
            <a:chExt cx="540" cy="1080"/>
          </a:xfrm>
        </p:grpSpPr>
        <p:sp>
          <p:nvSpPr>
            <p:cNvPr id="55443" name="Arc 159">
              <a:extLst>
                <a:ext uri="{FF2B5EF4-FFF2-40B4-BE49-F238E27FC236}">
                  <a16:creationId xmlns:a16="http://schemas.microsoft.com/office/drawing/2014/main" id="{0ED8EC69-A635-41A9-B5E7-52D669E55B4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78" y="878"/>
              <a:ext cx="212" cy="1080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5444" name="Arc 160">
              <a:extLst>
                <a:ext uri="{FF2B5EF4-FFF2-40B4-BE49-F238E27FC236}">
                  <a16:creationId xmlns:a16="http://schemas.microsoft.com/office/drawing/2014/main" id="{A33169BF-F7A6-4AC4-AAD7-1411854B5C6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158" y="1186"/>
              <a:ext cx="60" cy="557"/>
            </a:xfrm>
            <a:custGeom>
              <a:avLst/>
              <a:gdLst>
                <a:gd name="T0" fmla="*/ 0 w 22920"/>
                <a:gd name="T1" fmla="*/ 0 h 43200"/>
                <a:gd name="T2" fmla="*/ 0 w 22920"/>
                <a:gd name="T3" fmla="*/ 0 h 43200"/>
                <a:gd name="T4" fmla="*/ 0 w 22920"/>
                <a:gd name="T5" fmla="*/ 0 h 43200"/>
                <a:gd name="T6" fmla="*/ 0 60000 65536"/>
                <a:gd name="T7" fmla="*/ 0 60000 65536"/>
                <a:gd name="T8" fmla="*/ 0 60000 65536"/>
                <a:gd name="T9" fmla="*/ 0 w 22920"/>
                <a:gd name="T10" fmla="*/ 0 h 43200"/>
                <a:gd name="T11" fmla="*/ 22920 w 22920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920" h="43200" fill="none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</a:path>
                <a:path w="22920" h="43200" stroke="0" extrusionOk="0">
                  <a:moveTo>
                    <a:pt x="1319" y="0"/>
                  </a:moveTo>
                  <a:cubicBezTo>
                    <a:pt x="13249" y="0"/>
                    <a:pt x="22920" y="9670"/>
                    <a:pt x="22920" y="21600"/>
                  </a:cubicBezTo>
                  <a:cubicBezTo>
                    <a:pt x="22920" y="33529"/>
                    <a:pt x="13249" y="43200"/>
                    <a:pt x="1320" y="43200"/>
                  </a:cubicBezTo>
                  <a:cubicBezTo>
                    <a:pt x="879" y="43200"/>
                    <a:pt x="439" y="43186"/>
                    <a:pt x="0" y="43159"/>
                  </a:cubicBezTo>
                  <a:lnTo>
                    <a:pt x="1320" y="21600"/>
                  </a:lnTo>
                  <a:lnTo>
                    <a:pt x="1319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429" name="Text Box 161">
            <a:extLst>
              <a:ext uri="{FF2B5EF4-FFF2-40B4-BE49-F238E27FC236}">
                <a16:creationId xmlns:a16="http://schemas.microsoft.com/office/drawing/2014/main" id="{92C593A8-044E-4FD5-AD5F-D06F0B256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2878138"/>
            <a:ext cx="10541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Anamorphic optics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30" name="Line 162">
            <a:extLst>
              <a:ext uri="{FF2B5EF4-FFF2-40B4-BE49-F238E27FC236}">
                <a16:creationId xmlns:a16="http://schemas.microsoft.com/office/drawing/2014/main" id="{F26B50D0-7196-4488-95DB-2302E46C0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0439" y="1608138"/>
            <a:ext cx="479425" cy="37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1" name="Line 163">
            <a:extLst>
              <a:ext uri="{FF2B5EF4-FFF2-40B4-BE49-F238E27FC236}">
                <a16:creationId xmlns:a16="http://schemas.microsoft.com/office/drawing/2014/main" id="{CFCFA6E7-B239-4CC1-A2F0-901166D617D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30439" y="1608138"/>
            <a:ext cx="479425" cy="373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2" name="Line 164">
            <a:extLst>
              <a:ext uri="{FF2B5EF4-FFF2-40B4-BE49-F238E27FC236}">
                <a16:creationId xmlns:a16="http://schemas.microsoft.com/office/drawing/2014/main" id="{054049FC-521B-449F-BB95-6A3766B607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7850" y="1608138"/>
            <a:ext cx="382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3" name="Line 165">
            <a:extLst>
              <a:ext uri="{FF2B5EF4-FFF2-40B4-BE49-F238E27FC236}">
                <a16:creationId xmlns:a16="http://schemas.microsoft.com/office/drawing/2014/main" id="{0CF03B26-1D89-4791-9A10-25BE005DBA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7850" y="1981200"/>
            <a:ext cx="382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4" name="Line 166">
            <a:extLst>
              <a:ext uri="{FF2B5EF4-FFF2-40B4-BE49-F238E27FC236}">
                <a16:creationId xmlns:a16="http://schemas.microsoft.com/office/drawing/2014/main" id="{9CECFD53-A7DA-480D-9F27-98D6A18DB6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30439" y="2355851"/>
            <a:ext cx="479425" cy="37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5" name="Line 167">
            <a:extLst>
              <a:ext uri="{FF2B5EF4-FFF2-40B4-BE49-F238E27FC236}">
                <a16:creationId xmlns:a16="http://schemas.microsoft.com/office/drawing/2014/main" id="{D7DBBA9D-6527-41E0-9788-6581C7C7F9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30439" y="2355851"/>
            <a:ext cx="479425" cy="37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6" name="Line 168">
            <a:extLst>
              <a:ext uri="{FF2B5EF4-FFF2-40B4-BE49-F238E27FC236}">
                <a16:creationId xmlns:a16="http://schemas.microsoft.com/office/drawing/2014/main" id="{0F181301-0F6A-4888-9870-06D44D35BB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7850" y="2355850"/>
            <a:ext cx="382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7" name="Line 169">
            <a:extLst>
              <a:ext uri="{FF2B5EF4-FFF2-40B4-BE49-F238E27FC236}">
                <a16:creationId xmlns:a16="http://schemas.microsoft.com/office/drawing/2014/main" id="{351E2D7E-F24C-4CF1-BC79-6770DE5B53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47850" y="2728913"/>
            <a:ext cx="3825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438" name="Text Box 170">
            <a:extLst>
              <a:ext uri="{FF2B5EF4-FFF2-40B4-BE49-F238E27FC236}">
                <a16:creationId xmlns:a16="http://schemas.microsoft.com/office/drawing/2014/main" id="{D36C0ABF-3138-4637-8F25-8C82F0DCC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235075"/>
            <a:ext cx="1052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900" b="1">
                <a:latin typeface="Times New Roman" panose="02020603050405020304" pitchFamily="18" charset="0"/>
              </a:rPr>
              <a:t>Beam commutation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39" name="Text Box 171">
            <a:extLst>
              <a:ext uri="{FF2B5EF4-FFF2-40B4-BE49-F238E27FC236}">
                <a16:creationId xmlns:a16="http://schemas.microsoft.com/office/drawing/2014/main" id="{84ECF376-33A6-4CF8-8057-5E8A8B3F9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434139"/>
            <a:ext cx="3600450" cy="847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1200" b="1">
                <a:solidFill>
                  <a:srgbClr val="008000"/>
                </a:solidFill>
                <a:latin typeface="Times New Roman" panose="02020603050405020304" pitchFamily="18" charset="0"/>
              </a:rPr>
              <a:t>Thermal background </a:t>
            </a:r>
            <a:r>
              <a:rPr lang="fr-FR" altLang="en-US" sz="1200" b="1">
                <a:latin typeface="Times New Roman" panose="02020603050405020304" pitchFamily="18" charset="0"/>
              </a:rPr>
              <a:t> +  </a:t>
            </a:r>
            <a:r>
              <a:rPr lang="fr-FR" altLang="en-US" sz="1200" b="1">
                <a:solidFill>
                  <a:schemeClr val="accent2"/>
                </a:solidFill>
                <a:latin typeface="Times New Roman" panose="02020603050405020304" pitchFamily="18" charset="0"/>
              </a:rPr>
              <a:t>photometry</a:t>
            </a:r>
            <a:r>
              <a:rPr lang="fr-FR" altLang="en-US" sz="1200" b="1">
                <a:latin typeface="Times New Roman" panose="02020603050405020304" pitchFamily="18" charset="0"/>
              </a:rPr>
              <a:t>  for each beam</a:t>
            </a:r>
            <a:r>
              <a:rPr lang="fr-FR" altLang="en-US" sz="900" b="1">
                <a:latin typeface="Times New Roman" panose="02020603050405020304" pitchFamily="18" charset="0"/>
              </a:rPr>
              <a:t> </a:t>
            </a:r>
            <a:endParaRPr lang="fr-FR" altLang="en-US" sz="900" b="1">
              <a:latin typeface="Arial" panose="020B0604020202020204" pitchFamily="34" charset="0"/>
            </a:endParaRPr>
          </a:p>
        </p:txBody>
      </p:sp>
      <p:sp>
        <p:nvSpPr>
          <p:cNvPr id="55440" name="Text Box 172">
            <a:extLst>
              <a:ext uri="{FF2B5EF4-FFF2-40B4-BE49-F238E27FC236}">
                <a16:creationId xmlns:a16="http://schemas.microsoft.com/office/drawing/2014/main" id="{8C560ECC-FE0C-4FA3-8B0E-8F66D8BA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1" y="5876925"/>
            <a:ext cx="893763" cy="596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FR" altLang="en-US" sz="2800" b="1">
                <a:latin typeface="Times New Roman" panose="02020603050405020304" pitchFamily="18" charset="0"/>
              </a:rPr>
              <a:t>+</a:t>
            </a:r>
            <a:endParaRPr lang="fr-FR" altLang="en-US" sz="2800" b="1">
              <a:latin typeface="Arial" panose="020B0604020202020204" pitchFamily="34" charset="0"/>
            </a:endParaRPr>
          </a:p>
        </p:txBody>
      </p:sp>
      <p:sp>
        <p:nvSpPr>
          <p:cNvPr id="55441" name="Line 4">
            <a:extLst>
              <a:ext uri="{FF2B5EF4-FFF2-40B4-BE49-F238E27FC236}">
                <a16:creationId xmlns:a16="http://schemas.microsoft.com/office/drawing/2014/main" id="{40593A6E-4EC7-4D91-A2EA-C64548D6CD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48300" y="6524626"/>
            <a:ext cx="2376488" cy="730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55442" name="Line 4">
            <a:extLst>
              <a:ext uri="{FF2B5EF4-FFF2-40B4-BE49-F238E27FC236}">
                <a16:creationId xmlns:a16="http://schemas.microsoft.com/office/drawing/2014/main" id="{6183960E-52D8-41A1-B628-66298925AE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48300" y="5516564"/>
            <a:ext cx="2376488" cy="5032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172" name="Rectangle 8">
            <a:extLst>
              <a:ext uri="{FF2B5EF4-FFF2-40B4-BE49-F238E27FC236}">
                <a16:creationId xmlns:a16="http://schemas.microsoft.com/office/drawing/2014/main" id="{E4698EC5-9D2F-46DE-8F64-2E6B4FD73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333376"/>
            <a:ext cx="411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66"/>
                </a:solidFill>
              </a:rPr>
              <a:t>Concept of the instrument</a:t>
            </a:r>
            <a:endParaRPr lang="fr-FR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73" name="Picture 3" descr="logo">
            <a:extLst>
              <a:ext uri="{FF2B5EF4-FFF2-40B4-BE49-F238E27FC236}">
                <a16:creationId xmlns:a16="http://schemas.microsoft.com/office/drawing/2014/main" id="{5FF9A394-8C8C-4F70-8994-21FE09DD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140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E88E851A-F8AB-426C-93D0-F3B55E3B0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076" y="-9276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72" name="Rectangle 8">
            <a:extLst>
              <a:ext uri="{FF2B5EF4-FFF2-40B4-BE49-F238E27FC236}">
                <a16:creationId xmlns:a16="http://schemas.microsoft.com/office/drawing/2014/main" id="{E4698EC5-9D2F-46DE-8F64-2E6B4FD73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575" y="333376"/>
            <a:ext cx="28791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00066"/>
                </a:solidFill>
              </a:rPr>
              <a:t>Observing Modes </a:t>
            </a:r>
            <a:endParaRPr lang="fr-FR" altLang="en-US" sz="2800" b="1" dirty="0">
              <a:solidFill>
                <a:srgbClr val="000066"/>
              </a:solidFill>
            </a:endParaRPr>
          </a:p>
        </p:txBody>
      </p:sp>
      <p:pic>
        <p:nvPicPr>
          <p:cNvPr id="173" name="Picture 3" descr="logo">
            <a:extLst>
              <a:ext uri="{FF2B5EF4-FFF2-40B4-BE49-F238E27FC236}">
                <a16:creationId xmlns:a16="http://schemas.microsoft.com/office/drawing/2014/main" id="{5FF9A394-8C8C-4F70-8994-21FE09DD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8D5FF1-759A-468E-8B6F-CAB873D3B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59" t="38095" r="34392" b="10270"/>
          <a:stretch/>
        </p:blipFill>
        <p:spPr>
          <a:xfrm>
            <a:off x="1139825" y="1319230"/>
            <a:ext cx="9212221" cy="53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3" descr="logo">
            <a:extLst>
              <a:ext uri="{FF2B5EF4-FFF2-40B4-BE49-F238E27FC236}">
                <a16:creationId xmlns:a16="http://schemas.microsoft.com/office/drawing/2014/main" id="{2BF8A5AD-7C12-4B1E-94CC-498ECA41D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6">
            <a:extLst>
              <a:ext uri="{FF2B5EF4-FFF2-40B4-BE49-F238E27FC236}">
                <a16:creationId xmlns:a16="http://schemas.microsoft.com/office/drawing/2014/main" id="{5663BB70-2B43-4882-8A96-ED4F498BA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692151"/>
            <a:ext cx="489585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000066"/>
                </a:solidFill>
              </a:rPr>
              <a:t>MATISSE FUNCTIONS</a:t>
            </a:r>
          </a:p>
        </p:txBody>
      </p:sp>
      <p:sp>
        <p:nvSpPr>
          <p:cNvPr id="57348" name="Text Box 7">
            <a:extLst>
              <a:ext uri="{FF2B5EF4-FFF2-40B4-BE49-F238E27FC236}">
                <a16:creationId xmlns:a16="http://schemas.microsoft.com/office/drawing/2014/main" id="{B1C2F484-5784-4A78-B730-4A7E83FCB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1628776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ARTICIAL SOURCES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49" name="Text Box 8">
            <a:extLst>
              <a:ext uri="{FF2B5EF4-FFF2-40B4-BE49-F238E27FC236}">
                <a16:creationId xmlns:a16="http://schemas.microsoft.com/office/drawing/2014/main" id="{681DDA30-F1ED-47B2-9B9F-9B9FE631A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1628776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BEAM COMMUTATION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0" name="Text Box 9">
            <a:extLst>
              <a:ext uri="{FF2B5EF4-FFF2-40B4-BE49-F238E27FC236}">
                <a16:creationId xmlns:a16="http://schemas.microsoft.com/office/drawing/2014/main" id="{910722ED-081A-4770-8759-801AED296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1989139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BEAM ANAMORPHISM (1)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1" name="Text Box 10">
            <a:extLst>
              <a:ext uri="{FF2B5EF4-FFF2-40B4-BE49-F238E27FC236}">
                <a16:creationId xmlns:a16="http://schemas.microsoft.com/office/drawing/2014/main" id="{ED91B422-A540-47FA-BB4D-94EC506C0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2709864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CO-ALIGNMENT 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2" name="Text Box 11">
            <a:extLst>
              <a:ext uri="{FF2B5EF4-FFF2-40B4-BE49-F238E27FC236}">
                <a16:creationId xmlns:a16="http://schemas.microsoft.com/office/drawing/2014/main" id="{BEA976E7-C6DC-4497-8735-A3753132E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3070225"/>
            <a:ext cx="2305050" cy="292100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CO-PHASING 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3" name="Text Box 12">
            <a:extLst>
              <a:ext uri="{FF2B5EF4-FFF2-40B4-BE49-F238E27FC236}">
                <a16:creationId xmlns:a16="http://schemas.microsoft.com/office/drawing/2014/main" id="{30276C57-713F-4460-B224-6CF49C4EC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3573464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BEAM SELECTION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4" name="Text Box 13">
            <a:extLst>
              <a:ext uri="{FF2B5EF4-FFF2-40B4-BE49-F238E27FC236}">
                <a16:creationId xmlns:a16="http://schemas.microsoft.com/office/drawing/2014/main" id="{1FF86C5A-7231-4C9C-B37D-D4975C670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3932239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1200" b="1">
                <a:latin typeface="Arial" panose="020B0604020202020204" pitchFamily="34" charset="0"/>
              </a:rPr>
              <a:t>SPATIAL FILTERING</a:t>
            </a:r>
          </a:p>
        </p:txBody>
      </p:sp>
      <p:sp>
        <p:nvSpPr>
          <p:cNvPr id="57355" name="Text Box 14">
            <a:extLst>
              <a:ext uri="{FF2B5EF4-FFF2-40B4-BE49-F238E27FC236}">
                <a16:creationId xmlns:a16="http://schemas.microsoft.com/office/drawing/2014/main" id="{917783A5-976C-458D-BA20-D693E54D3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292600"/>
            <a:ext cx="2305050" cy="292100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BEAM CONFIGURATION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6" name="Text Box 15">
            <a:extLst>
              <a:ext uri="{FF2B5EF4-FFF2-40B4-BE49-F238E27FC236}">
                <a16:creationId xmlns:a16="http://schemas.microsoft.com/office/drawing/2014/main" id="{B033904C-47D8-4E66-A582-DCB3F9B00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652964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BEAM ANAMORPHISM (2)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7" name="Text Box 16">
            <a:extLst>
              <a:ext uri="{FF2B5EF4-FFF2-40B4-BE49-F238E27FC236}">
                <a16:creationId xmlns:a16="http://schemas.microsoft.com/office/drawing/2014/main" id="{6001A4A5-4DF7-4BE7-BBB2-9153DA44C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5013326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SPECTRAL FILTERING</a:t>
            </a:r>
          </a:p>
          <a:p>
            <a:pPr eaLnBrk="1" hangingPunct="1"/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8" name="Text Box 17">
            <a:extLst>
              <a:ext uri="{FF2B5EF4-FFF2-40B4-BE49-F238E27FC236}">
                <a16:creationId xmlns:a16="http://schemas.microsoft.com/office/drawing/2014/main" id="{AE160A7B-82F9-428A-BCA9-F962F79A9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5373689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POLARIZATION SELECTION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59" name="Text Box 18">
            <a:extLst>
              <a:ext uri="{FF2B5EF4-FFF2-40B4-BE49-F238E27FC236}">
                <a16:creationId xmlns:a16="http://schemas.microsoft.com/office/drawing/2014/main" id="{D8D0F4A6-53B2-4A14-93E2-B718FD11F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5734051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fr-FR" altLang="en-US" sz="1200" b="1">
                <a:latin typeface="Arial" panose="020B0604020202020204" pitchFamily="34" charset="0"/>
              </a:rPr>
              <a:t>SPECTRAL DISPERSION</a:t>
            </a:r>
          </a:p>
        </p:txBody>
      </p:sp>
      <p:sp>
        <p:nvSpPr>
          <p:cNvPr id="57360" name="Text Box 19">
            <a:extLst>
              <a:ext uri="{FF2B5EF4-FFF2-40B4-BE49-F238E27FC236}">
                <a16:creationId xmlns:a16="http://schemas.microsoft.com/office/drawing/2014/main" id="{D9630E87-E1FC-4B5B-9C25-063DB9E31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6092826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BEAM COMBINATION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1" name="Text Box 20">
            <a:extLst>
              <a:ext uri="{FF2B5EF4-FFF2-40B4-BE49-F238E27FC236}">
                <a16:creationId xmlns:a16="http://schemas.microsoft.com/office/drawing/2014/main" id="{E186B346-48D6-4568-90D4-195A145D5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6092826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DETECTION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2" name="Text Box 21">
            <a:extLst>
              <a:ext uri="{FF2B5EF4-FFF2-40B4-BE49-F238E27FC236}">
                <a16:creationId xmlns:a16="http://schemas.microsoft.com/office/drawing/2014/main" id="{79F81320-3D00-445B-8A72-8DBA008EC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2349501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OPD MODULATION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3" name="Text Box 22">
            <a:extLst>
              <a:ext uri="{FF2B5EF4-FFF2-40B4-BE49-F238E27FC236}">
                <a16:creationId xmlns:a16="http://schemas.microsoft.com/office/drawing/2014/main" id="{BD36ECE8-1FCB-41C3-BF51-E7221967B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2349501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SPECTRAL SEPARATION</a:t>
            </a:r>
          </a:p>
          <a:p>
            <a:pPr eaLnBrk="1" hangingPunct="1"/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4" name="Text Box 23">
            <a:extLst>
              <a:ext uri="{FF2B5EF4-FFF2-40B4-BE49-F238E27FC236}">
                <a16:creationId xmlns:a16="http://schemas.microsoft.com/office/drawing/2014/main" id="{F743B6A0-7949-4278-AE94-F0369ED42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100" y="4292601"/>
            <a:ext cx="2305050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PHOT/INTERF SPLITTING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5" name="Text Box 24">
            <a:extLst>
              <a:ext uri="{FF2B5EF4-FFF2-40B4-BE49-F238E27FC236}">
                <a16:creationId xmlns:a16="http://schemas.microsoft.com/office/drawing/2014/main" id="{CC03602D-1BC5-465B-AE0E-BD81430A2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1268414"/>
            <a:ext cx="936625" cy="288925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VLTI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6" name="Text Box 25">
            <a:extLst>
              <a:ext uri="{FF2B5EF4-FFF2-40B4-BE49-F238E27FC236}">
                <a16:creationId xmlns:a16="http://schemas.microsoft.com/office/drawing/2014/main" id="{671ED5BD-A406-45A6-A35D-3AA8C212C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628776"/>
            <a:ext cx="2305050" cy="288925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ADAPTIVE OPTICS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7" name="Text Box 26">
            <a:extLst>
              <a:ext uri="{FF2B5EF4-FFF2-40B4-BE49-F238E27FC236}">
                <a16:creationId xmlns:a16="http://schemas.microsoft.com/office/drawing/2014/main" id="{304EC438-ACD1-4CAB-9380-0BD9EA6DE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989139"/>
            <a:ext cx="2305050" cy="288925"/>
          </a:xfrm>
          <a:prstGeom prst="rect">
            <a:avLst/>
          </a:prstGeom>
          <a:solidFill>
            <a:srgbClr val="00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TIP/TILT CORRECTION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8" name="Text Box 27">
            <a:extLst>
              <a:ext uri="{FF2B5EF4-FFF2-40B4-BE49-F238E27FC236}">
                <a16:creationId xmlns:a16="http://schemas.microsoft.com/office/drawing/2014/main" id="{F2020C91-ECCE-4493-8A7B-A3CE98677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349501"/>
            <a:ext cx="2305050" cy="28892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PUPIL MONITORING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69" name="Text Box 28">
            <a:extLst>
              <a:ext uri="{FF2B5EF4-FFF2-40B4-BE49-F238E27FC236}">
                <a16:creationId xmlns:a16="http://schemas.microsoft.com/office/drawing/2014/main" id="{B51673EF-1860-40C2-A1C2-63E3822B3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1268414"/>
            <a:ext cx="1081088" cy="288925"/>
          </a:xfrm>
          <a:prstGeom prst="rect">
            <a:avLst/>
          </a:prstGeom>
          <a:solidFill>
            <a:srgbClr val="E0E0E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MATISSE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  <p:sp>
        <p:nvSpPr>
          <p:cNvPr id="57370" name="Line 29">
            <a:extLst>
              <a:ext uri="{FF2B5EF4-FFF2-40B4-BE49-F238E27FC236}">
                <a16:creationId xmlns:a16="http://schemas.microsoft.com/office/drawing/2014/main" id="{47438877-4F64-48C0-BF6F-0668970208D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7714" y="1412875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1" name="Line 30">
            <a:extLst>
              <a:ext uri="{FF2B5EF4-FFF2-40B4-BE49-F238E27FC236}">
                <a16:creationId xmlns:a16="http://schemas.microsoft.com/office/drawing/2014/main" id="{7C1FEFAA-943E-4966-8174-0D0EE9B70A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8525" y="1773238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2" name="Line 31">
            <a:extLst>
              <a:ext uri="{FF2B5EF4-FFF2-40B4-BE49-F238E27FC236}">
                <a16:creationId xmlns:a16="http://schemas.microsoft.com/office/drawing/2014/main" id="{AF894CC5-FBD5-4BFE-B05A-2684F8D0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8525" y="2492375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3" name="Line 32">
            <a:extLst>
              <a:ext uri="{FF2B5EF4-FFF2-40B4-BE49-F238E27FC236}">
                <a16:creationId xmlns:a16="http://schemas.microsoft.com/office/drawing/2014/main" id="{FE2130F2-3729-4950-82B7-8EFEE9FBF4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48525" y="443706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4" name="Line 33">
            <a:extLst>
              <a:ext uri="{FF2B5EF4-FFF2-40B4-BE49-F238E27FC236}">
                <a16:creationId xmlns:a16="http://schemas.microsoft.com/office/drawing/2014/main" id="{6E901857-7BFA-4719-817C-6E57F163B5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4788" y="522922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5" name="Line 34">
            <a:extLst>
              <a:ext uri="{FF2B5EF4-FFF2-40B4-BE49-F238E27FC236}">
                <a16:creationId xmlns:a16="http://schemas.microsoft.com/office/drawing/2014/main" id="{0BC3E1B9-BCEF-4E46-8A26-59B07B10D5E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20188" y="46529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6" name="Line 35">
            <a:extLst>
              <a:ext uri="{FF2B5EF4-FFF2-40B4-BE49-F238E27FC236}">
                <a16:creationId xmlns:a16="http://schemas.microsoft.com/office/drawing/2014/main" id="{A5BF85EE-FF32-4448-B778-7CE5E35E8B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9964" y="6237288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7" name="Line 36">
            <a:extLst>
              <a:ext uri="{FF2B5EF4-FFF2-40B4-BE49-F238E27FC236}">
                <a16:creationId xmlns:a16="http://schemas.microsoft.com/office/drawing/2014/main" id="{2EB9E5A6-6C01-4BE1-B408-F2C0053434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2708276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78" name="Text Box 37">
            <a:extLst>
              <a:ext uri="{FF2B5EF4-FFF2-40B4-BE49-F238E27FC236}">
                <a16:creationId xmlns:a16="http://schemas.microsoft.com/office/drawing/2014/main" id="{25D14103-7B26-4971-A684-C2FCBAE8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636838"/>
            <a:ext cx="1008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1800">
                <a:latin typeface="Arial" panose="020B0604020202020204" pitchFamily="34" charset="0"/>
              </a:rPr>
              <a:t>L band</a:t>
            </a:r>
          </a:p>
        </p:txBody>
      </p:sp>
      <p:sp>
        <p:nvSpPr>
          <p:cNvPr id="57379" name="Text Box 38">
            <a:extLst>
              <a:ext uri="{FF2B5EF4-FFF2-40B4-BE49-F238E27FC236}">
                <a16:creationId xmlns:a16="http://schemas.microsoft.com/office/drawing/2014/main" id="{0267DAD4-0FAD-4830-BE8D-ACD18F1D4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1" y="4941888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Photometry</a:t>
            </a:r>
          </a:p>
        </p:txBody>
      </p:sp>
      <p:sp>
        <p:nvSpPr>
          <p:cNvPr id="57380" name="Text Box 39">
            <a:extLst>
              <a:ext uri="{FF2B5EF4-FFF2-40B4-BE49-F238E27FC236}">
                <a16:creationId xmlns:a16="http://schemas.microsoft.com/office/drawing/2014/main" id="{F6AE83E0-50FC-4E86-827C-4DF60648A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8" y="2997201"/>
            <a:ext cx="1008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en-US" sz="1800">
                <a:latin typeface="Arial" panose="020B0604020202020204" pitchFamily="34" charset="0"/>
              </a:rPr>
              <a:t>N band</a:t>
            </a:r>
          </a:p>
        </p:txBody>
      </p:sp>
      <p:sp>
        <p:nvSpPr>
          <p:cNvPr id="57381" name="Text Box 40">
            <a:extLst>
              <a:ext uri="{FF2B5EF4-FFF2-40B4-BE49-F238E27FC236}">
                <a16:creationId xmlns:a16="http://schemas.microsoft.com/office/drawing/2014/main" id="{C132E0E0-AF99-45D4-8331-DAF0F818D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1" y="3933825"/>
            <a:ext cx="1439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Interferometry</a:t>
            </a:r>
          </a:p>
        </p:txBody>
      </p:sp>
      <p:sp>
        <p:nvSpPr>
          <p:cNvPr id="57382" name="Text Box 41">
            <a:extLst>
              <a:ext uri="{FF2B5EF4-FFF2-40B4-BE49-F238E27FC236}">
                <a16:creationId xmlns:a16="http://schemas.microsoft.com/office/drawing/2014/main" id="{5F34F78B-B1EB-4596-A986-3BF832B32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2708276"/>
            <a:ext cx="2305050" cy="28892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</a:rPr>
              <a:t>FRINGE TRACKING</a:t>
            </a:r>
            <a:endParaRPr lang="fr-FR" altLang="en-US" sz="12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017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7163"/>
            <a:ext cx="70104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0000"/>
                </a:solidFill>
              </a:rPr>
              <a:t>MATISSE in the focal laboratory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CE0B70-0493-4F24-B838-7974B99A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92" y="1672841"/>
            <a:ext cx="5627604" cy="34776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397BC9-20A6-4F9B-A223-299CCE6DE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650" y="1672841"/>
            <a:ext cx="6088308" cy="37482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E824F1-4DDD-428B-9E7D-D9E0A00F7652}"/>
              </a:ext>
            </a:extLst>
          </p:cNvPr>
          <p:cNvSpPr txBox="1"/>
          <p:nvPr/>
        </p:nvSpPr>
        <p:spPr>
          <a:xfrm>
            <a:off x="1523999" y="5968390"/>
            <a:ext cx="888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Installed</a:t>
            </a:r>
            <a:r>
              <a:rPr lang="fr-FR" dirty="0"/>
              <a:t> in the VLTI Focal </a:t>
            </a:r>
            <a:r>
              <a:rPr lang="fr-FR" dirty="0" err="1"/>
              <a:t>Lab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end of </a:t>
            </a:r>
            <a:r>
              <a:rPr lang="fr-FR" dirty="0" err="1"/>
              <a:t>November</a:t>
            </a:r>
            <a:r>
              <a:rPr lang="fr-FR" dirty="0"/>
              <a:t> and </a:t>
            </a:r>
            <a:r>
              <a:rPr lang="fr-FR" dirty="0" err="1"/>
              <a:t>begining</a:t>
            </a:r>
            <a:r>
              <a:rPr lang="fr-FR" dirty="0"/>
              <a:t> of </a:t>
            </a:r>
            <a:r>
              <a:rPr lang="fr-FR" dirty="0" err="1"/>
              <a:t>December</a:t>
            </a:r>
            <a:r>
              <a:rPr lang="fr-FR" dirty="0"/>
              <a:t>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482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8D0165DB-6DFA-42CC-A948-C004D85F7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7163"/>
            <a:ext cx="70104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0000"/>
                </a:solidFill>
              </a:rPr>
              <a:t>MATISSE in the focal laboratory</a:t>
            </a:r>
          </a:p>
        </p:txBody>
      </p:sp>
      <p:grpSp>
        <p:nvGrpSpPr>
          <p:cNvPr id="64514" name="Group 3">
            <a:extLst>
              <a:ext uri="{FF2B5EF4-FFF2-40B4-BE49-F238E27FC236}">
                <a16:creationId xmlns:a16="http://schemas.microsoft.com/office/drawing/2014/main" id="{6B56950C-04C5-42DB-BE2C-087EC5620D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24000" y="0"/>
            <a:ext cx="9144000" cy="6858000"/>
            <a:chOff x="2203" y="7403"/>
            <a:chExt cx="11520" cy="8640"/>
          </a:xfrm>
        </p:grpSpPr>
        <p:sp>
          <p:nvSpPr>
            <p:cNvPr id="64522" name="AutoShape 4">
              <a:extLst>
                <a:ext uri="{FF2B5EF4-FFF2-40B4-BE49-F238E27FC236}">
                  <a16:creationId xmlns:a16="http://schemas.microsoft.com/office/drawing/2014/main" id="{FE3E6C0A-9930-43AF-BCC9-7220053D4BA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03" y="7403"/>
              <a:ext cx="11520" cy="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64523" name="Rectangle 5">
              <a:extLst>
                <a:ext uri="{FF2B5EF4-FFF2-40B4-BE49-F238E27FC236}">
                  <a16:creationId xmlns:a16="http://schemas.microsoft.com/office/drawing/2014/main" id="{77C9A6F7-4E32-4798-A722-7EA1A1E3E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3" y="9001"/>
              <a:ext cx="10930" cy="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lvl="1" algn="r" eaLnBrk="1" hangingPunct="1"/>
              <a:endParaRPr lang="fr-FR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fr-FR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endParaRPr lang="en-GB" altLang="en-US" sz="70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lvl="1" algn="r" eaLnBrk="1" hangingPunct="1"/>
              <a:r>
                <a:rPr lang="en-GB" altLang="en-US" sz="800">
                  <a:solidFill>
                    <a:srgbClr val="000000"/>
                  </a:solidFill>
                  <a:cs typeface="Arial" panose="020B0604020202020204" pitchFamily="34" charset="0"/>
                </a:rPr>
                <a:t>Instrument FDR Garching 25 </a:t>
              </a:r>
              <a:r>
                <a:rPr lang="en-GB" altLang="en-US" sz="80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–</a:t>
              </a:r>
              <a:r>
                <a:rPr lang="en-GB" altLang="en-US" sz="800">
                  <a:solidFill>
                    <a:srgbClr val="000000"/>
                  </a:solidFill>
                  <a:cs typeface="Arial" panose="020B0604020202020204" pitchFamily="34" charset="0"/>
                </a:rPr>
                <a:t> 27 April 2012</a:t>
              </a:r>
              <a:endParaRPr lang="en-US" altLang="en-US" sz="800">
                <a:cs typeface="Arial" panose="020B0604020202020204" pitchFamily="34" charset="0"/>
              </a:endParaRPr>
            </a:p>
          </p:txBody>
        </p:sp>
        <p:sp>
          <p:nvSpPr>
            <p:cNvPr id="64524" name="Rectangle 6">
              <a:extLst>
                <a:ext uri="{FF2B5EF4-FFF2-40B4-BE49-F238E27FC236}">
                  <a16:creationId xmlns:a16="http://schemas.microsoft.com/office/drawing/2014/main" id="{6A1A6C90-7EA4-490E-8B76-46D1975499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7403"/>
              <a:ext cx="10114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7607" tIns="28804" rIns="57607" bIns="28804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endParaRPr lang="en-US" altLang="en-US" sz="1800"/>
            </a:p>
          </p:txBody>
        </p:sp>
        <p:sp>
          <p:nvSpPr>
            <p:cNvPr id="64525" name="Rectangle 9">
              <a:extLst>
                <a:ext uri="{FF2B5EF4-FFF2-40B4-BE49-F238E27FC236}">
                  <a16:creationId xmlns:a16="http://schemas.microsoft.com/office/drawing/2014/main" id="{F9135FE1-C1AB-4669-A673-CF7A1EB86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3" y="7608"/>
              <a:ext cx="233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64515" name="Rectangle 10">
            <a:extLst>
              <a:ext uri="{FF2B5EF4-FFF2-40B4-BE49-F238E27FC236}">
                <a16:creationId xmlns:a16="http://schemas.microsoft.com/office/drawing/2014/main" id="{4320CB1C-752E-4D2D-9C38-666285DB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201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graphicFrame>
        <p:nvGraphicFramePr>
          <p:cNvPr id="64516" name="Object 11">
            <a:extLst>
              <a:ext uri="{FF2B5EF4-FFF2-40B4-BE49-F238E27FC236}">
                <a16:creationId xmlns:a16="http://schemas.microsoft.com/office/drawing/2014/main" id="{C5DC5FFF-3005-4B74-9130-A0870A0A04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484314"/>
          <a:ext cx="5003800" cy="494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Visio" r:id="rId3" imgW="5092700" imgH="5029200" progId="Visio.Drawing.11">
                  <p:embed/>
                </p:oleObj>
              </mc:Choice>
              <mc:Fallback>
                <p:oleObj name="Visio" r:id="rId3" imgW="5092700" imgH="5029200" progId="Visio.Drawing.11">
                  <p:embed/>
                  <p:pic>
                    <p:nvPicPr>
                      <p:cNvPr id="64516" name="Object 11">
                        <a:extLst>
                          <a:ext uri="{FF2B5EF4-FFF2-40B4-BE49-F238E27FC236}">
                            <a16:creationId xmlns:a16="http://schemas.microsoft.com/office/drawing/2014/main" id="{C5DC5FFF-3005-4B74-9130-A0870A0A04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484314"/>
                        <a:ext cx="5003800" cy="494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4517" name="Image 36">
            <a:extLst>
              <a:ext uri="{FF2B5EF4-FFF2-40B4-BE49-F238E27FC236}">
                <a16:creationId xmlns:a16="http://schemas.microsoft.com/office/drawing/2014/main" id="{3C357ED5-BDFF-466B-89D4-C0163BF20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724276"/>
            <a:ext cx="4427537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13">
            <a:extLst>
              <a:ext uri="{FF2B5EF4-FFF2-40B4-BE49-F238E27FC236}">
                <a16:creationId xmlns:a16="http://schemas.microsoft.com/office/drawing/2014/main" id="{B2899280-0F8C-4BEB-8E96-9EF6C37B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1"/>
            <a:ext cx="2128837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Line 7">
            <a:extLst>
              <a:ext uri="{FF2B5EF4-FFF2-40B4-BE49-F238E27FC236}">
                <a16:creationId xmlns:a16="http://schemas.microsoft.com/office/drawing/2014/main" id="{AF3FDBA7-6A4F-4118-947B-87DA50200B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2133600"/>
            <a:ext cx="32766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0" name="Line 7">
            <a:extLst>
              <a:ext uri="{FF2B5EF4-FFF2-40B4-BE49-F238E27FC236}">
                <a16:creationId xmlns:a16="http://schemas.microsoft.com/office/drawing/2014/main" id="{7D40F142-89D6-4DB4-A369-B15AFC2CBA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5800" y="3657600"/>
            <a:ext cx="175260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1" name="Line 7">
            <a:extLst>
              <a:ext uri="{FF2B5EF4-FFF2-40B4-BE49-F238E27FC236}">
                <a16:creationId xmlns:a16="http://schemas.microsoft.com/office/drawing/2014/main" id="{534582CA-0E91-46A5-9D7E-891C84359B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92538" y="1862138"/>
            <a:ext cx="4208462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5" name="Picture 3" descr="logo">
            <a:extLst>
              <a:ext uri="{FF2B5EF4-FFF2-40B4-BE49-F238E27FC236}">
                <a16:creationId xmlns:a16="http://schemas.microsoft.com/office/drawing/2014/main" id="{C1FD6AD5-2C98-459F-9E37-8CC1C360D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98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1647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380</Words>
  <Application>Microsoft Office PowerPoint</Application>
  <PresentationFormat>Grand écran</PresentationFormat>
  <Paragraphs>603</Paragraphs>
  <Slides>18</Slides>
  <Notes>6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5" baseType="lpstr">
      <vt:lpstr>MS PGothic</vt:lpstr>
      <vt:lpstr>Arial</vt:lpstr>
      <vt:lpstr>Calibri</vt:lpstr>
      <vt:lpstr>Calibri Light</vt:lpstr>
      <vt:lpstr>Times New Roman</vt:lpstr>
      <vt:lpstr>Thème Office</vt:lpstr>
      <vt:lpstr>Visio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Anthony Meilland</dc:creator>
  <cp:lastModifiedBy>Anthony Meilland</cp:lastModifiedBy>
  <cp:revision>14</cp:revision>
  <dcterms:created xsi:type="dcterms:W3CDTF">2018-02-01T12:18:12Z</dcterms:created>
  <dcterms:modified xsi:type="dcterms:W3CDTF">2018-02-01T17:44:01Z</dcterms:modified>
</cp:coreProperties>
</file>