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</p:sldMasterIdLst>
  <p:notesMasterIdLst>
    <p:notesMasterId r:id="rId115"/>
  </p:notesMasterIdLst>
  <p:sldIdLst>
    <p:sldId id="256" r:id="rId4"/>
    <p:sldId id="257" r:id="rId5"/>
    <p:sldId id="347" r:id="rId6"/>
    <p:sldId id="371" r:id="rId7"/>
    <p:sldId id="348" r:id="rId8"/>
    <p:sldId id="349" r:id="rId9"/>
    <p:sldId id="350" r:id="rId10"/>
    <p:sldId id="351" r:id="rId11"/>
    <p:sldId id="352" r:id="rId12"/>
    <p:sldId id="353" r:id="rId13"/>
    <p:sldId id="354" r:id="rId14"/>
    <p:sldId id="355" r:id="rId15"/>
    <p:sldId id="356" r:id="rId16"/>
    <p:sldId id="357" r:id="rId17"/>
    <p:sldId id="339" r:id="rId18"/>
    <p:sldId id="358" r:id="rId19"/>
    <p:sldId id="359" r:id="rId20"/>
    <p:sldId id="259" r:id="rId21"/>
    <p:sldId id="363" r:id="rId22"/>
    <p:sldId id="341" r:id="rId23"/>
    <p:sldId id="261" r:id="rId24"/>
    <p:sldId id="262" r:id="rId25"/>
    <p:sldId id="345" r:id="rId26"/>
    <p:sldId id="346" r:id="rId27"/>
    <p:sldId id="344" r:id="rId28"/>
    <p:sldId id="343" r:id="rId29"/>
    <p:sldId id="342" r:id="rId30"/>
    <p:sldId id="360" r:id="rId31"/>
    <p:sldId id="364" r:id="rId32"/>
    <p:sldId id="362" r:id="rId33"/>
    <p:sldId id="365" r:id="rId34"/>
    <p:sldId id="361" r:id="rId35"/>
    <p:sldId id="263" r:id="rId36"/>
    <p:sldId id="264" r:id="rId37"/>
    <p:sldId id="265" r:id="rId38"/>
    <p:sldId id="366" r:id="rId39"/>
    <p:sldId id="367" r:id="rId40"/>
    <p:sldId id="368" r:id="rId41"/>
    <p:sldId id="267" r:id="rId42"/>
    <p:sldId id="268" r:id="rId43"/>
    <p:sldId id="269" r:id="rId44"/>
    <p:sldId id="370" r:id="rId45"/>
    <p:sldId id="270" r:id="rId46"/>
    <p:sldId id="282" r:id="rId47"/>
    <p:sldId id="283" r:id="rId48"/>
    <p:sldId id="271" r:id="rId49"/>
    <p:sldId id="272" r:id="rId50"/>
    <p:sldId id="273" r:id="rId51"/>
    <p:sldId id="274" r:id="rId52"/>
    <p:sldId id="275" r:id="rId53"/>
    <p:sldId id="276" r:id="rId54"/>
    <p:sldId id="277" r:id="rId55"/>
    <p:sldId id="278" r:id="rId56"/>
    <p:sldId id="279" r:id="rId57"/>
    <p:sldId id="289" r:id="rId58"/>
    <p:sldId id="290" r:id="rId59"/>
    <p:sldId id="284" r:id="rId60"/>
    <p:sldId id="372" r:id="rId61"/>
    <p:sldId id="285" r:id="rId62"/>
    <p:sldId id="286" r:id="rId63"/>
    <p:sldId id="288" r:id="rId64"/>
    <p:sldId id="287" r:id="rId65"/>
    <p:sldId id="373" r:id="rId66"/>
    <p:sldId id="292" r:id="rId67"/>
    <p:sldId id="293" r:id="rId68"/>
    <p:sldId id="294" r:id="rId69"/>
    <p:sldId id="295" r:id="rId70"/>
    <p:sldId id="297" r:id="rId71"/>
    <p:sldId id="375" r:id="rId72"/>
    <p:sldId id="374" r:id="rId73"/>
    <p:sldId id="298" r:id="rId74"/>
    <p:sldId id="299" r:id="rId75"/>
    <p:sldId id="300" r:id="rId76"/>
    <p:sldId id="301" r:id="rId77"/>
    <p:sldId id="302" r:id="rId78"/>
    <p:sldId id="303" r:id="rId79"/>
    <p:sldId id="304" r:id="rId80"/>
    <p:sldId id="305" r:id="rId81"/>
    <p:sldId id="306" r:id="rId82"/>
    <p:sldId id="307" r:id="rId83"/>
    <p:sldId id="308" r:id="rId84"/>
    <p:sldId id="309" r:id="rId85"/>
    <p:sldId id="310" r:id="rId86"/>
    <p:sldId id="377" r:id="rId87"/>
    <p:sldId id="376" r:id="rId88"/>
    <p:sldId id="311" r:id="rId89"/>
    <p:sldId id="312" r:id="rId90"/>
    <p:sldId id="313" r:id="rId91"/>
    <p:sldId id="314" r:id="rId92"/>
    <p:sldId id="315" r:id="rId93"/>
    <p:sldId id="378" r:id="rId94"/>
    <p:sldId id="379" r:id="rId95"/>
    <p:sldId id="380" r:id="rId96"/>
    <p:sldId id="319" r:id="rId97"/>
    <p:sldId id="320" r:id="rId98"/>
    <p:sldId id="321" r:id="rId99"/>
    <p:sldId id="322" r:id="rId100"/>
    <p:sldId id="324" r:id="rId101"/>
    <p:sldId id="325" r:id="rId102"/>
    <p:sldId id="382" r:id="rId103"/>
    <p:sldId id="326" r:id="rId104"/>
    <p:sldId id="384" r:id="rId105"/>
    <p:sldId id="381" r:id="rId106"/>
    <p:sldId id="330" r:id="rId107"/>
    <p:sldId id="331" r:id="rId108"/>
    <p:sldId id="332" r:id="rId109"/>
    <p:sldId id="333" r:id="rId110"/>
    <p:sldId id="334" r:id="rId111"/>
    <p:sldId id="335" r:id="rId112"/>
    <p:sldId id="385" r:id="rId113"/>
    <p:sldId id="338" r:id="rId11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4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62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viewProps" Target="viewProps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slide" Target="slides/slide109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slide" Target="slides/slide110.xml"/><Relationship Id="rId118" Type="http://schemas.openxmlformats.org/officeDocument/2006/relationships/theme" Target="theme/theme1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slide" Target="slides/slide111.xml"/><Relationship Id="rId119" Type="http://schemas.openxmlformats.org/officeDocument/2006/relationships/tableStyles" Target="tableStyles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slide" Target="slides/slide107.xml"/><Relationship Id="rId115" Type="http://schemas.openxmlformats.org/officeDocument/2006/relationships/notesMaster" Target="notesMasters/notesMaster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slide" Target="slides/slide108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098069168036778E-2"/>
          <c:y val="0.14489070495529557"/>
          <c:w val="0.97291656441968699"/>
          <c:h val="0.85510929504470445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</a:sp3d>
          </c:spPr>
          <c:explosion val="22"/>
          <c:cat>
            <c:strRef>
              <c:f>Feuil1!$A$2:$A$5</c:f>
              <c:strCache>
                <c:ptCount val="3"/>
                <c:pt idx="0">
                  <c:v>Etoiles</c:v>
                </c:pt>
                <c:pt idx="1">
                  <c:v>Gaz interstellaire</c:v>
                </c:pt>
                <c:pt idx="2">
                  <c:v>Autre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12</c:v>
                </c:pt>
                <c:pt idx="1">
                  <c:v>87</c:v>
                </c:pt>
                <c:pt idx="2" formatCode="0%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4C-4116-BCE9-B67BB199E7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4098069168036778E-2"/>
          <c:y val="0.14489070495529557"/>
          <c:w val="0.97291656441968699"/>
          <c:h val="0.85510929504470445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</a:sp3d>
          </c:spPr>
          <c:explosion val="22"/>
          <c:cat>
            <c:strRef>
              <c:f>Feuil1!$A$2:$A$5</c:f>
              <c:strCache>
                <c:ptCount val="3"/>
                <c:pt idx="0">
                  <c:v>Etoiles</c:v>
                </c:pt>
                <c:pt idx="1">
                  <c:v>Gaz interstellaire</c:v>
                </c:pt>
                <c:pt idx="2">
                  <c:v>Autre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12</c:v>
                </c:pt>
                <c:pt idx="1">
                  <c:v>87</c:v>
                </c:pt>
                <c:pt idx="2" formatCode="0%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B4C-4116-BCE9-B67BB199E7A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7083435580312957E-2"/>
          <c:y val="0.14489070495529557"/>
          <c:w val="0.97291656441968699"/>
          <c:h val="0.85510929504470445"/>
        </c:manualLayout>
      </c:layout>
      <c:pie3DChart>
        <c:varyColors val="1"/>
        <c:ser>
          <c:idx val="0"/>
          <c:order val="0"/>
          <c:tx>
            <c:strRef>
              <c:f>Feuil1!$B$1</c:f>
              <c:strCache>
                <c:ptCount val="1"/>
                <c:pt idx="0">
                  <c:v>Ventes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 prstMaterial="dkEdge">
              <a:bevelT/>
            </a:sp3d>
          </c:spPr>
          <c:explosion val="22"/>
          <c:cat>
            <c:strRef>
              <c:f>Feuil1!$A$2:$A$5</c:f>
              <c:strCache>
                <c:ptCount val="3"/>
                <c:pt idx="0">
                  <c:v>Matière ordinaire</c:v>
                </c:pt>
                <c:pt idx="1">
                  <c:v>Matière noirerim.</c:v>
                </c:pt>
                <c:pt idx="2">
                  <c:v>Energie noire</c:v>
                </c:pt>
              </c:strCache>
            </c:strRef>
          </c:cat>
          <c:val>
            <c:numRef>
              <c:f>Feuil1!$B$2:$B$5</c:f>
              <c:numCache>
                <c:formatCode>General</c:formatCode>
                <c:ptCount val="4"/>
                <c:pt idx="0">
                  <c:v>4.9000000000000004</c:v>
                </c:pt>
                <c:pt idx="1">
                  <c:v>26.8</c:v>
                </c:pt>
                <c:pt idx="2">
                  <c:v>68.3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7A6-4E92-8A29-F8544FF8F37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800"/>
      </a:pPr>
      <a:endParaRPr lang="fr-FR"/>
    </a:p>
  </c:txPr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13:52.34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9218 0,'1'54,"-3"62,1-112,1 0,-1 0,-1 0,1 1,0-1,-1-1,0 1,0 0,0 0,-1-1,1 1,-1-1,-3 4,-47 40,42-40,1 2,0 0,0 0,-9 11,-17 33,14-20,-2-1,-40 43,-191 200,180-200,55-57,1 0,1 2,-31 41,37-47,-1 0,0-1,-1 0,-1-1,0 0,0-1,-1-1,-23 11,11-5,-40 15,53-26,0 1,0 1,-16 11,-14 8,34-20,1 0,-1 0,1 1,0 1,0-1,1 2,-10 11,13-15,1 1,-1-1,-1 0,1 0,-1-1,0 0,0 0,0-1,0 0,-1 0,-11 3,11-4,-1 1,1 0,0 0,0 1,1 0,-1 0,1 1,-11 9,-136 126,111-93,24-24,-37 32,-4 8,37-38,-3 6,20-22,0-1,-1 0,-1 0,1-1,-15 11,10-9,0 1,1 1,0-1,-12 17,-25 24,-12-1,-48 45,84-72,-2-1,-40 27,-121 87,162-121,-1-1,0-2,-42 15,62-25,-11 3,0 0,1 2,-1 0,1 1,1 0,0 1,-27 22,-4 8,3 3,-75 90,113-125,-1-1,-1 0,1 1,-12 7,11-9,0 1,0 0,1 0,-11 13,6-6,-1 1,0-2,-17 14,-6 6,-3 2,-43 30,52-42,-21 15,25-19,0 0,-26 27,-71 53,50-43,37-31,0 2,-2 2,-1-2,-47 25,29-27,43-19,0 0,1 0,-1 2,1-1,0 2,1-1,0 2,-11 9,-126 122,15 2,8 15,98-128,-1-1,-1-1,-2-2,0-1,-62 36,-73 36,147-83,0 0,0 1,-17 18,-9 7,-270 237,284-253,22-17,0 0,1 1,0 0,0 0,0 1,-11 15,11-13,0 0,0-1,-1 0,0 0,-1-1,1 0,-13 7,-79 42,18-23,55-23,-47 24,-74 37,132-61,1 1,0 0,-28 28,27-23,-1-1,-28 19,31-23,1 0,0 0,1 1,-21 27,2-4,-109 115,72-67,-53 44,-225 181,271-257,45-31,-57 47,71-54,-1 0,0-2,-1 0,-24 11,20-11,1 0,-39 31,-28 38,-41 33,87-85,-51 26,22-14,22-11,-98 65,131-81,0 0,1 1,0 0,1 2,1 0,-12 18,-2 3,-2-2,-2-1,-1-2,-48 38,34-30,-16 9,41-34,0 1,-20 21,15-12,-2-2,0-1,-42 25,-25 20,2 20,71-64,-1-1,-1-1,-29 20,45-36,0 0,0 1,1 0,0 1,0 0,1 0,0 1,1 0,-10 16,4 1,1 0,-12 40,20-55,0-3,0 0,-1 0,1-1,-2 1,1-1,-1 0,0 0,-1 0,1-1,-1 1,-1-2,1 1,-1-1,0 0,0 0,-1 0,1-1,-1-1,0 1,-11 2,17-5,-1-1,1 1,0-1,0 0,-1 0,1 0,0 0,0-1,-1 1,1 0,0-1,0 0,0 1,0-1,-1 0,1 0,0 0,1-1,-1 1,0 0,0-1,0 1,-2-4,-22-23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15:38.2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8664 0,'-8'1,"0"-1,0 1,0 1,0 0,0 0,0 0,1 1,-1 0,1 1,0-1,0 2,0-1,0 1,1 0,-10 9,-6 9,1 1,-31 47,5-6,19-30,21-23,-1-1,0-1,-1 0,0 0,0 0,-1-1,-1-1,1 1,-1-2,-1 0,1 0,-17 6,-14 1,11-5,0 2,-54 27,-36 23,66-34,-84 52,48-17,32-25,3 2,1 3,-65 64,82-66,-66 74,86-95,-1 0,-1-2,-1-1,0 0,-39 21,23-14,-70 37,67-40,-65 46,39-14,-84 86,137-127,-1-1,0 0,0-1,-21 10,1 0,-40 27,-105 84,141-102,-1-1,-1-2,-44 19,46-21,1 1,0 2,-45 43,-44 31,50-35,61-50,-2 0,0-1,-28 18,-351 223,215-138,126-81,33-22,-38 30,47-30,0 0,0 1,2 1,0 0,0 0,2 1,0 0,-10 27,-4 7,8-24,-1 0,-28 34,25-36,2 0,-21 39,32-54,0 0,-1-1,-1 0,1 0,-2 0,1-1,-1 0,-12 8,-30 29,43-32,0-1,0 1,1 0,1 1,0-1,-5 21,-5 9,-78 151,-57 97,95-207,38-59,-25 46,-124 318,158-369,-1-1,-21 31,-2 4,-14 19,33-53,1 1,1 0,-15 34,6-5,-48 85,38-90,23-34,1 0,-1 0,2 1,-1 0,-7 22,-33 87,29-78,-19 64,33-92,-1 0,-1 0,0-1,-1 0,-1 0,0 0,-10 11,-9 9,-39 36,53-57,-12 15,-33 49,27-35,-64 107,73-109,-3-1,-1-1,-56 63,66-84,2-2,-1-1,0-1,-27 18,-38 30,64-48,0 0,-1-1,0 0,0-1,-2-1,-31 12,-29 3,23-9,0 3,2 2,0 2,-72 44,25-7,-163 70,224-109,0 2,1 2,-43 37,24-19,-112 77,77-44,-17 13,58-49,36-27,-1 0,0-1,-1-1,0 0,-30 12,20-11,1 2,0 1,1 1,-37 30,-12 7,-70 57,30-22,101-77,0 1,1 0,0 1,1 0,0 1,-19 30,12-11,1 1,-17 44,-21 76,41-98,15-56,0 1,0-1,0 0,0 0,0 1,-1-1,1 0,0 0,0 0,0 0,0 1,-1-1,1 0,0 0,0 0,-1 0,1 0,0 0,0 0,-1 1,1-1,0 0,0 0,-1 0,1 0,0 0,0 0,-1 0,1 0,0 0,0 0,-1 0,1-1,0 1,0 0,-1 0,1 0,0 0,0 0,0 0,-1-1,1 1,0 0,0 0,0 0,-1 0,1-1,0 1,0 0,0 0,0-1,0 1,0 0,-1 0,1 0,0-1,0 1,0 0,0-1,-10-19,8 15,-12-22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13:52.347"/>
    </inkml:context>
    <inkml:brush xml:id="br0">
      <inkml:brushProperty name="width" value="0.1" units="cm"/>
      <inkml:brushProperty name="height" value="0.2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9218 0,'1'54,"-3"62,1-112,1 0,-1 0,-1 0,1 1,0-1,-1-1,0 1,0 0,0 0,-1-1,1 1,-1-1,-3 4,-47 40,42-40,1 2,0 0,0 0,-9 11,-17 33,14-20,-2-1,-40 43,-191 200,180-200,55-57,1 0,1 2,-31 41,37-47,-1 0,0-1,-1 0,-1-1,0 0,0-1,-1-1,-23 11,11-5,-40 15,53-26,0 1,0 1,-16 11,-14 8,34-20,1 0,-1 0,1 1,0 1,0-1,1 2,-10 11,13-15,1 1,-1-1,-1 0,1 0,-1-1,0 0,0 0,0-1,0 0,-1 0,-11 3,11-4,-1 1,1 0,0 0,0 1,1 0,-1 0,1 1,-11 9,-136 126,111-93,24-24,-37 32,-4 8,37-38,-3 6,20-22,0-1,-1 0,-1 0,1-1,-15 11,10-9,0 1,1 1,0-1,-12 17,-25 24,-12-1,-48 45,84-72,-2-1,-40 27,-121 87,162-121,-1-1,0-2,-42 15,62-25,-11 3,0 0,1 2,-1 0,1 1,1 0,0 1,-27 22,-4 8,3 3,-75 90,113-125,-1-1,-1 0,1 1,-12 7,11-9,0 1,0 0,1 0,-11 13,6-6,-1 1,0-2,-17 14,-6 6,-3 2,-43 30,52-42,-21 15,25-19,0 0,-26 27,-71 53,50-43,37-31,0 2,-2 2,-1-2,-47 25,29-27,43-19,0 0,1 0,-1 2,1-1,0 2,1-1,0 2,-11 9,-126 122,15 2,8 15,98-128,-1-1,-1-1,-2-2,0-1,-62 36,-73 36,147-83,0 0,0 1,-17 18,-9 7,-270 237,284-253,22-17,0 0,1 1,0 0,0 0,0 1,-11 15,11-13,0 0,0-1,-1 0,0 0,-1-1,1 0,-13 7,-79 42,18-23,55-23,-47 24,-74 37,132-61,1 1,0 0,-28 28,27-23,-1-1,-28 19,31-23,1 0,0 0,1 1,-21 27,2-4,-109 115,72-67,-53 44,-225 181,271-257,45-31,-57 47,71-54,-1 0,0-2,-1 0,-24 11,20-11,1 0,-39 31,-28 38,-41 33,87-85,-51 26,22-14,22-11,-98 65,131-81,0 0,1 1,0 0,1 2,1 0,-12 18,-2 3,-2-2,-2-1,-1-2,-48 38,34-30,-16 9,41-34,0 1,-20 21,15-12,-2-2,0-1,-42 25,-25 20,2 20,71-64,-1-1,-1-1,-29 20,45-36,0 0,0 1,1 0,0 1,0 0,1 0,0 1,1 0,-10 16,4 1,1 0,-12 40,20-55,0-3,0 0,-1 0,1-1,-2 1,1-1,-1 0,0 0,-1 0,1-1,-1 1,-1-2,1 1,-1-1,0 0,0 0,-1 0,1-1,-1-1,0 1,-11 2,17-5,-1-1,1 1,0-1,0 0,-1 0,1 0,0 0,0-1,-1 1,1 0,0-1,0 0,0 1,0-1,-1 0,1 0,0 0,1-1,-1 1,0 0,0-1,0 1,-2-4,-22-23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13:59.89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3481 1,'-13'0,"0"1,0 0,0 1,0 0,0 1,1 1,-24 9,13-2,1 2,0 0,-21 18,-2 5,1 2,1 2,3 1,-57 75,71-81,-2-1,-1 0,-2-3,-1 0,-1-2,-1-2,-54 33,-55 27,105-65,-54 42,-22 13,46-33,-109 91,100-72,34-34,-1-1,-1-2,-2-2,-67 25,111-48,-46 21,0 2,1 2,2 2,-60 48,-271 231,268-223,55-44,3 1,-72 75,103-97,-1 0,0-1,-2-2,-25 16,22-16,1 2,0 0,-23 25,-13 11,42-38,1 0,-30 35,38-38,-1 0,0 0,-1-1,0-1,0 0,-2 0,1-1,-21 11,15-12,1 0,0 2,1 0,-28 23,44-32,0 0,0-1,0 1,0-1,1 1,-1 0,0 0,1 0,-1-1,1 1,0 0,0 0,-1 0,1 0,0 0,1-1,-1 1,0 0,1 3,2 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14:02.95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342 1,'-4'0,"-6"0,-1 4,-7 2,-8 7,-9 7,-2 3,-4 2,2-3,3-5,3-6,4-4,6-4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14:23.329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9597 1,'-607'0,"467"12,22-1,-652-8,394-5,-817 2,1163 2,0 1,1 2,-1 0,-45 17,44-12,-1-2,0-1,-49 5,64-12,-31 3,-50 8,86-9,0 0,0 1,0 0,1 1,-1 1,1 0,0 0,1 1,-18 12,15-4,0 0,0 0,2 1,0 1,-11 19,9-13,-1-1,-20 23,-6 0,-1-1,-3-3,-61 45,-49 21,75-49,-64 40,117-79,2 0,0 2,1 0,-39 47,8-9,-16 12,-110 146,170-202,-1-1,-1 0,0-1,-1-1,0 0,0 0,-1-1,-1-1,0-1,-26 12,11-4,1 1,-30 24,4-4,16-14,-76 32,82-42,0 3,1 0,-56 40,62-34,2 2,0 0,-23 33,-23 25,-113 131,82-114,37-37,41-42,4-4,-1-2,-38 22,38-24,0 0,1 1,-29 25,29-21,-2-1,-29 19,28-21,0 2,-27 24,-342 322,352-331,-46 30,-10 7,-51 48,137-110,1 2,1-1,-14 17,-15 15,11-18,-96 77,23-31,50-37,2 3,1 2,-52 52,65-54,2 2,2 0,1 2,-25 48,36-62,0 0,-1 0,-2-2,0 0,-28 23,-19 21,-17 41,27-31,41-52,1 0,1 1,1 1,1 0,2 0,0 1,-8 43,-51 163,61-210,-2 2,-1 1,-1-2,-1 1,-22 32,0-10,-2-1,-50 49,66-70,1 1,1 0,2 1,0 1,-13 31,22-44,-83 133,60-102,18-24,1 0,-11 28,14-29,-1 0,0-1,-18 26,7-15,-25 50,12-18,9-13,21-39,-1-1,0 0,-1 0,0 0,-1 0,1-1,-1 0,-11 10,2-2,0 0,-21 30,-8 9,42-52,0 0,-1 0,1 0,0 0,0 1,1-1,-1 1,1-1,0 1,0 0,0-1,0 1,0 0,1 0,0 0,0-1,0 1,0 0,1 0,-1 0,1-1,2 6,2 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14:30.494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3959 1,'-2'7,"-1"0,0 0,0-1,0 1,-1 0,0-1,-1 0,1 0,-1 0,-6 5,4-3,-67 93,53-70,-1-1,-46 50,59-71,1 1,1 0,-1 0,2 1,-1-1,2 2,-7 15,2 1,-14 56,11-9,-11 42,18-105,0 1,-1-1,0-1,-1 1,0-1,-1 0,0-1,-1 0,0-1,-17 13,-27 28,38-32,0-1,-1 0,-1-1,-1-1,0-1,-36 20,36-23,0 1,1 1,1 0,0 2,-20 21,14-13,-35 26,30-30,-1-1,-59 25,66-31,1 0,-26 19,-29 18,-369 188,367-188,57-34,-1-1,-33 16,-55 25,64-31,-58 23,19-13,-137 75,166-78,-271 166,284-168,-2-2,-1-2,-64 25,70-31,-42 26,8-3,-128 46,84-39,77-31,-68 41,95-50,1 1,0 0,0 1,1 0,0 1,1 0,1 1,-11 16,9-7,1 0,1 1,1 0,1 1,-7 29,-20 47,26-80,1 1,1 0,0 0,2 1,1 0,-2 24,5 173,3-97,-2-101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14:36.34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48,'374'-13,"-4"0,529 14,-879-2,1-1,31-6,-38 4,1 1,0 1,1 1,-1 0,0 1,20 2,72 17,77 10,-137-21,-26-3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14:44.472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447 88,'-28'0,"-9"1,0-1,0-2,0-2,-61-14,76 12,-5-1,1-2,0 0,-30-16,40 16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15:14.9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801 3,'-43'-1,"20"0,0 1,-30 3,46-2,1 0,-1 1,0 0,1 0,0 0,0 1,-1 0,2 0,-1 0,0 1,1 0,-8 6,-50 40,46-38,0 0,-23 23,-180 162,132-123,60-46,24-23,0-1,-1 1,1-1,-1 0,0 0,0 0,0-1,0 0,-11 5,-5-1,2-1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15:16.8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1097 3,'-229'-2,"-240"5,341 9,-51 1,108-14,51 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13:59.89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3481 1,'-13'0,"0"1,0 0,0 1,0 0,0 1,1 1,-24 9,13-2,1 2,0 0,-21 18,-2 5,1 2,1 2,3 1,-57 75,71-81,-2-1,-1 0,-2-3,-1 0,-1-2,-1-2,-54 33,-55 27,105-65,-54 42,-22 13,46-33,-109 91,100-72,34-34,-1-1,-1-2,-2-2,-67 25,111-48,-46 21,0 2,1 2,2 2,-60 48,-271 231,268-223,55-44,3 1,-72 75,103-97,-1 0,0-1,-2-2,-25 16,22-16,1 2,0 0,-23 25,-13 11,42-38,1 0,-30 35,38-38,-1 0,0 0,-1-1,0-1,0 0,-2 0,1-1,-21 11,15-12,1 0,0 2,1 0,-28 23,44-32,0 0,0-1,0 1,0-1,1 1,-1 0,0 0,1 0,-1-1,1 1,0 0,0 0,-1 0,1 0,0 0,1-1,-1 1,0 0,1 3,2 9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15:38.245"/>
    </inkml:context>
    <inkml:brush xml:id="br0">
      <inkml:brushProperty name="width" value="0.1" units="cm"/>
      <inkml:brushProperty name="height" value="0.2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8664 0,'-8'1,"0"-1,0 1,0 1,0 0,0 0,0 0,1 1,-1 0,1 1,0-1,0 2,0-1,0 1,1 0,-10 9,-6 9,1 1,-31 47,5-6,19-30,21-23,-1-1,0-1,-1 0,0 0,0 0,-1-1,-1-1,1 1,-1-2,-1 0,1 0,-17 6,-14 1,11-5,0 2,-54 27,-36 23,66-34,-84 52,48-17,32-25,3 2,1 3,-65 64,82-66,-66 74,86-95,-1 0,-1-2,-1-1,0 0,-39 21,23-14,-70 37,67-40,-65 46,39-14,-84 86,137-127,-1-1,0 0,0-1,-21 10,1 0,-40 27,-105 84,141-102,-1-1,-1-2,-44 19,46-21,1 1,0 2,-45 43,-44 31,50-35,61-50,-2 0,0-1,-28 18,-351 223,215-138,126-81,33-22,-38 30,47-30,0 0,0 1,2 1,0 0,0 0,2 1,0 0,-10 27,-4 7,8-24,-1 0,-28 34,25-36,2 0,-21 39,32-54,0 0,-1-1,-1 0,1 0,-2 0,1-1,-1 0,-12 8,-30 29,43-32,0-1,0 1,1 0,1 1,0-1,-5 21,-5 9,-78 151,-57 97,95-207,38-59,-25 46,-124 318,158-369,-1-1,-21 31,-2 4,-14 19,33-53,1 1,1 0,-15 34,6-5,-48 85,38-90,23-34,1 0,-1 0,2 1,-1 0,-7 22,-33 87,29-78,-19 64,33-92,-1 0,-1 0,0-1,-1 0,-1 0,0 0,-10 11,-9 9,-39 36,53-57,-12 15,-33 49,27-35,-64 107,73-109,-3-1,-1-1,-56 63,66-84,2-2,-1-1,0-1,-27 18,-38 30,64-48,0 0,-1-1,0 0,0-1,-2-1,-31 12,-29 3,23-9,0 3,2 2,0 2,-72 44,25-7,-163 70,224-109,0 2,1 2,-43 37,24-19,-112 77,77-44,-17 13,58-49,36-27,-1 0,0-1,-1-1,0 0,-30 12,20-11,1 2,0 1,1 1,-37 30,-12 7,-70 57,30-22,101-77,0 1,1 0,0 1,1 0,0 1,-19 30,12-11,1 1,-17 44,-21 76,41-98,15-56,0 1,0-1,0 0,0 0,0 1,-1-1,1 0,0 0,0 0,0 0,0 1,-1-1,1 0,0 0,0 0,-1 0,1 0,0 0,0 0,-1 1,1-1,0 0,0 0,-1 0,1 0,0 0,0 0,-1 0,1 0,0 0,0 0,-1 0,1-1,0 1,0 0,-1 0,1 0,0 0,0 0,0 0,-1-1,1 1,0 0,0 0,0 0,-1 0,1-1,0 1,0 0,0 0,0-1,0 1,0 0,-1 0,1 0,0-1,0 1,0 0,0-1,-10-19,8 15,-12-22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14:02.955"/>
    </inkml:context>
    <inkml:brush xml:id="br0">
      <inkml:brushProperty name="width" value="0.3" units="cm"/>
      <inkml:brushProperty name="height" value="0.6" units="cm"/>
      <inkml:brushProperty name="color" value="#00FDFF"/>
      <inkml:brushProperty name="tip" value="rectangle"/>
      <inkml:brushProperty name="rasterOp" value="maskPen"/>
      <inkml:brushProperty name="ignorePressure" value="1"/>
    </inkml:brush>
  </inkml:definitions>
  <inkml:trace contextRef="#ctx0" brushRef="#br0">342 1,'-4'0,"-6"0,-1 4,-7 2,-8 7,-9 7,-2 3,-4 2,2-3,3-5,3-6,4-4,6-4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14:23.329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9597 1,'-607'0,"467"12,22-1,-652-8,394-5,-817 2,1163 2,0 1,1 2,-1 0,-45 17,44-12,-1-2,0-1,-49 5,64-12,-31 3,-50 8,86-9,0 0,0 1,0 0,1 1,-1 1,1 0,0 0,1 1,-18 12,15-4,0 0,0 0,2 1,0 1,-11 19,9-13,-1-1,-20 23,-6 0,-1-1,-3-3,-61 45,-49 21,75-49,-64 40,117-79,2 0,0 2,1 0,-39 47,8-9,-16 12,-110 146,170-202,-1-1,-1 0,0-1,-1-1,0 0,0 0,-1-1,-1-1,0-1,-26 12,11-4,1 1,-30 24,4-4,16-14,-76 32,82-42,0 3,1 0,-56 40,62-34,2 2,0 0,-23 33,-23 25,-113 131,82-114,37-37,41-42,4-4,-1-2,-38 22,38-24,0 0,1 1,-29 25,29-21,-2-1,-29 19,28-21,0 2,-27 24,-342 322,352-331,-46 30,-10 7,-51 48,137-110,1 2,1-1,-14 17,-15 15,11-18,-96 77,23-31,50-37,2 3,1 2,-52 52,65-54,2 2,2 0,1 2,-25 48,36-62,0 0,-1 0,-2-2,0 0,-28 23,-19 21,-17 41,27-31,41-52,1 0,1 1,1 1,1 0,2 0,0 1,-8 43,-51 163,61-210,-2 2,-1 1,-1-2,-1 1,-22 32,0-10,-2-1,-50 49,66-70,1 1,1 0,2 1,0 1,-13 31,22-44,-83 133,60-102,18-24,1 0,-11 28,14-29,-1 0,0-1,-18 26,7-15,-25 50,12-18,9-13,21-39,-1-1,0 0,-1 0,0 0,-1 0,1-1,-1 0,-11 10,2-2,0 0,-21 30,-8 9,42-52,0 0,-1 0,1 0,0 0,0 1,1-1,-1 1,1-1,0 1,0 0,0-1,0 1,0 0,1 0,0 0,0-1,0 1,0 0,1 0,-1 0,1-1,2 6,2 7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14:30.494"/>
    </inkml:context>
    <inkml:brush xml:id="br0">
      <inkml:brushProperty name="width" value="0.1" units="cm"/>
      <inkml:brushProperty name="height" value="0.2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3959 1,'-2'7,"-1"0,0 0,0-1,0 1,-1 0,0-1,-1 0,1 0,-1 0,-6 5,4-3,-67 93,53-70,-1-1,-46 50,59-71,1 1,1 0,-1 0,2 1,-1-1,2 2,-7 15,2 1,-14 56,11-9,-11 42,18-105,0 1,-1-1,0-1,-1 1,0-1,-1 0,0-1,-1 0,0-1,-17 13,-27 28,38-32,0-1,-1 0,-1-1,-1-1,0-1,-36 20,36-23,0 1,1 1,1 0,0 2,-20 21,14-13,-35 26,30-30,-1-1,-59 25,66-31,1 0,-26 19,-29 18,-369 188,367-188,57-34,-1-1,-33 16,-55 25,64-31,-58 23,19-13,-137 75,166-78,-271 166,284-168,-2-2,-1-2,-64 25,70-31,-42 26,8-3,-128 46,84-39,77-31,-68 41,95-50,1 1,0 0,0 1,1 0,0 1,1 0,1 1,-11 16,9-7,1 0,1 1,1 0,1 1,-7 29,-20 47,26-80,1 1,1 0,0 0,2 1,1 0,-2 24,5 173,3-97,-2-101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14:36.340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48,'374'-13,"-4"0,529 14,-879-2,1-1,31-6,-38 4,1 1,0 1,1 1,-1 0,0 1,20 2,72 17,77 10,-137-21,-26-3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14:44.472"/>
    </inkml:context>
    <inkml:brush xml:id="br0">
      <inkml:brushProperty name="width" value="0.3" units="cm"/>
      <inkml:brushProperty name="height" value="0.6" units="cm"/>
      <inkml:brushProperty name="color" value="#FF2500"/>
      <inkml:brushProperty name="tip" value="rectangle"/>
      <inkml:brushProperty name="rasterOp" value="maskPen"/>
      <inkml:brushProperty name="ignorePressure" value="1"/>
    </inkml:brush>
  </inkml:definitions>
  <inkml:trace contextRef="#ctx0" brushRef="#br0">447 88,'-28'0,"-9"1,0-1,0-2,0-2,-61-14,76 12,-5-1,1-2,0 0,-30-16,40 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15:14.9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801 3,'-43'-1,"20"0,0 1,-30 3,46-2,1 0,-1 1,0 0,1 0,0 0,0 1,-1 0,2 0,-1 0,0 1,1 0,-8 6,-50 40,46-38,0 0,-23 23,-180 162,132-123,60-46,24-23,0-1,-1 1,1-1,-1 0,0 0,0 0,0-1,0 0,-11 5,-5-1,2-1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7T09:15:16.87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1097 3,'-229'-2,"-240"5,341 9,-51 1,108-14,51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move the slide</a:t>
            </a: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2000" b="0" strike="noStrike" spc="-1">
                <a:latin typeface="Arial"/>
              </a:rPr>
              <a:t>Click to edit the notes format</a:t>
            </a:r>
          </a:p>
        </p:txBody>
      </p:sp>
      <p:sp>
        <p:nvSpPr>
          <p:cNvPr id="116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en-US" sz="1400" b="0" strike="noStrike" spc="-1">
                <a:latin typeface="Times New Roman"/>
              </a:rPr>
              <a:t>&lt;header&gt;</a:t>
            </a:r>
          </a:p>
        </p:txBody>
      </p:sp>
      <p:sp>
        <p:nvSpPr>
          <p:cNvPr id="117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118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119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DF893E1F-8A73-40F2-87FD-4B9D15800F66}" type="slidenum">
              <a:rPr lang="en-US" sz="1400" b="0" strike="noStrike" spc="-1">
                <a:latin typeface="Times New Roman"/>
              </a:rPr>
              <a:t>‹N°›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CustomShape 1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E2206AFE-2952-483F-A503-9D53EA069EBA}" type="slidenum">
              <a:rPr lang="en-US" sz="12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37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651" name="CustomShape 2"/>
          <p:cNvSpPr/>
          <p:nvPr/>
        </p:nvSpPr>
        <p:spPr>
          <a:xfrm>
            <a:off x="3884760" y="8685360"/>
            <a:ext cx="2970360" cy="455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algn="r">
              <a:lnSpc>
                <a:spcPct val="100000"/>
              </a:lnSpc>
            </a:pPr>
            <a:fld id="{192E4B5E-62D0-496F-80A4-E096FBC5E2C5}" type="slidenum">
              <a:rPr lang="en-US" sz="12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37</a:t>
            </a:fld>
            <a:endParaRPr lang="en-US" sz="1200" b="0" strike="noStrike" spc="-1">
              <a:latin typeface="Arial"/>
            </a:endParaRPr>
          </a:p>
        </p:txBody>
      </p:sp>
      <p:sp>
        <p:nvSpPr>
          <p:cNvPr id="652" name="PlaceHolder 3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0413" cy="3427413"/>
          </a:xfrm>
          <a:prstGeom prst="rect">
            <a:avLst/>
          </a:prstGeom>
        </p:spPr>
      </p:sp>
      <p:sp>
        <p:nvSpPr>
          <p:cNvPr id="653" name="PlaceHolder 4"/>
          <p:cNvSpPr>
            <a:spLocks noGrp="1"/>
          </p:cNvSpPr>
          <p:nvPr>
            <p:ph type="body"/>
          </p:nvPr>
        </p:nvSpPr>
        <p:spPr>
          <a:xfrm>
            <a:off x="671400" y="3236760"/>
            <a:ext cx="7807320" cy="304344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432304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2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2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0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457200" y="274680"/>
            <a:ext cx="8228160" cy="529272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8160" cy="114156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en-US" sz="18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1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7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wmf"/><Relationship Id="rId1" Type="http://schemas.openxmlformats.org/officeDocument/2006/relationships/slideLayout" Target="../slideLayouts/slideLayout17.xml"/><Relationship Id="rId4" Type="http://schemas.openxmlformats.org/officeDocument/2006/relationships/hyperlink" Target="https://amhra.oca.eu/AMHRA/index.htm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7.png"/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1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17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9.png"/><Relationship Id="rId2" Type="http://schemas.openxmlformats.org/officeDocument/2006/relationships/hyperlink" Target="http://atlas.obs-hp.fr/elodie/" TargetMode="External"/><Relationship Id="rId1" Type="http://schemas.openxmlformats.org/officeDocument/2006/relationships/slideLayout" Target="../slideLayouts/slideLayout1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1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1.png"/><Relationship Id="rId1" Type="http://schemas.openxmlformats.org/officeDocument/2006/relationships/slideLayout" Target="../slideLayouts/slideLayout25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5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5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7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png"/><Relationship Id="rId3" Type="http://schemas.openxmlformats.org/officeDocument/2006/relationships/image" Target="../media/image177.png"/><Relationship Id="rId7" Type="http://schemas.openxmlformats.org/officeDocument/2006/relationships/image" Target="../media/image181.png"/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80.png"/><Relationship Id="rId5" Type="http://schemas.openxmlformats.org/officeDocument/2006/relationships/image" Target="../media/image179.png"/><Relationship Id="rId4" Type="http://schemas.openxmlformats.org/officeDocument/2006/relationships/image" Target="../media/image178.png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5.xml"/><Relationship Id="rId18" Type="http://schemas.openxmlformats.org/officeDocument/2006/relationships/image" Target="../media/image28.png"/><Relationship Id="rId3" Type="http://schemas.openxmlformats.org/officeDocument/2006/relationships/image" Target="../media/image21.wmf"/><Relationship Id="rId21" Type="http://schemas.openxmlformats.org/officeDocument/2006/relationships/customXml" Target="../ink/ink9.xml"/><Relationship Id="rId7" Type="http://schemas.openxmlformats.org/officeDocument/2006/relationships/customXml" Target="../ink/ink2.xml"/><Relationship Id="rId12" Type="http://schemas.openxmlformats.org/officeDocument/2006/relationships/image" Target="../media/image25.png"/><Relationship Id="rId17" Type="http://schemas.openxmlformats.org/officeDocument/2006/relationships/customXml" Target="../ink/ink7.xml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11" Type="http://schemas.openxmlformats.org/officeDocument/2006/relationships/customXml" Target="../ink/ink4.xml"/><Relationship Id="rId24" Type="http://schemas.openxmlformats.org/officeDocument/2006/relationships/image" Target="../media/image31.png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23" Type="http://schemas.openxmlformats.org/officeDocument/2006/relationships/customXml" Target="../ink/ink10.xml"/><Relationship Id="rId10" Type="http://schemas.openxmlformats.org/officeDocument/2006/relationships/image" Target="../media/image24.png"/><Relationship Id="rId19" Type="http://schemas.openxmlformats.org/officeDocument/2006/relationships/customXml" Target="../ink/ink8.xml"/><Relationship Id="rId4" Type="http://schemas.openxmlformats.org/officeDocument/2006/relationships/image" Target="../media/image22.wmf"/><Relationship Id="rId9" Type="http://schemas.openxmlformats.org/officeDocument/2006/relationships/customXml" Target="../ink/ink3.xml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customXml" Target="../ink/ink15.xml"/><Relationship Id="rId18" Type="http://schemas.openxmlformats.org/officeDocument/2006/relationships/image" Target="../media/image28.png"/><Relationship Id="rId3" Type="http://schemas.openxmlformats.org/officeDocument/2006/relationships/image" Target="../media/image21.wmf"/><Relationship Id="rId21" Type="http://schemas.openxmlformats.org/officeDocument/2006/relationships/customXml" Target="../ink/ink19.xml"/><Relationship Id="rId7" Type="http://schemas.openxmlformats.org/officeDocument/2006/relationships/customXml" Target="../ink/ink12.xml"/><Relationship Id="rId12" Type="http://schemas.openxmlformats.org/officeDocument/2006/relationships/image" Target="../media/image25.png"/><Relationship Id="rId17" Type="http://schemas.openxmlformats.org/officeDocument/2006/relationships/customXml" Target="../ink/ink17.xml"/><Relationship Id="rId2" Type="http://schemas.openxmlformats.org/officeDocument/2006/relationships/image" Target="../media/image20.png"/><Relationship Id="rId16" Type="http://schemas.openxmlformats.org/officeDocument/2006/relationships/image" Target="../media/image27.png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2.png"/><Relationship Id="rId11" Type="http://schemas.openxmlformats.org/officeDocument/2006/relationships/customXml" Target="../ink/ink14.xml"/><Relationship Id="rId24" Type="http://schemas.openxmlformats.org/officeDocument/2006/relationships/image" Target="../media/image31.png"/><Relationship Id="rId5" Type="http://schemas.openxmlformats.org/officeDocument/2006/relationships/customXml" Target="../ink/ink11.xml"/><Relationship Id="rId15" Type="http://schemas.openxmlformats.org/officeDocument/2006/relationships/customXml" Target="../ink/ink16.xml"/><Relationship Id="rId23" Type="http://schemas.openxmlformats.org/officeDocument/2006/relationships/customXml" Target="../ink/ink20.xml"/><Relationship Id="rId10" Type="http://schemas.openxmlformats.org/officeDocument/2006/relationships/image" Target="../media/image24.png"/><Relationship Id="rId19" Type="http://schemas.openxmlformats.org/officeDocument/2006/relationships/customXml" Target="../ink/ink18.xml"/><Relationship Id="rId4" Type="http://schemas.openxmlformats.org/officeDocument/2006/relationships/image" Target="../media/image22.wmf"/><Relationship Id="rId9" Type="http://schemas.openxmlformats.org/officeDocument/2006/relationships/customXml" Target="../ink/ink13.xml"/><Relationship Id="rId14" Type="http://schemas.openxmlformats.org/officeDocument/2006/relationships/image" Target="../media/image26.png"/><Relationship Id="rId22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5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w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79.w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wmf"/><Relationship Id="rId3" Type="http://schemas.openxmlformats.org/officeDocument/2006/relationships/image" Target="../media/image81.wmf"/><Relationship Id="rId7" Type="http://schemas.openxmlformats.org/officeDocument/2006/relationships/image" Target="../media/image85.wmf"/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4.wmf"/><Relationship Id="rId5" Type="http://schemas.openxmlformats.org/officeDocument/2006/relationships/image" Target="../media/image83.wmf"/><Relationship Id="rId4" Type="http://schemas.openxmlformats.org/officeDocument/2006/relationships/image" Target="../media/image82.w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wmf"/><Relationship Id="rId2" Type="http://schemas.openxmlformats.org/officeDocument/2006/relationships/image" Target="../media/image80.wmf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78.wmf"/><Relationship Id="rId4" Type="http://schemas.openxmlformats.org/officeDocument/2006/relationships/image" Target="../media/image8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4.png"/><Relationship Id="rId4" Type="http://schemas.openxmlformats.org/officeDocument/2006/relationships/image" Target="../media/image88.wm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7" Type="http://schemas.openxmlformats.org/officeDocument/2006/relationships/image" Target="../media/image85.w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9.wmf"/><Relationship Id="rId5" Type="http://schemas.openxmlformats.org/officeDocument/2006/relationships/image" Target="../media/image64.png"/><Relationship Id="rId4" Type="http://schemas.openxmlformats.org/officeDocument/2006/relationships/image" Target="../media/image88.wmf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5.png"/><Relationship Id="rId4" Type="http://schemas.openxmlformats.org/officeDocument/2006/relationships/image" Target="../media/image90.wmf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7" Type="http://schemas.openxmlformats.org/officeDocument/2006/relationships/image" Target="../media/image85.wmf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1.wmf"/><Relationship Id="rId5" Type="http://schemas.openxmlformats.org/officeDocument/2006/relationships/image" Target="../media/image65.png"/><Relationship Id="rId4" Type="http://schemas.openxmlformats.org/officeDocument/2006/relationships/image" Target="../media/image90.wmf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wmf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wmf"/><Relationship Id="rId1" Type="http://schemas.openxmlformats.org/officeDocument/2006/relationships/slideLayout" Target="../slideLayouts/slideLayout1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wmf"/><Relationship Id="rId1" Type="http://schemas.openxmlformats.org/officeDocument/2006/relationships/slideLayout" Target="../slideLayouts/slideLayout17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1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5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5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wmf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wmf"/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22.png"/><Relationship Id="rId4" Type="http://schemas.openxmlformats.org/officeDocument/2006/relationships/image" Target="../media/image121.wmf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wmf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21.wmf"/><Relationship Id="rId4" Type="http://schemas.openxmlformats.org/officeDocument/2006/relationships/image" Target="../media/image120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5.xml"/><Relationship Id="rId4" Type="http://schemas.openxmlformats.org/officeDocument/2006/relationships/hyperlink" Target="http://atlas.obs-hp.fr/elodie/" TargetMode="Externa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5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wmf"/><Relationship Id="rId1" Type="http://schemas.openxmlformats.org/officeDocument/2006/relationships/slideLayout" Target="../slideLayouts/slideLayout2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wmf"/><Relationship Id="rId2" Type="http://schemas.openxmlformats.org/officeDocument/2006/relationships/image" Target="../media/image129.w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wmf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34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5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gif"/><Relationship Id="rId1" Type="http://schemas.openxmlformats.org/officeDocument/2006/relationships/slideLayout" Target="../slideLayouts/slideLayout1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7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gif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1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7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5.wmf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1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17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wm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4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wmf"/><Relationship Id="rId2" Type="http://schemas.openxmlformats.org/officeDocument/2006/relationships/image" Target="../media/image152.wmf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54.wmf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wmf"/><Relationship Id="rId7" Type="http://schemas.openxmlformats.org/officeDocument/2006/relationships/image" Target="../media/image158.wmf"/><Relationship Id="rId2" Type="http://schemas.openxmlformats.org/officeDocument/2006/relationships/image" Target="../media/image153.w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57.wmf"/><Relationship Id="rId5" Type="http://schemas.openxmlformats.org/officeDocument/2006/relationships/image" Target="../media/image156.wmf"/><Relationship Id="rId4" Type="http://schemas.openxmlformats.org/officeDocument/2006/relationships/image" Target="../media/image155.wmf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2.wmf"/><Relationship Id="rId1" Type="http://schemas.openxmlformats.org/officeDocument/2006/relationships/slideLayout" Target="../slideLayouts/slideLayout1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Espace lointain, Univers, astronomie, nébuleuse&#10;&#10;Description générée automatiquement">
            <a:extLst>
              <a:ext uri="{FF2B5EF4-FFF2-40B4-BE49-F238E27FC236}">
                <a16:creationId xmlns:a16="http://schemas.microsoft.com/office/drawing/2014/main" id="{80105046-F403-1D20-13FF-7AD337D2E9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11"/>
          <a:stretch/>
        </p:blipFill>
        <p:spPr>
          <a:xfrm>
            <a:off x="0" y="-1"/>
            <a:ext cx="9144000" cy="6843601"/>
          </a:xfrm>
          <a:prstGeom prst="rect">
            <a:avLst/>
          </a:prstGeom>
        </p:spPr>
      </p:pic>
      <p:sp>
        <p:nvSpPr>
          <p:cNvPr id="121" name="CustomShape 1"/>
          <p:cNvSpPr/>
          <p:nvPr/>
        </p:nvSpPr>
        <p:spPr>
          <a:xfrm>
            <a:off x="0" y="14399"/>
            <a:ext cx="9144000" cy="640333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400" b="1" strike="noStrike" spc="-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DejaVu Sans"/>
              </a:rPr>
              <a:t>MAUCA METEOR C2PU </a:t>
            </a:r>
            <a:endParaRPr lang="en-US" sz="4400" b="0" strike="noStrike" spc="-1" dirty="0"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800" b="1" strike="noStrike" spc="-1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DejaVu Sans"/>
              </a:rPr>
              <a:t>(UCA – Lagrange/OCA)</a:t>
            </a:r>
          </a:p>
          <a:p>
            <a:pPr algn="ctr">
              <a:lnSpc>
                <a:spcPct val="100000"/>
              </a:lnSpc>
            </a:pPr>
            <a:br>
              <a:rPr dirty="0"/>
            </a:br>
            <a:r>
              <a:rPr lang="en-US" sz="4400" b="1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DejaVu Sans"/>
              </a:rPr>
              <a:t>Stellar physics for Observations</a:t>
            </a:r>
            <a:br>
              <a:rPr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fr-FR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00000"/>
              </a:lnSpc>
            </a:pPr>
            <a:endParaRPr lang="fr-FR" sz="2700" b="0" strike="noStrike" spc="-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fr-FR" sz="2700" spc="-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fr-FR" sz="2700" b="0" strike="noStrike" spc="-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fr-FR" sz="2700" spc="-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fr-FR" sz="2700" b="0" strike="noStrike" spc="-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fr-FR" sz="2700" spc="-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endParaRPr lang="en-US" sz="2700" b="0" strike="noStrike" spc="-1" dirty="0">
              <a:solidFill>
                <a:schemeClr val="tx2">
                  <a:lumMod val="20000"/>
                  <a:lumOff val="80000"/>
                </a:schemeClr>
              </a:solidFill>
              <a:latin typeface="Calibri"/>
              <a:ea typeface="DejaVu Sans"/>
            </a:endParaRPr>
          </a:p>
          <a:p>
            <a:pPr algn="ctr"/>
            <a:r>
              <a:rPr lang="en-US" sz="2700" b="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DejaVu Sans"/>
              </a:rPr>
              <a:t>A. </a:t>
            </a:r>
            <a:r>
              <a:rPr lang="en-US" sz="2700" b="0" strike="noStrike" spc="-1" dirty="0" err="1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DejaVu Sans"/>
              </a:rPr>
              <a:t>Domiciano</a:t>
            </a:r>
            <a:r>
              <a:rPr lang="en-US" sz="2700" b="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DejaVu Sans"/>
              </a:rPr>
              <a:t> </a:t>
            </a:r>
            <a:r>
              <a:rPr lang="fr-FR" sz="2800" dirty="0"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reaming Outloud Pro" panose="020B0604020202020204" pitchFamily="66" charset="0"/>
                <a:cs typeface="Dreaming Outloud Pro" panose="020B0604020202020204" pitchFamily="66" charset="0"/>
              </a:rPr>
              <a:t>+ A. Meilland</a:t>
            </a:r>
            <a:r>
              <a:rPr lang="en-US" sz="2700" spc="-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DejaVu Sans"/>
              </a:rPr>
              <a:t>                                              </a:t>
            </a:r>
            <a:r>
              <a:rPr lang="en-US" sz="2700" b="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ea typeface="DejaVu Sans"/>
              </a:rPr>
              <a:t>          </a:t>
            </a:r>
            <a:endParaRPr lang="en-US" sz="2700" b="0" strike="noStrike" spc="-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18151D9-B0DC-B193-262B-3871B87EC4FE}"/>
              </a:ext>
            </a:extLst>
          </p:cNvPr>
          <p:cNvSpPr txBox="1"/>
          <p:nvPr/>
        </p:nvSpPr>
        <p:spPr>
          <a:xfrm>
            <a:off x="3982849" y="6581990"/>
            <a:ext cx="577544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  <a:latin typeface="+mj-lt"/>
              </a:rPr>
              <a:t>Jones-</a:t>
            </a:r>
            <a:r>
              <a:rPr lang="en-US" sz="1100" dirty="0" err="1">
                <a:solidFill>
                  <a:schemeClr val="bg1"/>
                </a:solidFill>
                <a:latin typeface="+mj-lt"/>
              </a:rPr>
              <a:t>Emberson</a:t>
            </a:r>
            <a:r>
              <a:rPr lang="en-US" sz="1100" dirty="0">
                <a:solidFill>
                  <a:schemeClr val="bg1"/>
                </a:solidFill>
                <a:latin typeface="+mj-lt"/>
              </a:rPr>
              <a:t> 1 planetary nebula as seen from the C2PU telescope in </a:t>
            </a:r>
            <a:r>
              <a:rPr lang="en-US" sz="1100" dirty="0" err="1">
                <a:solidFill>
                  <a:schemeClr val="bg1"/>
                </a:solidFill>
                <a:latin typeface="+mj-lt"/>
              </a:rPr>
              <a:t>Calern</a:t>
            </a:r>
            <a:endParaRPr lang="en-US" sz="1100" dirty="0">
              <a:solidFill>
                <a:schemeClr val="bg1"/>
              </a:solidFill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457200" y="274680"/>
            <a:ext cx="8228160" cy="7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spc="-1" dirty="0">
                <a:solidFill>
                  <a:srgbClr val="1F497D"/>
                </a:solidFill>
                <a:latin typeface="Calibri"/>
              </a:rPr>
              <a:t>Stars in the Universe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A2C8EE1-F308-6F1B-B8F9-B6296E8772A8}"/>
              </a:ext>
            </a:extLst>
          </p:cNvPr>
          <p:cNvSpPr txBox="1"/>
          <p:nvPr/>
        </p:nvSpPr>
        <p:spPr>
          <a:xfrm>
            <a:off x="4703164" y="613937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M83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39A24F6-0A21-B8BF-6F80-2E103A14A2D9}"/>
              </a:ext>
            </a:extLst>
          </p:cNvPr>
          <p:cNvSpPr txBox="1"/>
          <p:nvPr/>
        </p:nvSpPr>
        <p:spPr>
          <a:xfrm>
            <a:off x="6036088" y="1863969"/>
            <a:ext cx="253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Stars are </a:t>
            </a:r>
            <a:r>
              <a:rPr lang="fr-FR" dirty="0" err="1"/>
              <a:t>Candles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in the </a:t>
            </a:r>
            <a:r>
              <a:rPr lang="fr-FR" dirty="0" err="1"/>
              <a:t>Universe</a:t>
            </a:r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9E833A-E1F3-6C27-6847-794D5F5151B0}"/>
              </a:ext>
            </a:extLst>
          </p:cNvPr>
          <p:cNvSpPr txBox="1"/>
          <p:nvPr/>
        </p:nvSpPr>
        <p:spPr>
          <a:xfrm>
            <a:off x="5951096" y="3150925"/>
            <a:ext cx="25364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They</a:t>
            </a:r>
            <a:r>
              <a:rPr lang="fr-FR" dirty="0"/>
              <a:t> help us </a:t>
            </a:r>
            <a:r>
              <a:rPr lang="fr-FR" dirty="0" err="1"/>
              <a:t>study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all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objects</a:t>
            </a:r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Even the «invisible»</a:t>
            </a:r>
          </a:p>
          <a:p>
            <a:pPr algn="ctr"/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F49D4CE-28E8-020C-D47F-8B32A25BC0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92" y="1062360"/>
            <a:ext cx="4606828" cy="292595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0B4698F-5272-FD52-20F7-B6AAEAA94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92" y="4028616"/>
            <a:ext cx="4606828" cy="276463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0B04E4F-3F9E-B906-8C0E-9D695673BFBA}"/>
              </a:ext>
            </a:extLst>
          </p:cNvPr>
          <p:cNvSpPr txBox="1"/>
          <p:nvPr/>
        </p:nvSpPr>
        <p:spPr>
          <a:xfrm>
            <a:off x="5733446" y="5087765"/>
            <a:ext cx="29717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Exoplanets</a:t>
            </a:r>
            <a:r>
              <a:rPr lang="fr-FR" dirty="0"/>
              <a:t> </a:t>
            </a:r>
            <a:r>
              <a:rPr lang="fr-FR" dirty="0" err="1"/>
              <a:t>detection</a:t>
            </a:r>
            <a:r>
              <a:rPr lang="fr-FR" dirty="0"/>
              <a:t> </a:t>
            </a:r>
            <a:r>
              <a:rPr lang="fr-FR" dirty="0" err="1"/>
              <a:t>with</a:t>
            </a:r>
            <a:endParaRPr lang="fr-FR" dirty="0"/>
          </a:p>
          <a:p>
            <a:pPr algn="ctr"/>
            <a:r>
              <a:rPr lang="fr-FR" dirty="0"/>
              <a:t>Transit and radial </a:t>
            </a:r>
            <a:r>
              <a:rPr lang="fr-FR" dirty="0" err="1"/>
              <a:t>velocities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384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CustomShape 1"/>
          <p:cNvSpPr/>
          <p:nvPr/>
        </p:nvSpPr>
        <p:spPr>
          <a:xfrm>
            <a:off x="457200" y="130680"/>
            <a:ext cx="822816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Emission line stars: the example of Be stars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594" name="CustomShape 3"/>
          <p:cNvSpPr/>
          <p:nvPr/>
        </p:nvSpPr>
        <p:spPr>
          <a:xfrm>
            <a:off x="1701060" y="897150"/>
            <a:ext cx="7306463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000" b="0" strike="noStrike" spc="-1" dirty="0" err="1">
                <a:solidFill>
                  <a:srgbClr val="FF0000"/>
                </a:solidFill>
                <a:latin typeface="Arial"/>
              </a:rPr>
              <a:t>Such</a:t>
            </a:r>
            <a:r>
              <a:rPr lang="fr-FR" sz="2000" b="0" strike="noStrike" spc="-1" dirty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2000" b="0" strike="noStrike" spc="-1" dirty="0" err="1">
                <a:solidFill>
                  <a:srgbClr val="FF0000"/>
                </a:solidFill>
                <a:latin typeface="Arial"/>
              </a:rPr>
              <a:t>measurement</a:t>
            </a:r>
            <a:r>
              <a:rPr lang="fr-FR" sz="2000" b="0" strike="noStrike" spc="-1" dirty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2000" b="0" strike="noStrike" spc="-1" dirty="0" err="1">
                <a:solidFill>
                  <a:srgbClr val="FF0000"/>
                </a:solidFill>
                <a:latin typeface="Arial"/>
              </a:rPr>
              <a:t>is</a:t>
            </a:r>
            <a:r>
              <a:rPr lang="fr-FR" sz="2000" b="0" strike="noStrike" spc="-1" dirty="0">
                <a:solidFill>
                  <a:srgbClr val="FF0000"/>
                </a:solidFill>
                <a:latin typeface="Arial"/>
              </a:rPr>
              <a:t> </a:t>
            </a:r>
            <a:r>
              <a:rPr lang="fr-FR" sz="2000" b="0" strike="noStrike" spc="-1" dirty="0" err="1">
                <a:solidFill>
                  <a:srgbClr val="FF0000"/>
                </a:solidFill>
                <a:latin typeface="Arial"/>
              </a:rPr>
              <a:t>extremely</a:t>
            </a:r>
            <a:r>
              <a:rPr lang="fr-FR" sz="2000" b="0" strike="noStrike" spc="-1" dirty="0">
                <a:solidFill>
                  <a:srgbClr val="FF0000"/>
                </a:solidFill>
                <a:latin typeface="Arial"/>
              </a:rPr>
              <a:t> model-</a:t>
            </a:r>
            <a:r>
              <a:rPr lang="fr-FR" sz="2000" b="0" strike="noStrike" spc="-1" dirty="0" err="1">
                <a:solidFill>
                  <a:srgbClr val="FF0000"/>
                </a:solidFill>
                <a:latin typeface="Arial"/>
              </a:rPr>
              <a:t>dependent</a:t>
            </a:r>
            <a:r>
              <a:rPr lang="fr-FR" sz="2000" b="0" strike="noStrike" spc="-1" dirty="0">
                <a:solidFill>
                  <a:srgbClr val="FF0000"/>
                </a:solidFill>
                <a:latin typeface="Arial"/>
              </a:rPr>
              <a:t> !</a:t>
            </a:r>
            <a:endParaRPr lang="en-US" sz="2000" b="0" strike="noStrike" spc="-1" dirty="0">
              <a:solidFill>
                <a:srgbClr val="FF0000"/>
              </a:solidFill>
              <a:latin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9458F62-6DD7-F8F4-0D0B-9341ED7A7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09" y="1291350"/>
            <a:ext cx="8026341" cy="5143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2768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CustomShape 1"/>
          <p:cNvSpPr/>
          <p:nvPr/>
        </p:nvSpPr>
        <p:spPr>
          <a:xfrm>
            <a:off x="457200" y="130680"/>
            <a:ext cx="822816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Emission line stars: the example of Be stars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596" name="Image 4"/>
          <p:cNvPicPr/>
          <p:nvPr/>
        </p:nvPicPr>
        <p:blipFill>
          <a:blip r:embed="rId2"/>
          <a:stretch/>
        </p:blipFill>
        <p:spPr>
          <a:xfrm>
            <a:off x="313920" y="1432800"/>
            <a:ext cx="8546760" cy="4601520"/>
          </a:xfrm>
          <a:prstGeom prst="rect">
            <a:avLst/>
          </a:prstGeom>
          <a:ln>
            <a:noFill/>
          </a:ln>
        </p:spPr>
      </p:pic>
      <p:sp>
        <p:nvSpPr>
          <p:cNvPr id="597" name="CustomShape 2"/>
          <p:cNvSpPr/>
          <p:nvPr/>
        </p:nvSpPr>
        <p:spPr>
          <a:xfrm>
            <a:off x="468360" y="4455720"/>
            <a:ext cx="19202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Rivinius et al. 2013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98" name="CustomShape 3"/>
          <p:cNvSpPr/>
          <p:nvPr/>
        </p:nvSpPr>
        <p:spPr>
          <a:xfrm>
            <a:off x="351000" y="934920"/>
            <a:ext cx="861552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Shape of emission lines depend on the disc size and viewing angle of the observer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599" name="Image 598"/>
          <p:cNvPicPr/>
          <p:nvPr/>
        </p:nvPicPr>
        <p:blipFill>
          <a:blip r:embed="rId3"/>
          <a:stretch/>
        </p:blipFill>
        <p:spPr>
          <a:xfrm>
            <a:off x="384426" y="3492900"/>
            <a:ext cx="2648160" cy="2652840"/>
          </a:xfrm>
          <a:prstGeom prst="rect">
            <a:avLst/>
          </a:prstGeom>
          <a:ln>
            <a:noFill/>
          </a:ln>
        </p:spPr>
      </p:pic>
      <p:sp>
        <p:nvSpPr>
          <p:cNvPr id="600" name="CustomShape 4"/>
          <p:cNvSpPr/>
          <p:nvPr/>
        </p:nvSpPr>
        <p:spPr>
          <a:xfrm>
            <a:off x="286920" y="6138000"/>
            <a:ext cx="420336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u="sng" strike="noStrike" spc="-1" dirty="0">
                <a:solidFill>
                  <a:srgbClr val="0000FF"/>
                </a:solidFill>
                <a:uFillTx/>
                <a:latin typeface="Arial"/>
                <a:ea typeface="DejaVu Sans"/>
                <a:hlinkClick r:id="rId4"/>
              </a:rPr>
              <a:t>https://amhra.oca.eu/AMHRA/index.htm</a:t>
            </a:r>
            <a:r>
              <a:rPr lang="en-US" sz="1400" b="0" strike="noStrike" spc="-1" dirty="0">
                <a:solidFill>
                  <a:srgbClr val="0000FF"/>
                </a:solidFill>
                <a:latin typeface="Arial"/>
                <a:ea typeface="DejaVu Sans"/>
              </a:rPr>
              <a:t> </a:t>
            </a:r>
            <a:endParaRPr lang="en-US" sz="1400" b="0" strike="noStrike" spc="-1" dirty="0">
              <a:latin typeface="Arial"/>
            </a:endParaRPr>
          </a:p>
        </p:txBody>
      </p:sp>
      <p:sp>
        <p:nvSpPr>
          <p:cNvPr id="601" name="CustomShape 5"/>
          <p:cNvSpPr/>
          <p:nvPr/>
        </p:nvSpPr>
        <p:spPr>
          <a:xfrm>
            <a:off x="5299560" y="5760720"/>
            <a:ext cx="2106360" cy="345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Rivinius et al. 2013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602" name="CustomShape 6"/>
          <p:cNvSpPr/>
          <p:nvPr/>
        </p:nvSpPr>
        <p:spPr>
          <a:xfrm>
            <a:off x="384426" y="3154680"/>
            <a:ext cx="3342702" cy="345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CE181E"/>
                </a:solidFill>
                <a:latin typeface="Arial"/>
                <a:ea typeface="DejaVu Sans"/>
              </a:rPr>
              <a:t>Model image of a Be star</a:t>
            </a: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CustomShape 1"/>
          <p:cNvSpPr/>
          <p:nvPr/>
        </p:nvSpPr>
        <p:spPr>
          <a:xfrm>
            <a:off x="457200" y="130680"/>
            <a:ext cx="822816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70000" lnSpcReduction="20000"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Emission line stars: P </a:t>
            </a:r>
            <a:r>
              <a:rPr lang="en-US" sz="3600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Cygni</a:t>
            </a:r>
            <a:r>
              <a:rPr lang="en-US" sz="3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profile</a:t>
            </a:r>
          </a:p>
          <a:p>
            <a:pPr algn="ctr">
              <a:lnSpc>
                <a:spcPct val="100000"/>
              </a:lnSpc>
            </a:pPr>
            <a:r>
              <a:rPr lang="en-US" sz="3600" spc="-1" dirty="0">
                <a:solidFill>
                  <a:srgbClr val="000000"/>
                </a:solidFill>
                <a:latin typeface="Calibri"/>
              </a:rPr>
              <a:t>Expanding Shell</a:t>
            </a:r>
            <a:endParaRPr lang="en-US" sz="3600" b="0" strike="noStrike" spc="-1" dirty="0">
              <a:latin typeface="Arial"/>
            </a:endParaRPr>
          </a:p>
        </p:txBody>
      </p:sp>
      <p:pic>
        <p:nvPicPr>
          <p:cNvPr id="4" name="Image 3" descr="Une image contenant cercle, capture d’écran, diagramme, Caractère coloré&#10;&#10;Description générée automatiquement">
            <a:extLst>
              <a:ext uri="{FF2B5EF4-FFF2-40B4-BE49-F238E27FC236}">
                <a16:creationId xmlns:a16="http://schemas.microsoft.com/office/drawing/2014/main" id="{9EC35043-DBB0-DFF0-6AD8-1CE8F37C8A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005" y="1748645"/>
            <a:ext cx="4293774" cy="2603101"/>
          </a:xfrm>
          <a:prstGeom prst="rect">
            <a:avLst/>
          </a:prstGeom>
        </p:spPr>
      </p:pic>
      <p:pic>
        <p:nvPicPr>
          <p:cNvPr id="7" name="Image 6" descr="Une image contenant texte, diagramme, ligne, capture d’écran&#10;&#10;Description générée automatiquement">
            <a:extLst>
              <a:ext uri="{FF2B5EF4-FFF2-40B4-BE49-F238E27FC236}">
                <a16:creationId xmlns:a16="http://schemas.microsoft.com/office/drawing/2014/main" id="{493CF63D-DADF-0E8A-E9B1-BE514FABE9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81" y="1301708"/>
            <a:ext cx="4471699" cy="3353775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38C2FB8-6980-4779-BB54-D7116595D2CF}"/>
              </a:ext>
            </a:extLst>
          </p:cNvPr>
          <p:cNvSpPr txBox="1"/>
          <p:nvPr/>
        </p:nvSpPr>
        <p:spPr>
          <a:xfrm>
            <a:off x="5503984" y="6488668"/>
            <a:ext cx="35784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Credit: Jacques </a:t>
            </a:r>
            <a:r>
              <a:rPr lang="en-US" sz="1400" dirty="0" err="1"/>
              <a:t>Gispert</a:t>
            </a:r>
            <a:r>
              <a:rPr lang="en-US" sz="1400" dirty="0"/>
              <a:t> Benjamin </a:t>
            </a:r>
            <a:r>
              <a:rPr lang="en-US" sz="1400" dirty="0" err="1"/>
              <a:t>Mauclair</a:t>
            </a:r>
            <a:endParaRPr lang="en-US" sz="1400" dirty="0"/>
          </a:p>
        </p:txBody>
      </p:sp>
      <p:cxnSp>
        <p:nvCxnSpPr>
          <p:cNvPr id="11" name="Connecteur droit avec flèche 10">
            <a:extLst>
              <a:ext uri="{FF2B5EF4-FFF2-40B4-BE49-F238E27FC236}">
                <a16:creationId xmlns:a16="http://schemas.microsoft.com/office/drawing/2014/main" id="{2DDB2D4A-3A23-7C6A-D444-BB5351587ED9}"/>
              </a:ext>
            </a:extLst>
          </p:cNvPr>
          <p:cNvCxnSpPr>
            <a:cxnSpLocks/>
          </p:cNvCxnSpPr>
          <p:nvPr/>
        </p:nvCxnSpPr>
        <p:spPr>
          <a:xfrm flipV="1">
            <a:off x="1081454" y="4351746"/>
            <a:ext cx="0" cy="12045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365F95B3-85D6-FF4F-E81D-B7EBEC2F5207}"/>
              </a:ext>
            </a:extLst>
          </p:cNvPr>
          <p:cNvSpPr txBox="1"/>
          <p:nvPr/>
        </p:nvSpPr>
        <p:spPr>
          <a:xfrm>
            <a:off x="219808" y="5556292"/>
            <a:ext cx="23342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Blue </a:t>
            </a:r>
            <a:r>
              <a:rPr lang="fr-FR" sz="1400" dirty="0" err="1"/>
              <a:t>shifted</a:t>
            </a:r>
            <a:r>
              <a:rPr lang="fr-FR" sz="1400" dirty="0"/>
              <a:t> absorption line</a:t>
            </a:r>
            <a:endParaRPr lang="en-US" sz="1400" dirty="0"/>
          </a:p>
        </p:txBody>
      </p: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60D3CBDB-F35B-88A9-CFB3-97935834CDC7}"/>
              </a:ext>
            </a:extLst>
          </p:cNvPr>
          <p:cNvCxnSpPr>
            <a:cxnSpLocks/>
          </p:cNvCxnSpPr>
          <p:nvPr/>
        </p:nvCxnSpPr>
        <p:spPr>
          <a:xfrm flipH="1" flipV="1">
            <a:off x="1233854" y="4097215"/>
            <a:ext cx="1016977" cy="109024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D5957BD7-B53A-9FC7-31A2-6123804EEB62}"/>
              </a:ext>
            </a:extLst>
          </p:cNvPr>
          <p:cNvSpPr txBox="1"/>
          <p:nvPr/>
        </p:nvSpPr>
        <p:spPr>
          <a:xfrm>
            <a:off x="1524000" y="5187462"/>
            <a:ext cx="16770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 err="1"/>
              <a:t>Centered</a:t>
            </a:r>
            <a:r>
              <a:rPr lang="fr-FR" sz="1400" dirty="0"/>
              <a:t> </a:t>
            </a:r>
            <a:r>
              <a:rPr lang="fr-FR" sz="1400" dirty="0" err="1"/>
              <a:t>emission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15779389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7" name="Image 9"/>
          <p:cNvPicPr/>
          <p:nvPr/>
        </p:nvPicPr>
        <p:blipFill>
          <a:blip r:embed="rId2"/>
          <a:stretch/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sp>
        <p:nvSpPr>
          <p:cNvPr id="616" name="CustomShape 1"/>
          <p:cNvSpPr/>
          <p:nvPr/>
        </p:nvSpPr>
        <p:spPr>
          <a:xfrm>
            <a:off x="457200" y="130680"/>
            <a:ext cx="8362800" cy="244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/>
            <a:r>
              <a:rPr lang="en-US" sz="360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III. </a:t>
            </a:r>
            <a:r>
              <a:rPr lang="en-US" sz="360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ＭＳ Ｐゴシック"/>
              </a:rPr>
              <a:t> p</a:t>
            </a:r>
            <a:r>
              <a:rPr lang="en-US" sz="3600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ＭＳ Ｐゴシック"/>
              </a:rPr>
              <a:t>ossibles applications at C2PU</a:t>
            </a:r>
          </a:p>
          <a:p>
            <a:pPr algn="ctr"/>
            <a:r>
              <a:rPr lang="en-US" sz="3600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ＭＳ Ｐゴシック"/>
              </a:rPr>
              <a:t> </a:t>
            </a:r>
            <a:endParaRPr lang="en-US" sz="3600" b="0" strike="noStrike" spc="-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4504462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CustomShape 1"/>
          <p:cNvSpPr/>
          <p:nvPr/>
        </p:nvSpPr>
        <p:spPr>
          <a:xfrm>
            <a:off x="457200" y="130680"/>
            <a:ext cx="8362800" cy="2448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1. Rotation velocity and emission line </a:t>
            </a:r>
          </a:p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from H</a:t>
            </a:r>
            <a:r>
              <a:rPr lang="en-US" sz="3600" b="0" strike="noStrike" spc="-1" dirty="0">
                <a:solidFill>
                  <a:srgbClr val="000000"/>
                </a:solidFill>
                <a:latin typeface="Symbol"/>
                <a:ea typeface="DejaVu Sans"/>
              </a:rPr>
              <a:t>a</a:t>
            </a:r>
            <a:r>
              <a:rPr lang="en-US" sz="3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spectroscopic observations </a:t>
            </a:r>
          </a:p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of B and Be stars in the Pleiades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619" name="CustomShape 2"/>
          <p:cNvSpPr/>
          <p:nvPr/>
        </p:nvSpPr>
        <p:spPr>
          <a:xfrm>
            <a:off x="331200" y="2584848"/>
            <a:ext cx="8355600" cy="376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  <a:spcAft>
                <a:spcPts val="601"/>
              </a:spcAft>
            </a:pPr>
            <a:endParaRPr lang="en-US" sz="1800" b="0" strike="noStrike" spc="-1" dirty="0">
              <a:latin typeface="Arial"/>
            </a:endParaRPr>
          </a:p>
          <a:p>
            <a:pPr marL="285840" indent="-28440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Measure equivalent width (EW)</a:t>
            </a:r>
            <a:endParaRPr lang="en-US" b="0" strike="noStrike" spc="-1" dirty="0">
              <a:latin typeface="Arial"/>
            </a:endParaRPr>
          </a:p>
          <a:p>
            <a:pPr marL="285840" indent="-28440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Measure rotation velocity when possible </a:t>
            </a:r>
          </a:p>
          <a:p>
            <a:pPr marL="144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</a:pP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</a:rPr>
              <a:t>      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(i.e., pure absorption </a:t>
            </a:r>
            <a:r>
              <a:rPr lang="en-US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photospheric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lines)</a:t>
            </a:r>
            <a:endParaRPr lang="en-US" b="0" strike="noStrike" spc="-1" dirty="0">
              <a:latin typeface="Arial"/>
            </a:endParaRPr>
          </a:p>
          <a:p>
            <a:pPr marL="285840" indent="-28440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Compare all your measurements </a:t>
            </a:r>
          </a:p>
          <a:p>
            <a:pPr marL="144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</a:pP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</a:rPr>
              <a:t>      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with published values (SIMBAD, papers)</a:t>
            </a:r>
            <a:endParaRPr lang="en-US" b="0" strike="noStrike" spc="-1" dirty="0">
              <a:latin typeface="Arial"/>
            </a:endParaRPr>
          </a:p>
          <a:p>
            <a:pPr marL="285840" indent="-28440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Compare with database of spectra. For example:</a:t>
            </a:r>
            <a:endParaRPr lang="en-US" b="0" strike="noStrike" spc="-1" dirty="0">
              <a:latin typeface="Arial"/>
            </a:endParaRPr>
          </a:p>
          <a:p>
            <a:pPr marL="432000" lvl="1" indent="-2152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strike="noStrike" spc="-1" dirty="0" err="1">
                <a:solidFill>
                  <a:srgbClr val="000000"/>
                </a:solidFill>
                <a:latin typeface="Calibri"/>
                <a:ea typeface="DejaVu Sans"/>
              </a:rPr>
              <a:t>BeSS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(</a:t>
            </a:r>
            <a:r>
              <a:rPr lang="en-US" b="0" u="sng" strike="noStrike" spc="-1" dirty="0">
                <a:solidFill>
                  <a:srgbClr val="0000FF"/>
                </a:solidFill>
                <a:uFillTx/>
                <a:latin typeface="Calibri"/>
                <a:ea typeface="DejaVu Sans"/>
              </a:rPr>
              <a:t>http://basebe.obspm.fr/basebe/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lang="en-US" b="0" strike="noStrike" spc="-1" dirty="0">
              <a:latin typeface="Arial"/>
            </a:endParaRPr>
          </a:p>
          <a:p>
            <a:pPr marL="432000" lvl="1" indent="-21528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Elodie (</a:t>
            </a:r>
            <a:r>
              <a:rPr lang="en-US" b="0" u="sng" strike="noStrike" spc="-1" dirty="0">
                <a:solidFill>
                  <a:srgbClr val="0000FF"/>
                </a:solidFill>
                <a:uFillTx/>
                <a:latin typeface="Calibri"/>
                <a:ea typeface="DejaVu Sans"/>
                <a:hlinkClick r:id="rId2"/>
              </a:rPr>
              <a:t>http://atlas.obs-hp.fr/elodie/</a:t>
            </a: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)  </a:t>
            </a:r>
            <a:endParaRPr lang="en-US" b="0" strike="noStrike" spc="-1" dirty="0">
              <a:latin typeface="Arial"/>
            </a:endParaRPr>
          </a:p>
          <a:p>
            <a:pPr marL="285840" indent="-28440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  <a:buFont typeface="Wingdings" charset="2"/>
              <a:buChar char=""/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Others ideas that you might have</a:t>
            </a:r>
          </a:p>
          <a:p>
            <a:pPr marL="1440" algn="just">
              <a:lnSpc>
                <a:spcPct val="100000"/>
              </a:lnSpc>
              <a:spcAft>
                <a:spcPts val="601"/>
              </a:spcAft>
              <a:buClr>
                <a:srgbClr val="000000"/>
              </a:buClr>
            </a:pPr>
            <a:r>
              <a:rPr lang="en-US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      (see MAUCA C2PU guide)…</a:t>
            </a:r>
            <a:endParaRPr lang="en-US" sz="2400" b="0" strike="noStrike" spc="-1" dirty="0">
              <a:latin typeface="Arial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3DE895D-111E-8D02-2BC4-923DF8AD79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970"/>
          <a:stretch/>
        </p:blipFill>
        <p:spPr>
          <a:xfrm>
            <a:off x="5361969" y="2139301"/>
            <a:ext cx="3782031" cy="4278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CustomShape 1"/>
          <p:cNvSpPr/>
          <p:nvPr/>
        </p:nvSpPr>
        <p:spPr>
          <a:xfrm>
            <a:off x="457200" y="119520"/>
            <a:ext cx="8228160" cy="570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Pleiades bright stars</a:t>
            </a:r>
            <a:endParaRPr lang="en-US" sz="4400" b="0" strike="noStrike" spc="-1">
              <a:latin typeface="Arial"/>
            </a:endParaRPr>
          </a:p>
        </p:txBody>
      </p:sp>
      <p:pic>
        <p:nvPicPr>
          <p:cNvPr id="621" name="Image 2"/>
          <p:cNvPicPr/>
          <p:nvPr/>
        </p:nvPicPr>
        <p:blipFill>
          <a:blip r:embed="rId2"/>
          <a:stretch/>
        </p:blipFill>
        <p:spPr>
          <a:xfrm>
            <a:off x="139680" y="828360"/>
            <a:ext cx="9002880" cy="55483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2" name="Image 4"/>
          <p:cNvPicPr/>
          <p:nvPr/>
        </p:nvPicPr>
        <p:blipFill>
          <a:blip r:embed="rId2"/>
          <a:stretch/>
        </p:blipFill>
        <p:spPr>
          <a:xfrm>
            <a:off x="3111480" y="2603520"/>
            <a:ext cx="6031080" cy="4240440"/>
          </a:xfrm>
          <a:prstGeom prst="rect">
            <a:avLst/>
          </a:prstGeom>
          <a:ln>
            <a:noFill/>
          </a:ln>
        </p:spPr>
      </p:pic>
      <p:pic>
        <p:nvPicPr>
          <p:cNvPr id="623" name="Image 1"/>
          <p:cNvPicPr/>
          <p:nvPr/>
        </p:nvPicPr>
        <p:blipFill>
          <a:blip r:embed="rId3"/>
          <a:stretch/>
        </p:blipFill>
        <p:spPr>
          <a:xfrm>
            <a:off x="122760" y="232200"/>
            <a:ext cx="4922280" cy="3407760"/>
          </a:xfrm>
          <a:prstGeom prst="rect">
            <a:avLst/>
          </a:prstGeom>
          <a:ln>
            <a:noFill/>
          </a:ln>
        </p:spPr>
      </p:pic>
      <p:sp>
        <p:nvSpPr>
          <p:cNvPr id="624" name="CustomShape 1"/>
          <p:cNvSpPr/>
          <p:nvPr/>
        </p:nvSpPr>
        <p:spPr>
          <a:xfrm>
            <a:off x="2048400" y="2171160"/>
            <a:ext cx="2874240" cy="2278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625" name="CustomShape 2"/>
          <p:cNvSpPr/>
          <p:nvPr/>
        </p:nvSpPr>
        <p:spPr>
          <a:xfrm>
            <a:off x="4037040" y="4656240"/>
            <a:ext cx="2017800" cy="91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Alcyone (HD 23630)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B7III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 =  2.87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626" name="CustomShape 3"/>
          <p:cNvSpPr/>
          <p:nvPr/>
        </p:nvSpPr>
        <p:spPr>
          <a:xfrm>
            <a:off x="3607920" y="5947920"/>
            <a:ext cx="28760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http://atlas.obs-hp.fr/elodie/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7" name="Image 3"/>
          <p:cNvPicPr/>
          <p:nvPr/>
        </p:nvPicPr>
        <p:blipFill>
          <a:blip r:embed="rId2"/>
          <a:stretch/>
        </p:blipFill>
        <p:spPr>
          <a:xfrm>
            <a:off x="3032280" y="2552760"/>
            <a:ext cx="6005520" cy="4303800"/>
          </a:xfrm>
          <a:prstGeom prst="rect">
            <a:avLst/>
          </a:prstGeom>
          <a:ln>
            <a:noFill/>
          </a:ln>
        </p:spPr>
      </p:pic>
      <p:pic>
        <p:nvPicPr>
          <p:cNvPr id="628" name="Image 1"/>
          <p:cNvPicPr/>
          <p:nvPr/>
        </p:nvPicPr>
        <p:blipFill>
          <a:blip r:embed="rId3"/>
          <a:stretch/>
        </p:blipFill>
        <p:spPr>
          <a:xfrm>
            <a:off x="122760" y="232200"/>
            <a:ext cx="4922280" cy="3407760"/>
          </a:xfrm>
          <a:prstGeom prst="rect">
            <a:avLst/>
          </a:prstGeom>
          <a:ln>
            <a:noFill/>
          </a:ln>
        </p:spPr>
      </p:pic>
      <p:sp>
        <p:nvSpPr>
          <p:cNvPr id="629" name="CustomShape 1"/>
          <p:cNvSpPr/>
          <p:nvPr/>
        </p:nvSpPr>
        <p:spPr>
          <a:xfrm>
            <a:off x="669240" y="2307600"/>
            <a:ext cx="4253400" cy="2142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630" name="CustomShape 2"/>
          <p:cNvSpPr/>
          <p:nvPr/>
        </p:nvSpPr>
        <p:spPr>
          <a:xfrm>
            <a:off x="4177800" y="4642560"/>
            <a:ext cx="1735920" cy="91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Atlas (HD 23850)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B8III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 =  3.63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631" name="CustomShape 3"/>
          <p:cNvSpPr/>
          <p:nvPr/>
        </p:nvSpPr>
        <p:spPr>
          <a:xfrm>
            <a:off x="3607920" y="5947920"/>
            <a:ext cx="28760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http://atlas.obs-hp.fr/elodie/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2" name="Image 4"/>
          <p:cNvPicPr/>
          <p:nvPr/>
        </p:nvPicPr>
        <p:blipFill>
          <a:blip r:embed="rId2"/>
          <a:stretch/>
        </p:blipFill>
        <p:spPr>
          <a:xfrm>
            <a:off x="3122280" y="2603520"/>
            <a:ext cx="5992920" cy="4253040"/>
          </a:xfrm>
          <a:prstGeom prst="rect">
            <a:avLst/>
          </a:prstGeom>
          <a:ln>
            <a:noFill/>
          </a:ln>
        </p:spPr>
      </p:pic>
      <p:pic>
        <p:nvPicPr>
          <p:cNvPr id="633" name="Image 1"/>
          <p:cNvPicPr/>
          <p:nvPr/>
        </p:nvPicPr>
        <p:blipFill>
          <a:blip r:embed="rId3"/>
          <a:stretch/>
        </p:blipFill>
        <p:spPr>
          <a:xfrm>
            <a:off x="122760" y="232200"/>
            <a:ext cx="4922280" cy="3407760"/>
          </a:xfrm>
          <a:prstGeom prst="rect">
            <a:avLst/>
          </a:prstGeom>
          <a:ln>
            <a:noFill/>
          </a:ln>
        </p:spPr>
      </p:pic>
      <p:sp>
        <p:nvSpPr>
          <p:cNvPr id="634" name="CustomShape 1"/>
          <p:cNvSpPr/>
          <p:nvPr/>
        </p:nvSpPr>
        <p:spPr>
          <a:xfrm>
            <a:off x="4260600" y="2130120"/>
            <a:ext cx="662040" cy="23198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635" name="CustomShape 2"/>
          <p:cNvSpPr/>
          <p:nvPr/>
        </p:nvSpPr>
        <p:spPr>
          <a:xfrm>
            <a:off x="3988080" y="4737960"/>
            <a:ext cx="1915920" cy="91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Electra (HD 23302)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B6IIIe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 =  3.70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636" name="CustomShape 3"/>
          <p:cNvSpPr/>
          <p:nvPr/>
        </p:nvSpPr>
        <p:spPr>
          <a:xfrm>
            <a:off x="3607920" y="5947920"/>
            <a:ext cx="28760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http://atlas.obs-hp.fr/elodie/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Image 3"/>
          <p:cNvPicPr/>
          <p:nvPr/>
        </p:nvPicPr>
        <p:blipFill>
          <a:blip r:embed="rId2"/>
          <a:stretch/>
        </p:blipFill>
        <p:spPr>
          <a:xfrm>
            <a:off x="3022560" y="2445480"/>
            <a:ext cx="6120000" cy="4392720"/>
          </a:xfrm>
          <a:prstGeom prst="rect">
            <a:avLst/>
          </a:prstGeom>
          <a:ln>
            <a:noFill/>
          </a:ln>
        </p:spPr>
      </p:pic>
      <p:pic>
        <p:nvPicPr>
          <p:cNvPr id="638" name="Image 1"/>
          <p:cNvPicPr/>
          <p:nvPr/>
        </p:nvPicPr>
        <p:blipFill>
          <a:blip r:embed="rId3"/>
          <a:stretch/>
        </p:blipFill>
        <p:spPr>
          <a:xfrm>
            <a:off x="122760" y="232200"/>
            <a:ext cx="4922280" cy="3407760"/>
          </a:xfrm>
          <a:prstGeom prst="rect">
            <a:avLst/>
          </a:prstGeom>
          <a:ln>
            <a:noFill/>
          </a:ln>
        </p:spPr>
      </p:pic>
      <p:sp>
        <p:nvSpPr>
          <p:cNvPr id="639" name="CustomShape 1"/>
          <p:cNvSpPr/>
          <p:nvPr/>
        </p:nvSpPr>
        <p:spPr>
          <a:xfrm>
            <a:off x="3072600" y="2772000"/>
            <a:ext cx="1850040" cy="16779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640" name="CustomShape 2"/>
          <p:cNvSpPr/>
          <p:nvPr/>
        </p:nvSpPr>
        <p:spPr>
          <a:xfrm>
            <a:off x="4034520" y="4519800"/>
            <a:ext cx="2022480" cy="91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Merope (HD 23480)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B6IVe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 =  4.18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641" name="CustomShape 3"/>
          <p:cNvSpPr/>
          <p:nvPr/>
        </p:nvSpPr>
        <p:spPr>
          <a:xfrm>
            <a:off x="3607920" y="5947920"/>
            <a:ext cx="28760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http://atlas.obs-hp.fr/elodie/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1E95FAD9-74ED-6809-EC62-0F5EFE40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9" r="9981"/>
          <a:stretch/>
        </p:blipFill>
        <p:spPr>
          <a:xfrm>
            <a:off x="0" y="8764"/>
            <a:ext cx="9144000" cy="6858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2C43794-A67E-F2BB-5D15-A940A068DB1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060203"/>
              </a:clrFrom>
              <a:clrTo>
                <a:srgbClr val="06020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1" t="12226" r="5785" b="44320"/>
          <a:stretch/>
        </p:blipFill>
        <p:spPr>
          <a:xfrm rot="12829744">
            <a:off x="1701889" y="2621480"/>
            <a:ext cx="6838552" cy="1844367"/>
          </a:xfrm>
          <a:prstGeom prst="rect">
            <a:avLst/>
          </a:prstGeom>
        </p:spPr>
      </p:pic>
      <p:sp>
        <p:nvSpPr>
          <p:cNvPr id="123" name="CustomShape 1"/>
          <p:cNvSpPr/>
          <p:nvPr/>
        </p:nvSpPr>
        <p:spPr>
          <a:xfrm>
            <a:off x="457200" y="274680"/>
            <a:ext cx="8228160" cy="7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spc="-1" dirty="0">
                <a:solidFill>
                  <a:schemeClr val="bg1"/>
                </a:solidFill>
                <a:latin typeface="Calibri"/>
              </a:rPr>
              <a:t>Stars are not our only Candles</a:t>
            </a:r>
            <a:endParaRPr lang="en-US" sz="40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A2C8EE1-F308-6F1B-B8F9-B6296E8772A8}"/>
              </a:ext>
            </a:extLst>
          </p:cNvPr>
          <p:cNvSpPr txBox="1"/>
          <p:nvPr/>
        </p:nvSpPr>
        <p:spPr>
          <a:xfrm>
            <a:off x="6241818" y="6398654"/>
            <a:ext cx="2826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Andromeda</a:t>
            </a:r>
            <a:r>
              <a:rPr lang="fr-FR" dirty="0">
                <a:solidFill>
                  <a:schemeClr val="bg1"/>
                </a:solidFill>
              </a:rPr>
              <a:t> Galaxy (M31)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3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stomShape 1">
            <a:extLst>
              <a:ext uri="{FF2B5EF4-FFF2-40B4-BE49-F238E27FC236}">
                <a16:creationId xmlns:a16="http://schemas.microsoft.com/office/drawing/2014/main" id="{D9B3EBF6-7689-CCB2-ED5C-4413AFFA4C71}"/>
              </a:ext>
            </a:extLst>
          </p:cNvPr>
          <p:cNvSpPr/>
          <p:nvPr/>
        </p:nvSpPr>
        <p:spPr>
          <a:xfrm>
            <a:off x="457200" y="130680"/>
            <a:ext cx="8362800" cy="1320051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/>
            <a:r>
              <a:rPr lang="en-US" sz="3600" spc="-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ea typeface="ＭＳ Ｐゴシック"/>
              </a:rPr>
              <a:t>Other ideas at C2PU</a:t>
            </a:r>
          </a:p>
          <a:p>
            <a:pPr algn="ctr"/>
            <a:r>
              <a:rPr lang="en-US" sz="3600" spc="-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ea typeface="ＭＳ Ｐゴシック"/>
              </a:rPr>
              <a:t> </a:t>
            </a:r>
            <a:r>
              <a:rPr lang="en-US" sz="2800" spc="-1" dirty="0">
                <a:solidFill>
                  <a:schemeClr val="tx2">
                    <a:lumMod val="60000"/>
                    <a:lumOff val="40000"/>
                  </a:schemeClr>
                </a:solidFill>
                <a:latin typeface="Arial"/>
                <a:ea typeface="ＭＳ Ｐゴシック"/>
              </a:rPr>
              <a:t>on circumstellar spectroscopy</a:t>
            </a:r>
            <a:endParaRPr lang="en-US" sz="3600" b="0" strike="noStrike" spc="-1" dirty="0">
              <a:solidFill>
                <a:schemeClr val="tx2">
                  <a:lumMod val="20000"/>
                  <a:lumOff val="8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/>
            </a:endParaRPr>
          </a:p>
        </p:txBody>
      </p:sp>
      <p:pic>
        <p:nvPicPr>
          <p:cNvPr id="6" name="Image 5" descr="Une image contenant texte, capture d’écran, Graphique, graphisme&#10;&#10;Description générée automatiquement">
            <a:extLst>
              <a:ext uri="{FF2B5EF4-FFF2-40B4-BE49-F238E27FC236}">
                <a16:creationId xmlns:a16="http://schemas.microsoft.com/office/drawing/2014/main" id="{48926507-9FD7-7E95-11F6-78EC6CF9E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470" y="1450731"/>
            <a:ext cx="3982915" cy="1591983"/>
          </a:xfrm>
          <a:prstGeom prst="rect">
            <a:avLst/>
          </a:prstGeom>
        </p:spPr>
      </p:pic>
      <p:pic>
        <p:nvPicPr>
          <p:cNvPr id="8" name="Image 7" descr="Une image contenant ciel, espace, Facteur de flare, trouble&#10;&#10;Description générée automatiquement">
            <a:extLst>
              <a:ext uri="{FF2B5EF4-FFF2-40B4-BE49-F238E27FC236}">
                <a16:creationId xmlns:a16="http://schemas.microsoft.com/office/drawing/2014/main" id="{03F220AB-0DF4-B0D9-2510-A3726B4D92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84" y="2518703"/>
            <a:ext cx="1482885" cy="1048021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2BFEF35B-CA0F-5124-04D0-8728CFE58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428" y="1999007"/>
            <a:ext cx="4269258" cy="2348741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878F0624-96A0-36A3-A50E-608D7AEEDB78}"/>
              </a:ext>
            </a:extLst>
          </p:cNvPr>
          <p:cNvSpPr txBox="1"/>
          <p:nvPr/>
        </p:nvSpPr>
        <p:spPr>
          <a:xfrm>
            <a:off x="215615" y="1825601"/>
            <a:ext cx="44816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400" dirty="0" err="1"/>
              <a:t>Assymetrical</a:t>
            </a:r>
            <a:r>
              <a:rPr lang="fr-FR" sz="1400" dirty="0"/>
              <a:t> </a:t>
            </a:r>
            <a:r>
              <a:rPr lang="fr-FR" sz="1400" dirty="0" err="1"/>
              <a:t>disk</a:t>
            </a:r>
            <a:r>
              <a:rPr lang="fr-FR" sz="1400" dirty="0"/>
              <a:t> of the </a:t>
            </a:r>
            <a:r>
              <a:rPr lang="fr-FR" sz="1400" dirty="0" err="1"/>
              <a:t>Classical</a:t>
            </a:r>
            <a:r>
              <a:rPr lang="fr-FR" sz="1400" dirty="0"/>
              <a:t> Be star Zeta Tau</a:t>
            </a:r>
            <a:endParaRPr lang="en-US" sz="1400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587757D9-7228-452A-8080-254A8B967B46}"/>
              </a:ext>
            </a:extLst>
          </p:cNvPr>
          <p:cNvSpPr txBox="1"/>
          <p:nvPr/>
        </p:nvSpPr>
        <p:spPr>
          <a:xfrm>
            <a:off x="4447690" y="3909642"/>
            <a:ext cx="3828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400" dirty="0"/>
              <a:t>Emissions </a:t>
            </a:r>
            <a:r>
              <a:rPr lang="fr-FR" sz="1400" dirty="0" err="1"/>
              <a:t>lines</a:t>
            </a:r>
            <a:r>
              <a:rPr lang="fr-FR" sz="1400" dirty="0"/>
              <a:t> </a:t>
            </a:r>
            <a:r>
              <a:rPr lang="fr-FR" sz="1400" dirty="0" err="1"/>
              <a:t>from</a:t>
            </a:r>
            <a:r>
              <a:rPr lang="fr-FR" sz="1400" dirty="0"/>
              <a:t> the A[e] </a:t>
            </a:r>
            <a:r>
              <a:rPr lang="fr-FR" sz="1400" dirty="0" err="1"/>
              <a:t>supergiant</a:t>
            </a:r>
            <a:r>
              <a:rPr lang="fr-FR" sz="1400" dirty="0"/>
              <a:t> l </a:t>
            </a:r>
            <a:r>
              <a:rPr lang="fr-FR" sz="1400" dirty="0" err="1"/>
              <a:t>Pup</a:t>
            </a:r>
            <a:endParaRPr lang="en-US" sz="14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9E4469F-3F93-58B0-2BDD-1E4EDA34E7C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865" t="31316" r="34376" b="41100"/>
          <a:stretch/>
        </p:blipFill>
        <p:spPr>
          <a:xfrm>
            <a:off x="4231567" y="4196899"/>
            <a:ext cx="2837450" cy="1596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0087AE69-DB6A-2735-5600-175AA920266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2269" y="4279909"/>
            <a:ext cx="1725316" cy="1540461"/>
          </a:xfrm>
          <a:prstGeom prst="rect">
            <a:avLst/>
          </a:prstGeom>
        </p:spPr>
      </p:pic>
      <p:pic>
        <p:nvPicPr>
          <p:cNvPr id="16" name="Image 15" descr="Une image contenant texte, diagramme, ligne, Tracé&#10;&#10;Description générée automatiquement">
            <a:extLst>
              <a:ext uri="{FF2B5EF4-FFF2-40B4-BE49-F238E27FC236}">
                <a16:creationId xmlns:a16="http://schemas.microsoft.com/office/drawing/2014/main" id="{7573168B-CF1C-1551-FBCD-5E74E1F03E6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9270" y="2734048"/>
            <a:ext cx="2022230" cy="1137504"/>
          </a:xfrm>
          <a:prstGeom prst="rect">
            <a:avLst/>
          </a:prstGeom>
        </p:spPr>
      </p:pic>
      <p:pic>
        <p:nvPicPr>
          <p:cNvPr id="18" name="Image 17" descr="Une image contenant texte, diagramme, ligne, Tracé&#10;&#10;Description générée automatiquement">
            <a:extLst>
              <a:ext uri="{FF2B5EF4-FFF2-40B4-BE49-F238E27FC236}">
                <a16:creationId xmlns:a16="http://schemas.microsoft.com/office/drawing/2014/main" id="{556A5A7E-1739-3FCB-56C1-CA3A13C37DE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5" y="4217419"/>
            <a:ext cx="2804188" cy="1577356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30682A80-280C-E5C3-F084-91215FD59AE9}"/>
              </a:ext>
            </a:extLst>
          </p:cNvPr>
          <p:cNvSpPr txBox="1"/>
          <p:nvPr/>
        </p:nvSpPr>
        <p:spPr>
          <a:xfrm>
            <a:off x="139428" y="5980382"/>
            <a:ext cx="793945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/>
              <a:t>Wind of P </a:t>
            </a:r>
            <a:r>
              <a:rPr lang="fr-FR" sz="1600" dirty="0" err="1"/>
              <a:t>Cygni</a:t>
            </a:r>
            <a:r>
              <a:rPr lang="fr-FR" sz="1600" dirty="0"/>
              <a:t> (visible at the </a:t>
            </a:r>
            <a:r>
              <a:rPr lang="fr-FR" sz="1600" dirty="0" err="1"/>
              <a:t>begining</a:t>
            </a:r>
            <a:r>
              <a:rPr lang="fr-FR" sz="1600" dirty="0"/>
              <a:t> of the night)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Sprectroscopy</a:t>
            </a:r>
            <a:r>
              <a:rPr lang="fr-FR" sz="1600" dirty="0"/>
              <a:t> of Hot </a:t>
            </a:r>
            <a:r>
              <a:rPr lang="fr-FR" sz="1600" dirty="0" err="1"/>
              <a:t>bright</a:t>
            </a:r>
            <a:r>
              <a:rPr lang="fr-FR" sz="1600" dirty="0"/>
              <a:t> stars in the Orion constellation (Rigel)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/>
              <a:t>Other</a:t>
            </a:r>
            <a:r>
              <a:rPr lang="fr-FR" sz="1600" dirty="0"/>
              <a:t> </a:t>
            </a:r>
            <a:r>
              <a:rPr lang="fr-FR" sz="1600" dirty="0" err="1"/>
              <a:t>classical</a:t>
            </a:r>
            <a:r>
              <a:rPr lang="fr-FR" sz="1600" dirty="0"/>
              <a:t> Be stars</a:t>
            </a:r>
          </a:p>
        </p:txBody>
      </p:sp>
    </p:spTree>
    <p:extLst>
      <p:ext uri="{BB962C8B-B14F-4D97-AF65-F5344CB8AC3E}">
        <p14:creationId xmlns:p14="http://schemas.microsoft.com/office/powerpoint/2010/main" val="391054452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References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648" name="CustomShape 2"/>
          <p:cNvSpPr/>
          <p:nvPr/>
        </p:nvSpPr>
        <p:spPr>
          <a:xfrm>
            <a:off x="861480" y="2899800"/>
            <a:ext cx="7823880" cy="319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1" strike="noStrike" spc="-1">
                <a:solidFill>
                  <a:srgbClr val="000000"/>
                </a:solidFill>
                <a:latin typeface="Calibri"/>
                <a:ea typeface="DejaVu Sans"/>
              </a:rPr>
              <a:t>Some useful web links: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http://www.astro.cornell.edu/academics/courses/astro1101/java/binary/binary.htm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http://www.shelyak.com/dossier.php?id_dossier=22&amp;lang=2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https://www.youtube.com/watch?v=aBdluoO-r6Q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http://ned.ipac.caltech.edu/level5/ASS_Atlas/MK_contents.html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https://www.youtube.com/watch?v=h7Aj5XIUpdY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https://www.youtube.com/watch?v=gXsnPthnMnI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https://www.youtube.com/watch?v=5S624ieKCgQ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https://www.youtube.com/watch?v=koMt2SY7j6Q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http://www.stsci.edu/hst/observatory/crds/pickles_atlas.html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http://www.eso.org/sci/facilities/paranal/decommissioned/isaac/tools/lib.html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https://www.youtube.com/watch?v=gXsnPthnMnI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https://www.youtube.com/watch?v=h7Aj5XIUpdY 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http://atlas.obs-hp.fr/elodie/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http://basebe.obspm.fr/basebe/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649" name="CustomShape 3"/>
          <p:cNvSpPr/>
          <p:nvPr/>
        </p:nvSpPr>
        <p:spPr>
          <a:xfrm>
            <a:off x="861480" y="1549800"/>
            <a:ext cx="6165720" cy="1062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1" strike="noStrike" spc="-1">
                <a:solidFill>
                  <a:srgbClr val="000000"/>
                </a:solidFill>
                <a:latin typeface="Calibri"/>
                <a:ea typeface="DejaVu Sans"/>
              </a:rPr>
              <a:t>MAUCA Stellar Physics course and C2PU guide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1" strike="noStrike" spc="-1">
                <a:solidFill>
                  <a:srgbClr val="000000"/>
                </a:solidFill>
                <a:latin typeface="Calibri"/>
                <a:ea typeface="DejaVu Sans"/>
              </a:rPr>
              <a:t>Books: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An Introduction to Stellar Astrophysics - Francis Leblanc, Ed. Wiley, 2011</a:t>
            </a:r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457200" y="274680"/>
            <a:ext cx="8228160" cy="7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spc="-1" dirty="0">
                <a:solidFill>
                  <a:srgbClr val="1F497D"/>
                </a:solidFill>
                <a:latin typeface="Calibri"/>
              </a:rPr>
              <a:t>Stars ‘’transform’’ the universe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A2C8EE1-F308-6F1B-B8F9-B6296E8772A8}"/>
              </a:ext>
            </a:extLst>
          </p:cNvPr>
          <p:cNvSpPr txBox="1"/>
          <p:nvPr/>
        </p:nvSpPr>
        <p:spPr>
          <a:xfrm>
            <a:off x="4703164" y="613937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M83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Image 2" descr="Une image contenant texte, capture d’écran, Caractère coloré, conception&#10;&#10;Description générée automatiquement">
            <a:extLst>
              <a:ext uri="{FF2B5EF4-FFF2-40B4-BE49-F238E27FC236}">
                <a16:creationId xmlns:a16="http://schemas.microsoft.com/office/drawing/2014/main" id="{AA5179EE-6889-2FBD-33EB-0ABC4C0A2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084" y="1512332"/>
            <a:ext cx="8370276" cy="4185138"/>
          </a:xfrm>
          <a:prstGeom prst="rect">
            <a:avLst/>
          </a:prstGeom>
        </p:spPr>
      </p:pic>
      <p:pic>
        <p:nvPicPr>
          <p:cNvPr id="6" name="Image 5" descr="Une image contenant texte, capture d’écran, Caractère coloré, conception&#10;&#10;Description générée automatiquement">
            <a:extLst>
              <a:ext uri="{FF2B5EF4-FFF2-40B4-BE49-F238E27FC236}">
                <a16:creationId xmlns:a16="http://schemas.microsoft.com/office/drawing/2014/main" id="{EF7DD738-2F52-34BF-A38E-81CF176EE9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" y="1277870"/>
            <a:ext cx="8856134" cy="4428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6445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457200" y="274680"/>
            <a:ext cx="8228160" cy="7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spc="-1" dirty="0">
                <a:solidFill>
                  <a:srgbClr val="1F497D"/>
                </a:solidFill>
                <a:latin typeface="Calibri"/>
              </a:rPr>
              <a:t>Stars ‘’transform’’ the universe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A2C8EE1-F308-6F1B-B8F9-B6296E8772A8}"/>
              </a:ext>
            </a:extLst>
          </p:cNvPr>
          <p:cNvSpPr txBox="1"/>
          <p:nvPr/>
        </p:nvSpPr>
        <p:spPr>
          <a:xfrm>
            <a:off x="4703164" y="613937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M83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1AF86B57-94F5-9AF6-50ED-43E5F321391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4032"/>
            <a:ext cx="2832479" cy="400506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37577DCF-D1DC-2491-CD15-CAE5C189B3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320" y="4257239"/>
            <a:ext cx="2438405" cy="2438405"/>
          </a:xfrm>
          <a:prstGeom prst="rect">
            <a:avLst/>
          </a:prstGeom>
        </p:spPr>
      </p:pic>
      <p:sp>
        <p:nvSpPr>
          <p:cNvPr id="27" name="ZoneTexte 26">
            <a:extLst>
              <a:ext uri="{FF2B5EF4-FFF2-40B4-BE49-F238E27FC236}">
                <a16:creationId xmlns:a16="http://schemas.microsoft.com/office/drawing/2014/main" id="{CFC7B15E-AC38-5A7A-75F0-6B1319875242}"/>
              </a:ext>
            </a:extLst>
          </p:cNvPr>
          <p:cNvSpPr txBox="1"/>
          <p:nvPr/>
        </p:nvSpPr>
        <p:spPr>
          <a:xfrm>
            <a:off x="762432" y="4829764"/>
            <a:ext cx="1492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Human body</a:t>
            </a:r>
            <a:endParaRPr lang="en-US" dirty="0"/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5AFB3C8D-A548-F983-881F-118271595BC4}"/>
              </a:ext>
            </a:extLst>
          </p:cNvPr>
          <p:cNvSpPr txBox="1"/>
          <p:nvPr/>
        </p:nvSpPr>
        <p:spPr>
          <a:xfrm>
            <a:off x="2441047" y="1593689"/>
            <a:ext cx="621356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10% </a:t>
            </a:r>
            <a:r>
              <a:rPr lang="fr-FR" dirty="0" err="1"/>
              <a:t>Hydrogen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 </a:t>
            </a:r>
            <a:r>
              <a:rPr lang="fr-FR" dirty="0"/>
              <a:t>big bang</a:t>
            </a:r>
          </a:p>
          <a:p>
            <a:endParaRPr lang="fr-FR" dirty="0"/>
          </a:p>
          <a:p>
            <a:r>
              <a:rPr lang="fr-FR" dirty="0"/>
              <a:t>65% </a:t>
            </a:r>
            <a:r>
              <a:rPr lang="fr-FR" dirty="0" err="1"/>
              <a:t>Oxygen</a:t>
            </a:r>
            <a:endParaRPr lang="fr-FR" dirty="0"/>
          </a:p>
          <a:p>
            <a:r>
              <a:rPr lang="fr-FR" dirty="0"/>
              <a:t>18% Carbon </a:t>
            </a:r>
          </a:p>
          <a:p>
            <a:r>
              <a:rPr lang="fr-FR" dirty="0"/>
              <a:t>3% </a:t>
            </a:r>
            <a:r>
              <a:rPr lang="fr-FR" dirty="0" err="1"/>
              <a:t>Nitrogen</a:t>
            </a:r>
            <a:endParaRPr lang="fr-FR" dirty="0"/>
          </a:p>
          <a:p>
            <a:r>
              <a:rPr lang="fr-FR" dirty="0"/>
              <a:t>1.5% Calcium</a:t>
            </a:r>
          </a:p>
          <a:p>
            <a:r>
              <a:rPr lang="fr-FR" dirty="0"/>
              <a:t>1% </a:t>
            </a:r>
            <a:r>
              <a:rPr lang="fr-FR" dirty="0" err="1"/>
              <a:t>Phosphorus</a:t>
            </a:r>
            <a:endParaRPr lang="fr-FR" dirty="0"/>
          </a:p>
          <a:p>
            <a:endParaRPr lang="fr-FR" dirty="0"/>
          </a:p>
          <a:p>
            <a:r>
              <a:rPr lang="fr-FR" dirty="0"/>
              <a:t>1% </a:t>
            </a:r>
            <a:r>
              <a:rPr lang="fr-FR" dirty="0" err="1"/>
              <a:t>Heavier</a:t>
            </a:r>
            <a:r>
              <a:rPr lang="fr-FR" dirty="0"/>
              <a:t> </a:t>
            </a:r>
            <a:r>
              <a:rPr lang="fr-FR" dirty="0" err="1"/>
              <a:t>elements</a:t>
            </a:r>
            <a:r>
              <a:rPr lang="fr-FR" dirty="0"/>
              <a:t>  </a:t>
            </a:r>
            <a:r>
              <a:rPr lang="fr-FR" dirty="0">
                <a:sym typeface="Wingdings" panose="05000000000000000000" pitchFamily="2" charset="2"/>
              </a:rPr>
              <a:t> Supernova / neutron star merger </a:t>
            </a:r>
            <a:endParaRPr lang="en-US" dirty="0"/>
          </a:p>
        </p:txBody>
      </p:sp>
      <p:sp>
        <p:nvSpPr>
          <p:cNvPr id="29" name="Accolade fermante 28">
            <a:extLst>
              <a:ext uri="{FF2B5EF4-FFF2-40B4-BE49-F238E27FC236}">
                <a16:creationId xmlns:a16="http://schemas.microsoft.com/office/drawing/2014/main" id="{4ECE593D-AA79-EAD7-063F-7F3397F6B3D1}"/>
              </a:ext>
            </a:extLst>
          </p:cNvPr>
          <p:cNvSpPr/>
          <p:nvPr/>
        </p:nvSpPr>
        <p:spPr>
          <a:xfrm>
            <a:off x="4347520" y="2168048"/>
            <a:ext cx="601807" cy="1458835"/>
          </a:xfrm>
          <a:prstGeom prst="rightBrace">
            <a:avLst>
              <a:gd name="adj1" fmla="val 39014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8170C81-4247-B74F-79EE-C0FAF3B90A31}"/>
              </a:ext>
            </a:extLst>
          </p:cNvPr>
          <p:cNvSpPr txBox="1"/>
          <p:nvPr/>
        </p:nvSpPr>
        <p:spPr>
          <a:xfrm>
            <a:off x="5107050" y="2655692"/>
            <a:ext cx="27720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 err="1"/>
              <a:t>Stellar</a:t>
            </a:r>
            <a:r>
              <a:rPr lang="fr-FR" dirty="0"/>
              <a:t> </a:t>
            </a:r>
            <a:r>
              <a:rPr lang="fr-FR" dirty="0" err="1"/>
              <a:t>nucleo-synthesis</a:t>
            </a:r>
            <a:endParaRPr lang="en-US" dirty="0"/>
          </a:p>
        </p:txBody>
      </p:sp>
      <p:pic>
        <p:nvPicPr>
          <p:cNvPr id="33" name="Image 32" descr="Une image contenant Minéral, Substance chimique, rocher&#10;&#10;Description générée automatiquement">
            <a:extLst>
              <a:ext uri="{FF2B5EF4-FFF2-40B4-BE49-F238E27FC236}">
                <a16:creationId xmlns:a16="http://schemas.microsoft.com/office/drawing/2014/main" id="{740E6665-421F-2123-A456-13F25A8603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546" y="4726634"/>
            <a:ext cx="2164080" cy="1499616"/>
          </a:xfrm>
          <a:prstGeom prst="rect">
            <a:avLst/>
          </a:prstGeom>
        </p:spPr>
      </p:pic>
      <p:sp>
        <p:nvSpPr>
          <p:cNvPr id="34" name="ZoneTexte 33">
            <a:extLst>
              <a:ext uri="{FF2B5EF4-FFF2-40B4-BE49-F238E27FC236}">
                <a16:creationId xmlns:a16="http://schemas.microsoft.com/office/drawing/2014/main" id="{0940DD6A-E48B-D2BB-5B46-089F6E3BF5C1}"/>
              </a:ext>
            </a:extLst>
          </p:cNvPr>
          <p:cNvSpPr txBox="1"/>
          <p:nvPr/>
        </p:nvSpPr>
        <p:spPr>
          <a:xfrm>
            <a:off x="2784326" y="6298847"/>
            <a:ext cx="556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Gold and Lead </a:t>
            </a:r>
            <a:r>
              <a:rPr lang="fr-FR" dirty="0">
                <a:sym typeface="Wingdings" panose="05000000000000000000" pitchFamily="2" charset="2"/>
              </a:rPr>
              <a:t> Supernova / neutron star merger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3430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 12" descr="Une image contenant Ambré, chaleur, orange, léger&#10;&#10;Description générée automatiquement">
            <a:extLst>
              <a:ext uri="{FF2B5EF4-FFF2-40B4-BE49-F238E27FC236}">
                <a16:creationId xmlns:a16="http://schemas.microsoft.com/office/drawing/2014/main" id="{7022BBA1-EE79-C2DF-4B65-D61DFDB0A9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383" y="0"/>
            <a:ext cx="6863566" cy="6863566"/>
          </a:xfrm>
          <a:prstGeom prst="rect">
            <a:avLst/>
          </a:prstGeom>
        </p:spPr>
      </p:pic>
      <p:sp>
        <p:nvSpPr>
          <p:cNvPr id="123" name="CustomShape 1"/>
          <p:cNvSpPr/>
          <p:nvPr/>
        </p:nvSpPr>
        <p:spPr>
          <a:xfrm>
            <a:off x="457200" y="274680"/>
            <a:ext cx="8228160" cy="7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2. Stellar structure &amp; interior</a:t>
            </a:r>
            <a:endParaRPr lang="en-US" sz="4000" b="0" strike="noStrike" spc="-1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584080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457200" y="274680"/>
            <a:ext cx="8228160" cy="7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1F497D"/>
                </a:solidFill>
                <a:latin typeface="Calibri"/>
                <a:ea typeface="DejaVu Sans"/>
              </a:rPr>
              <a:t>Hydrostatic equilibrium in stars</a:t>
            </a:r>
            <a:endParaRPr lang="en-US" sz="4000" b="0" strike="noStrike" spc="-1">
              <a:latin typeface="Arial"/>
            </a:endParaRPr>
          </a:p>
        </p:txBody>
      </p:sp>
      <p:pic>
        <p:nvPicPr>
          <p:cNvPr id="124" name="Image 2"/>
          <p:cNvPicPr/>
          <p:nvPr/>
        </p:nvPicPr>
        <p:blipFill>
          <a:blip r:embed="rId2"/>
          <a:stretch/>
        </p:blipFill>
        <p:spPr>
          <a:xfrm>
            <a:off x="4097160" y="1353600"/>
            <a:ext cx="5032080" cy="4381920"/>
          </a:xfrm>
          <a:prstGeom prst="rect">
            <a:avLst/>
          </a:prstGeom>
          <a:ln>
            <a:noFill/>
          </a:ln>
        </p:spPr>
      </p:pic>
      <p:pic>
        <p:nvPicPr>
          <p:cNvPr id="125" name="Image 3"/>
          <p:cNvPicPr/>
          <p:nvPr/>
        </p:nvPicPr>
        <p:blipFill>
          <a:blip r:embed="rId3"/>
          <a:stretch/>
        </p:blipFill>
        <p:spPr>
          <a:xfrm>
            <a:off x="229320" y="2131560"/>
            <a:ext cx="4736520" cy="2687400"/>
          </a:xfrm>
          <a:prstGeom prst="rect">
            <a:avLst/>
          </a:prstGeom>
          <a:ln>
            <a:noFill/>
          </a:ln>
        </p:spPr>
      </p:pic>
      <p:sp>
        <p:nvSpPr>
          <p:cNvPr id="126" name="CustomShape 2"/>
          <p:cNvSpPr/>
          <p:nvPr/>
        </p:nvSpPr>
        <p:spPr>
          <a:xfrm>
            <a:off x="0" y="5393160"/>
            <a:ext cx="2027880" cy="942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0" strike="noStrike" spc="-1">
                <a:solidFill>
                  <a:srgbClr val="FF0000"/>
                </a:solidFill>
                <a:latin typeface="Calibri"/>
                <a:ea typeface="DejaVu Sans"/>
              </a:rPr>
              <a:t>= 0 </a:t>
            </a:r>
            <a:endParaRPr lang="en-US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800" b="0" strike="noStrike" spc="-1">
                <a:solidFill>
                  <a:srgbClr val="FF0000"/>
                </a:solidFill>
                <a:latin typeface="Calibri"/>
                <a:ea typeface="DejaVu Sans"/>
              </a:rPr>
              <a:t>(static star)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127" name="CustomShape 3"/>
          <p:cNvSpPr/>
          <p:nvPr/>
        </p:nvSpPr>
        <p:spPr>
          <a:xfrm>
            <a:off x="759240" y="4820040"/>
            <a:ext cx="600840" cy="571320"/>
          </a:xfrm>
          <a:prstGeom prst="downArrow">
            <a:avLst>
              <a:gd name="adj1" fmla="val 50000"/>
              <a:gd name="adj2" fmla="val 50000"/>
            </a:avLst>
          </a:prstGeom>
          <a:ln>
            <a:solidFill>
              <a:srgbClr val="BE4B48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/>
        </p:style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832849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457200" y="274680"/>
            <a:ext cx="8228160" cy="7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0" strike="noStrike" spc="-1" dirty="0">
                <a:solidFill>
                  <a:srgbClr val="1F497D"/>
                </a:solidFill>
                <a:latin typeface="Calibri"/>
                <a:ea typeface="DejaVu Sans"/>
              </a:rPr>
              <a:t>What about rotation?</a:t>
            </a:r>
            <a:endParaRPr lang="en-US" sz="4000" b="0" strike="noStrike" spc="-1" dirty="0">
              <a:latin typeface="Arial"/>
            </a:endParaRPr>
          </a:p>
        </p:txBody>
      </p:sp>
      <p:pic>
        <p:nvPicPr>
          <p:cNvPr id="2" name="One Solar Rotation of Sunspots.mp4">
            <a:hlinkClick r:id="" action="ppaction://media"/>
            <a:extLst>
              <a:ext uri="{FF2B5EF4-FFF2-40B4-BE49-F238E27FC236}">
                <a16:creationId xmlns:a16="http://schemas.microsoft.com/office/drawing/2014/main" id="{3013765D-428B-A2CD-B6A2-BF75710981B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DFA93D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 flipH="1" flipV="1">
            <a:off x="365919" y="1062360"/>
            <a:ext cx="5311867" cy="5311867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72886FD4-89A3-2271-D6D2-00E94DE62060}"/>
              </a:ext>
            </a:extLst>
          </p:cNvPr>
          <p:cNvSpPr txBox="1"/>
          <p:nvPr/>
        </p:nvSpPr>
        <p:spPr>
          <a:xfrm>
            <a:off x="6226622" y="2137143"/>
            <a:ext cx="254428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Centrifugal</a:t>
            </a:r>
            <a:r>
              <a:rPr lang="fr-FR" dirty="0"/>
              <a:t> force </a:t>
            </a:r>
            <a:r>
              <a:rPr lang="fr-FR" dirty="0" err="1"/>
              <a:t>from</a:t>
            </a:r>
            <a:endParaRPr lang="fr-FR" dirty="0"/>
          </a:p>
          <a:p>
            <a:pPr algn="ctr"/>
            <a:r>
              <a:rPr lang="fr-FR" dirty="0"/>
              <a:t>rotation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small</a:t>
            </a:r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for </a:t>
            </a:r>
            <a:r>
              <a:rPr lang="fr-FR" dirty="0" err="1"/>
              <a:t>slowly</a:t>
            </a:r>
            <a:r>
              <a:rPr lang="fr-FR" dirty="0"/>
              <a:t> </a:t>
            </a:r>
            <a:r>
              <a:rPr lang="fr-FR" dirty="0" err="1"/>
              <a:t>rotating</a:t>
            </a:r>
            <a:r>
              <a:rPr lang="fr-FR" dirty="0"/>
              <a:t> stars</a:t>
            </a:r>
          </a:p>
          <a:p>
            <a:pPr algn="ctr"/>
            <a:r>
              <a:rPr lang="fr-FR" dirty="0"/>
              <a:t>Like </a:t>
            </a:r>
            <a:r>
              <a:rPr lang="fr-FR" dirty="0" err="1"/>
              <a:t>our</a:t>
            </a:r>
            <a:r>
              <a:rPr lang="fr-FR" dirty="0"/>
              <a:t> Sun</a:t>
            </a:r>
          </a:p>
          <a:p>
            <a:pPr algn="ctr"/>
            <a:endParaRPr lang="fr-FR" dirty="0"/>
          </a:p>
          <a:p>
            <a:pPr algn="ctr"/>
            <a:endParaRPr lang="fr-FR" dirty="0"/>
          </a:p>
          <a:p>
            <a:pPr algn="ctr"/>
            <a:endParaRPr lang="en-US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8ECE770-6EC8-7E33-7395-72CB926D048B}"/>
              </a:ext>
            </a:extLst>
          </p:cNvPr>
          <p:cNvSpPr txBox="1"/>
          <p:nvPr/>
        </p:nvSpPr>
        <p:spPr>
          <a:xfrm>
            <a:off x="1573619" y="6447904"/>
            <a:ext cx="2590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P= 24.5 </a:t>
            </a:r>
            <a:r>
              <a:rPr lang="fr-FR" dirty="0" err="1"/>
              <a:t>days</a:t>
            </a:r>
            <a:r>
              <a:rPr lang="fr-FR" dirty="0"/>
              <a:t> </a:t>
            </a:r>
            <a:r>
              <a:rPr lang="fr-FR" dirty="0">
                <a:sym typeface="Wingdings" panose="05000000000000000000" pitchFamily="2" charset="2"/>
              </a:rPr>
              <a:t> 2 km/s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370982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457200" y="274680"/>
            <a:ext cx="8228160" cy="7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10000"/>
          </a:bodyPr>
          <a:lstStyle/>
          <a:p>
            <a:pPr algn="ctr">
              <a:lnSpc>
                <a:spcPct val="100000"/>
              </a:lnSpc>
            </a:pPr>
            <a:r>
              <a:rPr lang="en-US" sz="4000" b="0" strike="noStrike" spc="-1" dirty="0">
                <a:solidFill>
                  <a:srgbClr val="1F497D"/>
                </a:solidFill>
                <a:latin typeface="Calibri"/>
                <a:ea typeface="DejaVu Sans"/>
              </a:rPr>
              <a:t>Hydrostatic equilibrium in stars with rotation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98ECE770-6EC8-7E33-7395-72CB926D048B}"/>
              </a:ext>
            </a:extLst>
          </p:cNvPr>
          <p:cNvSpPr txBox="1"/>
          <p:nvPr/>
        </p:nvSpPr>
        <p:spPr>
          <a:xfrm>
            <a:off x="888912" y="5642972"/>
            <a:ext cx="26148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Regulus </a:t>
            </a:r>
            <a:r>
              <a:rPr lang="fr-FR" dirty="0" err="1"/>
              <a:t>vrot</a:t>
            </a:r>
            <a:r>
              <a:rPr lang="fr-FR" dirty="0"/>
              <a:t>= 347 km/s</a:t>
            </a:r>
            <a:endParaRPr lang="en-US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3EDBAC6-8D7B-11B7-32D4-E0B10B2C1F5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1417" y="1680803"/>
            <a:ext cx="4574288" cy="352839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FBFCF9B-FC11-8B33-36C5-BD2F61A52EA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03" t="16833" r="10354" b="13694"/>
          <a:stretch/>
        </p:blipFill>
        <p:spPr>
          <a:xfrm>
            <a:off x="180097" y="1386960"/>
            <a:ext cx="4032448" cy="4116078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FB753FD6-384F-FCC2-595B-34271137B493}"/>
              </a:ext>
            </a:extLst>
          </p:cNvPr>
          <p:cNvSpPr txBox="1"/>
          <p:nvPr/>
        </p:nvSpPr>
        <p:spPr>
          <a:xfrm>
            <a:off x="5832630" y="5458306"/>
            <a:ext cx="2422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Altair  </a:t>
            </a:r>
            <a:r>
              <a:rPr lang="fr-FR" dirty="0" err="1"/>
              <a:t>vrot</a:t>
            </a:r>
            <a:r>
              <a:rPr lang="fr-FR" dirty="0"/>
              <a:t> = 286 km/s</a:t>
            </a:r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72739C9-2266-98A3-F329-067F66EC9FDD}"/>
              </a:ext>
            </a:extLst>
          </p:cNvPr>
          <p:cNvSpPr txBox="1"/>
          <p:nvPr/>
        </p:nvSpPr>
        <p:spPr>
          <a:xfrm>
            <a:off x="3489823" y="6488668"/>
            <a:ext cx="56541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Images </a:t>
            </a:r>
            <a:r>
              <a:rPr lang="fr-FR" dirty="0" err="1"/>
              <a:t>from</a:t>
            </a:r>
            <a:r>
              <a:rPr lang="fr-FR" dirty="0"/>
              <a:t> CHARA </a:t>
            </a:r>
            <a:r>
              <a:rPr lang="fr-FR" dirty="0" err="1"/>
              <a:t>interferometer</a:t>
            </a:r>
            <a:r>
              <a:rPr lang="fr-FR" dirty="0"/>
              <a:t> (Monnier+ 2007)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3141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 3"/>
          <p:cNvPicPr/>
          <p:nvPr/>
        </p:nvPicPr>
        <p:blipFill>
          <a:blip r:embed="rId2"/>
          <a:stretch/>
        </p:blipFill>
        <p:spPr>
          <a:xfrm>
            <a:off x="863280" y="365400"/>
            <a:ext cx="7416000" cy="6491160"/>
          </a:xfrm>
          <a:prstGeom prst="rect">
            <a:avLst/>
          </a:prstGeom>
          <a:ln>
            <a:noFill/>
          </a:ln>
        </p:spPr>
      </p:pic>
      <p:sp>
        <p:nvSpPr>
          <p:cNvPr id="134" name="CustomShape 1"/>
          <p:cNvSpPr/>
          <p:nvPr/>
        </p:nvSpPr>
        <p:spPr>
          <a:xfrm>
            <a:off x="457200" y="163440"/>
            <a:ext cx="8228160" cy="59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1F497D"/>
                </a:solidFill>
                <a:latin typeface="Calibri"/>
                <a:ea typeface="DejaVu Sans"/>
              </a:rPr>
              <a:t>Internal structure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 rot="16200000">
            <a:off x="5823360" y="3248280"/>
            <a:ext cx="490860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Credit: https://universe-review.ca/F08-star05a.htm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136" name="Image 5"/>
          <p:cNvPicPr/>
          <p:nvPr/>
        </p:nvPicPr>
        <p:blipFill>
          <a:blip r:embed="rId3"/>
          <a:stretch/>
        </p:blipFill>
        <p:spPr>
          <a:xfrm>
            <a:off x="2739240" y="1361160"/>
            <a:ext cx="1662120" cy="344160"/>
          </a:xfrm>
          <a:prstGeom prst="rect">
            <a:avLst/>
          </a:prstGeom>
          <a:ln>
            <a:noFill/>
          </a:ln>
        </p:spPr>
      </p:pic>
      <p:pic>
        <p:nvPicPr>
          <p:cNvPr id="137" name="Image 6"/>
          <p:cNvPicPr/>
          <p:nvPr/>
        </p:nvPicPr>
        <p:blipFill>
          <a:blip r:embed="rId4"/>
          <a:stretch/>
        </p:blipFill>
        <p:spPr>
          <a:xfrm>
            <a:off x="1487520" y="1361160"/>
            <a:ext cx="1251720" cy="344160"/>
          </a:xfrm>
          <a:prstGeom prst="rect">
            <a:avLst/>
          </a:prstGeom>
          <a:ln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2064960" y="1030680"/>
            <a:ext cx="175428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Equation of state</a:t>
            </a:r>
            <a:endParaRPr lang="en-US" sz="1800" b="0" strike="noStrike" spc="-1">
              <a:latin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D16C2CE6-5447-3B45-C33E-8D5E3620854E}"/>
                  </a:ext>
                </a:extLst>
              </p14:cNvPr>
              <p14:cNvContentPartPr/>
              <p14:nvPr/>
            </p14:nvContentPartPr>
            <p14:xfrm>
              <a:off x="1569946" y="2118738"/>
              <a:ext cx="3319200" cy="284328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D16C2CE6-5447-3B45-C33E-8D5E3620854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1946" y="2082738"/>
                <a:ext cx="3354840" cy="29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F4D39E49-0B2B-2378-1334-36DB6DF6A030}"/>
                  </a:ext>
                </a:extLst>
              </p14:cNvPr>
              <p14:cNvContentPartPr/>
              <p14:nvPr/>
            </p14:nvContentPartPr>
            <p14:xfrm>
              <a:off x="3019666" y="2646138"/>
              <a:ext cx="1253520" cy="94968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F4D39E49-0B2B-2378-1334-36DB6DF6A03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65666" y="2538498"/>
                <a:ext cx="1361160" cy="11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7CB97A9E-A3EC-2561-A5F6-D54F312DF156}"/>
                  </a:ext>
                </a:extLst>
              </p14:cNvPr>
              <p14:cNvContentPartPr/>
              <p14:nvPr/>
            </p14:nvContentPartPr>
            <p14:xfrm>
              <a:off x="1494706" y="4958418"/>
              <a:ext cx="123480" cy="5472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7CB97A9E-A3EC-2561-A5F6-D54F312DF15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40706" y="4850778"/>
                <a:ext cx="23112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47DAE800-9E72-4154-FC39-C88F6C7B9D00}"/>
                  </a:ext>
                </a:extLst>
              </p14:cNvPr>
              <p14:cNvContentPartPr/>
              <p14:nvPr/>
            </p14:nvContentPartPr>
            <p14:xfrm>
              <a:off x="3121546" y="1995618"/>
              <a:ext cx="3454920" cy="22701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47DAE800-9E72-4154-FC39-C88F6C7B9D0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03906" y="1959978"/>
                <a:ext cx="3490560" cy="234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B2E780D-FF28-8DC0-5258-FD7783788801}"/>
                  </a:ext>
                </a:extLst>
              </p14:cNvPr>
              <p14:cNvContentPartPr/>
              <p14:nvPr/>
            </p14:nvContentPartPr>
            <p14:xfrm>
              <a:off x="1669666" y="4246338"/>
              <a:ext cx="1425600" cy="130068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7B2E780D-FF28-8DC0-5258-FD778378880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51666" y="4210698"/>
                <a:ext cx="1461240" cy="13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28E60CB-9B52-E910-64F2-093EB15AC8D8}"/>
                  </a:ext>
                </a:extLst>
              </p14:cNvPr>
              <p14:cNvContentPartPr/>
              <p14:nvPr/>
            </p14:nvContentPartPr>
            <p14:xfrm>
              <a:off x="5600146" y="2057538"/>
              <a:ext cx="799560" cy="2304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28E60CB-9B52-E910-64F2-093EB15AC8D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46506" y="1949898"/>
                <a:ext cx="90720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1A99940E-6FB3-8597-9E18-EEF0E8B89B58}"/>
                  </a:ext>
                </a:extLst>
              </p14:cNvPr>
              <p14:cNvContentPartPr/>
              <p14:nvPr/>
            </p14:nvContentPartPr>
            <p14:xfrm>
              <a:off x="1623586" y="5559978"/>
              <a:ext cx="161280" cy="3240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1A99940E-6FB3-8597-9E18-EEF0E8B89B5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69586" y="5451978"/>
                <a:ext cx="26892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F663EEA3-F260-8F0F-0476-59A4A28DE18C}"/>
                  </a:ext>
                </a:extLst>
              </p14:cNvPr>
              <p14:cNvContentPartPr/>
              <p14:nvPr/>
            </p14:nvContentPartPr>
            <p14:xfrm>
              <a:off x="5030626" y="2627778"/>
              <a:ext cx="288360" cy="18360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F663EEA3-F260-8F0F-0476-59A4A28DE18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976986" y="2520138"/>
                <a:ext cx="396000" cy="3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32BE2CFF-08CC-6E34-21BF-DC78FB5D4DBA}"/>
                  </a:ext>
                </a:extLst>
              </p14:cNvPr>
              <p14:cNvContentPartPr/>
              <p14:nvPr/>
            </p14:nvContentPartPr>
            <p14:xfrm>
              <a:off x="2189866" y="5405898"/>
              <a:ext cx="394920" cy="1044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32BE2CFF-08CC-6E34-21BF-DC78FB5D4DB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36226" y="5298258"/>
                <a:ext cx="50256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7E5BB5F2-54DB-3AA7-B233-72C3AF90175E}"/>
                  </a:ext>
                </a:extLst>
              </p14:cNvPr>
              <p14:cNvContentPartPr/>
              <p14:nvPr/>
            </p14:nvContentPartPr>
            <p14:xfrm>
              <a:off x="2226586" y="2373618"/>
              <a:ext cx="3119400" cy="298044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7E5BB5F2-54DB-3AA7-B233-72C3AF90175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208586" y="2337618"/>
                <a:ext cx="3155040" cy="305208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ZoneTexte 18">
            <a:extLst>
              <a:ext uri="{FF2B5EF4-FFF2-40B4-BE49-F238E27FC236}">
                <a16:creationId xmlns:a16="http://schemas.microsoft.com/office/drawing/2014/main" id="{5AE67F11-F817-8160-4631-D1F97C45D48F}"/>
              </a:ext>
            </a:extLst>
          </p:cNvPr>
          <p:cNvSpPr txBox="1"/>
          <p:nvPr/>
        </p:nvSpPr>
        <p:spPr>
          <a:xfrm>
            <a:off x="151210" y="524224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7030A0"/>
                </a:solidFill>
              </a:rPr>
              <a:t>Photosphere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C41EEC9-2318-7E25-E5E5-3E0961C32E80}"/>
              </a:ext>
            </a:extLst>
          </p:cNvPr>
          <p:cNvSpPr txBox="1"/>
          <p:nvPr/>
        </p:nvSpPr>
        <p:spPr>
          <a:xfrm>
            <a:off x="5428165" y="158722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CORE</a:t>
            </a:r>
            <a:endParaRPr lang="en-US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" name="Image 3"/>
          <p:cNvPicPr/>
          <p:nvPr/>
        </p:nvPicPr>
        <p:blipFill>
          <a:blip r:embed="rId2"/>
          <a:stretch/>
        </p:blipFill>
        <p:spPr>
          <a:xfrm>
            <a:off x="863280" y="365400"/>
            <a:ext cx="7416000" cy="6491160"/>
          </a:xfrm>
          <a:prstGeom prst="rect">
            <a:avLst/>
          </a:prstGeom>
          <a:ln>
            <a:noFill/>
          </a:ln>
        </p:spPr>
      </p:pic>
      <p:sp>
        <p:nvSpPr>
          <p:cNvPr id="2" name="Ellipse 1">
            <a:extLst>
              <a:ext uri="{FF2B5EF4-FFF2-40B4-BE49-F238E27FC236}">
                <a16:creationId xmlns:a16="http://schemas.microsoft.com/office/drawing/2014/main" id="{C65CC185-10D6-A4CF-D577-601B91FFF5C9}"/>
              </a:ext>
            </a:extLst>
          </p:cNvPr>
          <p:cNvSpPr/>
          <p:nvPr/>
        </p:nvSpPr>
        <p:spPr>
          <a:xfrm rot="4123524">
            <a:off x="4868310" y="864383"/>
            <a:ext cx="1389881" cy="2402305"/>
          </a:xfrm>
          <a:prstGeom prst="ellipse">
            <a:avLst/>
          </a:prstGeom>
          <a:solidFill>
            <a:srgbClr val="7030A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CustomShape 1"/>
          <p:cNvSpPr/>
          <p:nvPr/>
        </p:nvSpPr>
        <p:spPr>
          <a:xfrm>
            <a:off x="457200" y="163440"/>
            <a:ext cx="8228160" cy="59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1F497D"/>
                </a:solidFill>
                <a:latin typeface="Calibri"/>
                <a:ea typeface="DejaVu Sans"/>
              </a:rPr>
              <a:t>Internal structure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135" name="CustomShape 2"/>
          <p:cNvSpPr/>
          <p:nvPr/>
        </p:nvSpPr>
        <p:spPr>
          <a:xfrm rot="16200000">
            <a:off x="5823360" y="3248280"/>
            <a:ext cx="490860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Credit: https://universe-review.ca/F08-star05a.htm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136" name="Image 5"/>
          <p:cNvPicPr/>
          <p:nvPr/>
        </p:nvPicPr>
        <p:blipFill>
          <a:blip r:embed="rId3"/>
          <a:stretch/>
        </p:blipFill>
        <p:spPr>
          <a:xfrm>
            <a:off x="2739240" y="1361160"/>
            <a:ext cx="1662120" cy="344160"/>
          </a:xfrm>
          <a:prstGeom prst="rect">
            <a:avLst/>
          </a:prstGeom>
          <a:ln>
            <a:noFill/>
          </a:ln>
        </p:spPr>
      </p:pic>
      <p:pic>
        <p:nvPicPr>
          <p:cNvPr id="137" name="Image 6"/>
          <p:cNvPicPr/>
          <p:nvPr/>
        </p:nvPicPr>
        <p:blipFill>
          <a:blip r:embed="rId4"/>
          <a:stretch/>
        </p:blipFill>
        <p:spPr>
          <a:xfrm>
            <a:off x="1487520" y="1361160"/>
            <a:ext cx="1251720" cy="344160"/>
          </a:xfrm>
          <a:prstGeom prst="rect">
            <a:avLst/>
          </a:prstGeom>
          <a:ln>
            <a:noFill/>
          </a:ln>
        </p:spPr>
      </p:pic>
      <p:sp>
        <p:nvSpPr>
          <p:cNvPr id="138" name="CustomShape 3"/>
          <p:cNvSpPr/>
          <p:nvPr/>
        </p:nvSpPr>
        <p:spPr>
          <a:xfrm>
            <a:off x="2064960" y="1030680"/>
            <a:ext cx="175428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Equation of state</a:t>
            </a:r>
            <a:endParaRPr lang="en-US" sz="1800" b="0" strike="noStrike" spc="-1">
              <a:latin typeface="Arial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6" name="Encre 5">
                <a:extLst>
                  <a:ext uri="{FF2B5EF4-FFF2-40B4-BE49-F238E27FC236}">
                    <a16:creationId xmlns:a16="http://schemas.microsoft.com/office/drawing/2014/main" id="{D16C2CE6-5447-3B45-C33E-8D5E3620854E}"/>
                  </a:ext>
                </a:extLst>
              </p14:cNvPr>
              <p14:cNvContentPartPr/>
              <p14:nvPr/>
            </p14:nvContentPartPr>
            <p14:xfrm>
              <a:off x="1569946" y="2118738"/>
              <a:ext cx="3319200" cy="2843280"/>
            </p14:xfrm>
          </p:contentPart>
        </mc:Choice>
        <mc:Fallback xmlns="">
          <p:pic>
            <p:nvPicPr>
              <p:cNvPr id="6" name="Encre 5">
                <a:extLst>
                  <a:ext uri="{FF2B5EF4-FFF2-40B4-BE49-F238E27FC236}">
                    <a16:creationId xmlns:a16="http://schemas.microsoft.com/office/drawing/2014/main" id="{D16C2CE6-5447-3B45-C33E-8D5E3620854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51946" y="2082738"/>
                <a:ext cx="3354840" cy="2914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Encre 6">
                <a:extLst>
                  <a:ext uri="{FF2B5EF4-FFF2-40B4-BE49-F238E27FC236}">
                    <a16:creationId xmlns:a16="http://schemas.microsoft.com/office/drawing/2014/main" id="{F4D39E49-0B2B-2378-1334-36DB6DF6A030}"/>
                  </a:ext>
                </a:extLst>
              </p14:cNvPr>
              <p14:cNvContentPartPr/>
              <p14:nvPr/>
            </p14:nvContentPartPr>
            <p14:xfrm>
              <a:off x="3019666" y="2646138"/>
              <a:ext cx="1253520" cy="949680"/>
            </p14:xfrm>
          </p:contentPart>
        </mc:Choice>
        <mc:Fallback xmlns="">
          <p:pic>
            <p:nvPicPr>
              <p:cNvPr id="7" name="Encre 6">
                <a:extLst>
                  <a:ext uri="{FF2B5EF4-FFF2-40B4-BE49-F238E27FC236}">
                    <a16:creationId xmlns:a16="http://schemas.microsoft.com/office/drawing/2014/main" id="{F4D39E49-0B2B-2378-1334-36DB6DF6A03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65666" y="2538498"/>
                <a:ext cx="1361160" cy="11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Encre 7">
                <a:extLst>
                  <a:ext uri="{FF2B5EF4-FFF2-40B4-BE49-F238E27FC236}">
                    <a16:creationId xmlns:a16="http://schemas.microsoft.com/office/drawing/2014/main" id="{7CB97A9E-A3EC-2561-A5F6-D54F312DF156}"/>
                  </a:ext>
                </a:extLst>
              </p14:cNvPr>
              <p14:cNvContentPartPr/>
              <p14:nvPr/>
            </p14:nvContentPartPr>
            <p14:xfrm>
              <a:off x="1494706" y="4958418"/>
              <a:ext cx="123480" cy="54720"/>
            </p14:xfrm>
          </p:contentPart>
        </mc:Choice>
        <mc:Fallback xmlns="">
          <p:pic>
            <p:nvPicPr>
              <p:cNvPr id="8" name="Encre 7">
                <a:extLst>
                  <a:ext uri="{FF2B5EF4-FFF2-40B4-BE49-F238E27FC236}">
                    <a16:creationId xmlns:a16="http://schemas.microsoft.com/office/drawing/2014/main" id="{7CB97A9E-A3EC-2561-A5F6-D54F312DF156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440706" y="4850778"/>
                <a:ext cx="231120" cy="270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Encre 9">
                <a:extLst>
                  <a:ext uri="{FF2B5EF4-FFF2-40B4-BE49-F238E27FC236}">
                    <a16:creationId xmlns:a16="http://schemas.microsoft.com/office/drawing/2014/main" id="{47DAE800-9E72-4154-FC39-C88F6C7B9D00}"/>
                  </a:ext>
                </a:extLst>
              </p14:cNvPr>
              <p14:cNvContentPartPr/>
              <p14:nvPr/>
            </p14:nvContentPartPr>
            <p14:xfrm>
              <a:off x="3121546" y="1995618"/>
              <a:ext cx="3454920" cy="2270160"/>
            </p14:xfrm>
          </p:contentPart>
        </mc:Choice>
        <mc:Fallback xmlns="">
          <p:pic>
            <p:nvPicPr>
              <p:cNvPr id="10" name="Encre 9">
                <a:extLst>
                  <a:ext uri="{FF2B5EF4-FFF2-40B4-BE49-F238E27FC236}">
                    <a16:creationId xmlns:a16="http://schemas.microsoft.com/office/drawing/2014/main" id="{47DAE800-9E72-4154-FC39-C88F6C7B9D0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03906" y="1959978"/>
                <a:ext cx="3490560" cy="234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" name="Encre 10">
                <a:extLst>
                  <a:ext uri="{FF2B5EF4-FFF2-40B4-BE49-F238E27FC236}">
                    <a16:creationId xmlns:a16="http://schemas.microsoft.com/office/drawing/2014/main" id="{7B2E780D-FF28-8DC0-5258-FD7783788801}"/>
                  </a:ext>
                </a:extLst>
              </p14:cNvPr>
              <p14:cNvContentPartPr/>
              <p14:nvPr/>
            </p14:nvContentPartPr>
            <p14:xfrm>
              <a:off x="1669666" y="4246338"/>
              <a:ext cx="1425600" cy="1300680"/>
            </p14:xfrm>
          </p:contentPart>
        </mc:Choice>
        <mc:Fallback xmlns="">
          <p:pic>
            <p:nvPicPr>
              <p:cNvPr id="11" name="Encre 10">
                <a:extLst>
                  <a:ext uri="{FF2B5EF4-FFF2-40B4-BE49-F238E27FC236}">
                    <a16:creationId xmlns:a16="http://schemas.microsoft.com/office/drawing/2014/main" id="{7B2E780D-FF28-8DC0-5258-FD778378880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1651666" y="4210698"/>
                <a:ext cx="1461240" cy="137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2" name="Encre 11">
                <a:extLst>
                  <a:ext uri="{FF2B5EF4-FFF2-40B4-BE49-F238E27FC236}">
                    <a16:creationId xmlns:a16="http://schemas.microsoft.com/office/drawing/2014/main" id="{F28E60CB-9B52-E910-64F2-093EB15AC8D8}"/>
                  </a:ext>
                </a:extLst>
              </p14:cNvPr>
              <p14:cNvContentPartPr/>
              <p14:nvPr/>
            </p14:nvContentPartPr>
            <p14:xfrm>
              <a:off x="5600146" y="2057538"/>
              <a:ext cx="799560" cy="23040"/>
            </p14:xfrm>
          </p:contentPart>
        </mc:Choice>
        <mc:Fallback xmlns="">
          <p:pic>
            <p:nvPicPr>
              <p:cNvPr id="12" name="Encre 11">
                <a:extLst>
                  <a:ext uri="{FF2B5EF4-FFF2-40B4-BE49-F238E27FC236}">
                    <a16:creationId xmlns:a16="http://schemas.microsoft.com/office/drawing/2014/main" id="{F28E60CB-9B52-E910-64F2-093EB15AC8D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5546506" y="1949898"/>
                <a:ext cx="907200" cy="238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Encre 12">
                <a:extLst>
                  <a:ext uri="{FF2B5EF4-FFF2-40B4-BE49-F238E27FC236}">
                    <a16:creationId xmlns:a16="http://schemas.microsoft.com/office/drawing/2014/main" id="{1A99940E-6FB3-8597-9E18-EEF0E8B89B58}"/>
                  </a:ext>
                </a:extLst>
              </p14:cNvPr>
              <p14:cNvContentPartPr/>
              <p14:nvPr/>
            </p14:nvContentPartPr>
            <p14:xfrm>
              <a:off x="1623586" y="5559978"/>
              <a:ext cx="161280" cy="32400"/>
            </p14:xfrm>
          </p:contentPart>
        </mc:Choice>
        <mc:Fallback xmlns="">
          <p:pic>
            <p:nvPicPr>
              <p:cNvPr id="13" name="Encre 12">
                <a:extLst>
                  <a:ext uri="{FF2B5EF4-FFF2-40B4-BE49-F238E27FC236}">
                    <a16:creationId xmlns:a16="http://schemas.microsoft.com/office/drawing/2014/main" id="{1A99940E-6FB3-8597-9E18-EEF0E8B89B58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1569586" y="5451978"/>
                <a:ext cx="268920" cy="24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F663EEA3-F260-8F0F-0476-59A4A28DE18C}"/>
                  </a:ext>
                </a:extLst>
              </p14:cNvPr>
              <p14:cNvContentPartPr/>
              <p14:nvPr/>
            </p14:nvContentPartPr>
            <p14:xfrm>
              <a:off x="5030626" y="2627778"/>
              <a:ext cx="288360" cy="18360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F663EEA3-F260-8F0F-0476-59A4A28DE18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976986" y="2520138"/>
                <a:ext cx="396000" cy="39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" name="Encre 14">
                <a:extLst>
                  <a:ext uri="{FF2B5EF4-FFF2-40B4-BE49-F238E27FC236}">
                    <a16:creationId xmlns:a16="http://schemas.microsoft.com/office/drawing/2014/main" id="{32BE2CFF-08CC-6E34-21BF-DC78FB5D4DBA}"/>
                  </a:ext>
                </a:extLst>
              </p14:cNvPr>
              <p14:cNvContentPartPr/>
              <p14:nvPr/>
            </p14:nvContentPartPr>
            <p14:xfrm>
              <a:off x="2189866" y="5405898"/>
              <a:ext cx="394920" cy="10440"/>
            </p14:xfrm>
          </p:contentPart>
        </mc:Choice>
        <mc:Fallback xmlns="">
          <p:pic>
            <p:nvPicPr>
              <p:cNvPr id="15" name="Encre 14">
                <a:extLst>
                  <a:ext uri="{FF2B5EF4-FFF2-40B4-BE49-F238E27FC236}">
                    <a16:creationId xmlns:a16="http://schemas.microsoft.com/office/drawing/2014/main" id="{32BE2CFF-08CC-6E34-21BF-DC78FB5D4DB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136226" y="5298258"/>
                <a:ext cx="50256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7E5BB5F2-54DB-3AA7-B233-72C3AF90175E}"/>
                  </a:ext>
                </a:extLst>
              </p14:cNvPr>
              <p14:cNvContentPartPr/>
              <p14:nvPr/>
            </p14:nvContentPartPr>
            <p14:xfrm>
              <a:off x="2226586" y="2373618"/>
              <a:ext cx="3119400" cy="298044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7E5BB5F2-54DB-3AA7-B233-72C3AF90175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208586" y="2337618"/>
                <a:ext cx="3155040" cy="3052080"/>
              </a:xfrm>
              <a:prstGeom prst="rect">
                <a:avLst/>
              </a:prstGeom>
            </p:spPr>
          </p:pic>
        </mc:Fallback>
      </mc:AlternateContent>
      <p:sp>
        <p:nvSpPr>
          <p:cNvPr id="18" name="ZoneTexte 17">
            <a:extLst>
              <a:ext uri="{FF2B5EF4-FFF2-40B4-BE49-F238E27FC236}">
                <a16:creationId xmlns:a16="http://schemas.microsoft.com/office/drawing/2014/main" id="{381B8F9A-9E02-101A-5244-62525ADD18A0}"/>
              </a:ext>
            </a:extLst>
          </p:cNvPr>
          <p:cNvSpPr txBox="1"/>
          <p:nvPr/>
        </p:nvSpPr>
        <p:spPr>
          <a:xfrm>
            <a:off x="5428165" y="1587226"/>
            <a:ext cx="8515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>
                <a:solidFill>
                  <a:srgbClr val="7030A0"/>
                </a:solidFill>
              </a:rPr>
              <a:t>CORE</a:t>
            </a:r>
            <a:endParaRPr lang="en-US" b="1" dirty="0">
              <a:solidFill>
                <a:srgbClr val="7030A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AE67F11-F817-8160-4631-D1F97C45D48F}"/>
              </a:ext>
            </a:extLst>
          </p:cNvPr>
          <p:cNvSpPr txBox="1"/>
          <p:nvPr/>
        </p:nvSpPr>
        <p:spPr>
          <a:xfrm>
            <a:off x="151210" y="5242244"/>
            <a:ext cx="1595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>
                <a:solidFill>
                  <a:srgbClr val="7030A0"/>
                </a:solidFill>
              </a:rPr>
              <a:t>Photosphere</a:t>
            </a:r>
            <a:endParaRPr lang="en-US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667427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457200" y="274680"/>
            <a:ext cx="8228160" cy="7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spc="-1" dirty="0">
                <a:solidFill>
                  <a:srgbClr val="1F497D"/>
                </a:solidFill>
                <a:latin typeface="Calibri"/>
                <a:ea typeface="DejaVu Sans"/>
              </a:rPr>
              <a:t>Objectives and Outlines</a:t>
            </a:r>
            <a:r>
              <a:rPr lang="en-US" sz="4000" b="0" strike="noStrike" spc="-1" dirty="0">
                <a:solidFill>
                  <a:srgbClr val="1F497D"/>
                </a:solidFill>
                <a:latin typeface="Calibri"/>
                <a:ea typeface="DejaVu Sans"/>
              </a:rPr>
              <a:t> 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2" name="CustomShape 7">
            <a:extLst>
              <a:ext uri="{FF2B5EF4-FFF2-40B4-BE49-F238E27FC236}">
                <a16:creationId xmlns:a16="http://schemas.microsoft.com/office/drawing/2014/main" id="{B06A5A5A-064C-BFDC-FA79-146E612D5CB5}"/>
              </a:ext>
            </a:extLst>
          </p:cNvPr>
          <p:cNvSpPr/>
          <p:nvPr/>
        </p:nvSpPr>
        <p:spPr>
          <a:xfrm>
            <a:off x="294688" y="1198911"/>
            <a:ext cx="8778974" cy="538440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20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Objectives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ＭＳ Ｐゴシック"/>
              </a:rPr>
              <a:t>To prepare for the 2 weeks of observations at </a:t>
            </a:r>
            <a:r>
              <a:rPr lang="en-US" sz="1600" spc="-1" dirty="0" err="1">
                <a:solidFill>
                  <a:srgbClr val="000000"/>
                </a:solidFill>
                <a:latin typeface="Arial"/>
                <a:ea typeface="ＭＳ Ｐゴシック"/>
              </a:rPr>
              <a:t>Calern</a:t>
            </a:r>
            <a:r>
              <a:rPr lang="en-US" sz="1600" spc="-1" dirty="0">
                <a:solidFill>
                  <a:srgbClr val="000000"/>
                </a:solidFill>
                <a:latin typeface="Arial"/>
                <a:ea typeface="ＭＳ Ｐゴシック"/>
              </a:rPr>
              <a:t> Observatory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ＭＳ Ｐゴシック"/>
              </a:rPr>
              <a:t>To give some reminders on the stellar physics and spectroscopy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ＭＳ Ｐゴシック"/>
              </a:rPr>
              <a:t>To show examples of projects that you can do with the C2PU telescopes</a:t>
            </a:r>
          </a:p>
          <a:p>
            <a:pPr marL="285750" indent="-285750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600" spc="-1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algn="just">
              <a:lnSpc>
                <a:spcPct val="100000"/>
              </a:lnSpc>
            </a:pPr>
            <a:r>
              <a:rPr lang="en-US" sz="2000" b="1" spc="-1" dirty="0">
                <a:solidFill>
                  <a:srgbClr val="000000"/>
                </a:solidFill>
                <a:latin typeface="Arial"/>
                <a:ea typeface="ＭＳ Ｐゴシック"/>
              </a:rPr>
              <a:t>Outlines</a:t>
            </a:r>
          </a:p>
          <a:p>
            <a:pPr marL="400050" indent="-400050" algn="just">
              <a:lnSpc>
                <a:spcPct val="100000"/>
              </a:lnSpc>
              <a:buFont typeface="+mj-lt"/>
              <a:buAutoNum type="romanUcPeriod"/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ＭＳ Ｐゴシック"/>
              </a:rPr>
              <a:t>A few useful reminders from stellar physics</a:t>
            </a:r>
          </a:p>
          <a:p>
            <a:pPr marL="857250" lvl="1" indent="-400050" algn="just">
              <a:buFont typeface="+mj-lt"/>
              <a:buAutoNum type="arabicPeriod"/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ＭＳ Ｐゴシック"/>
              </a:rPr>
              <a:t>Why do we care about stars?</a:t>
            </a:r>
          </a:p>
          <a:p>
            <a:pPr marL="857250" lvl="1" indent="-400050" algn="just">
              <a:buFont typeface="+mj-lt"/>
              <a:buAutoNum type="arabicPeriod"/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ＭＳ Ｐゴシック"/>
              </a:rPr>
              <a:t>Stellar structure and interiors</a:t>
            </a:r>
          </a:p>
          <a:p>
            <a:pPr marL="857250" lvl="1" indent="-400050" algn="just">
              <a:buFont typeface="+mj-lt"/>
              <a:buAutoNum type="arabicPeriod"/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ＭＳ Ｐゴシック"/>
              </a:rPr>
              <a:t>Stellar evolution</a:t>
            </a:r>
          </a:p>
          <a:p>
            <a:pPr marL="857250" lvl="1" indent="-400050" algn="just">
              <a:buFont typeface="+mj-lt"/>
              <a:buAutoNum type="arabicPeriod"/>
            </a:pPr>
            <a:r>
              <a:rPr lang="en-US" sz="1600" spc="-1" dirty="0">
                <a:solidFill>
                  <a:srgbClr val="000000"/>
                </a:solidFill>
                <a:ea typeface="ＭＳ Ｐゴシック"/>
              </a:rPr>
              <a:t>Stellar photosphere</a:t>
            </a:r>
            <a:endParaRPr lang="en-US" sz="1600" spc="-1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lvl="1" algn="just"/>
            <a:endParaRPr lang="en-US" sz="1600" spc="-1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indent="-342900" algn="just">
              <a:lnSpc>
                <a:spcPct val="100000"/>
              </a:lnSpc>
              <a:buFont typeface="+mj-lt"/>
              <a:buAutoNum type="romanUcPeriod"/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ＭＳ Ｐゴシック"/>
              </a:rPr>
              <a:t>Stellar Spectroscopy in practice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ＭＳ Ｐゴシック"/>
              </a:rPr>
              <a:t>Stellar classification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ＭＳ Ｐゴシック"/>
              </a:rPr>
              <a:t>Stellar rotation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ＭＳ Ｐゴシック"/>
              </a:rPr>
              <a:t>Binarity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ＭＳ Ｐゴシック"/>
              </a:rPr>
              <a:t>Circumstellar environments</a:t>
            </a:r>
            <a:endParaRPr lang="en-US" spc="-1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lvl="1"/>
            <a:endParaRPr lang="en-US" spc="-1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indent="-342900" algn="just">
              <a:lnSpc>
                <a:spcPct val="100000"/>
              </a:lnSpc>
              <a:buFont typeface="+mj-lt"/>
              <a:buAutoNum type="romanUcPeriod"/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ＭＳ Ｐゴシック"/>
              </a:rPr>
              <a:t>Possibles applications at C2PU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ＭＳ Ｐゴシック"/>
              </a:rPr>
              <a:t>Observing the Pleiades</a:t>
            </a:r>
          </a:p>
          <a:p>
            <a:pPr marL="800100" lvl="1" indent="-342900" algn="just">
              <a:buFont typeface="+mj-lt"/>
              <a:buAutoNum type="arabicPeriod"/>
            </a:pPr>
            <a:r>
              <a:rPr lang="en-US" sz="1600" spc="-1" dirty="0">
                <a:solidFill>
                  <a:srgbClr val="000000"/>
                </a:solidFill>
                <a:latin typeface="Arial"/>
                <a:ea typeface="ＭＳ Ｐゴシック"/>
              </a:rPr>
              <a:t>Other possible programs on circumstellar environments</a:t>
            </a:r>
            <a:endParaRPr lang="en-US" spc="-1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marL="342900" indent="-342900" algn="just">
              <a:lnSpc>
                <a:spcPct val="100000"/>
              </a:lnSpc>
              <a:buFont typeface="+mj-lt"/>
              <a:buAutoNum type="romanUcPeriod"/>
            </a:pPr>
            <a:endParaRPr lang="en-US" spc="-1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algn="just">
              <a:lnSpc>
                <a:spcPct val="100000"/>
              </a:lnSpc>
            </a:pPr>
            <a:endParaRPr lang="en-US" spc="-1" dirty="0">
              <a:solidFill>
                <a:srgbClr val="000000"/>
              </a:solidFill>
              <a:latin typeface="Arial"/>
              <a:ea typeface="ＭＳ Ｐゴシック"/>
            </a:endParaRPr>
          </a:p>
          <a:p>
            <a:pPr algn="just">
              <a:lnSpc>
                <a:spcPct val="100000"/>
              </a:lnSpc>
            </a:pPr>
            <a:r>
              <a:rPr lang="en-US" spc="-1" dirty="0">
                <a:solidFill>
                  <a:srgbClr val="000000"/>
                </a:solidFill>
                <a:ea typeface="ＭＳ Ｐゴシック"/>
              </a:rPr>
              <a:t> </a:t>
            </a:r>
            <a:endParaRPr lang="en-US" sz="1800" b="0" strike="noStrike" spc="-1" dirty="0">
              <a:latin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533520" y="76320"/>
            <a:ext cx="8075880" cy="83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 dirty="0">
                <a:solidFill>
                  <a:srgbClr val="1F497D"/>
                </a:solidFill>
                <a:latin typeface="Calibri"/>
                <a:ea typeface="DejaVu Sans"/>
              </a:rPr>
              <a:t>Nuclear fusion in the core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59" name="CustomShape 3"/>
          <p:cNvSpPr/>
          <p:nvPr/>
        </p:nvSpPr>
        <p:spPr>
          <a:xfrm>
            <a:off x="6172200" y="6353280"/>
            <a:ext cx="989280" cy="303480"/>
          </a:xfrm>
          <a:prstGeom prst="rect">
            <a:avLst/>
          </a:prstGeom>
          <a:solidFill>
            <a:schemeClr val="bg1"/>
          </a:solidFill>
          <a:ln w="12600">
            <a:solidFill>
              <a:schemeClr val="bg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6" name="Image 5" descr="Une image contenant capture d’écran, ligne, Caractère coloré, laser&#10;&#10;Description générée automatiquement">
            <a:extLst>
              <a:ext uri="{FF2B5EF4-FFF2-40B4-BE49-F238E27FC236}">
                <a16:creationId xmlns:a16="http://schemas.microsoft.com/office/drawing/2014/main" id="{E2F8CA0C-7251-C378-E75A-2F65257501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2476" y="1970460"/>
            <a:ext cx="5729192" cy="468630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4AAA424-146D-C522-5614-011E7883E946}"/>
              </a:ext>
            </a:extLst>
          </p:cNvPr>
          <p:cNvSpPr txBox="1"/>
          <p:nvPr/>
        </p:nvSpPr>
        <p:spPr>
          <a:xfrm rot="16200000">
            <a:off x="-1169377" y="279649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relative energy output</a:t>
            </a:r>
          </a:p>
        </p:txBody>
      </p:sp>
      <p:pic>
        <p:nvPicPr>
          <p:cNvPr id="10" name="Image 9" descr="Une image contenant léger, flou&#10;&#10;Description générée automatiquement">
            <a:extLst>
              <a:ext uri="{FF2B5EF4-FFF2-40B4-BE49-F238E27FC236}">
                <a16:creationId xmlns:a16="http://schemas.microsoft.com/office/drawing/2014/main" id="{D1E1A954-A6D3-680D-1A5B-2FFFB5FAD7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592" y="3520371"/>
            <a:ext cx="2419643" cy="1512277"/>
          </a:xfrm>
          <a:prstGeom prst="rect">
            <a:avLst/>
          </a:prstGeom>
        </p:spPr>
      </p:pic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DFC7401B-1810-7732-5F31-FC4ACF0E76C9}"/>
              </a:ext>
            </a:extLst>
          </p:cNvPr>
          <p:cNvCxnSpPr>
            <a:cxnSpLocks/>
          </p:cNvCxnSpPr>
          <p:nvPr/>
        </p:nvCxnSpPr>
        <p:spPr>
          <a:xfrm>
            <a:off x="3514211" y="3638992"/>
            <a:ext cx="574631" cy="5085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5A28CA86-0D88-9657-83F2-D2545D575A60}"/>
              </a:ext>
            </a:extLst>
          </p:cNvPr>
          <p:cNvSpPr txBox="1"/>
          <p:nvPr/>
        </p:nvSpPr>
        <p:spPr>
          <a:xfrm>
            <a:off x="2403538" y="3219008"/>
            <a:ext cx="162256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Crossover 18MK</a:t>
            </a:r>
          </a:p>
          <a:p>
            <a:pPr algn="ctr"/>
            <a:r>
              <a:rPr lang="fr-FR" sz="11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For Stars about 1.3 Mo</a:t>
            </a:r>
            <a:endParaRPr lang="en-US" sz="11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630E3415-5F62-C618-044C-8C67DF9BFF4A}"/>
              </a:ext>
            </a:extLst>
          </p:cNvPr>
          <p:cNvSpPr txBox="1"/>
          <p:nvPr/>
        </p:nvSpPr>
        <p:spPr>
          <a:xfrm>
            <a:off x="1590739" y="780338"/>
            <a:ext cx="63818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Mecanisms</a:t>
            </a:r>
            <a:r>
              <a:rPr lang="fr-FR" sz="2400" dirty="0"/>
              <a:t> </a:t>
            </a:r>
            <a:r>
              <a:rPr lang="fr-FR" sz="2400" dirty="0" err="1"/>
              <a:t>depend</a:t>
            </a:r>
            <a:r>
              <a:rPr lang="fr-FR" sz="2400" dirty="0"/>
              <a:t> on the </a:t>
            </a:r>
            <a:r>
              <a:rPr lang="fr-FR" sz="2400" dirty="0" err="1"/>
              <a:t>core</a:t>
            </a:r>
            <a:r>
              <a:rPr lang="fr-FR" sz="2400" dirty="0"/>
              <a:t> </a:t>
            </a:r>
            <a:r>
              <a:rPr lang="fr-FR" sz="2400" dirty="0" err="1"/>
              <a:t>temperature</a:t>
            </a:r>
            <a:endParaRPr lang="en-US" sz="2400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A66D3E2-002C-CCEC-49A0-1798BA0001AC}"/>
              </a:ext>
            </a:extLst>
          </p:cNvPr>
          <p:cNvSpPr txBox="1"/>
          <p:nvPr/>
        </p:nvSpPr>
        <p:spPr>
          <a:xfrm>
            <a:off x="6346308" y="5562159"/>
            <a:ext cx="21130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100" dirty="0" err="1">
                <a:solidFill>
                  <a:srgbClr val="FF0000"/>
                </a:solidFill>
              </a:rPr>
              <a:t>Helium</a:t>
            </a:r>
            <a:r>
              <a:rPr lang="fr-FR" sz="1100" dirty="0">
                <a:solidFill>
                  <a:srgbClr val="FF0000"/>
                </a:solidFill>
              </a:rPr>
              <a:t> fusion </a:t>
            </a:r>
            <a:r>
              <a:rPr lang="fr-FR" sz="1100" dirty="0" err="1">
                <a:solidFill>
                  <a:srgbClr val="FF0000"/>
                </a:solidFill>
              </a:rPr>
              <a:t>requires</a:t>
            </a:r>
            <a:r>
              <a:rPr lang="fr-FR" sz="1100" dirty="0">
                <a:solidFill>
                  <a:srgbClr val="FF0000"/>
                </a:solidFill>
              </a:rPr>
              <a:t> 100 MK</a:t>
            </a:r>
            <a:endParaRPr lang="en-US" sz="1100" dirty="0">
              <a:solidFill>
                <a:srgbClr val="FF0000"/>
              </a:solidFill>
            </a:endParaRPr>
          </a:p>
        </p:txBody>
      </p:sp>
      <p:cxnSp>
        <p:nvCxnSpPr>
          <p:cNvPr id="19" name="Connecteur droit avec flèche 18">
            <a:extLst>
              <a:ext uri="{FF2B5EF4-FFF2-40B4-BE49-F238E27FC236}">
                <a16:creationId xmlns:a16="http://schemas.microsoft.com/office/drawing/2014/main" id="{57EA278D-3358-BD7B-6925-F4B815B8835A}"/>
              </a:ext>
            </a:extLst>
          </p:cNvPr>
          <p:cNvCxnSpPr>
            <a:cxnSpLocks/>
          </p:cNvCxnSpPr>
          <p:nvPr/>
        </p:nvCxnSpPr>
        <p:spPr>
          <a:xfrm flipH="1" flipV="1">
            <a:off x="6019854" y="5032648"/>
            <a:ext cx="779476" cy="57605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ZoneTexte 20">
            <a:extLst>
              <a:ext uri="{FF2B5EF4-FFF2-40B4-BE49-F238E27FC236}">
                <a16:creationId xmlns:a16="http://schemas.microsoft.com/office/drawing/2014/main" id="{6C706695-D2F6-E46F-ABD8-5BB9E11A8AB2}"/>
              </a:ext>
            </a:extLst>
          </p:cNvPr>
          <p:cNvSpPr txBox="1"/>
          <p:nvPr/>
        </p:nvSpPr>
        <p:spPr>
          <a:xfrm>
            <a:off x="2743199" y="2366822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tx2">
                    <a:lumMod val="40000"/>
                    <a:lumOff val="60000"/>
                  </a:schemeClr>
                </a:solidFill>
              </a:rPr>
              <a:t>Hydrogen</a:t>
            </a:r>
            <a:r>
              <a:rPr lang="fr-F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 </a:t>
            </a:r>
          </a:p>
          <a:p>
            <a:pPr algn="ctr"/>
            <a:r>
              <a:rPr lang="fr-FR" dirty="0">
                <a:solidFill>
                  <a:schemeClr val="tx2">
                    <a:lumMod val="40000"/>
                    <a:lumOff val="60000"/>
                  </a:schemeClr>
                </a:solidFill>
              </a:rPr>
              <a:t>Fusion</a:t>
            </a:r>
            <a:endParaRPr lang="en-US" dirty="0">
              <a:solidFill>
                <a:schemeClr val="tx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B4FFC6AF-FE0D-006E-8CB3-CD3D88B135AD}"/>
              </a:ext>
            </a:extLst>
          </p:cNvPr>
          <p:cNvSpPr txBox="1"/>
          <p:nvPr/>
        </p:nvSpPr>
        <p:spPr>
          <a:xfrm>
            <a:off x="6311753" y="5729707"/>
            <a:ext cx="2326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FF0000"/>
                </a:solidFill>
              </a:rPr>
              <a:t>Only</a:t>
            </a:r>
            <a:r>
              <a:rPr lang="fr-FR" dirty="0">
                <a:solidFill>
                  <a:srgbClr val="FF0000"/>
                </a:solidFill>
              </a:rPr>
              <a:t> in </a:t>
            </a:r>
            <a:r>
              <a:rPr lang="fr-FR" dirty="0" err="1">
                <a:solidFill>
                  <a:srgbClr val="FF0000"/>
                </a:solidFill>
              </a:rPr>
              <a:t>evolved</a:t>
            </a:r>
            <a:r>
              <a:rPr lang="fr-FR" dirty="0">
                <a:solidFill>
                  <a:srgbClr val="FF0000"/>
                </a:solidFill>
              </a:rPr>
              <a:t> stars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82493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CustomShape 1"/>
          <p:cNvSpPr/>
          <p:nvPr/>
        </p:nvSpPr>
        <p:spPr>
          <a:xfrm>
            <a:off x="533520" y="76320"/>
            <a:ext cx="8075880" cy="83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1F497D"/>
                </a:solidFill>
                <a:latin typeface="Calibri"/>
                <a:ea typeface="DejaVu Sans"/>
              </a:rPr>
              <a:t>Nuclear fusion in the core: 4H  1He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147" name="CustomShape 2"/>
          <p:cNvSpPr/>
          <p:nvPr/>
        </p:nvSpPr>
        <p:spPr>
          <a:xfrm>
            <a:off x="654840" y="914400"/>
            <a:ext cx="782820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2800" b="0" strike="noStrike" spc="-1">
                <a:solidFill>
                  <a:srgbClr val="FF0000"/>
                </a:solidFill>
                <a:latin typeface="Arial"/>
                <a:ea typeface="ＭＳ Ｐゴシック"/>
              </a:rPr>
              <a:t>Low mass stars </a:t>
            </a:r>
            <a:r>
              <a:rPr lang="en-US" sz="2800" b="0" strike="noStrike" spc="-1">
                <a:solidFill>
                  <a:srgbClr val="FF0000"/>
                </a:solidFill>
                <a:latin typeface="Wingdings"/>
                <a:ea typeface="ＭＳ Ｐゴシック"/>
              </a:rPr>
              <a:t> </a:t>
            </a:r>
            <a:r>
              <a:rPr lang="en-US" sz="2800" b="0" strike="noStrike" spc="-1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800" b="1" strike="noStrike" spc="-1">
                <a:solidFill>
                  <a:srgbClr val="FF0000"/>
                </a:solidFill>
                <a:latin typeface="Arial"/>
                <a:ea typeface="ＭＳ Ｐゴシック"/>
              </a:rPr>
              <a:t>proton-proton (or pp) cycle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49" name="CustomShape 3"/>
          <p:cNvSpPr/>
          <p:nvPr/>
        </p:nvSpPr>
        <p:spPr>
          <a:xfrm>
            <a:off x="6477120" y="4800600"/>
            <a:ext cx="989280" cy="303480"/>
          </a:xfrm>
          <a:prstGeom prst="rect">
            <a:avLst/>
          </a:prstGeom>
          <a:solidFill>
            <a:schemeClr val="bg1"/>
          </a:solidFill>
          <a:ln w="12600">
            <a:solidFill>
              <a:schemeClr val="bg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54" name="CustomShape 7"/>
          <p:cNvSpPr/>
          <p:nvPr/>
        </p:nvSpPr>
        <p:spPr>
          <a:xfrm>
            <a:off x="3383280" y="1097280"/>
            <a:ext cx="182160" cy="241560"/>
          </a:xfrm>
          <a:custGeom>
            <a:avLst/>
            <a:gdLst/>
            <a:ahLst/>
            <a:cxnLst/>
            <a:rect l="l" t="t" r="r" b="b"/>
            <a:pathLst>
              <a:path w="510" h="675">
                <a:moveTo>
                  <a:pt x="0" y="168"/>
                </a:moveTo>
                <a:lnTo>
                  <a:pt x="381" y="168"/>
                </a:lnTo>
                <a:lnTo>
                  <a:pt x="381" y="0"/>
                </a:lnTo>
                <a:lnTo>
                  <a:pt x="509" y="337"/>
                </a:lnTo>
                <a:lnTo>
                  <a:pt x="381" y="674"/>
                </a:lnTo>
                <a:lnTo>
                  <a:pt x="381" y="505"/>
                </a:lnTo>
                <a:lnTo>
                  <a:pt x="0" y="505"/>
                </a:lnTo>
                <a:lnTo>
                  <a:pt x="0" y="168"/>
                </a:lnTo>
              </a:path>
            </a:pathLst>
          </a:custGeom>
          <a:solidFill>
            <a:srgbClr val="CE181E"/>
          </a:solidFill>
          <a:ln>
            <a:solidFill>
              <a:srgbClr val="CE181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55" name="CustomShape 8"/>
          <p:cNvSpPr/>
          <p:nvPr/>
        </p:nvSpPr>
        <p:spPr>
          <a:xfrm>
            <a:off x="7132320" y="421200"/>
            <a:ext cx="182160" cy="273600"/>
          </a:xfrm>
          <a:custGeom>
            <a:avLst/>
            <a:gdLst/>
            <a:ahLst/>
            <a:cxnLst/>
            <a:rect l="l" t="t" r="r" b="b"/>
            <a:pathLst>
              <a:path w="510" h="764">
                <a:moveTo>
                  <a:pt x="0" y="190"/>
                </a:moveTo>
                <a:lnTo>
                  <a:pt x="381" y="190"/>
                </a:lnTo>
                <a:lnTo>
                  <a:pt x="381" y="0"/>
                </a:lnTo>
                <a:lnTo>
                  <a:pt x="509" y="381"/>
                </a:lnTo>
                <a:lnTo>
                  <a:pt x="381" y="763"/>
                </a:lnTo>
                <a:lnTo>
                  <a:pt x="381" y="572"/>
                </a:lnTo>
                <a:lnTo>
                  <a:pt x="0" y="572"/>
                </a:lnTo>
                <a:lnTo>
                  <a:pt x="0" y="190"/>
                </a:lnTo>
              </a:path>
            </a:pathLst>
          </a:custGeom>
          <a:solidFill>
            <a:srgbClr val="0066B3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5" name="Image 4" descr="Une image contenant capture d’écran, sphère&#10;&#10;Description générée automatiquement">
            <a:extLst>
              <a:ext uri="{FF2B5EF4-FFF2-40B4-BE49-F238E27FC236}">
                <a16:creationId xmlns:a16="http://schemas.microsoft.com/office/drawing/2014/main" id="{1F7BB42D-EDCE-F32D-EE9A-44E75FB300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439" y="1872966"/>
            <a:ext cx="7223131" cy="4563834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CustomShape 1"/>
          <p:cNvSpPr/>
          <p:nvPr/>
        </p:nvSpPr>
        <p:spPr>
          <a:xfrm>
            <a:off x="533520" y="76320"/>
            <a:ext cx="8075880" cy="836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1F497D"/>
                </a:solidFill>
                <a:latin typeface="Calibri"/>
                <a:ea typeface="DejaVu Sans"/>
              </a:rPr>
              <a:t>Nuclear fusion in the core: 4H  1He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158" name="CustomShape 2"/>
          <p:cNvSpPr/>
          <p:nvPr/>
        </p:nvSpPr>
        <p:spPr>
          <a:xfrm>
            <a:off x="952560" y="914400"/>
            <a:ext cx="723744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2800" b="0" strike="noStrike" spc="-1">
                <a:solidFill>
                  <a:srgbClr val="FF0000"/>
                </a:solidFill>
                <a:latin typeface="Arial"/>
                <a:ea typeface="ＭＳ Ｐゴシック"/>
              </a:rPr>
              <a:t>Massive stars </a:t>
            </a:r>
            <a:r>
              <a:rPr lang="en-US" sz="2800" b="0" strike="noStrike" spc="-1">
                <a:solidFill>
                  <a:srgbClr val="FF0000"/>
                </a:solidFill>
                <a:latin typeface="Wingdings"/>
                <a:ea typeface="ＭＳ Ｐゴシック"/>
              </a:rPr>
              <a:t> </a:t>
            </a:r>
            <a:r>
              <a:rPr lang="en-US" sz="2800" b="0" strike="noStrike" spc="-1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r>
              <a:rPr lang="en-US" sz="2800" b="1" strike="noStrike" spc="-1">
                <a:solidFill>
                  <a:srgbClr val="FF0000"/>
                </a:solidFill>
                <a:latin typeface="Arial"/>
                <a:ea typeface="ＭＳ Ｐゴシック"/>
              </a:rPr>
              <a:t>CNO cycle</a:t>
            </a:r>
            <a:r>
              <a:rPr lang="en-US" sz="1600" b="0" strike="noStrike" spc="-1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59" name="CustomShape 3"/>
          <p:cNvSpPr/>
          <p:nvPr/>
        </p:nvSpPr>
        <p:spPr>
          <a:xfrm>
            <a:off x="6172200" y="6353280"/>
            <a:ext cx="989280" cy="303480"/>
          </a:xfrm>
          <a:prstGeom prst="rect">
            <a:avLst/>
          </a:prstGeom>
          <a:solidFill>
            <a:schemeClr val="bg1"/>
          </a:solidFill>
          <a:ln w="12600">
            <a:solidFill>
              <a:schemeClr val="bg1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60" name="CustomShape 4"/>
          <p:cNvSpPr/>
          <p:nvPr/>
        </p:nvSpPr>
        <p:spPr>
          <a:xfrm>
            <a:off x="7132680" y="421560"/>
            <a:ext cx="182160" cy="273600"/>
          </a:xfrm>
          <a:custGeom>
            <a:avLst/>
            <a:gdLst/>
            <a:ahLst/>
            <a:cxnLst/>
            <a:rect l="l" t="t" r="r" b="b"/>
            <a:pathLst>
              <a:path w="510" h="764">
                <a:moveTo>
                  <a:pt x="0" y="190"/>
                </a:moveTo>
                <a:lnTo>
                  <a:pt x="381" y="190"/>
                </a:lnTo>
                <a:lnTo>
                  <a:pt x="381" y="0"/>
                </a:lnTo>
                <a:lnTo>
                  <a:pt x="509" y="381"/>
                </a:lnTo>
                <a:lnTo>
                  <a:pt x="381" y="763"/>
                </a:lnTo>
                <a:lnTo>
                  <a:pt x="381" y="572"/>
                </a:lnTo>
                <a:lnTo>
                  <a:pt x="0" y="572"/>
                </a:lnTo>
                <a:lnTo>
                  <a:pt x="0" y="190"/>
                </a:lnTo>
              </a:path>
            </a:pathLst>
          </a:custGeom>
          <a:solidFill>
            <a:srgbClr val="0066B3"/>
          </a:solidFill>
          <a:ln>
            <a:solidFill>
              <a:srgbClr val="3465A4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61" name="CustomShape 5"/>
          <p:cNvSpPr/>
          <p:nvPr/>
        </p:nvSpPr>
        <p:spPr>
          <a:xfrm>
            <a:off x="4663440" y="1097280"/>
            <a:ext cx="182160" cy="241560"/>
          </a:xfrm>
          <a:custGeom>
            <a:avLst/>
            <a:gdLst/>
            <a:ahLst/>
            <a:cxnLst/>
            <a:rect l="l" t="t" r="r" b="b"/>
            <a:pathLst>
              <a:path w="510" h="675">
                <a:moveTo>
                  <a:pt x="0" y="168"/>
                </a:moveTo>
                <a:lnTo>
                  <a:pt x="381" y="168"/>
                </a:lnTo>
                <a:lnTo>
                  <a:pt x="381" y="0"/>
                </a:lnTo>
                <a:lnTo>
                  <a:pt x="509" y="337"/>
                </a:lnTo>
                <a:lnTo>
                  <a:pt x="381" y="674"/>
                </a:lnTo>
                <a:lnTo>
                  <a:pt x="381" y="505"/>
                </a:lnTo>
                <a:lnTo>
                  <a:pt x="0" y="505"/>
                </a:lnTo>
                <a:lnTo>
                  <a:pt x="0" y="168"/>
                </a:lnTo>
              </a:path>
            </a:pathLst>
          </a:custGeom>
          <a:solidFill>
            <a:srgbClr val="CE181E"/>
          </a:solidFill>
          <a:ln>
            <a:solidFill>
              <a:srgbClr val="CE181E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5" name="Image 4" descr="Une image contenant capture d’écran, fruit, baie&#10;&#10;Description générée automatiquement">
            <a:extLst>
              <a:ext uri="{FF2B5EF4-FFF2-40B4-BE49-F238E27FC236}">
                <a16:creationId xmlns:a16="http://schemas.microsoft.com/office/drawing/2014/main" id="{381D1F85-786F-6FEA-EF09-A00A795106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118" y="1283677"/>
            <a:ext cx="5574323" cy="557432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457200" y="163440"/>
            <a:ext cx="8228160" cy="59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4000" spc="-1" dirty="0">
                <a:solidFill>
                  <a:srgbClr val="1F497D"/>
                </a:solidFill>
                <a:latin typeface="Calibri"/>
              </a:rPr>
              <a:t>R</a:t>
            </a:r>
            <a:r>
              <a:rPr lang="en-US" sz="4000" spc="-1" dirty="0" err="1">
                <a:solidFill>
                  <a:srgbClr val="1F497D"/>
                </a:solidFill>
                <a:latin typeface="Calibri"/>
              </a:rPr>
              <a:t>adiative</a:t>
            </a:r>
            <a:r>
              <a:rPr lang="en-US" sz="4000" spc="-1" dirty="0">
                <a:solidFill>
                  <a:srgbClr val="1F497D"/>
                </a:solidFill>
                <a:latin typeface="Calibri"/>
              </a:rPr>
              <a:t> &amp; Convective regions</a:t>
            </a:r>
            <a:endParaRPr lang="en-US" sz="4000" b="0" strike="noStrike" spc="-1" dirty="0">
              <a:latin typeface="Arial"/>
            </a:endParaRPr>
          </a:p>
        </p:txBody>
      </p:sp>
      <p:pic>
        <p:nvPicPr>
          <p:cNvPr id="9" name="Image 8" descr="Une image contenant horloge, Horloge murale, cercle, horloge quartz&#10;&#10;Description générée automatiquement">
            <a:extLst>
              <a:ext uri="{FF2B5EF4-FFF2-40B4-BE49-F238E27FC236}">
                <a16:creationId xmlns:a16="http://schemas.microsoft.com/office/drawing/2014/main" id="{C831D0FD-1BFD-F500-85AF-38289467E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428038"/>
            <a:ext cx="5855677" cy="474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95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Une image contenant horloge, Horloge murale, cercle, horloge quartz&#10;&#10;Description générée automatiquement">
            <a:extLst>
              <a:ext uri="{FF2B5EF4-FFF2-40B4-BE49-F238E27FC236}">
                <a16:creationId xmlns:a16="http://schemas.microsoft.com/office/drawing/2014/main" id="{C831D0FD-1BFD-F500-85AF-38289467EA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428038"/>
            <a:ext cx="5855677" cy="4744910"/>
          </a:xfrm>
          <a:prstGeom prst="rect">
            <a:avLst/>
          </a:prstGeom>
        </p:spPr>
      </p:pic>
      <p:pic>
        <p:nvPicPr>
          <p:cNvPr id="10" name="Image 9" descr="Une image contenant texte, cercle, Police, jaune&#10;&#10;Description générée automatiquement">
            <a:extLst>
              <a:ext uri="{FF2B5EF4-FFF2-40B4-BE49-F238E27FC236}">
                <a16:creationId xmlns:a16="http://schemas.microsoft.com/office/drawing/2014/main" id="{A6436A04-B5A1-DA43-11F7-585F6D642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6" r="30768" b="38938"/>
          <a:stretch/>
        </p:blipFill>
        <p:spPr>
          <a:xfrm>
            <a:off x="6713027" y="1120307"/>
            <a:ext cx="1972333" cy="1072661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DC982146-F345-2F44-2C0E-34E1BFD11E85}"/>
              </a:ext>
            </a:extLst>
          </p:cNvPr>
          <p:cNvSpPr txBox="1"/>
          <p:nvPr/>
        </p:nvSpPr>
        <p:spPr>
          <a:xfrm>
            <a:off x="6481712" y="2188025"/>
            <a:ext cx="24349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600" dirty="0"/>
              <a:t>10</a:t>
            </a:r>
            <a:r>
              <a:rPr lang="fr-FR" sz="1600" baseline="30000" dirty="0"/>
              <a:t>5</a:t>
            </a:r>
            <a:r>
              <a:rPr lang="fr-FR" sz="1600" dirty="0"/>
              <a:t>-10</a:t>
            </a:r>
            <a:r>
              <a:rPr lang="fr-FR" sz="1600" baseline="30000" dirty="0"/>
              <a:t>6</a:t>
            </a:r>
            <a:r>
              <a:rPr lang="fr-FR" sz="1600" dirty="0"/>
              <a:t> </a:t>
            </a:r>
            <a:r>
              <a:rPr lang="fr-FR" sz="1600" dirty="0" err="1"/>
              <a:t>years</a:t>
            </a:r>
            <a:r>
              <a:rPr lang="fr-FR" sz="1600" dirty="0"/>
              <a:t> to </a:t>
            </a:r>
            <a:r>
              <a:rPr lang="fr-FR" sz="1600" dirty="0" err="1"/>
              <a:t>reach</a:t>
            </a:r>
            <a:r>
              <a:rPr lang="fr-FR" sz="1600" dirty="0"/>
              <a:t> </a:t>
            </a:r>
          </a:p>
          <a:p>
            <a:pPr algn="ctr"/>
            <a:r>
              <a:rPr lang="fr-FR" sz="1600" dirty="0"/>
              <a:t>the convective zone</a:t>
            </a:r>
          </a:p>
          <a:p>
            <a:pPr algn="ctr"/>
            <a:endParaRPr lang="fr-FR" sz="1600" dirty="0"/>
          </a:p>
          <a:p>
            <a:pPr algn="ctr"/>
            <a:r>
              <a:rPr lang="fr-FR" sz="1600" dirty="0" err="1"/>
              <a:t>Temperature</a:t>
            </a:r>
            <a:r>
              <a:rPr lang="fr-FR" sz="1600" dirty="0"/>
              <a:t> drops </a:t>
            </a:r>
            <a:r>
              <a:rPr lang="fr-FR" sz="1600" dirty="0" err="1"/>
              <a:t>from</a:t>
            </a:r>
            <a:r>
              <a:rPr lang="fr-FR" sz="1600" dirty="0"/>
              <a:t> </a:t>
            </a:r>
          </a:p>
          <a:p>
            <a:pPr algn="ctr"/>
            <a:r>
              <a:rPr lang="fr-FR" sz="1600" dirty="0"/>
              <a:t>15MK to 1.5MK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0DA77B2-B7C0-E4C1-92DF-8F194677A914}"/>
              </a:ext>
            </a:extLst>
          </p:cNvPr>
          <p:cNvSpPr txBox="1"/>
          <p:nvPr/>
        </p:nvSpPr>
        <p:spPr>
          <a:xfrm>
            <a:off x="6843830" y="727502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Radiative zone</a:t>
            </a:r>
            <a:endParaRPr lang="en-US" dirty="0"/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AB85A006-2F03-8C5B-1233-6A7F6F485828}"/>
              </a:ext>
            </a:extLst>
          </p:cNvPr>
          <p:cNvSpPr/>
          <p:nvPr/>
        </p:nvSpPr>
        <p:spPr>
          <a:xfrm>
            <a:off x="457200" y="163440"/>
            <a:ext cx="8228160" cy="59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4000" spc="-1" dirty="0">
                <a:solidFill>
                  <a:srgbClr val="1F497D"/>
                </a:solidFill>
                <a:latin typeface="Calibri"/>
              </a:rPr>
              <a:t>R</a:t>
            </a:r>
            <a:r>
              <a:rPr lang="en-US" sz="4000" spc="-1" dirty="0" err="1">
                <a:solidFill>
                  <a:srgbClr val="1F497D"/>
                </a:solidFill>
                <a:latin typeface="Calibri"/>
              </a:rPr>
              <a:t>adiative</a:t>
            </a:r>
            <a:r>
              <a:rPr lang="en-US" sz="4000" spc="-1" dirty="0">
                <a:solidFill>
                  <a:srgbClr val="1F497D"/>
                </a:solidFill>
                <a:latin typeface="Calibri"/>
              </a:rPr>
              <a:t> &amp; Convective regions</a:t>
            </a:r>
            <a:endParaRPr lang="en-US" sz="40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681827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457200" y="163440"/>
            <a:ext cx="8228160" cy="59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4000" spc="-1" dirty="0">
                <a:solidFill>
                  <a:srgbClr val="1F497D"/>
                </a:solidFill>
                <a:latin typeface="Calibri"/>
              </a:rPr>
              <a:t>R</a:t>
            </a:r>
            <a:r>
              <a:rPr lang="en-US" sz="4000" spc="-1" dirty="0" err="1">
                <a:solidFill>
                  <a:srgbClr val="1F497D"/>
                </a:solidFill>
                <a:latin typeface="Calibri"/>
              </a:rPr>
              <a:t>adiative</a:t>
            </a:r>
            <a:r>
              <a:rPr lang="en-US" sz="4000" spc="-1" dirty="0">
                <a:solidFill>
                  <a:srgbClr val="1F497D"/>
                </a:solidFill>
                <a:latin typeface="Calibri"/>
              </a:rPr>
              <a:t> &amp; Convective regions</a:t>
            </a:r>
            <a:endParaRPr lang="en-US" sz="4000" b="0" strike="noStrike" spc="-1" dirty="0">
              <a:latin typeface="Arial"/>
            </a:endParaRPr>
          </a:p>
        </p:txBody>
      </p:sp>
      <p:pic>
        <p:nvPicPr>
          <p:cNvPr id="9" name="Image 8" descr="Une image contenant horloge, Horloge murale, cercle, horloge quartz&#10;&#10;Description générée automatiquement">
            <a:extLst>
              <a:ext uri="{FF2B5EF4-FFF2-40B4-BE49-F238E27FC236}">
                <a16:creationId xmlns:a16="http://schemas.microsoft.com/office/drawing/2014/main" id="{C831D0FD-1BFD-F500-85AF-38289467EA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428038"/>
            <a:ext cx="5855677" cy="4744910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1F03A51A-474A-2BB2-78B3-39033A6D12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70" b="61010"/>
          <a:stretch/>
        </p:blipFill>
        <p:spPr bwMode="auto">
          <a:xfrm>
            <a:off x="6776076" y="3171547"/>
            <a:ext cx="1835481" cy="1356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Mesmerizing time-lapse video of Solar Granules oozing over a-1.mp4">
            <a:hlinkClick r:id="" action="ppaction://media"/>
            <a:extLst>
              <a:ext uri="{FF2B5EF4-FFF2-40B4-BE49-F238E27FC236}">
                <a16:creationId xmlns:a16="http://schemas.microsoft.com/office/drawing/2014/main" id="{31F2D86C-C99C-E74F-6758-0D86E30BCA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13028" y="4609725"/>
            <a:ext cx="1972332" cy="2048476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124C9D1-B629-DF9B-8D9A-42B5796DABAB}"/>
              </a:ext>
            </a:extLst>
          </p:cNvPr>
          <p:cNvSpPr txBox="1"/>
          <p:nvPr/>
        </p:nvSpPr>
        <p:spPr>
          <a:xfrm>
            <a:off x="6776076" y="2782260"/>
            <a:ext cx="1890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Convective zone</a:t>
            </a:r>
            <a:endParaRPr lang="en-US" dirty="0"/>
          </a:p>
        </p:txBody>
      </p:sp>
      <p:pic>
        <p:nvPicPr>
          <p:cNvPr id="3" name="Image 2" descr="Une image contenant texte, cercle, Police, jaune&#10;&#10;Description générée automatiquement">
            <a:extLst>
              <a:ext uri="{FF2B5EF4-FFF2-40B4-BE49-F238E27FC236}">
                <a16:creationId xmlns:a16="http://schemas.microsoft.com/office/drawing/2014/main" id="{7A19BCD7-0612-7F16-31FD-37973532374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6" r="30768" b="38938"/>
          <a:stretch/>
        </p:blipFill>
        <p:spPr>
          <a:xfrm>
            <a:off x="6713027" y="1120307"/>
            <a:ext cx="1972333" cy="107266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DA44722-C82A-599C-110A-BE9778729F88}"/>
              </a:ext>
            </a:extLst>
          </p:cNvPr>
          <p:cNvSpPr txBox="1"/>
          <p:nvPr/>
        </p:nvSpPr>
        <p:spPr>
          <a:xfrm>
            <a:off x="6843830" y="727502"/>
            <a:ext cx="17107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Radiative zone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7972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1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457200" y="163440"/>
            <a:ext cx="8228160" cy="59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4000" spc="-1" dirty="0">
                <a:solidFill>
                  <a:srgbClr val="1F497D"/>
                </a:solidFill>
                <a:latin typeface="Calibri"/>
              </a:rPr>
              <a:t>R</a:t>
            </a:r>
            <a:r>
              <a:rPr lang="en-US" sz="4000" spc="-1" dirty="0" err="1">
                <a:solidFill>
                  <a:srgbClr val="1F497D"/>
                </a:solidFill>
                <a:latin typeface="Calibri"/>
              </a:rPr>
              <a:t>adiative</a:t>
            </a:r>
            <a:r>
              <a:rPr lang="en-US" sz="4000" spc="-1" dirty="0">
                <a:solidFill>
                  <a:srgbClr val="1F497D"/>
                </a:solidFill>
                <a:latin typeface="Calibri"/>
              </a:rPr>
              <a:t> &amp; Convective regions</a:t>
            </a:r>
            <a:endParaRPr lang="en-US" sz="4000" b="0" strike="noStrike" spc="-1" dirty="0">
              <a:latin typeface="Arial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94A19D3-6BEB-E9AA-C281-CC95F2269F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889"/>
          <a:stretch/>
        </p:blipFill>
        <p:spPr>
          <a:xfrm>
            <a:off x="1682213" y="1488140"/>
            <a:ext cx="5778134" cy="3257251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CB23193-E603-7E30-FC39-8DEB38D4A308}"/>
              </a:ext>
            </a:extLst>
          </p:cNvPr>
          <p:cNvSpPr txBox="1"/>
          <p:nvPr/>
        </p:nvSpPr>
        <p:spPr>
          <a:xfrm>
            <a:off x="1810848" y="903365"/>
            <a:ext cx="58128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/>
              <a:t>Schwarzchild</a:t>
            </a:r>
            <a:r>
              <a:rPr lang="fr-FR" sz="3200" dirty="0"/>
              <a:t> </a:t>
            </a:r>
            <a:r>
              <a:rPr lang="fr-FR" sz="3200" dirty="0" err="1"/>
              <a:t>Stability</a:t>
            </a:r>
            <a:r>
              <a:rPr lang="fr-FR" sz="3200" dirty="0"/>
              <a:t> </a:t>
            </a:r>
            <a:r>
              <a:rPr lang="fr-FR" sz="3200" dirty="0" err="1"/>
              <a:t>Criterion</a:t>
            </a:r>
            <a:endParaRPr lang="en-US" sz="32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2316603-D4E0-2012-42FB-206C82F3F4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698" y="5721118"/>
            <a:ext cx="4111626" cy="113688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5D28F3FB-DC31-36A6-AD00-9D6694098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7409" y="5054599"/>
            <a:ext cx="2313218" cy="1707699"/>
          </a:xfrm>
          <a:prstGeom prst="rect">
            <a:avLst/>
          </a:prstGeom>
        </p:spPr>
      </p:pic>
      <p:grpSp>
        <p:nvGrpSpPr>
          <p:cNvPr id="8" name="Groupe 7">
            <a:extLst>
              <a:ext uri="{FF2B5EF4-FFF2-40B4-BE49-F238E27FC236}">
                <a16:creationId xmlns:a16="http://schemas.microsoft.com/office/drawing/2014/main" id="{2E2097D6-5A14-4AE8-2BED-ECAA40270503}"/>
              </a:ext>
            </a:extLst>
          </p:cNvPr>
          <p:cNvGrpSpPr/>
          <p:nvPr/>
        </p:nvGrpSpPr>
        <p:grpSpPr>
          <a:xfrm>
            <a:off x="899698" y="4840532"/>
            <a:ext cx="3471332" cy="651520"/>
            <a:chOff x="1682213" y="4840532"/>
            <a:chExt cx="3471332" cy="651520"/>
          </a:xfrm>
        </p:grpSpPr>
        <p:pic>
          <p:nvPicPr>
            <p:cNvPr id="3" name="Image 2">
              <a:extLst>
                <a:ext uri="{FF2B5EF4-FFF2-40B4-BE49-F238E27FC236}">
                  <a16:creationId xmlns:a16="http://schemas.microsoft.com/office/drawing/2014/main" id="{2E44FE6C-FCD4-1F75-322B-6B033EBEF6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82213" y="4840532"/>
              <a:ext cx="3471332" cy="632679"/>
            </a:xfrm>
            <a:prstGeom prst="rect">
              <a:avLst/>
            </a:prstGeom>
          </p:spPr>
        </p:pic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D766A5B8-ED9A-76AF-67D5-CFB064F3E35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71230" y="5156871"/>
              <a:ext cx="541447" cy="33518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720615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CustomShape 1"/>
          <p:cNvSpPr/>
          <p:nvPr/>
        </p:nvSpPr>
        <p:spPr>
          <a:xfrm>
            <a:off x="457200" y="163440"/>
            <a:ext cx="8228160" cy="596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4000" spc="-1" dirty="0">
                <a:solidFill>
                  <a:srgbClr val="1F497D"/>
                </a:solidFill>
                <a:latin typeface="Calibri"/>
              </a:rPr>
              <a:t>R</a:t>
            </a:r>
            <a:r>
              <a:rPr lang="en-US" sz="4000" spc="-1" dirty="0" err="1">
                <a:solidFill>
                  <a:srgbClr val="1F497D"/>
                </a:solidFill>
                <a:latin typeface="Calibri"/>
              </a:rPr>
              <a:t>adiative</a:t>
            </a:r>
            <a:r>
              <a:rPr lang="en-US" sz="4000" spc="-1" dirty="0">
                <a:solidFill>
                  <a:srgbClr val="1F497D"/>
                </a:solidFill>
                <a:latin typeface="Calibri"/>
              </a:rPr>
              <a:t> &amp; Convective regions</a:t>
            </a:r>
            <a:endParaRPr lang="en-US" sz="4000" b="0" strike="noStrike" spc="-1" dirty="0">
              <a:latin typeface="Arial"/>
            </a:endParaRPr>
          </a:p>
        </p:txBody>
      </p:sp>
      <p:pic>
        <p:nvPicPr>
          <p:cNvPr id="3" name="Image 2" descr="Une image contenant texte, fruit, orange, capture d’écran&#10;&#10;Description générée automatiquement">
            <a:extLst>
              <a:ext uri="{FF2B5EF4-FFF2-40B4-BE49-F238E27FC236}">
                <a16:creationId xmlns:a16="http://schemas.microsoft.com/office/drawing/2014/main" id="{CEC34F00-353B-EC07-936A-98EEE6B44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57717"/>
            <a:ext cx="7985833" cy="461999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B47A434-8101-6207-59DA-DF2FB80D046F}"/>
              </a:ext>
            </a:extLst>
          </p:cNvPr>
          <p:cNvSpPr txBox="1"/>
          <p:nvPr/>
        </p:nvSpPr>
        <p:spPr>
          <a:xfrm>
            <a:off x="588717" y="760320"/>
            <a:ext cx="82820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/>
              <a:t>For main-</a:t>
            </a:r>
            <a:r>
              <a:rPr lang="fr-FR" sz="3200" dirty="0" err="1"/>
              <a:t>sequence</a:t>
            </a:r>
            <a:r>
              <a:rPr lang="fr-FR" sz="3200" dirty="0"/>
              <a:t> stars of </a:t>
            </a:r>
            <a:r>
              <a:rPr lang="fr-FR" sz="3200" dirty="0" err="1"/>
              <a:t>different</a:t>
            </a:r>
            <a:r>
              <a:rPr lang="fr-FR" sz="3200" dirty="0"/>
              <a:t> masses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7344053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Une image contenant Univers, Espace lointain, capture d’écran, espace&#10;&#10;Description générée automatiquement">
            <a:extLst>
              <a:ext uri="{FF2B5EF4-FFF2-40B4-BE49-F238E27FC236}">
                <a16:creationId xmlns:a16="http://schemas.microsoft.com/office/drawing/2014/main" id="{991CABA9-A322-457C-0743-0DEA2257A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0600"/>
            <a:ext cx="9144000" cy="6247400"/>
          </a:xfrm>
          <a:prstGeom prst="rect">
            <a:avLst/>
          </a:prstGeom>
        </p:spPr>
      </p:pic>
      <p:sp>
        <p:nvSpPr>
          <p:cNvPr id="123" name="CustomShape 1"/>
          <p:cNvSpPr/>
          <p:nvPr/>
        </p:nvSpPr>
        <p:spPr>
          <a:xfrm>
            <a:off x="457920" y="0"/>
            <a:ext cx="8228160" cy="7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3. A few words on stellar evolution</a:t>
            </a:r>
            <a:endParaRPr lang="en-US" sz="4000" b="0" strike="noStrike" spc="-1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5255104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texte, capture d’écran, diagramme&#10;&#10;Description générée automatiquement">
            <a:extLst>
              <a:ext uri="{FF2B5EF4-FFF2-40B4-BE49-F238E27FC236}">
                <a16:creationId xmlns:a16="http://schemas.microsoft.com/office/drawing/2014/main" id="{C488EFBD-134E-BCD7-8A4D-DEFCB08DE3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1"/>
          <a:stretch/>
        </p:blipFill>
        <p:spPr>
          <a:xfrm>
            <a:off x="2107671" y="1105245"/>
            <a:ext cx="5364162" cy="5300900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373B44BC-3EF5-C9C4-685E-9FB200B2B049}"/>
              </a:ext>
            </a:extLst>
          </p:cNvPr>
          <p:cNvSpPr txBox="1"/>
          <p:nvPr/>
        </p:nvSpPr>
        <p:spPr>
          <a:xfrm>
            <a:off x="6375401" y="6535071"/>
            <a:ext cx="27685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(Crédit : CSIRO Australia 2004)</a:t>
            </a:r>
          </a:p>
        </p:txBody>
      </p:sp>
      <p:sp>
        <p:nvSpPr>
          <p:cNvPr id="2" name="CustomShape 1">
            <a:extLst>
              <a:ext uri="{FF2B5EF4-FFF2-40B4-BE49-F238E27FC236}">
                <a16:creationId xmlns:a16="http://schemas.microsoft.com/office/drawing/2014/main" id="{14A2EB46-30C1-6923-BDFC-35FD3C7C0933}"/>
              </a:ext>
            </a:extLst>
          </p:cNvPr>
          <p:cNvSpPr/>
          <p:nvPr/>
        </p:nvSpPr>
        <p:spPr>
          <a:xfrm>
            <a:off x="457200" y="-3240"/>
            <a:ext cx="8228160" cy="97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endParaRPr lang="en-US" sz="4000" b="0" strike="noStrike" spc="-1" dirty="0">
              <a:solidFill>
                <a:srgbClr val="1F497D"/>
              </a:solidFill>
              <a:latin typeface="Calibri"/>
              <a:ea typeface="DejaVu Sans"/>
            </a:endParaRPr>
          </a:p>
          <a:p>
            <a:pPr algn="ctr">
              <a:lnSpc>
                <a:spcPct val="100000"/>
              </a:lnSpc>
            </a:pPr>
            <a:r>
              <a:rPr lang="en-US" sz="4000" b="0" strike="noStrike" spc="-1" dirty="0" err="1">
                <a:solidFill>
                  <a:srgbClr val="1F497D"/>
                </a:solidFill>
                <a:latin typeface="Calibri"/>
                <a:ea typeface="DejaVu Sans"/>
              </a:rPr>
              <a:t>Hertzprung</a:t>
            </a:r>
            <a:r>
              <a:rPr lang="en-US" sz="4000" b="0" strike="noStrike" spc="-1" dirty="0">
                <a:solidFill>
                  <a:srgbClr val="1F497D"/>
                </a:solidFill>
                <a:latin typeface="Calibri"/>
                <a:ea typeface="DejaVu Sans"/>
              </a:rPr>
              <a:t>-Russel Diagram</a:t>
            </a:r>
          </a:p>
          <a:p>
            <a:pPr algn="ctr">
              <a:lnSpc>
                <a:spcPct val="100000"/>
              </a:lnSpc>
            </a:pPr>
            <a:endParaRPr lang="en-US" sz="4000" b="0" strike="noStrike" spc="-1" dirty="0">
              <a:solidFill>
                <a:srgbClr val="1F497D"/>
              </a:solidFill>
              <a:latin typeface="Calibri"/>
              <a:ea typeface="DejaVu Sans"/>
            </a:endParaRPr>
          </a:p>
        </p:txBody>
      </p:sp>
    </p:spTree>
    <p:extLst>
      <p:ext uri="{BB962C8B-B14F-4D97-AF65-F5344CB8AC3E}">
        <p14:creationId xmlns:p14="http://schemas.microsoft.com/office/powerpoint/2010/main" val="118891111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55856C5-7734-2A1C-EEB2-43E86F9BB7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r="5560"/>
          <a:stretch/>
        </p:blipFill>
        <p:spPr>
          <a:xfrm>
            <a:off x="0" y="-29652"/>
            <a:ext cx="9144000" cy="6901967"/>
          </a:xfrm>
          <a:prstGeom prst="rect">
            <a:avLst/>
          </a:prstGeom>
        </p:spPr>
      </p:pic>
      <p:sp>
        <p:nvSpPr>
          <p:cNvPr id="123" name="CustomShape 1"/>
          <p:cNvSpPr/>
          <p:nvPr/>
        </p:nvSpPr>
        <p:spPr>
          <a:xfrm>
            <a:off x="457200" y="274680"/>
            <a:ext cx="8228160" cy="7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85000" lnSpcReduction="10000"/>
          </a:bodyPr>
          <a:lstStyle/>
          <a:p>
            <a:pPr algn="ctr">
              <a:lnSpc>
                <a:spcPct val="100000"/>
              </a:lnSpc>
            </a:pPr>
            <a:r>
              <a:rPr lang="en-US" sz="4000" spc="-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I</a:t>
            </a:r>
            <a:r>
              <a:rPr lang="en-US" sz="4000" b="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. A Few useful reminders from stellar physics</a:t>
            </a:r>
            <a:endParaRPr lang="en-US" sz="4000" b="0" strike="noStrike" spc="-1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1ADE6E-55EB-482C-CCCA-726282A0A944}"/>
              </a:ext>
            </a:extLst>
          </p:cNvPr>
          <p:cNvSpPr/>
          <p:nvPr/>
        </p:nvSpPr>
        <p:spPr>
          <a:xfrm>
            <a:off x="-1225152" y="6549421"/>
            <a:ext cx="10369152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1400" b="1" cap="none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The </a:t>
            </a:r>
            <a:r>
              <a:rPr lang="fr-FR" sz="1400" b="1" cap="none" spc="300" dirty="0" err="1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Milky</a:t>
            </a:r>
            <a:r>
              <a:rPr lang="fr-FR" sz="1400" b="1" cap="none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fr-FR" sz="1400" b="1" cap="none" spc="300" dirty="0" err="1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way</a:t>
            </a:r>
            <a:r>
              <a:rPr lang="fr-FR" sz="1400" b="1" cap="none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fr-FR" sz="14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over VLT in Atacama </a:t>
            </a:r>
            <a:r>
              <a:rPr lang="fr-FR" sz="1400" b="1" spc="300" dirty="0" err="1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desert</a:t>
            </a:r>
            <a:r>
              <a:rPr lang="fr-FR" sz="14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Chili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055249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CustomShape 1"/>
          <p:cNvSpPr/>
          <p:nvPr/>
        </p:nvSpPr>
        <p:spPr>
          <a:xfrm>
            <a:off x="457920" y="170315"/>
            <a:ext cx="8228160" cy="97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 dirty="0" err="1">
                <a:solidFill>
                  <a:srgbClr val="1F497D"/>
                </a:solidFill>
                <a:latin typeface="Calibri"/>
                <a:ea typeface="DejaVu Sans"/>
              </a:rPr>
              <a:t>Evolutionnary</a:t>
            </a:r>
            <a:r>
              <a:rPr lang="en-US" sz="4000" b="0" strike="noStrike" spc="-1" dirty="0">
                <a:solidFill>
                  <a:srgbClr val="1F497D"/>
                </a:solidFill>
                <a:latin typeface="Calibri"/>
                <a:ea typeface="DejaVu Sans"/>
              </a:rPr>
              <a:t> tracks</a:t>
            </a:r>
          </a:p>
          <a:p>
            <a:pPr algn="ctr">
              <a:lnSpc>
                <a:spcPct val="100000"/>
              </a:lnSpc>
            </a:pPr>
            <a:endParaRPr lang="en-US" sz="4000" b="0" strike="noStrike" spc="-1" dirty="0">
              <a:solidFill>
                <a:srgbClr val="1F497D"/>
              </a:solidFill>
              <a:latin typeface="Calibri"/>
              <a:ea typeface="DejaVu Sans"/>
            </a:endParaRPr>
          </a:p>
        </p:txBody>
      </p:sp>
      <p:pic>
        <p:nvPicPr>
          <p:cNvPr id="3" name="Image 2" descr="Une image contenant texte, capture d’écran, Tracé, diagramme&#10;&#10;Description générée automatiquement">
            <a:extLst>
              <a:ext uri="{FF2B5EF4-FFF2-40B4-BE49-F238E27FC236}">
                <a16:creationId xmlns:a16="http://schemas.microsoft.com/office/drawing/2014/main" id="{22C595DE-501F-E7B0-11E3-4962F922B3B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22"/>
          <a:stretch/>
        </p:blipFill>
        <p:spPr>
          <a:xfrm>
            <a:off x="2096274" y="1132290"/>
            <a:ext cx="5364162" cy="5246811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2F66F89-A964-DB49-7D1D-54E2DF5A1CFB}"/>
              </a:ext>
            </a:extLst>
          </p:cNvPr>
          <p:cNvSpPr txBox="1"/>
          <p:nvPr/>
        </p:nvSpPr>
        <p:spPr>
          <a:xfrm>
            <a:off x="6375401" y="6535071"/>
            <a:ext cx="27685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(Crédit : CSIRO Australia 2004)</a:t>
            </a:r>
          </a:p>
        </p:txBody>
      </p:sp>
    </p:spTree>
    <p:extLst>
      <p:ext uri="{BB962C8B-B14F-4D97-AF65-F5344CB8AC3E}">
        <p14:creationId xmlns:p14="http://schemas.microsoft.com/office/powerpoint/2010/main" val="210057642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574C21E4-90FF-6675-C096-CBFBEF0B11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8223" y="1848966"/>
            <a:ext cx="4240817" cy="3759172"/>
          </a:xfrm>
          <a:prstGeom prst="rect">
            <a:avLst/>
          </a:prstGeom>
        </p:spPr>
      </p:pic>
      <p:sp>
        <p:nvSpPr>
          <p:cNvPr id="163" name="CustomShape 1"/>
          <p:cNvSpPr/>
          <p:nvPr/>
        </p:nvSpPr>
        <p:spPr>
          <a:xfrm>
            <a:off x="457920" y="97987"/>
            <a:ext cx="8228160" cy="97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 dirty="0">
                <a:solidFill>
                  <a:srgbClr val="1F497D"/>
                </a:solidFill>
                <a:latin typeface="Calibri"/>
                <a:ea typeface="DejaVu Sans"/>
              </a:rPr>
              <a:t>Determining fundamental </a:t>
            </a:r>
          </a:p>
          <a:p>
            <a:pPr algn="ctr">
              <a:lnSpc>
                <a:spcPct val="100000"/>
              </a:lnSpc>
            </a:pPr>
            <a:r>
              <a:rPr lang="en-US" sz="4000" b="0" strike="noStrike" spc="-1" dirty="0">
                <a:solidFill>
                  <a:srgbClr val="1F497D"/>
                </a:solidFill>
                <a:latin typeface="Calibri"/>
                <a:ea typeface="DejaVu Sans"/>
              </a:rPr>
              <a:t>parameters of stars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5CF11C13-A44C-C69F-CDD7-D2F3818386C0}"/>
              </a:ext>
            </a:extLst>
          </p:cNvPr>
          <p:cNvSpPr txBox="1"/>
          <p:nvPr/>
        </p:nvSpPr>
        <p:spPr>
          <a:xfrm>
            <a:off x="7710787" y="5318666"/>
            <a:ext cx="5661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400" dirty="0">
                <a:solidFill>
                  <a:schemeClr val="bg1"/>
                </a:solidFill>
              </a:rPr>
              <a:t>η</a:t>
            </a:r>
            <a:r>
              <a:rPr lang="fr-FR" sz="1400" dirty="0">
                <a:solidFill>
                  <a:schemeClr val="bg1"/>
                </a:solidFill>
              </a:rPr>
              <a:t> Car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95973D5-AA09-6C28-E13B-4C80B985BAD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27" y="2345172"/>
            <a:ext cx="4854616" cy="276676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A06C73E-2119-8260-935F-93454D682DF0}"/>
              </a:ext>
            </a:extLst>
          </p:cNvPr>
          <p:cNvSpPr txBox="1"/>
          <p:nvPr/>
        </p:nvSpPr>
        <p:spPr>
          <a:xfrm>
            <a:off x="5295186" y="4580002"/>
            <a:ext cx="164660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dirty="0"/>
              <a:t>CHARA/PAVO</a:t>
            </a:r>
          </a:p>
          <a:p>
            <a:pPr algn="ctr"/>
            <a:r>
              <a:rPr lang="fr-FR" sz="1400" dirty="0"/>
              <a:t>10 </a:t>
            </a:r>
            <a:r>
              <a:rPr lang="fr-FR" sz="1400" dirty="0" err="1"/>
              <a:t>early</a:t>
            </a:r>
            <a:r>
              <a:rPr lang="fr-FR" sz="1400" dirty="0"/>
              <a:t> type stars</a:t>
            </a:r>
          </a:p>
          <a:p>
            <a:pPr algn="ctr"/>
            <a:r>
              <a:rPr lang="fr-FR" sz="1400" dirty="0"/>
              <a:t>Maestro+ 2013</a:t>
            </a:r>
            <a:endParaRPr lang="en-US" sz="14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49EB5883-9E29-3182-2F00-E5155A4E56AD}"/>
              </a:ext>
            </a:extLst>
          </p:cNvPr>
          <p:cNvSpPr txBox="1"/>
          <p:nvPr/>
        </p:nvSpPr>
        <p:spPr>
          <a:xfrm>
            <a:off x="203904" y="5836683"/>
            <a:ext cx="85761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Need of </a:t>
            </a:r>
            <a:r>
              <a:rPr lang="fr-FR" dirty="0" err="1"/>
              <a:t>accurate</a:t>
            </a:r>
            <a:r>
              <a:rPr lang="fr-FR" dirty="0"/>
              <a:t> </a:t>
            </a:r>
            <a:r>
              <a:rPr lang="fr-FR" dirty="0" err="1"/>
              <a:t>measurements</a:t>
            </a:r>
            <a:r>
              <a:rPr lang="fr-FR" dirty="0"/>
              <a:t> of Radius, </a:t>
            </a:r>
            <a:r>
              <a:rPr lang="fr-FR" dirty="0" err="1"/>
              <a:t>Luminosity</a:t>
            </a:r>
            <a:r>
              <a:rPr lang="fr-FR" dirty="0"/>
              <a:t> and effective </a:t>
            </a:r>
            <a:r>
              <a:rPr lang="fr-FR" dirty="0" err="1"/>
              <a:t>Temperature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Highly</a:t>
            </a:r>
            <a:r>
              <a:rPr lang="fr-FR" dirty="0"/>
              <a:t> model </a:t>
            </a:r>
            <a:r>
              <a:rPr lang="fr-FR" dirty="0" err="1"/>
              <a:t>dependent</a:t>
            </a:r>
            <a:r>
              <a:rPr lang="fr-FR" dirty="0"/>
              <a:t>! (</a:t>
            </a:r>
            <a:r>
              <a:rPr lang="fr-FR" dirty="0" err="1"/>
              <a:t>stellar</a:t>
            </a:r>
            <a:r>
              <a:rPr lang="fr-FR" dirty="0"/>
              <a:t> </a:t>
            </a:r>
            <a:r>
              <a:rPr lang="fr-FR" dirty="0" err="1"/>
              <a:t>interiors</a:t>
            </a:r>
            <a:r>
              <a:rPr lang="fr-FR" dirty="0"/>
              <a:t>+ </a:t>
            </a:r>
            <a:r>
              <a:rPr lang="fr-FR" dirty="0" err="1"/>
              <a:t>evolutionary</a:t>
            </a:r>
            <a:r>
              <a:rPr lang="fr-FR" dirty="0"/>
              <a:t> </a:t>
            </a:r>
            <a:r>
              <a:rPr lang="fr-FR" dirty="0" err="1"/>
              <a:t>models</a:t>
            </a:r>
            <a:r>
              <a:rPr lang="fr-FR" dirty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80260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objet astronomique, Événement céleste, sphère, astronomie&#10;&#10;Description générée automatiquement">
            <a:extLst>
              <a:ext uri="{FF2B5EF4-FFF2-40B4-BE49-F238E27FC236}">
                <a16:creationId xmlns:a16="http://schemas.microsoft.com/office/drawing/2014/main" id="{BD7D0016-DEF9-B808-5C2C-79409FB2CBF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8" b="1263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DC36D750-A1F8-2B45-AE6F-D6C9BD6FCC39}"/>
              </a:ext>
            </a:extLst>
          </p:cNvPr>
          <p:cNvSpPr txBox="1"/>
          <p:nvPr/>
        </p:nvSpPr>
        <p:spPr>
          <a:xfrm>
            <a:off x="2573078" y="6583320"/>
            <a:ext cx="1048370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International Space Station flies across the spotless sun (Image credit: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Rainee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Colacurcio</a:t>
            </a:r>
            <a:r>
              <a:rPr lang="en-US" sz="1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</a:p>
        </p:txBody>
      </p:sp>
      <p:sp>
        <p:nvSpPr>
          <p:cNvPr id="123" name="CustomShape 1"/>
          <p:cNvSpPr/>
          <p:nvPr/>
        </p:nvSpPr>
        <p:spPr>
          <a:xfrm>
            <a:off x="457920" y="0"/>
            <a:ext cx="8228160" cy="7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4. Stellar Photosphere</a:t>
            </a:r>
            <a:endParaRPr lang="en-US" sz="4000" b="0" strike="noStrike" spc="-1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592752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12"/>
          <p:cNvPicPr/>
          <p:nvPr/>
        </p:nvPicPr>
        <p:blipFill>
          <a:blip r:embed="rId2"/>
          <a:stretch/>
        </p:blipFill>
        <p:spPr>
          <a:xfrm>
            <a:off x="1333893" y="1764360"/>
            <a:ext cx="7117200" cy="4926240"/>
          </a:xfrm>
          <a:prstGeom prst="rect">
            <a:avLst/>
          </a:prstGeom>
          <a:ln>
            <a:noFill/>
          </a:ln>
        </p:spPr>
      </p:pic>
      <p:sp>
        <p:nvSpPr>
          <p:cNvPr id="163" name="CustomShape 1"/>
          <p:cNvSpPr/>
          <p:nvPr/>
        </p:nvSpPr>
        <p:spPr>
          <a:xfrm>
            <a:off x="457920" y="193777"/>
            <a:ext cx="8228160" cy="97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fr-FR" sz="4000" spc="-1" dirty="0">
                <a:solidFill>
                  <a:srgbClr val="1F497D"/>
                </a:solidFill>
                <a:latin typeface="Calibri"/>
              </a:rPr>
              <a:t>B</a:t>
            </a:r>
            <a:r>
              <a:rPr lang="en-US" sz="4000" spc="-1" dirty="0" err="1">
                <a:solidFill>
                  <a:srgbClr val="1F497D"/>
                </a:solidFill>
                <a:latin typeface="Calibri"/>
              </a:rPr>
              <a:t>lackbody</a:t>
            </a:r>
            <a:r>
              <a:rPr lang="en-US" sz="4000" spc="-1" dirty="0">
                <a:solidFill>
                  <a:srgbClr val="1F497D"/>
                </a:solidFill>
                <a:latin typeface="Calibri"/>
              </a:rPr>
              <a:t> emission is a first approximation of the stellar flux</a:t>
            </a:r>
            <a:endParaRPr lang="en-US" sz="40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 1"/>
          <p:cNvPicPr/>
          <p:nvPr/>
        </p:nvPicPr>
        <p:blipFill>
          <a:blip r:embed="rId2"/>
          <a:stretch/>
        </p:blipFill>
        <p:spPr>
          <a:xfrm>
            <a:off x="21600" y="1032480"/>
            <a:ext cx="3668400" cy="1083960"/>
          </a:xfrm>
          <a:prstGeom prst="rect">
            <a:avLst/>
          </a:prstGeom>
          <a:ln>
            <a:noFill/>
          </a:ln>
        </p:spPr>
      </p:pic>
      <p:pic>
        <p:nvPicPr>
          <p:cNvPr id="168" name="Picture 18"/>
          <p:cNvPicPr/>
          <p:nvPr/>
        </p:nvPicPr>
        <p:blipFill>
          <a:blip r:embed="rId3"/>
          <a:stretch/>
        </p:blipFill>
        <p:spPr>
          <a:xfrm>
            <a:off x="122220" y="2575800"/>
            <a:ext cx="4910760" cy="4077360"/>
          </a:xfrm>
          <a:prstGeom prst="rect">
            <a:avLst/>
          </a:prstGeom>
          <a:ln>
            <a:noFill/>
          </a:ln>
        </p:spPr>
      </p:pic>
      <p:sp>
        <p:nvSpPr>
          <p:cNvPr id="169" name="CustomShape 1"/>
          <p:cNvSpPr/>
          <p:nvPr/>
        </p:nvSpPr>
        <p:spPr>
          <a:xfrm>
            <a:off x="457200" y="7632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 dirty="0">
                <a:solidFill>
                  <a:srgbClr val="1F497D"/>
                </a:solidFill>
                <a:latin typeface="Calibri"/>
                <a:ea typeface="DejaVu Sans"/>
              </a:rPr>
              <a:t>Blackbody emission</a:t>
            </a:r>
            <a:endParaRPr lang="en-US" sz="4000" b="0" strike="noStrike" spc="-1" dirty="0">
              <a:latin typeface="Arial"/>
            </a:endParaRPr>
          </a:p>
        </p:txBody>
      </p:sp>
      <p:pic>
        <p:nvPicPr>
          <p:cNvPr id="170" name="Picture 3"/>
          <p:cNvPicPr/>
          <p:nvPr/>
        </p:nvPicPr>
        <p:blipFill>
          <a:blip r:embed="rId4"/>
          <a:stretch/>
        </p:blipFill>
        <p:spPr>
          <a:xfrm>
            <a:off x="6527880" y="1219320"/>
            <a:ext cx="2360880" cy="1468440"/>
          </a:xfrm>
          <a:prstGeom prst="rect">
            <a:avLst/>
          </a:prstGeom>
          <a:ln>
            <a:noFill/>
          </a:ln>
        </p:spPr>
      </p:pic>
      <p:sp>
        <p:nvSpPr>
          <p:cNvPr id="171" name="CustomShape 2"/>
          <p:cNvSpPr/>
          <p:nvPr/>
        </p:nvSpPr>
        <p:spPr>
          <a:xfrm>
            <a:off x="4208040" y="1281240"/>
            <a:ext cx="2153520" cy="33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lang="en-US" sz="1600" b="1" strike="noStrike" spc="-1">
                <a:solidFill>
                  <a:srgbClr val="0066FF"/>
                </a:solidFill>
                <a:latin typeface="Arial"/>
                <a:ea typeface="ＭＳ Ｐゴシック"/>
              </a:rPr>
              <a:t>Planck’s constant </a:t>
            </a:r>
            <a:r>
              <a:rPr lang="en-US" sz="1600" b="1" strike="noStrike" spc="-1">
                <a:solidFill>
                  <a:srgbClr val="0066FF"/>
                </a:solidFill>
                <a:latin typeface="Wingdings"/>
                <a:ea typeface="ＭＳ Ｐゴシック"/>
              </a:rPr>
              <a:t>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72" name="CustomShape 3"/>
          <p:cNvSpPr/>
          <p:nvPr/>
        </p:nvSpPr>
        <p:spPr>
          <a:xfrm>
            <a:off x="3843000" y="1795320"/>
            <a:ext cx="2534400" cy="33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lang="en-US" sz="1600" b="1" strike="noStrike" spc="-1">
                <a:solidFill>
                  <a:srgbClr val="0066FF"/>
                </a:solidFill>
                <a:latin typeface="Arial"/>
                <a:ea typeface="ＭＳ Ｐゴシック"/>
              </a:rPr>
              <a:t>Boltzmann’s constant </a:t>
            </a:r>
            <a:r>
              <a:rPr lang="en-US" sz="1600" b="1" strike="noStrike" spc="-1">
                <a:solidFill>
                  <a:srgbClr val="0066FF"/>
                </a:solidFill>
                <a:latin typeface="Wingdings"/>
                <a:ea typeface="ＭＳ Ｐゴシック"/>
              </a:rPr>
              <a:t>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73" name="CustomShape 4"/>
          <p:cNvSpPr/>
          <p:nvPr/>
        </p:nvSpPr>
        <p:spPr>
          <a:xfrm>
            <a:off x="4757400" y="2300400"/>
            <a:ext cx="1574280" cy="33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lang="en-US" sz="1600" b="1" strike="noStrike" spc="-1">
                <a:solidFill>
                  <a:srgbClr val="0066FF"/>
                </a:solidFill>
                <a:latin typeface="Arial"/>
                <a:ea typeface="ＭＳ Ｐゴシック"/>
              </a:rPr>
              <a:t>Light speed </a:t>
            </a:r>
            <a:r>
              <a:rPr lang="en-US" sz="1600" b="1" strike="noStrike" spc="-1">
                <a:solidFill>
                  <a:srgbClr val="0066FF"/>
                </a:solidFill>
                <a:latin typeface="Wingdings"/>
                <a:ea typeface="ＭＳ Ｐゴシック"/>
              </a:rPr>
              <a:t>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78" name="Line 8"/>
          <p:cNvSpPr/>
          <p:nvPr/>
        </p:nvSpPr>
        <p:spPr>
          <a:xfrm>
            <a:off x="2998800" y="1946880"/>
            <a:ext cx="199080" cy="1709640"/>
          </a:xfrm>
          <a:prstGeom prst="line">
            <a:avLst/>
          </a:prstGeom>
          <a:ln w="381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79" name="CustomShape 9"/>
          <p:cNvSpPr/>
          <p:nvPr/>
        </p:nvSpPr>
        <p:spPr>
          <a:xfrm rot="4980000">
            <a:off x="2650320" y="2668320"/>
            <a:ext cx="1391760" cy="332280"/>
          </a:xfrm>
          <a:prstGeom prst="rect">
            <a:avLst/>
          </a:prstGeom>
          <a:solidFill>
            <a:srgbClr val="FF99CC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Temperature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80" name="Line 10"/>
          <p:cNvSpPr/>
          <p:nvPr/>
        </p:nvSpPr>
        <p:spPr>
          <a:xfrm>
            <a:off x="379800" y="1675440"/>
            <a:ext cx="360" cy="1066680"/>
          </a:xfrm>
          <a:prstGeom prst="line">
            <a:avLst/>
          </a:prstGeom>
          <a:ln w="38160">
            <a:solidFill>
              <a:schemeClr val="tx1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597BC150-32C5-F5D5-3091-B63DEFA3C749}"/>
              </a:ext>
            </a:extLst>
          </p:cNvPr>
          <p:cNvGrpSpPr/>
          <p:nvPr/>
        </p:nvGrpSpPr>
        <p:grpSpPr>
          <a:xfrm>
            <a:off x="2822331" y="4188601"/>
            <a:ext cx="6066429" cy="809640"/>
            <a:chOff x="3943177" y="6048360"/>
            <a:chExt cx="4518983" cy="809640"/>
          </a:xfrm>
        </p:grpSpPr>
        <p:sp>
          <p:nvSpPr>
            <p:cNvPr id="2" name="CustomShape 9">
              <a:extLst>
                <a:ext uri="{FF2B5EF4-FFF2-40B4-BE49-F238E27FC236}">
                  <a16:creationId xmlns:a16="http://schemas.microsoft.com/office/drawing/2014/main" id="{F7C5C41C-7BBC-DC77-D2CE-337FCA9FCD29}"/>
                </a:ext>
              </a:extLst>
            </p:cNvPr>
            <p:cNvSpPr/>
            <p:nvPr/>
          </p:nvSpPr>
          <p:spPr>
            <a:xfrm>
              <a:off x="5534714" y="6048360"/>
              <a:ext cx="2927446" cy="809640"/>
            </a:xfrm>
            <a:prstGeom prst="rect">
              <a:avLst/>
            </a:prstGeom>
            <a:noFill/>
            <a:ln w="12600">
              <a:solidFill>
                <a:srgbClr val="FF660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/>
            <a:lstStyle/>
            <a:p>
              <a:pPr algn="ctr">
                <a:lnSpc>
                  <a:spcPct val="100000"/>
                </a:lnSpc>
              </a:pPr>
              <a:r>
                <a:rPr lang="en-US" sz="2000" b="0" strike="noStrike" spc="-1" dirty="0">
                  <a:solidFill>
                    <a:srgbClr val="000000"/>
                  </a:solidFill>
                  <a:latin typeface="Calibri"/>
                  <a:ea typeface="DejaVu Sans"/>
                </a:rPr>
                <a:t>Maximum (Wien’s law) : </a:t>
              </a:r>
              <a:endParaRPr lang="en-US" sz="2000" b="0" strike="noStrike" spc="-1" dirty="0">
                <a:latin typeface="Arial"/>
              </a:endParaRPr>
            </a:p>
            <a:p>
              <a:pPr algn="ctr">
                <a:lnSpc>
                  <a:spcPct val="100000"/>
                </a:lnSpc>
              </a:pPr>
              <a:r>
                <a:rPr lang="en-US" sz="2400" b="0" strike="noStrike" spc="-1" dirty="0" err="1">
                  <a:solidFill>
                    <a:srgbClr val="FF0000"/>
                  </a:solidFill>
                  <a:latin typeface="Symbol"/>
                  <a:ea typeface="DejaVu Sans"/>
                </a:rPr>
                <a:t>l</a:t>
              </a:r>
              <a:r>
                <a:rPr lang="en-US" sz="2400" b="0" strike="noStrike" spc="-1" baseline="-25000" dirty="0" err="1">
                  <a:solidFill>
                    <a:srgbClr val="FF0000"/>
                  </a:solidFill>
                  <a:latin typeface="Times New Roman"/>
                  <a:ea typeface="DejaVu Sans"/>
                </a:rPr>
                <a:t>max</a:t>
              </a:r>
              <a:r>
                <a:rPr lang="en-US" sz="2400" b="0" strike="noStrike" spc="-1" dirty="0">
                  <a:solidFill>
                    <a:srgbClr val="FF0000"/>
                  </a:solidFill>
                  <a:latin typeface="Times New Roman"/>
                  <a:ea typeface="DejaVu Sans"/>
                </a:rPr>
                <a:t> (µm) </a:t>
              </a:r>
              <a:r>
                <a:rPr lang="en-US" sz="2400" b="0" strike="noStrike" spc="-1" dirty="0">
                  <a:solidFill>
                    <a:srgbClr val="FF0000"/>
                  </a:solidFill>
                  <a:latin typeface="Calibri"/>
                  <a:ea typeface="DejaVu Sans"/>
                </a:rPr>
                <a:t>= 2900/</a:t>
              </a:r>
              <a:r>
                <a:rPr lang="en-US" sz="2400" b="0" strike="noStrike" spc="-1" dirty="0">
                  <a:solidFill>
                    <a:srgbClr val="FF0000"/>
                  </a:solidFill>
                  <a:latin typeface="Symbol"/>
                  <a:ea typeface="DejaVu Sans"/>
                </a:rPr>
                <a:t>T</a:t>
              </a:r>
              <a:r>
                <a:rPr lang="en-US" sz="2400" b="0" strike="noStrike" spc="-1" dirty="0">
                  <a:solidFill>
                    <a:srgbClr val="FF0000"/>
                  </a:solidFill>
                  <a:latin typeface="Times New Roman"/>
                  <a:ea typeface="DejaVu Sans"/>
                </a:rPr>
                <a:t>(</a:t>
              </a:r>
              <a:r>
                <a:rPr lang="en-US" sz="2400" b="0" strike="noStrike" spc="-1" dirty="0">
                  <a:solidFill>
                    <a:srgbClr val="FF0000"/>
                  </a:solidFill>
                  <a:latin typeface="Calibri"/>
                  <a:ea typeface="DejaVu Sans"/>
                </a:rPr>
                <a:t>K)</a:t>
              </a:r>
              <a:endParaRPr lang="en-US" sz="2400" b="0" strike="noStrike" spc="-1" dirty="0">
                <a:latin typeface="Arial"/>
              </a:endParaRPr>
            </a:p>
          </p:txBody>
        </p:sp>
        <p:sp>
          <p:nvSpPr>
            <p:cNvPr id="3" name="Line 10">
              <a:extLst>
                <a:ext uri="{FF2B5EF4-FFF2-40B4-BE49-F238E27FC236}">
                  <a16:creationId xmlns:a16="http://schemas.microsoft.com/office/drawing/2014/main" id="{F3EB82B9-6022-4AF8-614A-0CDB6E0091C2}"/>
                </a:ext>
              </a:extLst>
            </p:cNvPr>
            <p:cNvSpPr/>
            <p:nvPr/>
          </p:nvSpPr>
          <p:spPr>
            <a:xfrm flipV="1">
              <a:off x="3943177" y="6370212"/>
              <a:ext cx="1646749" cy="74147"/>
            </a:xfrm>
            <a:prstGeom prst="line">
              <a:avLst/>
            </a:prstGeom>
            <a:ln w="38160">
              <a:solidFill>
                <a:srgbClr val="FF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Image 14"/>
          <p:cNvPicPr/>
          <p:nvPr/>
        </p:nvPicPr>
        <p:blipFill>
          <a:blip r:embed="rId2"/>
          <a:stretch/>
        </p:blipFill>
        <p:spPr>
          <a:xfrm>
            <a:off x="0" y="914400"/>
            <a:ext cx="4570560" cy="4475520"/>
          </a:xfrm>
          <a:prstGeom prst="rect">
            <a:avLst/>
          </a:prstGeom>
          <a:ln>
            <a:noFill/>
          </a:ln>
        </p:spPr>
      </p:pic>
      <p:sp>
        <p:nvSpPr>
          <p:cNvPr id="182" name="CustomShape 1"/>
          <p:cNvSpPr/>
          <p:nvPr/>
        </p:nvSpPr>
        <p:spPr>
          <a:xfrm>
            <a:off x="457200" y="7632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 dirty="0">
                <a:solidFill>
                  <a:srgbClr val="1F497D"/>
                </a:solidFill>
                <a:latin typeface="Calibri"/>
                <a:ea typeface="DejaVu Sans"/>
              </a:rPr>
              <a:t>Effective temperature &amp; luminosity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83" name="Line 2"/>
          <p:cNvSpPr/>
          <p:nvPr/>
        </p:nvSpPr>
        <p:spPr>
          <a:xfrm>
            <a:off x="1958400" y="2193480"/>
            <a:ext cx="2940480" cy="6120"/>
          </a:xfrm>
          <a:prstGeom prst="line">
            <a:avLst/>
          </a:prstGeom>
          <a:ln w="38160">
            <a:solidFill>
              <a:srgbClr val="FF0000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184" name="CustomShape 3"/>
          <p:cNvSpPr/>
          <p:nvPr/>
        </p:nvSpPr>
        <p:spPr>
          <a:xfrm>
            <a:off x="2541600" y="1876320"/>
            <a:ext cx="1578240" cy="616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Area</a:t>
            </a:r>
            <a:endParaRPr lang="en-U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320"/>
              </a:spcBef>
            </a:pPr>
            <a:r>
              <a:rPr lang="en-US" sz="16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under curve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185" name="CustomShape 4"/>
          <p:cNvSpPr/>
          <p:nvPr/>
        </p:nvSpPr>
        <p:spPr>
          <a:xfrm>
            <a:off x="4419720" y="1097280"/>
            <a:ext cx="4265640" cy="1101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Stefan-Boltzmann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en-US" sz="2000" b="1" strike="noStrike" spc="-1">
                <a:solidFill>
                  <a:srgbClr val="000000"/>
                </a:solidFill>
                <a:latin typeface="Arial"/>
                <a:ea typeface="ＭＳ Ｐゴシック"/>
              </a:rPr>
              <a:t>law for blackbody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186" name="CustomShape 5"/>
          <p:cNvSpPr/>
          <p:nvPr/>
        </p:nvSpPr>
        <p:spPr>
          <a:xfrm>
            <a:off x="4754880" y="2348280"/>
            <a:ext cx="396108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  <a:spcBef>
                <a:spcPts val="400"/>
              </a:spcBef>
            </a:pP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where  </a:t>
            </a:r>
            <a:r>
              <a:rPr lang="en-US" sz="2000" b="0" strike="noStrike" spc="-1">
                <a:solidFill>
                  <a:srgbClr val="FF0000"/>
                </a:solidFill>
                <a:latin typeface="Symbol"/>
                <a:ea typeface="DejaVu Sans"/>
              </a:rPr>
              <a:t>s </a:t>
            </a: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= 5.67x10</a:t>
            </a:r>
            <a:r>
              <a:rPr lang="en-US" sz="2000" b="0" strike="noStrike" spc="-1" baseline="30000">
                <a:solidFill>
                  <a:srgbClr val="FF0000"/>
                </a:solidFill>
                <a:latin typeface="Calibri"/>
                <a:ea typeface="DejaVu Sans"/>
              </a:rPr>
              <a:t>-8 </a:t>
            </a: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 W/(m</a:t>
            </a:r>
            <a:r>
              <a:rPr lang="en-US" sz="2000" b="0" strike="noStrike" spc="-1" baseline="30000">
                <a:solidFill>
                  <a:srgbClr val="FF0000"/>
                </a:solidFill>
                <a:latin typeface="Calibri"/>
                <a:ea typeface="DejaVu Sans"/>
              </a:rPr>
              <a:t>2</a:t>
            </a: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K</a:t>
            </a:r>
            <a:r>
              <a:rPr lang="en-US" sz="2000" b="0" strike="noStrike" spc="-1" baseline="30000">
                <a:solidFill>
                  <a:srgbClr val="FF0000"/>
                </a:solidFill>
                <a:latin typeface="Calibri"/>
                <a:ea typeface="DejaVu Sans"/>
              </a:rPr>
              <a:t>4</a:t>
            </a: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)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187" name="CustomShape 6"/>
          <p:cNvSpPr/>
          <p:nvPr/>
        </p:nvSpPr>
        <p:spPr>
          <a:xfrm>
            <a:off x="4664160" y="1818360"/>
            <a:ext cx="361080" cy="57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200" b="0" strike="noStrike" spc="-1">
                <a:solidFill>
                  <a:srgbClr val="FF0000"/>
                </a:solidFill>
                <a:latin typeface="Arial"/>
                <a:ea typeface="DejaVu Sans"/>
              </a:rPr>
              <a:t>     Area proportional to</a:t>
            </a:r>
            <a:r>
              <a:rPr lang="en-US" sz="3200" b="0" strike="noStrike" spc="-1">
                <a:solidFill>
                  <a:srgbClr val="FF0000"/>
                </a:solidFill>
                <a:latin typeface="Comfortaa"/>
                <a:ea typeface="DejaVu Sans"/>
              </a:rPr>
              <a:t> </a:t>
            </a:r>
            <a:r>
              <a:rPr lang="en-US" sz="3200" b="0" strike="noStrike" spc="-1">
                <a:solidFill>
                  <a:srgbClr val="FF0000"/>
                </a:solidFill>
                <a:latin typeface="Symbol"/>
                <a:ea typeface="DejaVu Sans"/>
              </a:rPr>
              <a:t>s</a:t>
            </a:r>
            <a:r>
              <a:rPr lang="en-US" sz="3200" b="0" strike="noStrike" spc="-1">
                <a:solidFill>
                  <a:srgbClr val="FF0000"/>
                </a:solidFill>
                <a:latin typeface="Calibri"/>
                <a:ea typeface="DejaVu Sans"/>
              </a:rPr>
              <a:t>T</a:t>
            </a:r>
            <a:r>
              <a:rPr lang="en-US" sz="3200" b="0" strike="noStrike" spc="-1" baseline="30000">
                <a:solidFill>
                  <a:srgbClr val="FF0000"/>
                </a:solidFill>
                <a:latin typeface="Calibri"/>
                <a:ea typeface="DejaVu Sans"/>
              </a:rPr>
              <a:t>4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188" name="CustomShape 7"/>
          <p:cNvSpPr/>
          <p:nvPr/>
        </p:nvSpPr>
        <p:spPr>
          <a:xfrm>
            <a:off x="4875480" y="3108960"/>
            <a:ext cx="3719160" cy="146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160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The</a:t>
            </a:r>
            <a:r>
              <a:rPr lang="en-US" sz="16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Effective temperature T</a:t>
            </a:r>
            <a:r>
              <a:rPr lang="en-US" sz="1600" b="1" strike="noStrike" spc="-1" baseline="-33000" dirty="0">
                <a:solidFill>
                  <a:srgbClr val="000000"/>
                </a:solidFill>
                <a:latin typeface="Arial"/>
                <a:ea typeface="ＭＳ Ｐゴシック"/>
              </a:rPr>
              <a:t>eff</a:t>
            </a:r>
            <a:r>
              <a:rPr lang="en-US" sz="1600" b="1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lang="en-US" sz="16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is the temperature of a blackbody resulting in the same luminosity and flux of the corresponding star of radius R</a:t>
            </a:r>
            <a:endParaRPr lang="en-US" sz="1600" b="0" strike="noStrike" spc="-1" dirty="0">
              <a:latin typeface="Arial"/>
            </a:endParaRPr>
          </a:p>
        </p:txBody>
      </p:sp>
      <p:sp>
        <p:nvSpPr>
          <p:cNvPr id="189" name="CustomShape 8"/>
          <p:cNvSpPr/>
          <p:nvPr/>
        </p:nvSpPr>
        <p:spPr>
          <a:xfrm>
            <a:off x="1703125" y="5949720"/>
            <a:ext cx="5734869" cy="570600"/>
          </a:xfrm>
          <a:prstGeom prst="rect">
            <a:avLst/>
          </a:prstGeom>
          <a:noFill/>
          <a:ln w="9360">
            <a:solidFill>
              <a:srgbClr val="FF66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Luminosity L = 4 π R</a:t>
            </a:r>
            <a:r>
              <a:rPr lang="en-US" sz="2800" b="0" strike="noStrike" spc="-1" baseline="30000" dirty="0">
                <a:solidFill>
                  <a:srgbClr val="FF0000"/>
                </a:solidFill>
                <a:latin typeface="Calibri"/>
                <a:ea typeface="DejaVu Sans"/>
              </a:rPr>
              <a:t>2 </a:t>
            </a:r>
            <a:r>
              <a:rPr lang="en-US" sz="2800" b="0" strike="noStrike" spc="-1" dirty="0">
                <a:solidFill>
                  <a:srgbClr val="FF0000"/>
                </a:solidFill>
                <a:latin typeface="Symbol"/>
                <a:ea typeface="DejaVu Sans"/>
              </a:rPr>
              <a:t>s</a:t>
            </a:r>
            <a:r>
              <a:rPr lang="en-US" sz="28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T</a:t>
            </a:r>
            <a:r>
              <a:rPr lang="en-US" sz="2800" b="0" strike="noStrike" spc="-1" baseline="-25000" dirty="0">
                <a:solidFill>
                  <a:srgbClr val="FF0000"/>
                </a:solidFill>
                <a:latin typeface="Calibri"/>
                <a:ea typeface="DejaVu Sans"/>
              </a:rPr>
              <a:t>eff</a:t>
            </a:r>
            <a:r>
              <a:rPr lang="en-US" sz="2800" b="0" strike="noStrike" spc="-1" baseline="30000" dirty="0">
                <a:solidFill>
                  <a:srgbClr val="FF0000"/>
                </a:solidFill>
                <a:latin typeface="Calibri"/>
                <a:ea typeface="DejaVu Sans"/>
              </a:rPr>
              <a:t>4</a:t>
            </a:r>
            <a:r>
              <a:rPr lang="en-US" sz="28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   </a:t>
            </a:r>
            <a:r>
              <a:rPr lang="en-US" sz="2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[W]</a:t>
            </a:r>
            <a:endParaRPr lang="en-US" sz="24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after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Effect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Effect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Effect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Effect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CustomShape 1"/>
          <p:cNvSpPr/>
          <p:nvPr/>
        </p:nvSpPr>
        <p:spPr>
          <a:xfrm>
            <a:off x="457200" y="7632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 dirty="0">
                <a:solidFill>
                  <a:srgbClr val="1F497D"/>
                </a:solidFill>
                <a:latin typeface="Calibri"/>
                <a:ea typeface="DejaVu Sans"/>
              </a:rPr>
              <a:t>Color and temperature</a:t>
            </a:r>
            <a:endParaRPr lang="en-US" sz="4000" b="0" strike="noStrike" spc="-1" dirty="0">
              <a:latin typeface="Arial"/>
            </a:endParaRPr>
          </a:p>
        </p:txBody>
      </p:sp>
      <p:pic>
        <p:nvPicPr>
          <p:cNvPr id="3" name="Image 2" descr="Une image contenant texte, Tracé, diagramme, ligne&#10;&#10;Description générée automatiquement">
            <a:extLst>
              <a:ext uri="{FF2B5EF4-FFF2-40B4-BE49-F238E27FC236}">
                <a16:creationId xmlns:a16="http://schemas.microsoft.com/office/drawing/2014/main" id="{1F86CF57-0DDE-2657-1BEB-33EDAB6511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32" y="1217881"/>
            <a:ext cx="4546601" cy="5107348"/>
          </a:xfrm>
          <a:prstGeom prst="rect">
            <a:avLst/>
          </a:prstGeom>
        </p:spPr>
      </p:pic>
      <p:pic>
        <p:nvPicPr>
          <p:cNvPr id="7" name="Image 6" descr="Une image contenant texte, capture d’écran, Rectangle, Police&#10;&#10;Description générée automatiquement">
            <a:extLst>
              <a:ext uri="{FF2B5EF4-FFF2-40B4-BE49-F238E27FC236}">
                <a16:creationId xmlns:a16="http://schemas.microsoft.com/office/drawing/2014/main" id="{F3F5638F-A4BC-538E-5CD8-89DB63EA47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0" y="1859491"/>
            <a:ext cx="3435350" cy="3341659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D47215E-C790-ED57-859D-8C4802D1EB60}"/>
              </a:ext>
            </a:extLst>
          </p:cNvPr>
          <p:cNvSpPr txBox="1"/>
          <p:nvPr/>
        </p:nvSpPr>
        <p:spPr>
          <a:xfrm>
            <a:off x="5196392" y="5782733"/>
            <a:ext cx="35530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Actually</a:t>
            </a:r>
            <a:r>
              <a:rPr lang="fr-FR" dirty="0"/>
              <a:t>, Red Giants are Orange!</a:t>
            </a:r>
            <a:endParaRPr lang="en-US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A359497-945C-3932-5F74-423E6E0573B1}"/>
              </a:ext>
            </a:extLst>
          </p:cNvPr>
          <p:cNvSpPr txBox="1"/>
          <p:nvPr/>
        </p:nvSpPr>
        <p:spPr>
          <a:xfrm>
            <a:off x="311125" y="6246688"/>
            <a:ext cx="488526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Planckian locus on the chromaticity space </a:t>
            </a:r>
          </a:p>
        </p:txBody>
      </p:sp>
    </p:spTree>
    <p:extLst>
      <p:ext uri="{BB962C8B-B14F-4D97-AF65-F5344CB8AC3E}">
        <p14:creationId xmlns:p14="http://schemas.microsoft.com/office/powerpoint/2010/main" val="35678562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CustomShape 1"/>
          <p:cNvSpPr/>
          <p:nvPr/>
        </p:nvSpPr>
        <p:spPr>
          <a:xfrm>
            <a:off x="0" y="152280"/>
            <a:ext cx="914400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 dirty="0">
                <a:solidFill>
                  <a:srgbClr val="1F497D"/>
                </a:solidFill>
                <a:latin typeface="Calibri"/>
                <a:ea typeface="DejaVu Sans"/>
              </a:rPr>
              <a:t>Luminosity, flux, and magnitude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93" name="CustomShape 2"/>
          <p:cNvSpPr/>
          <p:nvPr/>
        </p:nvSpPr>
        <p:spPr>
          <a:xfrm>
            <a:off x="873000" y="1219320"/>
            <a:ext cx="7201080" cy="1917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  <a:spcBef>
                <a:spcPts val="720"/>
              </a:spcBef>
            </a:pPr>
            <a:endParaRPr lang="en-US" sz="2800" b="0" strike="noStrike" spc="-1" dirty="0">
              <a:latin typeface="Arial"/>
            </a:endParaRPr>
          </a:p>
        </p:txBody>
      </p:sp>
      <p:sp>
        <p:nvSpPr>
          <p:cNvPr id="2" name="CustomShape 8">
            <a:extLst>
              <a:ext uri="{FF2B5EF4-FFF2-40B4-BE49-F238E27FC236}">
                <a16:creationId xmlns:a16="http://schemas.microsoft.com/office/drawing/2014/main" id="{0ADFD2B2-A9E2-C02C-CE6E-FC8F442D5D1D}"/>
              </a:ext>
            </a:extLst>
          </p:cNvPr>
          <p:cNvSpPr/>
          <p:nvPr/>
        </p:nvSpPr>
        <p:spPr>
          <a:xfrm>
            <a:off x="167279" y="1304640"/>
            <a:ext cx="8976721" cy="4181760"/>
          </a:xfrm>
          <a:prstGeom prst="rect">
            <a:avLst/>
          </a:prstGeom>
          <a:noFill/>
          <a:ln w="9360">
            <a:noFill/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b="0" strike="noStrike" spc="-1" dirty="0">
              <a:solidFill>
                <a:srgbClr val="FF0000"/>
              </a:solidFill>
              <a:latin typeface="Calibri"/>
              <a:ea typeface="DejaVu Sans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Spectral radiance </a:t>
            </a:r>
            <a:r>
              <a:rPr lang="en-US" sz="2000" spc="-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 [W/</a:t>
            </a:r>
            <a:r>
              <a:rPr lang="en-US" sz="2000" spc="-1" dirty="0" err="1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sr</a:t>
            </a:r>
            <a:r>
              <a:rPr lang="en-US" sz="2000" spc="-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/m</a:t>
            </a:r>
            <a:r>
              <a:rPr lang="en-US" sz="2000" spc="-1" baseline="30000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3</a:t>
            </a:r>
            <a:r>
              <a:rPr lang="en-US" sz="2000" spc="-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]  power / solid angle / surface / wavelength</a:t>
            </a:r>
            <a:endParaRPr lang="en-US" sz="2000" spc="-1" dirty="0">
              <a:solidFill>
                <a:srgbClr val="FF0000"/>
              </a:solidFill>
              <a:latin typeface="Calibri"/>
              <a:sym typeface="Wingdings" panose="05000000000000000000" pitchFamily="2" charset="2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2000" b="0" strike="noStrike" spc="-1" dirty="0">
              <a:solidFill>
                <a:srgbClr val="FF0000"/>
              </a:solidFill>
              <a:latin typeface="Calibri"/>
              <a:ea typeface="DejaVu Sans"/>
            </a:endParaRPr>
          </a:p>
          <a:p>
            <a:pPr>
              <a:lnSpc>
                <a:spcPct val="100000"/>
              </a:lnSpc>
            </a:pPr>
            <a:endParaRPr lang="en-US" sz="2000" b="0" strike="noStrike" spc="-1" dirty="0">
              <a:solidFill>
                <a:srgbClr val="FF0000"/>
              </a:solidFill>
              <a:latin typeface="Calibri"/>
              <a:ea typeface="DejaVu Sans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Luminosity L = 4 π R</a:t>
            </a:r>
            <a:r>
              <a:rPr lang="en-US" sz="2000" b="0" strike="noStrike" spc="-1" baseline="30000" dirty="0">
                <a:solidFill>
                  <a:srgbClr val="FF0000"/>
                </a:solidFill>
                <a:latin typeface="Calibri"/>
                <a:ea typeface="DejaVu Sans"/>
              </a:rPr>
              <a:t>2 </a:t>
            </a:r>
            <a:r>
              <a:rPr lang="en-US" sz="2000" b="0" strike="noStrike" spc="-1" dirty="0">
                <a:solidFill>
                  <a:srgbClr val="FF0000"/>
                </a:solidFill>
                <a:latin typeface="Symbol"/>
                <a:ea typeface="DejaVu Sans"/>
              </a:rPr>
              <a:t>s</a:t>
            </a:r>
            <a:r>
              <a:rPr lang="en-US" sz="20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T</a:t>
            </a:r>
            <a:r>
              <a:rPr lang="en-US" sz="2000" b="0" strike="noStrike" spc="-1" baseline="-25000" dirty="0">
                <a:solidFill>
                  <a:srgbClr val="FF0000"/>
                </a:solidFill>
                <a:latin typeface="Calibri"/>
                <a:ea typeface="DejaVu Sans"/>
              </a:rPr>
              <a:t>eff</a:t>
            </a:r>
            <a:r>
              <a:rPr lang="en-US" sz="2000" b="0" strike="noStrike" spc="-1" baseline="30000" dirty="0">
                <a:solidFill>
                  <a:srgbClr val="FF0000"/>
                </a:solidFill>
                <a:latin typeface="Calibri"/>
                <a:ea typeface="DejaVu Sans"/>
              </a:rPr>
              <a:t>4</a:t>
            </a:r>
            <a:r>
              <a:rPr lang="en-US" sz="20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  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[W] 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  <a:sym typeface="Wingdings" panose="05000000000000000000" pitchFamily="2" charset="2"/>
              </a:rPr>
              <a:t> Total </a:t>
            </a:r>
            <a:r>
              <a:rPr lang="en-US" spc="-1" dirty="0">
                <a:solidFill>
                  <a:srgbClr val="000000"/>
                </a:solidFill>
                <a:latin typeface="Calibri"/>
                <a:sym typeface="Wingdings" panose="05000000000000000000" pitchFamily="2" charset="2"/>
              </a:rPr>
              <a:t>Energy per unit of time radiated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  <a:sym typeface="Wingdings" panose="05000000000000000000" pitchFamily="2" charset="2"/>
              </a:rPr>
              <a:t>by the star</a:t>
            </a:r>
            <a:endParaRPr lang="en-US" spc="-1" dirty="0">
              <a:latin typeface="Arial"/>
            </a:endParaRP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20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Flux F = L/(4π d</a:t>
            </a:r>
            <a:r>
              <a:rPr lang="en-US" sz="2000" b="0" strike="noStrike" spc="-1" baseline="30000" dirty="0">
                <a:solidFill>
                  <a:srgbClr val="FF0000"/>
                </a:solidFill>
                <a:latin typeface="Calibri"/>
                <a:ea typeface="DejaVu Sans"/>
              </a:rPr>
              <a:t>2</a:t>
            </a:r>
            <a:r>
              <a:rPr lang="en-US" sz="20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) = </a:t>
            </a:r>
            <a:r>
              <a:rPr lang="en-US" sz="2000" b="0" strike="noStrike" spc="-1" dirty="0">
                <a:solidFill>
                  <a:srgbClr val="FF0000"/>
                </a:solidFill>
                <a:latin typeface="Symbol"/>
                <a:ea typeface="DejaVu Sans"/>
              </a:rPr>
              <a:t>s</a:t>
            </a:r>
            <a:r>
              <a:rPr lang="en-US" sz="20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T</a:t>
            </a:r>
            <a:r>
              <a:rPr lang="en-US" sz="2000" b="0" strike="noStrike" spc="-1" baseline="-25000" dirty="0">
                <a:solidFill>
                  <a:srgbClr val="FF0000"/>
                </a:solidFill>
                <a:latin typeface="Calibri"/>
                <a:ea typeface="DejaVu Sans"/>
              </a:rPr>
              <a:t>eff</a:t>
            </a:r>
            <a:r>
              <a:rPr lang="en-US" sz="2000" b="0" strike="noStrike" spc="-1" baseline="30000" dirty="0">
                <a:solidFill>
                  <a:srgbClr val="FF0000"/>
                </a:solidFill>
                <a:latin typeface="Calibri"/>
                <a:ea typeface="DejaVu Sans"/>
              </a:rPr>
              <a:t>4</a:t>
            </a:r>
            <a:r>
              <a:rPr lang="en-US" sz="20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R</a:t>
            </a:r>
            <a:r>
              <a:rPr lang="en-US" sz="2000" b="0" strike="noStrike" spc="-1" baseline="30000" dirty="0">
                <a:solidFill>
                  <a:srgbClr val="FF0000"/>
                </a:solidFill>
                <a:latin typeface="Calibri"/>
                <a:ea typeface="DejaVu Sans"/>
              </a:rPr>
              <a:t>2</a:t>
            </a:r>
            <a:r>
              <a:rPr lang="en-US" sz="20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/ d</a:t>
            </a:r>
            <a:r>
              <a:rPr lang="en-US" sz="2000" b="0" strike="noStrike" spc="-1" baseline="30000" dirty="0">
                <a:solidFill>
                  <a:srgbClr val="FF0000"/>
                </a:solidFill>
                <a:latin typeface="Calibri"/>
                <a:ea typeface="DejaVu Sans"/>
              </a:rPr>
              <a:t>2</a:t>
            </a:r>
            <a:r>
              <a:rPr lang="en-US" sz="20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  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[W/m</a:t>
            </a:r>
            <a:r>
              <a:rPr lang="en-US" sz="1800" b="0" strike="noStrike" spc="-1" baseline="30000" dirty="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]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  <a:sym typeface="Wingdings" panose="05000000000000000000" pitchFamily="2" charset="2"/>
              </a:rPr>
              <a:t> Total </a:t>
            </a:r>
            <a:r>
              <a:rPr lang="en-US" spc="-1" dirty="0">
                <a:solidFill>
                  <a:srgbClr val="000000"/>
                </a:solidFill>
                <a:latin typeface="Calibri"/>
                <a:ea typeface="DejaVu Sans"/>
                <a:sym typeface="Wingdings" panose="05000000000000000000" pitchFamily="2" charset="2"/>
              </a:rPr>
              <a:t>Power </a:t>
            </a: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  <a:sym typeface="Wingdings" panose="05000000000000000000" pitchFamily="2" charset="2"/>
              </a:rPr>
              <a:t>received at distance d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 dirty="0">
                <a:latin typeface="Arial"/>
              </a:rPr>
              <a:t>Magnitudes:</a:t>
            </a:r>
          </a:p>
          <a:p>
            <a:pPr>
              <a:lnSpc>
                <a:spcPct val="100000"/>
              </a:lnSpc>
            </a:pPr>
            <a:r>
              <a:rPr lang="en-US" spc="-1" dirty="0"/>
              <a:t>First defined by Hipparchus (~ 150 BC)</a:t>
            </a:r>
            <a:endParaRPr lang="en-US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pc="-1" dirty="0">
                <a:latin typeface="Arial"/>
              </a:rPr>
              <a:t>                                                                    Vega as seen from Earth</a:t>
            </a:r>
          </a:p>
          <a:p>
            <a:pPr>
              <a:lnSpc>
                <a:spcPct val="100000"/>
              </a:lnSpc>
            </a:pPr>
            <a:r>
              <a:rPr lang="en-US" spc="-1" dirty="0">
                <a:latin typeface="Arial"/>
              </a:rPr>
              <a:t>                                                                    is used as the zero point (F</a:t>
            </a:r>
            <a:r>
              <a:rPr lang="en-US" spc="-1" baseline="-25000" dirty="0">
                <a:latin typeface="Arial"/>
              </a:rPr>
              <a:t>x,0</a:t>
            </a:r>
            <a:r>
              <a:rPr lang="en-US" spc="-1" dirty="0">
                <a:latin typeface="Arial"/>
              </a:rPr>
              <a:t>)</a:t>
            </a:r>
          </a:p>
          <a:p>
            <a:pPr>
              <a:lnSpc>
                <a:spcPct val="100000"/>
              </a:lnSpc>
            </a:pPr>
            <a:endParaRPr lang="en-US" spc="-1" dirty="0">
              <a:latin typeface="Arial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US" spc="-1" dirty="0">
                <a:sym typeface="Wingdings" panose="05000000000000000000" pitchFamily="2" charset="2"/>
              </a:rPr>
              <a:t>Depends on a photometric band : </a:t>
            </a:r>
            <a:r>
              <a:rPr lang="en-US" spc="-1" dirty="0">
                <a:solidFill>
                  <a:srgbClr val="00B0F0"/>
                </a:solidFill>
                <a:sym typeface="Wingdings" panose="05000000000000000000" pitchFamily="2" charset="2"/>
              </a:rPr>
              <a:t>U</a:t>
            </a:r>
            <a:r>
              <a:rPr lang="en-US" spc="-1" dirty="0">
                <a:sym typeface="Wingdings" panose="05000000000000000000" pitchFamily="2" charset="2"/>
              </a:rPr>
              <a:t>, </a:t>
            </a:r>
            <a:r>
              <a:rPr lang="en-US" spc="-1" dirty="0">
                <a:solidFill>
                  <a:srgbClr val="00B050"/>
                </a:solidFill>
                <a:sym typeface="Wingdings" panose="05000000000000000000" pitchFamily="2" charset="2"/>
              </a:rPr>
              <a:t>B, </a:t>
            </a:r>
            <a:r>
              <a:rPr lang="en-US" b="1" spc="-1" dirty="0">
                <a:solidFill>
                  <a:srgbClr val="00B050"/>
                </a:solidFill>
                <a:sym typeface="Wingdings" panose="05000000000000000000" pitchFamily="2" charset="2"/>
              </a:rPr>
              <a:t>V</a:t>
            </a:r>
            <a:r>
              <a:rPr lang="en-US" spc="-1" dirty="0">
                <a:solidFill>
                  <a:srgbClr val="00B050"/>
                </a:solidFill>
                <a:sym typeface="Wingdings" panose="05000000000000000000" pitchFamily="2" charset="2"/>
              </a:rPr>
              <a:t>, R</a:t>
            </a:r>
            <a:r>
              <a:rPr lang="en-US" spc="-1" dirty="0">
                <a:sym typeface="Wingdings" panose="05000000000000000000" pitchFamily="2" charset="2"/>
              </a:rPr>
              <a:t>, </a:t>
            </a:r>
            <a:r>
              <a:rPr lang="en-US" spc="-1" dirty="0">
                <a:solidFill>
                  <a:srgbClr val="FFC000"/>
                </a:solidFill>
                <a:sym typeface="Wingdings" panose="05000000000000000000" pitchFamily="2" charset="2"/>
              </a:rPr>
              <a:t>I ,J ,H, K</a:t>
            </a:r>
            <a:r>
              <a:rPr lang="en-US" spc="-1" dirty="0">
                <a:sym typeface="Wingdings" panose="05000000000000000000" pitchFamily="2" charset="2"/>
              </a:rPr>
              <a:t>, </a:t>
            </a:r>
            <a:r>
              <a:rPr lang="en-US" spc="-1" dirty="0">
                <a:solidFill>
                  <a:srgbClr val="FF0000"/>
                </a:solidFill>
                <a:sym typeface="Wingdings" panose="05000000000000000000" pitchFamily="2" charset="2"/>
              </a:rPr>
              <a:t>L, M, N ,Q </a:t>
            </a:r>
            <a:r>
              <a:rPr lang="en-US" spc="-1" dirty="0">
                <a:sym typeface="Wingdings" panose="05000000000000000000" pitchFamily="2" charset="2"/>
              </a:rPr>
              <a:t>….</a:t>
            </a:r>
          </a:p>
          <a:p>
            <a:pPr>
              <a:lnSpc>
                <a:spcPct val="100000"/>
              </a:lnSpc>
            </a:pPr>
            <a:endParaRPr lang="en-US" spc="-1" dirty="0">
              <a:latin typeface="Arial"/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r>
              <a:rPr lang="en-US" spc="-1" dirty="0">
                <a:latin typeface="Arial"/>
                <a:sym typeface="Wingdings" panose="05000000000000000000" pitchFamily="2" charset="2"/>
              </a:rPr>
              <a:t>Depends on the stars spectral type, radius (hence luminosity) and Distance !!</a:t>
            </a:r>
          </a:p>
          <a:p>
            <a:pPr>
              <a:lnSpc>
                <a:spcPct val="100000"/>
              </a:lnSpc>
            </a:pPr>
            <a:endParaRPr lang="en-US" spc="-1" dirty="0">
              <a:latin typeface="Arial"/>
              <a:sym typeface="Wingdings" panose="05000000000000000000" pitchFamily="2" charset="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pc="-1" dirty="0"/>
              <a:t>Apparent </a:t>
            </a:r>
            <a:r>
              <a:rPr lang="en-US" spc="-1" dirty="0">
                <a:sym typeface="Wingdings" panose="05000000000000000000" pitchFamily="2" charset="2"/>
              </a:rPr>
              <a:t> a seen from Earth</a:t>
            </a:r>
            <a:endParaRPr lang="en-US" sz="18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pc="-1" dirty="0">
                <a:latin typeface="Arial"/>
              </a:rPr>
              <a:t>Absolute </a:t>
            </a:r>
            <a:r>
              <a:rPr lang="en-US" spc="-1" dirty="0">
                <a:latin typeface="Arial"/>
                <a:sym typeface="Wingdings" panose="05000000000000000000" pitchFamily="2" charset="2"/>
              </a:rPr>
              <a:t> apparent magnitude if the star would be at 10 pc</a:t>
            </a:r>
            <a:endParaRPr lang="en-US" sz="1800" b="0" strike="noStrike" spc="-1" dirty="0">
              <a:latin typeface="Arial"/>
            </a:endParaRP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pc="-1" dirty="0">
                <a:latin typeface="Arial"/>
              </a:rPr>
              <a:t>Bolometric </a:t>
            </a:r>
            <a:r>
              <a:rPr lang="en-US" spc="-1" dirty="0">
                <a:latin typeface="Arial"/>
                <a:sym typeface="Wingdings" panose="05000000000000000000" pitchFamily="2" charset="2"/>
              </a:rPr>
              <a:t> integrated on all wavelength</a:t>
            </a:r>
            <a:endParaRPr lang="en-US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1800" b="0" strike="noStrike" spc="-1" dirty="0">
              <a:latin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C54BB6A8-8D8D-452E-E9BC-B44641ED75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66" y="3964780"/>
            <a:ext cx="2379017" cy="693880"/>
          </a:xfrm>
          <a:prstGeom prst="rect">
            <a:avLst/>
          </a:prstGeom>
        </p:spPr>
      </p:pic>
      <p:pic>
        <p:nvPicPr>
          <p:cNvPr id="5" name="Image 1">
            <a:extLst>
              <a:ext uri="{FF2B5EF4-FFF2-40B4-BE49-F238E27FC236}">
                <a16:creationId xmlns:a16="http://schemas.microsoft.com/office/drawing/2014/main" id="{D033F898-A23F-E706-636F-D996B263DA1A}"/>
              </a:ext>
            </a:extLst>
          </p:cNvPr>
          <p:cNvPicPr/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/>
        </p:blipFill>
        <p:spPr>
          <a:xfrm>
            <a:off x="719666" y="1951594"/>
            <a:ext cx="1695079" cy="55925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3881190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Picture 12"/>
          <p:cNvPicPr/>
          <p:nvPr/>
        </p:nvPicPr>
        <p:blipFill>
          <a:blip r:embed="rId2"/>
          <a:stretch/>
        </p:blipFill>
        <p:spPr>
          <a:xfrm>
            <a:off x="1222950" y="1485685"/>
            <a:ext cx="7117200" cy="4926240"/>
          </a:xfrm>
          <a:prstGeom prst="rect">
            <a:avLst/>
          </a:prstGeom>
          <a:ln>
            <a:noFill/>
          </a:ln>
        </p:spPr>
      </p:pic>
      <p:sp>
        <p:nvSpPr>
          <p:cNvPr id="163" name="CustomShape 1"/>
          <p:cNvSpPr/>
          <p:nvPr/>
        </p:nvSpPr>
        <p:spPr>
          <a:xfrm>
            <a:off x="457200" y="-3240"/>
            <a:ext cx="8228160" cy="979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 dirty="0">
                <a:solidFill>
                  <a:srgbClr val="1F497D"/>
                </a:solidFill>
                <a:latin typeface="Calibri"/>
                <a:ea typeface="DejaVu Sans"/>
              </a:rPr>
              <a:t>Stars beyond the black body …</a:t>
            </a:r>
          </a:p>
        </p:txBody>
      </p:sp>
      <p:pic>
        <p:nvPicPr>
          <p:cNvPr id="5" name="Image 4" descr="Une image contenant Caractère coloré, ligne, capture d’écran, léger&#10;&#10;Description générée automatiquement">
            <a:extLst>
              <a:ext uri="{FF2B5EF4-FFF2-40B4-BE49-F238E27FC236}">
                <a16:creationId xmlns:a16="http://schemas.microsoft.com/office/drawing/2014/main" id="{FADBBA61-780C-C4FC-DE89-63FC489FAE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1522" y="2759881"/>
            <a:ext cx="3918652" cy="261243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944B882-5E46-A2AA-C577-B89B02EE1C4A}"/>
              </a:ext>
            </a:extLst>
          </p:cNvPr>
          <p:cNvSpPr txBox="1"/>
          <p:nvPr/>
        </p:nvSpPr>
        <p:spPr>
          <a:xfrm>
            <a:off x="4989600" y="6561317"/>
            <a:ext cx="80264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1" dirty="0" err="1"/>
              <a:t>N.A.Sharp</a:t>
            </a:r>
            <a:r>
              <a:rPr lang="en-US" sz="1400" i="1" dirty="0"/>
              <a:t>, NOAO/NSO/Kitt Peak FTS/AURA/NSF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5434098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CustomShape 1"/>
          <p:cNvSpPr/>
          <p:nvPr/>
        </p:nvSpPr>
        <p:spPr>
          <a:xfrm>
            <a:off x="287280" y="115920"/>
            <a:ext cx="8566200" cy="75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Formation of stellar spectral lines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198" name="Image 1"/>
          <p:cNvPicPr/>
          <p:nvPr/>
        </p:nvPicPr>
        <p:blipFill>
          <a:blip r:embed="rId2"/>
          <a:stretch/>
        </p:blipFill>
        <p:spPr>
          <a:xfrm>
            <a:off x="0" y="1617120"/>
            <a:ext cx="9142560" cy="5096520"/>
          </a:xfrm>
          <a:prstGeom prst="rect">
            <a:avLst/>
          </a:prstGeom>
          <a:ln>
            <a:noFill/>
          </a:ln>
        </p:spPr>
      </p:pic>
      <p:sp>
        <p:nvSpPr>
          <p:cNvPr id="199" name="CustomShape 2"/>
          <p:cNvSpPr/>
          <p:nvPr/>
        </p:nvSpPr>
        <p:spPr>
          <a:xfrm>
            <a:off x="1454400" y="876240"/>
            <a:ext cx="611280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Arial"/>
                <a:ea typeface="ＭＳ Ｐゴシック"/>
              </a:rPr>
              <a:t>Lines from several atoms present in the star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455856C5-7734-2A1C-EEB2-43E86F9BB7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5" r="5560"/>
          <a:stretch/>
        </p:blipFill>
        <p:spPr>
          <a:xfrm>
            <a:off x="0" y="-29652"/>
            <a:ext cx="9144000" cy="6901967"/>
          </a:xfrm>
          <a:prstGeom prst="rect">
            <a:avLst/>
          </a:prstGeom>
        </p:spPr>
      </p:pic>
      <p:sp>
        <p:nvSpPr>
          <p:cNvPr id="123" name="CustomShape 1"/>
          <p:cNvSpPr/>
          <p:nvPr/>
        </p:nvSpPr>
        <p:spPr>
          <a:xfrm>
            <a:off x="457200" y="274680"/>
            <a:ext cx="8228160" cy="7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b="0" strike="noStrike" spc="-1" dirty="0">
                <a:solidFill>
                  <a:schemeClr val="accent1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1. Why do we care about stars?</a:t>
            </a:r>
            <a:endParaRPr lang="en-US" sz="4000" b="0" strike="noStrike" spc="-1" dirty="0">
              <a:solidFill>
                <a:schemeClr val="accent1">
                  <a:lumMod val="20000"/>
                  <a:lumOff val="80000"/>
                </a:schemeClr>
              </a:solidFill>
              <a:latin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41ADE6E-55EB-482C-CCCA-726282A0A944}"/>
              </a:ext>
            </a:extLst>
          </p:cNvPr>
          <p:cNvSpPr/>
          <p:nvPr/>
        </p:nvSpPr>
        <p:spPr>
          <a:xfrm>
            <a:off x="-1225152" y="6549421"/>
            <a:ext cx="10369152" cy="307777"/>
          </a:xfrm>
          <a:prstGeom prst="rect">
            <a:avLst/>
          </a:prstGeom>
          <a:noFill/>
          <a:effectLst>
            <a:glow rad="63500">
              <a:schemeClr val="accent1">
                <a:satMod val="175000"/>
              </a:schemeClr>
            </a:glow>
            <a:outerShdw blurRad="50800" dist="38100" dir="2700000" algn="tl" rotWithShape="0">
              <a:prstClr val="black"/>
            </a:outerShdw>
            <a:softEdge rad="31750"/>
          </a:effectLst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fr-FR" sz="1400" b="1" cap="none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The </a:t>
            </a:r>
            <a:r>
              <a:rPr lang="fr-FR" sz="1400" b="1" cap="none" spc="300" dirty="0" err="1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Milky</a:t>
            </a:r>
            <a:r>
              <a:rPr lang="fr-FR" sz="1400" b="1" cap="none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fr-FR" sz="1400" b="1" cap="none" spc="300" dirty="0" err="1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way</a:t>
            </a:r>
            <a:r>
              <a:rPr lang="fr-FR" sz="1400" b="1" cap="none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</a:t>
            </a:r>
            <a:r>
              <a:rPr lang="fr-FR" sz="14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over VLT in Atacama </a:t>
            </a:r>
            <a:r>
              <a:rPr lang="fr-FR" sz="1400" b="1" spc="300" dirty="0" err="1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desert</a:t>
            </a:r>
            <a:r>
              <a:rPr lang="fr-FR" sz="1400" b="1" spc="300" dirty="0">
                <a:ln w="11430" cmpd="sng">
                  <a:gradFill>
                    <a:gsLst>
                      <a:gs pos="0">
                        <a:schemeClr val="accent1">
                          <a:tint val="66000"/>
                          <a:satMod val="160000"/>
                        </a:schemeClr>
                      </a:gs>
                      <a:gs pos="88000">
                        <a:schemeClr val="accent1">
                          <a:tint val="44500"/>
                          <a:satMod val="160000"/>
                          <a:alpha val="53000"/>
                        </a:schemeClr>
                      </a:gs>
                      <a:gs pos="100000">
                        <a:schemeClr val="accent1">
                          <a:tint val="23500"/>
                          <a:satMod val="160000"/>
                        </a:schemeClr>
                      </a:gs>
                    </a:gsLst>
                    <a:lin ang="5400000" scaled="0"/>
                  </a:gradFill>
                  <a:prstDash val="solid"/>
                  <a:miter lim="800000"/>
                </a:ln>
                <a:gradFill>
                  <a:gsLst>
                    <a:gs pos="0">
                      <a:schemeClr val="bg2"/>
                    </a:gs>
                    <a:gs pos="25000">
                      <a:schemeClr val="bg2">
                        <a:lumMod val="90000"/>
                      </a:schemeClr>
                    </a:gs>
                    <a:gs pos="75000">
                      <a:schemeClr val="bg2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 Chili</a:t>
            </a:r>
            <a:endParaRPr lang="fr-FR" sz="1400" b="1" cap="none" spc="300" dirty="0">
              <a:ln w="11430" cmpd="sng">
                <a:gradFill>
                  <a:gsLst>
                    <a:gs pos="0">
                      <a:schemeClr val="accent1">
                        <a:tint val="66000"/>
                        <a:satMod val="160000"/>
                      </a:schemeClr>
                    </a:gs>
                    <a:gs pos="88000">
                      <a:schemeClr val="accent1">
                        <a:tint val="44500"/>
                        <a:satMod val="160000"/>
                        <a:alpha val="53000"/>
                      </a:schemeClr>
                    </a:gs>
                    <a:gs pos="100000">
                      <a:schemeClr val="accent1">
                        <a:tint val="23500"/>
                        <a:satMod val="160000"/>
                      </a:schemeClr>
                    </a:gs>
                  </a:gsLst>
                  <a:lin ang="5400000" scaled="0"/>
                </a:gradFill>
                <a:prstDash val="solid"/>
                <a:miter lim="800000"/>
              </a:ln>
              <a:gradFill>
                <a:gsLst>
                  <a:gs pos="0">
                    <a:schemeClr val="bg2"/>
                  </a:gs>
                  <a:gs pos="25000">
                    <a:schemeClr val="bg2">
                      <a:lumMod val="90000"/>
                    </a:schemeClr>
                  </a:gs>
                  <a:gs pos="75000">
                    <a:schemeClr val="bg2"/>
                  </a:gs>
                  <a:gs pos="100000">
                    <a:srgbClr val="005CBF"/>
                  </a:gs>
                </a:gsLst>
                <a:lin ang="5400000" scaled="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9610416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9"/>
          <p:cNvPicPr/>
          <p:nvPr/>
        </p:nvPicPr>
        <p:blipFill>
          <a:blip r:embed="rId2"/>
          <a:stretch/>
        </p:blipFill>
        <p:spPr>
          <a:xfrm>
            <a:off x="324000" y="1298520"/>
            <a:ext cx="3240360" cy="2200320"/>
          </a:xfrm>
          <a:prstGeom prst="rect">
            <a:avLst/>
          </a:prstGeom>
          <a:ln>
            <a:noFill/>
          </a:ln>
        </p:spPr>
      </p:pic>
      <p:sp>
        <p:nvSpPr>
          <p:cNvPr id="201" name="CustomShape 1"/>
          <p:cNvSpPr/>
          <p:nvPr/>
        </p:nvSpPr>
        <p:spPr>
          <a:xfrm>
            <a:off x="287280" y="115920"/>
            <a:ext cx="8566200" cy="75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Formation of stellar spectral lines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202" name="CustomShape 2"/>
          <p:cNvSpPr/>
          <p:nvPr/>
        </p:nvSpPr>
        <p:spPr>
          <a:xfrm>
            <a:off x="285480" y="4395720"/>
            <a:ext cx="8568000" cy="1278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492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Atoms in the stellar photosphere are influenced by the local temperature. They are not always in the fundamental state (minimum energy)</a:t>
            </a:r>
          </a:p>
          <a:p>
            <a:pPr marL="108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</a:pPr>
            <a:endParaRPr lang="en-US" sz="1800" b="0" strike="noStrike" spc="-1" dirty="0">
              <a:latin typeface="Arial"/>
            </a:endParaRPr>
          </a:p>
          <a:p>
            <a:pPr marL="216000" indent="-214920">
              <a:lnSpc>
                <a:spcPct val="100000"/>
              </a:lnSpc>
              <a:spcBef>
                <a:spcPts val="720"/>
              </a:spcBef>
              <a:buClr>
                <a:srgbClr val="000000"/>
              </a:buClr>
              <a:buFont typeface="Wingdings" charset="2"/>
              <a:buChar char=""/>
            </a:pPr>
            <a:r>
              <a:rPr lang="en-US" sz="1800" b="0" strike="noStrike" spc="-1" dirty="0">
                <a:solidFill>
                  <a:srgbClr val="000000"/>
                </a:solidFill>
                <a:latin typeface="Arial"/>
                <a:ea typeface="ＭＳ Ｐゴシック"/>
              </a:rPr>
              <a:t>Atomic transitions (electrons changing from energy level) generate spectral signatures that are superposed to the continuum blackbody radiation.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203" name="Picture 9"/>
          <p:cNvPicPr/>
          <p:nvPr/>
        </p:nvPicPr>
        <p:blipFill>
          <a:blip r:embed="rId3"/>
          <a:stretch/>
        </p:blipFill>
        <p:spPr>
          <a:xfrm>
            <a:off x="4189320" y="1514520"/>
            <a:ext cx="4341960" cy="436680"/>
          </a:xfrm>
          <a:prstGeom prst="rect">
            <a:avLst/>
          </a:prstGeom>
          <a:ln>
            <a:noFill/>
          </a:ln>
        </p:spPr>
      </p:pic>
      <p:pic>
        <p:nvPicPr>
          <p:cNvPr id="204" name="Picture 11"/>
          <p:cNvPicPr/>
          <p:nvPr/>
        </p:nvPicPr>
        <p:blipFill>
          <a:blip r:embed="rId4"/>
          <a:stretch/>
        </p:blipFill>
        <p:spPr>
          <a:xfrm>
            <a:off x="4194000" y="2968560"/>
            <a:ext cx="4332600" cy="417600"/>
          </a:xfrm>
          <a:prstGeom prst="rect">
            <a:avLst/>
          </a:prstGeom>
          <a:ln>
            <a:noFill/>
          </a:ln>
        </p:spPr>
      </p:pic>
      <p:pic>
        <p:nvPicPr>
          <p:cNvPr id="205" name="Picture 12"/>
          <p:cNvPicPr/>
          <p:nvPr/>
        </p:nvPicPr>
        <p:blipFill>
          <a:blip r:embed="rId5"/>
          <a:stretch/>
        </p:blipFill>
        <p:spPr>
          <a:xfrm>
            <a:off x="4189320" y="2235240"/>
            <a:ext cx="4341960" cy="455760"/>
          </a:xfrm>
          <a:prstGeom prst="rect">
            <a:avLst/>
          </a:prstGeom>
          <a:ln>
            <a:noFill/>
          </a:ln>
        </p:spPr>
      </p:pic>
      <p:sp>
        <p:nvSpPr>
          <p:cNvPr id="207" name="CustomShape 3"/>
          <p:cNvSpPr/>
          <p:nvPr/>
        </p:nvSpPr>
        <p:spPr>
          <a:xfrm>
            <a:off x="1411560" y="907920"/>
            <a:ext cx="116748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FF0000"/>
                </a:solidFill>
                <a:latin typeface="Arial"/>
                <a:ea typeface="ＭＳ Ｐゴシック"/>
              </a:rPr>
              <a:t>Light bulb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08" name="CustomShape 4"/>
          <p:cNvSpPr/>
          <p:nvPr/>
        </p:nvSpPr>
        <p:spPr>
          <a:xfrm>
            <a:off x="5975640" y="936000"/>
            <a:ext cx="5990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FF0000"/>
                </a:solidFill>
                <a:latin typeface="Arial"/>
                <a:ea typeface="ＭＳ Ｐゴシック"/>
              </a:rPr>
              <a:t>Star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CustomShape 1"/>
          <p:cNvSpPr/>
          <p:nvPr/>
        </p:nvSpPr>
        <p:spPr>
          <a:xfrm>
            <a:off x="287280" y="115920"/>
            <a:ext cx="8566200" cy="75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Formation of stellar spectral lines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210" name="Picture 9"/>
          <p:cNvPicPr/>
          <p:nvPr/>
        </p:nvPicPr>
        <p:blipFill>
          <a:blip r:embed="rId2"/>
          <a:stretch/>
        </p:blipFill>
        <p:spPr>
          <a:xfrm>
            <a:off x="128520" y="779400"/>
            <a:ext cx="4635720" cy="5165280"/>
          </a:xfrm>
          <a:prstGeom prst="rect">
            <a:avLst/>
          </a:prstGeom>
          <a:ln>
            <a:noFill/>
          </a:ln>
        </p:spPr>
      </p:pic>
      <p:sp>
        <p:nvSpPr>
          <p:cNvPr id="211" name="CustomShape 2"/>
          <p:cNvSpPr/>
          <p:nvPr/>
        </p:nvSpPr>
        <p:spPr>
          <a:xfrm>
            <a:off x="1737360" y="6126480"/>
            <a:ext cx="5914080" cy="547920"/>
          </a:xfrm>
          <a:prstGeom prst="rect">
            <a:avLst/>
          </a:prstGeom>
          <a:noFill/>
          <a:ln w="57240">
            <a:solidFill>
              <a:srgbClr val="FF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Arial"/>
                <a:ea typeface="ＭＳ Ｐゴシック"/>
              </a:rPr>
              <a:t>E</a:t>
            </a:r>
            <a:r>
              <a:rPr lang="en-US" sz="2400" b="0" strike="noStrike" spc="-1" baseline="-33000">
                <a:solidFill>
                  <a:srgbClr val="FF0000"/>
                </a:solidFill>
                <a:latin typeface="Arial"/>
                <a:ea typeface="ＭＳ Ｐゴシック"/>
              </a:rPr>
              <a:t>n</a:t>
            </a:r>
            <a:r>
              <a:rPr lang="en-US" sz="2400" b="0" strike="noStrike" spc="-1">
                <a:solidFill>
                  <a:srgbClr val="FF0000"/>
                </a:solidFill>
                <a:latin typeface="Arial"/>
                <a:ea typeface="ＭＳ Ｐゴシック"/>
              </a:rPr>
              <a:t> = 13.6/n</a:t>
            </a:r>
            <a:r>
              <a:rPr lang="en-US" sz="2400" b="0" strike="noStrike" spc="-1" baseline="33000">
                <a:solidFill>
                  <a:srgbClr val="FF0000"/>
                </a:solidFill>
                <a:latin typeface="Arial"/>
                <a:ea typeface="ＭＳ Ｐゴシック"/>
              </a:rPr>
              <a:t>2</a:t>
            </a:r>
            <a:r>
              <a:rPr lang="en-US" sz="2400" b="0" strike="noStrike" spc="-1">
                <a:solidFill>
                  <a:srgbClr val="FF0000"/>
                </a:solidFill>
                <a:latin typeface="Arial"/>
                <a:ea typeface="ＭＳ Ｐゴシック"/>
              </a:rPr>
              <a:t> eV </a:t>
            </a:r>
            <a:r>
              <a:rPr lang="en-US" sz="1800" b="0" strike="noStrike" spc="-1">
                <a:solidFill>
                  <a:srgbClr val="FF0000"/>
                </a:solidFill>
                <a:latin typeface="Arial"/>
                <a:ea typeface="ＭＳ Ｐゴシック"/>
              </a:rPr>
              <a:t>(quantized energy in Bohr model)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12" name="CustomShape 3"/>
          <p:cNvSpPr/>
          <p:nvPr/>
        </p:nvSpPr>
        <p:spPr>
          <a:xfrm>
            <a:off x="5646600" y="875520"/>
            <a:ext cx="2263320" cy="6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b="1" strike="noStrike" spc="-1">
                <a:solidFill>
                  <a:srgbClr val="FF0000"/>
                </a:solidFill>
                <a:latin typeface="Arial"/>
                <a:ea typeface="ＭＳ Ｐゴシック"/>
              </a:rPr>
              <a:t>Hydrogen atom</a:t>
            </a:r>
            <a:endParaRPr lang="en-US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FF0000"/>
                </a:solidFill>
                <a:latin typeface="Arial"/>
                <a:ea typeface="ＭＳ Ｐゴシック"/>
              </a:rPr>
              <a:t>(simple Bohr model)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213" name="Picture 8"/>
          <p:cNvPicPr/>
          <p:nvPr/>
        </p:nvPicPr>
        <p:blipFill>
          <a:blip r:embed="rId3"/>
          <a:stretch/>
        </p:blipFill>
        <p:spPr>
          <a:xfrm>
            <a:off x="4765680" y="1727280"/>
            <a:ext cx="4268880" cy="3332520"/>
          </a:xfrm>
          <a:prstGeom prst="rect">
            <a:avLst/>
          </a:prstGeom>
          <a:ln>
            <a:noFill/>
          </a:ln>
        </p:spPr>
      </p:pic>
      <p:sp>
        <p:nvSpPr>
          <p:cNvPr id="214" name="CustomShape 4"/>
          <p:cNvSpPr/>
          <p:nvPr/>
        </p:nvSpPr>
        <p:spPr>
          <a:xfrm>
            <a:off x="3931920" y="5658480"/>
            <a:ext cx="3199680" cy="656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0000"/>
                </a:solidFill>
                <a:latin typeface="Arial"/>
                <a:ea typeface="ＭＳ Ｐゴシック"/>
              </a:rPr>
              <a:t>Energy of level = 13.6 eV - E</a:t>
            </a:r>
            <a:r>
              <a:rPr lang="en-US" sz="1800" b="0" strike="noStrike" spc="-1" baseline="-33000">
                <a:solidFill>
                  <a:srgbClr val="FF0000"/>
                </a:solidFill>
                <a:latin typeface="Arial"/>
                <a:ea typeface="ＭＳ Ｐゴシック"/>
              </a:rPr>
              <a:t>n</a:t>
            </a:r>
            <a:r>
              <a:rPr lang="en-US" sz="1800" b="0" strike="noStrike" spc="-1">
                <a:solidFill>
                  <a:srgbClr val="FF0000"/>
                </a:solidFill>
                <a:latin typeface="Arial"/>
                <a:ea typeface="ＭＳ Ｐゴシック"/>
              </a:rPr>
              <a:t> 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15" name="CustomShape 5"/>
          <p:cNvSpPr/>
          <p:nvPr/>
        </p:nvSpPr>
        <p:spPr>
          <a:xfrm>
            <a:off x="115920" y="5694120"/>
            <a:ext cx="980640" cy="3153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FF0000"/>
                </a:solidFill>
                <a:latin typeface="Arial"/>
                <a:ea typeface="ＭＳ Ｐゴシック"/>
              </a:rPr>
              <a:t>Level n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216" name="CustomShape 6"/>
          <p:cNvSpPr/>
          <p:nvPr/>
        </p:nvSpPr>
        <p:spPr>
          <a:xfrm>
            <a:off x="2286000" y="3749040"/>
            <a:ext cx="2386800" cy="1005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0000"/>
                </a:solidFill>
                <a:latin typeface="Ubuntu"/>
                <a:ea typeface="Ubuntu"/>
              </a:rPr>
              <a:t>Energy difference between two levels: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0000"/>
                </a:solidFill>
                <a:latin typeface="Ubuntu"/>
                <a:ea typeface="Ubuntu"/>
              </a:rPr>
              <a:t>Δ</a:t>
            </a:r>
            <a:r>
              <a:rPr lang="en-US" sz="1800" b="0" strike="noStrike" spc="-1">
                <a:solidFill>
                  <a:srgbClr val="FF0000"/>
                </a:solidFill>
                <a:latin typeface="Arial"/>
                <a:ea typeface="ＭＳ Ｐゴシック"/>
              </a:rPr>
              <a:t>E = h </a:t>
            </a:r>
            <a:r>
              <a:rPr lang="en-US" sz="1800" b="0" strike="noStrike" spc="-1">
                <a:solidFill>
                  <a:srgbClr val="FF0000"/>
                </a:solidFill>
                <a:latin typeface="Ubuntu"/>
                <a:ea typeface="Ubuntu"/>
              </a:rPr>
              <a:t>ν</a:t>
            </a:r>
            <a:r>
              <a:rPr lang="en-US" sz="1800" b="0" strike="noStrike" spc="-1">
                <a:solidFill>
                  <a:srgbClr val="FF0000"/>
                </a:solidFill>
                <a:latin typeface="Arial"/>
                <a:ea typeface="ＭＳ Ｐゴシック"/>
              </a:rPr>
              <a:t> = h c / </a:t>
            </a:r>
            <a:r>
              <a:rPr lang="en-US" sz="1800" b="0" strike="noStrike" spc="-1">
                <a:solidFill>
                  <a:srgbClr val="FF0000"/>
                </a:solidFill>
                <a:latin typeface="Symbol"/>
                <a:ea typeface="ＭＳ Ｐゴシック"/>
              </a:rPr>
              <a:t>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457200" y="263520"/>
            <a:ext cx="8228160" cy="72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Formation of stellar spectral lines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218" name="CustomShape 2"/>
          <p:cNvSpPr/>
          <p:nvPr/>
        </p:nvSpPr>
        <p:spPr>
          <a:xfrm>
            <a:off x="413640" y="993600"/>
            <a:ext cx="8271000" cy="82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Spectral lines are not infinitely thin. </a:t>
            </a:r>
            <a:endParaRPr lang="en-US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They are </a:t>
            </a:r>
            <a:r>
              <a:rPr lang="en-US" sz="2400" b="1" strike="noStrike" spc="-1">
                <a:solidFill>
                  <a:srgbClr val="FF0000"/>
                </a:solidFill>
                <a:latin typeface="Calibri"/>
                <a:ea typeface="DejaVu Sans"/>
              </a:rPr>
              <a:t>broadened</a:t>
            </a: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 by several physical processes, such as: 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219" name="CustomShape 3"/>
          <p:cNvSpPr/>
          <p:nvPr/>
        </p:nvSpPr>
        <p:spPr>
          <a:xfrm>
            <a:off x="698400" y="2015280"/>
            <a:ext cx="733284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Wingdings" charset="2"/>
              <a:buChar char=""/>
            </a:pPr>
            <a:r>
              <a:rPr lang="en-US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Natural broadening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: Heisenberg's uncertainty principle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220" name="Image 6"/>
          <p:cNvPicPr/>
          <p:nvPr/>
        </p:nvPicPr>
        <p:blipFill>
          <a:blip r:embed="rId2"/>
          <a:stretch/>
        </p:blipFill>
        <p:spPr>
          <a:xfrm>
            <a:off x="3672360" y="2478960"/>
            <a:ext cx="1738440" cy="811440"/>
          </a:xfrm>
          <a:prstGeom prst="rect">
            <a:avLst/>
          </a:prstGeom>
          <a:ln>
            <a:noFill/>
          </a:ln>
        </p:spPr>
      </p:pic>
      <p:sp>
        <p:nvSpPr>
          <p:cNvPr id="221" name="CustomShape 4"/>
          <p:cNvSpPr/>
          <p:nvPr/>
        </p:nvSpPr>
        <p:spPr>
          <a:xfrm>
            <a:off x="698400" y="3280680"/>
            <a:ext cx="6666120" cy="69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Wingdings" charset="2"/>
              <a:buChar char=""/>
            </a:pPr>
            <a:r>
              <a:rPr lang="en-US" sz="2000" b="1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Doppler thermal broadening</a:t>
            </a:r>
            <a:r>
              <a:rPr lang="en-US" sz="20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: random movement of atoms with  a Maxwell distribution of velocities  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222" name="CustomShape 5"/>
          <p:cNvSpPr/>
          <p:nvPr/>
        </p:nvSpPr>
        <p:spPr>
          <a:xfrm>
            <a:off x="847440" y="2710440"/>
            <a:ext cx="28058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Lorentzian shape with width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23" name="CustomShape 6"/>
          <p:cNvSpPr/>
          <p:nvPr/>
        </p:nvSpPr>
        <p:spPr>
          <a:xfrm>
            <a:off x="842400" y="4172040"/>
            <a:ext cx="267012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Gaussian shape with width</a:t>
            </a:r>
            <a:endParaRPr lang="en-US" sz="1800" b="0" strike="noStrike" spc="-1" dirty="0">
              <a:latin typeface="Arial"/>
            </a:endParaRPr>
          </a:p>
        </p:txBody>
      </p:sp>
      <p:pic>
        <p:nvPicPr>
          <p:cNvPr id="224" name="Image 10"/>
          <p:cNvPicPr/>
          <p:nvPr/>
        </p:nvPicPr>
        <p:blipFill>
          <a:blip r:embed="rId3"/>
          <a:stretch/>
        </p:blipFill>
        <p:spPr>
          <a:xfrm>
            <a:off x="3672360" y="3983760"/>
            <a:ext cx="1890720" cy="836640"/>
          </a:xfrm>
          <a:prstGeom prst="rect">
            <a:avLst/>
          </a:prstGeom>
          <a:ln>
            <a:noFill/>
          </a:ln>
        </p:spPr>
      </p:pic>
      <p:sp>
        <p:nvSpPr>
          <p:cNvPr id="225" name="CustomShape 7"/>
          <p:cNvSpPr/>
          <p:nvPr/>
        </p:nvSpPr>
        <p:spPr>
          <a:xfrm>
            <a:off x="698400" y="4925160"/>
            <a:ext cx="677736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85840" indent="-284400">
              <a:lnSpc>
                <a:spcPct val="100000"/>
              </a:lnSpc>
              <a:buClr>
                <a:srgbClr val="000000"/>
              </a:buClr>
              <a:buFont typeface="Wingdings" charset="2"/>
              <a:buChar char=""/>
            </a:pPr>
            <a:r>
              <a:rPr lang="en-US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Pressure (collision) broadening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: collisions between atoms</a:t>
            </a:r>
            <a:endParaRPr lang="en-US" sz="2000" b="0" strike="noStrike" spc="-1">
              <a:latin typeface="Arial"/>
            </a:endParaRPr>
          </a:p>
        </p:txBody>
      </p:sp>
      <p:grpSp>
        <p:nvGrpSpPr>
          <p:cNvPr id="226" name="Group 8"/>
          <p:cNvGrpSpPr/>
          <p:nvPr/>
        </p:nvGrpSpPr>
        <p:grpSpPr>
          <a:xfrm>
            <a:off x="5857920" y="2673000"/>
            <a:ext cx="2994480" cy="405360"/>
            <a:chOff x="5857920" y="2673000"/>
            <a:chExt cx="2994480" cy="405360"/>
          </a:xfrm>
        </p:grpSpPr>
        <p:sp>
          <p:nvSpPr>
            <p:cNvPr id="227" name="CustomShape 9"/>
            <p:cNvSpPr/>
            <p:nvPr/>
          </p:nvSpPr>
          <p:spPr>
            <a:xfrm>
              <a:off x="6421320" y="2673000"/>
              <a:ext cx="2431080" cy="363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H</a:t>
              </a:r>
              <a:r>
                <a:rPr lang="en-US" sz="1800" b="0" strike="noStrike" spc="-1">
                  <a:solidFill>
                    <a:srgbClr val="000000"/>
                  </a:solidFill>
                  <a:latin typeface="Symbol"/>
                  <a:ea typeface="DejaVu Sans"/>
                </a:rPr>
                <a:t>a</a:t>
              </a:r>
              <a:r>
                <a:rPr lang="en-U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 (656 nm): 2x10</a:t>
              </a:r>
              <a:r>
                <a:rPr lang="en-US" sz="1800" b="0" strike="noStrike" spc="-1" baseline="30000">
                  <a:solidFill>
                    <a:srgbClr val="000000"/>
                  </a:solidFill>
                  <a:latin typeface="Calibri"/>
                  <a:ea typeface="DejaVu Sans"/>
                </a:rPr>
                <a:t>-5</a:t>
              </a:r>
              <a:r>
                <a:rPr lang="en-U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 nm 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228" name="CustomShape 10"/>
            <p:cNvSpPr/>
            <p:nvPr/>
          </p:nvSpPr>
          <p:spPr>
            <a:xfrm>
              <a:off x="5857920" y="2710440"/>
              <a:ext cx="379440" cy="36792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4A7EBB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grpSp>
        <p:nvGrpSpPr>
          <p:cNvPr id="229" name="Group 11"/>
          <p:cNvGrpSpPr/>
          <p:nvPr/>
        </p:nvGrpSpPr>
        <p:grpSpPr>
          <a:xfrm>
            <a:off x="5889600" y="4184640"/>
            <a:ext cx="2836440" cy="405720"/>
            <a:chOff x="5889600" y="4184640"/>
            <a:chExt cx="2836440" cy="405720"/>
          </a:xfrm>
        </p:grpSpPr>
        <p:sp>
          <p:nvSpPr>
            <p:cNvPr id="230" name="CustomShape 12"/>
            <p:cNvSpPr/>
            <p:nvPr/>
          </p:nvSpPr>
          <p:spPr>
            <a:xfrm>
              <a:off x="6444360" y="4184640"/>
              <a:ext cx="2281680" cy="363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H</a:t>
              </a:r>
              <a:r>
                <a:rPr lang="en-US" sz="1800" b="0" strike="noStrike" spc="-1">
                  <a:solidFill>
                    <a:srgbClr val="000000"/>
                  </a:solidFill>
                  <a:latin typeface="Symbol"/>
                  <a:ea typeface="DejaVu Sans"/>
                </a:rPr>
                <a:t>a</a:t>
              </a:r>
              <a:r>
                <a:rPr lang="en-U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 (656 nm): 0.04 nm 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231" name="CustomShape 13"/>
            <p:cNvSpPr/>
            <p:nvPr/>
          </p:nvSpPr>
          <p:spPr>
            <a:xfrm>
              <a:off x="5889600" y="4222440"/>
              <a:ext cx="379440" cy="36792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4A7EBB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sp>
        <p:nvSpPr>
          <p:cNvPr id="232" name="CustomShape 14"/>
          <p:cNvSpPr/>
          <p:nvPr/>
        </p:nvSpPr>
        <p:spPr>
          <a:xfrm>
            <a:off x="847440" y="5641200"/>
            <a:ext cx="28058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Lorentzian shape with width</a:t>
            </a:r>
            <a:endParaRPr lang="en-US" sz="1800" b="0" strike="noStrike" spc="-1">
              <a:latin typeface="Arial"/>
            </a:endParaRPr>
          </a:p>
        </p:txBody>
      </p:sp>
      <p:grpSp>
        <p:nvGrpSpPr>
          <p:cNvPr id="233" name="Group 15"/>
          <p:cNvGrpSpPr/>
          <p:nvPr/>
        </p:nvGrpSpPr>
        <p:grpSpPr>
          <a:xfrm>
            <a:off x="5905440" y="5603400"/>
            <a:ext cx="2994480" cy="405720"/>
            <a:chOff x="5905440" y="5603400"/>
            <a:chExt cx="2994480" cy="405720"/>
          </a:xfrm>
        </p:grpSpPr>
        <p:sp>
          <p:nvSpPr>
            <p:cNvPr id="234" name="CustomShape 16"/>
            <p:cNvSpPr/>
            <p:nvPr/>
          </p:nvSpPr>
          <p:spPr>
            <a:xfrm>
              <a:off x="6468840" y="5603400"/>
              <a:ext cx="2431080" cy="3636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H</a:t>
              </a:r>
              <a:r>
                <a:rPr lang="en-US" sz="1800" b="0" strike="noStrike" spc="-1">
                  <a:solidFill>
                    <a:srgbClr val="000000"/>
                  </a:solidFill>
                  <a:latin typeface="Symbol"/>
                  <a:ea typeface="DejaVu Sans"/>
                </a:rPr>
                <a:t>a</a:t>
              </a:r>
              <a:r>
                <a:rPr lang="en-U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 (656 nm): 1x10</a:t>
              </a:r>
              <a:r>
                <a:rPr lang="en-US" sz="1800" b="0" strike="noStrike" spc="-1" baseline="30000">
                  <a:solidFill>
                    <a:srgbClr val="000000"/>
                  </a:solidFill>
                  <a:latin typeface="Calibri"/>
                  <a:ea typeface="DejaVu Sans"/>
                </a:rPr>
                <a:t>-5</a:t>
              </a:r>
              <a:r>
                <a:rPr lang="en-US" sz="1800" b="0" strike="noStrike" spc="-1">
                  <a:solidFill>
                    <a:srgbClr val="000000"/>
                  </a:solidFill>
                  <a:latin typeface="Calibri"/>
                  <a:ea typeface="DejaVu Sans"/>
                </a:rPr>
                <a:t> nm </a:t>
              </a:r>
              <a:endParaRPr lang="en-US" sz="1800" b="0" strike="noStrike" spc="-1">
                <a:latin typeface="Arial"/>
              </a:endParaRPr>
            </a:p>
          </p:txBody>
        </p:sp>
        <p:sp>
          <p:nvSpPr>
            <p:cNvPr id="235" name="CustomShape 17"/>
            <p:cNvSpPr/>
            <p:nvPr/>
          </p:nvSpPr>
          <p:spPr>
            <a:xfrm>
              <a:off x="5905440" y="5641200"/>
              <a:ext cx="379440" cy="36792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chemeClr val="bg1"/>
            </a:solidFill>
            <a:ln>
              <a:solidFill>
                <a:srgbClr val="4A7EBB"/>
              </a:solidFill>
              <a:round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pic>
        <p:nvPicPr>
          <p:cNvPr id="236" name="Image 25"/>
          <p:cNvPicPr/>
          <p:nvPr/>
        </p:nvPicPr>
        <p:blipFill>
          <a:blip r:embed="rId4"/>
          <a:stretch/>
        </p:blipFill>
        <p:spPr>
          <a:xfrm>
            <a:off x="3542400" y="5388840"/>
            <a:ext cx="2310120" cy="836640"/>
          </a:xfrm>
          <a:prstGeom prst="rect">
            <a:avLst/>
          </a:prstGeom>
          <a:ln>
            <a:noFill/>
          </a:ln>
        </p:spPr>
      </p:pic>
      <p:sp>
        <p:nvSpPr>
          <p:cNvPr id="237" name="CustomShape 18"/>
          <p:cNvSpPr/>
          <p:nvPr/>
        </p:nvSpPr>
        <p:spPr>
          <a:xfrm>
            <a:off x="622440" y="6199560"/>
            <a:ext cx="8060760" cy="51588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Convolution of Lorentzian and Gaussian : </a:t>
            </a:r>
            <a:r>
              <a:rPr lang="en-US" sz="28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Voigt profile</a:t>
            </a:r>
            <a:endParaRPr lang="en-US" sz="2800" b="0" strike="noStrike" spc="-1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6870290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CustomShape 1"/>
          <p:cNvSpPr/>
          <p:nvPr/>
        </p:nvSpPr>
        <p:spPr>
          <a:xfrm>
            <a:off x="457200" y="263520"/>
            <a:ext cx="8228160" cy="729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Formation of stellar spectral lines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237" name="CustomShape 18"/>
          <p:cNvSpPr/>
          <p:nvPr/>
        </p:nvSpPr>
        <p:spPr>
          <a:xfrm>
            <a:off x="622440" y="6199560"/>
            <a:ext cx="806076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Convolution of Lorentzian and Gaussian : </a:t>
            </a:r>
            <a:r>
              <a:rPr lang="en-US" sz="28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Voigt profile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3" name="Image 2" descr="Une image contenant texte, diagramme, ligne, Tracé&#10;&#10;Description générée automatiquement">
            <a:extLst>
              <a:ext uri="{FF2B5EF4-FFF2-40B4-BE49-F238E27FC236}">
                <a16:creationId xmlns:a16="http://schemas.microsoft.com/office/drawing/2014/main" id="{EE235931-F3ED-AE62-2A73-5319A7CD3C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067" y="859370"/>
            <a:ext cx="7298267" cy="54737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1E7EB30-6189-563A-1A13-EFD9FAEAEF39}"/>
              </a:ext>
            </a:extLst>
          </p:cNvPr>
          <p:cNvSpPr txBox="1"/>
          <p:nvPr/>
        </p:nvSpPr>
        <p:spPr>
          <a:xfrm>
            <a:off x="1938867" y="1998133"/>
            <a:ext cx="12618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Gaussian</a:t>
            </a:r>
            <a:endParaRPr lang="fr-FR" dirty="0"/>
          </a:p>
          <a:p>
            <a:r>
              <a:rPr lang="fr-FR" dirty="0" err="1">
                <a:solidFill>
                  <a:srgbClr val="FF0000"/>
                </a:solidFill>
              </a:rPr>
              <a:t>Lorentzian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 2"/>
          <p:cNvPicPr/>
          <p:nvPr/>
        </p:nvPicPr>
        <p:blipFill>
          <a:blip r:embed="rId2"/>
          <a:stretch/>
        </p:blipFill>
        <p:spPr>
          <a:xfrm>
            <a:off x="1137960" y="725760"/>
            <a:ext cx="8004600" cy="6003000"/>
          </a:xfrm>
          <a:prstGeom prst="rect">
            <a:avLst/>
          </a:prstGeom>
          <a:ln>
            <a:noFill/>
          </a:ln>
        </p:spPr>
      </p:pic>
      <p:sp>
        <p:nvSpPr>
          <p:cNvPr id="325" name="CustomShape 1"/>
          <p:cNvSpPr/>
          <p:nvPr/>
        </p:nvSpPr>
        <p:spPr>
          <a:xfrm>
            <a:off x="457200" y="263520"/>
            <a:ext cx="8228160" cy="80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Formation of stellar spectral lines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326" name="Image 26"/>
          <p:cNvPicPr/>
          <p:nvPr/>
        </p:nvPicPr>
        <p:blipFill>
          <a:blip r:embed="rId3"/>
          <a:stretch/>
        </p:blipFill>
        <p:spPr>
          <a:xfrm>
            <a:off x="77040" y="1128600"/>
            <a:ext cx="2087640" cy="2000520"/>
          </a:xfrm>
          <a:prstGeom prst="rect">
            <a:avLst/>
          </a:prstGeom>
          <a:ln>
            <a:noFill/>
          </a:ln>
        </p:spPr>
      </p:pic>
      <p:sp>
        <p:nvSpPr>
          <p:cNvPr id="327" name="CustomShape 2"/>
          <p:cNvSpPr/>
          <p:nvPr/>
        </p:nvSpPr>
        <p:spPr>
          <a:xfrm>
            <a:off x="1484640" y="1793880"/>
            <a:ext cx="3753000" cy="1030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28" name="CustomShape 3"/>
          <p:cNvSpPr/>
          <p:nvPr/>
        </p:nvSpPr>
        <p:spPr>
          <a:xfrm>
            <a:off x="692640" y="2031840"/>
            <a:ext cx="4696920" cy="9446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29" name="CustomShape 4"/>
          <p:cNvSpPr/>
          <p:nvPr/>
        </p:nvSpPr>
        <p:spPr>
          <a:xfrm>
            <a:off x="1137960" y="2391840"/>
            <a:ext cx="4403880" cy="737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30" name="CustomShape 5"/>
          <p:cNvSpPr/>
          <p:nvPr/>
        </p:nvSpPr>
        <p:spPr>
          <a:xfrm>
            <a:off x="692640" y="2639160"/>
            <a:ext cx="5001840" cy="64224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31" name="CustomShape 6"/>
          <p:cNvSpPr/>
          <p:nvPr/>
        </p:nvSpPr>
        <p:spPr>
          <a:xfrm>
            <a:off x="3328200" y="1096920"/>
            <a:ext cx="5194080" cy="69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2000" b="1" strike="noStrike" spc="-1">
                <a:solidFill>
                  <a:srgbClr val="FF0000"/>
                </a:solidFill>
                <a:latin typeface="Calibri"/>
                <a:ea typeface="DejaVu Sans"/>
              </a:rPr>
              <a:t>The stellar spectra is the sum of the contribution from each visible point of the star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332" name="Image 34"/>
          <p:cNvPicPr/>
          <p:nvPr/>
        </p:nvPicPr>
        <p:blipFill>
          <a:blip r:embed="rId4"/>
          <a:stretch/>
        </p:blipFill>
        <p:spPr>
          <a:xfrm>
            <a:off x="2999880" y="4455720"/>
            <a:ext cx="1713240" cy="951120"/>
          </a:xfrm>
          <a:prstGeom prst="rect">
            <a:avLst/>
          </a:prstGeom>
          <a:ln>
            <a:noFill/>
          </a:ln>
        </p:spPr>
      </p:pic>
      <p:sp>
        <p:nvSpPr>
          <p:cNvPr id="333" name="CustomShape 7"/>
          <p:cNvSpPr/>
          <p:nvPr/>
        </p:nvSpPr>
        <p:spPr>
          <a:xfrm>
            <a:off x="3012120" y="4055760"/>
            <a:ext cx="196452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Equivalent width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334" name="CustomShape 8"/>
          <p:cNvSpPr/>
          <p:nvPr/>
        </p:nvSpPr>
        <p:spPr>
          <a:xfrm>
            <a:off x="6186240" y="2776680"/>
            <a:ext cx="1866960" cy="69912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008000"/>
                </a:solidFill>
                <a:latin typeface="Calibri"/>
                <a:ea typeface="DejaVu Sans"/>
              </a:rPr>
              <a:t>Full width at half-depth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335" name="CustomShape 9"/>
          <p:cNvSpPr/>
          <p:nvPr/>
        </p:nvSpPr>
        <p:spPr>
          <a:xfrm>
            <a:off x="5341680" y="2825640"/>
            <a:ext cx="71028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8000"/>
            </a:solidFill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CustomShape 1"/>
          <p:cNvSpPr/>
          <p:nvPr/>
        </p:nvSpPr>
        <p:spPr>
          <a:xfrm>
            <a:off x="457200" y="263520"/>
            <a:ext cx="8228160" cy="803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Reminder: Equivalent Width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337" name="Image 3"/>
          <p:cNvPicPr/>
          <p:nvPr/>
        </p:nvPicPr>
        <p:blipFill>
          <a:blip r:embed="rId2"/>
          <a:stretch/>
        </p:blipFill>
        <p:spPr>
          <a:xfrm>
            <a:off x="0" y="1068480"/>
            <a:ext cx="9142560" cy="5582520"/>
          </a:xfrm>
          <a:prstGeom prst="rect">
            <a:avLst/>
          </a:prstGeom>
          <a:ln>
            <a:noFill/>
          </a:ln>
        </p:spPr>
      </p:pic>
      <p:pic>
        <p:nvPicPr>
          <p:cNvPr id="338" name="Image 4"/>
          <p:cNvPicPr/>
          <p:nvPr/>
        </p:nvPicPr>
        <p:blipFill>
          <a:blip r:embed="rId3"/>
          <a:stretch/>
        </p:blipFill>
        <p:spPr>
          <a:xfrm>
            <a:off x="1351800" y="1406880"/>
            <a:ext cx="4198680" cy="1171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CustomShape 1"/>
          <p:cNvSpPr/>
          <p:nvPr/>
        </p:nvSpPr>
        <p:spPr>
          <a:xfrm>
            <a:off x="457200" y="130680"/>
            <a:ext cx="822816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Reminder: Radiative transfer (spectral lines)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239" name="Image 9"/>
          <p:cNvPicPr/>
          <p:nvPr/>
        </p:nvPicPr>
        <p:blipFill>
          <a:blip r:embed="rId2"/>
          <a:stretch/>
        </p:blipFill>
        <p:spPr>
          <a:xfrm>
            <a:off x="992520" y="945360"/>
            <a:ext cx="6780240" cy="2754360"/>
          </a:xfrm>
          <a:prstGeom prst="rect">
            <a:avLst/>
          </a:prstGeom>
          <a:ln>
            <a:noFill/>
          </a:ln>
        </p:spPr>
      </p:pic>
      <p:pic>
        <p:nvPicPr>
          <p:cNvPr id="240" name="Image 12"/>
          <p:cNvPicPr/>
          <p:nvPr/>
        </p:nvPicPr>
        <p:blipFill>
          <a:blip r:embed="rId3"/>
          <a:stretch/>
        </p:blipFill>
        <p:spPr>
          <a:xfrm>
            <a:off x="3162600" y="4363200"/>
            <a:ext cx="4229280" cy="1337760"/>
          </a:xfrm>
          <a:prstGeom prst="rect">
            <a:avLst/>
          </a:prstGeom>
          <a:ln>
            <a:noFill/>
          </a:ln>
        </p:spPr>
      </p:pic>
      <p:pic>
        <p:nvPicPr>
          <p:cNvPr id="241" name="Image 13"/>
          <p:cNvPicPr/>
          <p:nvPr/>
        </p:nvPicPr>
        <p:blipFill>
          <a:blip r:embed="rId4"/>
          <a:stretch/>
        </p:blipFill>
        <p:spPr>
          <a:xfrm>
            <a:off x="3493800" y="3074400"/>
            <a:ext cx="3016800" cy="938520"/>
          </a:xfrm>
          <a:prstGeom prst="rect">
            <a:avLst/>
          </a:prstGeom>
          <a:ln>
            <a:noFill/>
          </a:ln>
        </p:spPr>
      </p:pic>
      <p:sp>
        <p:nvSpPr>
          <p:cNvPr id="242" name="CustomShape 2"/>
          <p:cNvSpPr/>
          <p:nvPr/>
        </p:nvSpPr>
        <p:spPr>
          <a:xfrm>
            <a:off x="1536480" y="4472640"/>
            <a:ext cx="1166400" cy="100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Radiative transfer equation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243" name="CustomShape 3"/>
          <p:cNvSpPr/>
          <p:nvPr/>
        </p:nvSpPr>
        <p:spPr>
          <a:xfrm>
            <a:off x="1221840" y="4363200"/>
            <a:ext cx="6396480" cy="1227600"/>
          </a:xfrm>
          <a:prstGeom prst="rect">
            <a:avLst/>
          </a:prstGeom>
          <a:noFill/>
          <a:ln>
            <a:solidFill>
              <a:srgbClr val="4A7EBB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44" name="CustomShape 4"/>
          <p:cNvSpPr/>
          <p:nvPr/>
        </p:nvSpPr>
        <p:spPr>
          <a:xfrm>
            <a:off x="3901199" y="1026547"/>
            <a:ext cx="3830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d</a:t>
            </a:r>
            <a:r>
              <a:rPr lang="en-US" sz="1800" b="0" i="1" strike="noStrike" spc="-1" dirty="0">
                <a:solidFill>
                  <a:srgbClr val="000000"/>
                </a:solidFill>
                <a:latin typeface="Times New Roman"/>
                <a:ea typeface="DejaVu Sans"/>
              </a:rPr>
              <a:t>s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245" name="CustomShape 5"/>
          <p:cNvSpPr/>
          <p:nvPr/>
        </p:nvSpPr>
        <p:spPr>
          <a:xfrm>
            <a:off x="4494960" y="5783040"/>
            <a:ext cx="3276720" cy="699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Absorption and emission </a:t>
            </a:r>
            <a:endParaRPr lang="en-US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coefficients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246" name="Line 6"/>
          <p:cNvSpPr/>
          <p:nvPr/>
        </p:nvSpPr>
        <p:spPr>
          <a:xfrm>
            <a:off x="5394960" y="5325840"/>
            <a:ext cx="360" cy="548640"/>
          </a:xfrm>
          <a:prstGeom prst="line">
            <a:avLst/>
          </a:prstGeom>
          <a:ln>
            <a:solidFill>
              <a:srgbClr val="FF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247" name="Line 7"/>
          <p:cNvSpPr/>
          <p:nvPr/>
        </p:nvSpPr>
        <p:spPr>
          <a:xfrm>
            <a:off x="7040880" y="5325840"/>
            <a:ext cx="360" cy="548640"/>
          </a:xfrm>
          <a:prstGeom prst="line">
            <a:avLst/>
          </a:prstGeom>
          <a:ln>
            <a:solidFill>
              <a:srgbClr val="FF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CustomShape 1"/>
          <p:cNvSpPr/>
          <p:nvPr/>
        </p:nvSpPr>
        <p:spPr>
          <a:xfrm>
            <a:off x="457200" y="130680"/>
            <a:ext cx="822816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Reminder: Radiative transfer (spectral lines)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249" name="Image 2"/>
          <p:cNvPicPr/>
          <p:nvPr/>
        </p:nvPicPr>
        <p:blipFill>
          <a:blip r:embed="rId2"/>
          <a:stretch/>
        </p:blipFill>
        <p:spPr>
          <a:xfrm>
            <a:off x="5184360" y="1374120"/>
            <a:ext cx="2779920" cy="912960"/>
          </a:xfrm>
          <a:prstGeom prst="rect">
            <a:avLst/>
          </a:prstGeom>
          <a:ln>
            <a:noFill/>
          </a:ln>
        </p:spPr>
      </p:pic>
      <p:pic>
        <p:nvPicPr>
          <p:cNvPr id="250" name="Image 3"/>
          <p:cNvPicPr/>
          <p:nvPr/>
        </p:nvPicPr>
        <p:blipFill>
          <a:blip r:embed="rId3"/>
          <a:stretch/>
        </p:blipFill>
        <p:spPr>
          <a:xfrm>
            <a:off x="692280" y="1360440"/>
            <a:ext cx="3982680" cy="912960"/>
          </a:xfrm>
          <a:prstGeom prst="rect">
            <a:avLst/>
          </a:prstGeom>
          <a:ln>
            <a:noFill/>
          </a:ln>
        </p:spPr>
      </p:pic>
      <p:sp>
        <p:nvSpPr>
          <p:cNvPr id="251" name="CustomShape 2"/>
          <p:cNvSpPr/>
          <p:nvPr/>
        </p:nvSpPr>
        <p:spPr>
          <a:xfrm>
            <a:off x="1146600" y="921240"/>
            <a:ext cx="291096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Absorption coefficient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252" name="CustomShape 3"/>
          <p:cNvSpPr/>
          <p:nvPr/>
        </p:nvSpPr>
        <p:spPr>
          <a:xfrm>
            <a:off x="5201280" y="921240"/>
            <a:ext cx="263376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Emission coefficient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253" name="CustomShape 4"/>
          <p:cNvSpPr/>
          <p:nvPr/>
        </p:nvSpPr>
        <p:spPr>
          <a:xfrm>
            <a:off x="692280" y="2424240"/>
            <a:ext cx="7688160" cy="100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200" b="1" strike="noStrike" spc="-1">
                <a:solidFill>
                  <a:srgbClr val="000000"/>
                </a:solidFill>
                <a:latin typeface="Calibri"/>
                <a:ea typeface="DejaVu Sans"/>
              </a:rPr>
              <a:t>Related to the Einstein coefficients</a:t>
            </a:r>
            <a:endParaRPr lang="en-US" sz="22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(probability of absorption or emission of light by an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atom or molecule between levels up </a:t>
            </a:r>
            <a:r>
              <a:rPr lang="en-US" sz="20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u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and down </a:t>
            </a:r>
            <a:r>
              <a:rPr lang="en-US" sz="20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l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254" name="Image 12"/>
          <p:cNvPicPr/>
          <p:nvPr/>
        </p:nvPicPr>
        <p:blipFill>
          <a:blip r:embed="rId4"/>
          <a:stretch/>
        </p:blipFill>
        <p:spPr>
          <a:xfrm>
            <a:off x="1429560" y="3512520"/>
            <a:ext cx="633600" cy="417600"/>
          </a:xfrm>
          <a:prstGeom prst="rect">
            <a:avLst/>
          </a:prstGeom>
          <a:ln>
            <a:noFill/>
          </a:ln>
        </p:spPr>
      </p:pic>
      <p:pic>
        <p:nvPicPr>
          <p:cNvPr id="255" name="Image 13"/>
          <p:cNvPicPr/>
          <p:nvPr/>
        </p:nvPicPr>
        <p:blipFill>
          <a:blip r:embed="rId5"/>
          <a:stretch/>
        </p:blipFill>
        <p:spPr>
          <a:xfrm>
            <a:off x="1429560" y="4836600"/>
            <a:ext cx="646200" cy="392400"/>
          </a:xfrm>
          <a:prstGeom prst="rect">
            <a:avLst/>
          </a:prstGeom>
          <a:ln>
            <a:noFill/>
          </a:ln>
        </p:spPr>
      </p:pic>
      <p:pic>
        <p:nvPicPr>
          <p:cNvPr id="256" name="Image 14"/>
          <p:cNvPicPr/>
          <p:nvPr/>
        </p:nvPicPr>
        <p:blipFill>
          <a:blip r:embed="rId6"/>
          <a:stretch/>
        </p:blipFill>
        <p:spPr>
          <a:xfrm>
            <a:off x="1429560" y="4183200"/>
            <a:ext cx="646200" cy="392400"/>
          </a:xfrm>
          <a:prstGeom prst="rect">
            <a:avLst/>
          </a:prstGeom>
          <a:ln>
            <a:noFill/>
          </a:ln>
        </p:spPr>
      </p:pic>
      <p:sp>
        <p:nvSpPr>
          <p:cNvPr id="257" name="CustomShape 5"/>
          <p:cNvSpPr/>
          <p:nvPr/>
        </p:nvSpPr>
        <p:spPr>
          <a:xfrm>
            <a:off x="2572920" y="3536640"/>
            <a:ext cx="247968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spontaneous emission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258" name="CustomShape 6"/>
          <p:cNvSpPr/>
          <p:nvPr/>
        </p:nvSpPr>
        <p:spPr>
          <a:xfrm>
            <a:off x="2612520" y="4836600"/>
            <a:ext cx="588132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stimulated or induced emission ("negative" absorption)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259" name="CustomShape 7"/>
          <p:cNvSpPr/>
          <p:nvPr/>
        </p:nvSpPr>
        <p:spPr>
          <a:xfrm>
            <a:off x="2586240" y="4179960"/>
            <a:ext cx="129852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absorption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260" name="Image 18"/>
          <p:cNvPicPr/>
          <p:nvPr/>
        </p:nvPicPr>
        <p:blipFill>
          <a:blip r:embed="rId7"/>
          <a:stretch/>
        </p:blipFill>
        <p:spPr>
          <a:xfrm>
            <a:off x="5650200" y="5365440"/>
            <a:ext cx="1792440" cy="1411200"/>
          </a:xfrm>
          <a:prstGeom prst="rect">
            <a:avLst/>
          </a:prstGeom>
          <a:ln>
            <a:noFill/>
          </a:ln>
        </p:spPr>
      </p:pic>
      <p:pic>
        <p:nvPicPr>
          <p:cNvPr id="261" name="Image 19"/>
          <p:cNvPicPr/>
          <p:nvPr/>
        </p:nvPicPr>
        <p:blipFill>
          <a:blip r:embed="rId8"/>
          <a:stretch/>
        </p:blipFill>
        <p:spPr>
          <a:xfrm>
            <a:off x="1727280" y="5657400"/>
            <a:ext cx="3339720" cy="7632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457200" y="130680"/>
            <a:ext cx="822816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Reminder: Radiative transfer (spectral lines)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263" name="Image 2"/>
          <p:cNvPicPr/>
          <p:nvPr/>
        </p:nvPicPr>
        <p:blipFill>
          <a:blip r:embed="rId2"/>
          <a:stretch/>
        </p:blipFill>
        <p:spPr>
          <a:xfrm>
            <a:off x="5184360" y="1374120"/>
            <a:ext cx="2779920" cy="912960"/>
          </a:xfrm>
          <a:prstGeom prst="rect">
            <a:avLst/>
          </a:prstGeom>
          <a:ln>
            <a:noFill/>
          </a:ln>
        </p:spPr>
      </p:pic>
      <p:pic>
        <p:nvPicPr>
          <p:cNvPr id="264" name="Image 3"/>
          <p:cNvPicPr/>
          <p:nvPr/>
        </p:nvPicPr>
        <p:blipFill>
          <a:blip r:embed="rId3"/>
          <a:stretch/>
        </p:blipFill>
        <p:spPr>
          <a:xfrm>
            <a:off x="692280" y="1360440"/>
            <a:ext cx="3982680" cy="912960"/>
          </a:xfrm>
          <a:prstGeom prst="rect">
            <a:avLst/>
          </a:prstGeom>
          <a:ln>
            <a:noFill/>
          </a:ln>
        </p:spPr>
      </p:pic>
      <p:sp>
        <p:nvSpPr>
          <p:cNvPr id="265" name="CustomShape 2"/>
          <p:cNvSpPr/>
          <p:nvPr/>
        </p:nvSpPr>
        <p:spPr>
          <a:xfrm>
            <a:off x="1146600" y="921240"/>
            <a:ext cx="291096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Absorption coefficient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266" name="CustomShape 3"/>
          <p:cNvSpPr/>
          <p:nvPr/>
        </p:nvSpPr>
        <p:spPr>
          <a:xfrm>
            <a:off x="5201280" y="921240"/>
            <a:ext cx="263376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Emission coefficient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267" name="Image 4"/>
          <p:cNvPicPr/>
          <p:nvPr/>
        </p:nvPicPr>
        <p:blipFill>
          <a:blip r:embed="rId4"/>
          <a:stretch/>
        </p:blipFill>
        <p:spPr>
          <a:xfrm>
            <a:off x="814680" y="2316600"/>
            <a:ext cx="6858360" cy="4352040"/>
          </a:xfrm>
          <a:prstGeom prst="rect">
            <a:avLst/>
          </a:prstGeom>
          <a:ln>
            <a:noFill/>
          </a:ln>
        </p:spPr>
      </p:pic>
      <p:sp>
        <p:nvSpPr>
          <p:cNvPr id="268" name="CustomShape 4"/>
          <p:cNvSpPr/>
          <p:nvPr/>
        </p:nvSpPr>
        <p:spPr>
          <a:xfrm>
            <a:off x="928440" y="5625720"/>
            <a:ext cx="5051160" cy="10429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269" name="Image 18"/>
          <p:cNvPicPr/>
          <p:nvPr/>
        </p:nvPicPr>
        <p:blipFill>
          <a:blip r:embed="rId5"/>
          <a:stretch/>
        </p:blipFill>
        <p:spPr>
          <a:xfrm>
            <a:off x="3066480" y="5441040"/>
            <a:ext cx="4229280" cy="1337760"/>
          </a:xfrm>
          <a:prstGeom prst="rect">
            <a:avLst/>
          </a:prstGeom>
          <a:ln>
            <a:noFill/>
          </a:ln>
        </p:spPr>
      </p:pic>
      <p:sp>
        <p:nvSpPr>
          <p:cNvPr id="270" name="CustomShape 5"/>
          <p:cNvSpPr/>
          <p:nvPr/>
        </p:nvSpPr>
        <p:spPr>
          <a:xfrm>
            <a:off x="1440360" y="5550480"/>
            <a:ext cx="1166400" cy="100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Radiative transfer equation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271" name="CustomShape 6"/>
          <p:cNvSpPr/>
          <p:nvPr/>
        </p:nvSpPr>
        <p:spPr>
          <a:xfrm>
            <a:off x="1125720" y="5441040"/>
            <a:ext cx="6396480" cy="1227600"/>
          </a:xfrm>
          <a:prstGeom prst="rect">
            <a:avLst/>
          </a:prstGeom>
          <a:noFill/>
          <a:ln>
            <a:solidFill>
              <a:srgbClr val="4A7EBB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Absorption lines </a:t>
            </a:r>
            <a:br/>
            <a:r>
              <a:rPr lang="en-US" sz="2600" b="0" strike="noStrike" spc="-1">
                <a:solidFill>
                  <a:srgbClr val="000000"/>
                </a:solidFill>
                <a:latin typeface="Arial"/>
                <a:ea typeface="DejaVu Sans"/>
              </a:rPr>
              <a:t>(simplified case of absorption coefficient only)</a:t>
            </a:r>
            <a:endParaRPr lang="en-US" sz="2600" b="0" strike="noStrike" spc="-1">
              <a:latin typeface="Arial"/>
            </a:endParaRPr>
          </a:p>
        </p:txBody>
      </p:sp>
      <p:pic>
        <p:nvPicPr>
          <p:cNvPr id="273" name="Image 9"/>
          <p:cNvPicPr/>
          <p:nvPr/>
        </p:nvPicPr>
        <p:blipFill>
          <a:blip r:embed="rId2"/>
          <a:stretch/>
        </p:blipFill>
        <p:spPr>
          <a:xfrm>
            <a:off x="992520" y="1485360"/>
            <a:ext cx="6780240" cy="2754360"/>
          </a:xfrm>
          <a:prstGeom prst="rect">
            <a:avLst/>
          </a:prstGeom>
          <a:ln>
            <a:noFill/>
          </a:ln>
        </p:spPr>
      </p:pic>
      <p:pic>
        <p:nvPicPr>
          <p:cNvPr id="274" name="Image 13"/>
          <p:cNvPicPr/>
          <p:nvPr/>
        </p:nvPicPr>
        <p:blipFill>
          <a:blip r:embed="rId3"/>
          <a:stretch/>
        </p:blipFill>
        <p:spPr>
          <a:xfrm>
            <a:off x="3493800" y="3614400"/>
            <a:ext cx="3016800" cy="938520"/>
          </a:xfrm>
          <a:prstGeom prst="rect">
            <a:avLst/>
          </a:prstGeom>
          <a:ln>
            <a:noFill/>
          </a:ln>
        </p:spPr>
      </p:pic>
      <p:pic>
        <p:nvPicPr>
          <p:cNvPr id="275" name="Image 4"/>
          <p:cNvPicPr/>
          <p:nvPr/>
        </p:nvPicPr>
        <p:blipFill>
          <a:blip r:embed="rId4"/>
          <a:stretch/>
        </p:blipFill>
        <p:spPr>
          <a:xfrm>
            <a:off x="6606360" y="3195720"/>
            <a:ext cx="2231280" cy="835920"/>
          </a:xfrm>
          <a:prstGeom prst="rect">
            <a:avLst/>
          </a:prstGeom>
          <a:ln w="38160">
            <a:solidFill>
              <a:srgbClr val="FF0000"/>
            </a:solidFill>
            <a:round/>
          </a:ln>
        </p:spPr>
      </p:pic>
      <p:pic>
        <p:nvPicPr>
          <p:cNvPr id="276" name="Picture 11"/>
          <p:cNvPicPr/>
          <p:nvPr/>
        </p:nvPicPr>
        <p:blipFill>
          <a:blip r:embed="rId5"/>
          <a:stretch/>
        </p:blipFill>
        <p:spPr>
          <a:xfrm>
            <a:off x="457200" y="5733720"/>
            <a:ext cx="8202600" cy="792000"/>
          </a:xfrm>
          <a:prstGeom prst="rect">
            <a:avLst/>
          </a:prstGeom>
          <a:ln>
            <a:noFill/>
          </a:ln>
        </p:spPr>
      </p:pic>
      <p:sp>
        <p:nvSpPr>
          <p:cNvPr id="277" name="CustomShape 2"/>
          <p:cNvSpPr/>
          <p:nvPr/>
        </p:nvSpPr>
        <p:spPr>
          <a:xfrm>
            <a:off x="367560" y="4623120"/>
            <a:ext cx="8625960" cy="64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strike="noStrike" spc="-1">
                <a:solidFill>
                  <a:srgbClr val="FF0000"/>
                </a:solidFill>
                <a:latin typeface="Calibri"/>
                <a:ea typeface="DejaVu Sans"/>
              </a:rPr>
              <a:t>Exercise</a:t>
            </a:r>
            <a:r>
              <a:rPr lang="en-US" sz="3200" b="0" strike="noStrike" spc="-1">
                <a:solidFill>
                  <a:srgbClr val="FF0000"/>
                </a:solidFill>
                <a:latin typeface="Calibri"/>
                <a:ea typeface="DejaVu Sans"/>
              </a:rPr>
              <a:t>: compute I</a:t>
            </a:r>
            <a:r>
              <a:rPr lang="en-US" sz="3200" b="0" strike="noStrike" spc="-1" baseline="-25000">
                <a:solidFill>
                  <a:srgbClr val="FF0000"/>
                </a:solidFill>
                <a:latin typeface="Symbol"/>
                <a:ea typeface="DejaVu Sans"/>
              </a:rPr>
              <a:t>n </a:t>
            </a:r>
            <a:r>
              <a:rPr lang="en-US" sz="3200" b="0" strike="noStrike" spc="-1">
                <a:solidFill>
                  <a:srgbClr val="FF0000"/>
                </a:solidFill>
                <a:latin typeface="Calibri"/>
                <a:ea typeface="DejaVu Sans"/>
              </a:rPr>
              <a:t>(assume constant absorption)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278" name="CustomShape 3"/>
          <p:cNvSpPr/>
          <p:nvPr/>
        </p:nvSpPr>
        <p:spPr>
          <a:xfrm>
            <a:off x="3825000" y="1584360"/>
            <a:ext cx="3830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d</a:t>
            </a:r>
            <a:r>
              <a:rPr lang="en-US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s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457200" y="274680"/>
            <a:ext cx="8228160" cy="7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spc="-1" dirty="0">
                <a:solidFill>
                  <a:srgbClr val="1F497D"/>
                </a:solidFill>
                <a:latin typeface="Calibri"/>
              </a:rPr>
              <a:t>Stars in the Universe</a:t>
            </a:r>
            <a:endParaRPr lang="en-US" sz="4000" b="0" strike="noStrike" spc="-1" dirty="0">
              <a:latin typeface="Arial"/>
            </a:endParaRPr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DA925D1E-3402-CD5D-6D52-38E75D4A0A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0295896"/>
              </p:ext>
            </p:extLst>
          </p:nvPr>
        </p:nvGraphicFramePr>
        <p:xfrm>
          <a:off x="147518" y="1732085"/>
          <a:ext cx="3912096" cy="3544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A223D3C-1023-3474-0CCC-35BBDD38DE7D}"/>
              </a:ext>
            </a:extLst>
          </p:cNvPr>
          <p:cNvSpPr txBox="1"/>
          <p:nvPr/>
        </p:nvSpPr>
        <p:spPr>
          <a:xfrm>
            <a:off x="1218779" y="1501252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Ordinary</a:t>
            </a:r>
            <a:r>
              <a:rPr lang="fr-FR" sz="2400" dirty="0"/>
              <a:t> Matter</a:t>
            </a:r>
            <a:endParaRPr lang="en-US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592928-C905-9653-14A8-1BA8B50FDEC2}"/>
              </a:ext>
            </a:extLst>
          </p:cNvPr>
          <p:cNvSpPr txBox="1"/>
          <p:nvPr/>
        </p:nvSpPr>
        <p:spPr>
          <a:xfrm>
            <a:off x="914779" y="4663501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2">
                    <a:lumMod val="75000"/>
                  </a:schemeClr>
                </a:solidFill>
              </a:rPr>
              <a:t>Interstellar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2">
                    <a:lumMod val="75000"/>
                  </a:schemeClr>
                </a:solidFill>
              </a:rPr>
              <a:t>gas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 (87%)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8DC7A1B-D21B-EE79-0542-73E36ED1EFE6}"/>
              </a:ext>
            </a:extLst>
          </p:cNvPr>
          <p:cNvSpPr txBox="1"/>
          <p:nvPr/>
        </p:nvSpPr>
        <p:spPr>
          <a:xfrm>
            <a:off x="2656666" y="221406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Stars (12%)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0BC886-56FE-7CC8-80E8-6E9ED35D0662}"/>
              </a:ext>
            </a:extLst>
          </p:cNvPr>
          <p:cNvSpPr txBox="1"/>
          <p:nvPr/>
        </p:nvSpPr>
        <p:spPr>
          <a:xfrm>
            <a:off x="962681" y="221406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92D050"/>
                </a:solidFill>
              </a:rPr>
              <a:t>Other</a:t>
            </a:r>
            <a:r>
              <a:rPr lang="fr-FR" dirty="0">
                <a:solidFill>
                  <a:srgbClr val="92D050"/>
                </a:solidFill>
              </a:rPr>
              <a:t> (1%)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254113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Absorption lines </a:t>
            </a:r>
            <a:br/>
            <a:r>
              <a:rPr lang="en-US" sz="2600" b="0" strike="noStrike" spc="-1">
                <a:solidFill>
                  <a:srgbClr val="000000"/>
                </a:solidFill>
                <a:latin typeface="Arial"/>
                <a:ea typeface="DejaVu Sans"/>
              </a:rPr>
              <a:t>(simplified case of absorption coefficient only)</a:t>
            </a:r>
            <a:endParaRPr lang="en-US" sz="2600" b="0" strike="noStrike" spc="-1">
              <a:latin typeface="Arial"/>
            </a:endParaRPr>
          </a:p>
        </p:txBody>
      </p:sp>
      <p:pic>
        <p:nvPicPr>
          <p:cNvPr id="280" name="Image 9"/>
          <p:cNvPicPr/>
          <p:nvPr/>
        </p:nvPicPr>
        <p:blipFill>
          <a:blip r:embed="rId2"/>
          <a:stretch/>
        </p:blipFill>
        <p:spPr>
          <a:xfrm>
            <a:off x="992520" y="1485360"/>
            <a:ext cx="6780240" cy="2754360"/>
          </a:xfrm>
          <a:prstGeom prst="rect">
            <a:avLst/>
          </a:prstGeom>
          <a:ln>
            <a:noFill/>
          </a:ln>
        </p:spPr>
      </p:pic>
      <p:pic>
        <p:nvPicPr>
          <p:cNvPr id="281" name="Image 13"/>
          <p:cNvPicPr/>
          <p:nvPr/>
        </p:nvPicPr>
        <p:blipFill>
          <a:blip r:embed="rId3"/>
          <a:stretch/>
        </p:blipFill>
        <p:spPr>
          <a:xfrm>
            <a:off x="3493800" y="3614400"/>
            <a:ext cx="3016800" cy="938520"/>
          </a:xfrm>
          <a:prstGeom prst="rect">
            <a:avLst/>
          </a:prstGeom>
          <a:ln>
            <a:noFill/>
          </a:ln>
        </p:spPr>
      </p:pic>
      <p:pic>
        <p:nvPicPr>
          <p:cNvPr id="282" name="Image 4"/>
          <p:cNvPicPr/>
          <p:nvPr/>
        </p:nvPicPr>
        <p:blipFill>
          <a:blip r:embed="rId4"/>
          <a:stretch/>
        </p:blipFill>
        <p:spPr>
          <a:xfrm>
            <a:off x="6606360" y="3195720"/>
            <a:ext cx="2231280" cy="835920"/>
          </a:xfrm>
          <a:prstGeom prst="rect">
            <a:avLst/>
          </a:prstGeom>
          <a:ln w="38160">
            <a:solidFill>
              <a:srgbClr val="FF0000"/>
            </a:solidFill>
            <a:round/>
          </a:ln>
        </p:spPr>
      </p:pic>
      <p:pic>
        <p:nvPicPr>
          <p:cNvPr id="283" name="Picture 11"/>
          <p:cNvPicPr/>
          <p:nvPr/>
        </p:nvPicPr>
        <p:blipFill>
          <a:blip r:embed="rId5"/>
          <a:stretch/>
        </p:blipFill>
        <p:spPr>
          <a:xfrm>
            <a:off x="457200" y="5733720"/>
            <a:ext cx="8202600" cy="792000"/>
          </a:xfrm>
          <a:prstGeom prst="rect">
            <a:avLst/>
          </a:prstGeom>
          <a:ln>
            <a:noFill/>
          </a:ln>
        </p:spPr>
      </p:pic>
      <p:sp>
        <p:nvSpPr>
          <p:cNvPr id="284" name="CustomShape 2"/>
          <p:cNvSpPr/>
          <p:nvPr/>
        </p:nvSpPr>
        <p:spPr>
          <a:xfrm>
            <a:off x="3825000" y="1584360"/>
            <a:ext cx="3830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d</a:t>
            </a:r>
            <a:r>
              <a:rPr lang="en-US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s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285" name="Image 5"/>
          <p:cNvPicPr/>
          <p:nvPr/>
        </p:nvPicPr>
        <p:blipFill>
          <a:blip r:embed="rId6"/>
          <a:stretch/>
        </p:blipFill>
        <p:spPr>
          <a:xfrm>
            <a:off x="1218600" y="4708440"/>
            <a:ext cx="4918320" cy="624240"/>
          </a:xfrm>
          <a:prstGeom prst="rect">
            <a:avLst/>
          </a:prstGeom>
          <a:ln>
            <a:noFill/>
          </a:ln>
        </p:spPr>
      </p:pic>
      <p:pic>
        <p:nvPicPr>
          <p:cNvPr id="286" name="Image 7"/>
          <p:cNvPicPr/>
          <p:nvPr/>
        </p:nvPicPr>
        <p:blipFill>
          <a:blip r:embed="rId7"/>
          <a:stretch/>
        </p:blipFill>
        <p:spPr>
          <a:xfrm>
            <a:off x="6546960" y="4230360"/>
            <a:ext cx="1822680" cy="1434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Emission lines </a:t>
            </a:r>
            <a:br/>
            <a:r>
              <a:rPr lang="en-US" sz="2600" b="0" strike="noStrike" spc="-1">
                <a:solidFill>
                  <a:srgbClr val="000000"/>
                </a:solidFill>
                <a:latin typeface="Arial"/>
                <a:ea typeface="DejaVu Sans"/>
              </a:rPr>
              <a:t>(simplified case of emission coefficient only)</a:t>
            </a:r>
            <a:endParaRPr lang="en-US" sz="2600" b="0" strike="noStrike" spc="-1">
              <a:latin typeface="Arial"/>
            </a:endParaRPr>
          </a:p>
        </p:txBody>
      </p:sp>
      <p:pic>
        <p:nvPicPr>
          <p:cNvPr id="288" name="Image 9"/>
          <p:cNvPicPr/>
          <p:nvPr/>
        </p:nvPicPr>
        <p:blipFill>
          <a:blip r:embed="rId2"/>
          <a:stretch/>
        </p:blipFill>
        <p:spPr>
          <a:xfrm>
            <a:off x="992520" y="1485360"/>
            <a:ext cx="6780240" cy="2754360"/>
          </a:xfrm>
          <a:prstGeom prst="rect">
            <a:avLst/>
          </a:prstGeom>
          <a:ln>
            <a:noFill/>
          </a:ln>
        </p:spPr>
      </p:pic>
      <p:pic>
        <p:nvPicPr>
          <p:cNvPr id="289" name="Image 13"/>
          <p:cNvPicPr/>
          <p:nvPr/>
        </p:nvPicPr>
        <p:blipFill>
          <a:blip r:embed="rId3"/>
          <a:stretch/>
        </p:blipFill>
        <p:spPr>
          <a:xfrm>
            <a:off x="3493800" y="3614400"/>
            <a:ext cx="3016800" cy="938520"/>
          </a:xfrm>
          <a:prstGeom prst="rect">
            <a:avLst/>
          </a:prstGeom>
          <a:ln>
            <a:noFill/>
          </a:ln>
        </p:spPr>
      </p:pic>
      <p:sp>
        <p:nvSpPr>
          <p:cNvPr id="290" name="CustomShape 2"/>
          <p:cNvSpPr/>
          <p:nvPr/>
        </p:nvSpPr>
        <p:spPr>
          <a:xfrm>
            <a:off x="3825000" y="1584360"/>
            <a:ext cx="3830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d</a:t>
            </a:r>
            <a:r>
              <a:rPr lang="en-US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s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291" name="Image 4"/>
          <p:cNvPicPr/>
          <p:nvPr/>
        </p:nvPicPr>
        <p:blipFill>
          <a:blip r:embed="rId4"/>
          <a:stretch/>
        </p:blipFill>
        <p:spPr>
          <a:xfrm>
            <a:off x="6650280" y="3066840"/>
            <a:ext cx="2239920" cy="1021680"/>
          </a:xfrm>
          <a:prstGeom prst="rect">
            <a:avLst/>
          </a:prstGeom>
          <a:ln w="38160">
            <a:solidFill>
              <a:srgbClr val="FF0000"/>
            </a:solidFill>
            <a:round/>
          </a:ln>
        </p:spPr>
      </p:pic>
      <p:sp>
        <p:nvSpPr>
          <p:cNvPr id="292" name="CustomShape 3"/>
          <p:cNvSpPr/>
          <p:nvPr/>
        </p:nvSpPr>
        <p:spPr>
          <a:xfrm>
            <a:off x="367560" y="4623120"/>
            <a:ext cx="8625960" cy="643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strike="noStrike" spc="-1">
                <a:solidFill>
                  <a:srgbClr val="FF0000"/>
                </a:solidFill>
                <a:latin typeface="Calibri"/>
                <a:ea typeface="DejaVu Sans"/>
              </a:rPr>
              <a:t>Exercise</a:t>
            </a:r>
            <a:r>
              <a:rPr lang="en-US" sz="3200" b="0" strike="noStrike" spc="-1">
                <a:solidFill>
                  <a:srgbClr val="FF0000"/>
                </a:solidFill>
                <a:latin typeface="Calibri"/>
                <a:ea typeface="DejaVu Sans"/>
              </a:rPr>
              <a:t>: compute I</a:t>
            </a:r>
            <a:r>
              <a:rPr lang="en-US" sz="3200" b="0" strike="noStrike" spc="-1" baseline="-25000">
                <a:solidFill>
                  <a:srgbClr val="FF0000"/>
                </a:solidFill>
                <a:latin typeface="Symbol"/>
                <a:ea typeface="DejaVu Sans"/>
              </a:rPr>
              <a:t>n </a:t>
            </a:r>
            <a:r>
              <a:rPr lang="en-US" sz="3200" b="0" strike="noStrike" spc="-1">
                <a:solidFill>
                  <a:srgbClr val="FF0000"/>
                </a:solidFill>
                <a:latin typeface="Calibri"/>
                <a:ea typeface="DejaVu Sans"/>
              </a:rPr>
              <a:t>(assume constant emission)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293" name="Picture 12"/>
          <p:cNvPicPr/>
          <p:nvPr/>
        </p:nvPicPr>
        <p:blipFill>
          <a:blip r:embed="rId5"/>
          <a:stretch/>
        </p:blipFill>
        <p:spPr>
          <a:xfrm>
            <a:off x="529200" y="5820120"/>
            <a:ext cx="8057160" cy="846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  <a:ea typeface="DejaVu Sans"/>
              </a:rPr>
              <a:t>Emission lines </a:t>
            </a:r>
            <a:br/>
            <a:r>
              <a:rPr lang="en-US" sz="2600" b="0" strike="noStrike" spc="-1">
                <a:solidFill>
                  <a:srgbClr val="000000"/>
                </a:solidFill>
                <a:latin typeface="Arial"/>
                <a:ea typeface="DejaVu Sans"/>
              </a:rPr>
              <a:t>(simplified case of emission coefficient only)</a:t>
            </a:r>
            <a:endParaRPr lang="en-US" sz="2600" b="0" strike="noStrike" spc="-1">
              <a:latin typeface="Arial"/>
            </a:endParaRPr>
          </a:p>
        </p:txBody>
      </p:sp>
      <p:pic>
        <p:nvPicPr>
          <p:cNvPr id="295" name="Image 9"/>
          <p:cNvPicPr/>
          <p:nvPr/>
        </p:nvPicPr>
        <p:blipFill>
          <a:blip r:embed="rId2"/>
          <a:stretch/>
        </p:blipFill>
        <p:spPr>
          <a:xfrm>
            <a:off x="992520" y="1485360"/>
            <a:ext cx="6780240" cy="2754360"/>
          </a:xfrm>
          <a:prstGeom prst="rect">
            <a:avLst/>
          </a:prstGeom>
          <a:ln>
            <a:noFill/>
          </a:ln>
        </p:spPr>
      </p:pic>
      <p:pic>
        <p:nvPicPr>
          <p:cNvPr id="296" name="Image 13"/>
          <p:cNvPicPr/>
          <p:nvPr/>
        </p:nvPicPr>
        <p:blipFill>
          <a:blip r:embed="rId3"/>
          <a:stretch/>
        </p:blipFill>
        <p:spPr>
          <a:xfrm>
            <a:off x="3493800" y="3614400"/>
            <a:ext cx="3016800" cy="938520"/>
          </a:xfrm>
          <a:prstGeom prst="rect">
            <a:avLst/>
          </a:prstGeom>
          <a:ln>
            <a:noFill/>
          </a:ln>
        </p:spPr>
      </p:pic>
      <p:sp>
        <p:nvSpPr>
          <p:cNvPr id="297" name="CustomShape 2"/>
          <p:cNvSpPr/>
          <p:nvPr/>
        </p:nvSpPr>
        <p:spPr>
          <a:xfrm>
            <a:off x="3825000" y="1584360"/>
            <a:ext cx="3830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d</a:t>
            </a:r>
            <a:r>
              <a:rPr lang="en-US" sz="1800" b="0" i="1" strike="noStrike" spc="-1">
                <a:solidFill>
                  <a:srgbClr val="000000"/>
                </a:solidFill>
                <a:latin typeface="Times New Roman"/>
                <a:ea typeface="DejaVu Sans"/>
              </a:rPr>
              <a:t>s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298" name="Image 4"/>
          <p:cNvPicPr/>
          <p:nvPr/>
        </p:nvPicPr>
        <p:blipFill>
          <a:blip r:embed="rId4"/>
          <a:stretch/>
        </p:blipFill>
        <p:spPr>
          <a:xfrm>
            <a:off x="6650280" y="3066840"/>
            <a:ext cx="2239920" cy="1021680"/>
          </a:xfrm>
          <a:prstGeom prst="rect">
            <a:avLst/>
          </a:prstGeom>
          <a:ln w="38160">
            <a:solidFill>
              <a:srgbClr val="FF0000"/>
            </a:solidFill>
            <a:round/>
          </a:ln>
        </p:spPr>
      </p:pic>
      <p:pic>
        <p:nvPicPr>
          <p:cNvPr id="299" name="Picture 12"/>
          <p:cNvPicPr/>
          <p:nvPr/>
        </p:nvPicPr>
        <p:blipFill>
          <a:blip r:embed="rId5"/>
          <a:stretch/>
        </p:blipFill>
        <p:spPr>
          <a:xfrm>
            <a:off x="529200" y="5820120"/>
            <a:ext cx="8057160" cy="846720"/>
          </a:xfrm>
          <a:prstGeom prst="rect">
            <a:avLst/>
          </a:prstGeom>
          <a:ln>
            <a:noFill/>
          </a:ln>
        </p:spPr>
      </p:pic>
      <p:pic>
        <p:nvPicPr>
          <p:cNvPr id="300" name="Image 5"/>
          <p:cNvPicPr/>
          <p:nvPr/>
        </p:nvPicPr>
        <p:blipFill>
          <a:blip r:embed="rId6"/>
          <a:stretch/>
        </p:blipFill>
        <p:spPr>
          <a:xfrm>
            <a:off x="1009800" y="4368600"/>
            <a:ext cx="5200920" cy="1187280"/>
          </a:xfrm>
          <a:prstGeom prst="rect">
            <a:avLst/>
          </a:prstGeom>
          <a:ln>
            <a:noFill/>
          </a:ln>
        </p:spPr>
      </p:pic>
      <p:pic>
        <p:nvPicPr>
          <p:cNvPr id="301" name="Image 10"/>
          <p:cNvPicPr/>
          <p:nvPr/>
        </p:nvPicPr>
        <p:blipFill>
          <a:blip r:embed="rId7"/>
          <a:stretch/>
        </p:blipFill>
        <p:spPr>
          <a:xfrm>
            <a:off x="6331320" y="4266360"/>
            <a:ext cx="1822680" cy="1434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Other opacity sources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03" name="CustomShape 2"/>
          <p:cNvSpPr/>
          <p:nvPr/>
        </p:nvSpPr>
        <p:spPr>
          <a:xfrm>
            <a:off x="548640" y="1737360"/>
            <a:ext cx="8594640" cy="1428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600" b="1" strike="noStrike" spc="-1">
                <a:solidFill>
                  <a:srgbClr val="FF0000"/>
                </a:solidFill>
                <a:latin typeface="Calibri"/>
                <a:ea typeface="DejaVu Sans"/>
              </a:rPr>
              <a:t>Quiz</a:t>
            </a:r>
            <a:r>
              <a:rPr lang="en-US" sz="3600" b="0" strike="noStrike" spc="-1">
                <a:solidFill>
                  <a:srgbClr val="FF0000"/>
                </a:solidFill>
                <a:latin typeface="Calibri"/>
                <a:ea typeface="DejaVu Sans"/>
              </a:rPr>
              <a:t>: In addition to line transitions, cite some opacity sources in stellar astrophysics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304" name="Image 303"/>
          <p:cNvPicPr/>
          <p:nvPr/>
        </p:nvPicPr>
        <p:blipFill>
          <a:blip r:embed="rId2"/>
          <a:stretch/>
        </p:blipFill>
        <p:spPr>
          <a:xfrm>
            <a:off x="3092400" y="3088800"/>
            <a:ext cx="2667600" cy="32238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Opacity sources</a:t>
            </a:r>
            <a:endParaRPr lang="en-US" sz="4400" b="0" strike="noStrike" spc="-1">
              <a:latin typeface="Arial"/>
            </a:endParaRPr>
          </a:p>
        </p:txBody>
      </p:sp>
      <p:pic>
        <p:nvPicPr>
          <p:cNvPr id="306" name="Image 3"/>
          <p:cNvPicPr/>
          <p:nvPr/>
        </p:nvPicPr>
        <p:blipFill>
          <a:blip r:embed="rId2"/>
          <a:stretch/>
        </p:blipFill>
        <p:spPr>
          <a:xfrm>
            <a:off x="457200" y="1485000"/>
            <a:ext cx="8132400" cy="3777120"/>
          </a:xfrm>
          <a:prstGeom prst="rect">
            <a:avLst/>
          </a:prstGeom>
          <a:ln>
            <a:noFill/>
          </a:ln>
        </p:spPr>
      </p:pic>
      <p:sp>
        <p:nvSpPr>
          <p:cNvPr id="307" name="CustomShape 2"/>
          <p:cNvSpPr/>
          <p:nvPr/>
        </p:nvSpPr>
        <p:spPr>
          <a:xfrm>
            <a:off x="2149200" y="5356080"/>
            <a:ext cx="380412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~6.65x10</a:t>
            </a:r>
            <a:r>
              <a:rPr lang="en-US" sz="1800" b="0" strike="noStrike" spc="-1" baseline="30000">
                <a:solidFill>
                  <a:srgbClr val="000000"/>
                </a:solidFill>
                <a:latin typeface="Calibri"/>
                <a:ea typeface="DejaVu Sans"/>
              </a:rPr>
              <a:t>-29 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</a:t>
            </a:r>
            <a:r>
              <a:rPr lang="en-US" sz="1800" b="0" strike="noStrike" spc="-1" baseline="30000">
                <a:solidFill>
                  <a:srgbClr val="000000"/>
                </a:solidFill>
                <a:latin typeface="Calibri"/>
                <a:ea typeface="DejaVu Sans"/>
              </a:rPr>
              <a:t>2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(Thomson cross-section)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08" name="CustomShape 3"/>
          <p:cNvSpPr/>
          <p:nvPr/>
        </p:nvSpPr>
        <p:spPr>
          <a:xfrm>
            <a:off x="1536480" y="5131080"/>
            <a:ext cx="551520" cy="408240"/>
          </a:xfrm>
          <a:prstGeom prst="bentConnector3">
            <a:avLst>
              <a:gd name="adj1" fmla="val -1852"/>
            </a:avLst>
          </a:prstGeom>
          <a:noFill/>
          <a:ln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09" name="CustomShape 4"/>
          <p:cNvSpPr/>
          <p:nvPr/>
        </p:nvSpPr>
        <p:spPr>
          <a:xfrm>
            <a:off x="1149120" y="6041160"/>
            <a:ext cx="644652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There are many other opacity sources: </a:t>
            </a:r>
            <a:r>
              <a:rPr lang="en-US" sz="2000" b="0" strike="noStrike" spc="-1">
                <a:solidFill>
                  <a:srgbClr val="953735"/>
                </a:solidFill>
                <a:latin typeface="Calibri"/>
                <a:ea typeface="DejaVu Sans"/>
              </a:rPr>
              <a:t>Rayleigh, Compton, …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CCE66873-306E-23FA-DD8B-834CF88C0996}"/>
              </a:ext>
            </a:extLst>
          </p:cNvPr>
          <p:cNvSpPr txBox="1"/>
          <p:nvPr/>
        </p:nvSpPr>
        <p:spPr>
          <a:xfrm>
            <a:off x="6128238" y="4149942"/>
            <a:ext cx="228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(Bremsstrahlung)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59ECCB0-A04D-F23B-1D28-3DC7FDAD1E60}"/>
              </a:ext>
            </a:extLst>
          </p:cNvPr>
          <p:cNvSpPr txBox="1"/>
          <p:nvPr/>
        </p:nvSpPr>
        <p:spPr>
          <a:xfrm>
            <a:off x="6128238" y="3186236"/>
            <a:ext cx="228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(ionization)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Caractère coloré, capture d’écran, ligne, léger&#10;&#10;Description générée automatiquement">
            <a:extLst>
              <a:ext uri="{FF2B5EF4-FFF2-40B4-BE49-F238E27FC236}">
                <a16:creationId xmlns:a16="http://schemas.microsoft.com/office/drawing/2014/main" id="{D99BFA7D-BE2F-6E31-7743-EF7ED91ABF6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5556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59" name="CustomShape 1"/>
          <p:cNvSpPr/>
          <p:nvPr/>
        </p:nvSpPr>
        <p:spPr>
          <a:xfrm>
            <a:off x="457200" y="274680"/>
            <a:ext cx="8228160" cy="58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/>
            <a:r>
              <a:rPr lang="en-US" sz="3200" b="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DejaVu Sans"/>
              </a:rPr>
              <a:t>II. </a:t>
            </a:r>
            <a:r>
              <a:rPr lang="en-US" sz="3200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Arial"/>
                <a:ea typeface="ＭＳ Ｐゴシック"/>
              </a:rPr>
              <a:t>Stellar Spectroscopy in practice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ustomShape 1"/>
          <p:cNvSpPr/>
          <p:nvPr/>
        </p:nvSpPr>
        <p:spPr>
          <a:xfrm>
            <a:off x="457200" y="274680"/>
            <a:ext cx="8228160" cy="58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rgbClr val="000000"/>
                </a:solidFill>
                <a:latin typeface="Arial"/>
                <a:ea typeface="ＭＳ Ｐゴシック"/>
              </a:rPr>
              <a:t>II. Stellar Spectroscopy in practice</a:t>
            </a:r>
            <a:endParaRPr lang="en-US" sz="3200" b="0" strike="noStrike" spc="-1" dirty="0">
              <a:latin typeface="Arial"/>
            </a:endParaRPr>
          </a:p>
        </p:txBody>
      </p:sp>
      <p:sp>
        <p:nvSpPr>
          <p:cNvPr id="362" name="CustomShape 2"/>
          <p:cNvSpPr/>
          <p:nvPr/>
        </p:nvSpPr>
        <p:spPr>
          <a:xfrm>
            <a:off x="1005840" y="1188720"/>
            <a:ext cx="6948720" cy="91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Arial"/>
                <a:ea typeface="DejaVu Sans"/>
              </a:rPr>
              <a:t>Some examples of spectroscopic studies that can be done at C2PU (OCA – Plateau de Calern)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363" name="CustomShape 3"/>
          <p:cNvSpPr/>
          <p:nvPr/>
        </p:nvSpPr>
        <p:spPr>
          <a:xfrm>
            <a:off x="1554480" y="2468880"/>
            <a:ext cx="5577120" cy="210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5280">
              <a:lnSpc>
                <a:spcPct val="100000"/>
              </a:lnSpc>
              <a:spcAft>
                <a:spcPts val="1134"/>
              </a:spcAft>
              <a:buBlip>
                <a:blip r:embed="rId2"/>
              </a:buBlip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Stellar spectral classification</a:t>
            </a:r>
            <a:endParaRPr lang="en-US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spcAft>
                <a:spcPts val="1134"/>
              </a:spcAft>
              <a:buBlip>
                <a:blip r:embed="rId2"/>
              </a:buBlip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Rotation velocity of stars</a:t>
            </a:r>
            <a:endParaRPr lang="en-US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spcAft>
                <a:spcPts val="1134"/>
              </a:spcAft>
              <a:buBlip>
                <a:blip r:embed="rId2"/>
              </a:buBlip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Binaries</a:t>
            </a:r>
            <a:endParaRPr lang="en-US" sz="2800" b="0" strike="noStrike" spc="-1" dirty="0">
              <a:latin typeface="Arial"/>
            </a:endParaRPr>
          </a:p>
          <a:p>
            <a:pPr marL="216000" indent="-215280">
              <a:lnSpc>
                <a:spcPct val="100000"/>
              </a:lnSpc>
              <a:spcAft>
                <a:spcPts val="1134"/>
              </a:spcAft>
              <a:buBlip>
                <a:blip r:embed="rId2"/>
              </a:buBlip>
            </a:pPr>
            <a:r>
              <a:rPr lang="en-US" sz="2800" b="0" strike="noStrike" spc="-1" dirty="0">
                <a:solidFill>
                  <a:srgbClr val="000000"/>
                </a:solidFill>
                <a:latin typeface="Arial"/>
                <a:ea typeface="DejaVu Sans"/>
              </a:rPr>
              <a:t> Circumstellar environments</a:t>
            </a:r>
            <a:endParaRPr lang="en-US" sz="2800" b="0" strike="noStrike" spc="-1" dirty="0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ustomShape 1"/>
          <p:cNvSpPr/>
          <p:nvPr/>
        </p:nvSpPr>
        <p:spPr>
          <a:xfrm>
            <a:off x="457200" y="97920"/>
            <a:ext cx="8228160" cy="72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1. Stellar spectral classification</a:t>
            </a:r>
            <a:endParaRPr lang="en-US" sz="4400" b="0" strike="noStrike" spc="-1" dirty="0">
              <a:latin typeface="Arial"/>
            </a:endParaRPr>
          </a:p>
        </p:txBody>
      </p:sp>
      <p:pic>
        <p:nvPicPr>
          <p:cNvPr id="2" name="Image 3">
            <a:extLst>
              <a:ext uri="{FF2B5EF4-FFF2-40B4-BE49-F238E27FC236}">
                <a16:creationId xmlns:a16="http://schemas.microsoft.com/office/drawing/2014/main" id="{37456976-5AFC-B6BB-3400-3269671ECF41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579960" y="861120"/>
            <a:ext cx="8034480" cy="59954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2571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CustomShape 1"/>
          <p:cNvSpPr/>
          <p:nvPr/>
        </p:nvSpPr>
        <p:spPr>
          <a:xfrm>
            <a:off x="457200" y="97920"/>
            <a:ext cx="8228160" cy="72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Stellar spectral classification</a:t>
            </a:r>
            <a:endParaRPr lang="en-US" sz="4400" b="0" strike="noStrike" spc="-1" dirty="0">
              <a:latin typeface="Arial"/>
            </a:endParaRPr>
          </a:p>
        </p:txBody>
      </p:sp>
      <p:pic>
        <p:nvPicPr>
          <p:cNvPr id="340" name="Image 339"/>
          <p:cNvPicPr/>
          <p:nvPr/>
        </p:nvPicPr>
        <p:blipFill>
          <a:blip r:embed="rId2"/>
          <a:stretch/>
        </p:blipFill>
        <p:spPr>
          <a:xfrm>
            <a:off x="6372360" y="2160360"/>
            <a:ext cx="2496600" cy="3508200"/>
          </a:xfrm>
          <a:prstGeom prst="rect">
            <a:avLst/>
          </a:prstGeom>
          <a:ln>
            <a:noFill/>
          </a:ln>
        </p:spPr>
      </p:pic>
      <p:sp>
        <p:nvSpPr>
          <p:cNvPr id="341" name="CustomShape 2"/>
          <p:cNvSpPr/>
          <p:nvPr/>
        </p:nvSpPr>
        <p:spPr>
          <a:xfrm>
            <a:off x="6400800" y="5798520"/>
            <a:ext cx="2427840" cy="60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Annie Jump Cannon </a:t>
            </a: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Arial"/>
                <a:ea typeface="DejaVu Sans"/>
              </a:rPr>
              <a:t>(1863-1941)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42" name="CustomShape 3"/>
          <p:cNvSpPr/>
          <p:nvPr/>
        </p:nvSpPr>
        <p:spPr>
          <a:xfrm>
            <a:off x="677880" y="951840"/>
            <a:ext cx="7625880" cy="876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Spectral classes: O, B, A, F, G, K, M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Arial"/>
                <a:ea typeface="DejaVu Sans"/>
              </a:rPr>
              <a:t> Based on the strength of the Balmer absorption lines. 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343" name="Image 342"/>
          <p:cNvPicPr/>
          <p:nvPr/>
        </p:nvPicPr>
        <p:blipFill>
          <a:blip r:embed="rId3"/>
          <a:stretch/>
        </p:blipFill>
        <p:spPr>
          <a:xfrm>
            <a:off x="125280" y="3470040"/>
            <a:ext cx="6183360" cy="3112920"/>
          </a:xfrm>
          <a:prstGeom prst="rect">
            <a:avLst/>
          </a:prstGeom>
          <a:ln>
            <a:noFill/>
          </a:ln>
        </p:spPr>
      </p:pic>
      <p:pic>
        <p:nvPicPr>
          <p:cNvPr id="344" name="Image 343"/>
          <p:cNvPicPr/>
          <p:nvPr/>
        </p:nvPicPr>
        <p:blipFill>
          <a:blip r:embed="rId4"/>
          <a:stretch/>
        </p:blipFill>
        <p:spPr>
          <a:xfrm>
            <a:off x="914400" y="1920240"/>
            <a:ext cx="4754160" cy="162360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554523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CustomShape 1"/>
          <p:cNvSpPr/>
          <p:nvPr/>
        </p:nvSpPr>
        <p:spPr>
          <a:xfrm>
            <a:off x="-84667" y="25920"/>
            <a:ext cx="4573147" cy="779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2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Stellar spectral classification</a:t>
            </a:r>
            <a:endParaRPr lang="en-US" sz="2800" b="0" strike="noStrike" spc="-1" dirty="0">
              <a:latin typeface="Arial"/>
            </a:endParaRPr>
          </a:p>
        </p:txBody>
      </p:sp>
      <p:pic>
        <p:nvPicPr>
          <p:cNvPr id="346" name="Picture 3"/>
          <p:cNvPicPr/>
          <p:nvPr/>
        </p:nvPicPr>
        <p:blipFill>
          <a:blip r:embed="rId2"/>
          <a:stretch/>
        </p:blipFill>
        <p:spPr>
          <a:xfrm>
            <a:off x="81720" y="1535040"/>
            <a:ext cx="4422240" cy="5253120"/>
          </a:xfrm>
          <a:prstGeom prst="rect">
            <a:avLst/>
          </a:prstGeom>
          <a:ln>
            <a:noFill/>
          </a:ln>
        </p:spPr>
      </p:pic>
      <p:pic>
        <p:nvPicPr>
          <p:cNvPr id="347" name="Image 3"/>
          <p:cNvPicPr/>
          <p:nvPr/>
        </p:nvPicPr>
        <p:blipFill>
          <a:blip r:embed="rId3"/>
          <a:stretch/>
        </p:blipFill>
        <p:spPr>
          <a:xfrm>
            <a:off x="4488480" y="386640"/>
            <a:ext cx="4654080" cy="6495840"/>
          </a:xfrm>
          <a:prstGeom prst="rect">
            <a:avLst/>
          </a:prstGeom>
          <a:ln>
            <a:noFill/>
          </a:ln>
        </p:spPr>
      </p:pic>
      <p:sp>
        <p:nvSpPr>
          <p:cNvPr id="348" name="CustomShape 2"/>
          <p:cNvSpPr/>
          <p:nvPr/>
        </p:nvSpPr>
        <p:spPr>
          <a:xfrm>
            <a:off x="310320" y="941040"/>
            <a:ext cx="366984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Wavelength location of lines</a:t>
            </a:r>
            <a:endParaRPr lang="en-US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6075756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457200" y="274680"/>
            <a:ext cx="8228160" cy="7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spc="-1" dirty="0">
                <a:solidFill>
                  <a:srgbClr val="1F497D"/>
                </a:solidFill>
                <a:latin typeface="Calibri"/>
              </a:rPr>
              <a:t>Stars in the Universe</a:t>
            </a:r>
            <a:endParaRPr lang="en-US" sz="4000" b="0" strike="noStrike" spc="-1" dirty="0">
              <a:latin typeface="Arial"/>
            </a:endParaRPr>
          </a:p>
        </p:txBody>
      </p:sp>
      <p:graphicFrame>
        <p:nvGraphicFramePr>
          <p:cNvPr id="2" name="Graphique 1">
            <a:extLst>
              <a:ext uri="{FF2B5EF4-FFF2-40B4-BE49-F238E27FC236}">
                <a16:creationId xmlns:a16="http://schemas.microsoft.com/office/drawing/2014/main" id="{DA925D1E-3402-CD5D-6D52-38E75D4A0A11}"/>
              </a:ext>
            </a:extLst>
          </p:cNvPr>
          <p:cNvGraphicFramePr/>
          <p:nvPr/>
        </p:nvGraphicFramePr>
        <p:xfrm>
          <a:off x="147518" y="1732085"/>
          <a:ext cx="3912096" cy="3544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6A223D3C-1023-3474-0CCC-35BBDD38DE7D}"/>
              </a:ext>
            </a:extLst>
          </p:cNvPr>
          <p:cNvSpPr txBox="1"/>
          <p:nvPr/>
        </p:nvSpPr>
        <p:spPr>
          <a:xfrm>
            <a:off x="1218779" y="1501252"/>
            <a:ext cx="23230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/>
              <a:t>Ordinary</a:t>
            </a:r>
            <a:r>
              <a:rPr lang="fr-FR" sz="2400" dirty="0"/>
              <a:t> Matter</a:t>
            </a:r>
            <a:endParaRPr lang="en-US" sz="2400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0592928-C905-9653-14A8-1BA8B50FDEC2}"/>
              </a:ext>
            </a:extLst>
          </p:cNvPr>
          <p:cNvSpPr txBox="1"/>
          <p:nvPr/>
        </p:nvSpPr>
        <p:spPr>
          <a:xfrm>
            <a:off x="914779" y="4663501"/>
            <a:ext cx="2377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2">
                    <a:lumMod val="75000"/>
                  </a:schemeClr>
                </a:solidFill>
              </a:rPr>
              <a:t>Interstellar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dirty="0" err="1">
                <a:solidFill>
                  <a:schemeClr val="accent2">
                    <a:lumMod val="75000"/>
                  </a:schemeClr>
                </a:solidFill>
              </a:rPr>
              <a:t>gas</a:t>
            </a:r>
            <a:r>
              <a:rPr lang="fr-FR" dirty="0">
                <a:solidFill>
                  <a:schemeClr val="accent2">
                    <a:lumMod val="75000"/>
                  </a:schemeClr>
                </a:solidFill>
              </a:rPr>
              <a:t> (87%)</a:t>
            </a:r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8DC7A1B-D21B-EE79-0542-73E36ED1EFE6}"/>
              </a:ext>
            </a:extLst>
          </p:cNvPr>
          <p:cNvSpPr txBox="1"/>
          <p:nvPr/>
        </p:nvSpPr>
        <p:spPr>
          <a:xfrm>
            <a:off x="2656666" y="2214068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Stars (12%)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10BC886-56FE-7CC8-80E8-6E9ED35D0662}"/>
              </a:ext>
            </a:extLst>
          </p:cNvPr>
          <p:cNvSpPr txBox="1"/>
          <p:nvPr/>
        </p:nvSpPr>
        <p:spPr>
          <a:xfrm>
            <a:off x="962681" y="2214068"/>
            <a:ext cx="1313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92D050"/>
                </a:solidFill>
              </a:rPr>
              <a:t>Other</a:t>
            </a:r>
            <a:r>
              <a:rPr lang="fr-FR" dirty="0">
                <a:solidFill>
                  <a:srgbClr val="92D050"/>
                </a:solidFill>
              </a:rPr>
              <a:t> (1%)</a:t>
            </a:r>
            <a:endParaRPr lang="en-US" dirty="0">
              <a:solidFill>
                <a:srgbClr val="92D05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AD491EC-0F9F-3E77-C872-BFE7FE0CAB61}"/>
              </a:ext>
            </a:extLst>
          </p:cNvPr>
          <p:cNvSpPr txBox="1"/>
          <p:nvPr/>
        </p:nvSpPr>
        <p:spPr>
          <a:xfrm>
            <a:off x="4536410" y="1400753"/>
            <a:ext cx="41232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Observable </a:t>
            </a:r>
            <a:r>
              <a:rPr lang="fr-FR" sz="2400" dirty="0" err="1"/>
              <a:t>Universe</a:t>
            </a:r>
            <a:r>
              <a:rPr lang="fr-FR" sz="2400" dirty="0"/>
              <a:t> Energy</a:t>
            </a:r>
            <a:endParaRPr lang="en-US" sz="2400" dirty="0"/>
          </a:p>
        </p:txBody>
      </p:sp>
      <p:graphicFrame>
        <p:nvGraphicFramePr>
          <p:cNvPr id="8" name="Graphique 7">
            <a:extLst>
              <a:ext uri="{FF2B5EF4-FFF2-40B4-BE49-F238E27FC236}">
                <a16:creationId xmlns:a16="http://schemas.microsoft.com/office/drawing/2014/main" id="{84EA6A88-8BAB-4787-4EB0-54C00E091258}"/>
              </a:ext>
            </a:extLst>
          </p:cNvPr>
          <p:cNvGraphicFramePr/>
          <p:nvPr/>
        </p:nvGraphicFramePr>
        <p:xfrm>
          <a:off x="4536410" y="1827249"/>
          <a:ext cx="3912096" cy="35441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ZoneTexte 8">
            <a:extLst>
              <a:ext uri="{FF2B5EF4-FFF2-40B4-BE49-F238E27FC236}">
                <a16:creationId xmlns:a16="http://schemas.microsoft.com/office/drawing/2014/main" id="{0528EB40-DB5D-13B7-8C9F-DB5E8AB84F36}"/>
              </a:ext>
            </a:extLst>
          </p:cNvPr>
          <p:cNvSpPr txBox="1"/>
          <p:nvPr/>
        </p:nvSpPr>
        <p:spPr>
          <a:xfrm>
            <a:off x="5790743" y="2209604"/>
            <a:ext cx="23391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tx2">
                    <a:lumMod val="60000"/>
                    <a:lumOff val="40000"/>
                  </a:schemeClr>
                </a:solidFill>
              </a:rPr>
              <a:t>Ordinary</a:t>
            </a:r>
            <a:r>
              <a:rPr lang="fr-FR" dirty="0">
                <a:solidFill>
                  <a:schemeClr val="tx2">
                    <a:lumMod val="60000"/>
                    <a:lumOff val="40000"/>
                  </a:schemeClr>
                </a:solidFill>
              </a:rPr>
              <a:t> Matter (4%)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2D75EDA-A381-6A99-99DE-C417E2C60A68}"/>
              </a:ext>
            </a:extLst>
          </p:cNvPr>
          <p:cNvSpPr txBox="1"/>
          <p:nvPr/>
        </p:nvSpPr>
        <p:spPr>
          <a:xfrm>
            <a:off x="6970845" y="3050875"/>
            <a:ext cx="2069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Dark</a:t>
            </a:r>
            <a:r>
              <a:rPr lang="fr-F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Matter (23%)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E372E80-6EC0-F085-616A-65B03C2CBF27}"/>
              </a:ext>
            </a:extLst>
          </p:cNvPr>
          <p:cNvSpPr txBox="1"/>
          <p:nvPr/>
        </p:nvSpPr>
        <p:spPr>
          <a:xfrm>
            <a:off x="4890497" y="4848167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rgbClr val="92D050"/>
                </a:solidFill>
              </a:rPr>
              <a:t>Dark</a:t>
            </a:r>
            <a:r>
              <a:rPr lang="fr-FR" dirty="0">
                <a:solidFill>
                  <a:srgbClr val="92D050"/>
                </a:solidFill>
              </a:rPr>
              <a:t> Energy (73%)</a:t>
            </a:r>
            <a:endParaRPr lang="en-US" dirty="0">
              <a:solidFill>
                <a:srgbClr val="92D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88959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CustomShape 1"/>
          <p:cNvSpPr/>
          <p:nvPr/>
        </p:nvSpPr>
        <p:spPr>
          <a:xfrm>
            <a:off x="457200" y="97920"/>
            <a:ext cx="8228160" cy="72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Stellar spectral classification</a:t>
            </a:r>
            <a:endParaRPr lang="en-US" sz="4400" b="0" strike="noStrike" spc="-1" dirty="0">
              <a:latin typeface="Arial"/>
            </a:endParaRPr>
          </a:p>
        </p:txBody>
      </p:sp>
      <p:pic>
        <p:nvPicPr>
          <p:cNvPr id="350" name="Picture 7"/>
          <p:cNvPicPr/>
          <p:nvPr/>
        </p:nvPicPr>
        <p:blipFill>
          <a:blip r:embed="rId2"/>
          <a:stretch/>
        </p:blipFill>
        <p:spPr>
          <a:xfrm>
            <a:off x="964800" y="1676160"/>
            <a:ext cx="7274160" cy="4848840"/>
          </a:xfrm>
          <a:prstGeom prst="rect">
            <a:avLst/>
          </a:prstGeom>
          <a:ln>
            <a:noFill/>
          </a:ln>
        </p:spPr>
      </p:pic>
      <p:sp>
        <p:nvSpPr>
          <p:cNvPr id="351" name="CustomShape 2"/>
          <p:cNvSpPr/>
          <p:nvPr/>
        </p:nvSpPr>
        <p:spPr>
          <a:xfrm>
            <a:off x="2910960" y="1000080"/>
            <a:ext cx="359388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Intensities (relative) of lines</a:t>
            </a:r>
            <a:endParaRPr lang="en-US" sz="2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980708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ustomShape 1"/>
          <p:cNvSpPr/>
          <p:nvPr/>
        </p:nvSpPr>
        <p:spPr>
          <a:xfrm>
            <a:off x="457200" y="25920"/>
            <a:ext cx="8228160" cy="78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Stellar spectral classification </a:t>
            </a:r>
            <a:br>
              <a:rPr dirty="0"/>
            </a:br>
            <a:r>
              <a:rPr lang="en-U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and line profiles of main sequence stars</a:t>
            </a:r>
            <a:endParaRPr lang="en-US" sz="3200" b="0" strike="noStrike" spc="-1" dirty="0">
              <a:latin typeface="Arial"/>
            </a:endParaRPr>
          </a:p>
        </p:txBody>
      </p:sp>
      <p:pic>
        <p:nvPicPr>
          <p:cNvPr id="355" name="Image 3"/>
          <p:cNvPicPr/>
          <p:nvPr/>
        </p:nvPicPr>
        <p:blipFill>
          <a:blip r:embed="rId2"/>
          <a:stretch/>
        </p:blipFill>
        <p:spPr>
          <a:xfrm>
            <a:off x="0" y="997200"/>
            <a:ext cx="9142560" cy="5012280"/>
          </a:xfrm>
          <a:prstGeom prst="rect">
            <a:avLst/>
          </a:prstGeom>
          <a:ln>
            <a:noFill/>
          </a:ln>
        </p:spPr>
      </p:pic>
      <p:sp>
        <p:nvSpPr>
          <p:cNvPr id="356" name="CustomShape 2"/>
          <p:cNvSpPr/>
          <p:nvPr/>
        </p:nvSpPr>
        <p:spPr>
          <a:xfrm>
            <a:off x="2282400" y="6188040"/>
            <a:ext cx="2035080" cy="50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L = 4 π R</a:t>
            </a:r>
            <a:r>
              <a:rPr lang="en-US" sz="2400" b="0" strike="noStrike" spc="-1" baseline="30000">
                <a:solidFill>
                  <a:srgbClr val="FF0000"/>
                </a:solidFill>
                <a:latin typeface="Calibri"/>
                <a:ea typeface="DejaVu Sans"/>
              </a:rPr>
              <a:t>2 </a:t>
            </a:r>
            <a:r>
              <a:rPr lang="en-US" sz="2400" b="0" strike="noStrike" spc="-1">
                <a:solidFill>
                  <a:srgbClr val="FF0000"/>
                </a:solidFill>
                <a:latin typeface="Symbol"/>
                <a:ea typeface="DejaVu Sans"/>
              </a:rPr>
              <a:t>s</a:t>
            </a: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T</a:t>
            </a:r>
            <a:r>
              <a:rPr lang="en-US" sz="2400" b="0" strike="noStrike" spc="-1" baseline="-25000">
                <a:solidFill>
                  <a:srgbClr val="FF0000"/>
                </a:solidFill>
                <a:latin typeface="Calibri"/>
                <a:ea typeface="DejaVu Sans"/>
              </a:rPr>
              <a:t>eff</a:t>
            </a:r>
            <a:r>
              <a:rPr lang="en-US" sz="2400" b="0" strike="noStrike" spc="-1" baseline="30000">
                <a:solidFill>
                  <a:srgbClr val="FF0000"/>
                </a:solidFill>
                <a:latin typeface="Calibri"/>
                <a:ea typeface="DejaVu Sans"/>
              </a:rPr>
              <a:t>4</a:t>
            </a: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357" name="CustomShape 3"/>
          <p:cNvSpPr/>
          <p:nvPr/>
        </p:nvSpPr>
        <p:spPr>
          <a:xfrm>
            <a:off x="4641480" y="6210720"/>
            <a:ext cx="3044880" cy="555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  <a:spcBef>
                <a:spcPts val="561"/>
              </a:spcBef>
            </a:pPr>
            <a:r>
              <a:rPr lang="en-US" sz="24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L/Lo = (M/Mo)</a:t>
            </a:r>
            <a:r>
              <a:rPr lang="en-US" sz="2800" b="0" strike="noStrike" spc="-1" baseline="30000" dirty="0">
                <a:solidFill>
                  <a:srgbClr val="FF0000"/>
                </a:solidFill>
                <a:latin typeface="Symbol"/>
                <a:ea typeface="DejaVu Sans"/>
              </a:rPr>
              <a:t>a</a:t>
            </a:r>
            <a:r>
              <a:rPr lang="en-US" sz="2000" b="0" strike="noStrike" spc="-1" dirty="0">
                <a:solidFill>
                  <a:srgbClr val="FF0000"/>
                </a:solidFill>
                <a:latin typeface="Symbol"/>
                <a:ea typeface="DejaVu Sans"/>
              </a:rPr>
              <a:t>, a ~ 3-4</a:t>
            </a:r>
            <a:endParaRPr lang="en-US" sz="2000" b="0" strike="noStrike" spc="-1" dirty="0">
              <a:latin typeface="Arial"/>
            </a:endParaRPr>
          </a:p>
        </p:txBody>
      </p:sp>
      <p:sp>
        <p:nvSpPr>
          <p:cNvPr id="358" name="CustomShape 4"/>
          <p:cNvSpPr/>
          <p:nvPr/>
        </p:nvSpPr>
        <p:spPr>
          <a:xfrm>
            <a:off x="122400" y="6210720"/>
            <a:ext cx="186084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Useful relations:</a:t>
            </a:r>
            <a:endParaRPr lang="en-US" sz="20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851695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CustomShape 1"/>
          <p:cNvSpPr/>
          <p:nvPr/>
        </p:nvSpPr>
        <p:spPr>
          <a:xfrm>
            <a:off x="87120" y="720"/>
            <a:ext cx="2924640" cy="4953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>
                <a:solidFill>
                  <a:srgbClr val="1F497D"/>
                </a:solidFill>
                <a:latin typeface="Calibri"/>
                <a:ea typeface="DejaVu Sans"/>
              </a:rPr>
              <a:t>Spectral types and the Hertzsprung-Russell </a:t>
            </a:r>
            <a:br/>
            <a:r>
              <a:rPr lang="en-US" sz="3200" b="0" strike="noStrike" spc="-1">
                <a:solidFill>
                  <a:srgbClr val="1F497D"/>
                </a:solidFill>
                <a:latin typeface="Calibri"/>
                <a:ea typeface="DejaVu Sans"/>
              </a:rPr>
              <a:t> (H-R) diagram</a:t>
            </a:r>
            <a:endParaRPr lang="en-US" sz="3200" b="0" strike="noStrike" spc="-1">
              <a:latin typeface="Arial"/>
            </a:endParaRPr>
          </a:p>
        </p:txBody>
      </p:sp>
      <p:pic>
        <p:nvPicPr>
          <p:cNvPr id="353" name="Picture 5"/>
          <p:cNvPicPr/>
          <p:nvPr/>
        </p:nvPicPr>
        <p:blipFill>
          <a:blip r:embed="rId2"/>
          <a:stretch/>
        </p:blipFill>
        <p:spPr>
          <a:xfrm>
            <a:off x="3132720" y="262080"/>
            <a:ext cx="6009840" cy="636084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0886884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ustomShape 1"/>
          <p:cNvSpPr/>
          <p:nvPr/>
        </p:nvSpPr>
        <p:spPr>
          <a:xfrm>
            <a:off x="457200" y="25920"/>
            <a:ext cx="8228160" cy="7844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Stellar spectral classification </a:t>
            </a:r>
            <a:br>
              <a:rPr dirty="0"/>
            </a:br>
            <a:r>
              <a:rPr lang="fr-FR" dirty="0"/>
              <a:t>Morgan-Keenan (MK) classification</a:t>
            </a:r>
            <a:endParaRPr lang="en-US" sz="3200" b="0" strike="noStrike" spc="-1" dirty="0">
              <a:latin typeface="Arial"/>
            </a:endParaRPr>
          </a:p>
        </p:txBody>
      </p:sp>
      <p:pic>
        <p:nvPicPr>
          <p:cNvPr id="5" name="Image 4" descr="Une image contenant capture d’écran, texte, ligne, Parallèle&#10;&#10;Description générée automatiquement">
            <a:extLst>
              <a:ext uri="{FF2B5EF4-FFF2-40B4-BE49-F238E27FC236}">
                <a16:creationId xmlns:a16="http://schemas.microsoft.com/office/drawing/2014/main" id="{3F8B1BD1-7FFA-459B-29AA-98C52FDD27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280" y="1202267"/>
            <a:ext cx="4244975" cy="48514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6B36DCF-88F8-39B1-1843-5A093EC0ECBE}"/>
              </a:ext>
            </a:extLst>
          </p:cNvPr>
          <p:cNvSpPr txBox="1"/>
          <p:nvPr/>
        </p:nvSpPr>
        <p:spPr>
          <a:xfrm>
            <a:off x="55268" y="1297050"/>
            <a:ext cx="4788490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2D classification</a:t>
            </a:r>
            <a:endParaRPr lang="en-US" dirty="0"/>
          </a:p>
          <a:p>
            <a:r>
              <a:rPr lang="en-US" dirty="0"/>
              <a:t>Temperature and luminosity</a:t>
            </a:r>
          </a:p>
          <a:p>
            <a:endParaRPr lang="en-US" dirty="0"/>
          </a:p>
          <a:p>
            <a:r>
              <a:rPr lang="en-US" dirty="0"/>
              <a:t>Spectral lines sensitive to surface gravity</a:t>
            </a:r>
          </a:p>
          <a:p>
            <a:endParaRPr lang="en-US" dirty="0"/>
          </a:p>
          <a:p>
            <a:r>
              <a:rPr lang="en-US" dirty="0"/>
              <a:t>Surface Gravity lower on evolved object</a:t>
            </a:r>
          </a:p>
          <a:p>
            <a:r>
              <a:rPr lang="en-US" dirty="0"/>
              <a:t>(Giant &amp; Super giant)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Adding a luminosity class to the spectral type</a:t>
            </a:r>
          </a:p>
          <a:p>
            <a:endParaRPr lang="en-US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BFA57FFD-0A78-C24E-2CCB-D4329FCE7C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79" y="4195261"/>
            <a:ext cx="4788490" cy="2345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91083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Spectroscopy in practice</a:t>
            </a:r>
          </a:p>
          <a:p>
            <a:pPr algn="ctr">
              <a:lnSpc>
                <a:spcPct val="100000"/>
              </a:lnSpc>
            </a:pPr>
            <a:r>
              <a:rPr lang="en-US" sz="2800" spc="-1" dirty="0">
                <a:solidFill>
                  <a:srgbClr val="000000"/>
                </a:solidFill>
                <a:latin typeface="Calibri"/>
                <a:ea typeface="DejaVu Sans"/>
              </a:rPr>
              <a:t>Spectrum extraction from a CDD</a:t>
            </a:r>
            <a:endParaRPr lang="en-US" sz="2800" b="0" strike="noStrike" spc="-1" dirty="0">
              <a:solidFill>
                <a:srgbClr val="000000"/>
              </a:solidFill>
              <a:latin typeface="Calibri"/>
              <a:ea typeface="DejaVu Sans"/>
            </a:endParaRPr>
          </a:p>
        </p:txBody>
      </p:sp>
      <p:sp>
        <p:nvSpPr>
          <p:cNvPr id="368" name="CustomShape 2"/>
          <p:cNvSpPr/>
          <p:nvPr/>
        </p:nvSpPr>
        <p:spPr>
          <a:xfrm>
            <a:off x="7080840" y="1410120"/>
            <a:ext cx="96480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MgII </a:t>
            </a: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(4481 A)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369" name="Image 3"/>
          <p:cNvPicPr/>
          <p:nvPr/>
        </p:nvPicPr>
        <p:blipFill>
          <a:blip r:embed="rId2"/>
          <a:stretch/>
        </p:blipFill>
        <p:spPr>
          <a:xfrm>
            <a:off x="1621440" y="2149920"/>
            <a:ext cx="6835320" cy="751680"/>
          </a:xfrm>
          <a:prstGeom prst="rect">
            <a:avLst/>
          </a:prstGeom>
          <a:ln>
            <a:noFill/>
          </a:ln>
        </p:spPr>
      </p:pic>
      <p:pic>
        <p:nvPicPr>
          <p:cNvPr id="370" name="Image 4"/>
          <p:cNvPicPr/>
          <p:nvPr/>
        </p:nvPicPr>
        <p:blipFill>
          <a:blip r:embed="rId3"/>
          <a:stretch/>
        </p:blipFill>
        <p:spPr>
          <a:xfrm>
            <a:off x="234720" y="3026160"/>
            <a:ext cx="8519400" cy="3295080"/>
          </a:xfrm>
          <a:prstGeom prst="rect">
            <a:avLst/>
          </a:prstGeom>
          <a:ln>
            <a:noFill/>
          </a:ln>
        </p:spPr>
      </p:pic>
      <p:sp>
        <p:nvSpPr>
          <p:cNvPr id="371" name="CustomShape 3"/>
          <p:cNvSpPr/>
          <p:nvPr/>
        </p:nvSpPr>
        <p:spPr>
          <a:xfrm>
            <a:off x="2008440" y="1388880"/>
            <a:ext cx="96480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H </a:t>
            </a:r>
            <a:r>
              <a:rPr lang="en-US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g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</a:t>
            </a: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(4341 A)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72" name="CustomShape 4"/>
          <p:cNvSpPr/>
          <p:nvPr/>
        </p:nvSpPr>
        <p:spPr>
          <a:xfrm>
            <a:off x="6134040" y="5166360"/>
            <a:ext cx="75312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Altair 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3" name="Image 2"/>
          <p:cNvPicPr/>
          <p:nvPr/>
        </p:nvPicPr>
        <p:blipFill>
          <a:blip r:embed="rId2"/>
          <a:stretch/>
        </p:blipFill>
        <p:spPr>
          <a:xfrm>
            <a:off x="1591200" y="645840"/>
            <a:ext cx="6027120" cy="6210720"/>
          </a:xfrm>
          <a:prstGeom prst="rect">
            <a:avLst/>
          </a:prstGeom>
          <a:ln>
            <a:noFill/>
          </a:ln>
        </p:spPr>
      </p:pic>
      <p:sp>
        <p:nvSpPr>
          <p:cNvPr id="374" name="CustomShape 1"/>
          <p:cNvSpPr/>
          <p:nvPr/>
        </p:nvSpPr>
        <p:spPr>
          <a:xfrm>
            <a:off x="457200" y="97920"/>
            <a:ext cx="8228160" cy="750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Spectrum normalisation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375" name="CustomShape 2"/>
          <p:cNvSpPr/>
          <p:nvPr/>
        </p:nvSpPr>
        <p:spPr>
          <a:xfrm>
            <a:off x="1800000" y="4218480"/>
            <a:ext cx="362880" cy="407160"/>
          </a:xfrm>
          <a:prstGeom prst="ellipse">
            <a:avLst/>
          </a:prstGeom>
          <a:noFill/>
          <a:ln w="19080">
            <a:solidFill>
              <a:srgbClr val="FF0000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76" name="CustomShape 3"/>
          <p:cNvSpPr/>
          <p:nvPr/>
        </p:nvSpPr>
        <p:spPr>
          <a:xfrm>
            <a:off x="5321880" y="3860280"/>
            <a:ext cx="1222200" cy="33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(</a:t>
            </a:r>
            <a:r>
              <a:rPr lang="en-US" sz="1600" b="0" strike="noStrike" spc="-1">
                <a:solidFill>
                  <a:srgbClr val="FF0000"/>
                </a:solidFill>
                <a:latin typeface="Calibri"/>
                <a:ea typeface="DejaVu Sans"/>
              </a:rPr>
              <a:t>normalized</a:t>
            </a: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)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377" name="CustomShape 4"/>
          <p:cNvSpPr/>
          <p:nvPr/>
        </p:nvSpPr>
        <p:spPr>
          <a:xfrm>
            <a:off x="4922640" y="2001240"/>
            <a:ext cx="96480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H </a:t>
            </a:r>
            <a:r>
              <a:rPr lang="en-US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a</a:t>
            </a: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(6560 A)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 lnSpcReduction="20000"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Determining stellar spectral types from photospheric lines</a:t>
            </a:r>
            <a:endParaRPr lang="en-US" sz="4400" b="0" strike="noStrike" spc="-1">
              <a:latin typeface="Arial"/>
            </a:endParaRPr>
          </a:p>
        </p:txBody>
      </p:sp>
      <p:pic>
        <p:nvPicPr>
          <p:cNvPr id="379" name="Image 2"/>
          <p:cNvPicPr/>
          <p:nvPr/>
        </p:nvPicPr>
        <p:blipFill>
          <a:blip r:embed="rId2"/>
          <a:stretch/>
        </p:blipFill>
        <p:spPr>
          <a:xfrm>
            <a:off x="151920" y="2485080"/>
            <a:ext cx="8902440" cy="3543480"/>
          </a:xfrm>
          <a:prstGeom prst="rect">
            <a:avLst/>
          </a:prstGeom>
          <a:ln>
            <a:noFill/>
          </a:ln>
        </p:spPr>
      </p:pic>
      <p:sp>
        <p:nvSpPr>
          <p:cNvPr id="380" name="CustomShape 2"/>
          <p:cNvSpPr/>
          <p:nvPr/>
        </p:nvSpPr>
        <p:spPr>
          <a:xfrm>
            <a:off x="1844280" y="1543320"/>
            <a:ext cx="571896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Compare the observed spectrum of a star with synthetic or observed spectra of stars with known spectral types.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381" name="CustomShape 3"/>
          <p:cNvSpPr/>
          <p:nvPr/>
        </p:nvSpPr>
        <p:spPr>
          <a:xfrm>
            <a:off x="5101560" y="6173280"/>
            <a:ext cx="356040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Kervella, Domiciano de Souza, Bendjoya (2008)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382" name="CustomShape 4"/>
          <p:cNvSpPr/>
          <p:nvPr/>
        </p:nvSpPr>
        <p:spPr>
          <a:xfrm>
            <a:off x="2679840" y="4417920"/>
            <a:ext cx="141912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0000"/>
                </a:solidFill>
                <a:latin typeface="Calibri"/>
                <a:ea typeface="DejaVu Sans"/>
              </a:rPr>
              <a:t>Brackett lines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 lnSpcReduction="20000"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Determining stellar spectral types from photospheric lines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384" name="CustomShape 2"/>
          <p:cNvSpPr/>
          <p:nvPr/>
        </p:nvSpPr>
        <p:spPr>
          <a:xfrm>
            <a:off x="1822320" y="1566720"/>
            <a:ext cx="582948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Comparison by cross-correlation of the stellar spectra.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385" name="Image 4"/>
          <p:cNvPicPr/>
          <p:nvPr/>
        </p:nvPicPr>
        <p:blipFill>
          <a:blip r:embed="rId2"/>
          <a:stretch/>
        </p:blipFill>
        <p:spPr>
          <a:xfrm>
            <a:off x="1347480" y="1985760"/>
            <a:ext cx="6188040" cy="4582440"/>
          </a:xfrm>
          <a:prstGeom prst="rect">
            <a:avLst/>
          </a:prstGeom>
          <a:ln>
            <a:noFill/>
          </a:ln>
        </p:spPr>
      </p:pic>
      <p:sp>
        <p:nvSpPr>
          <p:cNvPr id="386" name="CustomShape 3"/>
          <p:cNvSpPr/>
          <p:nvPr/>
        </p:nvSpPr>
        <p:spPr>
          <a:xfrm rot="16200000">
            <a:off x="5655600" y="3802680"/>
            <a:ext cx="3560040" cy="302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Kervella, Domiciano de Souza, Bendjoya (2008)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387" name="CustomShape 4"/>
          <p:cNvSpPr/>
          <p:nvPr/>
        </p:nvSpPr>
        <p:spPr>
          <a:xfrm>
            <a:off x="4008960" y="2893320"/>
            <a:ext cx="727560" cy="407160"/>
          </a:xfrm>
          <a:prstGeom prst="ellipse">
            <a:avLst/>
          </a:prstGeom>
          <a:noFill/>
          <a:ln w="19080">
            <a:solidFill>
              <a:srgbClr val="0000FF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88" name="CustomShape 5"/>
          <p:cNvSpPr/>
          <p:nvPr/>
        </p:nvSpPr>
        <p:spPr>
          <a:xfrm>
            <a:off x="3843000" y="3305160"/>
            <a:ext cx="99540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FF"/>
                </a:solidFill>
                <a:latin typeface="Calibri"/>
                <a:ea typeface="DejaVu Sans"/>
              </a:rPr>
              <a:t>A1V-A3V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457200" y="109080"/>
            <a:ext cx="8228160" cy="93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2. Stellar rotation</a:t>
            </a:r>
            <a:endParaRPr lang="en-US" sz="3600" b="0" strike="noStrike" spc="-1" dirty="0">
              <a:solidFill>
                <a:schemeClr val="tx2">
                  <a:lumMod val="20000"/>
                  <a:lumOff val="80000"/>
                </a:schemeClr>
              </a:solidFill>
              <a:latin typeface="Arial"/>
            </a:endParaRPr>
          </a:p>
        </p:txBody>
      </p:sp>
      <p:pic>
        <p:nvPicPr>
          <p:cNvPr id="4" name="One Solar Rotation of Sunspots.mp4">
            <a:hlinkClick r:id="" action="ppaction://media"/>
            <a:extLst>
              <a:ext uri="{FF2B5EF4-FFF2-40B4-BE49-F238E27FC236}">
                <a16:creationId xmlns:a16="http://schemas.microsoft.com/office/drawing/2014/main" id="{CB398315-C36B-37F9-3D60-7238B3F3F7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duotone>
              <a:prstClr val="black"/>
              <a:srgbClr val="DFA93D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 rot="10800000" flipH="1" flipV="1">
            <a:off x="1788319" y="918440"/>
            <a:ext cx="5311867" cy="53118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objet astronomique, lune, planète, sphère&#10;&#10;Description générée automatiquement">
            <a:extLst>
              <a:ext uri="{FF2B5EF4-FFF2-40B4-BE49-F238E27FC236}">
                <a16:creationId xmlns:a16="http://schemas.microsoft.com/office/drawing/2014/main" id="{2F679687-25D1-A068-FC51-E0AF1DE3D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318" y="854912"/>
            <a:ext cx="5375396" cy="5375396"/>
          </a:xfrm>
          <a:prstGeom prst="rect">
            <a:avLst/>
          </a:prstGeom>
        </p:spPr>
      </p:pic>
      <p:sp>
        <p:nvSpPr>
          <p:cNvPr id="392" name="CustomShape 1"/>
          <p:cNvSpPr/>
          <p:nvPr/>
        </p:nvSpPr>
        <p:spPr>
          <a:xfrm>
            <a:off x="457200" y="109080"/>
            <a:ext cx="8228160" cy="93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2. Stellar rotation</a:t>
            </a:r>
            <a:endParaRPr lang="en-US" sz="3600" b="0" strike="noStrike" spc="-1" dirty="0">
              <a:solidFill>
                <a:schemeClr val="tx2">
                  <a:lumMod val="20000"/>
                  <a:lumOff val="80000"/>
                </a:schemeClr>
              </a:solidFill>
              <a:latin typeface="Arial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A37D2581-88D2-CF77-021E-991BDF7E67C0}"/>
              </a:ext>
            </a:extLst>
          </p:cNvPr>
          <p:cNvSpPr txBox="1"/>
          <p:nvPr/>
        </p:nvSpPr>
        <p:spPr>
          <a:xfrm>
            <a:off x="2948560" y="6222063"/>
            <a:ext cx="3219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tx2">
                    <a:lumMod val="20000"/>
                    <a:lumOff val="80000"/>
                  </a:schemeClr>
                </a:solidFill>
              </a:rPr>
              <a:t>Doppler </a:t>
            </a:r>
            <a:r>
              <a:rPr lang="fr-FR" dirty="0" err="1">
                <a:solidFill>
                  <a:schemeClr val="tx2">
                    <a:lumMod val="20000"/>
                    <a:lumOff val="80000"/>
                  </a:schemeClr>
                </a:solidFill>
              </a:rPr>
              <a:t>effect</a:t>
            </a:r>
            <a:r>
              <a:rPr lang="fr-FR" dirty="0">
                <a:solidFill>
                  <a:schemeClr val="tx2">
                    <a:lumMod val="20000"/>
                    <a:lumOff val="80000"/>
                  </a:schemeClr>
                </a:solidFill>
              </a:rPr>
              <a:t> due to rotation </a:t>
            </a:r>
            <a:endParaRPr lang="en-US" dirty="0">
              <a:solidFill>
                <a:schemeClr val="tx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4039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457200" y="274680"/>
            <a:ext cx="8228160" cy="7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spc="-1" dirty="0">
                <a:solidFill>
                  <a:srgbClr val="1F497D"/>
                </a:solidFill>
                <a:latin typeface="Calibri"/>
              </a:rPr>
              <a:t>Stars in the Universe</a:t>
            </a:r>
            <a:endParaRPr lang="en-US" sz="4000" b="0" strike="noStrike" spc="-1" dirty="0">
              <a:latin typeface="Arial"/>
            </a:endParaRP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F837BB19-3586-80A9-4937-ACA91960C7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90" y="1062360"/>
            <a:ext cx="5174687" cy="5446347"/>
          </a:xfrm>
          <a:prstGeom prst="rect">
            <a:avLst/>
          </a:prstGeom>
        </p:spPr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4A2C8EE1-F308-6F1B-B8F9-B6296E8772A8}"/>
              </a:ext>
            </a:extLst>
          </p:cNvPr>
          <p:cNvSpPr txBox="1"/>
          <p:nvPr/>
        </p:nvSpPr>
        <p:spPr>
          <a:xfrm>
            <a:off x="4703164" y="613937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M83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39A24F6-0A21-B8BF-6F80-2E103A14A2D9}"/>
              </a:ext>
            </a:extLst>
          </p:cNvPr>
          <p:cNvSpPr txBox="1"/>
          <p:nvPr/>
        </p:nvSpPr>
        <p:spPr>
          <a:xfrm>
            <a:off x="6036088" y="1863969"/>
            <a:ext cx="253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Stars are </a:t>
            </a:r>
            <a:r>
              <a:rPr lang="fr-FR" dirty="0" err="1"/>
              <a:t>Candles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in the </a:t>
            </a:r>
            <a:r>
              <a:rPr lang="fr-FR" dirty="0" err="1"/>
              <a:t>Universe</a:t>
            </a:r>
            <a:endParaRPr lang="en-US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1226673-5740-07DE-4E4F-6FA7AF4D717E}"/>
              </a:ext>
            </a:extLst>
          </p:cNvPr>
          <p:cNvSpPr txBox="1"/>
          <p:nvPr/>
        </p:nvSpPr>
        <p:spPr>
          <a:xfrm>
            <a:off x="5951096" y="3150925"/>
            <a:ext cx="25364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They</a:t>
            </a:r>
            <a:r>
              <a:rPr lang="fr-FR" dirty="0"/>
              <a:t> help us </a:t>
            </a:r>
            <a:r>
              <a:rPr lang="fr-FR" dirty="0" err="1"/>
              <a:t>study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all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objects</a:t>
            </a:r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Even the «invisible»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361628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457200" y="109080"/>
            <a:ext cx="8228160" cy="93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Stellar rotation velocity from spectral lines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393" name="Picture 8"/>
          <p:cNvPicPr/>
          <p:nvPr/>
        </p:nvPicPr>
        <p:blipFill>
          <a:blip r:embed="rId2"/>
          <a:stretch/>
        </p:blipFill>
        <p:spPr>
          <a:xfrm>
            <a:off x="5237280" y="1110600"/>
            <a:ext cx="3633840" cy="5332680"/>
          </a:xfrm>
          <a:prstGeom prst="rect">
            <a:avLst/>
          </a:prstGeom>
          <a:ln>
            <a:noFill/>
          </a:ln>
        </p:spPr>
      </p:pic>
      <p:sp>
        <p:nvSpPr>
          <p:cNvPr id="394" name="CustomShape 2"/>
          <p:cNvSpPr/>
          <p:nvPr/>
        </p:nvSpPr>
        <p:spPr>
          <a:xfrm>
            <a:off x="457200" y="5308200"/>
            <a:ext cx="396108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Projected rotation velocity: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395" name="Picture 9"/>
          <p:cNvPicPr/>
          <p:nvPr/>
        </p:nvPicPr>
        <p:blipFill>
          <a:blip r:embed="rId3"/>
          <a:stretch/>
        </p:blipFill>
        <p:spPr>
          <a:xfrm>
            <a:off x="714240" y="1927800"/>
            <a:ext cx="3896640" cy="3206880"/>
          </a:xfrm>
          <a:prstGeom prst="rect">
            <a:avLst/>
          </a:prstGeom>
          <a:ln>
            <a:noFill/>
          </a:ln>
        </p:spPr>
      </p:pic>
      <p:sp>
        <p:nvSpPr>
          <p:cNvPr id="396" name="CustomShape 3"/>
          <p:cNvSpPr/>
          <p:nvPr/>
        </p:nvSpPr>
        <p:spPr>
          <a:xfrm>
            <a:off x="3573000" y="4699440"/>
            <a:ext cx="101988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Gray (1992)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397" name="CustomShape 4"/>
          <p:cNvSpPr/>
          <p:nvPr/>
        </p:nvSpPr>
        <p:spPr>
          <a:xfrm>
            <a:off x="158760" y="1065240"/>
            <a:ext cx="5229000" cy="91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18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In addition to the natural,  thermal, and collisional broadening the stellar lines are also affected by the (projected) rotation velocity of the star.</a:t>
            </a:r>
            <a:endParaRPr lang="en-US" sz="1800" b="0" strike="noStrike" spc="-1" dirty="0">
              <a:latin typeface="Arial"/>
            </a:endParaRPr>
          </a:p>
        </p:txBody>
      </p:sp>
      <p:sp>
        <p:nvSpPr>
          <p:cNvPr id="398" name="CustomShape 5"/>
          <p:cNvSpPr/>
          <p:nvPr/>
        </p:nvSpPr>
        <p:spPr>
          <a:xfrm>
            <a:off x="6935400" y="2356920"/>
            <a:ext cx="20520" cy="2718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399" name="CustomShape 6"/>
          <p:cNvSpPr/>
          <p:nvPr/>
        </p:nvSpPr>
        <p:spPr>
          <a:xfrm>
            <a:off x="6645960" y="2356920"/>
            <a:ext cx="360" cy="216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00" name="CustomShape 7"/>
          <p:cNvSpPr/>
          <p:nvPr/>
        </p:nvSpPr>
        <p:spPr>
          <a:xfrm>
            <a:off x="6124680" y="2220840"/>
            <a:ext cx="20520" cy="159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01" name="CustomShape 8"/>
          <p:cNvSpPr/>
          <p:nvPr/>
        </p:nvSpPr>
        <p:spPr>
          <a:xfrm>
            <a:off x="5636880" y="5676840"/>
            <a:ext cx="101808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1F497D"/>
                </a:solidFill>
                <a:latin typeface="Calibri"/>
                <a:ea typeface="DejaVu Sans"/>
              </a:rPr>
              <a:t>Total flux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02" name="CustomShape 9"/>
          <p:cNvSpPr/>
          <p:nvPr/>
        </p:nvSpPr>
        <p:spPr>
          <a:xfrm>
            <a:off x="158760" y="5751720"/>
            <a:ext cx="4960440" cy="1128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3000" b="0" strike="noStrike" spc="-1">
                <a:solidFill>
                  <a:srgbClr val="FF0000"/>
                </a:solidFill>
                <a:latin typeface="Calibri"/>
                <a:ea typeface="DejaVu Sans"/>
              </a:rPr>
              <a:t>v</a:t>
            </a:r>
            <a:r>
              <a:rPr lang="en-US" sz="3000" b="0" strike="noStrike" spc="-1" baseline="-25000">
                <a:solidFill>
                  <a:srgbClr val="FF0000"/>
                </a:solidFill>
                <a:latin typeface="Calibri"/>
                <a:ea typeface="DejaVu Sans"/>
              </a:rPr>
              <a:t>proj</a:t>
            </a:r>
            <a:r>
              <a:rPr lang="en-US" sz="3000" b="0" strike="noStrike" spc="-1">
                <a:solidFill>
                  <a:srgbClr val="FF0000"/>
                </a:solidFill>
                <a:latin typeface="Calibri"/>
                <a:ea typeface="DejaVu Sans"/>
              </a:rPr>
              <a:t> = </a:t>
            </a:r>
            <a:r>
              <a:rPr lang="en-US" sz="3000" b="0" i="1" strike="noStrike" spc="-1">
                <a:solidFill>
                  <a:srgbClr val="FF0000"/>
                </a:solidFill>
                <a:latin typeface="Calibri"/>
                <a:ea typeface="DejaVu Sans"/>
              </a:rPr>
              <a:t>x </a:t>
            </a:r>
            <a:r>
              <a:rPr lang="en-US" sz="3000" b="0" strike="noStrike" spc="-1">
                <a:solidFill>
                  <a:srgbClr val="FF0000"/>
                </a:solidFill>
                <a:latin typeface="Symbol"/>
                <a:ea typeface="DejaVu Sans"/>
              </a:rPr>
              <a:t></a:t>
            </a:r>
            <a:r>
              <a:rPr lang="en-US" sz="3000" b="0" strike="noStrike" spc="-1">
                <a:solidFill>
                  <a:srgbClr val="FF0000"/>
                </a:solidFill>
                <a:latin typeface="Calibri"/>
                <a:ea typeface="DejaVu Sans"/>
              </a:rPr>
              <a:t> sin </a:t>
            </a:r>
            <a:r>
              <a:rPr lang="en-US" sz="3000" b="0" i="1" strike="noStrike" spc="-1">
                <a:solidFill>
                  <a:srgbClr val="FF0000"/>
                </a:solidFill>
                <a:latin typeface="Calibri"/>
                <a:ea typeface="DejaVu Sans"/>
              </a:rPr>
              <a:t>i</a:t>
            </a:r>
            <a:endParaRPr lang="en-US" sz="3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3000" b="0" strike="noStrike" spc="-1">
                <a:solidFill>
                  <a:srgbClr val="FF0000"/>
                </a:solidFill>
                <a:latin typeface="Calibri"/>
                <a:ea typeface="DejaVu Sans"/>
              </a:rPr>
              <a:t>max</a:t>
            </a:r>
            <a:r>
              <a:rPr lang="en-US" sz="3000" b="0" i="1" strike="noStrike" spc="-1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en-US" sz="3000" b="0" strike="noStrike" spc="-1">
                <a:solidFill>
                  <a:srgbClr val="FF0000"/>
                </a:solidFill>
                <a:latin typeface="Calibri"/>
                <a:ea typeface="DejaVu Sans"/>
              </a:rPr>
              <a:t>v</a:t>
            </a:r>
            <a:r>
              <a:rPr lang="en-US" sz="3000" b="0" strike="noStrike" spc="-1" baseline="-25000">
                <a:solidFill>
                  <a:srgbClr val="FF0000"/>
                </a:solidFill>
                <a:latin typeface="Calibri"/>
                <a:ea typeface="DejaVu Sans"/>
              </a:rPr>
              <a:t>proj</a:t>
            </a:r>
            <a:r>
              <a:rPr lang="en-US" sz="3000" b="0" strike="noStrike" spc="-1">
                <a:solidFill>
                  <a:srgbClr val="FF0000"/>
                </a:solidFill>
                <a:latin typeface="Calibri"/>
                <a:ea typeface="DejaVu Sans"/>
              </a:rPr>
              <a:t> =</a:t>
            </a:r>
            <a:r>
              <a:rPr lang="en-US" sz="3000" b="0" i="1" strike="noStrike" spc="-1">
                <a:solidFill>
                  <a:srgbClr val="FF0000"/>
                </a:solidFill>
                <a:latin typeface="Calibri"/>
                <a:ea typeface="DejaVu Sans"/>
              </a:rPr>
              <a:t> v</a:t>
            </a:r>
            <a:r>
              <a:rPr lang="en-US" sz="3000" b="0" strike="noStrike" spc="-1" baseline="-25000">
                <a:solidFill>
                  <a:srgbClr val="FF0000"/>
                </a:solidFill>
                <a:latin typeface="Calibri"/>
                <a:ea typeface="DejaVu Sans"/>
              </a:rPr>
              <a:t>eq</a:t>
            </a:r>
            <a:r>
              <a:rPr lang="en-US" sz="3000" b="0" strike="noStrike" spc="-1">
                <a:solidFill>
                  <a:srgbClr val="FF0000"/>
                </a:solidFill>
                <a:latin typeface="Calibri"/>
                <a:ea typeface="DejaVu Sans"/>
              </a:rPr>
              <a:t> sin </a:t>
            </a:r>
            <a:r>
              <a:rPr lang="en-US" sz="3000" b="0" i="1" strike="noStrike" spc="-1">
                <a:solidFill>
                  <a:srgbClr val="FF0000"/>
                </a:solidFill>
                <a:latin typeface="Calibri"/>
                <a:ea typeface="DejaVu Sans"/>
              </a:rPr>
              <a:t>i </a:t>
            </a:r>
            <a:r>
              <a:rPr lang="en-US" sz="3000" b="0" strike="noStrike" spc="-1">
                <a:solidFill>
                  <a:srgbClr val="FF0000"/>
                </a:solidFill>
                <a:latin typeface="Calibri"/>
                <a:ea typeface="DejaVu Sans"/>
              </a:rPr>
              <a:t>=</a:t>
            </a:r>
            <a:r>
              <a:rPr lang="en-US" sz="3000" b="0" i="1" strike="noStrike" spc="-1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en-US" sz="3000" b="0" strike="noStrike" spc="-1">
                <a:solidFill>
                  <a:srgbClr val="FF0000"/>
                </a:solidFill>
                <a:latin typeface="Calibri"/>
                <a:ea typeface="DejaVu Sans"/>
              </a:rPr>
              <a:t>R</a:t>
            </a:r>
            <a:r>
              <a:rPr lang="en-US" sz="3000" b="0" strike="noStrike" spc="-1" baseline="-25000">
                <a:solidFill>
                  <a:srgbClr val="FF0000"/>
                </a:solidFill>
                <a:latin typeface="Calibri"/>
                <a:ea typeface="DejaVu Sans"/>
              </a:rPr>
              <a:t>eq</a:t>
            </a:r>
            <a:r>
              <a:rPr lang="en-US" sz="3000" b="0" strike="noStrike" spc="-1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r>
              <a:rPr lang="en-US" sz="3000" b="0" strike="noStrike" spc="-1">
                <a:solidFill>
                  <a:srgbClr val="FF0000"/>
                </a:solidFill>
                <a:latin typeface="Symbol"/>
                <a:ea typeface="DejaVu Sans"/>
              </a:rPr>
              <a:t></a:t>
            </a:r>
            <a:r>
              <a:rPr lang="en-US" sz="3000" b="0" strike="noStrike" spc="-1">
                <a:solidFill>
                  <a:srgbClr val="FF0000"/>
                </a:solidFill>
                <a:latin typeface="Calibri"/>
                <a:ea typeface="DejaVu Sans"/>
              </a:rPr>
              <a:t> sin </a:t>
            </a:r>
            <a:r>
              <a:rPr lang="en-US" sz="3000" b="0" i="1" strike="noStrike" spc="-1">
                <a:solidFill>
                  <a:srgbClr val="FF0000"/>
                </a:solidFill>
                <a:latin typeface="Calibri"/>
                <a:ea typeface="DejaVu Sans"/>
              </a:rPr>
              <a:t>i</a:t>
            </a:r>
            <a:r>
              <a:rPr lang="en-US" sz="3000" b="0" strike="noStrike" spc="-1">
                <a:solidFill>
                  <a:srgbClr val="FF0000"/>
                </a:solidFill>
                <a:latin typeface="Calibri"/>
                <a:ea typeface="DejaVu Sans"/>
              </a:rPr>
              <a:t>  </a:t>
            </a:r>
            <a:endParaRPr lang="en-US" sz="3000" b="0" strike="noStrike" spc="-1">
              <a:latin typeface="Arial"/>
            </a:endParaRPr>
          </a:p>
        </p:txBody>
      </p:sp>
      <p:sp>
        <p:nvSpPr>
          <p:cNvPr id="403" name="CustomShape 10"/>
          <p:cNvSpPr/>
          <p:nvPr/>
        </p:nvSpPr>
        <p:spPr>
          <a:xfrm>
            <a:off x="6543720" y="6267960"/>
            <a:ext cx="1596600" cy="2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Wavelength  (A)</a:t>
            </a:r>
            <a:endParaRPr lang="en-US" sz="1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43617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4" name="Image 2"/>
          <p:cNvPicPr/>
          <p:nvPr/>
        </p:nvPicPr>
        <p:blipFill>
          <a:blip r:embed="rId2"/>
          <a:stretch/>
        </p:blipFill>
        <p:spPr>
          <a:xfrm>
            <a:off x="0" y="2038320"/>
            <a:ext cx="9142560" cy="3625200"/>
          </a:xfrm>
          <a:prstGeom prst="rect">
            <a:avLst/>
          </a:prstGeom>
          <a:ln>
            <a:noFill/>
          </a:ln>
        </p:spPr>
      </p:pic>
      <p:sp>
        <p:nvSpPr>
          <p:cNvPr id="405" name="CustomShape 1"/>
          <p:cNvSpPr/>
          <p:nvPr/>
        </p:nvSpPr>
        <p:spPr>
          <a:xfrm>
            <a:off x="3135240" y="2038320"/>
            <a:ext cx="96480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(4341 A)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06" name="CustomShape 2"/>
          <p:cNvSpPr/>
          <p:nvPr/>
        </p:nvSpPr>
        <p:spPr>
          <a:xfrm>
            <a:off x="457200" y="109080"/>
            <a:ext cx="8228160" cy="120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Spectral lines for several rotation velocities and spectra types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407" name="CustomShape 3"/>
          <p:cNvSpPr/>
          <p:nvPr/>
        </p:nvSpPr>
        <p:spPr>
          <a:xfrm>
            <a:off x="8107920" y="2038320"/>
            <a:ext cx="1034640" cy="3324240"/>
          </a:xfrm>
          <a:prstGeom prst="rect">
            <a:avLst/>
          </a:prstGeom>
          <a:noFill/>
          <a:ln w="28440">
            <a:solidFill>
              <a:srgbClr val="FF0000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Image 1"/>
          <p:cNvPicPr/>
          <p:nvPr/>
        </p:nvPicPr>
        <p:blipFill>
          <a:blip r:embed="rId2"/>
          <a:stretch/>
        </p:blipFill>
        <p:spPr>
          <a:xfrm>
            <a:off x="0" y="1972080"/>
            <a:ext cx="9142560" cy="4127400"/>
          </a:xfrm>
          <a:prstGeom prst="rect">
            <a:avLst/>
          </a:prstGeom>
          <a:ln>
            <a:noFill/>
          </a:ln>
        </p:spPr>
      </p:pic>
      <p:sp>
        <p:nvSpPr>
          <p:cNvPr id="409" name="CustomShape 1"/>
          <p:cNvSpPr/>
          <p:nvPr/>
        </p:nvSpPr>
        <p:spPr>
          <a:xfrm>
            <a:off x="2947680" y="1938240"/>
            <a:ext cx="96480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(4341 A)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10" name="CustomShape 2"/>
          <p:cNvSpPr/>
          <p:nvPr/>
        </p:nvSpPr>
        <p:spPr>
          <a:xfrm>
            <a:off x="457200" y="109080"/>
            <a:ext cx="8228160" cy="120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Spectral lines for several rotation velocities and spectra types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411" name="CustomShape 3"/>
          <p:cNvSpPr/>
          <p:nvPr/>
        </p:nvSpPr>
        <p:spPr>
          <a:xfrm>
            <a:off x="8107920" y="2038320"/>
            <a:ext cx="1034640" cy="3732480"/>
          </a:xfrm>
          <a:prstGeom prst="rect">
            <a:avLst/>
          </a:prstGeom>
          <a:noFill/>
          <a:ln w="28440">
            <a:solidFill>
              <a:srgbClr val="FF0000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2" name="Picture 12"/>
          <p:cNvPicPr/>
          <p:nvPr/>
        </p:nvPicPr>
        <p:blipFill>
          <a:blip r:embed="rId2"/>
          <a:stretch/>
        </p:blipFill>
        <p:spPr>
          <a:xfrm>
            <a:off x="673200" y="2888640"/>
            <a:ext cx="7665840" cy="3803400"/>
          </a:xfrm>
          <a:prstGeom prst="rect">
            <a:avLst/>
          </a:prstGeom>
          <a:ln>
            <a:noFill/>
          </a:ln>
        </p:spPr>
      </p:pic>
      <p:sp>
        <p:nvSpPr>
          <p:cNvPr id="413" name="CustomShape 1"/>
          <p:cNvSpPr/>
          <p:nvPr/>
        </p:nvSpPr>
        <p:spPr>
          <a:xfrm>
            <a:off x="457200" y="109080"/>
            <a:ext cx="8228160" cy="93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2500"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2. Stellar rotation velocity from spectral lines</a:t>
            </a:r>
            <a:endParaRPr lang="en-US" sz="3600" b="0" strike="noStrike" spc="-1" dirty="0">
              <a:latin typeface="Arial"/>
            </a:endParaRPr>
          </a:p>
        </p:txBody>
      </p:sp>
      <p:sp>
        <p:nvSpPr>
          <p:cNvPr id="414" name="CustomShape 2"/>
          <p:cNvSpPr/>
          <p:nvPr/>
        </p:nvSpPr>
        <p:spPr>
          <a:xfrm>
            <a:off x="903240" y="770760"/>
            <a:ext cx="7234200" cy="1331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Lines become wider and shallower for </a:t>
            </a: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increasing </a:t>
            </a:r>
            <a:r>
              <a:rPr lang="en-US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v</a:t>
            </a:r>
            <a:r>
              <a:rPr lang="en-US" sz="2000" b="1" strike="noStrike" spc="-1" baseline="-25000">
                <a:solidFill>
                  <a:srgbClr val="000000"/>
                </a:solidFill>
                <a:latin typeface="Calibri"/>
                <a:ea typeface="DejaVu Sans"/>
              </a:rPr>
              <a:t>eq</a:t>
            </a:r>
            <a:r>
              <a:rPr lang="en-US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 sin i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, with equivalent width is constant.</a:t>
            </a: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We can thus measure </a:t>
            </a:r>
            <a:r>
              <a:rPr lang="en-US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v</a:t>
            </a:r>
            <a:r>
              <a:rPr lang="en-US" sz="2000" b="1" strike="noStrike" spc="-1" baseline="-25000">
                <a:solidFill>
                  <a:srgbClr val="000000"/>
                </a:solidFill>
                <a:latin typeface="Calibri"/>
                <a:ea typeface="DejaVu Sans"/>
              </a:rPr>
              <a:t>eq</a:t>
            </a:r>
            <a:r>
              <a:rPr lang="en-US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 sin </a:t>
            </a:r>
            <a:r>
              <a:rPr lang="en-US" sz="2000" b="1" i="1" strike="noStrike" spc="-1">
                <a:solidFill>
                  <a:srgbClr val="000000"/>
                </a:solidFill>
                <a:latin typeface="Calibri"/>
                <a:ea typeface="DejaVu Sans"/>
              </a:rPr>
              <a:t>i 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from spectral lines (idea from </a:t>
            </a: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Abney 1877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) </a:t>
            </a: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Two main techniques exist: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15" name="CustomShape 3"/>
          <p:cNvSpPr/>
          <p:nvPr/>
        </p:nvSpPr>
        <p:spPr>
          <a:xfrm>
            <a:off x="4285440" y="2725200"/>
            <a:ext cx="837000" cy="400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</a:t>
            </a:r>
            <a:r>
              <a:rPr lang="en-US" sz="1800" b="0" strike="noStrike" spc="-1" baseline="-25000">
                <a:solidFill>
                  <a:srgbClr val="000000"/>
                </a:solidFill>
                <a:latin typeface="Calibri"/>
                <a:ea typeface="DejaVu Sans"/>
              </a:rPr>
              <a:t>eq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 sin </a:t>
            </a:r>
            <a:r>
              <a:rPr lang="en-US" sz="1800" b="0" i="1" strike="noStrike" spc="-1">
                <a:solidFill>
                  <a:srgbClr val="000000"/>
                </a:solidFill>
                <a:latin typeface="Calibri"/>
                <a:ea typeface="DejaVu Sans"/>
              </a:rPr>
              <a:t>i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16" name="CustomShape 4"/>
          <p:cNvSpPr/>
          <p:nvPr/>
        </p:nvSpPr>
        <p:spPr>
          <a:xfrm>
            <a:off x="1306800" y="2043360"/>
            <a:ext cx="5733360" cy="69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200" indent="-455760">
              <a:lnSpc>
                <a:spcPct val="100000"/>
              </a:lnSpc>
              <a:buClr>
                <a:srgbClr val="FF0000"/>
              </a:buClr>
              <a:buFont typeface="Calibri"/>
              <a:buAutoNum type="arabicPeriod"/>
            </a:pP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Full width at half-depth of absorption lines</a:t>
            </a:r>
            <a:endParaRPr lang="en-US" sz="2000" b="0" strike="noStrike" spc="-1">
              <a:latin typeface="Arial"/>
            </a:endParaRPr>
          </a:p>
          <a:p>
            <a:pPr marL="457200" indent="-455760">
              <a:lnSpc>
                <a:spcPct val="100000"/>
              </a:lnSpc>
              <a:buClr>
                <a:srgbClr val="FF0000"/>
              </a:buClr>
              <a:buFont typeface="Calibri"/>
              <a:buAutoNum type="arabicPeriod"/>
            </a:pP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Fourier transform of spectral lines</a:t>
            </a: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7" name="Image 416"/>
          <p:cNvPicPr/>
          <p:nvPr/>
        </p:nvPicPr>
        <p:blipFill>
          <a:blip r:embed="rId2"/>
          <a:stretch/>
        </p:blipFill>
        <p:spPr>
          <a:xfrm>
            <a:off x="4186440" y="2103120"/>
            <a:ext cx="4710240" cy="4022640"/>
          </a:xfrm>
          <a:prstGeom prst="rect">
            <a:avLst/>
          </a:prstGeom>
          <a:ln>
            <a:noFill/>
          </a:ln>
        </p:spPr>
      </p:pic>
      <p:pic>
        <p:nvPicPr>
          <p:cNvPr id="418" name="Image 4"/>
          <p:cNvPicPr/>
          <p:nvPr/>
        </p:nvPicPr>
        <p:blipFill>
          <a:blip r:embed="rId3"/>
          <a:stretch/>
        </p:blipFill>
        <p:spPr>
          <a:xfrm>
            <a:off x="38520" y="1390680"/>
            <a:ext cx="4182480" cy="3218040"/>
          </a:xfrm>
          <a:prstGeom prst="rect">
            <a:avLst/>
          </a:prstGeom>
          <a:ln>
            <a:noFill/>
          </a:ln>
        </p:spPr>
      </p:pic>
      <p:sp>
        <p:nvSpPr>
          <p:cNvPr id="419" name="CustomShape 1"/>
          <p:cNvSpPr/>
          <p:nvPr/>
        </p:nvSpPr>
        <p:spPr>
          <a:xfrm>
            <a:off x="978840" y="161280"/>
            <a:ext cx="7195680" cy="93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en-US" sz="3900" b="0" strike="noStrike" spc="-1">
                <a:solidFill>
                  <a:srgbClr val="000000"/>
                </a:solidFill>
                <a:latin typeface="Calibri"/>
                <a:ea typeface="DejaVu Sans"/>
              </a:rPr>
              <a:t>Stellar rotation velocity from full width at half-depth (FWHD) method</a:t>
            </a:r>
            <a:endParaRPr lang="en-US" sz="39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900" b="0" strike="noStrike" spc="-1">
              <a:latin typeface="Arial"/>
            </a:endParaRPr>
          </a:p>
        </p:txBody>
      </p:sp>
      <p:sp>
        <p:nvSpPr>
          <p:cNvPr id="420" name="CustomShape 2"/>
          <p:cNvSpPr/>
          <p:nvPr/>
        </p:nvSpPr>
        <p:spPr>
          <a:xfrm>
            <a:off x="5173560" y="973440"/>
            <a:ext cx="3823920" cy="100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Several astronomers used this method in the past, for example Struve, Slettebak, Collins, etc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21" name="CustomShape 3"/>
          <p:cNvSpPr/>
          <p:nvPr/>
        </p:nvSpPr>
        <p:spPr>
          <a:xfrm>
            <a:off x="5280480" y="2277360"/>
            <a:ext cx="130320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Collins 1974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22" name="CustomShape 4"/>
          <p:cNvSpPr/>
          <p:nvPr/>
        </p:nvSpPr>
        <p:spPr>
          <a:xfrm>
            <a:off x="2155680" y="2436120"/>
            <a:ext cx="463320" cy="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 w="38160">
            <a:solidFill>
              <a:srgbClr val="008000"/>
            </a:solidFill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23" name="CustomShape 5"/>
          <p:cNvSpPr/>
          <p:nvPr/>
        </p:nvSpPr>
        <p:spPr>
          <a:xfrm>
            <a:off x="2721600" y="2095920"/>
            <a:ext cx="769680" cy="3729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24" name="CustomShape 6"/>
          <p:cNvSpPr/>
          <p:nvPr/>
        </p:nvSpPr>
        <p:spPr>
          <a:xfrm>
            <a:off x="2488320" y="2758680"/>
            <a:ext cx="769680" cy="37296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25" name="CustomShape 7"/>
          <p:cNvSpPr/>
          <p:nvPr/>
        </p:nvSpPr>
        <p:spPr>
          <a:xfrm>
            <a:off x="2620440" y="2277360"/>
            <a:ext cx="2242800" cy="699120"/>
          </a:xfrm>
          <a:prstGeom prst="rect">
            <a:avLst/>
          </a:prstGeom>
          <a:noFill/>
          <a:ln>
            <a:solidFill>
              <a:srgbClr val="008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008000"/>
                </a:solidFill>
                <a:latin typeface="Calibri"/>
                <a:ea typeface="DejaVu Sans"/>
              </a:rPr>
              <a:t>Full width at 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008000"/>
                </a:solidFill>
                <a:latin typeface="Calibri"/>
                <a:ea typeface="DejaVu Sans"/>
              </a:rPr>
              <a:t>half-depth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26" name="CustomShape 8"/>
          <p:cNvSpPr/>
          <p:nvPr/>
        </p:nvSpPr>
        <p:spPr>
          <a:xfrm>
            <a:off x="487440" y="4704120"/>
            <a:ext cx="3710880" cy="100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There is a linear relation between the </a:t>
            </a:r>
            <a:r>
              <a:rPr lang="en-US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FWHD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 and the projected rotation velocity </a:t>
            </a:r>
            <a:r>
              <a:rPr lang="en-US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v sin i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: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27" name="CustomShape 9"/>
          <p:cNvSpPr/>
          <p:nvPr/>
        </p:nvSpPr>
        <p:spPr>
          <a:xfrm>
            <a:off x="416160" y="5719680"/>
            <a:ext cx="3891240" cy="809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v</a:t>
            </a:r>
            <a:r>
              <a:rPr lang="en-US" sz="2400" b="0" strike="noStrike" spc="-1" baseline="-25000">
                <a:solidFill>
                  <a:srgbClr val="FF0000"/>
                </a:solidFill>
                <a:latin typeface="Calibri"/>
                <a:ea typeface="DejaVu Sans"/>
              </a:rPr>
              <a:t>eq</a:t>
            </a: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 sin i = K *0.5 * FWHD/</a:t>
            </a:r>
            <a:r>
              <a:rPr lang="en-US" sz="2400" b="0" strike="noStrike" spc="-1">
                <a:solidFill>
                  <a:srgbClr val="FF0000"/>
                </a:solidFill>
                <a:latin typeface="Symbol"/>
                <a:ea typeface="DejaVu Sans"/>
              </a:rPr>
              <a:t>l</a:t>
            </a: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 * c</a:t>
            </a:r>
            <a:endParaRPr lang="en-US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with K ~1 </a:t>
            </a:r>
            <a:endParaRPr lang="en-US" sz="20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CustomShape 1"/>
          <p:cNvSpPr/>
          <p:nvPr/>
        </p:nvSpPr>
        <p:spPr>
          <a:xfrm>
            <a:off x="978840" y="161280"/>
            <a:ext cx="7195680" cy="93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85000" lnSpcReduction="20000"/>
          </a:bodyPr>
          <a:lstStyle/>
          <a:p>
            <a:pPr algn="ctr">
              <a:lnSpc>
                <a:spcPct val="100000"/>
              </a:lnSpc>
            </a:pPr>
            <a:r>
              <a:rPr lang="en-US" sz="3900" b="0" strike="noStrike" spc="-1">
                <a:solidFill>
                  <a:srgbClr val="000000"/>
                </a:solidFill>
                <a:latin typeface="Calibri"/>
                <a:ea typeface="DejaVu Sans"/>
              </a:rPr>
              <a:t>Stellar rotation velocity from Fourier transform of spectral lines</a:t>
            </a:r>
            <a:endParaRPr lang="en-US" sz="39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9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endParaRPr lang="en-US" sz="3900" b="0" strike="noStrike" spc="-1">
              <a:latin typeface="Arial"/>
            </a:endParaRPr>
          </a:p>
        </p:txBody>
      </p:sp>
      <p:pic>
        <p:nvPicPr>
          <p:cNvPr id="429" name="Picture 8"/>
          <p:cNvPicPr/>
          <p:nvPr/>
        </p:nvPicPr>
        <p:blipFill>
          <a:blip r:embed="rId2"/>
          <a:stretch/>
        </p:blipFill>
        <p:spPr>
          <a:xfrm>
            <a:off x="270360" y="1110600"/>
            <a:ext cx="3633840" cy="5332680"/>
          </a:xfrm>
          <a:prstGeom prst="rect">
            <a:avLst/>
          </a:prstGeom>
          <a:ln>
            <a:noFill/>
          </a:ln>
        </p:spPr>
      </p:pic>
      <p:sp>
        <p:nvSpPr>
          <p:cNvPr id="430" name="CustomShape 2"/>
          <p:cNvSpPr/>
          <p:nvPr/>
        </p:nvSpPr>
        <p:spPr>
          <a:xfrm>
            <a:off x="1968480" y="2356920"/>
            <a:ext cx="20520" cy="27187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31" name="CustomShape 3"/>
          <p:cNvSpPr/>
          <p:nvPr/>
        </p:nvSpPr>
        <p:spPr>
          <a:xfrm>
            <a:off x="1679040" y="2356920"/>
            <a:ext cx="360" cy="216432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32" name="CustomShape 4"/>
          <p:cNvSpPr/>
          <p:nvPr/>
        </p:nvSpPr>
        <p:spPr>
          <a:xfrm>
            <a:off x="1158120" y="2220840"/>
            <a:ext cx="20520" cy="15940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33" name="CustomShape 5"/>
          <p:cNvSpPr/>
          <p:nvPr/>
        </p:nvSpPr>
        <p:spPr>
          <a:xfrm>
            <a:off x="669960" y="5676840"/>
            <a:ext cx="101808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1F497D"/>
                </a:solidFill>
                <a:latin typeface="Calibri"/>
                <a:ea typeface="DejaVu Sans"/>
              </a:rPr>
              <a:t>Total flux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34" name="CustomShape 6"/>
          <p:cNvSpPr/>
          <p:nvPr/>
        </p:nvSpPr>
        <p:spPr>
          <a:xfrm>
            <a:off x="1576800" y="6267960"/>
            <a:ext cx="1596600" cy="271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Calibri"/>
                <a:ea typeface="DejaVu Sans"/>
              </a:rPr>
              <a:t>Wavelength  (A)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435" name="CustomShape 7"/>
          <p:cNvSpPr/>
          <p:nvPr/>
        </p:nvSpPr>
        <p:spPr>
          <a:xfrm>
            <a:off x="6380640" y="5258520"/>
            <a:ext cx="35676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FF0000"/>
                </a:solidFill>
                <a:latin typeface="Calibri"/>
                <a:ea typeface="DejaVu Sans"/>
              </a:rPr>
              <a:t>*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436" name="CustomShape 8"/>
          <p:cNvSpPr/>
          <p:nvPr/>
        </p:nvSpPr>
        <p:spPr>
          <a:xfrm>
            <a:off x="3956400" y="5436000"/>
            <a:ext cx="382680" cy="576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3200" b="1" strike="noStrike" spc="-1">
                <a:solidFill>
                  <a:srgbClr val="FF0000"/>
                </a:solidFill>
                <a:latin typeface="Calibri"/>
                <a:ea typeface="DejaVu Sans"/>
              </a:rPr>
              <a:t>=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437" name="CustomShape 9"/>
          <p:cNvSpPr/>
          <p:nvPr/>
        </p:nvSpPr>
        <p:spPr>
          <a:xfrm>
            <a:off x="5931000" y="6407280"/>
            <a:ext cx="127260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0000"/>
                </a:solidFill>
                <a:latin typeface="Calibri"/>
                <a:ea typeface="DejaVu Sans"/>
              </a:rPr>
              <a:t>convolution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38" name="CustomShape 10"/>
          <p:cNvSpPr/>
          <p:nvPr/>
        </p:nvSpPr>
        <p:spPr>
          <a:xfrm>
            <a:off x="4384080" y="4201920"/>
            <a:ext cx="2396160" cy="881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Local flux F</a:t>
            </a:r>
            <a:r>
              <a:rPr lang="en-US" sz="1400" b="0" strike="noStrike" spc="-1">
                <a:solidFill>
                  <a:srgbClr val="FF0000"/>
                </a:solidFill>
                <a:latin typeface="Calibri"/>
                <a:ea typeface="DejaVu Sans"/>
              </a:rPr>
              <a:t> </a:t>
            </a:r>
            <a:endParaRPr lang="en-US" sz="1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FF0000"/>
                </a:solidFill>
                <a:latin typeface="Calibri"/>
                <a:ea typeface="DejaVu Sans"/>
              </a:rPr>
              <a:t>(broadening: natural,  Doppler, collisional, etc)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439" name="CustomShape 11"/>
          <p:cNvSpPr/>
          <p:nvPr/>
        </p:nvSpPr>
        <p:spPr>
          <a:xfrm>
            <a:off x="7723800" y="4082760"/>
            <a:ext cx="660600" cy="1136520"/>
          </a:xfrm>
          <a:prstGeom prst="upArrow">
            <a:avLst>
              <a:gd name="adj1" fmla="val 50000"/>
              <a:gd name="adj2" fmla="val 50000"/>
            </a:avLst>
          </a:prstGeom>
          <a:ln>
            <a:solidFill>
              <a:srgbClr val="4A7EBB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40" name="CustomShape 12"/>
          <p:cNvSpPr/>
          <p:nvPr/>
        </p:nvSpPr>
        <p:spPr>
          <a:xfrm>
            <a:off x="7404120" y="5518080"/>
            <a:ext cx="1306080" cy="668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G</a:t>
            </a:r>
            <a:endParaRPr lang="en-US" sz="24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400" b="0" strike="noStrike" spc="-1">
                <a:solidFill>
                  <a:srgbClr val="FF0000"/>
                </a:solidFill>
                <a:latin typeface="Calibri"/>
                <a:ea typeface="DejaVu Sans"/>
              </a:rPr>
              <a:t>Rotation profile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441" name="CustomShape 13"/>
          <p:cNvSpPr/>
          <p:nvPr/>
        </p:nvSpPr>
        <p:spPr>
          <a:xfrm>
            <a:off x="6559920" y="5777640"/>
            <a:ext cx="6840" cy="6282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round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42" name="CustomShape 14"/>
          <p:cNvSpPr/>
          <p:nvPr/>
        </p:nvSpPr>
        <p:spPr>
          <a:xfrm>
            <a:off x="4163760" y="1348200"/>
            <a:ext cx="4705200" cy="2491560"/>
          </a:xfrm>
          <a:prstGeom prst="rect">
            <a:avLst/>
          </a:prstGeom>
          <a:noFill/>
          <a:ln w="12600">
            <a:solidFill>
              <a:srgbClr val="4A7EBB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443" name="Image 442"/>
          <p:cNvPicPr/>
          <p:nvPr/>
        </p:nvPicPr>
        <p:blipFill>
          <a:blip r:embed="rId3"/>
          <a:stretch/>
        </p:blipFill>
        <p:spPr>
          <a:xfrm>
            <a:off x="4229280" y="4952880"/>
            <a:ext cx="2284920" cy="1624680"/>
          </a:xfrm>
          <a:prstGeom prst="rect">
            <a:avLst/>
          </a:prstGeom>
          <a:ln>
            <a:noFill/>
          </a:ln>
        </p:spPr>
      </p:pic>
      <p:pic>
        <p:nvPicPr>
          <p:cNvPr id="444" name="Image 443"/>
          <p:cNvPicPr/>
          <p:nvPr/>
        </p:nvPicPr>
        <p:blipFill>
          <a:blip r:embed="rId4"/>
          <a:stretch/>
        </p:blipFill>
        <p:spPr>
          <a:xfrm>
            <a:off x="6591240" y="4851360"/>
            <a:ext cx="2513520" cy="1815120"/>
          </a:xfrm>
          <a:prstGeom prst="rect">
            <a:avLst/>
          </a:prstGeom>
          <a:ln>
            <a:noFill/>
          </a:ln>
        </p:spPr>
      </p:pic>
      <p:pic>
        <p:nvPicPr>
          <p:cNvPr id="445" name="Image 444"/>
          <p:cNvPicPr/>
          <p:nvPr/>
        </p:nvPicPr>
        <p:blipFill>
          <a:blip r:embed="rId5"/>
          <a:stretch/>
        </p:blipFill>
        <p:spPr>
          <a:xfrm>
            <a:off x="4198320" y="1427040"/>
            <a:ext cx="4615200" cy="24127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CustomShape 1"/>
          <p:cNvSpPr/>
          <p:nvPr/>
        </p:nvSpPr>
        <p:spPr>
          <a:xfrm>
            <a:off x="762120" y="0"/>
            <a:ext cx="7770960" cy="114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Stellar rotation velocity from Fourier transform of spectral lines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447" name="CustomShape 2"/>
          <p:cNvSpPr/>
          <p:nvPr/>
        </p:nvSpPr>
        <p:spPr>
          <a:xfrm>
            <a:off x="1488960" y="1144440"/>
            <a:ext cx="343836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0" strike="noStrike" spc="-1">
                <a:solidFill>
                  <a:srgbClr val="FF0000"/>
                </a:solidFill>
                <a:latin typeface="Calibri"/>
                <a:ea typeface="DejaVu Sans"/>
              </a:rPr>
              <a:t>TF (F*G) = TF (f) . TF(g)</a:t>
            </a:r>
            <a:endParaRPr lang="en-US" sz="2800" b="0" strike="noStrike" spc="-1">
              <a:latin typeface="Arial"/>
            </a:endParaRPr>
          </a:p>
        </p:txBody>
      </p:sp>
      <p:pic>
        <p:nvPicPr>
          <p:cNvPr id="448" name="Picture 8"/>
          <p:cNvPicPr/>
          <p:nvPr/>
        </p:nvPicPr>
        <p:blipFill>
          <a:blip r:embed="rId2"/>
          <a:stretch/>
        </p:blipFill>
        <p:spPr>
          <a:xfrm>
            <a:off x="380880" y="1906560"/>
            <a:ext cx="5104080" cy="3776760"/>
          </a:xfrm>
          <a:prstGeom prst="rect">
            <a:avLst/>
          </a:prstGeom>
          <a:ln>
            <a:noFill/>
          </a:ln>
        </p:spPr>
      </p:pic>
      <p:sp>
        <p:nvSpPr>
          <p:cNvPr id="449" name="Line 3"/>
          <p:cNvSpPr/>
          <p:nvPr/>
        </p:nvSpPr>
        <p:spPr>
          <a:xfrm>
            <a:off x="4647960" y="4725720"/>
            <a:ext cx="1524240" cy="360"/>
          </a:xfrm>
          <a:prstGeom prst="line">
            <a:avLst/>
          </a:prstGeom>
          <a:ln w="19080">
            <a:solidFill>
              <a:schemeClr val="accent2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50" name="Line 4"/>
          <p:cNvSpPr/>
          <p:nvPr/>
        </p:nvSpPr>
        <p:spPr>
          <a:xfrm>
            <a:off x="4419360" y="3811320"/>
            <a:ext cx="1600200" cy="360"/>
          </a:xfrm>
          <a:prstGeom prst="line">
            <a:avLst/>
          </a:prstGeom>
          <a:ln w="19080">
            <a:solidFill>
              <a:schemeClr val="accent2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51" name="Line 5"/>
          <p:cNvSpPr/>
          <p:nvPr/>
        </p:nvSpPr>
        <p:spPr>
          <a:xfrm flipV="1">
            <a:off x="4724280" y="2363400"/>
            <a:ext cx="1600200" cy="609480"/>
          </a:xfrm>
          <a:prstGeom prst="line">
            <a:avLst/>
          </a:prstGeom>
          <a:ln w="19080">
            <a:solidFill>
              <a:schemeClr val="accent2"/>
            </a:solidFill>
            <a:round/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52" name="CustomShape 6"/>
          <p:cNvSpPr/>
          <p:nvPr/>
        </p:nvSpPr>
        <p:spPr>
          <a:xfrm>
            <a:off x="7393320" y="2668320"/>
            <a:ext cx="35676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C0504D"/>
                </a:solidFill>
                <a:latin typeface="Calibri"/>
                <a:ea typeface="DejaVu Sans"/>
              </a:rPr>
              <a:t>*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453" name="CustomShape 7"/>
          <p:cNvSpPr/>
          <p:nvPr/>
        </p:nvSpPr>
        <p:spPr>
          <a:xfrm>
            <a:off x="7329600" y="4268520"/>
            <a:ext cx="356760" cy="515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800" b="1" strike="noStrike" spc="-1">
                <a:solidFill>
                  <a:srgbClr val="C0504D"/>
                </a:solidFill>
                <a:latin typeface="Calibri"/>
                <a:ea typeface="DejaVu Sans"/>
              </a:rPr>
              <a:t>=</a:t>
            </a:r>
            <a:endParaRPr lang="en-US" sz="2800" b="0" strike="noStrike" spc="-1">
              <a:latin typeface="Arial"/>
            </a:endParaRPr>
          </a:p>
        </p:txBody>
      </p:sp>
      <p:grpSp>
        <p:nvGrpSpPr>
          <p:cNvPr id="454" name="Group 8"/>
          <p:cNvGrpSpPr/>
          <p:nvPr/>
        </p:nvGrpSpPr>
        <p:grpSpPr>
          <a:xfrm>
            <a:off x="1179000" y="4649400"/>
            <a:ext cx="2609280" cy="1952640"/>
            <a:chOff x="1179000" y="4649400"/>
            <a:chExt cx="2609280" cy="1952640"/>
          </a:xfrm>
        </p:grpSpPr>
        <p:sp>
          <p:nvSpPr>
            <p:cNvPr id="455" name="Line 9"/>
            <p:cNvSpPr/>
            <p:nvPr/>
          </p:nvSpPr>
          <p:spPr>
            <a:xfrm>
              <a:off x="2170080" y="4649400"/>
              <a:ext cx="360" cy="1295280"/>
            </a:xfrm>
            <a:prstGeom prst="line">
              <a:avLst/>
            </a:prstGeom>
            <a:ln w="25560">
              <a:solidFill>
                <a:srgbClr val="FF0000"/>
              </a:solidFill>
              <a:round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56" name="CustomShape 10"/>
            <p:cNvSpPr/>
            <p:nvPr/>
          </p:nvSpPr>
          <p:spPr>
            <a:xfrm>
              <a:off x="1179000" y="5889240"/>
              <a:ext cx="2609280" cy="71280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z="3600" b="0" strike="noStrike" spc="-1">
                  <a:solidFill>
                    <a:srgbClr val="FF0000"/>
                  </a:solidFill>
                  <a:latin typeface="Symbol"/>
                  <a:ea typeface="DejaVu Sans"/>
                </a:rPr>
                <a:t></a:t>
              </a:r>
              <a:r>
                <a:rPr lang="en-US" sz="3600" b="0" strike="noStrike" spc="-1">
                  <a:solidFill>
                    <a:srgbClr val="FF0000"/>
                  </a:solidFill>
                  <a:latin typeface="Calibri"/>
                  <a:ea typeface="DejaVu Sans"/>
                </a:rPr>
                <a:t> 1/(v</a:t>
              </a:r>
              <a:r>
                <a:rPr lang="en-US" sz="3600" b="0" strike="noStrike" spc="-1" baseline="-25000">
                  <a:solidFill>
                    <a:srgbClr val="FF0000"/>
                  </a:solidFill>
                  <a:latin typeface="Calibri"/>
                  <a:ea typeface="DejaVu Sans"/>
                </a:rPr>
                <a:t>eq</a:t>
              </a:r>
              <a:r>
                <a:rPr lang="en-US" sz="3600" b="0" strike="noStrike" spc="-1">
                  <a:solidFill>
                    <a:srgbClr val="FF0000"/>
                  </a:solidFill>
                  <a:latin typeface="Calibri"/>
                  <a:ea typeface="DejaVu Sans"/>
                </a:rPr>
                <a:t> sin i)</a:t>
              </a:r>
              <a:endParaRPr lang="en-US" sz="3600" b="0" strike="noStrike" spc="-1">
                <a:latin typeface="Arial"/>
              </a:endParaRPr>
            </a:p>
          </p:txBody>
        </p:sp>
      </p:grpSp>
      <p:sp>
        <p:nvSpPr>
          <p:cNvPr id="457" name="CustomShape 11"/>
          <p:cNvSpPr/>
          <p:nvPr/>
        </p:nvSpPr>
        <p:spPr>
          <a:xfrm>
            <a:off x="4419720" y="5889240"/>
            <a:ext cx="4618800" cy="637920"/>
          </a:xfrm>
          <a:prstGeom prst="rect">
            <a:avLst/>
          </a:prstGeom>
          <a:noFill/>
          <a:ln>
            <a:solidFill>
              <a:srgbClr val="3366FF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This is a more recent and precise method used for example by Gray, Collins, Royer, Reiners, etc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58" name="CustomShape 12"/>
          <p:cNvSpPr/>
          <p:nvPr/>
        </p:nvSpPr>
        <p:spPr>
          <a:xfrm>
            <a:off x="7950600" y="1569600"/>
            <a:ext cx="32004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F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459" name="CustomShape 13"/>
          <p:cNvSpPr/>
          <p:nvPr/>
        </p:nvSpPr>
        <p:spPr>
          <a:xfrm>
            <a:off x="7394040" y="3305520"/>
            <a:ext cx="37188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G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460" name="Image 459"/>
          <p:cNvPicPr/>
          <p:nvPr/>
        </p:nvPicPr>
        <p:blipFill>
          <a:blip r:embed="rId3"/>
          <a:stretch/>
        </p:blipFill>
        <p:spPr>
          <a:xfrm>
            <a:off x="6172200" y="4267080"/>
            <a:ext cx="2208600" cy="1522800"/>
          </a:xfrm>
          <a:prstGeom prst="rect">
            <a:avLst/>
          </a:prstGeom>
          <a:ln>
            <a:noFill/>
          </a:ln>
        </p:spPr>
      </p:pic>
      <p:pic>
        <p:nvPicPr>
          <p:cNvPr id="461" name="Image 460"/>
          <p:cNvPicPr/>
          <p:nvPr/>
        </p:nvPicPr>
        <p:blipFill>
          <a:blip r:embed="rId4"/>
          <a:stretch/>
        </p:blipFill>
        <p:spPr>
          <a:xfrm>
            <a:off x="6172200" y="1219320"/>
            <a:ext cx="2284920" cy="1624680"/>
          </a:xfrm>
          <a:prstGeom prst="rect">
            <a:avLst/>
          </a:prstGeom>
          <a:ln>
            <a:noFill/>
          </a:ln>
        </p:spPr>
      </p:pic>
      <p:pic>
        <p:nvPicPr>
          <p:cNvPr id="462" name="Image 461"/>
          <p:cNvPicPr/>
          <p:nvPr/>
        </p:nvPicPr>
        <p:blipFill>
          <a:blip r:embed="rId5"/>
          <a:stretch/>
        </p:blipFill>
        <p:spPr>
          <a:xfrm>
            <a:off x="6095880" y="2590920"/>
            <a:ext cx="2513520" cy="1815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1000" fill="hold"/>
                                        <p:tgtEl>
                                          <p:spTgt spid="4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3" name="Image 462"/>
          <p:cNvPicPr/>
          <p:nvPr/>
        </p:nvPicPr>
        <p:blipFill>
          <a:blip r:embed="rId2"/>
          <a:stretch/>
        </p:blipFill>
        <p:spPr>
          <a:xfrm>
            <a:off x="3876480" y="1036080"/>
            <a:ext cx="5041440" cy="5729760"/>
          </a:xfrm>
          <a:prstGeom prst="rect">
            <a:avLst/>
          </a:prstGeom>
          <a:ln>
            <a:noFill/>
          </a:ln>
        </p:spPr>
      </p:pic>
      <p:sp>
        <p:nvSpPr>
          <p:cNvPr id="464" name="CustomShape 1"/>
          <p:cNvSpPr/>
          <p:nvPr/>
        </p:nvSpPr>
        <p:spPr>
          <a:xfrm>
            <a:off x="171000" y="1328760"/>
            <a:ext cx="3853080" cy="699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000000"/>
                </a:solidFill>
                <a:latin typeface="Calibri"/>
                <a:ea typeface="DejaVu Sans"/>
              </a:rPr>
              <a:t>Example</a:t>
            </a: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: Rotation velocity of Altair from Fourier transform method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65" name="CustomShape 2"/>
          <p:cNvSpPr/>
          <p:nvPr/>
        </p:nvSpPr>
        <p:spPr>
          <a:xfrm>
            <a:off x="762120" y="0"/>
            <a:ext cx="7770960" cy="114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Stellar rotation velocity from Fourier transform of spectral lines</a:t>
            </a:r>
            <a:endParaRPr lang="en-US" sz="4000" b="0" strike="noStrike" spc="-1">
              <a:latin typeface="Arial"/>
            </a:endParaRPr>
          </a:p>
        </p:txBody>
      </p:sp>
      <p:pic>
        <p:nvPicPr>
          <p:cNvPr id="466" name="Image 4"/>
          <p:cNvPicPr/>
          <p:nvPr/>
        </p:nvPicPr>
        <p:blipFill>
          <a:blip r:embed="rId3"/>
          <a:stretch/>
        </p:blipFill>
        <p:spPr>
          <a:xfrm>
            <a:off x="171000" y="2770200"/>
            <a:ext cx="3751920" cy="2685240"/>
          </a:xfrm>
          <a:prstGeom prst="rect">
            <a:avLst/>
          </a:prstGeom>
          <a:ln>
            <a:noFill/>
          </a:ln>
        </p:spPr>
      </p:pic>
      <p:sp>
        <p:nvSpPr>
          <p:cNvPr id="467" name="CustomShape 3"/>
          <p:cNvSpPr/>
          <p:nvPr/>
        </p:nvSpPr>
        <p:spPr>
          <a:xfrm>
            <a:off x="757080" y="5600880"/>
            <a:ext cx="287604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(Elodie catalogue)</a:t>
            </a: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0" u="sng" strike="noStrike" spc="-1">
                <a:solidFill>
                  <a:srgbClr val="0000FF"/>
                </a:solidFill>
                <a:uFillTx/>
                <a:latin typeface="Calibri"/>
                <a:ea typeface="DejaVu Sans"/>
                <a:hlinkClick r:id="rId4"/>
              </a:rPr>
              <a:t>http://atlas.obs-hp.fr/elodie/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68" name="CustomShape 4"/>
          <p:cNvSpPr/>
          <p:nvPr/>
        </p:nvSpPr>
        <p:spPr>
          <a:xfrm>
            <a:off x="4838400" y="4337640"/>
            <a:ext cx="172080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Smith &amp; Gray 1976</a:t>
            </a:r>
            <a:endParaRPr lang="en-US" sz="16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Gray 1977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469" name="CustomShape 5"/>
          <p:cNvSpPr/>
          <p:nvPr/>
        </p:nvSpPr>
        <p:spPr>
          <a:xfrm>
            <a:off x="616320" y="4615200"/>
            <a:ext cx="120420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Fe II </a:t>
            </a:r>
            <a:r>
              <a:rPr lang="en-US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l</a:t>
            </a: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4352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CustomShape 1"/>
          <p:cNvSpPr/>
          <p:nvPr/>
        </p:nvSpPr>
        <p:spPr>
          <a:xfrm>
            <a:off x="762120" y="0"/>
            <a:ext cx="7770960" cy="114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Stellar rotation velocity from Fourier transform of spectral lines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472" name="CustomShape 2"/>
          <p:cNvSpPr/>
          <p:nvPr/>
        </p:nvSpPr>
        <p:spPr>
          <a:xfrm>
            <a:off x="1588680" y="1139040"/>
            <a:ext cx="591192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FF0000"/>
                </a:solidFill>
                <a:latin typeface="Calibri"/>
                <a:ea typeface="DejaVu Sans"/>
              </a:rPr>
              <a:t>Application</a:t>
            </a: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: statistic study of rotation velocities of stars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3" name="Image 2" descr="Une image contenant texte, Tracé, diagramme, ligne&#10;&#10;Description générée automatiquement">
            <a:extLst>
              <a:ext uri="{FF2B5EF4-FFF2-40B4-BE49-F238E27FC236}">
                <a16:creationId xmlns:a16="http://schemas.microsoft.com/office/drawing/2014/main" id="{D62AFF0F-BAF2-237D-34DF-DCD379344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120" y="1673537"/>
            <a:ext cx="4999245" cy="470573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69BF2850-CC96-5BAD-17A7-3037F772D3FF}"/>
              </a:ext>
            </a:extLst>
          </p:cNvPr>
          <p:cNvSpPr txBox="1"/>
          <p:nvPr/>
        </p:nvSpPr>
        <p:spPr>
          <a:xfrm>
            <a:off x="5761365" y="2997201"/>
            <a:ext cx="328808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Fast rotation </a:t>
            </a:r>
            <a:r>
              <a:rPr lang="fr-FR" dirty="0" err="1"/>
              <a:t>mainly</a:t>
            </a:r>
            <a:r>
              <a:rPr lang="fr-FR" dirty="0"/>
              <a:t> </a:t>
            </a:r>
            <a:r>
              <a:rPr lang="fr-FR" dirty="0" err="1"/>
              <a:t>concern</a:t>
            </a:r>
            <a:r>
              <a:rPr lang="fr-FR" dirty="0"/>
              <a:t> </a:t>
            </a:r>
          </a:p>
          <a:p>
            <a:r>
              <a:rPr lang="fr-FR" dirty="0"/>
              <a:t>Hot main-</a:t>
            </a:r>
            <a:r>
              <a:rPr lang="fr-FR" dirty="0" err="1"/>
              <a:t>sequence</a:t>
            </a:r>
            <a:r>
              <a:rPr lang="fr-FR" dirty="0"/>
              <a:t> stars </a:t>
            </a:r>
            <a:r>
              <a:rPr lang="fr-FR" dirty="0" err="1"/>
              <a:t>with</a:t>
            </a:r>
            <a:r>
              <a:rPr lang="fr-FR" dirty="0"/>
              <a:t> </a:t>
            </a:r>
          </a:p>
          <a:p>
            <a:r>
              <a:rPr lang="fr-FR" dirty="0"/>
              <a:t>a </a:t>
            </a:r>
            <a:r>
              <a:rPr lang="fr-FR" dirty="0" err="1"/>
              <a:t>peak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B9V-B4V</a:t>
            </a:r>
          </a:p>
          <a:p>
            <a:endParaRPr lang="fr-FR" dirty="0"/>
          </a:p>
          <a:p>
            <a:endParaRPr lang="fr-FR" dirty="0">
              <a:solidFill>
                <a:srgbClr val="FF0000"/>
              </a:solidFill>
            </a:endParaRPr>
          </a:p>
          <a:p>
            <a:endParaRPr lang="fr-FR" dirty="0">
              <a:solidFill>
                <a:srgbClr val="FF0000"/>
              </a:solidFill>
            </a:endParaRPr>
          </a:p>
          <a:p>
            <a:r>
              <a:rPr lang="fr-FR" dirty="0">
                <a:solidFill>
                  <a:srgbClr val="FF0000"/>
                </a:solidFill>
              </a:rPr>
              <a:t>Quizz: Can </a:t>
            </a:r>
            <a:r>
              <a:rPr lang="fr-FR" dirty="0" err="1">
                <a:solidFill>
                  <a:srgbClr val="FF0000"/>
                </a:solidFill>
              </a:rPr>
              <a:t>you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explain</a:t>
            </a:r>
            <a:r>
              <a:rPr lang="fr-FR" dirty="0">
                <a:solidFill>
                  <a:srgbClr val="FF0000"/>
                </a:solidFill>
              </a:rPr>
              <a:t> </a:t>
            </a:r>
            <a:r>
              <a:rPr lang="fr-FR" dirty="0" err="1">
                <a:solidFill>
                  <a:srgbClr val="FF0000"/>
                </a:solidFill>
              </a:rPr>
              <a:t>why</a:t>
            </a:r>
            <a:r>
              <a:rPr lang="fr-FR" dirty="0">
                <a:solidFill>
                  <a:srgbClr val="FF0000"/>
                </a:solidFill>
              </a:rPr>
              <a:t>? 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CustomShape 1"/>
          <p:cNvSpPr/>
          <p:nvPr/>
        </p:nvSpPr>
        <p:spPr>
          <a:xfrm>
            <a:off x="762120" y="0"/>
            <a:ext cx="7770960" cy="114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fontScale="92500" lnSpcReduction="10000"/>
          </a:bodyPr>
          <a:lstStyle/>
          <a:p>
            <a:pPr algn="ctr">
              <a:lnSpc>
                <a:spcPct val="100000"/>
              </a:lnSpc>
            </a:pPr>
            <a:r>
              <a:rPr lang="en-US" sz="4000" b="0" strike="noStrike" spc="-1">
                <a:solidFill>
                  <a:srgbClr val="000000"/>
                </a:solidFill>
                <a:latin typeface="Calibri"/>
                <a:ea typeface="DejaVu Sans"/>
              </a:rPr>
              <a:t>Stellar rotation velocity from Fourier transform of spectral lines</a:t>
            </a:r>
            <a:endParaRPr lang="en-US" sz="4000" b="0" strike="noStrike" spc="-1">
              <a:latin typeface="Arial"/>
            </a:endParaRPr>
          </a:p>
        </p:txBody>
      </p:sp>
      <p:sp>
        <p:nvSpPr>
          <p:cNvPr id="477" name="CustomShape 2"/>
          <p:cNvSpPr/>
          <p:nvPr/>
        </p:nvSpPr>
        <p:spPr>
          <a:xfrm>
            <a:off x="3066480" y="1237680"/>
            <a:ext cx="3430440" cy="455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1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Warning!  </a:t>
            </a:r>
            <a:r>
              <a:rPr lang="en-US" sz="24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blended lines</a:t>
            </a:r>
            <a:endParaRPr lang="en-US" sz="2400" b="0" strike="noStrike" spc="-1" dirty="0">
              <a:latin typeface="Arial"/>
            </a:endParaRPr>
          </a:p>
        </p:txBody>
      </p:sp>
      <p:pic>
        <p:nvPicPr>
          <p:cNvPr id="478" name="Image 6"/>
          <p:cNvPicPr/>
          <p:nvPr/>
        </p:nvPicPr>
        <p:blipFill>
          <a:blip r:embed="rId2"/>
          <a:stretch/>
        </p:blipFill>
        <p:spPr>
          <a:xfrm>
            <a:off x="1502640" y="1804320"/>
            <a:ext cx="6345360" cy="48780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457200" y="274680"/>
            <a:ext cx="8228160" cy="7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spc="-1" dirty="0">
                <a:solidFill>
                  <a:srgbClr val="1F497D"/>
                </a:solidFill>
                <a:latin typeface="Calibri"/>
              </a:rPr>
              <a:t>Stars in the Universe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A2C8EE1-F308-6F1B-B8F9-B6296E8772A8}"/>
              </a:ext>
            </a:extLst>
          </p:cNvPr>
          <p:cNvSpPr txBox="1"/>
          <p:nvPr/>
        </p:nvSpPr>
        <p:spPr>
          <a:xfrm>
            <a:off x="4703164" y="613937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M83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39A24F6-0A21-B8BF-6F80-2E103A14A2D9}"/>
              </a:ext>
            </a:extLst>
          </p:cNvPr>
          <p:cNvSpPr txBox="1"/>
          <p:nvPr/>
        </p:nvSpPr>
        <p:spPr>
          <a:xfrm>
            <a:off x="6036088" y="1863969"/>
            <a:ext cx="253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Stars are </a:t>
            </a:r>
            <a:r>
              <a:rPr lang="fr-FR" dirty="0" err="1"/>
              <a:t>Candles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in the </a:t>
            </a:r>
            <a:r>
              <a:rPr lang="fr-FR" dirty="0" err="1"/>
              <a:t>Universe</a:t>
            </a:r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9E833A-E1F3-6C27-6847-794D5F5151B0}"/>
              </a:ext>
            </a:extLst>
          </p:cNvPr>
          <p:cNvSpPr txBox="1"/>
          <p:nvPr/>
        </p:nvSpPr>
        <p:spPr>
          <a:xfrm>
            <a:off x="5951096" y="3150925"/>
            <a:ext cx="25364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They</a:t>
            </a:r>
            <a:r>
              <a:rPr lang="fr-FR" dirty="0"/>
              <a:t> help us </a:t>
            </a:r>
            <a:r>
              <a:rPr lang="fr-FR" dirty="0" err="1"/>
              <a:t>study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all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objects</a:t>
            </a:r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Even the «invisible»</a:t>
            </a:r>
          </a:p>
          <a:p>
            <a:pPr algn="ctr"/>
            <a:endParaRPr lang="en-US" dirty="0"/>
          </a:p>
        </p:txBody>
      </p:sp>
      <p:pic>
        <p:nvPicPr>
          <p:cNvPr id="2" name="Motion of _S2_ and other stars around the central Black Hole.mp4">
            <a:hlinkClick r:id="" action="ppaction://media"/>
            <a:extLst>
              <a:ext uri="{FF2B5EF4-FFF2-40B4-BE49-F238E27FC236}">
                <a16:creationId xmlns:a16="http://schemas.microsoft.com/office/drawing/2014/main" id="{FCD5EBF6-B81B-6F06-8F7D-9EF872BBD9E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76445" y="1202662"/>
            <a:ext cx="4832920" cy="5286006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A954494F-3471-9CAC-1B8B-0E884C2C8969}"/>
              </a:ext>
            </a:extLst>
          </p:cNvPr>
          <p:cNvSpPr txBox="1"/>
          <p:nvPr/>
        </p:nvSpPr>
        <p:spPr>
          <a:xfrm>
            <a:off x="0" y="6488668"/>
            <a:ext cx="69429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Stars </a:t>
            </a:r>
            <a:r>
              <a:rPr lang="fr-FR" dirty="0" err="1"/>
              <a:t>orbiting</a:t>
            </a:r>
            <a:r>
              <a:rPr lang="fr-FR" dirty="0"/>
              <a:t> the massive black </a:t>
            </a:r>
            <a:r>
              <a:rPr lang="fr-FR" dirty="0" err="1"/>
              <a:t>hole</a:t>
            </a:r>
            <a:r>
              <a:rPr lang="fr-FR" dirty="0"/>
              <a:t> at the center of the </a:t>
            </a:r>
            <a:r>
              <a:rPr lang="fr-FR" dirty="0" err="1"/>
              <a:t>milky-way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7514578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3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 lnSpcReduction="20000"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Other subtle effects of rotation </a:t>
            </a:r>
            <a:br/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 spectral lines: gravity darkening</a:t>
            </a:r>
            <a:endParaRPr lang="en-US" sz="4400" b="0" strike="noStrike" spc="-1">
              <a:latin typeface="Arial"/>
            </a:endParaRPr>
          </a:p>
        </p:txBody>
      </p:sp>
      <p:sp>
        <p:nvSpPr>
          <p:cNvPr id="480" name="CustomShape 2"/>
          <p:cNvSpPr/>
          <p:nvPr/>
        </p:nvSpPr>
        <p:spPr>
          <a:xfrm>
            <a:off x="601200" y="1571760"/>
            <a:ext cx="837000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FF0000"/>
                </a:solidFill>
                <a:latin typeface="Calibri"/>
                <a:ea typeface="DejaVu Sans"/>
              </a:rPr>
              <a:t>Gravity darnening </a:t>
            </a: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(flux of the rotating star becomes dependent on the latitute)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81" name="CustomShape 3"/>
          <p:cNvSpPr/>
          <p:nvPr/>
        </p:nvSpPr>
        <p:spPr>
          <a:xfrm>
            <a:off x="2586600" y="6243120"/>
            <a:ext cx="308160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Domiciano de Souza et al. 2002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482" name="Image 12"/>
          <p:cNvPicPr/>
          <p:nvPr/>
        </p:nvPicPr>
        <p:blipFill>
          <a:blip r:embed="rId2"/>
          <a:stretch/>
        </p:blipFill>
        <p:spPr>
          <a:xfrm>
            <a:off x="457560" y="2017440"/>
            <a:ext cx="3834720" cy="706320"/>
          </a:xfrm>
          <a:prstGeom prst="rect">
            <a:avLst/>
          </a:prstGeom>
          <a:ln>
            <a:noFill/>
          </a:ln>
        </p:spPr>
      </p:pic>
      <p:pic>
        <p:nvPicPr>
          <p:cNvPr id="483" name="Image 13"/>
          <p:cNvPicPr/>
          <p:nvPr/>
        </p:nvPicPr>
        <p:blipFill>
          <a:blip r:embed="rId3"/>
          <a:stretch/>
        </p:blipFill>
        <p:spPr>
          <a:xfrm>
            <a:off x="5239800" y="1850400"/>
            <a:ext cx="3203640" cy="1056960"/>
          </a:xfrm>
          <a:prstGeom prst="rect">
            <a:avLst/>
          </a:prstGeom>
          <a:ln>
            <a:noFill/>
          </a:ln>
        </p:spPr>
      </p:pic>
      <p:sp>
        <p:nvSpPr>
          <p:cNvPr id="484" name="CustomShape 4"/>
          <p:cNvSpPr/>
          <p:nvPr/>
        </p:nvSpPr>
        <p:spPr>
          <a:xfrm>
            <a:off x="4364280" y="2081160"/>
            <a:ext cx="661680" cy="534960"/>
          </a:xfrm>
          <a:prstGeom prst="rightArrow">
            <a:avLst>
              <a:gd name="adj1" fmla="val 50000"/>
              <a:gd name="adj2" fmla="val 50000"/>
            </a:avLst>
          </a:prstGeom>
          <a:ln>
            <a:solidFill>
              <a:srgbClr val="4A7EBB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485" name="Image 484"/>
          <p:cNvPicPr/>
          <p:nvPr/>
        </p:nvPicPr>
        <p:blipFill>
          <a:blip r:embed="rId4"/>
          <a:stretch/>
        </p:blipFill>
        <p:spPr>
          <a:xfrm>
            <a:off x="274680" y="3020400"/>
            <a:ext cx="8594280" cy="32079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 fontScale="92500" lnSpcReduction="20000"/>
          </a:bodyPr>
          <a:lstStyle/>
          <a:p>
            <a:pPr algn="ctr">
              <a:lnSpc>
                <a:spcPct val="100000"/>
              </a:lnSpc>
            </a:pPr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Other subtle effects of rotation </a:t>
            </a:r>
            <a:br/>
            <a:r>
              <a:rPr lang="en-US" sz="44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 spectral lines: gravity darkening</a:t>
            </a:r>
            <a:endParaRPr lang="en-US" sz="4400" b="0" strike="noStrike" spc="-1">
              <a:latin typeface="Arial"/>
            </a:endParaRPr>
          </a:p>
        </p:txBody>
      </p:sp>
      <p:pic>
        <p:nvPicPr>
          <p:cNvPr id="487" name="Image 3"/>
          <p:cNvPicPr/>
          <p:nvPr/>
        </p:nvPicPr>
        <p:blipFill>
          <a:blip r:embed="rId2"/>
          <a:stretch/>
        </p:blipFill>
        <p:spPr>
          <a:xfrm rot="21480000">
            <a:off x="758160" y="2956680"/>
            <a:ext cx="2067120" cy="1990800"/>
          </a:xfrm>
          <a:prstGeom prst="rect">
            <a:avLst/>
          </a:prstGeom>
          <a:ln>
            <a:noFill/>
          </a:ln>
        </p:spPr>
      </p:pic>
      <p:sp>
        <p:nvSpPr>
          <p:cNvPr id="488" name="CustomShape 2"/>
          <p:cNvSpPr/>
          <p:nvPr/>
        </p:nvSpPr>
        <p:spPr>
          <a:xfrm rot="16200000">
            <a:off x="-326520" y="3769560"/>
            <a:ext cx="1738800" cy="393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1" strike="noStrike" spc="-1">
                <a:solidFill>
                  <a:srgbClr val="F10000"/>
                </a:solidFill>
                <a:latin typeface="Calibri"/>
                <a:ea typeface="DejaVu Sans"/>
              </a:rPr>
              <a:t>Sargas (F1II-III)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489" name="CustomShape 3"/>
          <p:cNvSpPr/>
          <p:nvPr/>
        </p:nvSpPr>
        <p:spPr>
          <a:xfrm>
            <a:off x="268560" y="1989720"/>
            <a:ext cx="273276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Domiciano de Souza, et al. </a:t>
            </a:r>
            <a:endParaRPr lang="en-US" sz="1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000000"/>
                </a:solidFill>
                <a:latin typeface="Calibri"/>
                <a:ea typeface="DejaVu Sans"/>
              </a:rPr>
              <a:t>2018, A&amp;A, 619, 167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90" name="CustomShape 4"/>
          <p:cNvSpPr/>
          <p:nvPr/>
        </p:nvSpPr>
        <p:spPr>
          <a:xfrm flipV="1">
            <a:off x="1030320" y="3846600"/>
            <a:ext cx="1675080" cy="748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21600"/>
                </a:lnTo>
              </a:path>
            </a:pathLst>
          </a:custGeom>
          <a:noFill/>
          <a:ln>
            <a:solidFill>
              <a:schemeClr val="tx1"/>
            </a:solidFill>
            <a:round/>
            <a:headEnd type="triangle" w="med" len="med"/>
            <a:tailEnd type="triangle" w="med" len="me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91" name="CustomShape 5"/>
          <p:cNvSpPr/>
          <p:nvPr/>
        </p:nvSpPr>
        <p:spPr>
          <a:xfrm rot="21420000">
            <a:off x="1194480" y="3644280"/>
            <a:ext cx="1407240" cy="295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DejaVu Sans"/>
              </a:rPr>
              <a:t>3.1 mas (30.3 R</a:t>
            </a:r>
            <a:r>
              <a:rPr lang="en-US" sz="1200" b="0" strike="noStrike" spc="-1" baseline="-25000">
                <a:solidFill>
                  <a:srgbClr val="000000"/>
                </a:solidFill>
                <a:latin typeface="Wingdings"/>
                <a:ea typeface="Wingdings"/>
              </a:rPr>
              <a:t></a:t>
            </a:r>
            <a:r>
              <a:rPr lang="en-US" sz="1200" b="0" strike="noStrike" spc="-1">
                <a:solidFill>
                  <a:srgbClr val="000000"/>
                </a:solidFill>
                <a:latin typeface="Arial"/>
                <a:ea typeface="Wingdings"/>
              </a:rPr>
              <a:t>)</a:t>
            </a:r>
            <a:endParaRPr lang="en-US" sz="1200" b="0" strike="noStrike" spc="-1">
              <a:latin typeface="Arial"/>
            </a:endParaRPr>
          </a:p>
        </p:txBody>
      </p:sp>
      <p:sp>
        <p:nvSpPr>
          <p:cNvPr id="492" name="CustomShape 6"/>
          <p:cNvSpPr/>
          <p:nvPr/>
        </p:nvSpPr>
        <p:spPr>
          <a:xfrm rot="21480000">
            <a:off x="1497240" y="4154760"/>
            <a:ext cx="81396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6750 K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93" name="CustomShape 7"/>
          <p:cNvSpPr/>
          <p:nvPr/>
        </p:nvSpPr>
        <p:spPr>
          <a:xfrm rot="21480000">
            <a:off x="1496880" y="3147120"/>
            <a:ext cx="813960" cy="363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5840 K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494" name="CustomShape 8"/>
          <p:cNvSpPr/>
          <p:nvPr/>
        </p:nvSpPr>
        <p:spPr>
          <a:xfrm>
            <a:off x="3542040" y="1645920"/>
            <a:ext cx="5600520" cy="6897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High resolution (~10</a:t>
            </a:r>
            <a:r>
              <a:rPr lang="en-US" sz="2000" b="0" strike="noStrike" spc="-1" baseline="30000">
                <a:solidFill>
                  <a:srgbClr val="FF0000"/>
                </a:solidFill>
                <a:latin typeface="Calibri"/>
                <a:ea typeface="DejaVu Sans"/>
              </a:rPr>
              <a:t>4</a:t>
            </a: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) spectra with </a:t>
            </a:r>
            <a:endParaRPr lang="en-US" sz="20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high signal-to-noise ratio S/N (~400) 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495" name="Image 29"/>
          <p:cNvPicPr/>
          <p:nvPr/>
        </p:nvPicPr>
        <p:blipFill>
          <a:blip r:embed="rId3"/>
          <a:stretch/>
        </p:blipFill>
        <p:spPr>
          <a:xfrm>
            <a:off x="2973240" y="2341440"/>
            <a:ext cx="6063840" cy="3435120"/>
          </a:xfrm>
          <a:prstGeom prst="rect">
            <a:avLst/>
          </a:prstGeom>
          <a:ln>
            <a:noFill/>
          </a:ln>
        </p:spPr>
      </p:pic>
      <p:sp>
        <p:nvSpPr>
          <p:cNvPr id="496" name="CustomShape 9"/>
          <p:cNvSpPr/>
          <p:nvPr/>
        </p:nvSpPr>
        <p:spPr>
          <a:xfrm>
            <a:off x="5779080" y="4902120"/>
            <a:ext cx="46656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H</a:t>
            </a:r>
            <a:r>
              <a:rPr lang="en-US" sz="1800" b="0" strike="noStrike" spc="-1">
                <a:solidFill>
                  <a:srgbClr val="000000"/>
                </a:solidFill>
                <a:latin typeface="Symbol"/>
                <a:ea typeface="DejaVu Sans"/>
              </a:rPr>
              <a:t>a</a:t>
            </a:r>
            <a:endParaRPr lang="en-US" sz="1800" b="0" strike="noStrike" spc="-1">
              <a:latin typeface="Arial"/>
            </a:endParaRPr>
          </a:p>
        </p:txBody>
      </p:sp>
      <p:pic>
        <p:nvPicPr>
          <p:cNvPr id="497" name="Image 496"/>
          <p:cNvPicPr/>
          <p:nvPr/>
        </p:nvPicPr>
        <p:blipFill>
          <a:blip r:embed="rId4"/>
          <a:stretch/>
        </p:blipFill>
        <p:spPr>
          <a:xfrm>
            <a:off x="1645920" y="4989600"/>
            <a:ext cx="875160" cy="77040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Image 4"/>
          <p:cNvPicPr/>
          <p:nvPr/>
        </p:nvPicPr>
        <p:blipFill>
          <a:blip r:embed="rId2"/>
          <a:stretch/>
        </p:blipFill>
        <p:spPr>
          <a:xfrm>
            <a:off x="3613680" y="1144440"/>
            <a:ext cx="5438160" cy="5292000"/>
          </a:xfrm>
          <a:prstGeom prst="rect">
            <a:avLst/>
          </a:prstGeom>
          <a:ln>
            <a:noFill/>
          </a:ln>
        </p:spPr>
      </p:pic>
      <p:sp>
        <p:nvSpPr>
          <p:cNvPr id="499" name="CustomShape 1"/>
          <p:cNvSpPr/>
          <p:nvPr/>
        </p:nvSpPr>
        <p:spPr>
          <a:xfrm>
            <a:off x="762120" y="0"/>
            <a:ext cx="7770960" cy="114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rmAutofit lnSpcReduction="10000"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Other subtle effects of rotation </a:t>
            </a:r>
            <a:br/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in spectral lines: gravity darkening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500" name="CustomShape 2"/>
          <p:cNvSpPr/>
          <p:nvPr/>
        </p:nvSpPr>
        <p:spPr>
          <a:xfrm>
            <a:off x="91440" y="1500840"/>
            <a:ext cx="3748320" cy="19731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Because of gravity darkening there is a  non-linearity region in the relation between the spectral  line width </a:t>
            </a:r>
            <a:r>
              <a:rPr lang="en-US" sz="2000" b="0" i="1" strike="noStrike" spc="-1">
                <a:solidFill>
                  <a:srgbClr val="FF0000"/>
                </a:solidFill>
                <a:latin typeface="Calibri"/>
                <a:ea typeface="DejaVu Sans"/>
              </a:rPr>
              <a:t>versus</a:t>
            </a: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 v</a:t>
            </a:r>
            <a:r>
              <a:rPr lang="en-US" sz="2000" b="0" strike="noStrike" spc="-1" baseline="-25000">
                <a:solidFill>
                  <a:srgbClr val="FF0000"/>
                </a:solidFill>
                <a:latin typeface="Calibri"/>
                <a:ea typeface="DejaVu Sans"/>
              </a:rPr>
              <a:t>eq</a:t>
            </a: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 sin i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501" name="CustomShape 3"/>
          <p:cNvSpPr/>
          <p:nvPr/>
        </p:nvSpPr>
        <p:spPr>
          <a:xfrm>
            <a:off x="6355440" y="3700440"/>
            <a:ext cx="1708560" cy="302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Townsend et al. 2004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502" name="CustomShape 4"/>
          <p:cNvSpPr/>
          <p:nvPr/>
        </p:nvSpPr>
        <p:spPr>
          <a:xfrm rot="19786800">
            <a:off x="6679080" y="1278360"/>
            <a:ext cx="2060640" cy="1602720"/>
          </a:xfrm>
          <a:prstGeom prst="ellipse">
            <a:avLst/>
          </a:prstGeom>
          <a:noFill/>
          <a:ln w="19080" cap="rnd">
            <a:solidFill>
              <a:srgbClr val="CE181E"/>
            </a:solidFill>
            <a:custDash>
              <a:ds d="300000" sp="200000"/>
            </a:custDash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CustomShape 1"/>
          <p:cNvSpPr/>
          <p:nvPr/>
        </p:nvSpPr>
        <p:spPr>
          <a:xfrm>
            <a:off x="457200" y="274680"/>
            <a:ext cx="8228160" cy="585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ctr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>
                <a:solidFill>
                  <a:srgbClr val="000000"/>
                </a:solidFill>
                <a:latin typeface="Arial"/>
                <a:ea typeface="DejaVu Sans"/>
              </a:rPr>
              <a:t>Spectroscopic stellar physics in practice</a:t>
            </a:r>
            <a:endParaRPr lang="en-US" sz="3200" b="0" strike="noStrike" spc="-1">
              <a:latin typeface="Arial"/>
            </a:endParaRPr>
          </a:p>
        </p:txBody>
      </p:sp>
      <p:sp>
        <p:nvSpPr>
          <p:cNvPr id="504" name="CustomShape 2"/>
          <p:cNvSpPr/>
          <p:nvPr/>
        </p:nvSpPr>
        <p:spPr>
          <a:xfrm>
            <a:off x="1005840" y="1188720"/>
            <a:ext cx="6948720" cy="913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Arial"/>
                <a:ea typeface="DejaVu Sans"/>
              </a:rPr>
              <a:t>Some examples of spectroscopic studies that can be done at C2PU (OCA – Plateau de Calern)</a:t>
            </a:r>
            <a:endParaRPr lang="en-US" sz="2400" b="0" strike="noStrike" spc="-1">
              <a:latin typeface="Arial"/>
            </a:endParaRPr>
          </a:p>
        </p:txBody>
      </p:sp>
      <p:sp>
        <p:nvSpPr>
          <p:cNvPr id="505" name="CustomShape 3"/>
          <p:cNvSpPr/>
          <p:nvPr/>
        </p:nvSpPr>
        <p:spPr>
          <a:xfrm>
            <a:off x="1554480" y="2468880"/>
            <a:ext cx="5577120" cy="21070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216000" indent="-215280">
              <a:lnSpc>
                <a:spcPct val="100000"/>
              </a:lnSpc>
              <a:spcAft>
                <a:spcPts val="1134"/>
              </a:spcAft>
              <a:buBlip>
                <a:blip r:embed="rId2"/>
              </a:buBlip>
            </a:pPr>
            <a:r>
              <a:rPr lang="en-US" sz="2800" b="0" strike="noStrike" spc="-1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lang="en-US" sz="2800" b="0" strike="noStrike" spc="-1">
                <a:solidFill>
                  <a:srgbClr val="999999"/>
                </a:solidFill>
                <a:latin typeface="Arial"/>
                <a:ea typeface="DejaVu Sans"/>
              </a:rPr>
              <a:t>Stellar spectral classification</a:t>
            </a:r>
            <a:endParaRPr lang="en-US" sz="2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spcAft>
                <a:spcPts val="1134"/>
              </a:spcAft>
              <a:buBlip>
                <a:blip r:embed="rId2"/>
              </a:buBlip>
            </a:pPr>
            <a:r>
              <a:rPr lang="en-US" sz="2800" b="0" strike="noStrike" spc="-1">
                <a:solidFill>
                  <a:srgbClr val="999999"/>
                </a:solidFill>
                <a:latin typeface="Arial"/>
                <a:ea typeface="DejaVu Sans"/>
              </a:rPr>
              <a:t> Rotation velocity of stars</a:t>
            </a:r>
            <a:endParaRPr lang="en-US" sz="2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spcAft>
                <a:spcPts val="1134"/>
              </a:spcAft>
              <a:buBlip>
                <a:blip r:embed="rId2"/>
              </a:buBlip>
            </a:pPr>
            <a:r>
              <a:rPr lang="en-US" sz="2800" b="0" strike="noStrike" spc="-1">
                <a:solidFill>
                  <a:srgbClr val="999999"/>
                </a:solidFill>
                <a:latin typeface="Arial"/>
                <a:ea typeface="DejaVu Sans"/>
              </a:rPr>
              <a:t> Binaries</a:t>
            </a:r>
            <a:endParaRPr lang="en-US" sz="2800" b="0" strike="noStrike" spc="-1">
              <a:latin typeface="Arial"/>
            </a:endParaRPr>
          </a:p>
          <a:p>
            <a:pPr marL="216000" indent="-215280">
              <a:lnSpc>
                <a:spcPct val="100000"/>
              </a:lnSpc>
              <a:spcAft>
                <a:spcPts val="1134"/>
              </a:spcAft>
              <a:buBlip>
                <a:blip r:embed="rId2"/>
              </a:buBlip>
            </a:pPr>
            <a:r>
              <a:rPr lang="en-US" sz="2800" b="0" strike="noStrike" spc="-1">
                <a:solidFill>
                  <a:srgbClr val="999999"/>
                </a:solidFill>
                <a:latin typeface="Arial"/>
                <a:ea typeface="DejaVu Sans"/>
              </a:rPr>
              <a:t> Stars with emission lines</a:t>
            </a:r>
            <a:endParaRPr lang="en-US" sz="2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457200" y="109080"/>
            <a:ext cx="8228160" cy="93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3. Spectroscopic binaries</a:t>
            </a:r>
            <a:endParaRPr lang="en-US" sz="3600" b="0" strike="noStrike" spc="-1" dirty="0">
              <a:solidFill>
                <a:schemeClr val="tx2">
                  <a:lumMod val="20000"/>
                  <a:lumOff val="80000"/>
                </a:schemeClr>
              </a:solidFill>
              <a:latin typeface="Arial"/>
            </a:endParaRPr>
          </a:p>
        </p:txBody>
      </p:sp>
      <p:pic>
        <p:nvPicPr>
          <p:cNvPr id="3" name="Image 2" descr="Une image contenant cercle, capture d’écran, Graphique, graphisme&#10;&#10;Description générée automatiquement">
            <a:extLst>
              <a:ext uri="{FF2B5EF4-FFF2-40B4-BE49-F238E27FC236}">
                <a16:creationId xmlns:a16="http://schemas.microsoft.com/office/drawing/2014/main" id="{64471D32-9480-648B-CAE4-F34C785842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81" y="939801"/>
            <a:ext cx="5499820" cy="549982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6E31D559-B0D4-00F1-B0AA-1D3482E44C89}"/>
              </a:ext>
            </a:extLst>
          </p:cNvPr>
          <p:cNvSpPr txBox="1"/>
          <p:nvPr/>
        </p:nvSpPr>
        <p:spPr>
          <a:xfrm>
            <a:off x="7332133" y="6610420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©Richard Pogge (OSU)</a:t>
            </a:r>
          </a:p>
        </p:txBody>
      </p:sp>
    </p:spTree>
    <p:extLst>
      <p:ext uri="{BB962C8B-B14F-4D97-AF65-F5344CB8AC3E}">
        <p14:creationId xmlns:p14="http://schemas.microsoft.com/office/powerpoint/2010/main" val="5711626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CustomShape 1"/>
          <p:cNvSpPr/>
          <p:nvPr/>
        </p:nvSpPr>
        <p:spPr>
          <a:xfrm>
            <a:off x="457200" y="109080"/>
            <a:ext cx="8228160" cy="93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ea typeface="DejaVu Sans"/>
              </a:rPr>
              <a:t>Spectroscopic binaries : SB1 or SB2</a:t>
            </a:r>
            <a:endParaRPr lang="en-US" sz="3600" b="0" strike="noStrike" spc="-1" dirty="0">
              <a:solidFill>
                <a:schemeClr val="tx2">
                  <a:lumMod val="60000"/>
                  <a:lumOff val="40000"/>
                </a:schemeClr>
              </a:solidFill>
              <a:latin typeface="Arial"/>
            </a:endParaRPr>
          </a:p>
        </p:txBody>
      </p:sp>
      <p:pic>
        <p:nvPicPr>
          <p:cNvPr id="6" name="Image 5" descr="Une image contenant diagramme, clipart, origami, conception&#10;&#10;Description générée automatiquement">
            <a:extLst>
              <a:ext uri="{FF2B5EF4-FFF2-40B4-BE49-F238E27FC236}">
                <a16:creationId xmlns:a16="http://schemas.microsoft.com/office/drawing/2014/main" id="{3DF86B0C-EF86-CFDF-A20E-7253D4C5C6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" y="1179832"/>
            <a:ext cx="9144000" cy="532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36353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CustomShape 1"/>
          <p:cNvSpPr/>
          <p:nvPr/>
        </p:nvSpPr>
        <p:spPr>
          <a:xfrm>
            <a:off x="457200" y="274680"/>
            <a:ext cx="8228160" cy="1141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/>
          <a:lstStyle/>
          <a:p>
            <a:pPr algn="ctr">
              <a:lnSpc>
                <a:spcPct val="100000"/>
              </a:lnSpc>
            </a:pPr>
            <a:r>
              <a:rPr lang="en-US" sz="4400" b="0" strike="noStrike" spc="-1" dirty="0">
                <a:solidFill>
                  <a:schemeClr val="tx2">
                    <a:lumMod val="60000"/>
                    <a:lumOff val="40000"/>
                  </a:schemeClr>
                </a:solidFill>
                <a:latin typeface="Calibri"/>
                <a:ea typeface="DejaVu Sans"/>
              </a:rPr>
              <a:t>Spectroscopic binaries</a:t>
            </a:r>
            <a:endParaRPr lang="en-US" sz="4400" b="0" strike="noStrike" spc="-1" dirty="0">
              <a:solidFill>
                <a:schemeClr val="tx2">
                  <a:lumMod val="60000"/>
                  <a:lumOff val="40000"/>
                </a:schemeClr>
              </a:solidFill>
              <a:latin typeface="Arial"/>
            </a:endParaRPr>
          </a:p>
        </p:txBody>
      </p:sp>
      <p:pic>
        <p:nvPicPr>
          <p:cNvPr id="507" name="Picture 5"/>
          <p:cNvPicPr/>
          <p:nvPr/>
        </p:nvPicPr>
        <p:blipFill>
          <a:blip r:embed="rId2"/>
          <a:stretch/>
        </p:blipFill>
        <p:spPr>
          <a:xfrm>
            <a:off x="0" y="2759040"/>
            <a:ext cx="5078520" cy="3346560"/>
          </a:xfrm>
          <a:prstGeom prst="rect">
            <a:avLst/>
          </a:prstGeom>
          <a:ln>
            <a:noFill/>
          </a:ln>
        </p:spPr>
      </p:pic>
      <p:sp>
        <p:nvSpPr>
          <p:cNvPr id="508" name="CustomShape 2"/>
          <p:cNvSpPr/>
          <p:nvPr/>
        </p:nvSpPr>
        <p:spPr>
          <a:xfrm>
            <a:off x="166320" y="1528560"/>
            <a:ext cx="4616280" cy="1004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2000" b="0" strike="noStrike" spc="-1" dirty="0">
                <a:solidFill>
                  <a:srgbClr val="FF0000"/>
                </a:solidFill>
                <a:latin typeface="Calibri"/>
                <a:ea typeface="DejaVu Sans"/>
              </a:rPr>
              <a:t>Spectroscopic binaries are important targets because they allow to measure several parameters (masses in particular).</a:t>
            </a:r>
            <a:endParaRPr lang="en-US" sz="2000" spc="-1" dirty="0">
              <a:solidFill>
                <a:srgbClr val="FF0000"/>
              </a:solidFill>
              <a:latin typeface="Calibri"/>
            </a:endParaRPr>
          </a:p>
          <a:p>
            <a:pPr algn="just">
              <a:lnSpc>
                <a:spcPct val="100000"/>
              </a:lnSpc>
            </a:pPr>
            <a:endParaRPr lang="en-US" sz="2000" b="0" strike="noStrike" spc="-1" dirty="0">
              <a:latin typeface="Arial"/>
            </a:endParaRPr>
          </a:p>
        </p:txBody>
      </p:sp>
      <p:pic>
        <p:nvPicPr>
          <p:cNvPr id="9" name="Image 8" descr="Une image contenant cercle, capture d’écran, Graphique, graphisme&#10;&#10;Description générée automatiquement">
            <a:extLst>
              <a:ext uri="{FF2B5EF4-FFF2-40B4-BE49-F238E27FC236}">
                <a16:creationId xmlns:a16="http://schemas.microsoft.com/office/drawing/2014/main" id="{9756C4CB-D9AC-0FFD-C324-F7E9A2517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134" y="2532600"/>
            <a:ext cx="2749360" cy="2749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CustomShape 1"/>
          <p:cNvSpPr/>
          <p:nvPr/>
        </p:nvSpPr>
        <p:spPr>
          <a:xfrm>
            <a:off x="457200" y="130680"/>
            <a:ext cx="822816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Spectroscopic binaries: Spica (</a:t>
            </a:r>
            <a:r>
              <a:rPr lang="en-US" sz="3600" b="0" strike="noStrike" spc="-1">
                <a:solidFill>
                  <a:srgbClr val="000000"/>
                </a:solidFill>
                <a:latin typeface="Symbol"/>
                <a:ea typeface="DejaVu Sans"/>
              </a:rPr>
              <a:t>a</a:t>
            </a: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Virginis)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513" name="Image 2"/>
          <p:cNvPicPr/>
          <p:nvPr/>
        </p:nvPicPr>
        <p:blipFill>
          <a:blip r:embed="rId2"/>
          <a:stretch/>
        </p:blipFill>
        <p:spPr>
          <a:xfrm>
            <a:off x="0" y="1510560"/>
            <a:ext cx="4831560" cy="4664520"/>
          </a:xfrm>
          <a:prstGeom prst="rect">
            <a:avLst/>
          </a:prstGeom>
          <a:ln>
            <a:noFill/>
          </a:ln>
        </p:spPr>
      </p:pic>
      <p:sp>
        <p:nvSpPr>
          <p:cNvPr id="514" name="CustomShape 2"/>
          <p:cNvSpPr/>
          <p:nvPr/>
        </p:nvSpPr>
        <p:spPr>
          <a:xfrm>
            <a:off x="711000" y="1110600"/>
            <a:ext cx="342756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Double line spectra of HeI 5875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515" name="CustomShape 3"/>
          <p:cNvSpPr/>
          <p:nvPr/>
        </p:nvSpPr>
        <p:spPr>
          <a:xfrm>
            <a:off x="696240" y="6216840"/>
            <a:ext cx="384552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Tkachencko et al. 2016, MNRAS, 458, 1964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Palate et al. 2013, A&amp;A, 556, A49</a:t>
            </a:r>
            <a:endParaRPr lang="en-US" sz="1600" b="0" strike="noStrike" spc="-1">
              <a:latin typeface="Arial"/>
            </a:endParaRPr>
          </a:p>
        </p:txBody>
      </p:sp>
      <p:pic>
        <p:nvPicPr>
          <p:cNvPr id="516" name="Image 9"/>
          <p:cNvPicPr/>
          <p:nvPr/>
        </p:nvPicPr>
        <p:blipFill>
          <a:blip r:embed="rId3"/>
          <a:stretch/>
        </p:blipFill>
        <p:spPr>
          <a:xfrm>
            <a:off x="4316040" y="1142640"/>
            <a:ext cx="4826520" cy="5438880"/>
          </a:xfrm>
          <a:prstGeom prst="rect">
            <a:avLst/>
          </a:prstGeom>
          <a:ln>
            <a:noFill/>
          </a:ln>
        </p:spPr>
      </p:pic>
      <p:sp>
        <p:nvSpPr>
          <p:cNvPr id="517" name="CustomShape 4"/>
          <p:cNvSpPr/>
          <p:nvPr/>
        </p:nvSpPr>
        <p:spPr>
          <a:xfrm>
            <a:off x="5337720" y="1623240"/>
            <a:ext cx="879480" cy="33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FF0000"/>
                </a:solidFill>
                <a:latin typeface="Calibri"/>
                <a:ea typeface="DejaVu Sans"/>
              </a:rPr>
              <a:t>B1.5IV-V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518" name="CustomShape 5"/>
          <p:cNvSpPr/>
          <p:nvPr/>
        </p:nvSpPr>
        <p:spPr>
          <a:xfrm>
            <a:off x="5885640" y="2552760"/>
            <a:ext cx="506160" cy="33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FF0000"/>
                </a:solidFill>
                <a:latin typeface="Calibri"/>
                <a:ea typeface="DejaVu Sans"/>
              </a:rPr>
              <a:t>B3V</a:t>
            </a:r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9" name="Image 6"/>
          <p:cNvPicPr/>
          <p:nvPr/>
        </p:nvPicPr>
        <p:blipFill>
          <a:blip r:embed="rId2"/>
          <a:stretch/>
        </p:blipFill>
        <p:spPr>
          <a:xfrm>
            <a:off x="4680720" y="2583720"/>
            <a:ext cx="4461840" cy="3184200"/>
          </a:xfrm>
          <a:prstGeom prst="rect">
            <a:avLst/>
          </a:prstGeom>
          <a:ln>
            <a:noFill/>
          </a:ln>
        </p:spPr>
      </p:pic>
      <p:sp>
        <p:nvSpPr>
          <p:cNvPr id="520" name="CustomShape 1"/>
          <p:cNvSpPr/>
          <p:nvPr/>
        </p:nvSpPr>
        <p:spPr>
          <a:xfrm>
            <a:off x="457200" y="130680"/>
            <a:ext cx="822816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Spectroscopic binaries: Spica (</a:t>
            </a:r>
            <a:r>
              <a:rPr lang="en-US" sz="3600" b="0" strike="noStrike" spc="-1">
                <a:solidFill>
                  <a:srgbClr val="000000"/>
                </a:solidFill>
                <a:latin typeface="Symbol"/>
                <a:ea typeface="DejaVu Sans"/>
              </a:rPr>
              <a:t>a</a:t>
            </a: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Virginis)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521" name="Image 2"/>
          <p:cNvPicPr/>
          <p:nvPr/>
        </p:nvPicPr>
        <p:blipFill>
          <a:blip r:embed="rId3"/>
          <a:stretch/>
        </p:blipFill>
        <p:spPr>
          <a:xfrm>
            <a:off x="0" y="1510560"/>
            <a:ext cx="4831560" cy="4664520"/>
          </a:xfrm>
          <a:prstGeom prst="rect">
            <a:avLst/>
          </a:prstGeom>
          <a:ln>
            <a:noFill/>
          </a:ln>
        </p:spPr>
      </p:pic>
      <p:sp>
        <p:nvSpPr>
          <p:cNvPr id="522" name="CustomShape 2"/>
          <p:cNvSpPr/>
          <p:nvPr/>
        </p:nvSpPr>
        <p:spPr>
          <a:xfrm>
            <a:off x="711000" y="1110600"/>
            <a:ext cx="342756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Double line spectra of HeI 5875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523" name="CustomShape 3"/>
          <p:cNvSpPr/>
          <p:nvPr/>
        </p:nvSpPr>
        <p:spPr>
          <a:xfrm>
            <a:off x="696240" y="6216840"/>
            <a:ext cx="3845520" cy="576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Tkachencko et al. 2016, MNRAS, 458, 1964</a:t>
            </a:r>
            <a:endParaRPr lang="en-US" sz="16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Palate et al. 2013, A&amp;A, 556, A49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524" name="CustomShape 4"/>
          <p:cNvSpPr/>
          <p:nvPr/>
        </p:nvSpPr>
        <p:spPr>
          <a:xfrm>
            <a:off x="5760720" y="1872360"/>
            <a:ext cx="207900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FF0000"/>
                </a:solidFill>
                <a:latin typeface="Calibri"/>
                <a:ea typeface="DejaVu Sans"/>
              </a:rPr>
              <a:t>Radial velocity curve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CustomShape 1"/>
          <p:cNvSpPr/>
          <p:nvPr/>
        </p:nvSpPr>
        <p:spPr>
          <a:xfrm>
            <a:off x="457200" y="130680"/>
            <a:ext cx="822816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Spectroscopic binaries: Spica (</a:t>
            </a:r>
            <a:r>
              <a:rPr lang="en-US" sz="3600" b="0" strike="noStrike" spc="-1">
                <a:solidFill>
                  <a:srgbClr val="000000"/>
                </a:solidFill>
                <a:latin typeface="Symbol"/>
                <a:ea typeface="DejaVu Sans"/>
              </a:rPr>
              <a:t>a</a:t>
            </a: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Virginis)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526" name="Image 5"/>
          <p:cNvPicPr/>
          <p:nvPr/>
        </p:nvPicPr>
        <p:blipFill>
          <a:blip r:embed="rId2"/>
          <a:stretch/>
        </p:blipFill>
        <p:spPr>
          <a:xfrm>
            <a:off x="0" y="1080000"/>
            <a:ext cx="4662360" cy="1903320"/>
          </a:xfrm>
          <a:prstGeom prst="rect">
            <a:avLst/>
          </a:prstGeom>
          <a:ln>
            <a:noFill/>
          </a:ln>
        </p:spPr>
      </p:pic>
      <p:pic>
        <p:nvPicPr>
          <p:cNvPr id="527" name="Image 6"/>
          <p:cNvPicPr/>
          <p:nvPr/>
        </p:nvPicPr>
        <p:blipFill>
          <a:blip r:embed="rId3"/>
          <a:stretch/>
        </p:blipFill>
        <p:spPr>
          <a:xfrm>
            <a:off x="227880" y="3689640"/>
            <a:ext cx="7988040" cy="3046320"/>
          </a:xfrm>
          <a:prstGeom prst="rect">
            <a:avLst/>
          </a:prstGeom>
          <a:ln>
            <a:noFill/>
          </a:ln>
        </p:spPr>
      </p:pic>
      <p:sp>
        <p:nvSpPr>
          <p:cNvPr id="528" name="CustomShape 2"/>
          <p:cNvSpPr/>
          <p:nvPr/>
        </p:nvSpPr>
        <p:spPr>
          <a:xfrm rot="16200000">
            <a:off x="7538760" y="5113440"/>
            <a:ext cx="2067840" cy="51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Tkachencko et al. 2016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Palate et al. 2013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529" name="Image 12"/>
          <p:cNvPicPr/>
          <p:nvPr/>
        </p:nvPicPr>
        <p:blipFill>
          <a:blip r:embed="rId4"/>
          <a:stretch/>
        </p:blipFill>
        <p:spPr>
          <a:xfrm>
            <a:off x="4567680" y="956520"/>
            <a:ext cx="4574880" cy="2344320"/>
          </a:xfrm>
          <a:prstGeom prst="rect">
            <a:avLst/>
          </a:prstGeom>
          <a:ln>
            <a:noFill/>
          </a:ln>
        </p:spPr>
      </p:pic>
      <p:sp>
        <p:nvSpPr>
          <p:cNvPr id="530" name="CustomShape 3"/>
          <p:cNvSpPr/>
          <p:nvPr/>
        </p:nvSpPr>
        <p:spPr>
          <a:xfrm>
            <a:off x="3049920" y="4633920"/>
            <a:ext cx="879480" cy="33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B1.5IV-V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531" name="CustomShape 4"/>
          <p:cNvSpPr/>
          <p:nvPr/>
        </p:nvSpPr>
        <p:spPr>
          <a:xfrm>
            <a:off x="3269160" y="5377680"/>
            <a:ext cx="506160" cy="33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B3V</a:t>
            </a:r>
            <a:endParaRPr lang="en-US" sz="16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CustomShape 1"/>
          <p:cNvSpPr/>
          <p:nvPr/>
        </p:nvSpPr>
        <p:spPr>
          <a:xfrm>
            <a:off x="457200" y="274680"/>
            <a:ext cx="8228160" cy="787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4000" spc="-1" dirty="0">
                <a:solidFill>
                  <a:srgbClr val="1F497D"/>
                </a:solidFill>
                <a:latin typeface="Calibri"/>
              </a:rPr>
              <a:t>Stars in the Universe</a:t>
            </a:r>
            <a:endParaRPr lang="en-US" sz="4000" b="0" strike="noStrike" spc="-1" dirty="0">
              <a:latin typeface="Arial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4A2C8EE1-F308-6F1B-B8F9-B6296E8772A8}"/>
              </a:ext>
            </a:extLst>
          </p:cNvPr>
          <p:cNvSpPr txBox="1"/>
          <p:nvPr/>
        </p:nvSpPr>
        <p:spPr>
          <a:xfrm>
            <a:off x="4703164" y="6139375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chemeClr val="bg1"/>
                </a:solidFill>
              </a:rPr>
              <a:t>M83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B39A24F6-0A21-B8BF-6F80-2E103A14A2D9}"/>
              </a:ext>
            </a:extLst>
          </p:cNvPr>
          <p:cNvSpPr txBox="1"/>
          <p:nvPr/>
        </p:nvSpPr>
        <p:spPr>
          <a:xfrm>
            <a:off x="6036088" y="1863969"/>
            <a:ext cx="25364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Stars are </a:t>
            </a:r>
            <a:r>
              <a:rPr lang="fr-FR" dirty="0" err="1"/>
              <a:t>Candles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in the </a:t>
            </a:r>
            <a:r>
              <a:rPr lang="fr-FR" dirty="0" err="1"/>
              <a:t>Universe</a:t>
            </a:r>
            <a:endParaRPr lang="en-US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19E833A-E1F3-6C27-6847-794D5F5151B0}"/>
              </a:ext>
            </a:extLst>
          </p:cNvPr>
          <p:cNvSpPr txBox="1"/>
          <p:nvPr/>
        </p:nvSpPr>
        <p:spPr>
          <a:xfrm>
            <a:off x="5951096" y="3150925"/>
            <a:ext cx="25364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/>
              <a:t>They</a:t>
            </a:r>
            <a:r>
              <a:rPr lang="fr-FR" dirty="0"/>
              <a:t> help us </a:t>
            </a:r>
            <a:r>
              <a:rPr lang="fr-FR" dirty="0" err="1"/>
              <a:t>study</a:t>
            </a:r>
            <a:r>
              <a:rPr lang="fr-FR" dirty="0"/>
              <a:t> </a:t>
            </a:r>
          </a:p>
          <a:p>
            <a:pPr algn="ctr"/>
            <a:r>
              <a:rPr lang="fr-FR" dirty="0"/>
              <a:t>all </a:t>
            </a:r>
            <a:r>
              <a:rPr lang="fr-FR" dirty="0" err="1"/>
              <a:t>other</a:t>
            </a:r>
            <a:r>
              <a:rPr lang="fr-FR" dirty="0"/>
              <a:t> </a:t>
            </a:r>
            <a:r>
              <a:rPr lang="fr-FR" dirty="0" err="1"/>
              <a:t>objects</a:t>
            </a:r>
            <a:endParaRPr lang="fr-FR" dirty="0"/>
          </a:p>
          <a:p>
            <a:pPr algn="ctr"/>
            <a:endParaRPr lang="fr-FR" dirty="0"/>
          </a:p>
          <a:p>
            <a:pPr algn="ctr"/>
            <a:r>
              <a:rPr lang="fr-FR" dirty="0"/>
              <a:t>Even the «invisible»</a:t>
            </a:r>
          </a:p>
          <a:p>
            <a:pPr algn="ctr"/>
            <a:endParaRPr lang="en-US" dirty="0"/>
          </a:p>
        </p:txBody>
      </p:sp>
      <p:pic>
        <p:nvPicPr>
          <p:cNvPr id="3" name="Galaxy Rotation Under the Influence of Dark Matter.mp4">
            <a:hlinkClick r:id="" action="ppaction://media"/>
            <a:extLst>
              <a:ext uri="{FF2B5EF4-FFF2-40B4-BE49-F238E27FC236}">
                <a16:creationId xmlns:a16="http://schemas.microsoft.com/office/drawing/2014/main" id="{F7CCD015-D2C2-9A55-AD5D-C43304AFA3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 rot="10800000" flipH="1" flipV="1">
            <a:off x="457200" y="2187134"/>
            <a:ext cx="5354324" cy="2677162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A39226D-1299-97B2-AE03-42B410F2497F}"/>
              </a:ext>
            </a:extLst>
          </p:cNvPr>
          <p:cNvSpPr txBox="1"/>
          <p:nvPr/>
        </p:nvSpPr>
        <p:spPr>
          <a:xfrm>
            <a:off x="1626578" y="5342740"/>
            <a:ext cx="31598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dirty="0" err="1"/>
              <a:t>Galactic</a:t>
            </a:r>
            <a:r>
              <a:rPr lang="fr-FR" dirty="0"/>
              <a:t> Rotation </a:t>
            </a:r>
            <a:r>
              <a:rPr lang="fr-FR" dirty="0" err="1"/>
              <a:t>models</a:t>
            </a:r>
            <a:endParaRPr lang="fr-FR" dirty="0"/>
          </a:p>
          <a:p>
            <a:pPr algn="ctr"/>
            <a:r>
              <a:rPr lang="fr-FR" dirty="0" err="1"/>
              <a:t>Without</a:t>
            </a:r>
            <a:r>
              <a:rPr lang="fr-FR" dirty="0"/>
              <a:t> and </a:t>
            </a:r>
            <a:r>
              <a:rPr lang="fr-FR" dirty="0" err="1"/>
              <a:t>with</a:t>
            </a:r>
            <a:r>
              <a:rPr lang="fr-FR" dirty="0"/>
              <a:t> </a:t>
            </a:r>
            <a:r>
              <a:rPr lang="fr-FR" dirty="0" err="1"/>
              <a:t>Dark</a:t>
            </a:r>
            <a:r>
              <a:rPr lang="fr-FR" dirty="0"/>
              <a:t> Mater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364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CustomShape 1"/>
          <p:cNvSpPr/>
          <p:nvPr/>
        </p:nvSpPr>
        <p:spPr>
          <a:xfrm>
            <a:off x="457200" y="130680"/>
            <a:ext cx="822816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Spectroscopic binaries: Spica (</a:t>
            </a:r>
            <a:r>
              <a:rPr lang="en-US" sz="3600" b="0" strike="noStrike" spc="-1">
                <a:solidFill>
                  <a:srgbClr val="000000"/>
                </a:solidFill>
                <a:latin typeface="Symbol"/>
                <a:ea typeface="DejaVu Sans"/>
              </a:rPr>
              <a:t>a</a:t>
            </a: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 Virginis)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533" name="Image 5"/>
          <p:cNvPicPr/>
          <p:nvPr/>
        </p:nvPicPr>
        <p:blipFill>
          <a:blip r:embed="rId2"/>
          <a:stretch/>
        </p:blipFill>
        <p:spPr>
          <a:xfrm>
            <a:off x="0" y="1080000"/>
            <a:ext cx="4662360" cy="1903320"/>
          </a:xfrm>
          <a:prstGeom prst="rect">
            <a:avLst/>
          </a:prstGeom>
          <a:ln>
            <a:noFill/>
          </a:ln>
        </p:spPr>
      </p:pic>
      <p:pic>
        <p:nvPicPr>
          <p:cNvPr id="534" name="Image 6"/>
          <p:cNvPicPr/>
          <p:nvPr/>
        </p:nvPicPr>
        <p:blipFill>
          <a:blip r:embed="rId3"/>
          <a:stretch/>
        </p:blipFill>
        <p:spPr>
          <a:xfrm>
            <a:off x="227880" y="3689640"/>
            <a:ext cx="7988040" cy="3046320"/>
          </a:xfrm>
          <a:prstGeom prst="rect">
            <a:avLst/>
          </a:prstGeom>
          <a:ln>
            <a:noFill/>
          </a:ln>
        </p:spPr>
      </p:pic>
      <p:sp>
        <p:nvSpPr>
          <p:cNvPr id="535" name="CustomShape 2"/>
          <p:cNvSpPr/>
          <p:nvPr/>
        </p:nvSpPr>
        <p:spPr>
          <a:xfrm rot="16200000">
            <a:off x="7538760" y="5113440"/>
            <a:ext cx="2067840" cy="5155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Tkachencko et al. 2016</a:t>
            </a:r>
            <a:endParaRPr lang="en-US" sz="1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Calibri"/>
                <a:ea typeface="DejaVu Sans"/>
              </a:rPr>
              <a:t>Palate et al. 2013</a:t>
            </a:r>
            <a:endParaRPr lang="en-US" sz="1400" b="0" strike="noStrike" spc="-1">
              <a:latin typeface="Arial"/>
            </a:endParaRPr>
          </a:p>
        </p:txBody>
      </p:sp>
      <p:sp>
        <p:nvSpPr>
          <p:cNvPr id="536" name="CustomShape 3"/>
          <p:cNvSpPr/>
          <p:nvPr/>
        </p:nvSpPr>
        <p:spPr>
          <a:xfrm>
            <a:off x="3049920" y="4633920"/>
            <a:ext cx="879480" cy="33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B1.5IV-V</a:t>
            </a:r>
            <a:endParaRPr lang="en-US" sz="1600" b="0" strike="noStrike" spc="-1">
              <a:latin typeface="Arial"/>
            </a:endParaRPr>
          </a:p>
        </p:txBody>
      </p:sp>
      <p:sp>
        <p:nvSpPr>
          <p:cNvPr id="537" name="CustomShape 4"/>
          <p:cNvSpPr/>
          <p:nvPr/>
        </p:nvSpPr>
        <p:spPr>
          <a:xfrm>
            <a:off x="3269160" y="5377680"/>
            <a:ext cx="506160" cy="33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Calibri"/>
                <a:ea typeface="DejaVu Sans"/>
              </a:rPr>
              <a:t>B3V</a:t>
            </a:r>
            <a:endParaRPr lang="en-US" sz="1600" b="0" strike="noStrike" spc="-1">
              <a:latin typeface="Arial"/>
            </a:endParaRPr>
          </a:p>
        </p:txBody>
      </p:sp>
      <p:pic>
        <p:nvPicPr>
          <p:cNvPr id="538" name="Image 2"/>
          <p:cNvPicPr/>
          <p:nvPr/>
        </p:nvPicPr>
        <p:blipFill>
          <a:blip r:embed="rId4"/>
          <a:stretch/>
        </p:blipFill>
        <p:spPr>
          <a:xfrm>
            <a:off x="4540680" y="819720"/>
            <a:ext cx="4488480" cy="2208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9" descr="Une image contenant comète, objet astronomique, astronomie, Espace lointain&#10;&#10;Description générée automatiquement">
            <a:extLst>
              <a:ext uri="{FF2B5EF4-FFF2-40B4-BE49-F238E27FC236}">
                <a16:creationId xmlns:a16="http://schemas.microsoft.com/office/drawing/2014/main" id="{B6E9ABA7-07DF-C901-2245-CDE2B9B4C3D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" r="12313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92" name="CustomShape 1"/>
          <p:cNvSpPr/>
          <p:nvPr/>
        </p:nvSpPr>
        <p:spPr>
          <a:xfrm>
            <a:off x="0" y="109080"/>
            <a:ext cx="9144000" cy="9363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200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4</a:t>
            </a:r>
            <a:r>
              <a:rPr lang="en-US" sz="3200" b="0" strike="noStrike" spc="-1" dirty="0">
                <a:solidFill>
                  <a:schemeClr val="tx2">
                    <a:lumMod val="20000"/>
                    <a:lumOff val="80000"/>
                  </a:schemeClr>
                </a:solidFill>
                <a:latin typeface="Calibri"/>
                <a:ea typeface="DejaVu Sans"/>
              </a:rPr>
              <a:t>. Circumstellar environments</a:t>
            </a:r>
            <a:endParaRPr lang="en-US" sz="3200" b="0" strike="noStrike" spc="-1" dirty="0">
              <a:solidFill>
                <a:schemeClr val="tx2">
                  <a:lumMod val="20000"/>
                  <a:lumOff val="80000"/>
                </a:schemeClr>
              </a:solidFill>
              <a:latin typeface="Arial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A1BFF503-3D74-7BB5-72A7-66B7E6FB752A}"/>
              </a:ext>
            </a:extLst>
          </p:cNvPr>
          <p:cNvSpPr txBox="1"/>
          <p:nvPr/>
        </p:nvSpPr>
        <p:spPr>
          <a:xfrm>
            <a:off x="0" y="6102589"/>
            <a:ext cx="67505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>
                <a:solidFill>
                  <a:schemeClr val="bg1"/>
                </a:solidFill>
              </a:rPr>
              <a:t>Artist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view</a:t>
            </a:r>
            <a:r>
              <a:rPr lang="fr-FR" dirty="0">
                <a:solidFill>
                  <a:schemeClr val="bg1"/>
                </a:solidFill>
              </a:rPr>
              <a:t> of a </a:t>
            </a:r>
            <a:r>
              <a:rPr lang="fr-FR" dirty="0" err="1">
                <a:solidFill>
                  <a:schemeClr val="bg1"/>
                </a:solidFill>
              </a:rPr>
              <a:t>classical</a:t>
            </a:r>
            <a:r>
              <a:rPr lang="fr-FR" dirty="0">
                <a:solidFill>
                  <a:schemeClr val="bg1"/>
                </a:solidFill>
              </a:rPr>
              <a:t> Be star </a:t>
            </a:r>
          </a:p>
          <a:p>
            <a:r>
              <a:rPr lang="fr-FR" dirty="0">
                <a:solidFill>
                  <a:schemeClr val="bg1"/>
                </a:solidFill>
              </a:rPr>
              <a:t>a </a:t>
            </a:r>
            <a:r>
              <a:rPr lang="fr-FR" dirty="0" err="1">
                <a:solidFill>
                  <a:schemeClr val="bg1"/>
                </a:solidFill>
              </a:rPr>
              <a:t>critically-rotating</a:t>
            </a:r>
            <a:r>
              <a:rPr lang="fr-FR" dirty="0">
                <a:solidFill>
                  <a:schemeClr val="bg1"/>
                </a:solidFill>
              </a:rPr>
              <a:t> star </a:t>
            </a:r>
            <a:r>
              <a:rPr lang="fr-FR" dirty="0" err="1">
                <a:solidFill>
                  <a:schemeClr val="bg1"/>
                </a:solidFill>
              </a:rPr>
              <a:t>surrounded</a:t>
            </a:r>
            <a:r>
              <a:rPr lang="fr-FR" dirty="0">
                <a:solidFill>
                  <a:schemeClr val="bg1"/>
                </a:solidFill>
              </a:rPr>
              <a:t> by a dense </a:t>
            </a:r>
            <a:r>
              <a:rPr lang="fr-FR" dirty="0" err="1">
                <a:solidFill>
                  <a:schemeClr val="bg1"/>
                </a:solidFill>
              </a:rPr>
              <a:t>circumstellar</a:t>
            </a:r>
            <a:r>
              <a:rPr lang="fr-FR" dirty="0">
                <a:solidFill>
                  <a:schemeClr val="bg1"/>
                </a:solidFill>
              </a:rPr>
              <a:t> </a:t>
            </a:r>
            <a:r>
              <a:rPr lang="fr-FR" dirty="0" err="1">
                <a:solidFill>
                  <a:schemeClr val="bg1"/>
                </a:solidFill>
              </a:rPr>
              <a:t>disk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4093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Picture 9"/>
          <p:cNvPicPr/>
          <p:nvPr/>
        </p:nvPicPr>
        <p:blipFill>
          <a:blip r:embed="rId2"/>
          <a:stretch/>
        </p:blipFill>
        <p:spPr>
          <a:xfrm>
            <a:off x="324000" y="1298520"/>
            <a:ext cx="3240360" cy="2200320"/>
          </a:xfrm>
          <a:prstGeom prst="rect">
            <a:avLst/>
          </a:prstGeom>
          <a:ln>
            <a:noFill/>
          </a:ln>
        </p:spPr>
      </p:pic>
      <p:sp>
        <p:nvSpPr>
          <p:cNvPr id="201" name="CustomShape 1"/>
          <p:cNvSpPr/>
          <p:nvPr/>
        </p:nvSpPr>
        <p:spPr>
          <a:xfrm>
            <a:off x="287280" y="115920"/>
            <a:ext cx="8566200" cy="75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Spectral lines from circumstellar environment</a:t>
            </a:r>
            <a:endParaRPr lang="en-US" sz="3200" b="0" strike="noStrike" spc="-1" dirty="0">
              <a:latin typeface="Arial"/>
            </a:endParaRPr>
          </a:p>
        </p:txBody>
      </p:sp>
      <p:pic>
        <p:nvPicPr>
          <p:cNvPr id="203" name="Picture 9"/>
          <p:cNvPicPr/>
          <p:nvPr/>
        </p:nvPicPr>
        <p:blipFill>
          <a:blip r:embed="rId3"/>
          <a:stretch/>
        </p:blipFill>
        <p:spPr>
          <a:xfrm>
            <a:off x="4189320" y="1514520"/>
            <a:ext cx="4341960" cy="436680"/>
          </a:xfrm>
          <a:prstGeom prst="rect">
            <a:avLst/>
          </a:prstGeom>
          <a:ln>
            <a:noFill/>
          </a:ln>
        </p:spPr>
      </p:pic>
      <p:pic>
        <p:nvPicPr>
          <p:cNvPr id="204" name="Picture 11"/>
          <p:cNvPicPr/>
          <p:nvPr/>
        </p:nvPicPr>
        <p:blipFill>
          <a:blip r:embed="rId4"/>
          <a:stretch/>
        </p:blipFill>
        <p:spPr>
          <a:xfrm>
            <a:off x="4194000" y="2968560"/>
            <a:ext cx="4332600" cy="417600"/>
          </a:xfrm>
          <a:prstGeom prst="rect">
            <a:avLst/>
          </a:prstGeom>
          <a:ln>
            <a:noFill/>
          </a:ln>
        </p:spPr>
      </p:pic>
      <p:pic>
        <p:nvPicPr>
          <p:cNvPr id="205" name="Picture 12"/>
          <p:cNvPicPr/>
          <p:nvPr/>
        </p:nvPicPr>
        <p:blipFill>
          <a:blip r:embed="rId5"/>
          <a:stretch/>
        </p:blipFill>
        <p:spPr>
          <a:xfrm>
            <a:off x="4189320" y="2235240"/>
            <a:ext cx="4341960" cy="455760"/>
          </a:xfrm>
          <a:prstGeom prst="rect">
            <a:avLst/>
          </a:prstGeom>
          <a:ln>
            <a:noFill/>
          </a:ln>
        </p:spPr>
      </p:pic>
      <p:sp>
        <p:nvSpPr>
          <p:cNvPr id="207" name="CustomShape 3"/>
          <p:cNvSpPr/>
          <p:nvPr/>
        </p:nvSpPr>
        <p:spPr>
          <a:xfrm>
            <a:off x="1411560" y="907920"/>
            <a:ext cx="116748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FF0000"/>
                </a:solidFill>
                <a:latin typeface="Arial"/>
                <a:ea typeface="ＭＳ Ｐゴシック"/>
              </a:rPr>
              <a:t>Light bulb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08" name="CustomShape 4"/>
          <p:cNvSpPr/>
          <p:nvPr/>
        </p:nvSpPr>
        <p:spPr>
          <a:xfrm>
            <a:off x="5975640" y="936000"/>
            <a:ext cx="599040" cy="3636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1" strike="noStrike" spc="-1">
                <a:solidFill>
                  <a:srgbClr val="FF0000"/>
                </a:solidFill>
                <a:latin typeface="Arial"/>
                <a:ea typeface="ＭＳ Ｐゴシック"/>
              </a:rPr>
              <a:t>Star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BFC40AEA-7CD2-5764-3E8B-F1A6C1C2964E}"/>
              </a:ext>
            </a:extLst>
          </p:cNvPr>
          <p:cNvSpPr/>
          <p:nvPr/>
        </p:nvSpPr>
        <p:spPr>
          <a:xfrm>
            <a:off x="682388" y="5158854"/>
            <a:ext cx="218364" cy="23201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F9449214-3134-0112-1C83-974FBF4B0D83}"/>
              </a:ext>
            </a:extLst>
          </p:cNvPr>
          <p:cNvSpPr/>
          <p:nvPr/>
        </p:nvSpPr>
        <p:spPr>
          <a:xfrm>
            <a:off x="0" y="4415051"/>
            <a:ext cx="1651379" cy="1719618"/>
          </a:xfrm>
          <a:prstGeom prst="ellipse">
            <a:avLst/>
          </a:prstGeom>
          <a:solidFill>
            <a:srgbClr val="FFFF00">
              <a:alpha val="47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F6D8DD47-D4A5-4AA5-3915-8CF301635E58}"/>
              </a:ext>
            </a:extLst>
          </p:cNvPr>
          <p:cNvCxnSpPr>
            <a:cxnSpLocks/>
          </p:cNvCxnSpPr>
          <p:nvPr/>
        </p:nvCxnSpPr>
        <p:spPr>
          <a:xfrm flipH="1">
            <a:off x="900752" y="4415051"/>
            <a:ext cx="1091015" cy="8476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DA243397-CE84-9FC0-DC3E-5546FA2870B7}"/>
              </a:ext>
            </a:extLst>
          </p:cNvPr>
          <p:cNvSpPr txBox="1"/>
          <p:nvPr/>
        </p:nvSpPr>
        <p:spPr>
          <a:xfrm>
            <a:off x="2055841" y="4167813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Hot star</a:t>
            </a:r>
            <a:endParaRPr lang="en-US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B09FC14F-D6E7-6496-07BD-DC94C16CA296}"/>
              </a:ext>
            </a:extLst>
          </p:cNvPr>
          <p:cNvCxnSpPr>
            <a:cxnSpLocks/>
          </p:cNvCxnSpPr>
          <p:nvPr/>
        </p:nvCxnSpPr>
        <p:spPr>
          <a:xfrm>
            <a:off x="756467" y="4029548"/>
            <a:ext cx="0" cy="710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87A6577-84B1-F075-B070-EE9120A5B8BC}"/>
              </a:ext>
            </a:extLst>
          </p:cNvPr>
          <p:cNvSpPr txBox="1"/>
          <p:nvPr/>
        </p:nvSpPr>
        <p:spPr>
          <a:xfrm>
            <a:off x="250574" y="3626939"/>
            <a:ext cx="24929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Still</a:t>
            </a:r>
            <a:r>
              <a:rPr lang="fr-FR" dirty="0"/>
              <a:t> Hot but </a:t>
            </a:r>
            <a:r>
              <a:rPr lang="fr-FR" dirty="0" err="1"/>
              <a:t>cooler</a:t>
            </a:r>
            <a:r>
              <a:rPr lang="fr-FR" dirty="0"/>
              <a:t> </a:t>
            </a:r>
            <a:r>
              <a:rPr lang="fr-FR" dirty="0" err="1"/>
              <a:t>gas</a:t>
            </a:r>
            <a:endParaRPr lang="en-US" dirty="0"/>
          </a:p>
        </p:txBody>
      </p:sp>
      <p:cxnSp>
        <p:nvCxnSpPr>
          <p:cNvPr id="19" name="Connecteur droit 18">
            <a:extLst>
              <a:ext uri="{FF2B5EF4-FFF2-40B4-BE49-F238E27FC236}">
                <a16:creationId xmlns:a16="http://schemas.microsoft.com/office/drawing/2014/main" id="{42DDEB94-8D46-0E35-DDA4-552BDA97ABC7}"/>
              </a:ext>
            </a:extLst>
          </p:cNvPr>
          <p:cNvCxnSpPr>
            <a:cxnSpLocks/>
          </p:cNvCxnSpPr>
          <p:nvPr/>
        </p:nvCxnSpPr>
        <p:spPr>
          <a:xfrm flipV="1">
            <a:off x="900752" y="5131438"/>
            <a:ext cx="1651378" cy="27416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>
            <a:extLst>
              <a:ext uri="{FF2B5EF4-FFF2-40B4-BE49-F238E27FC236}">
                <a16:creationId xmlns:a16="http://schemas.microsoft.com/office/drawing/2014/main" id="{83082CE3-139A-B119-5206-F7D72969778C}"/>
              </a:ext>
            </a:extLst>
          </p:cNvPr>
          <p:cNvCxnSpPr>
            <a:cxnSpLocks/>
          </p:cNvCxnSpPr>
          <p:nvPr/>
        </p:nvCxnSpPr>
        <p:spPr>
          <a:xfrm>
            <a:off x="900752" y="5418282"/>
            <a:ext cx="1651378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>
            <a:extLst>
              <a:ext uri="{FF2B5EF4-FFF2-40B4-BE49-F238E27FC236}">
                <a16:creationId xmlns:a16="http://schemas.microsoft.com/office/drawing/2014/main" id="{0A5F9A03-4271-F6AD-7E7E-3ABBFB91E118}"/>
              </a:ext>
            </a:extLst>
          </p:cNvPr>
          <p:cNvCxnSpPr>
            <a:cxnSpLocks/>
            <a:stCxn id="3" idx="4"/>
          </p:cNvCxnSpPr>
          <p:nvPr/>
        </p:nvCxnSpPr>
        <p:spPr>
          <a:xfrm>
            <a:off x="825690" y="6134669"/>
            <a:ext cx="1726440" cy="35074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Accolade fermante 27">
            <a:extLst>
              <a:ext uri="{FF2B5EF4-FFF2-40B4-BE49-F238E27FC236}">
                <a16:creationId xmlns:a16="http://schemas.microsoft.com/office/drawing/2014/main" id="{CB6D4A3B-38AE-7C09-D415-D49BD5F1B190}"/>
              </a:ext>
            </a:extLst>
          </p:cNvPr>
          <p:cNvSpPr/>
          <p:nvPr/>
        </p:nvSpPr>
        <p:spPr>
          <a:xfrm>
            <a:off x="2552130" y="5418282"/>
            <a:ext cx="191434" cy="75146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C5A1BA01-A460-D273-4D3B-07C2D22EC9C5}"/>
              </a:ext>
            </a:extLst>
          </p:cNvPr>
          <p:cNvSpPr txBox="1"/>
          <p:nvPr/>
        </p:nvSpPr>
        <p:spPr>
          <a:xfrm>
            <a:off x="2708972" y="4926557"/>
            <a:ext cx="18454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BB + Absorption</a:t>
            </a:r>
            <a:endParaRPr lang="en-US" dirty="0"/>
          </a:p>
        </p:txBody>
      </p:sp>
      <p:sp>
        <p:nvSpPr>
          <p:cNvPr id="32" name="ZoneTexte 31">
            <a:extLst>
              <a:ext uri="{FF2B5EF4-FFF2-40B4-BE49-F238E27FC236}">
                <a16:creationId xmlns:a16="http://schemas.microsoft.com/office/drawing/2014/main" id="{208EFE1C-1293-ACA2-BEF8-6367153815DE}"/>
              </a:ext>
            </a:extLst>
          </p:cNvPr>
          <p:cNvSpPr txBox="1"/>
          <p:nvPr/>
        </p:nvSpPr>
        <p:spPr>
          <a:xfrm>
            <a:off x="2743564" y="5708662"/>
            <a:ext cx="23070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Free-free </a:t>
            </a:r>
            <a:r>
              <a:rPr lang="fr-FR" dirty="0" err="1"/>
              <a:t>emission</a:t>
            </a:r>
            <a:r>
              <a:rPr lang="fr-FR" dirty="0"/>
              <a:t> +</a:t>
            </a:r>
          </a:p>
          <a:p>
            <a:r>
              <a:rPr lang="fr-FR" dirty="0"/>
              <a:t>Emission </a:t>
            </a:r>
            <a:r>
              <a:rPr lang="fr-FR" dirty="0" err="1"/>
              <a:t>lines</a:t>
            </a:r>
            <a:endParaRPr lang="en-US" dirty="0"/>
          </a:p>
        </p:txBody>
      </p:sp>
      <p:sp>
        <p:nvSpPr>
          <p:cNvPr id="33" name="Accolade fermante 32">
            <a:extLst>
              <a:ext uri="{FF2B5EF4-FFF2-40B4-BE49-F238E27FC236}">
                <a16:creationId xmlns:a16="http://schemas.microsoft.com/office/drawing/2014/main" id="{3AD8A1E8-46C6-D411-2E04-F74012FF978A}"/>
              </a:ext>
            </a:extLst>
          </p:cNvPr>
          <p:cNvSpPr/>
          <p:nvPr/>
        </p:nvSpPr>
        <p:spPr>
          <a:xfrm>
            <a:off x="5283956" y="3988613"/>
            <a:ext cx="434447" cy="2316653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07625DEE-2442-464E-AA62-E5A7467D23B9}"/>
              </a:ext>
            </a:extLst>
          </p:cNvPr>
          <p:cNvSpPr txBox="1"/>
          <p:nvPr/>
        </p:nvSpPr>
        <p:spPr>
          <a:xfrm>
            <a:off x="5975640" y="4836247"/>
            <a:ext cx="301877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Continuum (BB) + </a:t>
            </a:r>
            <a:r>
              <a:rPr lang="fr-FR" dirty="0" err="1"/>
              <a:t>free+free</a:t>
            </a:r>
            <a:endParaRPr lang="fr-FR" dirty="0"/>
          </a:p>
          <a:p>
            <a:r>
              <a:rPr lang="fr-FR" dirty="0"/>
              <a:t>+ </a:t>
            </a:r>
            <a:r>
              <a:rPr lang="fr-FR" dirty="0" err="1"/>
              <a:t>emission</a:t>
            </a:r>
            <a:r>
              <a:rPr lang="fr-FR" dirty="0"/>
              <a:t> </a:t>
            </a:r>
            <a:r>
              <a:rPr lang="fr-FR" dirty="0" err="1"/>
              <a:t>lines</a:t>
            </a:r>
            <a:r>
              <a:rPr lang="fr-FR" dirty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0508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CustomShape 1"/>
          <p:cNvSpPr/>
          <p:nvPr/>
        </p:nvSpPr>
        <p:spPr>
          <a:xfrm>
            <a:off x="287280" y="115920"/>
            <a:ext cx="8566200" cy="758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 anchor="ctr"/>
          <a:lstStyle/>
          <a:p>
            <a:pPr algn="ctr">
              <a:lnSpc>
                <a:spcPct val="100000"/>
              </a:lnSpc>
            </a:pPr>
            <a:r>
              <a:rPr lang="en-US" sz="3200" b="0" strike="noStrike" spc="-1" dirty="0">
                <a:solidFill>
                  <a:srgbClr val="000000"/>
                </a:solidFill>
                <a:latin typeface="Calibri"/>
                <a:ea typeface="DejaVu Sans"/>
              </a:rPr>
              <a:t>Spectral lines from circumstellar environment</a:t>
            </a:r>
            <a:endParaRPr lang="en-US" sz="3200" b="0" strike="noStrike" spc="-1" dirty="0">
              <a:latin typeface="Arial"/>
            </a:endParaRPr>
          </a:p>
        </p:txBody>
      </p:sp>
      <p:pic>
        <p:nvPicPr>
          <p:cNvPr id="16" name="Image 15" descr="Une image contenant diagramme, ligne, Tracé, texte&#10;&#10;Description générée automatiquement">
            <a:extLst>
              <a:ext uri="{FF2B5EF4-FFF2-40B4-BE49-F238E27FC236}">
                <a16:creationId xmlns:a16="http://schemas.microsoft.com/office/drawing/2014/main" id="{6E27A9E4-C04C-1441-839D-F54B69827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230" y="874800"/>
            <a:ext cx="7267077" cy="5621067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690775D5-C1CE-5B5D-B9F9-E07B604A12A3}"/>
              </a:ext>
            </a:extLst>
          </p:cNvPr>
          <p:cNvSpPr txBox="1"/>
          <p:nvPr/>
        </p:nvSpPr>
        <p:spPr>
          <a:xfrm>
            <a:off x="0" y="6550223"/>
            <a:ext cx="988780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Credit: Perry </a:t>
            </a:r>
            <a:r>
              <a:rPr lang="en-US" sz="1400" dirty="0" err="1"/>
              <a:t>Berlind</a:t>
            </a:r>
            <a:r>
              <a:rPr lang="en-US" sz="1400" dirty="0"/>
              <a:t>, Harvard-Smithsonian Center for Astrophysics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4A43DD39-A755-CE87-14CF-A968B4E15D30}"/>
              </a:ext>
            </a:extLst>
          </p:cNvPr>
          <p:cNvSpPr txBox="1"/>
          <p:nvPr/>
        </p:nvSpPr>
        <p:spPr>
          <a:xfrm>
            <a:off x="839693" y="6061380"/>
            <a:ext cx="726707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/>
              <a:t>Spectrum of β </a:t>
            </a:r>
            <a:r>
              <a:rPr lang="en-US" sz="1400" b="1" dirty="0" err="1"/>
              <a:t>Lyrae</a:t>
            </a:r>
            <a:r>
              <a:rPr lang="en-US" sz="1400" b="1" dirty="0"/>
              <a:t>, a B7Ve star showing emission lines in Hα, H</a:t>
            </a:r>
            <a:r>
              <a:rPr lang="el-GR" sz="1400" b="1" dirty="0"/>
              <a:t>β</a:t>
            </a:r>
            <a:r>
              <a:rPr lang="en-US" sz="1400" b="1" dirty="0"/>
              <a:t> and He lines</a:t>
            </a:r>
          </a:p>
        </p:txBody>
      </p:sp>
    </p:spTree>
    <p:extLst>
      <p:ext uri="{BB962C8B-B14F-4D97-AF65-F5344CB8AC3E}">
        <p14:creationId xmlns:p14="http://schemas.microsoft.com/office/powerpoint/2010/main" val="24935174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CustomShape 1"/>
          <p:cNvSpPr/>
          <p:nvPr/>
        </p:nvSpPr>
        <p:spPr>
          <a:xfrm>
            <a:off x="457200" y="130680"/>
            <a:ext cx="822816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Emission line stars: the example of Be stars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551" name="CustomShape 2"/>
          <p:cNvSpPr/>
          <p:nvPr/>
        </p:nvSpPr>
        <p:spPr>
          <a:xfrm>
            <a:off x="320760" y="1063800"/>
            <a:ext cx="4430160" cy="1613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Be stars are enigmatic objects. They were discovered almost 150 years ago by Secchi (1866), and some of them are among the brightest stars in the sky. </a:t>
            </a: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sp>
        <p:nvSpPr>
          <p:cNvPr id="553" name="CustomShape 3"/>
          <p:cNvSpPr/>
          <p:nvPr/>
        </p:nvSpPr>
        <p:spPr>
          <a:xfrm>
            <a:off x="320760" y="2843280"/>
            <a:ext cx="4197960" cy="2223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0000FF"/>
                </a:solidFill>
                <a:latin typeface="Calibri"/>
                <a:ea typeface="DejaVu Sans"/>
              </a:rPr>
              <a:t>DEFINITION:</a:t>
            </a:r>
            <a:endParaRPr lang="en-US" sz="20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FF"/>
                </a:solidFill>
                <a:latin typeface="Calibri"/>
                <a:ea typeface="DejaVu Sans"/>
              </a:rPr>
              <a:t>A non-supergiant B star whose spectrum has, or had at some time, one or more Balmer lines in emission. </a:t>
            </a:r>
            <a:endParaRPr lang="en-US" sz="24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400" b="0" strike="noStrike" spc="-1">
              <a:latin typeface="Arial"/>
            </a:endParaRPr>
          </a:p>
        </p:txBody>
      </p:sp>
      <p:sp>
        <p:nvSpPr>
          <p:cNvPr id="554" name="CustomShape 4"/>
          <p:cNvSpPr/>
          <p:nvPr/>
        </p:nvSpPr>
        <p:spPr>
          <a:xfrm>
            <a:off x="68400" y="4990680"/>
            <a:ext cx="4682520" cy="1186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These emission lines originate in a circumstellar disk formed by material (atoms) ejected by the star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555" name="Image 554"/>
          <p:cNvPicPr/>
          <p:nvPr/>
        </p:nvPicPr>
        <p:blipFill>
          <a:blip r:embed="rId2"/>
          <a:stretch/>
        </p:blipFill>
        <p:spPr>
          <a:xfrm>
            <a:off x="4751640" y="3383280"/>
            <a:ext cx="4022640" cy="2761560"/>
          </a:xfrm>
          <a:prstGeom prst="rect">
            <a:avLst/>
          </a:prstGeom>
          <a:ln>
            <a:noFill/>
          </a:ln>
        </p:spPr>
      </p:pic>
      <p:sp>
        <p:nvSpPr>
          <p:cNvPr id="556" name="CustomShape 5"/>
          <p:cNvSpPr/>
          <p:nvPr/>
        </p:nvSpPr>
        <p:spPr>
          <a:xfrm>
            <a:off x="5212080" y="6093720"/>
            <a:ext cx="3382560" cy="489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DejaVu Sans"/>
              </a:rPr>
              <a:t>Emission spectra (H</a:t>
            </a:r>
            <a:r>
              <a:rPr lang="en-US" sz="1400" b="0" strike="noStrike" spc="-1">
                <a:solidFill>
                  <a:srgbClr val="000000"/>
                </a:solidFill>
                <a:latin typeface="Arial"/>
                <a:ea typeface="Arial"/>
              </a:rPr>
              <a:t>α line) of the Be star Alcyone. Source: BeSS database.</a:t>
            </a:r>
            <a:endParaRPr lang="en-US" sz="1400" b="0" strike="noStrike" spc="-1">
              <a:latin typeface="Arial"/>
            </a:endParaRPr>
          </a:p>
        </p:txBody>
      </p:sp>
      <p:pic>
        <p:nvPicPr>
          <p:cNvPr id="3" name="Image 2" descr="Une image contenant objet astronomique, cercle, Caractère coloré, léger&#10;&#10;Description générée automatiquement">
            <a:extLst>
              <a:ext uri="{FF2B5EF4-FFF2-40B4-BE49-F238E27FC236}">
                <a16:creationId xmlns:a16="http://schemas.microsoft.com/office/drawing/2014/main" id="{99ABAFD0-04A1-B16F-313F-352E14A2FD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77" y="940024"/>
            <a:ext cx="2189032" cy="2189032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7" name="CustomShape 1"/>
          <p:cNvSpPr/>
          <p:nvPr/>
        </p:nvSpPr>
        <p:spPr>
          <a:xfrm>
            <a:off x="457200" y="130680"/>
            <a:ext cx="822816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Emission line stars: the example of Be stars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559" name="Image 4"/>
          <p:cNvPicPr/>
          <p:nvPr/>
        </p:nvPicPr>
        <p:blipFill>
          <a:blip r:embed="rId2"/>
          <a:stretch/>
        </p:blipFill>
        <p:spPr>
          <a:xfrm>
            <a:off x="102600" y="946800"/>
            <a:ext cx="4831200" cy="5376600"/>
          </a:xfrm>
          <a:prstGeom prst="rect">
            <a:avLst/>
          </a:prstGeom>
          <a:ln>
            <a:noFill/>
          </a:ln>
        </p:spPr>
      </p:pic>
      <p:sp>
        <p:nvSpPr>
          <p:cNvPr id="560" name="CustomShape 2"/>
          <p:cNvSpPr/>
          <p:nvPr/>
        </p:nvSpPr>
        <p:spPr>
          <a:xfrm>
            <a:off x="1145880" y="6342480"/>
            <a:ext cx="2001240" cy="332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Catanzaro 2013, A&amp;A</a:t>
            </a:r>
            <a:endParaRPr lang="en-US" sz="1600" b="0" strike="noStrike" spc="-1">
              <a:latin typeface="Arial"/>
            </a:endParaRPr>
          </a:p>
        </p:txBody>
      </p:sp>
      <p:pic>
        <p:nvPicPr>
          <p:cNvPr id="561" name="Image 7"/>
          <p:cNvPicPr/>
          <p:nvPr/>
        </p:nvPicPr>
        <p:blipFill>
          <a:blip r:embed="rId3"/>
          <a:stretch/>
        </p:blipFill>
        <p:spPr>
          <a:xfrm>
            <a:off x="5331600" y="3233128"/>
            <a:ext cx="3035160" cy="3477600"/>
          </a:xfrm>
          <a:prstGeom prst="rect">
            <a:avLst/>
          </a:prstGeom>
          <a:ln>
            <a:noFill/>
          </a:ln>
        </p:spPr>
      </p:pic>
      <p:sp>
        <p:nvSpPr>
          <p:cNvPr id="562" name="CustomShape 3"/>
          <p:cNvSpPr/>
          <p:nvPr/>
        </p:nvSpPr>
        <p:spPr>
          <a:xfrm rot="16200000">
            <a:off x="7397280" y="4798800"/>
            <a:ext cx="2273760" cy="3322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600" b="0" strike="noStrike" spc="-1">
                <a:solidFill>
                  <a:srgbClr val="000000"/>
                </a:solidFill>
                <a:latin typeface="Times New Roman"/>
                <a:ea typeface="DejaVu Sans"/>
              </a:rPr>
              <a:t>Dalla Vedova 2017, A&amp;A</a:t>
            </a:r>
            <a:endParaRPr lang="en-US" sz="1600" b="0" strike="noStrike" spc="-1">
              <a:latin typeface="Arial"/>
            </a:endParaRPr>
          </a:p>
        </p:txBody>
      </p:sp>
      <p:pic>
        <p:nvPicPr>
          <p:cNvPr id="4" name="Image 3" descr="Une image contenant objet astronomique, cercle, Caractère coloré, léger&#10;&#10;Description générée automatiquement">
            <a:extLst>
              <a:ext uri="{FF2B5EF4-FFF2-40B4-BE49-F238E27FC236}">
                <a16:creationId xmlns:a16="http://schemas.microsoft.com/office/drawing/2014/main" id="{BDBCE4F4-94AC-9815-626D-4A766F6FEE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977" y="940024"/>
            <a:ext cx="2189032" cy="2189032"/>
          </a:xfrm>
          <a:prstGeom prst="rect">
            <a:avLst/>
          </a:prstGeom>
          <a:solidFill>
            <a:schemeClr val="tx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CustomShape 1"/>
          <p:cNvSpPr/>
          <p:nvPr/>
        </p:nvSpPr>
        <p:spPr>
          <a:xfrm>
            <a:off x="457200" y="130680"/>
            <a:ext cx="822816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Emission line stars: the example of Be stars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564" name="CustomShape 2"/>
          <p:cNvSpPr/>
          <p:nvPr/>
        </p:nvSpPr>
        <p:spPr>
          <a:xfrm>
            <a:off x="457200" y="875520"/>
            <a:ext cx="8107200" cy="1308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2000" b="0" strike="noStrike" spc="-1">
                <a:solidFill>
                  <a:srgbClr val="000000"/>
                </a:solidFill>
                <a:latin typeface="Calibri"/>
                <a:ea typeface="DejaVu Sans"/>
              </a:rPr>
              <a:t>Be stars, and possibly their non-emission line equivalents, the Bn stars, are the most rapidly rotating classes of non-degenerate stars, certainly so in terms of vsini, and possibly in terms of fractional critical rotation. </a:t>
            </a:r>
            <a:endParaRPr lang="en-US" sz="2000" b="0" strike="noStrike" spc="-1">
              <a:latin typeface="Arial"/>
            </a:endParaRPr>
          </a:p>
          <a:p>
            <a:pPr algn="just">
              <a:lnSpc>
                <a:spcPct val="100000"/>
              </a:lnSpc>
            </a:pPr>
            <a:endParaRPr lang="en-US" sz="2000" b="0" strike="noStrike" spc="-1">
              <a:latin typeface="Arial"/>
            </a:endParaRPr>
          </a:p>
        </p:txBody>
      </p:sp>
      <p:pic>
        <p:nvPicPr>
          <p:cNvPr id="565" name="Image 2"/>
          <p:cNvPicPr/>
          <p:nvPr/>
        </p:nvPicPr>
        <p:blipFill>
          <a:blip r:embed="rId2"/>
          <a:stretch/>
        </p:blipFill>
        <p:spPr>
          <a:xfrm>
            <a:off x="457200" y="2075760"/>
            <a:ext cx="8258400" cy="2797920"/>
          </a:xfrm>
          <a:prstGeom prst="rect">
            <a:avLst/>
          </a:prstGeom>
          <a:ln>
            <a:noFill/>
          </a:ln>
        </p:spPr>
      </p:pic>
      <p:pic>
        <p:nvPicPr>
          <p:cNvPr id="566" name="Image 3"/>
          <p:cNvPicPr/>
          <p:nvPr/>
        </p:nvPicPr>
        <p:blipFill>
          <a:blip r:embed="rId3"/>
          <a:stretch/>
        </p:blipFill>
        <p:spPr>
          <a:xfrm>
            <a:off x="1464120" y="5096520"/>
            <a:ext cx="3496680" cy="470520"/>
          </a:xfrm>
          <a:prstGeom prst="rect">
            <a:avLst/>
          </a:prstGeom>
          <a:ln>
            <a:noFill/>
          </a:ln>
        </p:spPr>
      </p:pic>
      <p:pic>
        <p:nvPicPr>
          <p:cNvPr id="567" name="Image 4"/>
          <p:cNvPicPr/>
          <p:nvPr/>
        </p:nvPicPr>
        <p:blipFill>
          <a:blip r:embed="rId4"/>
          <a:stretch/>
        </p:blipFill>
        <p:spPr>
          <a:xfrm>
            <a:off x="5112720" y="4913280"/>
            <a:ext cx="2369160" cy="796680"/>
          </a:xfrm>
          <a:prstGeom prst="rect">
            <a:avLst/>
          </a:prstGeom>
          <a:ln>
            <a:noFill/>
          </a:ln>
        </p:spPr>
      </p:pic>
      <p:sp>
        <p:nvSpPr>
          <p:cNvPr id="568" name="CustomShape 3"/>
          <p:cNvSpPr/>
          <p:nvPr/>
        </p:nvSpPr>
        <p:spPr>
          <a:xfrm>
            <a:off x="2403360" y="5568840"/>
            <a:ext cx="143352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FF"/>
                </a:solidFill>
                <a:latin typeface="Calibri"/>
                <a:ea typeface="DejaVu Sans"/>
              </a:rPr>
              <a:t>Gravity acceleration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69" name="CustomShape 4"/>
          <p:cNvSpPr/>
          <p:nvPr/>
        </p:nvSpPr>
        <p:spPr>
          <a:xfrm>
            <a:off x="3973320" y="5569920"/>
            <a:ext cx="131220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FF"/>
                </a:solidFill>
                <a:latin typeface="Calibri"/>
                <a:ea typeface="DejaVu Sans"/>
              </a:rPr>
              <a:t>Centrifugal</a:t>
            </a:r>
            <a:endParaRPr lang="en-US" sz="1800" b="0" strike="noStrike" spc="-1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FF"/>
                </a:solidFill>
                <a:latin typeface="Calibri"/>
                <a:ea typeface="DejaVu Sans"/>
              </a:rPr>
              <a:t>acceleration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70" name="CustomShape 5"/>
          <p:cNvSpPr/>
          <p:nvPr/>
        </p:nvSpPr>
        <p:spPr>
          <a:xfrm>
            <a:off x="1201680" y="5610960"/>
            <a:ext cx="1022760" cy="63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1800" b="0" strike="noStrike" spc="-1">
                <a:solidFill>
                  <a:srgbClr val="0000FF"/>
                </a:solidFill>
                <a:latin typeface="Calibri"/>
                <a:ea typeface="DejaVu Sans"/>
              </a:rPr>
              <a:t>Effective gravity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71" name="CustomShape 6"/>
          <p:cNvSpPr/>
          <p:nvPr/>
        </p:nvSpPr>
        <p:spPr>
          <a:xfrm>
            <a:off x="6241320" y="3958560"/>
            <a:ext cx="633960" cy="5047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000000"/>
                </a:solidFill>
                <a:latin typeface="Calibri"/>
                <a:ea typeface="DejaVu Sans"/>
              </a:rPr>
              <a:t>F</a:t>
            </a:r>
            <a:r>
              <a:rPr lang="en-US" sz="2400" b="0" strike="noStrike" spc="-1" baseline="-25000">
                <a:solidFill>
                  <a:srgbClr val="000000"/>
                </a:solidFill>
                <a:latin typeface="Calibri"/>
                <a:ea typeface="DejaVu Sans"/>
              </a:rPr>
              <a:t>cent</a:t>
            </a:r>
            <a:endParaRPr lang="en-US" sz="24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CustomShape 1"/>
          <p:cNvSpPr/>
          <p:nvPr/>
        </p:nvSpPr>
        <p:spPr>
          <a:xfrm>
            <a:off x="457200" y="130680"/>
            <a:ext cx="822816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Emission line stars: the example of Be stars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573" name="Image 3"/>
          <p:cNvPicPr/>
          <p:nvPr/>
        </p:nvPicPr>
        <p:blipFill>
          <a:blip r:embed="rId2"/>
          <a:stretch/>
        </p:blipFill>
        <p:spPr>
          <a:xfrm>
            <a:off x="1314000" y="1175760"/>
            <a:ext cx="3496680" cy="470520"/>
          </a:xfrm>
          <a:prstGeom prst="rect">
            <a:avLst/>
          </a:prstGeom>
          <a:ln>
            <a:noFill/>
          </a:ln>
        </p:spPr>
      </p:pic>
      <p:pic>
        <p:nvPicPr>
          <p:cNvPr id="574" name="Image 4"/>
          <p:cNvPicPr/>
          <p:nvPr/>
        </p:nvPicPr>
        <p:blipFill>
          <a:blip r:embed="rId3"/>
          <a:stretch/>
        </p:blipFill>
        <p:spPr>
          <a:xfrm>
            <a:off x="4962240" y="992160"/>
            <a:ext cx="2369160" cy="796680"/>
          </a:xfrm>
          <a:prstGeom prst="rect">
            <a:avLst/>
          </a:prstGeom>
          <a:ln>
            <a:noFill/>
          </a:ln>
        </p:spPr>
      </p:pic>
      <p:pic>
        <p:nvPicPr>
          <p:cNvPr id="575" name="Image 5"/>
          <p:cNvPicPr/>
          <p:nvPr/>
        </p:nvPicPr>
        <p:blipFill>
          <a:blip r:embed="rId4"/>
          <a:stretch/>
        </p:blipFill>
        <p:spPr>
          <a:xfrm>
            <a:off x="279720" y="3133440"/>
            <a:ext cx="3879360" cy="412560"/>
          </a:xfrm>
          <a:prstGeom prst="rect">
            <a:avLst/>
          </a:prstGeom>
          <a:ln>
            <a:noFill/>
          </a:ln>
        </p:spPr>
      </p:pic>
      <p:pic>
        <p:nvPicPr>
          <p:cNvPr id="576" name="Image 6"/>
          <p:cNvPicPr/>
          <p:nvPr/>
        </p:nvPicPr>
        <p:blipFill>
          <a:blip r:embed="rId5"/>
          <a:stretch/>
        </p:blipFill>
        <p:spPr>
          <a:xfrm>
            <a:off x="4160520" y="2018160"/>
            <a:ext cx="4875840" cy="4746240"/>
          </a:xfrm>
          <a:prstGeom prst="rect">
            <a:avLst/>
          </a:prstGeom>
          <a:ln>
            <a:noFill/>
          </a:ln>
        </p:spPr>
      </p:pic>
      <p:pic>
        <p:nvPicPr>
          <p:cNvPr id="577" name="Image 7"/>
          <p:cNvPicPr/>
          <p:nvPr/>
        </p:nvPicPr>
        <p:blipFill>
          <a:blip r:embed="rId6"/>
          <a:stretch/>
        </p:blipFill>
        <p:spPr>
          <a:xfrm>
            <a:off x="279720" y="4017960"/>
            <a:ext cx="3558240" cy="2055600"/>
          </a:xfrm>
          <a:prstGeom prst="rect">
            <a:avLst/>
          </a:prstGeom>
          <a:ln>
            <a:noFill/>
          </a:ln>
        </p:spPr>
      </p:pic>
      <p:sp>
        <p:nvSpPr>
          <p:cNvPr id="578" name="CustomShape 2"/>
          <p:cNvSpPr/>
          <p:nvPr/>
        </p:nvSpPr>
        <p:spPr>
          <a:xfrm>
            <a:off x="612000" y="2579400"/>
            <a:ext cx="301752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1" strike="noStrike" spc="-1">
                <a:solidFill>
                  <a:srgbClr val="3366FF"/>
                </a:solidFill>
                <a:latin typeface="Calibri"/>
                <a:ea typeface="DejaVu Sans"/>
              </a:rPr>
              <a:t>Critical (break-up) velocity:</a:t>
            </a:r>
            <a:endParaRPr lang="en-US" sz="2000" b="0" strike="noStrike" spc="-1">
              <a:latin typeface="Arial"/>
            </a:endParaRPr>
          </a:p>
        </p:txBody>
      </p:sp>
      <p:sp>
        <p:nvSpPr>
          <p:cNvPr id="579" name="CustomShape 3"/>
          <p:cNvSpPr/>
          <p:nvPr/>
        </p:nvSpPr>
        <p:spPr>
          <a:xfrm>
            <a:off x="4962240" y="3684240"/>
            <a:ext cx="3390120" cy="820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400" b="0" strike="noStrike" spc="-1">
                <a:solidFill>
                  <a:srgbClr val="FF0000"/>
                </a:solidFill>
                <a:latin typeface="Calibri"/>
                <a:ea typeface="DejaVu Sans"/>
              </a:rPr>
              <a:t>Because of fast rotation stars become </a:t>
            </a:r>
            <a:r>
              <a:rPr lang="en-US" sz="2400" b="1" strike="noStrike" spc="-1">
                <a:solidFill>
                  <a:srgbClr val="FF0000"/>
                </a:solidFill>
                <a:latin typeface="Calibri"/>
                <a:ea typeface="DejaVu Sans"/>
              </a:rPr>
              <a:t>flattened</a:t>
            </a:r>
            <a:endParaRPr lang="en-US" sz="2400" b="0" strike="noStrike" spc="-1">
              <a:latin typeface="Arial"/>
            </a:endParaRPr>
          </a:p>
        </p:txBody>
      </p:sp>
      <p:pic>
        <p:nvPicPr>
          <p:cNvPr id="580" name="Image 10"/>
          <p:cNvPicPr/>
          <p:nvPr/>
        </p:nvPicPr>
        <p:blipFill>
          <a:blip r:embed="rId7"/>
          <a:stretch/>
        </p:blipFill>
        <p:spPr>
          <a:xfrm>
            <a:off x="6269040" y="4673880"/>
            <a:ext cx="863280" cy="5972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CustomShape 1"/>
          <p:cNvSpPr/>
          <p:nvPr/>
        </p:nvSpPr>
        <p:spPr>
          <a:xfrm>
            <a:off x="457200" y="130680"/>
            <a:ext cx="822816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Emission line stars: the example of Be stars</a:t>
            </a:r>
            <a:endParaRPr lang="en-US" sz="3600" b="0" strike="noStrike" spc="-1">
              <a:latin typeface="Arial"/>
            </a:endParaRPr>
          </a:p>
        </p:txBody>
      </p:sp>
      <p:pic>
        <p:nvPicPr>
          <p:cNvPr id="585" name="Image 2"/>
          <p:cNvPicPr/>
          <p:nvPr/>
        </p:nvPicPr>
        <p:blipFill>
          <a:blip r:embed="rId2"/>
          <a:stretch/>
        </p:blipFill>
        <p:spPr>
          <a:xfrm>
            <a:off x="457200" y="851040"/>
            <a:ext cx="8258400" cy="2797920"/>
          </a:xfrm>
          <a:prstGeom prst="rect">
            <a:avLst/>
          </a:prstGeom>
          <a:ln>
            <a:noFill/>
          </a:ln>
        </p:spPr>
      </p:pic>
      <p:pic>
        <p:nvPicPr>
          <p:cNvPr id="586" name="Image 7"/>
          <p:cNvPicPr/>
          <p:nvPr/>
        </p:nvPicPr>
        <p:blipFill>
          <a:blip r:embed="rId3"/>
          <a:stretch/>
        </p:blipFill>
        <p:spPr>
          <a:xfrm>
            <a:off x="3646080" y="4210560"/>
            <a:ext cx="2402280" cy="2402280"/>
          </a:xfrm>
          <a:prstGeom prst="rect">
            <a:avLst/>
          </a:prstGeom>
          <a:ln>
            <a:noFill/>
          </a:ln>
        </p:spPr>
      </p:pic>
      <p:sp>
        <p:nvSpPr>
          <p:cNvPr id="587" name="CustomShape 2"/>
          <p:cNvSpPr/>
          <p:nvPr/>
        </p:nvSpPr>
        <p:spPr>
          <a:xfrm>
            <a:off x="754560" y="2524680"/>
            <a:ext cx="1461600" cy="105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g = a</a:t>
            </a:r>
            <a:r>
              <a:rPr lang="en-US" sz="2800" b="0" strike="noStrike" spc="-1" baseline="-25000">
                <a:solidFill>
                  <a:srgbClr val="000000"/>
                </a:solidFill>
                <a:latin typeface="Calibri"/>
                <a:ea typeface="DejaVu Sans"/>
              </a:rPr>
              <a:t>cent</a:t>
            </a:r>
            <a:endParaRPr lang="en-US" sz="2800" b="0" strike="noStrike" spc="-1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lang="en-U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V</a:t>
            </a:r>
            <a:r>
              <a:rPr lang="en-US" sz="2800" b="0" strike="noStrike" spc="-1" baseline="-25000">
                <a:solidFill>
                  <a:srgbClr val="000000"/>
                </a:solidFill>
                <a:latin typeface="Calibri"/>
                <a:ea typeface="DejaVu Sans"/>
              </a:rPr>
              <a:t>eq </a:t>
            </a:r>
            <a:r>
              <a:rPr lang="en-US" sz="2800" b="0" strike="noStrike" spc="-1">
                <a:solidFill>
                  <a:srgbClr val="000000"/>
                </a:solidFill>
                <a:latin typeface="Calibri"/>
                <a:ea typeface="DejaVu Sans"/>
              </a:rPr>
              <a:t>= V</a:t>
            </a:r>
            <a:r>
              <a:rPr lang="en-US" sz="2800" b="0" strike="noStrike" spc="-1" baseline="-25000">
                <a:solidFill>
                  <a:srgbClr val="000000"/>
                </a:solidFill>
                <a:latin typeface="Calibri"/>
                <a:ea typeface="DejaVu Sans"/>
              </a:rPr>
              <a:t>vcrit</a:t>
            </a:r>
            <a:endParaRPr lang="en-US" sz="2800" b="0" strike="noStrike" spc="-1">
              <a:latin typeface="Arial"/>
            </a:endParaRPr>
          </a:p>
        </p:txBody>
      </p:sp>
      <p:sp>
        <p:nvSpPr>
          <p:cNvPr id="588" name="CustomShape 3"/>
          <p:cNvSpPr/>
          <p:nvPr/>
        </p:nvSpPr>
        <p:spPr>
          <a:xfrm>
            <a:off x="4574520" y="3650400"/>
            <a:ext cx="544680" cy="558360"/>
          </a:xfrm>
          <a:prstGeom prst="downArrow">
            <a:avLst>
              <a:gd name="adj1" fmla="val 50000"/>
              <a:gd name="adj2" fmla="val 50000"/>
            </a:avLst>
          </a:prstGeom>
          <a:ln>
            <a:solidFill>
              <a:srgbClr val="4A7EBB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89" name="CustomShape 4"/>
          <p:cNvSpPr/>
          <p:nvPr/>
        </p:nvSpPr>
        <p:spPr>
          <a:xfrm>
            <a:off x="286920" y="4374360"/>
            <a:ext cx="3030120" cy="1735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en-US" sz="1800" b="0" strike="noStrike" spc="-1">
                <a:solidFill>
                  <a:srgbClr val="000000"/>
                </a:solidFill>
                <a:latin typeface="Calibri"/>
                <a:ea typeface="DejaVu Sans"/>
              </a:rPr>
              <a:t>If the rotation velocity is close to the critical velocity (gravity almost balanced by centrifugal force) then the star can lose mass at the equatorial regions and form a circumstellar disk.</a:t>
            </a:r>
            <a:endParaRPr lang="en-US" sz="1800" b="0" strike="noStrike" spc="-1">
              <a:latin typeface="Arial"/>
            </a:endParaRPr>
          </a:p>
        </p:txBody>
      </p:sp>
      <p:sp>
        <p:nvSpPr>
          <p:cNvPr id="590" name="CustomShape 5"/>
          <p:cNvSpPr/>
          <p:nvPr/>
        </p:nvSpPr>
        <p:spPr>
          <a:xfrm>
            <a:off x="6349680" y="4811400"/>
            <a:ext cx="2169720" cy="9122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1800" b="1" strike="noStrike" spc="-1">
                <a:solidFill>
                  <a:srgbClr val="3366FF"/>
                </a:solidFill>
                <a:latin typeface="Calibri"/>
                <a:ea typeface="DejaVu Sans"/>
              </a:rPr>
              <a:t>Model of a Be star with a small circumstellar disk</a:t>
            </a:r>
            <a:endParaRPr lang="en-US" sz="1800" b="0" strike="noStrike" spc="-1"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CustomShape 1"/>
          <p:cNvSpPr/>
          <p:nvPr/>
        </p:nvSpPr>
        <p:spPr>
          <a:xfrm>
            <a:off x="457200" y="130680"/>
            <a:ext cx="8228160" cy="718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3600" b="0" strike="noStrike" spc="-1">
                <a:solidFill>
                  <a:srgbClr val="000000"/>
                </a:solidFill>
                <a:latin typeface="Calibri"/>
                <a:ea typeface="DejaVu Sans"/>
              </a:rPr>
              <a:t>Emission line stars: the example of Be stars</a:t>
            </a:r>
            <a:endParaRPr lang="en-US" sz="3600" b="0" strike="noStrike" spc="-1">
              <a:latin typeface="Arial"/>
            </a:endParaRPr>
          </a:p>
        </p:txBody>
      </p:sp>
      <p:sp>
        <p:nvSpPr>
          <p:cNvPr id="594" name="CustomShape 3"/>
          <p:cNvSpPr/>
          <p:nvPr/>
        </p:nvSpPr>
        <p:spPr>
          <a:xfrm>
            <a:off x="78120" y="1003320"/>
            <a:ext cx="9016200" cy="394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000" b="0" strike="noStrike" spc="-1">
                <a:solidFill>
                  <a:srgbClr val="FF0000"/>
                </a:solidFill>
                <a:latin typeface="Calibri"/>
                <a:ea typeface="DejaVu Sans"/>
              </a:rPr>
              <a:t>Emission lines are broadened by the rotation of the circumstellar disk (Doppler effect)</a:t>
            </a:r>
            <a:endParaRPr lang="en-US" sz="2000" b="0" strike="noStrike" spc="-1">
              <a:latin typeface="Arial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8E6D6D1-EAA0-E05D-05CA-7CB514366A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30" b="58377"/>
          <a:stretch/>
        </p:blipFill>
        <p:spPr>
          <a:xfrm>
            <a:off x="457200" y="1688504"/>
            <a:ext cx="4267673" cy="3442183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077347B-A759-D8B6-67FC-E5645BAD53C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9" t="50190" r="67579" b="394"/>
          <a:stretch/>
        </p:blipFill>
        <p:spPr>
          <a:xfrm>
            <a:off x="4953499" y="2212046"/>
            <a:ext cx="3633218" cy="347907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3BB7ABA-8C9E-EF9E-2FCB-DC1EECCEB8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2094" y="4961903"/>
            <a:ext cx="1920767" cy="103620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B4898225-01FD-A81E-4DFC-7C26E88CF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5216" y="5670013"/>
            <a:ext cx="2123579" cy="1036204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D1C7572-BDB0-294E-D9B8-D7B110807970}"/>
              </a:ext>
            </a:extLst>
          </p:cNvPr>
          <p:cNvSpPr txBox="1"/>
          <p:nvPr/>
        </p:nvSpPr>
        <p:spPr>
          <a:xfrm>
            <a:off x="1411441" y="5881834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β = -0.5 </a:t>
            </a:r>
            <a:r>
              <a:rPr lang="fr-FR" dirty="0">
                <a:sym typeface="Wingdings" panose="05000000000000000000" pitchFamily="2" charset="2"/>
              </a:rPr>
              <a:t> </a:t>
            </a:r>
            <a:r>
              <a:rPr lang="fr-FR" dirty="0" err="1">
                <a:sym typeface="Wingdings" panose="05000000000000000000" pitchFamily="2" charset="2"/>
              </a:rPr>
              <a:t>Keplerian</a:t>
            </a:r>
            <a:r>
              <a:rPr lang="fr-FR" dirty="0">
                <a:sym typeface="Wingdings" panose="05000000000000000000" pitchFamily="2" charset="2"/>
              </a:rPr>
              <a:t> rotation</a:t>
            </a:r>
            <a:endParaRPr lang="en-US" dirty="0"/>
          </a:p>
        </p:txBody>
      </p:sp>
      <p:cxnSp>
        <p:nvCxnSpPr>
          <p:cNvPr id="10" name="Connecteur droit avec flèche 9">
            <a:extLst>
              <a:ext uri="{FF2B5EF4-FFF2-40B4-BE49-F238E27FC236}">
                <a16:creationId xmlns:a16="http://schemas.microsoft.com/office/drawing/2014/main" id="{09185CEA-A706-9FD6-3F11-441208E54E2D}"/>
              </a:ext>
            </a:extLst>
          </p:cNvPr>
          <p:cNvCxnSpPr/>
          <p:nvPr/>
        </p:nvCxnSpPr>
        <p:spPr>
          <a:xfrm>
            <a:off x="6619164" y="2212046"/>
            <a:ext cx="545911" cy="0"/>
          </a:xfrm>
          <a:prstGeom prst="straightConnector1">
            <a:avLst/>
          </a:prstGeom>
          <a:ln w="34925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8D7F522B-05F1-750E-D62E-1628B781EB3D}"/>
              </a:ext>
            </a:extLst>
          </p:cNvPr>
          <p:cNvSpPr txBox="1"/>
          <p:nvPr/>
        </p:nvSpPr>
        <p:spPr>
          <a:xfrm>
            <a:off x="5358808" y="1688504"/>
            <a:ext cx="33265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FFC000"/>
                </a:solidFill>
              </a:rPr>
              <a:t>Double-</a:t>
            </a:r>
            <a:r>
              <a:rPr lang="fr-FR" dirty="0" err="1">
                <a:solidFill>
                  <a:srgbClr val="FFC000"/>
                </a:solidFill>
              </a:rPr>
              <a:t>peak</a:t>
            </a:r>
            <a:r>
              <a:rPr lang="fr-FR" dirty="0">
                <a:solidFill>
                  <a:srgbClr val="FFC000"/>
                </a:solidFill>
              </a:rPr>
              <a:t> </a:t>
            </a:r>
            <a:r>
              <a:rPr lang="fr-FR" dirty="0" err="1">
                <a:solidFill>
                  <a:srgbClr val="FFC000"/>
                </a:solidFill>
              </a:rPr>
              <a:t>separation</a:t>
            </a:r>
            <a:r>
              <a:rPr lang="fr-FR" dirty="0">
                <a:solidFill>
                  <a:srgbClr val="FFC000"/>
                </a:solidFill>
              </a:rPr>
              <a:t> (DPS)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33BF6FE7-6F36-974E-454F-A94F0106FE76}"/>
              </a:ext>
            </a:extLst>
          </p:cNvPr>
          <p:cNvSpPr/>
          <p:nvPr/>
        </p:nvSpPr>
        <p:spPr>
          <a:xfrm>
            <a:off x="2470245" y="3780430"/>
            <a:ext cx="368490" cy="24566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E5262D4-6D2D-7BEA-FF81-8C0F57AF88BF}"/>
              </a:ext>
            </a:extLst>
          </p:cNvPr>
          <p:cNvSpPr txBox="1"/>
          <p:nvPr/>
        </p:nvSpPr>
        <p:spPr>
          <a:xfrm>
            <a:off x="3384246" y="3533928"/>
            <a:ext cx="6415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R</a:t>
            </a:r>
            <a:r>
              <a:rPr lang="fr-FR" baseline="-25000" dirty="0"/>
              <a:t>max</a:t>
            </a:r>
            <a:endParaRPr lang="en-US" dirty="0"/>
          </a:p>
        </p:txBody>
      </p:sp>
      <p:cxnSp>
        <p:nvCxnSpPr>
          <p:cNvPr id="17" name="Connecteur droit 16">
            <a:extLst>
              <a:ext uri="{FF2B5EF4-FFF2-40B4-BE49-F238E27FC236}">
                <a16:creationId xmlns:a16="http://schemas.microsoft.com/office/drawing/2014/main" id="{D62D0CEA-76D2-49A3-838D-2F0FDA858AC2}"/>
              </a:ext>
            </a:extLst>
          </p:cNvPr>
          <p:cNvCxnSpPr>
            <a:cxnSpLocks/>
          </p:cNvCxnSpPr>
          <p:nvPr/>
        </p:nvCxnSpPr>
        <p:spPr>
          <a:xfrm>
            <a:off x="2654490" y="3903260"/>
            <a:ext cx="1916790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9" name="ZoneTexte 18">
            <a:extLst>
              <a:ext uri="{FF2B5EF4-FFF2-40B4-BE49-F238E27FC236}">
                <a16:creationId xmlns:a16="http://schemas.microsoft.com/office/drawing/2014/main" id="{DC39BCEF-A5F7-EA5B-008E-26E3E3F65C7D}"/>
              </a:ext>
            </a:extLst>
          </p:cNvPr>
          <p:cNvSpPr txBox="1"/>
          <p:nvPr/>
        </p:nvSpPr>
        <p:spPr>
          <a:xfrm>
            <a:off x="2199702" y="3429000"/>
            <a:ext cx="607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/>
              <a:t>R</a:t>
            </a:r>
            <a:r>
              <a:rPr lang="fr-FR" baseline="-25000" dirty="0" err="1"/>
              <a:t>star</a:t>
            </a:r>
            <a:endParaRPr lang="en-US" dirty="0"/>
          </a:p>
        </p:txBody>
      </p:sp>
      <p:cxnSp>
        <p:nvCxnSpPr>
          <p:cNvPr id="20" name="Connecteur droit 19">
            <a:extLst>
              <a:ext uri="{FF2B5EF4-FFF2-40B4-BE49-F238E27FC236}">
                <a16:creationId xmlns:a16="http://schemas.microsoft.com/office/drawing/2014/main" id="{EE825743-D514-1DB0-918F-BFCA35FF0FDA}"/>
              </a:ext>
            </a:extLst>
          </p:cNvPr>
          <p:cNvCxnSpPr>
            <a:cxnSpLocks/>
          </p:cNvCxnSpPr>
          <p:nvPr/>
        </p:nvCxnSpPr>
        <p:spPr>
          <a:xfrm>
            <a:off x="2470245" y="3903260"/>
            <a:ext cx="184245" cy="0"/>
          </a:xfrm>
          <a:prstGeom prst="line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21" name="Image 20">
            <a:extLst>
              <a:ext uri="{FF2B5EF4-FFF2-40B4-BE49-F238E27FC236}">
                <a16:creationId xmlns:a16="http://schemas.microsoft.com/office/drawing/2014/main" id="{B0DA16F3-2E2D-78E7-90FE-28F69E6A5D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09175" y="5075381"/>
            <a:ext cx="1333686" cy="752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15588</TotalTime>
  <Words>3450</Words>
  <Application>Microsoft Office PowerPoint</Application>
  <PresentationFormat>Affichage à l'écran (4:3)</PresentationFormat>
  <Paragraphs>584</Paragraphs>
  <Slides>111</Slides>
  <Notes>1</Notes>
  <HiddenSlides>0</HiddenSlides>
  <MMClips>5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111</vt:i4>
      </vt:variant>
    </vt:vector>
  </HeadingPairs>
  <TitlesOfParts>
    <vt:vector size="122" baseType="lpstr">
      <vt:lpstr>Arial</vt:lpstr>
      <vt:lpstr>Calibri</vt:lpstr>
      <vt:lpstr>Comfortaa</vt:lpstr>
      <vt:lpstr>Dreaming Outloud Pro</vt:lpstr>
      <vt:lpstr>Symbol</vt:lpstr>
      <vt:lpstr>Times New Roman</vt:lpstr>
      <vt:lpstr>Ubuntu</vt:lpstr>
      <vt:lpstr>Wingdings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Observatoire de la Côte d'Azur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Armando Domiciano de Souza</dc:creator>
  <dc:description/>
  <cp:lastModifiedBy>Anthony Meilland</cp:lastModifiedBy>
  <cp:revision>335</cp:revision>
  <dcterms:created xsi:type="dcterms:W3CDTF">2016-07-29T07:53:27Z</dcterms:created>
  <dcterms:modified xsi:type="dcterms:W3CDTF">2023-12-04T06:40:33Z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Company">
    <vt:lpwstr>Observatoire de la Côte d'Azur</vt:lpwstr>
  </property>
  <property fmtid="{D5CDD505-2E9C-101B-9397-08002B2CF9AE}" pid="4" name="HiddenSlides">
    <vt:i4>0</vt:i4>
  </property>
  <property fmtid="{D5CDD505-2E9C-101B-9397-08002B2CF9AE}" pid="5" name="HyperlinksChanged">
    <vt:bool>false</vt:bool>
  </property>
  <property fmtid="{D5CDD505-2E9C-101B-9397-08002B2CF9AE}" pid="6" name="LinksUpToDate">
    <vt:bool>false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Présentation à l'écran (4:3)</vt:lpwstr>
  </property>
  <property fmtid="{D5CDD505-2E9C-101B-9397-08002B2CF9AE}" pid="10" name="ScaleCrop">
    <vt:bool>false</vt:bool>
  </property>
  <property fmtid="{D5CDD505-2E9C-101B-9397-08002B2CF9AE}" pid="11" name="ShareDoc">
    <vt:bool>false</vt:bool>
  </property>
  <property fmtid="{D5CDD505-2E9C-101B-9397-08002B2CF9AE}" pid="12" name="Slides">
    <vt:i4>79</vt:i4>
  </property>
</Properties>
</file>