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47"/>
  </p:notesMasterIdLst>
  <p:handoutMasterIdLst>
    <p:handoutMasterId r:id="rId48"/>
  </p:handoutMasterIdLst>
  <p:sldIdLst>
    <p:sldId id="256" r:id="rId2"/>
    <p:sldId id="523" r:id="rId3"/>
    <p:sldId id="525" r:id="rId4"/>
    <p:sldId id="524" r:id="rId5"/>
    <p:sldId id="529" r:id="rId6"/>
    <p:sldId id="527" r:id="rId7"/>
    <p:sldId id="576" r:id="rId8"/>
    <p:sldId id="522" r:id="rId9"/>
    <p:sldId id="355" r:id="rId10"/>
    <p:sldId id="368" r:id="rId11"/>
    <p:sldId id="374" r:id="rId12"/>
    <p:sldId id="359" r:id="rId13"/>
    <p:sldId id="414" r:id="rId14"/>
    <p:sldId id="535" r:id="rId15"/>
    <p:sldId id="536" r:id="rId16"/>
    <p:sldId id="511" r:id="rId17"/>
    <p:sldId id="273" r:id="rId18"/>
    <p:sldId id="541" r:id="rId19"/>
    <p:sldId id="575" r:id="rId20"/>
    <p:sldId id="542" r:id="rId21"/>
    <p:sldId id="543" r:id="rId22"/>
    <p:sldId id="544" r:id="rId23"/>
    <p:sldId id="546" r:id="rId24"/>
    <p:sldId id="554" r:id="rId25"/>
    <p:sldId id="556" r:id="rId26"/>
    <p:sldId id="548" r:id="rId27"/>
    <p:sldId id="547" r:id="rId28"/>
    <p:sldId id="549" r:id="rId29"/>
    <p:sldId id="559" r:id="rId30"/>
    <p:sldId id="555" r:id="rId31"/>
    <p:sldId id="557" r:id="rId32"/>
    <p:sldId id="563" r:id="rId33"/>
    <p:sldId id="574" r:id="rId34"/>
    <p:sldId id="561" r:id="rId35"/>
    <p:sldId id="558" r:id="rId36"/>
    <p:sldId id="564" r:id="rId37"/>
    <p:sldId id="566" r:id="rId38"/>
    <p:sldId id="570" r:id="rId39"/>
    <p:sldId id="569" r:id="rId40"/>
    <p:sldId id="572" r:id="rId41"/>
    <p:sldId id="571" r:id="rId42"/>
    <p:sldId id="573" r:id="rId43"/>
    <p:sldId id="550" r:id="rId44"/>
    <p:sldId id="530" r:id="rId45"/>
    <p:sldId id="551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2F57968-291F-4052-AE1E-6782433F843F}">
          <p14:sldIdLst>
            <p14:sldId id="256"/>
            <p14:sldId id="523"/>
            <p14:sldId id="525"/>
            <p14:sldId id="524"/>
            <p14:sldId id="529"/>
            <p14:sldId id="527"/>
            <p14:sldId id="576"/>
            <p14:sldId id="522"/>
            <p14:sldId id="355"/>
            <p14:sldId id="368"/>
            <p14:sldId id="374"/>
            <p14:sldId id="359"/>
            <p14:sldId id="414"/>
            <p14:sldId id="535"/>
            <p14:sldId id="536"/>
            <p14:sldId id="511"/>
            <p14:sldId id="273"/>
            <p14:sldId id="541"/>
            <p14:sldId id="575"/>
            <p14:sldId id="542"/>
            <p14:sldId id="543"/>
            <p14:sldId id="544"/>
            <p14:sldId id="546"/>
            <p14:sldId id="554"/>
            <p14:sldId id="556"/>
            <p14:sldId id="548"/>
            <p14:sldId id="547"/>
            <p14:sldId id="549"/>
            <p14:sldId id="559"/>
            <p14:sldId id="555"/>
            <p14:sldId id="557"/>
            <p14:sldId id="563"/>
            <p14:sldId id="574"/>
            <p14:sldId id="561"/>
            <p14:sldId id="558"/>
            <p14:sldId id="564"/>
            <p14:sldId id="566"/>
            <p14:sldId id="570"/>
            <p14:sldId id="569"/>
            <p14:sldId id="572"/>
            <p14:sldId id="571"/>
            <p14:sldId id="573"/>
          </p14:sldIdLst>
        </p14:section>
        <p14:section name="plus" id="{6A748A12-BB3C-4CD7-B606-05C40CBBFD3E}">
          <p14:sldIdLst>
            <p14:sldId id="550"/>
            <p14:sldId id="530"/>
            <p14:sldId id="55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FF62"/>
    <a:srgbClr val="00FF00"/>
    <a:srgbClr val="0000FF"/>
    <a:srgbClr val="F28AED"/>
    <a:srgbClr val="FA7406"/>
    <a:srgbClr val="FF9797"/>
    <a:srgbClr val="DB55BE"/>
    <a:srgbClr val="D2DEEF"/>
    <a:srgbClr val="EAEFF7"/>
    <a:srgbClr val="A9B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6754" autoAdjust="0"/>
  </p:normalViewPr>
  <p:slideViewPr>
    <p:cSldViewPr snapToGrid="0">
      <p:cViewPr>
        <p:scale>
          <a:sx n="80" d="100"/>
          <a:sy n="80" d="100"/>
        </p:scale>
        <p:origin x="108" y="8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C6A9A-B9E0-4964-B1CA-8F294A9AEA7A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BFD7-651D-4A90-8164-14F16E43C6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60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EE63-6891-4077-B8C5-429453B6B6F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93C77-5A83-4874-8031-3688192CD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2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13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03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833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488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27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689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453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6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12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5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65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53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35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28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48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32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9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37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D3EF-7148-41A7-9FCE-14C18F21BD7D}" type="datetimeFigureOut">
              <a:rPr lang="fr-FR" smtClean="0"/>
              <a:t>11/09/2023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46A52-4C1A-4EC9-853B-344C0865DC1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3091"/>
            <a:ext cx="1044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Anthon</a:t>
            </a:r>
            <a:r>
              <a:rPr lang="fr-FR" sz="14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Meilland : </a:t>
            </a:r>
            <a:r>
              <a:rPr lang="en-US" sz="1400" dirty="0">
                <a:solidFill>
                  <a:schemeClr val="bg1"/>
                </a:solidFill>
              </a:rPr>
              <a:t>Probing dust and gas around hot stars with optical interferometry </a:t>
            </a:r>
            <a:endParaRPr lang="fr-F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842738" y="10275"/>
            <a:ext cx="4349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>
                <a:solidFill>
                  <a:schemeClr val="bg1"/>
                </a:solidFill>
              </a:rPr>
              <a:t>Hvar, 18. rujna 2023</a:t>
            </a:r>
            <a:endParaRPr lang="fr-FR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70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46.jpe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silhouette, crépuscule, sombre, ciel nocturne&#10;&#10;Description générée automatiquement">
            <a:extLst>
              <a:ext uri="{FF2B5EF4-FFF2-40B4-BE49-F238E27FC236}">
                <a16:creationId xmlns:a16="http://schemas.microsoft.com/office/drawing/2014/main" id="{F06A086E-7CE9-087B-3E75-C31F6A234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" t="686" r="1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1E01DF-CB5A-599D-C87E-0BA9F0A30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34376" r="43314" b="11896"/>
          <a:stretch/>
        </p:blipFill>
        <p:spPr>
          <a:xfrm rot="5400000">
            <a:off x="4938372" y="-399046"/>
            <a:ext cx="2322099" cy="12192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428" y="426837"/>
            <a:ext cx="12195424" cy="3002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Probing dust and gas around hot stars with optical interferometry </a:t>
            </a: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25" y="5131445"/>
            <a:ext cx="12192000" cy="9614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 Meilland</a:t>
            </a:r>
          </a:p>
          <a:p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aboratoire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agrange -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niversité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ôte d’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zur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CNRS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69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"/>
    </mc:Choice>
    <mc:Fallback>
      <p:transition spd="slow" advTm="16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62">
            <a:extLst>
              <a:ext uri="{FF2B5EF4-FFF2-40B4-BE49-F238E27FC236}">
                <a16:creationId xmlns:a16="http://schemas.microsoft.com/office/drawing/2014/main" id="{E9064BAA-AD49-4088-2DA6-861CE7649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9" t="13984" r="8752" b="16809"/>
          <a:stretch/>
        </p:blipFill>
        <p:spPr>
          <a:xfrm rot="21398374">
            <a:off x="5734472" y="1976098"/>
            <a:ext cx="5853333" cy="3708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946D94C-9043-46C6-A428-9BFC8DBDA319}"/>
              </a:ext>
            </a:extLst>
          </p:cNvPr>
          <p:cNvSpPr txBox="1"/>
          <p:nvPr/>
        </p:nvSpPr>
        <p:spPr>
          <a:xfrm>
            <a:off x="784244" y="617885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  <p:pic>
        <p:nvPicPr>
          <p:cNvPr id="59" name="Image 58" descr="Une image contenant personne, mur, plancher, intérieur&#10;&#10;Description générée automatiquement">
            <a:extLst>
              <a:ext uri="{FF2B5EF4-FFF2-40B4-BE49-F238E27FC236}">
                <a16:creationId xmlns:a16="http://schemas.microsoft.com/office/drawing/2014/main" id="{BF7CBD78-54CE-2DC2-F600-15CE3CFA72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" b="2256"/>
          <a:stretch/>
        </p:blipFill>
        <p:spPr>
          <a:xfrm rot="175025">
            <a:off x="315128" y="1726431"/>
            <a:ext cx="4908161" cy="4741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1BF38142-B4D7-9B0B-9AC3-D4842585C8B6}"/>
              </a:ext>
            </a:extLst>
          </p:cNvPr>
          <p:cNvSpPr txBox="1"/>
          <p:nvPr/>
        </p:nvSpPr>
        <p:spPr>
          <a:xfrm rot="150359">
            <a:off x="839813" y="1873109"/>
            <a:ext cx="4165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Labeyrie and the GI2T team in 1994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05CC0A9-BDD2-56F0-CF8A-2588A219ACDF}"/>
              </a:ext>
            </a:extLst>
          </p:cNvPr>
          <p:cNvSpPr txBox="1"/>
          <p:nvPr/>
        </p:nvSpPr>
        <p:spPr>
          <a:xfrm rot="21365195">
            <a:off x="9547636" y="5079210"/>
            <a:ext cx="2516036" cy="5406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GI2T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Calern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France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4EA9E927-82DC-D50C-3466-B06C88A2AE35}"/>
              </a:ext>
            </a:extLst>
          </p:cNvPr>
          <p:cNvSpPr txBox="1">
            <a:spLocks/>
          </p:cNvSpPr>
          <p:nvPr/>
        </p:nvSpPr>
        <p:spPr>
          <a:xfrm>
            <a:off x="1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Spectro-interferometry</a:t>
            </a:r>
            <a:endParaRPr lang="en-US" baseline="30000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29E8CF9-C2F1-2375-31DF-4FEE2B7AB267}"/>
              </a:ext>
            </a:extLst>
          </p:cNvPr>
          <p:cNvSpPr/>
          <p:nvPr/>
        </p:nvSpPr>
        <p:spPr>
          <a:xfrm>
            <a:off x="3958389" y="2983832"/>
            <a:ext cx="553453" cy="6497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32D6D30-A15E-4C22-975E-2800BB7B0E86}"/>
              </a:ext>
            </a:extLst>
          </p:cNvPr>
          <p:cNvSpPr/>
          <p:nvPr/>
        </p:nvSpPr>
        <p:spPr>
          <a:xfrm>
            <a:off x="1448366" y="2486527"/>
            <a:ext cx="553453" cy="6497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42"/>
    </mc:Choice>
    <mc:Fallback xmlns="">
      <p:transition spd="slow" advTm="7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4CE1C3D-13B5-442C-8DF4-EBF4367C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44" y="1667827"/>
            <a:ext cx="4418909" cy="34309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8C2A37-139D-4A2F-AF3F-045AF7539B84}"/>
              </a:ext>
            </a:extLst>
          </p:cNvPr>
          <p:cNvSpPr txBox="1"/>
          <p:nvPr/>
        </p:nvSpPr>
        <p:spPr>
          <a:xfrm>
            <a:off x="1539966" y="893188"/>
            <a:ext cx="1358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>
                <a:solidFill>
                  <a:schemeClr val="bg1"/>
                </a:solidFill>
              </a:rPr>
              <a:t>γ</a:t>
            </a:r>
            <a:r>
              <a:rPr lang="fr-FR" sz="4400" dirty="0">
                <a:solidFill>
                  <a:schemeClr val="bg1"/>
                </a:solidFill>
              </a:rPr>
              <a:t> Cas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EA6834-759A-4C58-A7C7-FDDB1DEBE607}"/>
              </a:ext>
            </a:extLst>
          </p:cNvPr>
          <p:cNvSpPr txBox="1"/>
          <p:nvPr/>
        </p:nvSpPr>
        <p:spPr>
          <a:xfrm>
            <a:off x="668350" y="4826039"/>
            <a:ext cx="381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VEGA (5</a:t>
            </a:r>
            <a:r>
              <a:rPr lang="fr-FR" baseline="30000" dirty="0"/>
              <a:t>ème</a:t>
            </a:r>
            <a:r>
              <a:rPr lang="fr-FR" dirty="0"/>
              <a:t> étoile plus brillante du ciel)</a:t>
            </a:r>
            <a:endParaRPr lang="en-US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BA496A9-053E-4452-A16E-AD277021C6E9}"/>
              </a:ext>
            </a:extLst>
          </p:cNvPr>
          <p:cNvCxnSpPr>
            <a:cxnSpLocks/>
          </p:cNvCxnSpPr>
          <p:nvPr/>
        </p:nvCxnSpPr>
        <p:spPr>
          <a:xfrm flipH="1">
            <a:off x="2712833" y="2544933"/>
            <a:ext cx="1221618" cy="83834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43C8398-9B29-4244-BF88-D5348B78282F}"/>
              </a:ext>
            </a:extLst>
          </p:cNvPr>
          <p:cNvCxnSpPr/>
          <p:nvPr/>
        </p:nvCxnSpPr>
        <p:spPr>
          <a:xfrm>
            <a:off x="5242560" y="2621280"/>
            <a:ext cx="1637211" cy="17997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676B791-B938-436F-A714-07127938E226}"/>
              </a:ext>
            </a:extLst>
          </p:cNvPr>
          <p:cNvSpPr txBox="1"/>
          <p:nvPr/>
        </p:nvSpPr>
        <p:spPr>
          <a:xfrm>
            <a:off x="3934451" y="2175601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H</a:t>
            </a:r>
            <a:r>
              <a:rPr lang="el-GR" sz="3600" dirty="0">
                <a:solidFill>
                  <a:schemeClr val="bg1"/>
                </a:solidFill>
              </a:rPr>
              <a:t>α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CB148B-3F6F-9556-8B94-DC214F8977EC}"/>
              </a:ext>
            </a:extLst>
          </p:cNvPr>
          <p:cNvSpPr txBox="1"/>
          <p:nvPr/>
        </p:nvSpPr>
        <p:spPr>
          <a:xfrm>
            <a:off x="4764246" y="693018"/>
            <a:ext cx="6777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First </a:t>
            </a:r>
            <a:r>
              <a:rPr lang="fr-FR" sz="2800" dirty="0" err="1">
                <a:solidFill>
                  <a:schemeClr val="bg1"/>
                </a:solidFill>
              </a:rPr>
              <a:t>studies</a:t>
            </a:r>
            <a:r>
              <a:rPr lang="fr-FR" sz="2800" dirty="0">
                <a:solidFill>
                  <a:schemeClr val="bg1"/>
                </a:solidFill>
              </a:rPr>
              <a:t> of the </a:t>
            </a:r>
            <a:r>
              <a:rPr lang="fr-FR" sz="2800" dirty="0" err="1">
                <a:solidFill>
                  <a:schemeClr val="bg1"/>
                </a:solidFill>
              </a:rPr>
              <a:t>geometry</a:t>
            </a:r>
            <a:r>
              <a:rPr lang="fr-FR" sz="2800" dirty="0">
                <a:solidFill>
                  <a:schemeClr val="bg1"/>
                </a:solidFill>
              </a:rPr>
              <a:t> and </a:t>
            </a:r>
            <a:r>
              <a:rPr lang="fr-FR" sz="2800" dirty="0" err="1">
                <a:solidFill>
                  <a:schemeClr val="bg1"/>
                </a:solidFill>
              </a:rPr>
              <a:t>kinematics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Of the </a:t>
            </a:r>
            <a:r>
              <a:rPr lang="fr-FR" sz="2800" dirty="0" err="1">
                <a:solidFill>
                  <a:schemeClr val="bg1"/>
                </a:solidFill>
              </a:rPr>
              <a:t>environment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around</a:t>
            </a:r>
            <a:r>
              <a:rPr lang="fr-FR" sz="2800" dirty="0">
                <a:solidFill>
                  <a:schemeClr val="bg1"/>
                </a:solidFill>
              </a:rPr>
              <a:t> a </a:t>
            </a:r>
            <a:r>
              <a:rPr lang="fr-FR" sz="2800" dirty="0" err="1">
                <a:solidFill>
                  <a:schemeClr val="bg1"/>
                </a:solidFill>
              </a:rPr>
              <a:t>classical</a:t>
            </a:r>
            <a:r>
              <a:rPr lang="fr-FR" sz="2800" dirty="0">
                <a:solidFill>
                  <a:schemeClr val="bg1"/>
                </a:solidFill>
              </a:rPr>
              <a:t> Be star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E603C4F-6AA1-D097-9F39-2A6692451B19}"/>
              </a:ext>
            </a:extLst>
          </p:cNvPr>
          <p:cNvSpPr txBox="1"/>
          <p:nvPr/>
        </p:nvSpPr>
        <p:spPr>
          <a:xfrm>
            <a:off x="4729092" y="1769056"/>
            <a:ext cx="74095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Mourard</a:t>
            </a:r>
            <a:r>
              <a:rPr lang="fr-FR" sz="2800" dirty="0">
                <a:solidFill>
                  <a:schemeClr val="bg1"/>
                </a:solidFill>
              </a:rPr>
              <a:t>+ 1989, Stee+ 1995, 1998, Berio+ 1999</a:t>
            </a:r>
          </a:p>
          <a:p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4E87366-C332-F8DB-00E2-DD75F0937846}"/>
              </a:ext>
            </a:extLst>
          </p:cNvPr>
          <p:cNvSpPr txBox="1"/>
          <p:nvPr/>
        </p:nvSpPr>
        <p:spPr>
          <a:xfrm>
            <a:off x="-1156661" y="5748581"/>
            <a:ext cx="61055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l-GR" sz="2800" dirty="0">
                <a:solidFill>
                  <a:schemeClr val="bg1"/>
                </a:solidFill>
              </a:rPr>
              <a:t>ζ</a:t>
            </a:r>
            <a:r>
              <a:rPr lang="fr-FR" sz="2800" dirty="0">
                <a:solidFill>
                  <a:schemeClr val="bg1"/>
                </a:solidFill>
              </a:rPr>
              <a:t> Tau Vakili+ 1998 </a:t>
            </a:r>
          </a:p>
        </p:txBody>
      </p:sp>
      <p:pic>
        <p:nvPicPr>
          <p:cNvPr id="30" name="Image 29" descr="Une image contenant texte, capture d’écran, cercle, nombre&#10;&#10;Description générée automatiquement">
            <a:extLst>
              <a:ext uri="{FF2B5EF4-FFF2-40B4-BE49-F238E27FC236}">
                <a16:creationId xmlns:a16="http://schemas.microsoft.com/office/drawing/2014/main" id="{DF15EFFD-7743-3028-B186-3FC7E6484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64" y="2316678"/>
            <a:ext cx="5925652" cy="4398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6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98"/>
    </mc:Choice>
    <mc:Fallback xmlns="">
      <p:transition spd="slow" advTm="11959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/>
          <a:stretch/>
        </p:blipFill>
        <p:spPr>
          <a:xfrm>
            <a:off x="1801916" y="1034716"/>
            <a:ext cx="8408495" cy="523922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Kinematics without angular resolution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9"/>
    </mc:Choice>
    <mc:Fallback xmlns="">
      <p:transition spd="slow" advTm="3137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/>
          <a:stretch/>
        </p:blipFill>
        <p:spPr>
          <a:xfrm>
            <a:off x="1801916" y="1082566"/>
            <a:ext cx="8408495" cy="519137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9" r="4817" b="2444"/>
          <a:stretch/>
        </p:blipFill>
        <p:spPr>
          <a:xfrm>
            <a:off x="1801916" y="3623792"/>
            <a:ext cx="8408495" cy="2869081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2117558" y="2328450"/>
            <a:ext cx="2310063" cy="0"/>
          </a:xfrm>
          <a:prstGeom prst="line">
            <a:avLst/>
          </a:prstGeom>
          <a:ln w="44450">
            <a:solidFill>
              <a:srgbClr val="01F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897654" y="2328450"/>
            <a:ext cx="2310063" cy="0"/>
          </a:xfrm>
          <a:prstGeom prst="line">
            <a:avLst/>
          </a:prstGeom>
          <a:ln w="44450">
            <a:solidFill>
              <a:srgbClr val="01F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86622" y="2325982"/>
            <a:ext cx="2310063" cy="0"/>
          </a:xfrm>
          <a:prstGeom prst="line">
            <a:avLst/>
          </a:prstGeom>
          <a:ln w="44450">
            <a:solidFill>
              <a:srgbClr val="01F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Kinematics with angular resolution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7DD0916-E73E-0A18-B014-163DA721D6FA}"/>
              </a:ext>
            </a:extLst>
          </p:cNvPr>
          <p:cNvSpPr/>
          <p:nvPr/>
        </p:nvSpPr>
        <p:spPr>
          <a:xfrm>
            <a:off x="1801916" y="4892723"/>
            <a:ext cx="2902431" cy="1700582"/>
          </a:xfrm>
          <a:prstGeom prst="ellipse">
            <a:avLst/>
          </a:prstGeom>
          <a:noFill/>
          <a:ln w="53975">
            <a:solidFill>
              <a:srgbClr val="01FF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8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"/>
    </mc:Choice>
    <mc:Fallback>
      <p:transition spd="slow" advTm="5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4CE1C3D-13B5-442C-8DF4-EBF4367C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44" y="1667827"/>
            <a:ext cx="4418909" cy="34309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8C2A37-139D-4A2F-AF3F-045AF7539B84}"/>
              </a:ext>
            </a:extLst>
          </p:cNvPr>
          <p:cNvSpPr txBox="1"/>
          <p:nvPr/>
        </p:nvSpPr>
        <p:spPr>
          <a:xfrm>
            <a:off x="1539966" y="893188"/>
            <a:ext cx="1358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dirty="0">
                <a:solidFill>
                  <a:schemeClr val="bg1"/>
                </a:solidFill>
              </a:rPr>
              <a:t>γ</a:t>
            </a:r>
            <a:r>
              <a:rPr lang="fr-FR" sz="4400" dirty="0">
                <a:solidFill>
                  <a:schemeClr val="bg1"/>
                </a:solidFill>
              </a:rPr>
              <a:t> Cas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EA6834-759A-4C58-A7C7-FDDB1DEBE607}"/>
              </a:ext>
            </a:extLst>
          </p:cNvPr>
          <p:cNvSpPr txBox="1"/>
          <p:nvPr/>
        </p:nvSpPr>
        <p:spPr>
          <a:xfrm>
            <a:off x="668350" y="4826039"/>
            <a:ext cx="381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VEGA (5</a:t>
            </a:r>
            <a:r>
              <a:rPr lang="fr-FR" baseline="30000" dirty="0"/>
              <a:t>ème</a:t>
            </a:r>
            <a:r>
              <a:rPr lang="fr-FR" dirty="0"/>
              <a:t> étoile plus brillante du ciel)</a:t>
            </a:r>
            <a:endParaRPr lang="en-US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BA496A9-053E-4452-A16E-AD277021C6E9}"/>
              </a:ext>
            </a:extLst>
          </p:cNvPr>
          <p:cNvCxnSpPr>
            <a:cxnSpLocks/>
          </p:cNvCxnSpPr>
          <p:nvPr/>
        </p:nvCxnSpPr>
        <p:spPr>
          <a:xfrm flipH="1">
            <a:off x="2712833" y="2544933"/>
            <a:ext cx="1221618" cy="838347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43C8398-9B29-4244-BF88-D5348B78282F}"/>
              </a:ext>
            </a:extLst>
          </p:cNvPr>
          <p:cNvCxnSpPr/>
          <p:nvPr/>
        </p:nvCxnSpPr>
        <p:spPr>
          <a:xfrm>
            <a:off x="5242560" y="2621280"/>
            <a:ext cx="1637211" cy="17997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676B791-B938-436F-A714-07127938E226}"/>
              </a:ext>
            </a:extLst>
          </p:cNvPr>
          <p:cNvSpPr txBox="1"/>
          <p:nvPr/>
        </p:nvSpPr>
        <p:spPr>
          <a:xfrm>
            <a:off x="3934451" y="2175601"/>
            <a:ext cx="73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H</a:t>
            </a:r>
            <a:r>
              <a:rPr lang="el-GR" sz="3600" dirty="0">
                <a:solidFill>
                  <a:schemeClr val="bg1"/>
                </a:solidFill>
              </a:rPr>
              <a:t>α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CB148B-3F6F-9556-8B94-DC214F8977EC}"/>
              </a:ext>
            </a:extLst>
          </p:cNvPr>
          <p:cNvSpPr txBox="1"/>
          <p:nvPr/>
        </p:nvSpPr>
        <p:spPr>
          <a:xfrm>
            <a:off x="4764246" y="693018"/>
            <a:ext cx="6777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First </a:t>
            </a:r>
            <a:r>
              <a:rPr lang="fr-FR" sz="2800" dirty="0" err="1">
                <a:solidFill>
                  <a:schemeClr val="bg1"/>
                </a:solidFill>
              </a:rPr>
              <a:t>studies</a:t>
            </a:r>
            <a:r>
              <a:rPr lang="fr-FR" sz="2800" dirty="0">
                <a:solidFill>
                  <a:schemeClr val="bg1"/>
                </a:solidFill>
              </a:rPr>
              <a:t> of the </a:t>
            </a:r>
            <a:r>
              <a:rPr lang="fr-FR" sz="2800" dirty="0" err="1">
                <a:solidFill>
                  <a:schemeClr val="bg1"/>
                </a:solidFill>
              </a:rPr>
              <a:t>geometry</a:t>
            </a:r>
            <a:r>
              <a:rPr lang="fr-FR" sz="2800" dirty="0">
                <a:solidFill>
                  <a:schemeClr val="bg1"/>
                </a:solidFill>
              </a:rPr>
              <a:t> and </a:t>
            </a:r>
            <a:r>
              <a:rPr lang="fr-FR" sz="2800" dirty="0" err="1">
                <a:solidFill>
                  <a:schemeClr val="bg1"/>
                </a:solidFill>
              </a:rPr>
              <a:t>kinematics</a:t>
            </a:r>
            <a:endParaRPr lang="fr-FR" sz="2800" dirty="0">
              <a:solidFill>
                <a:schemeClr val="bg1"/>
              </a:solidFill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Of the </a:t>
            </a:r>
            <a:r>
              <a:rPr lang="fr-FR" sz="2800" dirty="0" err="1">
                <a:solidFill>
                  <a:schemeClr val="bg1"/>
                </a:solidFill>
              </a:rPr>
              <a:t>environment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around</a:t>
            </a:r>
            <a:r>
              <a:rPr lang="fr-FR" sz="2800" dirty="0">
                <a:solidFill>
                  <a:schemeClr val="bg1"/>
                </a:solidFill>
              </a:rPr>
              <a:t> a </a:t>
            </a:r>
            <a:r>
              <a:rPr lang="fr-FR" sz="2800" dirty="0" err="1">
                <a:solidFill>
                  <a:schemeClr val="bg1"/>
                </a:solidFill>
              </a:rPr>
              <a:t>classical</a:t>
            </a:r>
            <a:r>
              <a:rPr lang="fr-FR" sz="2800" dirty="0">
                <a:solidFill>
                  <a:schemeClr val="bg1"/>
                </a:solidFill>
              </a:rPr>
              <a:t> Be star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E603C4F-6AA1-D097-9F39-2A6692451B19}"/>
              </a:ext>
            </a:extLst>
          </p:cNvPr>
          <p:cNvSpPr txBox="1"/>
          <p:nvPr/>
        </p:nvSpPr>
        <p:spPr>
          <a:xfrm>
            <a:off x="4729092" y="1769056"/>
            <a:ext cx="74095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Mourard</a:t>
            </a:r>
            <a:r>
              <a:rPr lang="fr-FR" sz="2800" dirty="0">
                <a:solidFill>
                  <a:schemeClr val="bg1"/>
                </a:solidFill>
              </a:rPr>
              <a:t>+ 1989, Stee+ 1995, 1998, Berio+ 1999</a:t>
            </a:r>
          </a:p>
          <a:p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  <a:p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4" name="Image 23" descr="Une image contenant ligne, diagramme, Tracé&#10;&#10;Description générée automatiquement">
            <a:extLst>
              <a:ext uri="{FF2B5EF4-FFF2-40B4-BE49-F238E27FC236}">
                <a16:creationId xmlns:a16="http://schemas.microsoft.com/office/drawing/2014/main" id="{ADFEA193-C200-BF6E-E768-803C66BBF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15" y="2964106"/>
            <a:ext cx="4312492" cy="3080351"/>
          </a:xfrm>
          <a:prstGeom prst="rect">
            <a:avLst/>
          </a:prstGeom>
        </p:spPr>
      </p:pic>
      <p:pic>
        <p:nvPicPr>
          <p:cNvPr id="26" name="Image 25" descr="Une image contenant diagramme, ligne, Tracé, Dessin technique&#10;&#10;Description générée automatiquement">
            <a:extLst>
              <a:ext uri="{FF2B5EF4-FFF2-40B4-BE49-F238E27FC236}">
                <a16:creationId xmlns:a16="http://schemas.microsoft.com/office/drawing/2014/main" id="{9B670661-B9CA-CF75-80B1-143FDA7D0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12" y="2925386"/>
            <a:ext cx="3544983" cy="34967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8B8FF5-AEEE-6340-0945-C64F24688ED0}"/>
              </a:ext>
            </a:extLst>
          </p:cNvPr>
          <p:cNvSpPr txBox="1"/>
          <p:nvPr/>
        </p:nvSpPr>
        <p:spPr>
          <a:xfrm>
            <a:off x="6519365" y="6382977"/>
            <a:ext cx="5368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Favors</a:t>
            </a:r>
            <a:r>
              <a:rPr lang="fr-FR" sz="2400" dirty="0">
                <a:solidFill>
                  <a:schemeClr val="bg1"/>
                </a:solidFill>
              </a:rPr>
              <a:t> rotation over expansion in the </a:t>
            </a:r>
            <a:r>
              <a:rPr lang="fr-FR" sz="2400" dirty="0" err="1">
                <a:solidFill>
                  <a:schemeClr val="bg1"/>
                </a:solidFill>
              </a:rPr>
              <a:t>disk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4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98"/>
    </mc:Choice>
    <mc:Fallback xmlns="">
      <p:transition spd="slow" advTm="11959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>
            <a:extLst>
              <a:ext uri="{FF2B5EF4-FFF2-40B4-BE49-F238E27FC236}">
                <a16:creationId xmlns:a16="http://schemas.microsoft.com/office/drawing/2014/main" id="{C944DD26-5CCE-4042-B911-209E7A0F96BD}"/>
              </a:ext>
            </a:extLst>
          </p:cNvPr>
          <p:cNvGrpSpPr/>
          <p:nvPr/>
        </p:nvGrpSpPr>
        <p:grpSpPr>
          <a:xfrm rot="21137724">
            <a:off x="183816" y="625111"/>
            <a:ext cx="4465424" cy="2615306"/>
            <a:chOff x="168876" y="403252"/>
            <a:chExt cx="4711517" cy="2821600"/>
          </a:xfrm>
        </p:grpSpPr>
        <p:pic>
          <p:nvPicPr>
            <p:cNvPr id="3" name="Picture 127" descr="npoi_aerial02">
              <a:extLst>
                <a:ext uri="{FF2B5EF4-FFF2-40B4-BE49-F238E27FC236}">
                  <a16:creationId xmlns:a16="http://schemas.microsoft.com/office/drawing/2014/main" id="{AB306AF5-0A7D-4E39-AFF3-CB9277BE7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76" y="403252"/>
              <a:ext cx="4711517" cy="282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92656C2-5FDE-4846-95E9-3D51BFAE0C74}"/>
                </a:ext>
              </a:extLst>
            </p:cNvPr>
            <p:cNvSpPr txBox="1"/>
            <p:nvPr/>
          </p:nvSpPr>
          <p:spPr>
            <a:xfrm>
              <a:off x="1092718" y="2818412"/>
              <a:ext cx="2636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NPOI, Arizona, USA (1994)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35DF8DC-DEB8-4674-9B84-F853074365E0}"/>
              </a:ext>
            </a:extLst>
          </p:cNvPr>
          <p:cNvGrpSpPr/>
          <p:nvPr/>
        </p:nvGrpSpPr>
        <p:grpSpPr>
          <a:xfrm rot="398292">
            <a:off x="319578" y="3593046"/>
            <a:ext cx="5397217" cy="2912104"/>
            <a:chOff x="124048" y="3519967"/>
            <a:chExt cx="5640790" cy="2994265"/>
          </a:xfrm>
        </p:grpSpPr>
        <p:pic>
          <p:nvPicPr>
            <p:cNvPr id="15" name="Picture 135" descr="palomar-int-1">
              <a:extLst>
                <a:ext uri="{FF2B5EF4-FFF2-40B4-BE49-F238E27FC236}">
                  <a16:creationId xmlns:a16="http://schemas.microsoft.com/office/drawing/2014/main" id="{E788BABD-3077-478E-BD29-E0D8C16E1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72" b="9972"/>
            <a:stretch>
              <a:fillRect/>
            </a:stretch>
          </p:blipFill>
          <p:spPr bwMode="auto">
            <a:xfrm>
              <a:off x="124048" y="3519967"/>
              <a:ext cx="5640790" cy="29942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788325B-50D5-493D-BCEA-3BA330174D94}"/>
                </a:ext>
              </a:extLst>
            </p:cNvPr>
            <p:cNvSpPr txBox="1"/>
            <p:nvPr/>
          </p:nvSpPr>
          <p:spPr>
            <a:xfrm>
              <a:off x="1237410" y="6104207"/>
              <a:ext cx="263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PTI, California, USA (1996)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3792AB5-4D85-4086-A086-53E38A54C19A}"/>
              </a:ext>
            </a:extLst>
          </p:cNvPr>
          <p:cNvGrpSpPr/>
          <p:nvPr/>
        </p:nvGrpSpPr>
        <p:grpSpPr>
          <a:xfrm>
            <a:off x="4666117" y="3907506"/>
            <a:ext cx="4686327" cy="2764833"/>
            <a:chOff x="4987711" y="3829710"/>
            <a:chExt cx="4686327" cy="2764833"/>
          </a:xfrm>
        </p:grpSpPr>
        <p:pic>
          <p:nvPicPr>
            <p:cNvPr id="16" name="Picture 113" descr="iota_small">
              <a:extLst>
                <a:ext uri="{FF2B5EF4-FFF2-40B4-BE49-F238E27FC236}">
                  <a16:creationId xmlns:a16="http://schemas.microsoft.com/office/drawing/2014/main" id="{ECD547E5-27B8-4607-8102-4FBA00EBC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6" b="12271"/>
            <a:stretch>
              <a:fillRect/>
            </a:stretch>
          </p:blipFill>
          <p:spPr bwMode="auto">
            <a:xfrm>
              <a:off x="4987711" y="3829710"/>
              <a:ext cx="4686327" cy="27648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514A440-6789-47CB-897F-FB2AE4857598}"/>
                </a:ext>
              </a:extLst>
            </p:cNvPr>
            <p:cNvSpPr txBox="1"/>
            <p:nvPr/>
          </p:nvSpPr>
          <p:spPr>
            <a:xfrm>
              <a:off x="6188616" y="6225211"/>
              <a:ext cx="2591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IOTA, Arizona, USA (1993)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EBB7E68-93B6-4392-9E0B-2B4849B40614}"/>
              </a:ext>
            </a:extLst>
          </p:cNvPr>
          <p:cNvGrpSpPr/>
          <p:nvPr/>
        </p:nvGrpSpPr>
        <p:grpSpPr>
          <a:xfrm rot="288065">
            <a:off x="8981687" y="2768011"/>
            <a:ext cx="3050279" cy="3952008"/>
            <a:chOff x="9296797" y="2853157"/>
            <a:chExt cx="2972740" cy="3865359"/>
          </a:xfrm>
        </p:grpSpPr>
        <p:pic>
          <p:nvPicPr>
            <p:cNvPr id="13" name="Picture 96" descr="markIII_exterieur_1998">
              <a:extLst>
                <a:ext uri="{FF2B5EF4-FFF2-40B4-BE49-F238E27FC236}">
                  <a16:creationId xmlns:a16="http://schemas.microsoft.com/office/drawing/2014/main" id="{EF46BDA5-7E64-4682-A3D5-95C2F3176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6" r="17027"/>
            <a:stretch>
              <a:fillRect/>
            </a:stretch>
          </p:blipFill>
          <p:spPr bwMode="auto">
            <a:xfrm>
              <a:off x="9296797" y="2853157"/>
              <a:ext cx="2859687" cy="38653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0C5C99D-92C8-4996-A7BC-A3AE731CC29C}"/>
                </a:ext>
              </a:extLst>
            </p:cNvPr>
            <p:cNvSpPr txBox="1"/>
            <p:nvPr/>
          </p:nvSpPr>
          <p:spPr>
            <a:xfrm>
              <a:off x="9387589" y="6352681"/>
              <a:ext cx="2881948" cy="350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Mark III, California, USA (1985)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64BA3082-6E77-4812-8ECB-47E4A32C1AD4}"/>
              </a:ext>
            </a:extLst>
          </p:cNvPr>
          <p:cNvGrpSpPr/>
          <p:nvPr/>
        </p:nvGrpSpPr>
        <p:grpSpPr>
          <a:xfrm rot="21417684">
            <a:off x="8121111" y="463776"/>
            <a:ext cx="3676662" cy="2739915"/>
            <a:chOff x="8397510" y="-191127"/>
            <a:chExt cx="3963366" cy="2870791"/>
          </a:xfrm>
        </p:grpSpPr>
        <p:pic>
          <p:nvPicPr>
            <p:cNvPr id="10" name="Picture 99" descr="isi_32m">
              <a:extLst>
                <a:ext uri="{FF2B5EF4-FFF2-40B4-BE49-F238E27FC236}">
                  <a16:creationId xmlns:a16="http://schemas.microsoft.com/office/drawing/2014/main" id="{02F778A0-C19C-407C-B082-172234677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7510" y="-191127"/>
              <a:ext cx="3963366" cy="28707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4862B97-48F9-4F50-AB2A-5989B6E69946}"/>
                </a:ext>
              </a:extLst>
            </p:cNvPr>
            <p:cNvSpPr txBox="1"/>
            <p:nvPr/>
          </p:nvSpPr>
          <p:spPr>
            <a:xfrm>
              <a:off x="9175137" y="2282742"/>
              <a:ext cx="2677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ISI , California, USA (1988)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A62C6396-DA3F-4E9F-B13C-32735D569AEE}"/>
              </a:ext>
            </a:extLst>
          </p:cNvPr>
          <p:cNvGrpSpPr/>
          <p:nvPr/>
        </p:nvGrpSpPr>
        <p:grpSpPr>
          <a:xfrm rot="21234221">
            <a:off x="3521491" y="2916004"/>
            <a:ext cx="5170886" cy="2074625"/>
            <a:chOff x="4726166" y="2236353"/>
            <a:chExt cx="5170886" cy="2074625"/>
          </a:xfrm>
        </p:grpSpPr>
        <p:pic>
          <p:nvPicPr>
            <p:cNvPr id="26" name="Picture 106" descr="Coast20m_1">
              <a:extLst>
                <a:ext uri="{FF2B5EF4-FFF2-40B4-BE49-F238E27FC236}">
                  <a16:creationId xmlns:a16="http://schemas.microsoft.com/office/drawing/2014/main" id="{16E2A6BD-4AB7-4504-A846-6224594AD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166" y="2236353"/>
              <a:ext cx="5170886" cy="20746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53628D1-0C48-43AD-880C-6D031483E999}"/>
                </a:ext>
              </a:extLst>
            </p:cNvPr>
            <p:cNvSpPr txBox="1"/>
            <p:nvPr/>
          </p:nvSpPr>
          <p:spPr>
            <a:xfrm>
              <a:off x="5936305" y="3859459"/>
              <a:ext cx="2950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COAST, Cambridge, UK (1988)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1FF23C56-11C7-422C-96F0-9B65EA5BD5EA}"/>
              </a:ext>
            </a:extLst>
          </p:cNvPr>
          <p:cNvGrpSpPr/>
          <p:nvPr/>
        </p:nvGrpSpPr>
        <p:grpSpPr>
          <a:xfrm rot="306352">
            <a:off x="4552652" y="523923"/>
            <a:ext cx="3473338" cy="2376956"/>
            <a:chOff x="4558560" y="391403"/>
            <a:chExt cx="3787675" cy="2523755"/>
          </a:xfrm>
        </p:grpSpPr>
        <p:pic>
          <p:nvPicPr>
            <p:cNvPr id="20" name="Picture 56" descr="susi1">
              <a:extLst>
                <a:ext uri="{FF2B5EF4-FFF2-40B4-BE49-F238E27FC236}">
                  <a16:creationId xmlns:a16="http://schemas.microsoft.com/office/drawing/2014/main" id="{D0FC67FF-DA4D-4480-BCBC-4D74E15F3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" b="3145"/>
            <a:stretch>
              <a:fillRect/>
            </a:stretch>
          </p:blipFill>
          <p:spPr bwMode="auto">
            <a:xfrm>
              <a:off x="4558560" y="391403"/>
              <a:ext cx="3787675" cy="25237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DC1CDB9-F286-4007-8267-838BE9EFF518}"/>
                </a:ext>
              </a:extLst>
            </p:cNvPr>
            <p:cNvSpPr txBox="1"/>
            <p:nvPr/>
          </p:nvSpPr>
          <p:spPr>
            <a:xfrm>
              <a:off x="5436264" y="2511614"/>
              <a:ext cx="2195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SUSI, </a:t>
              </a:r>
              <a:r>
                <a:rPr lang="fr-FR" dirty="0" err="1">
                  <a:solidFill>
                    <a:schemeClr val="bg1"/>
                  </a:solidFill>
                </a:rPr>
                <a:t>Australia</a:t>
              </a:r>
              <a:r>
                <a:rPr lang="fr-FR" dirty="0">
                  <a:solidFill>
                    <a:schemeClr val="bg1"/>
                  </a:solidFill>
                </a:rPr>
                <a:t> (1991)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3012152-0AB9-5B9E-A516-D70F1BBDDC68}"/>
              </a:ext>
            </a:extLst>
          </p:cNvPr>
          <p:cNvGrpSpPr/>
          <p:nvPr/>
        </p:nvGrpSpPr>
        <p:grpSpPr>
          <a:xfrm>
            <a:off x="1605373" y="3201246"/>
            <a:ext cx="6846120" cy="3415914"/>
            <a:chOff x="1605373" y="3201246"/>
            <a:chExt cx="6846120" cy="3415914"/>
          </a:xfrm>
        </p:grpSpPr>
        <p:pic>
          <p:nvPicPr>
            <p:cNvPr id="2" name="Image 1" descr="Une image contenant texte, capture d’écran, nombre, Police&#10;&#10;Description générée automatiquement">
              <a:extLst>
                <a:ext uri="{FF2B5EF4-FFF2-40B4-BE49-F238E27FC236}">
                  <a16:creationId xmlns:a16="http://schemas.microsoft.com/office/drawing/2014/main" id="{F6E6ED35-E6E8-7855-9A6F-02CF00F74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373" y="3201246"/>
              <a:ext cx="6846120" cy="3415914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4FB8016-D845-FC98-E6D3-EF78721B5C41}"/>
                </a:ext>
              </a:extLst>
            </p:cNvPr>
            <p:cNvSpPr txBox="1"/>
            <p:nvPr/>
          </p:nvSpPr>
          <p:spPr>
            <a:xfrm>
              <a:off x="6371243" y="3324884"/>
              <a:ext cx="1997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Quirrenbach</a:t>
              </a:r>
              <a:r>
                <a:rPr lang="fr-FR" dirty="0"/>
                <a:t>+ 1997</a:t>
              </a:r>
              <a:endParaRPr lang="en-US"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8C1C80B-9385-C2AF-B58D-873B01514BB5}"/>
              </a:ext>
            </a:extLst>
          </p:cNvPr>
          <p:cNvGrpSpPr/>
          <p:nvPr/>
        </p:nvGrpSpPr>
        <p:grpSpPr>
          <a:xfrm>
            <a:off x="336392" y="434989"/>
            <a:ext cx="6954889" cy="3472517"/>
            <a:chOff x="336392" y="434989"/>
            <a:chExt cx="6954889" cy="3472517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127F7F5-4B01-D59C-EC19-7017B75F2282}"/>
                </a:ext>
              </a:extLst>
            </p:cNvPr>
            <p:cNvGrpSpPr/>
            <p:nvPr/>
          </p:nvGrpSpPr>
          <p:grpSpPr>
            <a:xfrm>
              <a:off x="336392" y="434989"/>
              <a:ext cx="6954889" cy="3472517"/>
              <a:chOff x="20711" y="299419"/>
              <a:chExt cx="6954889" cy="3472517"/>
            </a:xfrm>
          </p:grpSpPr>
          <p:pic>
            <p:nvPicPr>
              <p:cNvPr id="11" name="Image 10" descr="Une image contenant dessin, croquis, diagramme&#10;&#10;Description générée automatiquement">
                <a:extLst>
                  <a:ext uri="{FF2B5EF4-FFF2-40B4-BE49-F238E27FC236}">
                    <a16:creationId xmlns:a16="http://schemas.microsoft.com/office/drawing/2014/main" id="{B81680AC-ED0D-78F0-9E42-CCCABEBE1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7580" y="328534"/>
                <a:ext cx="3708020" cy="3294840"/>
              </a:xfrm>
              <a:prstGeom prst="rect">
                <a:avLst/>
              </a:prstGeom>
            </p:spPr>
          </p:pic>
          <p:pic>
            <p:nvPicPr>
              <p:cNvPr id="12" name="Image 11" descr="Une image contenant texte, Rectangle, capture d’écran, diagramme&#10;&#10;Description générée automatiquement">
                <a:extLst>
                  <a:ext uri="{FF2B5EF4-FFF2-40B4-BE49-F238E27FC236}">
                    <a16:creationId xmlns:a16="http://schemas.microsoft.com/office/drawing/2014/main" id="{A1790C29-E583-4856-B35D-AE9846197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11" y="299419"/>
                <a:ext cx="3720554" cy="3472517"/>
              </a:xfrm>
              <a:prstGeom prst="rect">
                <a:avLst/>
              </a:prstGeom>
            </p:spPr>
          </p:pic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22A3956-3B70-6587-39C6-61230B19C776}"/>
                </a:ext>
              </a:extLst>
            </p:cNvPr>
            <p:cNvSpPr txBox="1"/>
            <p:nvPr/>
          </p:nvSpPr>
          <p:spPr>
            <a:xfrm>
              <a:off x="5013517" y="637410"/>
              <a:ext cx="1997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Quirrenbach</a:t>
              </a:r>
              <a:r>
                <a:rPr lang="fr-FR" dirty="0"/>
                <a:t>+ 1994</a:t>
              </a:r>
              <a:endParaRPr lang="en-US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2A51E05-E97B-9841-FBAD-6F73741CC07B}"/>
                </a:ext>
              </a:extLst>
            </p:cNvPr>
            <p:cNvSpPr txBox="1"/>
            <p:nvPr/>
          </p:nvSpPr>
          <p:spPr>
            <a:xfrm>
              <a:off x="3358070" y="934843"/>
              <a:ext cx="14093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800" dirty="0"/>
                <a:t>ζ</a:t>
              </a:r>
              <a:r>
                <a:rPr lang="fr-FR" sz="4800" dirty="0"/>
                <a:t> Tau</a:t>
              </a:r>
              <a:endParaRPr lang="en-US" sz="4800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A81A109-65D1-EB18-99BF-3F701FFE4661}"/>
                </a:ext>
              </a:extLst>
            </p:cNvPr>
            <p:cNvSpPr txBox="1"/>
            <p:nvPr/>
          </p:nvSpPr>
          <p:spPr>
            <a:xfrm>
              <a:off x="1190854" y="2471173"/>
              <a:ext cx="22317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 err="1"/>
                <a:t>Continum</a:t>
              </a:r>
              <a:endParaRPr lang="en-US" sz="4000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3947F32-56A1-696A-FA82-54C61C7F30AA}"/>
                </a:ext>
              </a:extLst>
            </p:cNvPr>
            <p:cNvSpPr txBox="1"/>
            <p:nvPr/>
          </p:nvSpPr>
          <p:spPr>
            <a:xfrm>
              <a:off x="5532065" y="2437136"/>
              <a:ext cx="7954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/>
                <a:t>H</a:t>
              </a:r>
              <a:r>
                <a:rPr lang="el-GR" sz="4000" dirty="0"/>
                <a:t>α</a:t>
              </a:r>
              <a:endParaRPr lang="en-US" sz="4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75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95"/>
    </mc:Choice>
    <mc:Fallback xmlns="">
      <p:transition spd="slow" advTm="5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F4344-4DB1-4B97-A5A8-925AE0CA57C3}"/>
              </a:ext>
            </a:extLst>
          </p:cNvPr>
          <p:cNvGrpSpPr/>
          <p:nvPr/>
        </p:nvGrpSpPr>
        <p:grpSpPr>
          <a:xfrm>
            <a:off x="0" y="3247487"/>
            <a:ext cx="12118024" cy="3312368"/>
            <a:chOff x="-1" y="306497"/>
            <a:chExt cx="12118024" cy="331236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29"/>
            <a:stretch/>
          </p:blipFill>
          <p:spPr>
            <a:xfrm>
              <a:off x="-1" y="306497"/>
              <a:ext cx="4704684" cy="3312368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683" y="625576"/>
              <a:ext cx="3476525" cy="293891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35501" y="559919"/>
              <a:ext cx="19900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</a:rPr>
                <a:t>VLTI : Chile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026551" y="1086837"/>
              <a:ext cx="21900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dirty="0">
                  <a:solidFill>
                    <a:schemeClr val="bg1"/>
                  </a:solidFill>
                </a:rPr>
                <a:t>1.5 – 13.5 µm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8259210" y="716465"/>
              <a:ext cx="38588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4 </a:t>
              </a:r>
              <a:r>
                <a:rPr lang="fr-FR" sz="2800" dirty="0" err="1">
                  <a:solidFill>
                    <a:schemeClr val="bg1"/>
                  </a:solidFill>
                </a:rPr>
                <a:t>UTs</a:t>
              </a:r>
              <a:r>
                <a:rPr lang="fr-FR" sz="2800" dirty="0">
                  <a:solidFill>
                    <a:schemeClr val="bg1"/>
                  </a:solidFill>
                </a:rPr>
                <a:t> (8m) + 4 </a:t>
              </a:r>
              <a:r>
                <a:rPr lang="fr-FR" sz="2800" dirty="0" err="1">
                  <a:solidFill>
                    <a:schemeClr val="bg1"/>
                  </a:solidFill>
                </a:rPr>
                <a:t>ATs</a:t>
              </a:r>
              <a:r>
                <a:rPr lang="fr-FR" sz="2800" dirty="0">
                  <a:solidFill>
                    <a:schemeClr val="bg1"/>
                  </a:solidFill>
                </a:rPr>
                <a:t> (1.8m)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0DE9B6-6B60-46E3-B112-9284788B2A7F}"/>
              </a:ext>
            </a:extLst>
          </p:cNvPr>
          <p:cNvGrpSpPr/>
          <p:nvPr/>
        </p:nvGrpSpPr>
        <p:grpSpPr>
          <a:xfrm>
            <a:off x="0" y="300188"/>
            <a:ext cx="11051119" cy="3212006"/>
            <a:chOff x="-1" y="3352298"/>
            <a:chExt cx="11051119" cy="3212006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2642" y="3396126"/>
              <a:ext cx="3230926" cy="3096504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352298"/>
              <a:ext cx="4704684" cy="3212006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29980" y="3399633"/>
              <a:ext cx="3244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</a:rPr>
                <a:t>CHARA : </a:t>
              </a:r>
              <a:r>
                <a:rPr lang="fr-FR" sz="3200" dirty="0" err="1">
                  <a:solidFill>
                    <a:schemeClr val="bg1"/>
                  </a:solidFill>
                </a:rPr>
                <a:t>California</a:t>
              </a:r>
              <a:endParaRPr lang="fr-FR" sz="3200" dirty="0">
                <a:solidFill>
                  <a:schemeClr val="bg1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9043709" y="3652534"/>
              <a:ext cx="20074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</a:rPr>
                <a:t> 6  Tels (1m) 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9179226" y="4084105"/>
              <a:ext cx="17363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0.5 – 2.4 µm</a:t>
              </a:r>
            </a:p>
            <a:p>
              <a:pPr algn="ctr"/>
              <a:endParaRPr lang="fr-FR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C801AAE4-A453-4715-8BBF-DFC97691372E}"/>
              </a:ext>
            </a:extLst>
          </p:cNvPr>
          <p:cNvSpPr txBox="1"/>
          <p:nvPr/>
        </p:nvSpPr>
        <p:spPr>
          <a:xfrm>
            <a:off x="5614193" y="535805"/>
            <a:ext cx="165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B</a:t>
            </a:r>
            <a:r>
              <a:rPr lang="fr-FR" sz="2400" b="1" baseline="-25000" dirty="0"/>
              <a:t>max</a:t>
            </a:r>
            <a:r>
              <a:rPr lang="fr-FR" sz="2400" b="1" dirty="0"/>
              <a:t>= 330m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12827A7-E867-43AE-87E1-8204C2F26E1F}"/>
              </a:ext>
            </a:extLst>
          </p:cNvPr>
          <p:cNvSpPr txBox="1"/>
          <p:nvPr/>
        </p:nvSpPr>
        <p:spPr>
          <a:xfrm>
            <a:off x="5368241" y="6022273"/>
            <a:ext cx="165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B</a:t>
            </a:r>
            <a:r>
              <a:rPr lang="fr-FR" sz="2400" b="1" baseline="-25000" dirty="0"/>
              <a:t>max</a:t>
            </a:r>
            <a:r>
              <a:rPr lang="fr-FR" sz="2400" b="1" dirty="0"/>
              <a:t>= 130m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4FED921-A67F-63D1-3A68-F2DC3A5CE413}"/>
              </a:ext>
            </a:extLst>
          </p:cNvPr>
          <p:cNvSpPr txBox="1"/>
          <p:nvPr/>
        </p:nvSpPr>
        <p:spPr>
          <a:xfrm>
            <a:off x="8181209" y="2227633"/>
            <a:ext cx="1859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C000"/>
                </a:solidFill>
              </a:rPr>
              <a:t>CLIMB (H)</a:t>
            </a:r>
          </a:p>
          <a:p>
            <a:pPr algn="ctr"/>
            <a:r>
              <a:rPr lang="fr-FR" sz="1800" dirty="0">
                <a:solidFill>
                  <a:srgbClr val="FFC000"/>
                </a:solidFill>
              </a:rPr>
              <a:t>MIRC (H)</a:t>
            </a:r>
          </a:p>
          <a:p>
            <a:pPr algn="ctr"/>
            <a:r>
              <a:rPr lang="fr-FR" sz="1800" dirty="0">
                <a:solidFill>
                  <a:srgbClr val="FFC000"/>
                </a:solidFill>
              </a:rPr>
              <a:t>VEGA (V,R)</a:t>
            </a:r>
          </a:p>
          <a:p>
            <a:pPr algn="ctr"/>
            <a:r>
              <a:rPr lang="fr-FR" sz="1800" dirty="0">
                <a:solidFill>
                  <a:srgbClr val="FFC000"/>
                </a:solidFill>
              </a:rPr>
              <a:t>PAVO (V,R)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7C8FB89-A9AC-6AC8-D938-50E759337293}"/>
              </a:ext>
            </a:extLst>
          </p:cNvPr>
          <p:cNvSpPr txBox="1"/>
          <p:nvPr/>
        </p:nvSpPr>
        <p:spPr>
          <a:xfrm>
            <a:off x="10188618" y="2261231"/>
            <a:ext cx="1859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SPICA (R)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MIRCX (H)</a:t>
            </a:r>
          </a:p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MYSTIC (K)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45F9B6C-B630-7E78-AF1A-60C6F13F472C}"/>
              </a:ext>
            </a:extLst>
          </p:cNvPr>
          <p:cNvSpPr txBox="1"/>
          <p:nvPr/>
        </p:nvSpPr>
        <p:spPr>
          <a:xfrm>
            <a:off x="8259211" y="5533229"/>
            <a:ext cx="1859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FFC000"/>
                </a:solidFill>
              </a:rPr>
              <a:t>VINCI (K)</a:t>
            </a:r>
          </a:p>
          <a:p>
            <a:pPr algn="ctr"/>
            <a:r>
              <a:rPr lang="fr-FR" dirty="0">
                <a:solidFill>
                  <a:srgbClr val="FFC000"/>
                </a:solidFill>
              </a:rPr>
              <a:t>MIDI (N)</a:t>
            </a:r>
          </a:p>
          <a:p>
            <a:pPr algn="ctr"/>
            <a:r>
              <a:rPr lang="fr-FR" sz="1800" dirty="0">
                <a:solidFill>
                  <a:srgbClr val="FFC000"/>
                </a:solidFill>
              </a:rPr>
              <a:t>AMBER (H,K)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B08C09D-229B-3FB2-D710-4AA3FAF5D3DE}"/>
              </a:ext>
            </a:extLst>
          </p:cNvPr>
          <p:cNvSpPr txBox="1"/>
          <p:nvPr/>
        </p:nvSpPr>
        <p:spPr>
          <a:xfrm>
            <a:off x="10287022" y="5499000"/>
            <a:ext cx="1859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PIONIER (H)</a:t>
            </a:r>
          </a:p>
          <a:p>
            <a:pPr algn="ctr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GRAVITY (K)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MATISSE (L,M,N)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3E5BDE-5976-56F4-12C7-A82507980490}"/>
              </a:ext>
            </a:extLst>
          </p:cNvPr>
          <p:cNvSpPr txBox="1"/>
          <p:nvPr/>
        </p:nvSpPr>
        <p:spPr>
          <a:xfrm>
            <a:off x="9376713" y="1575529"/>
            <a:ext cx="148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</a:rPr>
              <a:t>combiners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6647CE-109F-6C20-D99C-C2CD323AAA66}"/>
              </a:ext>
            </a:extLst>
          </p:cNvPr>
          <p:cNvSpPr txBox="1"/>
          <p:nvPr/>
        </p:nvSpPr>
        <p:spPr>
          <a:xfrm>
            <a:off x="8384663" y="1891899"/>
            <a:ext cx="1859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</a:t>
            </a:r>
            <a:r>
              <a:rPr lang="fr-FR" baseline="30000" dirty="0">
                <a:solidFill>
                  <a:srgbClr val="FFC000"/>
                </a:solidFill>
              </a:rPr>
              <a:t>st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generation</a:t>
            </a:r>
            <a:r>
              <a:rPr lang="fr-FR" dirty="0">
                <a:solidFill>
                  <a:srgbClr val="FFC000"/>
                </a:solidFill>
              </a:rPr>
              <a:t> 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98EF6A5-58D6-9F8E-8187-4D1E4E1050EB}"/>
              </a:ext>
            </a:extLst>
          </p:cNvPr>
          <p:cNvSpPr txBox="1"/>
          <p:nvPr/>
        </p:nvSpPr>
        <p:spPr>
          <a:xfrm>
            <a:off x="10321178" y="1901192"/>
            <a:ext cx="1859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</a:rPr>
              <a:t>nd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generation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933D577-884F-5B78-92B2-6B91B7EEC81C}"/>
              </a:ext>
            </a:extLst>
          </p:cNvPr>
          <p:cNvSpPr txBox="1"/>
          <p:nvPr/>
        </p:nvSpPr>
        <p:spPr>
          <a:xfrm>
            <a:off x="10433911" y="5207567"/>
            <a:ext cx="1859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</a:rPr>
              <a:t>nd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generation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25D8C62-FF10-03C1-66C4-411CB2E6EF51}"/>
              </a:ext>
            </a:extLst>
          </p:cNvPr>
          <p:cNvSpPr txBox="1"/>
          <p:nvPr/>
        </p:nvSpPr>
        <p:spPr>
          <a:xfrm>
            <a:off x="8466610" y="5207567"/>
            <a:ext cx="1859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</a:t>
            </a:r>
            <a:r>
              <a:rPr lang="fr-FR" baseline="30000" dirty="0">
                <a:solidFill>
                  <a:srgbClr val="FFC000"/>
                </a:solidFill>
              </a:rPr>
              <a:t>st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generation</a:t>
            </a:r>
            <a:r>
              <a:rPr lang="fr-FR" dirty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543C96C-7765-7B05-54B4-C356A79794F3}"/>
              </a:ext>
            </a:extLst>
          </p:cNvPr>
          <p:cNvSpPr txBox="1"/>
          <p:nvPr/>
        </p:nvSpPr>
        <p:spPr>
          <a:xfrm>
            <a:off x="9498917" y="4815102"/>
            <a:ext cx="148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</a:rPr>
              <a:t>combiners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8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"/>
    </mc:Choice>
    <mc:Fallback>
      <p:transition spd="slow" advTm="2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79ABCE0-CBC4-4E55-81D7-4554CEA35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3740" r="21917"/>
          <a:stretch/>
        </p:blipFill>
        <p:spPr>
          <a:xfrm>
            <a:off x="0" y="271412"/>
            <a:ext cx="12192000" cy="65865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1393"/>
          </a:xfrm>
        </p:spPr>
        <p:txBody>
          <a:bodyPr/>
          <a:lstStyle/>
          <a:p>
            <a:pPr algn="ctr"/>
            <a:r>
              <a:rPr lang="fr-FR" dirty="0"/>
              <a:t>Instruments at the VLTI</a:t>
            </a:r>
            <a:endParaRPr lang="en-US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A4CEDDA-9E6D-4F8B-AE9B-FE7621DEE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013" y="1268686"/>
            <a:ext cx="5317902" cy="53179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F44F5E-2453-D7DA-F2ED-52274D5313D5}"/>
              </a:ext>
            </a:extLst>
          </p:cNvPr>
          <p:cNvSpPr txBox="1"/>
          <p:nvPr/>
        </p:nvSpPr>
        <p:spPr>
          <a:xfrm>
            <a:off x="6651615" y="2129589"/>
            <a:ext cx="45331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of the instruments: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Fringe-</a:t>
            </a: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capability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Accuracy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(DIT, calibration)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(detector, sampling)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31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6420968-15C6-9380-921A-4325EF127D24}"/>
              </a:ext>
            </a:extLst>
          </p:cNvPr>
          <p:cNvGrpSpPr/>
          <p:nvPr/>
        </p:nvGrpSpPr>
        <p:grpSpPr>
          <a:xfrm rot="204411">
            <a:off x="515244" y="1964291"/>
            <a:ext cx="5411450" cy="4082149"/>
            <a:chOff x="210485" y="1691199"/>
            <a:chExt cx="6141887" cy="4409106"/>
          </a:xfrm>
        </p:grpSpPr>
        <p:pic>
          <p:nvPicPr>
            <p:cNvPr id="5" name="Image 4" descr="Une image contenant lumière, nuit, extérieur, eau&#10;&#10;Description générée automatiquement">
              <a:extLst>
                <a:ext uri="{FF2B5EF4-FFF2-40B4-BE49-F238E27FC236}">
                  <a16:creationId xmlns:a16="http://schemas.microsoft.com/office/drawing/2014/main" id="{EF051221-9B67-494F-214E-E1B5D93FE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2" t="22228" r="37258" b="27934"/>
            <a:stretch/>
          </p:blipFill>
          <p:spPr>
            <a:xfrm>
              <a:off x="210485" y="1691199"/>
              <a:ext cx="6141887" cy="44091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63AECC7-8C3C-33F1-7714-EB1860B7F864}"/>
                </a:ext>
              </a:extLst>
            </p:cNvPr>
            <p:cNvSpPr txBox="1"/>
            <p:nvPr/>
          </p:nvSpPr>
          <p:spPr>
            <a:xfrm>
              <a:off x="4217889" y="5528006"/>
              <a:ext cx="1983411" cy="398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Classical</a:t>
              </a:r>
              <a:r>
                <a:rPr lang="fr-FR" dirty="0">
                  <a:solidFill>
                    <a:schemeClr val="bg1"/>
                  </a:solidFill>
                </a:rPr>
                <a:t> Be stars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Our Journey </a:t>
            </a:r>
            <a:r>
              <a:rPr lang="fr-FR" dirty="0" err="1"/>
              <a:t>around</a:t>
            </a:r>
            <a:r>
              <a:rPr lang="fr-FR" dirty="0"/>
              <a:t> Hot stars </a:t>
            </a:r>
            <a:endParaRPr lang="en-US" dirty="0"/>
          </a:p>
        </p:txBody>
      </p:sp>
      <p:pic>
        <p:nvPicPr>
          <p:cNvPr id="7" name="Image 6" descr="Une image contenant espace, astronomie, objet astronomique, Univers&#10;&#10;Description générée automatiquement">
            <a:extLst>
              <a:ext uri="{FF2B5EF4-FFF2-40B4-BE49-F238E27FC236}">
                <a16:creationId xmlns:a16="http://schemas.microsoft.com/office/drawing/2014/main" id="{215EBEC9-EF8B-5BB1-206E-3FE308EAB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499">
            <a:off x="6632683" y="1140392"/>
            <a:ext cx="3879120" cy="3103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2DEA23-5E05-7105-64D0-071966E99BEA}"/>
              </a:ext>
            </a:extLst>
          </p:cNvPr>
          <p:cNvSpPr txBox="1"/>
          <p:nvPr/>
        </p:nvSpPr>
        <p:spPr>
          <a:xfrm rot="21208238">
            <a:off x="9491027" y="3601531"/>
            <a:ext cx="105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B[e] stars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invertébré&#10;&#10;Description générée automatiquement">
            <a:extLst>
              <a:ext uri="{FF2B5EF4-FFF2-40B4-BE49-F238E27FC236}">
                <a16:creationId xmlns:a16="http://schemas.microsoft.com/office/drawing/2014/main" id="{47C71B7E-BF6E-9696-0460-9E8B592FA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8766">
            <a:off x="7716502" y="4789009"/>
            <a:ext cx="1663795" cy="1662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 descr="Une image contenant Facteur de flare, espace, objet astronomique, léger&#10;&#10;Description générée automatiquement">
            <a:extLst>
              <a:ext uri="{FF2B5EF4-FFF2-40B4-BE49-F238E27FC236}">
                <a16:creationId xmlns:a16="http://schemas.microsoft.com/office/drawing/2014/main" id="{48726663-4906-0147-9A0A-0D472C3B82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657">
            <a:off x="9919919" y="4505421"/>
            <a:ext cx="1805038" cy="1805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EBC8FDC-3D94-5A64-EAB0-7E71DE9F8C22}"/>
              </a:ext>
            </a:extLst>
          </p:cNvPr>
          <p:cNvSpPr txBox="1"/>
          <p:nvPr/>
        </p:nvSpPr>
        <p:spPr>
          <a:xfrm rot="376132">
            <a:off x="9843636" y="5859199"/>
            <a:ext cx="166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Hot </a:t>
            </a:r>
            <a:r>
              <a:rPr lang="fr-FR" dirty="0" err="1">
                <a:solidFill>
                  <a:schemeClr val="bg1"/>
                </a:solidFill>
              </a:rPr>
              <a:t>supergiants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410075-5C12-52A2-5E6A-3FB8CE86FA6F}"/>
              </a:ext>
            </a:extLst>
          </p:cNvPr>
          <p:cNvSpPr txBox="1"/>
          <p:nvPr/>
        </p:nvSpPr>
        <p:spPr>
          <a:xfrm rot="20950098">
            <a:off x="8769581" y="5959711"/>
            <a:ext cx="67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η</a:t>
            </a:r>
            <a:r>
              <a:rPr lang="fr-FR" dirty="0">
                <a:solidFill>
                  <a:schemeClr val="bg1"/>
                </a:solidFill>
              </a:rPr>
              <a:t> Car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6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6420968-15C6-9380-921A-4325EF127D24}"/>
              </a:ext>
            </a:extLst>
          </p:cNvPr>
          <p:cNvGrpSpPr/>
          <p:nvPr/>
        </p:nvGrpSpPr>
        <p:grpSpPr>
          <a:xfrm rot="204411">
            <a:off x="6322852" y="2310835"/>
            <a:ext cx="5411450" cy="4082149"/>
            <a:chOff x="210485" y="1691199"/>
            <a:chExt cx="6141887" cy="4409106"/>
          </a:xfrm>
        </p:grpSpPr>
        <p:pic>
          <p:nvPicPr>
            <p:cNvPr id="5" name="Image 4" descr="Une image contenant lumière, nuit, extérieur, eau&#10;&#10;Description générée automatiquement">
              <a:extLst>
                <a:ext uri="{FF2B5EF4-FFF2-40B4-BE49-F238E27FC236}">
                  <a16:creationId xmlns:a16="http://schemas.microsoft.com/office/drawing/2014/main" id="{EF051221-9B67-494F-214E-E1B5D93FE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2" t="22228" r="37258" b="27934"/>
            <a:stretch/>
          </p:blipFill>
          <p:spPr>
            <a:xfrm>
              <a:off x="210485" y="1691199"/>
              <a:ext cx="6141887" cy="44091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63AECC7-8C3C-33F1-7714-EB1860B7F864}"/>
                </a:ext>
              </a:extLst>
            </p:cNvPr>
            <p:cNvSpPr txBox="1"/>
            <p:nvPr/>
          </p:nvSpPr>
          <p:spPr>
            <a:xfrm>
              <a:off x="2606972" y="5167916"/>
              <a:ext cx="3147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Artist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view</a:t>
              </a:r>
              <a:r>
                <a:rPr lang="fr-FR" dirty="0">
                  <a:solidFill>
                    <a:schemeClr val="bg1"/>
                  </a:solidFill>
                </a:rPr>
                <a:t> of a </a:t>
              </a:r>
              <a:r>
                <a:rPr lang="fr-FR" dirty="0" err="1">
                  <a:solidFill>
                    <a:schemeClr val="bg1"/>
                  </a:solidFill>
                </a:rPr>
                <a:t>classical</a:t>
              </a:r>
              <a:r>
                <a:rPr lang="fr-FR" dirty="0">
                  <a:solidFill>
                    <a:schemeClr val="bg1"/>
                  </a:solidFill>
                </a:rPr>
                <a:t> Be star </a:t>
              </a:r>
            </a:p>
            <a:p>
              <a:r>
                <a:rPr lang="fr-FR" sz="1400" dirty="0" err="1">
                  <a:solidFill>
                    <a:schemeClr val="bg1"/>
                  </a:solidFill>
                </a:rPr>
                <a:t>based</a:t>
              </a:r>
              <a:r>
                <a:rPr lang="fr-FR" sz="1400" dirty="0">
                  <a:solidFill>
                    <a:schemeClr val="bg1"/>
                  </a:solidFill>
                </a:rPr>
                <a:t> on semi-</a:t>
              </a:r>
              <a:r>
                <a:rPr lang="fr-FR" sz="1400" dirty="0" err="1">
                  <a:solidFill>
                    <a:schemeClr val="bg1"/>
                  </a:solidFill>
                </a:rPr>
                <a:t>physical</a:t>
              </a:r>
              <a:r>
                <a:rPr lang="fr-FR" sz="1400" dirty="0">
                  <a:solidFill>
                    <a:schemeClr val="bg1"/>
                  </a:solidFill>
                </a:rPr>
                <a:t> model DISCO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questions about the </a:t>
            </a:r>
            <a:r>
              <a:rPr lang="fr-FR" dirty="0" err="1"/>
              <a:t>classical</a:t>
            </a:r>
            <a:r>
              <a:rPr lang="fr-FR" dirty="0"/>
              <a:t> Be stars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2C5C6D-E011-AF5E-26B4-215378E69470}"/>
              </a:ext>
            </a:extLst>
          </p:cNvPr>
          <p:cNvSpPr txBox="1"/>
          <p:nvPr/>
        </p:nvSpPr>
        <p:spPr>
          <a:xfrm>
            <a:off x="704850" y="1595021"/>
            <a:ext cx="931545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Rotational rate of Be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how close to critical rotation the Be stars are?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Does it depend on the Teff or Lum?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</a:t>
            </a:r>
          </a:p>
          <a:p>
            <a:r>
              <a:rPr lang="en-US" sz="2800" dirty="0">
                <a:solidFill>
                  <a:schemeClr val="bg1"/>
                </a:solidFill>
              </a:rPr>
              <a:t>Velocity law in the disk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Are the disk dominated by rotation or expansion?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What is the rotation law in the disk ?     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Disk/environment structure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How thin is the equatorial disk?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Is the disk stratified?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Can we determine the density law?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about polar wind? Disk wind?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about the stability of the disk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8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Caractère coloré, astronomie&#10;&#10;Description générée automatiquement">
            <a:extLst>
              <a:ext uri="{FF2B5EF4-FFF2-40B4-BE49-F238E27FC236}">
                <a16:creationId xmlns:a16="http://schemas.microsoft.com/office/drawing/2014/main" id="{9B9165F6-FEB8-A494-C82E-72A371C37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05334"/>
            <a:ext cx="5400675" cy="5715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752AB71-79DC-5EA6-EE2A-CD35CC9623F5}"/>
              </a:ext>
            </a:extLst>
          </p:cNvPr>
          <p:cNvSpPr/>
          <p:nvPr/>
        </p:nvSpPr>
        <p:spPr>
          <a:xfrm rot="18713090">
            <a:off x="1762238" y="355530"/>
            <a:ext cx="1166862" cy="2974351"/>
          </a:xfrm>
          <a:prstGeom prst="ellipse">
            <a:avLst/>
          </a:prstGeom>
          <a:noFill/>
          <a:ln w="60325">
            <a:solidFill>
              <a:srgbClr val="01FF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A52410E-E419-2EAA-FEEA-0EFA0EC1957E}"/>
              </a:ext>
            </a:extLst>
          </p:cNvPr>
          <p:cNvSpPr/>
          <p:nvPr/>
        </p:nvSpPr>
        <p:spPr>
          <a:xfrm rot="18814542">
            <a:off x="2679928" y="631140"/>
            <a:ext cx="1800097" cy="1449941"/>
          </a:xfrm>
          <a:prstGeom prst="ellipse">
            <a:avLst/>
          </a:prstGeom>
          <a:noFill/>
          <a:ln w="60325">
            <a:solidFill>
              <a:srgbClr val="F28A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1FE162-9AFF-BE42-186F-8B3527C0EFC4}"/>
              </a:ext>
            </a:extLst>
          </p:cNvPr>
          <p:cNvSpPr txBox="1"/>
          <p:nvPr/>
        </p:nvSpPr>
        <p:spPr>
          <a:xfrm>
            <a:off x="7000829" y="2316339"/>
            <a:ext cx="444737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1FF62"/>
                </a:solidFill>
              </a:rPr>
              <a:t>OB main </a:t>
            </a:r>
            <a:r>
              <a:rPr lang="fr-FR" sz="2400" dirty="0" err="1">
                <a:solidFill>
                  <a:srgbClr val="01FF62"/>
                </a:solidFill>
              </a:rPr>
              <a:t>sequence</a:t>
            </a:r>
            <a:r>
              <a:rPr lang="fr-FR" sz="2400" dirty="0">
                <a:solidFill>
                  <a:srgbClr val="01FF62"/>
                </a:solidFill>
              </a:rPr>
              <a:t> stars (&gt;3Mo)</a:t>
            </a:r>
          </a:p>
          <a:p>
            <a:pPr lvl="1"/>
            <a:r>
              <a:rPr lang="en-US" dirty="0">
                <a:solidFill>
                  <a:srgbClr val="01FF62"/>
                </a:solidFill>
              </a:rPr>
              <a:t>Intermediate to massive stars</a:t>
            </a:r>
          </a:p>
          <a:p>
            <a:pPr lvl="1"/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28AED"/>
                </a:solidFill>
              </a:rPr>
              <a:t>OB(A) supergiant stars  (&gt;8 Mo)</a:t>
            </a:r>
          </a:p>
          <a:p>
            <a:pPr lvl="1"/>
            <a:r>
              <a:rPr lang="en-US" dirty="0">
                <a:solidFill>
                  <a:srgbClr val="F28AED"/>
                </a:solidFill>
              </a:rPr>
              <a:t>Massive evolved stars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FE78F5-A2E1-F4AB-9AF1-C54A37992012}"/>
              </a:ext>
            </a:extLst>
          </p:cNvPr>
          <p:cNvSpPr txBox="1"/>
          <p:nvPr/>
        </p:nvSpPr>
        <p:spPr>
          <a:xfrm>
            <a:off x="7681382" y="655892"/>
            <a:ext cx="61189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Hot Stars  </a:t>
            </a:r>
          </a:p>
        </p:txBody>
      </p:sp>
    </p:spTree>
    <p:extLst>
      <p:ext uri="{BB962C8B-B14F-4D97-AF65-F5344CB8AC3E}">
        <p14:creationId xmlns:p14="http://schemas.microsoft.com/office/powerpoint/2010/main" val="288703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Rotational</a:t>
            </a:r>
            <a:r>
              <a:rPr lang="fr-FR" dirty="0"/>
              <a:t> rate of Be stars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D6D4B7-F2AE-5C99-8D67-32366F499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1" y="1980798"/>
            <a:ext cx="3490837" cy="26958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827ABA-9D60-C52A-44CC-AEB6CD8C5431}"/>
              </a:ext>
            </a:extLst>
          </p:cNvPr>
          <p:cNvSpPr txBox="1"/>
          <p:nvPr/>
        </p:nvSpPr>
        <p:spPr>
          <a:xfrm>
            <a:off x="381293" y="4993715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Ω/</a:t>
            </a:r>
            <a:r>
              <a:rPr lang="el-GR" sz="2000" dirty="0">
                <a:solidFill>
                  <a:schemeClr val="bg1"/>
                </a:solidFill>
                <a:latin typeface="Times New Roman"/>
                <a:cs typeface="Times New Roman"/>
              </a:rPr>
              <a:t>Ω</a:t>
            </a:r>
            <a:r>
              <a:rPr lang="fr-FR" sz="2000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c</a:t>
            </a:r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 = 0.95 </a:t>
            </a:r>
            <a:r>
              <a:rPr lang="el-GR" sz="2000" dirty="0">
                <a:solidFill>
                  <a:schemeClr val="bg1"/>
                </a:solidFill>
                <a:latin typeface="Times New Roman"/>
                <a:cs typeface="Times New Roman"/>
              </a:rPr>
              <a:t>±</a:t>
            </a:r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 0.02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6F1A8A-C34D-A955-90BC-44D40A6B1986}"/>
              </a:ext>
            </a:extLst>
          </p:cNvPr>
          <p:cNvSpPr txBox="1"/>
          <p:nvPr/>
        </p:nvSpPr>
        <p:spPr>
          <a:xfrm>
            <a:off x="114041" y="4703605"/>
            <a:ext cx="250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Meilland+ 2012 (8 stars 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CBB0D7-4937-BA02-46E9-9C6D1B86BBA6}"/>
              </a:ext>
            </a:extLst>
          </p:cNvPr>
          <p:cNvSpPr txBox="1"/>
          <p:nvPr/>
        </p:nvSpPr>
        <p:spPr>
          <a:xfrm>
            <a:off x="1254508" y="365125"/>
            <a:ext cx="6106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chemeClr val="bg1"/>
                </a:solidFill>
              </a:rPr>
              <a:t>Differential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interferometry</a:t>
            </a:r>
            <a:r>
              <a:rPr lang="fr-FR" sz="1800" dirty="0">
                <a:solidFill>
                  <a:schemeClr val="bg1"/>
                </a:solidFill>
              </a:rPr>
              <a:t> in Br</a:t>
            </a:r>
            <a:r>
              <a:rPr lang="el-GR" sz="1800" dirty="0">
                <a:solidFill>
                  <a:schemeClr val="bg1"/>
                </a:solidFill>
              </a:rPr>
              <a:t>γ</a:t>
            </a:r>
            <a:r>
              <a:rPr lang="fr-FR" sz="1800" dirty="0">
                <a:solidFill>
                  <a:schemeClr val="bg1"/>
                </a:solidFill>
              </a:rPr>
              <a:t> VLTI/AMBER)</a:t>
            </a:r>
          </a:p>
        </p:txBody>
      </p:sp>
      <p:pic>
        <p:nvPicPr>
          <p:cNvPr id="15" name="Image 14" descr="Une image contenant diagramme, ligne, Tracé, Parallèle&#10;&#10;Description générée automatiquement">
            <a:extLst>
              <a:ext uri="{FF2B5EF4-FFF2-40B4-BE49-F238E27FC236}">
                <a16:creationId xmlns:a16="http://schemas.microsoft.com/office/drawing/2014/main" id="{9931CCCD-8BCD-ED8B-1C05-A8F466264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43" y="2009120"/>
            <a:ext cx="3780983" cy="255276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20FCF4D-5364-86D5-9E51-E64CF59A139A}"/>
              </a:ext>
            </a:extLst>
          </p:cNvPr>
          <p:cNvSpPr txBox="1"/>
          <p:nvPr/>
        </p:nvSpPr>
        <p:spPr>
          <a:xfrm>
            <a:off x="4307521" y="4612789"/>
            <a:ext cx="25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Cochetti</a:t>
            </a:r>
            <a:r>
              <a:rPr lang="fr-FR" dirty="0">
                <a:solidFill>
                  <a:schemeClr val="bg1"/>
                </a:solidFill>
              </a:rPr>
              <a:t>+ 2019 (26 stars 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C3ABAB5-574E-82F1-ED24-75D3C3E1D176}"/>
              </a:ext>
            </a:extLst>
          </p:cNvPr>
          <p:cNvSpPr txBox="1"/>
          <p:nvPr/>
        </p:nvSpPr>
        <p:spPr>
          <a:xfrm>
            <a:off x="4453358" y="4953712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Ω/</a:t>
            </a:r>
            <a:r>
              <a:rPr lang="el-GR" sz="2000" dirty="0">
                <a:solidFill>
                  <a:schemeClr val="bg1"/>
                </a:solidFill>
                <a:latin typeface="Times New Roman"/>
                <a:cs typeface="Times New Roman"/>
              </a:rPr>
              <a:t>Ω</a:t>
            </a:r>
            <a:r>
              <a:rPr lang="fr-FR" sz="2000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c</a:t>
            </a:r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 = 0.86 </a:t>
            </a:r>
            <a:r>
              <a:rPr lang="el-GR" sz="2000" dirty="0">
                <a:solidFill>
                  <a:schemeClr val="bg1"/>
                </a:solidFill>
                <a:latin typeface="Times New Roman"/>
                <a:cs typeface="Times New Roman"/>
              </a:rPr>
              <a:t>±</a:t>
            </a:r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 0.04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8E34277-B165-7D60-6746-18F30DD13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056" y="2035486"/>
            <a:ext cx="3606947" cy="250388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6065635-6AD0-0A26-A6E4-9CFCA17EE2CC}"/>
              </a:ext>
            </a:extLst>
          </p:cNvPr>
          <p:cNvSpPr txBox="1"/>
          <p:nvPr/>
        </p:nvSpPr>
        <p:spPr>
          <a:xfrm>
            <a:off x="8904010" y="4584821"/>
            <a:ext cx="34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Touhami</a:t>
            </a:r>
            <a:r>
              <a:rPr lang="fr-FR" dirty="0">
                <a:solidFill>
                  <a:schemeClr val="bg1"/>
                </a:solidFill>
              </a:rPr>
              <a:t>+ 2013 (12 stars 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D2C7D42-7EFC-BA4B-ECB2-C0A04FD12B5E}"/>
              </a:ext>
            </a:extLst>
          </p:cNvPr>
          <p:cNvSpPr txBox="1"/>
          <p:nvPr/>
        </p:nvSpPr>
        <p:spPr>
          <a:xfrm>
            <a:off x="8909200" y="4905400"/>
            <a:ext cx="2151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Ω/</a:t>
            </a:r>
            <a:r>
              <a:rPr lang="el-GR" sz="2000" dirty="0">
                <a:solidFill>
                  <a:schemeClr val="bg1"/>
                </a:solidFill>
                <a:latin typeface="Times New Roman"/>
                <a:cs typeface="Times New Roman"/>
              </a:rPr>
              <a:t>Ω</a:t>
            </a:r>
            <a:r>
              <a:rPr lang="fr-FR" sz="2000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c</a:t>
            </a:r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 = 0.95 </a:t>
            </a:r>
            <a:r>
              <a:rPr lang="el-GR" sz="2000" dirty="0">
                <a:solidFill>
                  <a:schemeClr val="bg1"/>
                </a:solidFill>
                <a:latin typeface="Times New Roman"/>
                <a:cs typeface="Times New Roman"/>
              </a:rPr>
              <a:t>±</a:t>
            </a:r>
            <a:r>
              <a:rPr lang="fr-FR" sz="2000" dirty="0">
                <a:solidFill>
                  <a:schemeClr val="bg1"/>
                </a:solidFill>
                <a:latin typeface="Times New Roman"/>
                <a:cs typeface="Times New Roman"/>
              </a:rPr>
              <a:t> 0.04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446145E-481E-B28A-A422-E78F1F6DCBEF}"/>
              </a:ext>
            </a:extLst>
          </p:cNvPr>
          <p:cNvSpPr txBox="1"/>
          <p:nvPr/>
        </p:nvSpPr>
        <p:spPr>
          <a:xfrm>
            <a:off x="290280" y="5698114"/>
            <a:ext cx="116570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</a:rPr>
              <a:t>Very close to </a:t>
            </a:r>
            <a:r>
              <a:rPr lang="fr-FR" sz="2800" dirty="0" err="1">
                <a:solidFill>
                  <a:schemeClr val="bg1"/>
                </a:solidFill>
              </a:rPr>
              <a:t>critical</a:t>
            </a:r>
            <a:r>
              <a:rPr lang="fr-FR" sz="2800" dirty="0">
                <a:solidFill>
                  <a:schemeClr val="bg1"/>
                </a:solidFill>
              </a:rPr>
              <a:t> rotation </a:t>
            </a:r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 rotation </a:t>
            </a:r>
            <a:r>
              <a:rPr lang="fr-FR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is</a:t>
            </a:r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 the main driver or mass-</a:t>
            </a:r>
            <a:r>
              <a:rPr lang="fr-FR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ejection</a:t>
            </a:r>
            <a:endParaRPr lang="fr-FR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no </a:t>
            </a:r>
            <a:r>
              <a:rPr lang="fr-FR" sz="2400" dirty="0" err="1">
                <a:solidFill>
                  <a:schemeClr val="bg1"/>
                </a:solidFill>
              </a:rPr>
              <a:t>dependence</a:t>
            </a:r>
            <a:r>
              <a:rPr lang="fr-FR" sz="2400" dirty="0">
                <a:solidFill>
                  <a:schemeClr val="bg1"/>
                </a:solidFill>
              </a:rPr>
              <a:t> on the effective </a:t>
            </a:r>
            <a:r>
              <a:rPr lang="fr-FR" sz="2400" dirty="0" err="1">
                <a:solidFill>
                  <a:schemeClr val="bg1"/>
                </a:solidFill>
              </a:rPr>
              <a:t>temperature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 no major </a:t>
            </a:r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effect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from</a:t>
            </a:r>
            <a:r>
              <a:rPr lang="fr-FR" sz="2400" dirty="0">
                <a:solidFill>
                  <a:schemeClr val="bg1"/>
                </a:solidFill>
              </a:rPr>
              <a:t> radiative pressure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2BF7DAB-C89D-F12A-851C-4E23038E4512}"/>
              </a:ext>
            </a:extLst>
          </p:cNvPr>
          <p:cNvSpPr txBox="1"/>
          <p:nvPr/>
        </p:nvSpPr>
        <p:spPr>
          <a:xfrm>
            <a:off x="1547820" y="1519479"/>
            <a:ext cx="4377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VLTI/AMBER </a:t>
            </a:r>
            <a:r>
              <a:rPr lang="fr-FR" sz="1800" dirty="0" err="1">
                <a:solidFill>
                  <a:schemeClr val="bg1"/>
                </a:solidFill>
              </a:rPr>
              <a:t>spectro-interferometry</a:t>
            </a:r>
            <a:r>
              <a:rPr lang="fr-FR" sz="1800" dirty="0">
                <a:solidFill>
                  <a:schemeClr val="bg1"/>
                </a:solidFill>
              </a:rPr>
              <a:t> in Br</a:t>
            </a:r>
            <a:r>
              <a:rPr lang="el-GR" sz="1800" dirty="0">
                <a:solidFill>
                  <a:schemeClr val="bg1"/>
                </a:solidFill>
              </a:rPr>
              <a:t>γ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8E789C9-EC7A-B3ED-01DC-EF9090961109}"/>
              </a:ext>
            </a:extLst>
          </p:cNvPr>
          <p:cNvSpPr txBox="1"/>
          <p:nvPr/>
        </p:nvSpPr>
        <p:spPr>
          <a:xfrm>
            <a:off x="8117703" y="1557045"/>
            <a:ext cx="3829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CHARA/CLIMB K-band continuum data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5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6420968-15C6-9380-921A-4325EF127D24}"/>
              </a:ext>
            </a:extLst>
          </p:cNvPr>
          <p:cNvGrpSpPr/>
          <p:nvPr/>
        </p:nvGrpSpPr>
        <p:grpSpPr>
          <a:xfrm rot="204411">
            <a:off x="6322852" y="2310835"/>
            <a:ext cx="5411450" cy="4082149"/>
            <a:chOff x="210485" y="1691199"/>
            <a:chExt cx="6141887" cy="4409106"/>
          </a:xfrm>
        </p:grpSpPr>
        <p:pic>
          <p:nvPicPr>
            <p:cNvPr id="5" name="Image 4" descr="Une image contenant lumière, nuit, extérieur, eau&#10;&#10;Description générée automatiquement">
              <a:extLst>
                <a:ext uri="{FF2B5EF4-FFF2-40B4-BE49-F238E27FC236}">
                  <a16:creationId xmlns:a16="http://schemas.microsoft.com/office/drawing/2014/main" id="{EF051221-9B67-494F-214E-E1B5D93FE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2" t="22228" r="37258" b="27934"/>
            <a:stretch/>
          </p:blipFill>
          <p:spPr>
            <a:xfrm>
              <a:off x="210485" y="1691199"/>
              <a:ext cx="6141887" cy="44091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63AECC7-8C3C-33F1-7714-EB1860B7F864}"/>
                </a:ext>
              </a:extLst>
            </p:cNvPr>
            <p:cNvSpPr txBox="1"/>
            <p:nvPr/>
          </p:nvSpPr>
          <p:spPr>
            <a:xfrm>
              <a:off x="2606972" y="5167916"/>
              <a:ext cx="3147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Artist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view</a:t>
              </a:r>
              <a:r>
                <a:rPr lang="fr-FR" dirty="0">
                  <a:solidFill>
                    <a:schemeClr val="bg1"/>
                  </a:solidFill>
                </a:rPr>
                <a:t> of a </a:t>
              </a:r>
              <a:r>
                <a:rPr lang="fr-FR" dirty="0" err="1">
                  <a:solidFill>
                    <a:schemeClr val="bg1"/>
                  </a:solidFill>
                </a:rPr>
                <a:t>classical</a:t>
              </a:r>
              <a:r>
                <a:rPr lang="fr-FR" dirty="0">
                  <a:solidFill>
                    <a:schemeClr val="bg1"/>
                  </a:solidFill>
                </a:rPr>
                <a:t> Be star </a:t>
              </a:r>
            </a:p>
            <a:p>
              <a:r>
                <a:rPr lang="fr-FR" sz="1400" dirty="0" err="1">
                  <a:solidFill>
                    <a:schemeClr val="bg1"/>
                  </a:solidFill>
                </a:rPr>
                <a:t>based</a:t>
              </a:r>
              <a:r>
                <a:rPr lang="fr-FR" sz="1400" dirty="0">
                  <a:solidFill>
                    <a:schemeClr val="bg1"/>
                  </a:solidFill>
                </a:rPr>
                <a:t> on semi-</a:t>
              </a:r>
              <a:r>
                <a:rPr lang="fr-FR" sz="1400" dirty="0" err="1">
                  <a:solidFill>
                    <a:schemeClr val="bg1"/>
                  </a:solidFill>
                </a:rPr>
                <a:t>physical</a:t>
              </a:r>
              <a:r>
                <a:rPr lang="fr-FR" sz="1400" dirty="0">
                  <a:solidFill>
                    <a:schemeClr val="bg1"/>
                  </a:solidFill>
                </a:rPr>
                <a:t> model DISCO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questions about the </a:t>
            </a:r>
            <a:r>
              <a:rPr lang="fr-FR" dirty="0" err="1"/>
              <a:t>classical</a:t>
            </a:r>
            <a:r>
              <a:rPr lang="fr-FR" dirty="0"/>
              <a:t> Be stars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2C5C6D-E011-AF5E-26B4-215378E69470}"/>
              </a:ext>
            </a:extLst>
          </p:cNvPr>
          <p:cNvSpPr txBox="1"/>
          <p:nvPr/>
        </p:nvSpPr>
        <p:spPr>
          <a:xfrm>
            <a:off x="704850" y="1595021"/>
            <a:ext cx="931545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Rotational rate of Be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how close to critical rotation the Be stars are?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Does it depends on the Teff or Lum?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Velocity law in the disk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Are the disk dominated by rotation or expansion?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What is the rotation law in the disk ?     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Disk/environment structure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How thin is the equatorial disk?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Is the disk stratified?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Can we determine the density law?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about polar wind? Disk wind?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about the stability of the disk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3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Velocity law in the disk           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E797269-9ACC-7CD5-5367-42F51EEE8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6"/>
          <a:stretch/>
        </p:blipFill>
        <p:spPr>
          <a:xfrm>
            <a:off x="1629" y="1750844"/>
            <a:ext cx="3509962" cy="36870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9E70A0-6B59-B1A2-9105-2549D335D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3968" y="2643142"/>
            <a:ext cx="2970971" cy="23942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6E697C9-A2AD-A1BB-4309-58C0C56DA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137" y="1750844"/>
            <a:ext cx="3943073" cy="35573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647F208-3B0F-507A-EF77-8129CF4CDD29}"/>
              </a:ext>
            </a:extLst>
          </p:cNvPr>
          <p:cNvSpPr txBox="1"/>
          <p:nvPr/>
        </p:nvSpPr>
        <p:spPr>
          <a:xfrm>
            <a:off x="6664939" y="5376094"/>
            <a:ext cx="5307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Rotational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law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exponent</a:t>
            </a:r>
            <a:r>
              <a:rPr lang="fr-FR" sz="2400" dirty="0">
                <a:solidFill>
                  <a:schemeClr val="bg1"/>
                </a:solidFill>
              </a:rPr>
              <a:t> β = -0.48 ± 0.1 </a:t>
            </a:r>
          </a:p>
          <a:p>
            <a:r>
              <a:rPr lang="fr-FR" sz="2400" dirty="0">
                <a:solidFill>
                  <a:schemeClr val="bg1"/>
                </a:solidFill>
              </a:rPr>
              <a:t>Compatible 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Keplerian</a:t>
            </a:r>
            <a:r>
              <a:rPr lang="fr-FR" sz="2400" dirty="0">
                <a:solidFill>
                  <a:schemeClr val="bg1"/>
                </a:solidFill>
              </a:rPr>
              <a:t> rotation (-0.5)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12D6BE-8F9F-5E8E-EEEA-F834CDB07F22}"/>
              </a:ext>
            </a:extLst>
          </p:cNvPr>
          <p:cNvSpPr txBox="1"/>
          <p:nvPr/>
        </p:nvSpPr>
        <p:spPr>
          <a:xfrm>
            <a:off x="6848486" y="6262042"/>
            <a:ext cx="4828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Expansion </a:t>
            </a:r>
            <a:r>
              <a:rPr lang="fr-FR" sz="2400" dirty="0" err="1">
                <a:solidFill>
                  <a:schemeClr val="bg1"/>
                </a:solidFill>
              </a:rPr>
              <a:t>is</a:t>
            </a:r>
            <a:r>
              <a:rPr lang="fr-FR" sz="2400" dirty="0">
                <a:solidFill>
                  <a:schemeClr val="bg1"/>
                </a:solidFill>
              </a:rPr>
              <a:t> not </a:t>
            </a:r>
            <a:r>
              <a:rPr lang="fr-FR" sz="2400" dirty="0" err="1">
                <a:solidFill>
                  <a:schemeClr val="bg1"/>
                </a:solidFill>
              </a:rPr>
              <a:t>detectable</a:t>
            </a:r>
            <a:r>
              <a:rPr lang="fr-FR" sz="2400" dirty="0">
                <a:solidFill>
                  <a:schemeClr val="bg1"/>
                </a:solidFill>
              </a:rPr>
              <a:t> &lt; 10km/s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1F16C2C-746B-680D-4D55-262D9E551784}"/>
              </a:ext>
            </a:extLst>
          </p:cNvPr>
          <p:cNvSpPr txBox="1"/>
          <p:nvPr/>
        </p:nvSpPr>
        <p:spPr>
          <a:xfrm>
            <a:off x="1206619" y="5466357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VISIBILITY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E794916-A3DA-476D-6B73-07F09BCF0E00}"/>
              </a:ext>
            </a:extLst>
          </p:cNvPr>
          <p:cNvSpPr txBox="1"/>
          <p:nvPr/>
        </p:nvSpPr>
        <p:spPr>
          <a:xfrm>
            <a:off x="4780144" y="5097025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PHASE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4FFD71-78F2-A925-F580-A38D922CBABF}"/>
              </a:ext>
            </a:extLst>
          </p:cNvPr>
          <p:cNvSpPr txBox="1"/>
          <p:nvPr/>
        </p:nvSpPr>
        <p:spPr>
          <a:xfrm>
            <a:off x="555607" y="1967256"/>
            <a:ext cx="65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FLUX</a:t>
            </a:r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FEEF7F1-4DFE-057F-3353-D526737F95A6}"/>
              </a:ext>
            </a:extLst>
          </p:cNvPr>
          <p:cNvSpPr txBox="1"/>
          <p:nvPr/>
        </p:nvSpPr>
        <p:spPr>
          <a:xfrm>
            <a:off x="3741550" y="1844691"/>
            <a:ext cx="331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α</a:t>
            </a:r>
            <a:r>
              <a:rPr lang="fr-FR" dirty="0">
                <a:solidFill>
                  <a:schemeClr val="bg1"/>
                </a:solidFill>
              </a:rPr>
              <a:t> Ara </a:t>
            </a:r>
            <a:r>
              <a:rPr lang="fr-FR" dirty="0" err="1">
                <a:solidFill>
                  <a:schemeClr val="bg1"/>
                </a:solidFill>
              </a:rPr>
              <a:t>Observed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VLTI/AMBER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222FEC6-F11E-CD8B-D398-DA928D7945E4}"/>
              </a:ext>
            </a:extLst>
          </p:cNvPr>
          <p:cNvSpPr txBox="1"/>
          <p:nvPr/>
        </p:nvSpPr>
        <p:spPr>
          <a:xfrm>
            <a:off x="110004" y="643454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Meilland+ 2007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0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Velocity law in the disk: expansion           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E2444A-CC2A-ADC5-325E-D44D48281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16" y="2130807"/>
            <a:ext cx="10086474" cy="340316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3E5D18F-ACCC-2A0F-4CB5-2AC6030B0165}"/>
              </a:ext>
            </a:extLst>
          </p:cNvPr>
          <p:cNvSpPr txBox="1"/>
          <p:nvPr/>
        </p:nvSpPr>
        <p:spPr>
          <a:xfrm>
            <a:off x="838200" y="888757"/>
            <a:ext cx="79133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1200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change of size  of </a:t>
            </a:r>
            <a:r>
              <a:rPr lang="el-GR" sz="2400" dirty="0">
                <a:solidFill>
                  <a:schemeClr val="bg1"/>
                </a:solidFill>
                <a:latin typeface="+mj-lt"/>
              </a:rPr>
              <a:t>δ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Sco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2010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2012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A seen by VLTI/AMBER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2B8860-A39A-BF53-6472-CCB4A87A8F69}"/>
              </a:ext>
            </a:extLst>
          </p:cNvPr>
          <p:cNvSpPr txBox="1"/>
          <p:nvPr/>
        </p:nvSpPr>
        <p:spPr>
          <a:xfrm>
            <a:off x="2514727" y="3042162"/>
            <a:ext cx="150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Diff. </a:t>
            </a:r>
            <a:r>
              <a:rPr lang="fr-FR" dirty="0" err="1"/>
              <a:t>Visbilities</a:t>
            </a:r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87484D-B927-BECF-3D71-F0200DAA7821}"/>
              </a:ext>
            </a:extLst>
          </p:cNvPr>
          <p:cNvSpPr txBox="1"/>
          <p:nvPr/>
        </p:nvSpPr>
        <p:spPr>
          <a:xfrm>
            <a:off x="2715075" y="4151401"/>
            <a:ext cx="126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Diff. Phases</a:t>
            </a:r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7AEF6FF-9326-FE99-CD28-4611A50DC0D2}"/>
              </a:ext>
            </a:extLst>
          </p:cNvPr>
          <p:cNvSpPr txBox="1"/>
          <p:nvPr/>
        </p:nvSpPr>
        <p:spPr>
          <a:xfrm>
            <a:off x="8673416" y="237590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Flux</a:t>
            </a:r>
            <a:endParaRPr lang="en-US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14D0176-824F-CBCC-B5C5-3CF4F22E0DC5}"/>
              </a:ext>
            </a:extLst>
          </p:cNvPr>
          <p:cNvSpPr txBox="1"/>
          <p:nvPr/>
        </p:nvSpPr>
        <p:spPr>
          <a:xfrm>
            <a:off x="8673416" y="3918372"/>
            <a:ext cx="14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Closure</a:t>
            </a:r>
            <a:r>
              <a:rPr lang="fr-FR" dirty="0"/>
              <a:t> phase</a:t>
            </a:r>
            <a:endParaRPr lang="en-US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40FE08A-ADBD-AA06-D65B-F586265BDFB4}"/>
              </a:ext>
            </a:extLst>
          </p:cNvPr>
          <p:cNvSpPr txBox="1"/>
          <p:nvPr/>
        </p:nvSpPr>
        <p:spPr>
          <a:xfrm>
            <a:off x="10426503" y="6401024"/>
            <a:ext cx="1854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Meilland+ 2013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4D1D5A2-9AED-58A0-CF4D-6A08945DEDD3}"/>
              </a:ext>
            </a:extLst>
          </p:cNvPr>
          <p:cNvSpPr txBox="1"/>
          <p:nvPr/>
        </p:nvSpPr>
        <p:spPr>
          <a:xfrm>
            <a:off x="2120646" y="6216358"/>
            <a:ext cx="705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Compatible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model-</a:t>
            </a:r>
            <a:r>
              <a:rPr lang="fr-FR" dirty="0" err="1">
                <a:solidFill>
                  <a:schemeClr val="bg1"/>
                </a:solidFill>
              </a:rPr>
              <a:t>dependent</a:t>
            </a:r>
            <a:r>
              <a:rPr lang="fr-FR" dirty="0">
                <a:solidFill>
                  <a:schemeClr val="bg1"/>
                </a:solidFill>
              </a:rPr>
              <a:t> values </a:t>
            </a:r>
            <a:r>
              <a:rPr lang="fr-FR" dirty="0" err="1">
                <a:solidFill>
                  <a:schemeClr val="bg1"/>
                </a:solidFill>
              </a:rPr>
              <a:t>determined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spectroscopy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2391047-077D-B0E2-5078-3F9026A2A5BD}"/>
              </a:ext>
            </a:extLst>
          </p:cNvPr>
          <p:cNvSpPr txBox="1"/>
          <p:nvPr/>
        </p:nvSpPr>
        <p:spPr>
          <a:xfrm>
            <a:off x="2638275" y="5689099"/>
            <a:ext cx="6142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bg1"/>
                </a:solidFill>
              </a:rPr>
              <a:t>Vexp</a:t>
            </a:r>
            <a:r>
              <a:rPr lang="fr-FR" sz="3200" dirty="0">
                <a:solidFill>
                  <a:schemeClr val="bg1"/>
                </a:solidFill>
              </a:rPr>
              <a:t> = </a:t>
            </a:r>
            <a:r>
              <a:rPr lang="en-US" sz="3200" b="0" i="0" u="none" strike="noStrike" baseline="0" dirty="0">
                <a:solidFill>
                  <a:schemeClr val="bg1"/>
                </a:solidFill>
              </a:rPr>
              <a:t>0.20 ±0.11 km/s</a:t>
            </a:r>
            <a:r>
              <a:rPr lang="en-US" sz="3200" b="0" i="0" u="none" strike="noStrike" baseline="0" dirty="0">
                <a:solidFill>
                  <a:srgbClr val="222226"/>
                </a:solidFill>
                <a:latin typeface="Times-Roman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8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Velocity law in the disk: Rotation law             </a:t>
            </a:r>
          </a:p>
        </p:txBody>
      </p:sp>
      <p:pic>
        <p:nvPicPr>
          <p:cNvPr id="6" name="Image 5" descr="Une image contenant texte, capture d’écran, Caractère coloré, ligne&#10;&#10;Description générée automatiquement">
            <a:extLst>
              <a:ext uri="{FF2B5EF4-FFF2-40B4-BE49-F238E27FC236}">
                <a16:creationId xmlns:a16="http://schemas.microsoft.com/office/drawing/2014/main" id="{09EE43D1-6112-0CE2-AFA8-E5B49DE29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2038"/>
          <a:stretch/>
        </p:blipFill>
        <p:spPr>
          <a:xfrm>
            <a:off x="437868" y="1528011"/>
            <a:ext cx="6805144" cy="46619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1477C9-9A7A-E273-D162-0BD83F3E35EB}"/>
              </a:ext>
            </a:extLst>
          </p:cNvPr>
          <p:cNvSpPr txBox="1"/>
          <p:nvPr/>
        </p:nvSpPr>
        <p:spPr>
          <a:xfrm>
            <a:off x="7497764" y="1690688"/>
            <a:ext cx="439344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VLTI/AMBER observation of O </a:t>
            </a:r>
            <a:r>
              <a:rPr lang="en-US" sz="2400" dirty="0" err="1">
                <a:solidFill>
                  <a:schemeClr val="bg1"/>
                </a:solidFill>
              </a:rPr>
              <a:t>Aqr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Fitted with rotating disk model</a:t>
            </a:r>
            <a:endParaRPr lang="fr-FR" sz="2400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Strong-</a:t>
            </a:r>
            <a:r>
              <a:rPr lang="fr-FR" sz="3200" dirty="0" err="1">
                <a:solidFill>
                  <a:schemeClr val="bg1"/>
                </a:solidFill>
              </a:rPr>
              <a:t>correlation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And </a:t>
            </a:r>
            <a:r>
              <a:rPr lang="fr-FR" sz="2000" dirty="0" err="1">
                <a:solidFill>
                  <a:schemeClr val="bg1"/>
                </a:solidFill>
              </a:rPr>
              <a:t>degeneracy</a:t>
            </a:r>
            <a:r>
              <a:rPr lang="fr-FR" sz="2000" dirty="0">
                <a:solidFill>
                  <a:schemeClr val="bg1"/>
                </a:solidFill>
              </a:rPr>
              <a:t> in the </a:t>
            </a:r>
            <a:r>
              <a:rPr lang="fr-FR" sz="2000" dirty="0" err="1">
                <a:solidFill>
                  <a:schemeClr val="bg1"/>
                </a:solidFill>
              </a:rPr>
              <a:t>models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</a:rPr>
              <a:t>Between</a:t>
            </a:r>
            <a:endParaRPr lang="fr-FR" sz="2400" dirty="0">
              <a:solidFill>
                <a:schemeClr val="bg1"/>
              </a:solidFill>
            </a:endParaRPr>
          </a:p>
          <a:p>
            <a:pPr algn="ctr"/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β and </a:t>
            </a:r>
            <a:r>
              <a:rPr lang="fr-FR" sz="3200" dirty="0" err="1">
                <a:solidFill>
                  <a:schemeClr val="bg1"/>
                </a:solidFill>
              </a:rPr>
              <a:t>Vrot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(+ inclination angle)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CC699E-DF7A-6B49-3DC3-97AE27B4B529}"/>
              </a:ext>
            </a:extLst>
          </p:cNvPr>
          <p:cNvSpPr txBox="1"/>
          <p:nvPr/>
        </p:nvSpPr>
        <p:spPr>
          <a:xfrm>
            <a:off x="0" y="6388769"/>
            <a:ext cx="422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 Almeida+ 2020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1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Velocity law in the disk: Rotation law             </a:t>
            </a:r>
          </a:p>
        </p:txBody>
      </p:sp>
      <p:pic>
        <p:nvPicPr>
          <p:cNvPr id="8" name="Image 7" descr="Une image contenant Caractère coloré, capture d’écran, texte, ligne&#10;&#10;Description générée automatiquement">
            <a:extLst>
              <a:ext uri="{FF2B5EF4-FFF2-40B4-BE49-F238E27FC236}">
                <a16:creationId xmlns:a16="http://schemas.microsoft.com/office/drawing/2014/main" id="{D95DEA7B-39EB-6F0C-4E69-BEDF96D50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" y="1316527"/>
            <a:ext cx="5686293" cy="42893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182A9A4-37EA-D775-5206-C4718F1BB325}"/>
              </a:ext>
            </a:extLst>
          </p:cNvPr>
          <p:cNvSpPr txBox="1"/>
          <p:nvPr/>
        </p:nvSpPr>
        <p:spPr>
          <a:xfrm>
            <a:off x="185760" y="5640756"/>
            <a:ext cx="608102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Multi-</a:t>
            </a:r>
            <a:r>
              <a:rPr lang="fr-FR" sz="2000" dirty="0" err="1">
                <a:solidFill>
                  <a:schemeClr val="bg1"/>
                </a:solidFill>
              </a:rPr>
              <a:t>lines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spectro-interferometric</a:t>
            </a:r>
            <a:r>
              <a:rPr lang="fr-FR" sz="2000" dirty="0">
                <a:solidFill>
                  <a:schemeClr val="bg1"/>
                </a:solidFill>
              </a:rPr>
              <a:t> observation of </a:t>
            </a:r>
            <a:r>
              <a:rPr lang="el-GR" sz="2000" dirty="0">
                <a:solidFill>
                  <a:schemeClr val="bg1"/>
                </a:solidFill>
              </a:rPr>
              <a:t>β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Cmi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dirty="0" err="1">
                <a:solidFill>
                  <a:srgbClr val="00FF00"/>
                </a:solidFill>
              </a:rPr>
              <a:t>Brγ</a:t>
            </a:r>
            <a:r>
              <a:rPr lang="fr-FR" dirty="0">
                <a:solidFill>
                  <a:srgbClr val="00FF00"/>
                </a:solidFill>
              </a:rPr>
              <a:t> (VLTI/AMBER) </a:t>
            </a:r>
            <a:r>
              <a:rPr lang="fr-FR" dirty="0">
                <a:solidFill>
                  <a:schemeClr val="bg1"/>
                </a:solidFill>
              </a:rPr>
              <a:t>+ </a:t>
            </a:r>
            <a:r>
              <a:rPr lang="fr-FR" dirty="0">
                <a:solidFill>
                  <a:srgbClr val="00B0F0"/>
                </a:solidFill>
              </a:rPr>
              <a:t>H</a:t>
            </a:r>
            <a:r>
              <a:rPr lang="el-GR" dirty="0">
                <a:solidFill>
                  <a:srgbClr val="00B0F0"/>
                </a:solidFill>
              </a:rPr>
              <a:t>α</a:t>
            </a:r>
            <a:r>
              <a:rPr lang="fr-FR" dirty="0">
                <a:solidFill>
                  <a:srgbClr val="00B0F0"/>
                </a:solidFill>
              </a:rPr>
              <a:t> (CHARA/VEGA) </a:t>
            </a:r>
            <a:r>
              <a:rPr lang="fr-FR" dirty="0">
                <a:solidFill>
                  <a:schemeClr val="bg1"/>
                </a:solidFill>
              </a:rPr>
              <a:t>+ </a:t>
            </a:r>
            <a:r>
              <a:rPr lang="fr-FR" dirty="0">
                <a:solidFill>
                  <a:srgbClr val="FF0000"/>
                </a:solidFill>
              </a:rPr>
              <a:t>Br</a:t>
            </a:r>
            <a:r>
              <a:rPr lang="el-GR" dirty="0">
                <a:solidFill>
                  <a:srgbClr val="FF0000"/>
                </a:solidFill>
              </a:rPr>
              <a:t>α </a:t>
            </a:r>
            <a:r>
              <a:rPr lang="fr-FR" dirty="0">
                <a:solidFill>
                  <a:srgbClr val="FF0000"/>
                </a:solidFill>
              </a:rPr>
              <a:t> (VLTI/MATISSE)</a:t>
            </a:r>
          </a:p>
          <a:p>
            <a:endParaRPr lang="en-US" sz="1100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Need of a line coming for a narrower region!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6BD5C170-05AA-FDB4-F4DF-8592C56D2123}"/>
              </a:ext>
            </a:extLst>
          </p:cNvPr>
          <p:cNvSpPr/>
          <p:nvPr/>
        </p:nvSpPr>
        <p:spPr>
          <a:xfrm>
            <a:off x="9023685" y="6512761"/>
            <a:ext cx="3168315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 strike="noStrike" spc="-1" dirty="0" err="1">
                <a:solidFill>
                  <a:schemeClr val="bg1"/>
                </a:solidFill>
                <a:latin typeface="Calibri"/>
              </a:rPr>
              <a:t>Klement</a:t>
            </a:r>
            <a:r>
              <a:rPr lang="fr-FR" sz="1600" strike="noStrike" spc="-1" dirty="0">
                <a:solidFill>
                  <a:schemeClr val="bg1"/>
                </a:solidFill>
                <a:latin typeface="Calibri"/>
              </a:rPr>
              <a:t> &amp; Meilland (in </a:t>
            </a:r>
            <a:r>
              <a:rPr lang="fr-FR" sz="1600" strike="noStrike" spc="-1" dirty="0" err="1">
                <a:solidFill>
                  <a:schemeClr val="bg1"/>
                </a:solidFill>
                <a:latin typeface="Calibri"/>
              </a:rPr>
              <a:t>preparation</a:t>
            </a:r>
            <a:r>
              <a:rPr lang="fr-FR" sz="1600" strike="noStrike" spc="-1" dirty="0">
                <a:solidFill>
                  <a:schemeClr val="bg1"/>
                </a:solidFill>
                <a:latin typeface="Calibri"/>
              </a:rPr>
              <a:t>)</a:t>
            </a:r>
            <a:endParaRPr lang="fr-FR" sz="1600" strike="noStrike" spc="-1" dirty="0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869DA9A-CCFF-AF3D-E7DA-BBD9EB4BB663}"/>
              </a:ext>
            </a:extLst>
          </p:cNvPr>
          <p:cNvGrpSpPr/>
          <p:nvPr/>
        </p:nvGrpSpPr>
        <p:grpSpPr>
          <a:xfrm>
            <a:off x="6805863" y="2026391"/>
            <a:ext cx="5105115" cy="4061504"/>
            <a:chOff x="6805863" y="2026391"/>
            <a:chExt cx="5105115" cy="4061504"/>
          </a:xfrm>
        </p:grpSpPr>
        <p:pic>
          <p:nvPicPr>
            <p:cNvPr id="3" name="Image 2" descr="Une image contenant texte, capture d’écran, cercle, nombre&#10;&#10;Description générée automatiquement">
              <a:extLst>
                <a:ext uri="{FF2B5EF4-FFF2-40B4-BE49-F238E27FC236}">
                  <a16:creationId xmlns:a16="http://schemas.microsoft.com/office/drawing/2014/main" id="{E753B012-6F44-04E4-FB1A-3EF588F2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863" y="2026391"/>
              <a:ext cx="5019916" cy="3725801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5333FA7-CA27-07DE-2113-55A483ECCCCC}"/>
                </a:ext>
              </a:extLst>
            </p:cNvPr>
            <p:cNvSpPr txBox="1"/>
            <p:nvPr/>
          </p:nvSpPr>
          <p:spPr>
            <a:xfrm>
              <a:off x="6805863" y="5687785"/>
              <a:ext cx="51051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</a:rPr>
                <a:t>He 667.8nm </a:t>
              </a:r>
              <a:r>
                <a:rPr lang="fr-FR" sz="2000" dirty="0" err="1">
                  <a:solidFill>
                    <a:schemeClr val="bg1"/>
                  </a:solidFill>
                </a:rPr>
                <a:t>would</a:t>
              </a:r>
              <a:r>
                <a:rPr lang="fr-FR" sz="2000" dirty="0">
                  <a:solidFill>
                    <a:schemeClr val="bg1"/>
                  </a:solidFill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</a:rPr>
                <a:t>be</a:t>
              </a:r>
              <a:r>
                <a:rPr lang="fr-FR" sz="2000" dirty="0">
                  <a:solidFill>
                    <a:schemeClr val="bg1"/>
                  </a:solidFill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</a:rPr>
                <a:t>perfect</a:t>
              </a:r>
              <a:r>
                <a:rPr lang="fr-FR" sz="2000" dirty="0">
                  <a:solidFill>
                    <a:schemeClr val="bg1"/>
                  </a:solidFill>
                </a:rPr>
                <a:t> </a:t>
              </a:r>
              <a:r>
                <a:rPr lang="fr-FR" sz="2000" dirty="0">
                  <a:solidFill>
                    <a:schemeClr val="bg1"/>
                  </a:solidFill>
                  <a:sym typeface="Wingdings" panose="05000000000000000000" pitchFamily="2" charset="2"/>
                </a:rPr>
                <a:t> CHARA/SPICA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48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C6420968-15C6-9380-921A-4325EF127D24}"/>
              </a:ext>
            </a:extLst>
          </p:cNvPr>
          <p:cNvGrpSpPr/>
          <p:nvPr/>
        </p:nvGrpSpPr>
        <p:grpSpPr>
          <a:xfrm rot="204411">
            <a:off x="6322852" y="2310835"/>
            <a:ext cx="5411450" cy="4082149"/>
            <a:chOff x="210485" y="1691199"/>
            <a:chExt cx="6141887" cy="4409106"/>
          </a:xfrm>
        </p:grpSpPr>
        <p:pic>
          <p:nvPicPr>
            <p:cNvPr id="5" name="Image 4" descr="Une image contenant lumière, nuit, extérieur, eau&#10;&#10;Description générée automatiquement">
              <a:extLst>
                <a:ext uri="{FF2B5EF4-FFF2-40B4-BE49-F238E27FC236}">
                  <a16:creationId xmlns:a16="http://schemas.microsoft.com/office/drawing/2014/main" id="{EF051221-9B67-494F-214E-E1B5D93FE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2" t="22228" r="37258" b="27934"/>
            <a:stretch/>
          </p:blipFill>
          <p:spPr>
            <a:xfrm>
              <a:off x="210485" y="1691199"/>
              <a:ext cx="6141887" cy="44091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63AECC7-8C3C-33F1-7714-EB1860B7F864}"/>
                </a:ext>
              </a:extLst>
            </p:cNvPr>
            <p:cNvSpPr txBox="1"/>
            <p:nvPr/>
          </p:nvSpPr>
          <p:spPr>
            <a:xfrm>
              <a:off x="2606972" y="5167916"/>
              <a:ext cx="3147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Artist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view</a:t>
              </a:r>
              <a:r>
                <a:rPr lang="fr-FR" dirty="0">
                  <a:solidFill>
                    <a:schemeClr val="bg1"/>
                  </a:solidFill>
                </a:rPr>
                <a:t> of a </a:t>
              </a:r>
              <a:r>
                <a:rPr lang="fr-FR" dirty="0" err="1">
                  <a:solidFill>
                    <a:schemeClr val="bg1"/>
                  </a:solidFill>
                </a:rPr>
                <a:t>classical</a:t>
              </a:r>
              <a:r>
                <a:rPr lang="fr-FR" dirty="0">
                  <a:solidFill>
                    <a:schemeClr val="bg1"/>
                  </a:solidFill>
                </a:rPr>
                <a:t> Be star </a:t>
              </a:r>
            </a:p>
            <a:p>
              <a:r>
                <a:rPr lang="fr-FR" sz="1400" dirty="0" err="1">
                  <a:solidFill>
                    <a:schemeClr val="bg1"/>
                  </a:solidFill>
                </a:rPr>
                <a:t>based</a:t>
              </a:r>
              <a:r>
                <a:rPr lang="fr-FR" sz="1400" dirty="0">
                  <a:solidFill>
                    <a:schemeClr val="bg1"/>
                  </a:solidFill>
                </a:rPr>
                <a:t> on semi-</a:t>
              </a:r>
              <a:r>
                <a:rPr lang="fr-FR" sz="1400" dirty="0" err="1">
                  <a:solidFill>
                    <a:schemeClr val="bg1"/>
                  </a:solidFill>
                </a:rPr>
                <a:t>physical</a:t>
              </a:r>
              <a:r>
                <a:rPr lang="fr-FR" sz="1400" dirty="0">
                  <a:solidFill>
                    <a:schemeClr val="bg1"/>
                  </a:solidFill>
                </a:rPr>
                <a:t> model DISCO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questions about the </a:t>
            </a:r>
            <a:r>
              <a:rPr lang="fr-FR" dirty="0" err="1"/>
              <a:t>classical</a:t>
            </a:r>
            <a:r>
              <a:rPr lang="fr-FR" dirty="0"/>
              <a:t> Be stars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2C5C6D-E011-AF5E-26B4-215378E69470}"/>
              </a:ext>
            </a:extLst>
          </p:cNvPr>
          <p:cNvSpPr txBox="1"/>
          <p:nvPr/>
        </p:nvSpPr>
        <p:spPr>
          <a:xfrm>
            <a:off x="704850" y="1595021"/>
            <a:ext cx="931545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Rotational rate of Be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how close to critical rotation the Be stars are?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Does it depends on the Teff or Lum?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</a:t>
            </a:r>
          </a:p>
          <a:p>
            <a:r>
              <a:rPr lang="en-US" sz="2800" dirty="0">
                <a:solidFill>
                  <a:schemeClr val="bg1"/>
                </a:solidFill>
              </a:rPr>
              <a:t>Velocity law in the disk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Are the disk dominated by rotation or expansion?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What is the rotation law in the disk ?      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Disk/environment structure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How thin is the equatorial disk?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Is the disk stratified?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Can we determine the density law?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about polar wind? Disk wind?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What about the stability of the disk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Disk global structure : Viscous </a:t>
            </a:r>
            <a:r>
              <a:rPr lang="en-US" sz="4400" dirty="0" err="1">
                <a:solidFill>
                  <a:schemeClr val="bg1"/>
                </a:solidFill>
              </a:rPr>
              <a:t>Decretion</a:t>
            </a:r>
            <a:r>
              <a:rPr lang="en-US" sz="4400" dirty="0">
                <a:solidFill>
                  <a:schemeClr val="bg1"/>
                </a:solidFill>
              </a:rPr>
              <a:t> Disk        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69C986-9B9E-8FC5-1501-F8F6B30E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09" y="1533838"/>
            <a:ext cx="2795338" cy="4959037"/>
          </a:xfrm>
          <a:prstGeom prst="rect">
            <a:avLst/>
          </a:prstGeom>
        </p:spPr>
      </p:pic>
      <p:sp>
        <p:nvSpPr>
          <p:cNvPr id="10" name="Interdiction 9">
            <a:extLst>
              <a:ext uri="{FF2B5EF4-FFF2-40B4-BE49-F238E27FC236}">
                <a16:creationId xmlns:a16="http://schemas.microsoft.com/office/drawing/2014/main" id="{0BB3C438-55E2-6467-49BA-C1CC80425576}"/>
              </a:ext>
            </a:extLst>
          </p:cNvPr>
          <p:cNvSpPr/>
          <p:nvPr/>
        </p:nvSpPr>
        <p:spPr>
          <a:xfrm>
            <a:off x="709863" y="1533838"/>
            <a:ext cx="2045369" cy="1895162"/>
          </a:xfrm>
          <a:prstGeom prst="noSmoking">
            <a:avLst>
              <a:gd name="adj" fmla="val 96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Interdiction 10">
            <a:extLst>
              <a:ext uri="{FF2B5EF4-FFF2-40B4-BE49-F238E27FC236}">
                <a16:creationId xmlns:a16="http://schemas.microsoft.com/office/drawing/2014/main" id="{A5AFEE7B-CEC3-CE5F-8B1B-59909DE5A37E}"/>
              </a:ext>
            </a:extLst>
          </p:cNvPr>
          <p:cNvSpPr/>
          <p:nvPr/>
        </p:nvSpPr>
        <p:spPr>
          <a:xfrm>
            <a:off x="733926" y="3144200"/>
            <a:ext cx="2045369" cy="1895162"/>
          </a:xfrm>
          <a:prstGeom prst="noSmoking">
            <a:avLst>
              <a:gd name="adj" fmla="val 96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1C91A00-142E-E37F-3DAB-5DCB51D664CB}"/>
              </a:ext>
            </a:extLst>
          </p:cNvPr>
          <p:cNvSpPr/>
          <p:nvPr/>
        </p:nvSpPr>
        <p:spPr>
          <a:xfrm>
            <a:off x="216568" y="4716379"/>
            <a:ext cx="3308685" cy="1933345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2F02F0-3593-4048-606C-D7C170DF8DAD}"/>
              </a:ext>
            </a:extLst>
          </p:cNvPr>
          <p:cNvGrpSpPr/>
          <p:nvPr/>
        </p:nvGrpSpPr>
        <p:grpSpPr>
          <a:xfrm>
            <a:off x="3699029" y="1494114"/>
            <a:ext cx="8006776" cy="5195850"/>
            <a:chOff x="3699029" y="1494114"/>
            <a:chExt cx="8006776" cy="5195850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B5FB079-1935-D1F8-2951-0F13D1DB3861}"/>
                </a:ext>
              </a:extLst>
            </p:cNvPr>
            <p:cNvSpPr txBox="1"/>
            <p:nvPr/>
          </p:nvSpPr>
          <p:spPr>
            <a:xfrm>
              <a:off x="3699029" y="1494114"/>
              <a:ext cx="602382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>
                  <a:solidFill>
                    <a:schemeClr val="bg1"/>
                  </a:solidFill>
                </a:rPr>
                <a:t>Hydrodynamics</a:t>
              </a:r>
              <a:r>
                <a:rPr lang="fr-FR" sz="2400" dirty="0">
                  <a:solidFill>
                    <a:schemeClr val="bg1"/>
                  </a:solidFill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</a:rPr>
                <a:t>similar</a:t>
              </a:r>
              <a:r>
                <a:rPr lang="fr-FR" sz="2400" dirty="0">
                  <a:solidFill>
                    <a:schemeClr val="bg1"/>
                  </a:solidFill>
                </a:rPr>
                <a:t> to </a:t>
              </a:r>
              <a:r>
                <a:rPr lang="fr-FR" sz="2400" dirty="0" err="1">
                  <a:solidFill>
                    <a:schemeClr val="bg1"/>
                  </a:solidFill>
                </a:rPr>
                <a:t>accretion</a:t>
              </a:r>
              <a:r>
                <a:rPr lang="fr-FR" sz="2400" dirty="0">
                  <a:solidFill>
                    <a:schemeClr val="bg1"/>
                  </a:solidFill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</a:rPr>
                <a:t>disk</a:t>
              </a:r>
              <a:r>
                <a:rPr lang="fr-FR" sz="2400" dirty="0">
                  <a:solidFill>
                    <a:schemeClr val="bg1"/>
                  </a:solidFill>
                </a:rPr>
                <a:t> of YSO</a:t>
              </a:r>
            </a:p>
            <a:p>
              <a:r>
                <a:rPr lang="en-US" sz="2400" b="0" i="0" u="none" strike="noStrike" baseline="0" dirty="0" err="1">
                  <a:solidFill>
                    <a:schemeClr val="bg1"/>
                  </a:solidFill>
                  <a:latin typeface="NimbusRomNo9L-Regu"/>
                </a:rPr>
                <a:t>Shakura</a:t>
              </a:r>
              <a:r>
                <a:rPr lang="en-US" sz="2400" b="0" i="0" u="none" strike="noStrike" baseline="0" dirty="0">
                  <a:solidFill>
                    <a:schemeClr val="bg1"/>
                  </a:solidFill>
                  <a:latin typeface="NimbusRomNo9L-Regu"/>
                </a:rPr>
                <a:t> &amp; </a:t>
              </a:r>
              <a:r>
                <a:rPr lang="en-US" sz="2400" b="0" i="0" u="none" strike="noStrike" baseline="0" dirty="0" err="1">
                  <a:solidFill>
                    <a:schemeClr val="bg1"/>
                  </a:solidFill>
                  <a:latin typeface="NimbusRomNo9L-Regu"/>
                </a:rPr>
                <a:t>Sunyaev</a:t>
              </a:r>
              <a:r>
                <a:rPr lang="en-US" sz="2400" b="0" i="0" u="none" strike="noStrike" baseline="0" dirty="0">
                  <a:solidFill>
                    <a:schemeClr val="bg1"/>
                  </a:solidFill>
                  <a:latin typeface="NimbusRomNo9L-Regu"/>
                </a:rPr>
                <a:t> 1973</a:t>
              </a:r>
            </a:p>
            <a:p>
              <a:endParaRPr lang="fr-FR" sz="2400" dirty="0">
                <a:solidFill>
                  <a:schemeClr val="bg1"/>
                </a:solidFill>
              </a:endParaRPr>
            </a:p>
            <a:p>
              <a:r>
                <a:rPr lang="fr-FR" sz="2400" dirty="0">
                  <a:solidFill>
                    <a:schemeClr val="bg1"/>
                  </a:solidFill>
                </a:rPr>
                <a:t>But </a:t>
              </a:r>
              <a:r>
                <a:rPr lang="fr-FR" sz="2400" dirty="0" err="1">
                  <a:solidFill>
                    <a:schemeClr val="bg1"/>
                  </a:solidFill>
                </a:rPr>
                <a:t>with</a:t>
              </a:r>
              <a:r>
                <a:rPr lang="fr-FR" sz="2400" dirty="0">
                  <a:solidFill>
                    <a:schemeClr val="bg1"/>
                  </a:solidFill>
                </a:rPr>
                <a:t> an opposite mass-flow</a:t>
              </a: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sz="2400" dirty="0" err="1">
                  <a:solidFill>
                    <a:schemeClr val="bg1"/>
                  </a:solidFill>
                </a:rPr>
                <a:t>Parametrization</a:t>
              </a:r>
              <a:r>
                <a:rPr lang="fr-FR" sz="2400" dirty="0">
                  <a:solidFill>
                    <a:schemeClr val="bg1"/>
                  </a:solidFill>
                </a:rPr>
                <a:t> of the VDD</a:t>
              </a: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51EEA5B-7951-2BA5-E5B0-5ABD6AF0F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0370" y="4439287"/>
              <a:ext cx="3595663" cy="924599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C96F8CC-5E36-9D3E-6C30-45928B46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1737" y="4439287"/>
              <a:ext cx="2287991" cy="924599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0E38CCB-BB1D-853E-B885-2C41A9212AB2}"/>
                </a:ext>
              </a:extLst>
            </p:cNvPr>
            <p:cNvSpPr txBox="1"/>
            <p:nvPr/>
          </p:nvSpPr>
          <p:spPr>
            <a:xfrm>
              <a:off x="3950370" y="5489635"/>
              <a:ext cx="279339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 </a:t>
              </a:r>
              <a:r>
                <a:rPr lang="fr-FR" dirty="0" err="1">
                  <a:solidFill>
                    <a:schemeClr val="bg1"/>
                  </a:solidFill>
                </a:rPr>
                <a:t>governs</a:t>
              </a:r>
              <a:r>
                <a:rPr lang="fr-FR" dirty="0">
                  <a:solidFill>
                    <a:schemeClr val="bg1"/>
                  </a:solidFill>
                </a:rPr>
                <a:t> the state of </a:t>
              </a:r>
              <a:r>
                <a:rPr lang="fr-FR" dirty="0" err="1">
                  <a:solidFill>
                    <a:schemeClr val="bg1"/>
                  </a:solidFill>
                </a:rPr>
                <a:t>disks</a:t>
              </a:r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m = 3.5 stable </a:t>
              </a:r>
              <a:r>
                <a:rPr lang="fr-FR" dirty="0" err="1">
                  <a:solidFill>
                    <a:schemeClr val="bg1"/>
                  </a:solidFill>
                </a:rPr>
                <a:t>disk</a:t>
              </a:r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m &lt; 3.5 </a:t>
              </a:r>
              <a:r>
                <a:rPr lang="fr-FR" dirty="0" err="1">
                  <a:solidFill>
                    <a:schemeClr val="bg1"/>
                  </a:solidFill>
                </a:rPr>
                <a:t>dissipating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disk</a:t>
              </a:r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m &gt; 3.5 </a:t>
              </a:r>
              <a:r>
                <a:rPr lang="fr-FR" dirty="0" err="1">
                  <a:solidFill>
                    <a:schemeClr val="bg1"/>
                  </a:solidFill>
                </a:rPr>
                <a:t>growing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disk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19921D2-930F-8F1F-8BA3-F1BFD0695963}"/>
                </a:ext>
              </a:extLst>
            </p:cNvPr>
            <p:cNvSpPr txBox="1"/>
            <p:nvPr/>
          </p:nvSpPr>
          <p:spPr>
            <a:xfrm>
              <a:off x="8590144" y="3975026"/>
              <a:ext cx="3115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Scale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height</a:t>
              </a:r>
              <a:r>
                <a:rPr lang="fr-FR" dirty="0">
                  <a:solidFill>
                    <a:schemeClr val="bg1"/>
                  </a:solidFill>
                </a:rPr>
                <a:t> for </a:t>
              </a:r>
              <a:r>
                <a:rPr lang="fr-FR" dirty="0" err="1">
                  <a:solidFill>
                    <a:schemeClr val="bg1"/>
                  </a:solidFill>
                </a:rPr>
                <a:t>isothermal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disk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69D71535-EA92-8164-9466-4E6A77E85099}"/>
              </a:ext>
            </a:extLst>
          </p:cNvPr>
          <p:cNvSpPr txBox="1"/>
          <p:nvPr/>
        </p:nvSpPr>
        <p:spPr>
          <a:xfrm>
            <a:off x="452578" y="6492874"/>
            <a:ext cx="247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Porter and </a:t>
            </a:r>
            <a:r>
              <a:rPr lang="fr-FR" dirty="0" err="1">
                <a:solidFill>
                  <a:schemeClr val="bg1"/>
                </a:solidFill>
              </a:rPr>
              <a:t>Rivinius</a:t>
            </a:r>
            <a:r>
              <a:rPr lang="fr-FR" dirty="0">
                <a:solidFill>
                  <a:schemeClr val="bg1"/>
                </a:solidFill>
              </a:rPr>
              <a:t> 2003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99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494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Disk global structure         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136B83-27AE-0069-AFBD-FD365DA4D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925" y="995030"/>
            <a:ext cx="3203800" cy="2549963"/>
          </a:xfrm>
          <a:prstGeom prst="rect">
            <a:avLst/>
          </a:prstGeom>
        </p:spPr>
      </p:pic>
      <p:pic>
        <p:nvPicPr>
          <p:cNvPr id="6" name="Image 5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E48B504E-47FC-7357-E6D5-2CF7560C68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5"/>
          <a:stretch/>
        </p:blipFill>
        <p:spPr>
          <a:xfrm>
            <a:off x="6687622" y="972241"/>
            <a:ext cx="5402490" cy="257275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4DCE26D-CA5C-00A3-EA6D-94FB0FDB2B4D}"/>
              </a:ext>
            </a:extLst>
          </p:cNvPr>
          <p:cNvSpPr txBox="1"/>
          <p:nvPr/>
        </p:nvSpPr>
        <p:spPr>
          <a:xfrm>
            <a:off x="101888" y="1116620"/>
            <a:ext cx="313592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BEDISK + BERAY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sz="1600" dirty="0" err="1">
                <a:solidFill>
                  <a:schemeClr val="bg1"/>
                </a:solidFill>
              </a:rPr>
              <a:t>Sigut</a:t>
            </a:r>
            <a:r>
              <a:rPr lang="fr-FR" sz="1600" dirty="0">
                <a:solidFill>
                  <a:schemeClr val="bg1"/>
                </a:solidFill>
              </a:rPr>
              <a:t> &amp; Jones 2007</a:t>
            </a:r>
          </a:p>
          <a:p>
            <a:r>
              <a:rPr lang="fr-FR" sz="1600" dirty="0" err="1">
                <a:solidFill>
                  <a:schemeClr val="bg1"/>
                </a:solidFill>
              </a:rPr>
              <a:t>Sigut</a:t>
            </a:r>
            <a:r>
              <a:rPr lang="fr-FR" sz="1600" dirty="0">
                <a:solidFill>
                  <a:schemeClr val="bg1"/>
                </a:solidFill>
              </a:rPr>
              <a:t> 2011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2D-axisymmetric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geometry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NLTE-RT</a:t>
            </a:r>
          </a:p>
          <a:p>
            <a:r>
              <a:rPr lang="fr-FR" dirty="0" err="1">
                <a:solidFill>
                  <a:schemeClr val="bg1"/>
                </a:solidFill>
              </a:rPr>
              <a:t>Realistic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metallicity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12AF9C-F9DB-EBA1-0F79-8C78FAA72C70}"/>
              </a:ext>
            </a:extLst>
          </p:cNvPr>
          <p:cNvSpPr txBox="1"/>
          <p:nvPr/>
        </p:nvSpPr>
        <p:spPr>
          <a:xfrm>
            <a:off x="3795380" y="2858050"/>
            <a:ext cx="240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Temperature</a:t>
            </a:r>
            <a:r>
              <a:rPr lang="fr-FR" dirty="0"/>
              <a:t> in the </a:t>
            </a:r>
            <a:r>
              <a:rPr lang="fr-FR" dirty="0" err="1"/>
              <a:t>disk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B797D2E-C1AC-8D43-3D0A-66FED0075A3F}"/>
              </a:ext>
            </a:extLst>
          </p:cNvPr>
          <p:cNvSpPr txBox="1"/>
          <p:nvPr/>
        </p:nvSpPr>
        <p:spPr>
          <a:xfrm>
            <a:off x="3795380" y="1278544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BEDISK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572CD5-407A-53B1-C105-34C5F7895B16}"/>
              </a:ext>
            </a:extLst>
          </p:cNvPr>
          <p:cNvSpPr txBox="1"/>
          <p:nvPr/>
        </p:nvSpPr>
        <p:spPr>
          <a:xfrm>
            <a:off x="101888" y="4076260"/>
            <a:ext cx="327647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HDUST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sz="1600" dirty="0" err="1">
                <a:solidFill>
                  <a:schemeClr val="bg1"/>
                </a:solidFill>
              </a:rPr>
              <a:t>Carciofi</a:t>
            </a:r>
            <a:r>
              <a:rPr lang="fr-FR" sz="1600" dirty="0">
                <a:solidFill>
                  <a:schemeClr val="bg1"/>
                </a:solidFill>
              </a:rPr>
              <a:t> &amp; </a:t>
            </a:r>
            <a:r>
              <a:rPr lang="fr-FR" sz="1600" dirty="0" err="1">
                <a:solidFill>
                  <a:schemeClr val="bg1"/>
                </a:solidFill>
              </a:rPr>
              <a:t>Bjorkamn</a:t>
            </a:r>
            <a:r>
              <a:rPr lang="fr-FR" sz="1600" dirty="0">
                <a:solidFill>
                  <a:schemeClr val="bg1"/>
                </a:solidFill>
              </a:rPr>
              <a:t> 2006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3D </a:t>
            </a:r>
            <a:r>
              <a:rPr lang="fr-FR" dirty="0" err="1">
                <a:solidFill>
                  <a:schemeClr val="bg1"/>
                </a:solidFill>
              </a:rPr>
              <a:t>arbitrary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gemoetry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NLTE-RT </a:t>
            </a:r>
            <a:r>
              <a:rPr lang="fr-FR" dirty="0" err="1">
                <a:solidFill>
                  <a:schemeClr val="bg1"/>
                </a:solidFill>
              </a:rPr>
              <a:t>solved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Monte Carlo</a:t>
            </a:r>
          </a:p>
          <a:p>
            <a:r>
              <a:rPr lang="fr-FR" dirty="0" err="1">
                <a:solidFill>
                  <a:schemeClr val="bg1"/>
                </a:solidFill>
              </a:rPr>
              <a:t>Hydrogen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 (+ </a:t>
            </a:r>
            <a:r>
              <a:rPr lang="fr-FR" dirty="0" err="1">
                <a:solidFill>
                  <a:schemeClr val="bg1"/>
                </a:solidFill>
              </a:rPr>
              <a:t>dust</a:t>
            </a:r>
            <a:r>
              <a:rPr lang="fr-FR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7183937-EC3B-5C60-CD52-5DC29280A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277"/>
          <a:stretch/>
        </p:blipFill>
        <p:spPr>
          <a:xfrm>
            <a:off x="6687622" y="3655029"/>
            <a:ext cx="5402490" cy="258300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2A0AFDE7-A85F-C122-47F2-D55FBDA8198E}"/>
              </a:ext>
            </a:extLst>
          </p:cNvPr>
          <p:cNvGrpSpPr/>
          <p:nvPr/>
        </p:nvGrpSpPr>
        <p:grpSpPr>
          <a:xfrm>
            <a:off x="3395925" y="3655029"/>
            <a:ext cx="3203800" cy="2612150"/>
            <a:chOff x="3395925" y="4041313"/>
            <a:chExt cx="3203800" cy="26121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FB1E8B-AEB6-5D81-B5DF-753B192D9587}"/>
                </a:ext>
              </a:extLst>
            </p:cNvPr>
            <p:cNvSpPr/>
            <p:nvPr/>
          </p:nvSpPr>
          <p:spPr>
            <a:xfrm>
              <a:off x="3395925" y="5106757"/>
              <a:ext cx="3203800" cy="1546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A56A302-8BBD-3EBF-3D73-B47D78212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5925" y="4041313"/>
              <a:ext cx="2306806" cy="2347455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1CB5C9A-E1DB-8FC2-12EE-31F87DA3C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3370"/>
            <a:stretch/>
          </p:blipFill>
          <p:spPr>
            <a:xfrm>
              <a:off x="5655012" y="4041313"/>
              <a:ext cx="944713" cy="2130888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CA9AD871-56ED-A02D-34DD-84F4C9CB9835}"/>
              </a:ext>
            </a:extLst>
          </p:cNvPr>
          <p:cNvSpPr txBox="1"/>
          <p:nvPr/>
        </p:nvSpPr>
        <p:spPr>
          <a:xfrm>
            <a:off x="3691111" y="5901676"/>
            <a:ext cx="240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Temperature</a:t>
            </a:r>
            <a:r>
              <a:rPr lang="fr-FR" dirty="0"/>
              <a:t> in the </a:t>
            </a:r>
            <a:r>
              <a:rPr lang="fr-FR" dirty="0" err="1"/>
              <a:t>disk</a:t>
            </a:r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A30AFA-83A8-E941-3798-DC53FF251397}"/>
              </a:ext>
            </a:extLst>
          </p:cNvPr>
          <p:cNvSpPr txBox="1"/>
          <p:nvPr/>
        </p:nvSpPr>
        <p:spPr>
          <a:xfrm>
            <a:off x="64990" y="6348067"/>
            <a:ext cx="1206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Successfully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tested</a:t>
            </a:r>
            <a:r>
              <a:rPr lang="fr-FR" dirty="0">
                <a:solidFill>
                  <a:srgbClr val="FF0000"/>
                </a:solidFill>
              </a:rPr>
              <a:t> on </a:t>
            </a:r>
            <a:r>
              <a:rPr lang="fr-FR" dirty="0" err="1">
                <a:solidFill>
                  <a:srgbClr val="FF0000"/>
                </a:solidFill>
              </a:rPr>
              <a:t>spectroscopic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>
                <a:solidFill>
                  <a:srgbClr val="FF0000"/>
                </a:solidFill>
              </a:rPr>
              <a:t>photometric</a:t>
            </a:r>
            <a:r>
              <a:rPr lang="fr-FR" dirty="0">
                <a:solidFill>
                  <a:srgbClr val="FF0000"/>
                </a:solidFill>
              </a:rPr>
              <a:t> as </a:t>
            </a:r>
            <a:r>
              <a:rPr lang="fr-FR" dirty="0" err="1">
                <a:solidFill>
                  <a:srgbClr val="FF0000"/>
                </a:solidFill>
              </a:rPr>
              <a:t>well</a:t>
            </a:r>
            <a:r>
              <a:rPr lang="fr-FR" dirty="0">
                <a:solidFill>
                  <a:srgbClr val="FF0000"/>
                </a:solidFill>
              </a:rPr>
              <a:t> as </a:t>
            </a:r>
            <a:r>
              <a:rPr lang="fr-FR" dirty="0" err="1">
                <a:solidFill>
                  <a:srgbClr val="FF0000"/>
                </a:solidFill>
              </a:rPr>
              <a:t>interferometric</a:t>
            </a:r>
            <a:r>
              <a:rPr lang="fr-FR" dirty="0">
                <a:solidFill>
                  <a:srgbClr val="FF0000"/>
                </a:solidFill>
              </a:rPr>
              <a:t> data: e.g. </a:t>
            </a:r>
            <a:r>
              <a:rPr lang="fr-FR" dirty="0" err="1">
                <a:solidFill>
                  <a:srgbClr val="FF0000"/>
                </a:solidFill>
              </a:rPr>
              <a:t>Tycner</a:t>
            </a:r>
            <a:r>
              <a:rPr lang="fr-FR" dirty="0">
                <a:solidFill>
                  <a:srgbClr val="FF0000"/>
                </a:solidFill>
              </a:rPr>
              <a:t>+ 2008, </a:t>
            </a:r>
            <a:r>
              <a:rPr lang="fr-FR" dirty="0" err="1">
                <a:solidFill>
                  <a:srgbClr val="FF0000"/>
                </a:solidFill>
              </a:rPr>
              <a:t>Carciofi</a:t>
            </a:r>
            <a:r>
              <a:rPr lang="fr-FR" dirty="0">
                <a:solidFill>
                  <a:srgbClr val="FF0000"/>
                </a:solidFill>
              </a:rPr>
              <a:t>+ 2009, </a:t>
            </a:r>
            <a:r>
              <a:rPr lang="fr-FR" dirty="0" err="1">
                <a:solidFill>
                  <a:srgbClr val="FF0000"/>
                </a:solidFill>
              </a:rPr>
              <a:t>Sigut</a:t>
            </a:r>
            <a:r>
              <a:rPr lang="fr-FR" dirty="0">
                <a:solidFill>
                  <a:srgbClr val="FF0000"/>
                </a:solidFill>
              </a:rPr>
              <a:t>+ 2015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1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7091F3-2C57-E60D-AB0D-237DE17BC2E2}"/>
              </a:ext>
            </a:extLst>
          </p:cNvPr>
          <p:cNvSpPr/>
          <p:nvPr/>
        </p:nvSpPr>
        <p:spPr>
          <a:xfrm>
            <a:off x="332874" y="1730698"/>
            <a:ext cx="11347057" cy="3170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681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Beyond the global structure: </a:t>
            </a:r>
            <a:r>
              <a:rPr lang="en-US" sz="2800" dirty="0">
                <a:solidFill>
                  <a:schemeClr val="bg1"/>
                </a:solidFill>
              </a:rPr>
              <a:t>limits on the current models?           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capture d’écran, ligne, Logiciel multimédia, Caractère coloré&#10;&#10;Description générée automatiquement">
            <a:extLst>
              <a:ext uri="{FF2B5EF4-FFF2-40B4-BE49-F238E27FC236}">
                <a16:creationId xmlns:a16="http://schemas.microsoft.com/office/drawing/2014/main" id="{D2BBE663-245A-4502-B359-F2435CF64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/>
          <a:stretch/>
        </p:blipFill>
        <p:spPr>
          <a:xfrm>
            <a:off x="332874" y="1533532"/>
            <a:ext cx="11347057" cy="3275642"/>
          </a:xfrm>
          <a:prstGeom prst="rect">
            <a:avLst/>
          </a:prstGeom>
        </p:spPr>
      </p:pic>
      <p:pic>
        <p:nvPicPr>
          <p:cNvPr id="6" name="Image 5" descr="Une image contenant capture d’écran, Tracé, ligne&#10;&#10;Description générée automatiquement">
            <a:extLst>
              <a:ext uri="{FF2B5EF4-FFF2-40B4-BE49-F238E27FC236}">
                <a16:creationId xmlns:a16="http://schemas.microsoft.com/office/drawing/2014/main" id="{2C962F92-F19C-B9E8-0F96-6F639BE48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1" b="48615"/>
          <a:stretch/>
        </p:blipFill>
        <p:spPr>
          <a:xfrm>
            <a:off x="332874" y="3171353"/>
            <a:ext cx="10430014" cy="16378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F97779-4C6B-0637-1BA7-20474DEB66BC}"/>
              </a:ext>
            </a:extLst>
          </p:cNvPr>
          <p:cNvSpPr txBox="1"/>
          <p:nvPr/>
        </p:nvSpPr>
        <p:spPr>
          <a:xfrm>
            <a:off x="6201188" y="4900768"/>
            <a:ext cx="5400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But Inclination angle </a:t>
            </a:r>
            <a:r>
              <a:rPr lang="fr-FR" dirty="0" err="1">
                <a:solidFill>
                  <a:srgbClr val="FF0000"/>
                </a:solidFill>
              </a:rPr>
              <a:t>determined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from</a:t>
            </a:r>
            <a:r>
              <a:rPr lang="fr-FR" dirty="0">
                <a:solidFill>
                  <a:srgbClr val="FF0000"/>
                </a:solidFill>
              </a:rPr>
              <a:t> H</a:t>
            </a:r>
            <a:r>
              <a:rPr lang="el-GR" dirty="0">
                <a:solidFill>
                  <a:srgbClr val="FF0000"/>
                </a:solidFill>
              </a:rPr>
              <a:t>α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is</a:t>
            </a:r>
            <a:r>
              <a:rPr lang="fr-FR" dirty="0">
                <a:solidFill>
                  <a:srgbClr val="FF0000"/>
                </a:solidFill>
              </a:rPr>
              <a:t> 15° </a:t>
            </a:r>
            <a:r>
              <a:rPr lang="fr-FR" dirty="0" err="1">
                <a:solidFill>
                  <a:srgbClr val="FF0000"/>
                </a:solidFill>
              </a:rPr>
              <a:t>smaller</a:t>
            </a:r>
            <a:endParaRPr lang="fr-FR" dirty="0">
              <a:solidFill>
                <a:srgbClr val="FF0000"/>
              </a:solidFill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Thicker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in </a:t>
            </a:r>
            <a:r>
              <a:rPr lang="fr-FR" dirty="0" err="1">
                <a:solidFill>
                  <a:schemeClr val="bg1"/>
                </a:solidFill>
              </a:rPr>
              <a:t>this</a:t>
            </a:r>
            <a:r>
              <a:rPr lang="fr-FR" dirty="0">
                <a:solidFill>
                  <a:schemeClr val="bg1"/>
                </a:solidFill>
              </a:rPr>
              <a:t> line?</a:t>
            </a:r>
          </a:p>
          <a:p>
            <a:pPr algn="ctr"/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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Non-</a:t>
            </a:r>
            <a:r>
              <a:rPr lang="fr-FR" dirty="0" err="1">
                <a:solidFill>
                  <a:schemeClr val="bg1"/>
                </a:solidFill>
              </a:rPr>
              <a:t>isothermal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effect</a:t>
            </a:r>
            <a:r>
              <a:rPr lang="fr-FR" dirty="0">
                <a:solidFill>
                  <a:schemeClr val="bg1"/>
                </a:solidFill>
              </a:rPr>
              <a:t> or Need of </a:t>
            </a:r>
            <a:r>
              <a:rPr lang="fr-FR" dirty="0" err="1">
                <a:solidFill>
                  <a:schemeClr val="bg1"/>
                </a:solidFill>
              </a:rPr>
              <a:t>heavier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elements</a:t>
            </a:r>
            <a:r>
              <a:rPr lang="fr-FR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CC7541-1446-51DB-32CB-641FE0935AB6}"/>
              </a:ext>
            </a:extLst>
          </p:cNvPr>
          <p:cNvSpPr txBox="1"/>
          <p:nvPr/>
        </p:nvSpPr>
        <p:spPr>
          <a:xfrm>
            <a:off x="512069" y="1155811"/>
            <a:ext cx="11167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Multi-</a:t>
            </a:r>
            <a:r>
              <a:rPr lang="fr-FR" dirty="0" err="1">
                <a:solidFill>
                  <a:schemeClr val="bg1"/>
                </a:solidFill>
              </a:rPr>
              <a:t>lines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spectro-interferometric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modelling</a:t>
            </a:r>
            <a:r>
              <a:rPr lang="fr-FR" dirty="0">
                <a:solidFill>
                  <a:schemeClr val="bg1"/>
                </a:solidFill>
              </a:rPr>
              <a:t> of O </a:t>
            </a:r>
            <a:r>
              <a:rPr lang="fr-FR" dirty="0" err="1">
                <a:solidFill>
                  <a:schemeClr val="bg1"/>
                </a:solidFill>
              </a:rPr>
              <a:t>Aqr</a:t>
            </a:r>
            <a:r>
              <a:rPr lang="fr-FR" dirty="0">
                <a:solidFill>
                  <a:schemeClr val="bg1"/>
                </a:solidFill>
              </a:rPr>
              <a:t>:  </a:t>
            </a:r>
            <a:r>
              <a:rPr lang="fr-FR" dirty="0" err="1">
                <a:solidFill>
                  <a:srgbClr val="00FF00"/>
                </a:solidFill>
              </a:rPr>
              <a:t>Brγ</a:t>
            </a:r>
            <a:r>
              <a:rPr lang="fr-FR" dirty="0">
                <a:solidFill>
                  <a:srgbClr val="00FF00"/>
                </a:solidFill>
              </a:rPr>
              <a:t> (VLTI/AMBER) </a:t>
            </a:r>
            <a:r>
              <a:rPr lang="fr-FR" dirty="0">
                <a:solidFill>
                  <a:schemeClr val="bg1"/>
                </a:solidFill>
              </a:rPr>
              <a:t>+ </a:t>
            </a:r>
            <a:r>
              <a:rPr lang="fr-FR" dirty="0">
                <a:solidFill>
                  <a:srgbClr val="00B0F0"/>
                </a:solidFill>
              </a:rPr>
              <a:t>H</a:t>
            </a:r>
            <a:r>
              <a:rPr lang="el-GR" dirty="0">
                <a:solidFill>
                  <a:srgbClr val="00B0F0"/>
                </a:solidFill>
              </a:rPr>
              <a:t>α</a:t>
            </a:r>
            <a:r>
              <a:rPr lang="fr-FR" dirty="0">
                <a:solidFill>
                  <a:srgbClr val="00B0F0"/>
                </a:solidFill>
              </a:rPr>
              <a:t> (CHARA/VEGA)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DDCC72-3BEC-7214-A72A-FD9F2848C474}"/>
              </a:ext>
            </a:extLst>
          </p:cNvPr>
          <p:cNvSpPr txBox="1"/>
          <p:nvPr/>
        </p:nvSpPr>
        <p:spPr>
          <a:xfrm>
            <a:off x="512069" y="5006340"/>
            <a:ext cx="4243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Modelling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HDUST model </a:t>
            </a:r>
          </a:p>
          <a:p>
            <a:endParaRPr lang="fr-FR" sz="1800" b="0" i="0" u="none" strike="noStrike" baseline="0" dirty="0">
              <a:solidFill>
                <a:schemeClr val="bg1"/>
              </a:solidFill>
              <a:latin typeface="NimbusRomNo9L-Regu"/>
            </a:endParaRPr>
          </a:p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NimbusRomNo9L-Regu"/>
              </a:rPr>
              <a:t>Global disk structure similar in both lines</a:t>
            </a:r>
          </a:p>
          <a:p>
            <a:r>
              <a:rPr lang="fr-FR" sz="1800" b="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stellar</a:t>
            </a:r>
            <a:r>
              <a:rPr lang="fr-FR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fr-FR" sz="1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b="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surface </a:t>
            </a:r>
            <a:r>
              <a:rPr lang="fr-FR" sz="1800" b="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fr-FR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fr-FR" sz="1800" b="0" i="0" u="none" strike="noStrike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fr-FR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NimbusRomNo9L-Regu"/>
              </a:rPr>
              <a:t>= 0.12 g.cm/2</a:t>
            </a:r>
          </a:p>
          <a:p>
            <a:r>
              <a:rPr lang="en-US" dirty="0">
                <a:solidFill>
                  <a:schemeClr val="bg1"/>
                </a:solidFill>
                <a:latin typeface="NimbusRomNo9L-Regu"/>
              </a:rPr>
              <a:t>Same exponent of the density law:</a:t>
            </a:r>
            <a:r>
              <a:rPr lang="en-US" dirty="0">
                <a:solidFill>
                  <a:srgbClr val="FF0000"/>
                </a:solidFill>
                <a:latin typeface="NimbusRomNo9L-Regu"/>
              </a:rPr>
              <a:t>  m = 3.0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310203CE-790A-2480-96C6-C95DF6D7B6D4}"/>
              </a:ext>
            </a:extLst>
          </p:cNvPr>
          <p:cNvSpPr/>
          <p:nvPr/>
        </p:nvSpPr>
        <p:spPr>
          <a:xfrm>
            <a:off x="5747084" y="6341423"/>
            <a:ext cx="697832" cy="37297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D696A0-1F76-FFB6-91AC-646A8F17C86C}"/>
              </a:ext>
            </a:extLst>
          </p:cNvPr>
          <p:cNvSpPr txBox="1"/>
          <p:nvPr/>
        </p:nvSpPr>
        <p:spPr>
          <a:xfrm>
            <a:off x="6444916" y="6123542"/>
            <a:ext cx="5437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Importance of multi-bands &amp; multi-</a:t>
            </a:r>
            <a:r>
              <a:rPr lang="fr-FR" dirty="0" err="1">
                <a:solidFill>
                  <a:srgbClr val="FFFF00"/>
                </a:solidFill>
              </a:rPr>
              <a:t>lines</a:t>
            </a:r>
            <a:r>
              <a:rPr lang="fr-FR" dirty="0">
                <a:solidFill>
                  <a:srgbClr val="FFFF00"/>
                </a:solidFill>
              </a:rPr>
              <a:t> observations</a:t>
            </a:r>
          </a:p>
          <a:p>
            <a:r>
              <a:rPr lang="fr-FR" dirty="0">
                <a:solidFill>
                  <a:srgbClr val="FFFF00"/>
                </a:solidFill>
              </a:rPr>
              <a:t>Need of </a:t>
            </a:r>
            <a:r>
              <a:rPr lang="fr-FR" dirty="0" err="1">
                <a:solidFill>
                  <a:srgbClr val="FFFF00"/>
                </a:solidFill>
              </a:rPr>
              <a:t>improved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accuracy</a:t>
            </a:r>
            <a:r>
              <a:rPr lang="fr-FR" dirty="0">
                <a:solidFill>
                  <a:srgbClr val="FFFF00"/>
                </a:solidFill>
              </a:rPr>
              <a:t> &amp; </a:t>
            </a:r>
            <a:r>
              <a:rPr lang="fr-FR" dirty="0" err="1">
                <a:solidFill>
                  <a:srgbClr val="FFFF00"/>
                </a:solidFill>
              </a:rPr>
              <a:t>efficiency</a:t>
            </a:r>
            <a:r>
              <a:rPr lang="fr-FR" dirty="0">
                <a:solidFill>
                  <a:srgbClr val="FFFF00"/>
                </a:solidFill>
              </a:rPr>
              <a:t> (</a:t>
            </a:r>
            <a:r>
              <a:rPr lang="fr-FR" dirty="0" err="1">
                <a:solidFill>
                  <a:srgbClr val="FFFF00"/>
                </a:solidFill>
              </a:rPr>
              <a:t>better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uv</a:t>
            </a:r>
            <a:r>
              <a:rPr lang="fr-FR" dirty="0">
                <a:solidFill>
                  <a:srgbClr val="FFFF00"/>
                </a:solidFill>
              </a:rPr>
              <a:t>-plan)</a:t>
            </a: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1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1048282" y="233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 OB stars are affected by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and/or</a:t>
            </a:r>
          </a:p>
        </p:txBody>
      </p:sp>
      <p:pic>
        <p:nvPicPr>
          <p:cNvPr id="3" name="Image 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6B77AA17-D3F6-44CC-5E55-53744CA42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1" y="1665071"/>
            <a:ext cx="4999245" cy="47057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06549F1-12A9-B35E-6CBE-60A367E1A95E}"/>
              </a:ext>
            </a:extLst>
          </p:cNvPr>
          <p:cNvSpPr txBox="1"/>
          <p:nvPr/>
        </p:nvSpPr>
        <p:spPr>
          <a:xfrm>
            <a:off x="1220777" y="816995"/>
            <a:ext cx="6118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fast-rotation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322725-96AC-FEB5-7F65-38F8E63797E7}"/>
              </a:ext>
            </a:extLst>
          </p:cNvPr>
          <p:cNvSpPr txBox="1"/>
          <p:nvPr/>
        </p:nvSpPr>
        <p:spPr>
          <a:xfrm>
            <a:off x="8130939" y="816995"/>
            <a:ext cx="3605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radiative</a:t>
            </a:r>
            <a:r>
              <a:rPr lang="en-US" sz="4000" dirty="0">
                <a:solidFill>
                  <a:schemeClr val="bg1"/>
                </a:solidFill>
              </a:rPr>
              <a:t> wind </a:t>
            </a:r>
          </a:p>
        </p:txBody>
      </p:sp>
      <p:pic>
        <p:nvPicPr>
          <p:cNvPr id="8" name="Image 7" descr="Une image contenant diagramme, ligne, texte&#10;&#10;Description générée automatiquement">
            <a:extLst>
              <a:ext uri="{FF2B5EF4-FFF2-40B4-BE49-F238E27FC236}">
                <a16:creationId xmlns:a16="http://schemas.microsoft.com/office/drawing/2014/main" id="{64EC5B1A-EA81-2060-063C-6294A0502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31" y="1674342"/>
            <a:ext cx="4999245" cy="46964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4796FD-73A2-EBAB-132B-0174FE43FC9C}"/>
              </a:ext>
            </a:extLst>
          </p:cNvPr>
          <p:cNvSpPr txBox="1"/>
          <p:nvPr/>
        </p:nvSpPr>
        <p:spPr>
          <a:xfrm>
            <a:off x="7817072" y="2231510"/>
            <a:ext cx="1304140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Initate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wind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67A8CF-5540-BCD9-D947-3852871451C6}"/>
              </a:ext>
            </a:extLst>
          </p:cNvPr>
          <p:cNvSpPr txBox="1"/>
          <p:nvPr/>
        </p:nvSpPr>
        <p:spPr>
          <a:xfrm>
            <a:off x="9281587" y="3737558"/>
            <a:ext cx="1373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Sustain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wind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BDDF0A-F4E9-BA03-3102-D27A7B6C40BD}"/>
              </a:ext>
            </a:extLst>
          </p:cNvPr>
          <p:cNvSpPr txBox="1"/>
          <p:nvPr/>
        </p:nvSpPr>
        <p:spPr>
          <a:xfrm>
            <a:off x="10287703" y="4869514"/>
            <a:ext cx="985722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 </a:t>
            </a:r>
            <a:r>
              <a:rPr lang="fr-FR" dirty="0" err="1">
                <a:solidFill>
                  <a:srgbClr val="FF0000"/>
                </a:solidFill>
              </a:rPr>
              <a:t>wind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4F3D1C-ACDF-926A-0AED-11DF713D9519}"/>
              </a:ext>
            </a:extLst>
          </p:cNvPr>
          <p:cNvSpPr txBox="1"/>
          <p:nvPr/>
        </p:nvSpPr>
        <p:spPr>
          <a:xfrm>
            <a:off x="3575194" y="3368226"/>
            <a:ext cx="1410130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Fast Rotation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67CB223-2286-AA63-851E-C92619C9FE60}"/>
              </a:ext>
            </a:extLst>
          </p:cNvPr>
          <p:cNvSpPr txBox="1"/>
          <p:nvPr/>
        </p:nvSpPr>
        <p:spPr>
          <a:xfrm>
            <a:off x="8400000" y="3662611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B1V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B16F04-3386-F18D-01FF-E79ECE07C072}"/>
              </a:ext>
            </a:extLst>
          </p:cNvPr>
          <p:cNvSpPr txBox="1"/>
          <p:nvPr/>
        </p:nvSpPr>
        <p:spPr>
          <a:xfrm>
            <a:off x="9649765" y="4998992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B6V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0EC4E6E-4A0C-17EF-ABFB-00498BA06CB7}"/>
              </a:ext>
            </a:extLst>
          </p:cNvPr>
          <p:cNvSpPr txBox="1"/>
          <p:nvPr/>
        </p:nvSpPr>
        <p:spPr>
          <a:xfrm>
            <a:off x="1334103" y="6358942"/>
            <a:ext cx="160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© Yves </a:t>
            </a:r>
            <a:r>
              <a:rPr lang="fr-FR" dirty="0" err="1">
                <a:solidFill>
                  <a:schemeClr val="bg1"/>
                </a:solidFill>
              </a:rPr>
              <a:t>Frémat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8B2C987-177A-BF98-1EFA-A874A9C886C5}"/>
              </a:ext>
            </a:extLst>
          </p:cNvPr>
          <p:cNvSpPr txBox="1"/>
          <p:nvPr/>
        </p:nvSpPr>
        <p:spPr>
          <a:xfrm>
            <a:off x="8359316" y="6339502"/>
            <a:ext cx="135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Abbott 1979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9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5" y="365125"/>
            <a:ext cx="12320337" cy="1325563"/>
          </a:xfrm>
        </p:spPr>
        <p:txBody>
          <a:bodyPr/>
          <a:lstStyle/>
          <a:p>
            <a:r>
              <a:rPr lang="fr-FR" sz="4400" dirty="0">
                <a:solidFill>
                  <a:schemeClr val="bg1"/>
                </a:solidFill>
              </a:rPr>
              <a:t>Multi-bands </a:t>
            </a:r>
            <a:r>
              <a:rPr lang="fr-FR" sz="4400" dirty="0" err="1">
                <a:solidFill>
                  <a:schemeClr val="bg1"/>
                </a:solidFill>
              </a:rPr>
              <a:t>spectro-interferometric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view</a:t>
            </a:r>
            <a:r>
              <a:rPr lang="fr-FR" sz="4400" dirty="0">
                <a:solidFill>
                  <a:schemeClr val="bg1"/>
                </a:solidFill>
              </a:rPr>
              <a:t> on Be stars 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texte, diagramme, Police, Parallèle&#10;&#10;Description générée automatiquement">
            <a:extLst>
              <a:ext uri="{FF2B5EF4-FFF2-40B4-BE49-F238E27FC236}">
                <a16:creationId xmlns:a16="http://schemas.microsoft.com/office/drawing/2014/main" id="{555FF81C-3E08-B7F7-E2E3-5DEB13DC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8861"/>
            <a:ext cx="4143435" cy="2704224"/>
          </a:xfrm>
          <a:prstGeom prst="rect">
            <a:avLst/>
          </a:prstGeom>
        </p:spPr>
      </p:pic>
      <p:sp>
        <p:nvSpPr>
          <p:cNvPr id="14" name="CustomShape 4">
            <a:extLst>
              <a:ext uri="{FF2B5EF4-FFF2-40B4-BE49-F238E27FC236}">
                <a16:creationId xmlns:a16="http://schemas.microsoft.com/office/drawing/2014/main" id="{A7F71FC1-E33D-8E00-AC67-69125F3028A4}"/>
              </a:ext>
            </a:extLst>
          </p:cNvPr>
          <p:cNvSpPr/>
          <p:nvPr/>
        </p:nvSpPr>
        <p:spPr>
          <a:xfrm>
            <a:off x="-160420" y="6445568"/>
            <a:ext cx="9066213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l-GR" sz="2400" strike="noStrike" spc="-1" dirty="0">
                <a:solidFill>
                  <a:schemeClr val="bg1"/>
                </a:solidFill>
                <a:latin typeface="Calibri"/>
              </a:rPr>
              <a:t>β</a:t>
            </a:r>
            <a:r>
              <a:rPr lang="fr-FR" sz="2400" strike="noStrike" spc="-1" dirty="0">
                <a:solidFill>
                  <a:schemeClr val="bg1"/>
                </a:solidFill>
                <a:latin typeface="Calibri"/>
              </a:rPr>
              <a:t> CMI </a:t>
            </a:r>
            <a:r>
              <a:rPr lang="fr-FR" sz="2400" strike="noStrike" spc="-1" dirty="0" err="1">
                <a:solidFill>
                  <a:schemeClr val="bg1"/>
                </a:solidFill>
                <a:latin typeface="Calibri"/>
              </a:rPr>
              <a:t>Klement</a:t>
            </a:r>
            <a:r>
              <a:rPr lang="fr-FR" sz="2400" strike="noStrike" spc="-1" dirty="0">
                <a:solidFill>
                  <a:schemeClr val="bg1"/>
                </a:solidFill>
                <a:latin typeface="Calibri"/>
              </a:rPr>
              <a:t> &amp; Meilland (in </a:t>
            </a:r>
            <a:r>
              <a:rPr lang="fr-FR" sz="2400" strike="noStrike" spc="-1" dirty="0" err="1">
                <a:solidFill>
                  <a:schemeClr val="bg1"/>
                </a:solidFill>
                <a:latin typeface="Calibri"/>
              </a:rPr>
              <a:t>preparation</a:t>
            </a:r>
            <a:r>
              <a:rPr lang="fr-FR" sz="2400" strike="noStrike" spc="-1" dirty="0">
                <a:solidFill>
                  <a:schemeClr val="bg1"/>
                </a:solidFill>
                <a:latin typeface="Calibri"/>
              </a:rPr>
              <a:t>)</a:t>
            </a:r>
            <a:endParaRPr lang="fr-FR" sz="240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938433-0063-10D8-A13B-AC08118C8A6B}"/>
              </a:ext>
            </a:extLst>
          </p:cNvPr>
          <p:cNvSpPr txBox="1"/>
          <p:nvPr/>
        </p:nvSpPr>
        <p:spPr>
          <a:xfrm>
            <a:off x="8404558" y="2586428"/>
            <a:ext cx="348864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Contiunum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emission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from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0.6 to 13 µm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Many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emission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lines</a:t>
            </a:r>
            <a:endParaRPr lang="fr-FR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SED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+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Spectroscopy</a:t>
            </a:r>
            <a:endParaRPr lang="fr-FR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endParaRPr lang="fr-FR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17" name="Image 16" descr="Une image contenant texte, Tracé, ligne, Police&#10;&#10;Description générée automatiquement">
            <a:extLst>
              <a:ext uri="{FF2B5EF4-FFF2-40B4-BE49-F238E27FC236}">
                <a16:creationId xmlns:a16="http://schemas.microsoft.com/office/drawing/2014/main" id="{83F7D96B-DDFA-A55D-9F3A-C99B68626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79" y="1690688"/>
            <a:ext cx="3696972" cy="2419234"/>
          </a:xfrm>
          <a:prstGeom prst="rect">
            <a:avLst/>
          </a:prstGeom>
        </p:spPr>
      </p:pic>
      <p:pic>
        <p:nvPicPr>
          <p:cNvPr id="19" name="Image 18" descr="Une image contenant texte, écriture manuscrite, Police, ligne&#10;&#10;Description générée automatiquement">
            <a:extLst>
              <a:ext uri="{FF2B5EF4-FFF2-40B4-BE49-F238E27FC236}">
                <a16:creationId xmlns:a16="http://schemas.microsoft.com/office/drawing/2014/main" id="{37AAEBEB-2E22-53A8-C12B-FCAA2FE46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23" y="3429000"/>
            <a:ext cx="4897165" cy="2555708"/>
          </a:xfrm>
          <a:prstGeom prst="rect">
            <a:avLst/>
          </a:prstGeom>
        </p:spPr>
      </p:pic>
      <p:pic>
        <p:nvPicPr>
          <p:cNvPr id="21" name="Image 20" descr="Une image contenant diagramme, Tracé, ligne, texte&#10;&#10;Description générée automatiquement">
            <a:extLst>
              <a:ext uri="{FF2B5EF4-FFF2-40B4-BE49-F238E27FC236}">
                <a16:creationId xmlns:a16="http://schemas.microsoft.com/office/drawing/2014/main" id="{132C68DF-DB4B-79F5-4ECD-2E3AD2DC6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" y="4296298"/>
            <a:ext cx="2217828" cy="2211491"/>
          </a:xfrm>
          <a:prstGeom prst="rect">
            <a:avLst/>
          </a:prstGeom>
        </p:spPr>
      </p:pic>
      <p:pic>
        <p:nvPicPr>
          <p:cNvPr id="23" name="Image 22" descr="Une image contenant capture d’écran, Tracé, ligne, diagramme&#10;&#10;Description générée automatiquement">
            <a:extLst>
              <a:ext uri="{FF2B5EF4-FFF2-40B4-BE49-F238E27FC236}">
                <a16:creationId xmlns:a16="http://schemas.microsoft.com/office/drawing/2014/main" id="{BDB597DC-19C8-B7D2-C1D1-92F1FCBA6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79" y="3875248"/>
            <a:ext cx="2525564" cy="251714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707B32A-36B4-12BB-8F4B-7BAA03B08F14}"/>
              </a:ext>
            </a:extLst>
          </p:cNvPr>
          <p:cNvSpPr txBox="1"/>
          <p:nvPr/>
        </p:nvSpPr>
        <p:spPr>
          <a:xfrm>
            <a:off x="1625338" y="2155598"/>
            <a:ext cx="1801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MATISSE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6947092-5A67-D329-1BC2-968A95399BC2}"/>
              </a:ext>
            </a:extLst>
          </p:cNvPr>
          <p:cNvSpPr txBox="1"/>
          <p:nvPr/>
        </p:nvSpPr>
        <p:spPr>
          <a:xfrm>
            <a:off x="4982034" y="2407282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AMBER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97FF65C-231D-5D83-5F02-6B0B113D05C5}"/>
              </a:ext>
            </a:extLst>
          </p:cNvPr>
          <p:cNvSpPr txBox="1"/>
          <p:nvPr/>
        </p:nvSpPr>
        <p:spPr>
          <a:xfrm>
            <a:off x="6242026" y="4400563"/>
            <a:ext cx="114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1FF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NPOI</a:t>
            </a:r>
            <a:endParaRPr lang="en-US" dirty="0">
              <a:solidFill>
                <a:srgbClr val="01FF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4EE4733-0F8A-826B-6E15-FB98F2FC2961}"/>
              </a:ext>
            </a:extLst>
          </p:cNvPr>
          <p:cNvSpPr txBox="1"/>
          <p:nvPr/>
        </p:nvSpPr>
        <p:spPr>
          <a:xfrm>
            <a:off x="314856" y="5078877"/>
            <a:ext cx="1613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433D6EA-7419-ACF1-473C-31242DD18D7A}"/>
              </a:ext>
            </a:extLst>
          </p:cNvPr>
          <p:cNvSpPr txBox="1"/>
          <p:nvPr/>
        </p:nvSpPr>
        <p:spPr>
          <a:xfrm>
            <a:off x="3444488" y="3969386"/>
            <a:ext cx="1226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VEGA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48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5F66B67-C335-7C0B-F46A-9451E53E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Spectro-interferometric imaging of Be stars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6A520A-2D0F-75AC-24D1-F56460783B3E}"/>
              </a:ext>
            </a:extLst>
          </p:cNvPr>
          <p:cNvSpPr txBox="1"/>
          <p:nvPr/>
        </p:nvSpPr>
        <p:spPr>
          <a:xfrm>
            <a:off x="3103393" y="1290000"/>
            <a:ext cx="505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Be star ϕ Persei seen by CHARA </a:t>
            </a:r>
            <a:r>
              <a:rPr lang="en-US" dirty="0" err="1">
                <a:solidFill>
                  <a:schemeClr val="bg1"/>
                </a:solidFill>
              </a:rPr>
              <a:t>Mourard</a:t>
            </a:r>
            <a:r>
              <a:rPr lang="en-US" dirty="0">
                <a:solidFill>
                  <a:schemeClr val="bg1"/>
                </a:solidFill>
              </a:rPr>
              <a:t>+ 2015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EE472-676D-FAA2-0F7C-E8FE6ACC0677}"/>
              </a:ext>
            </a:extLst>
          </p:cNvPr>
          <p:cNvGrpSpPr/>
          <p:nvPr/>
        </p:nvGrpSpPr>
        <p:grpSpPr>
          <a:xfrm>
            <a:off x="15987" y="1654451"/>
            <a:ext cx="12176014" cy="3091274"/>
            <a:chOff x="205861" y="1810718"/>
            <a:chExt cx="12176014" cy="3091274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7002230-E744-1980-7AD8-6B610474A9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908"/>
            <a:stretch/>
          </p:blipFill>
          <p:spPr bwMode="auto">
            <a:xfrm>
              <a:off x="205861" y="1810718"/>
              <a:ext cx="5656592" cy="30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659A372-1828-FAC8-960A-29BD9E8945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 r="7151"/>
            <a:stretch/>
          </p:blipFill>
          <p:spPr bwMode="auto">
            <a:xfrm>
              <a:off x="5798329" y="1814394"/>
              <a:ext cx="6583546" cy="308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669BE2F-9B1D-5180-FDED-3618EBCA5044}"/>
                </a:ext>
              </a:extLst>
            </p:cNvPr>
            <p:cNvSpPr txBox="1"/>
            <p:nvPr/>
          </p:nvSpPr>
          <p:spPr>
            <a:xfrm>
              <a:off x="1111788" y="1875354"/>
              <a:ext cx="4231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00FF"/>
                  </a:solidFill>
                </a:rPr>
                <a:t>Reconstructed</a:t>
              </a:r>
              <a:r>
                <a:rPr lang="fr-FR" b="1" dirty="0">
                  <a:solidFill>
                    <a:srgbClr val="0000FF"/>
                  </a:solidFill>
                </a:rPr>
                <a:t> images </a:t>
              </a:r>
              <a:r>
                <a:rPr lang="fr-FR" b="1" dirty="0" err="1">
                  <a:solidFill>
                    <a:srgbClr val="0000FF"/>
                  </a:solidFill>
                </a:rPr>
                <a:t>from</a:t>
              </a:r>
              <a:r>
                <a:rPr lang="fr-FR" b="1" dirty="0">
                  <a:solidFill>
                    <a:srgbClr val="0000FF"/>
                  </a:solidFill>
                </a:rPr>
                <a:t> the VEGA data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7A6B71A-060E-AADE-0B60-ECED84A9CFF9}"/>
                </a:ext>
              </a:extLst>
            </p:cNvPr>
            <p:cNvSpPr txBox="1"/>
            <p:nvPr/>
          </p:nvSpPr>
          <p:spPr>
            <a:xfrm>
              <a:off x="1111788" y="2877229"/>
              <a:ext cx="3698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00FF"/>
                  </a:solidFill>
                </a:rPr>
                <a:t>Nearly</a:t>
              </a:r>
              <a:r>
                <a:rPr lang="fr-FR" b="1" dirty="0">
                  <a:solidFill>
                    <a:srgbClr val="0000FF"/>
                  </a:solidFill>
                </a:rPr>
                <a:t> </a:t>
              </a:r>
              <a:r>
                <a:rPr lang="fr-FR" b="1" dirty="0" err="1">
                  <a:solidFill>
                    <a:srgbClr val="0000FF"/>
                  </a:solidFill>
                </a:rPr>
                <a:t>edge</a:t>
              </a:r>
              <a:r>
                <a:rPr lang="fr-FR" b="1" dirty="0">
                  <a:solidFill>
                    <a:srgbClr val="0000FF"/>
                  </a:solidFill>
                </a:rPr>
                <a:t>-on </a:t>
              </a:r>
              <a:r>
                <a:rPr lang="fr-FR" b="1" dirty="0" err="1">
                  <a:solidFill>
                    <a:srgbClr val="0000FF"/>
                  </a:solidFill>
                </a:rPr>
                <a:t>Keplerian</a:t>
              </a:r>
              <a:r>
                <a:rPr lang="fr-FR" b="1" dirty="0">
                  <a:solidFill>
                    <a:srgbClr val="0000FF"/>
                  </a:solidFill>
                </a:rPr>
                <a:t> </a:t>
              </a:r>
              <a:r>
                <a:rPr lang="fr-FR" b="1" dirty="0" err="1">
                  <a:solidFill>
                    <a:srgbClr val="0000FF"/>
                  </a:solidFill>
                </a:rPr>
                <a:t>disk</a:t>
              </a:r>
              <a:r>
                <a:rPr lang="fr-FR" b="1" dirty="0">
                  <a:solidFill>
                    <a:srgbClr val="0000FF"/>
                  </a:solidFill>
                </a:rPr>
                <a:t> model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DD9D84C-D678-9951-999C-06CC93828ECF}"/>
                </a:ext>
              </a:extLst>
            </p:cNvPr>
            <p:cNvSpPr txBox="1"/>
            <p:nvPr/>
          </p:nvSpPr>
          <p:spPr>
            <a:xfrm>
              <a:off x="1151926" y="3879104"/>
              <a:ext cx="3825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00FF"/>
                  </a:solidFill>
                </a:rPr>
                <a:t>Reconstructed</a:t>
              </a:r>
              <a:r>
                <a:rPr lang="fr-FR" b="1" dirty="0">
                  <a:solidFill>
                    <a:srgbClr val="0000FF"/>
                  </a:solidFill>
                </a:rPr>
                <a:t> images </a:t>
              </a:r>
              <a:r>
                <a:rPr lang="fr-FR" b="1" dirty="0" err="1">
                  <a:solidFill>
                    <a:srgbClr val="0000FF"/>
                  </a:solidFill>
                </a:rPr>
                <a:t>from</a:t>
              </a:r>
              <a:r>
                <a:rPr lang="fr-FR" b="1" dirty="0">
                  <a:solidFill>
                    <a:srgbClr val="0000FF"/>
                  </a:solidFill>
                </a:rPr>
                <a:t> the model</a:t>
              </a: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D2090AFF-A587-8372-2220-65924C513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773" t="4056" r="5314" b="55913"/>
          <a:stretch/>
        </p:blipFill>
        <p:spPr bwMode="auto">
          <a:xfrm>
            <a:off x="1363994" y="4960215"/>
            <a:ext cx="2814031" cy="13586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0163E2B-2C95-AE60-225F-C942C46C30BC}"/>
              </a:ext>
            </a:extLst>
          </p:cNvPr>
          <p:cNvSpPr txBox="1"/>
          <p:nvPr/>
        </p:nvSpPr>
        <p:spPr>
          <a:xfrm>
            <a:off x="1064597" y="6308209"/>
            <a:ext cx="354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Observation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CHARA/VEGA in H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C6B3BBC-AA4B-853C-F392-A29E1CB2AE88}"/>
              </a:ext>
            </a:extLst>
          </p:cNvPr>
          <p:cNvGrpSpPr/>
          <p:nvPr/>
        </p:nvGrpSpPr>
        <p:grpSpPr>
          <a:xfrm>
            <a:off x="7615750" y="2584207"/>
            <a:ext cx="3802312" cy="4099181"/>
            <a:chOff x="7615750" y="2584207"/>
            <a:chExt cx="3802312" cy="409918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E4951A0-A5E9-F6C9-C77D-56CD003C3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750" y="2584207"/>
              <a:ext cx="3802312" cy="367096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609B67C-ABA4-C82C-914D-1B31D70C183F}"/>
                </a:ext>
              </a:extLst>
            </p:cNvPr>
            <p:cNvSpPr txBox="1"/>
            <p:nvPr/>
          </p:nvSpPr>
          <p:spPr>
            <a:xfrm>
              <a:off x="8299918" y="6160168"/>
              <a:ext cx="30538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dirty="0" err="1">
                  <a:solidFill>
                    <a:schemeClr val="bg1"/>
                  </a:solidFill>
                </a:rPr>
                <a:t>uv</a:t>
              </a:r>
              <a:r>
                <a:rPr lang="fr-FR" sz="2800" dirty="0">
                  <a:solidFill>
                    <a:schemeClr val="bg1"/>
                  </a:solidFill>
                </a:rPr>
                <a:t>-plan </a:t>
              </a:r>
              <a:r>
                <a:rPr lang="fr-FR" sz="2800" dirty="0" err="1">
                  <a:solidFill>
                    <a:schemeClr val="bg1"/>
                  </a:solidFill>
                </a:rPr>
                <a:t>coverage</a:t>
              </a:r>
              <a:r>
                <a:rPr lang="fr-FR" sz="2800" dirty="0">
                  <a:solidFill>
                    <a:schemeClr val="bg1"/>
                  </a:solidFill>
                </a:rPr>
                <a:t> </a:t>
              </a:r>
              <a:endParaRPr lang="en-US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4FDAA5A-0BF7-C0EB-B0B9-F2C7CFE08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3" r="49675"/>
          <a:stretch/>
        </p:blipFill>
        <p:spPr>
          <a:xfrm>
            <a:off x="6550857" y="1690688"/>
            <a:ext cx="4407079" cy="4464800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273C2888-EE13-693E-57CD-B84562AC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75" y="365125"/>
            <a:ext cx="11655845" cy="1325563"/>
          </a:xfrm>
        </p:spPr>
        <p:txBody>
          <a:bodyPr/>
          <a:lstStyle/>
          <a:p>
            <a:r>
              <a:rPr lang="en-US" dirty="0"/>
              <a:t>Separating spectra using </a:t>
            </a:r>
            <a:r>
              <a:rPr lang="en-US" dirty="0" err="1"/>
              <a:t>spectro</a:t>
            </a:r>
            <a:r>
              <a:rPr lang="en-US" dirty="0"/>
              <a:t>-interferometry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063C8B-44E0-3710-0337-79D8541399D9}"/>
              </a:ext>
            </a:extLst>
          </p:cNvPr>
          <p:cNvSpPr txBox="1"/>
          <p:nvPr/>
        </p:nvSpPr>
        <p:spPr>
          <a:xfrm>
            <a:off x="2755365" y="1289892"/>
            <a:ext cx="569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binary Be star ϕ </a:t>
            </a:r>
            <a:r>
              <a:rPr lang="en-US" dirty="0" err="1">
                <a:solidFill>
                  <a:schemeClr val="bg1"/>
                </a:solidFill>
              </a:rPr>
              <a:t>Persei</a:t>
            </a:r>
            <a:r>
              <a:rPr lang="en-US" dirty="0">
                <a:solidFill>
                  <a:schemeClr val="bg1"/>
                </a:solidFill>
              </a:rPr>
              <a:t> seen by CHARA </a:t>
            </a:r>
            <a:r>
              <a:rPr lang="en-US" dirty="0" err="1">
                <a:solidFill>
                  <a:schemeClr val="bg1"/>
                </a:solidFill>
              </a:rPr>
              <a:t>Mourard</a:t>
            </a:r>
            <a:r>
              <a:rPr lang="en-US" dirty="0">
                <a:solidFill>
                  <a:schemeClr val="bg1"/>
                </a:solidFill>
              </a:rPr>
              <a:t>+ 2015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D8127B9-F873-CA86-AE3A-01E69F042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5" b="54465"/>
          <a:stretch/>
        </p:blipFill>
        <p:spPr>
          <a:xfrm>
            <a:off x="185968" y="1655691"/>
            <a:ext cx="5538880" cy="4614122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69B2F6B-4B9B-F640-8AC1-03116269D986}"/>
              </a:ext>
            </a:extLst>
          </p:cNvPr>
          <p:cNvCxnSpPr>
            <a:cxnSpLocks/>
          </p:cNvCxnSpPr>
          <p:nvPr/>
        </p:nvCxnSpPr>
        <p:spPr>
          <a:xfrm>
            <a:off x="3028950" y="3836810"/>
            <a:ext cx="4394534" cy="301169"/>
          </a:xfrm>
          <a:prstGeom prst="line">
            <a:avLst/>
          </a:prstGeom>
          <a:ln w="38100">
            <a:solidFill>
              <a:srgbClr val="F28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5AEB50F-6AE6-0A30-D4E1-6D13154C69A8}"/>
              </a:ext>
            </a:extLst>
          </p:cNvPr>
          <p:cNvCxnSpPr>
            <a:cxnSpLocks/>
          </p:cNvCxnSpPr>
          <p:nvPr/>
        </p:nvCxnSpPr>
        <p:spPr>
          <a:xfrm>
            <a:off x="3409950" y="4227335"/>
            <a:ext cx="3914775" cy="71233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F3EC5C2-86D1-E668-A7A8-865DDF9DB1C0}"/>
              </a:ext>
            </a:extLst>
          </p:cNvPr>
          <p:cNvCxnSpPr/>
          <p:nvPr/>
        </p:nvCxnSpPr>
        <p:spPr>
          <a:xfrm>
            <a:off x="3276600" y="5027435"/>
            <a:ext cx="4048125" cy="20955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01C864DD-803F-1B8C-6FCC-4897A34C4FD6}"/>
              </a:ext>
            </a:extLst>
          </p:cNvPr>
          <p:cNvSpPr txBox="1"/>
          <p:nvPr/>
        </p:nvSpPr>
        <p:spPr>
          <a:xfrm rot="243543">
            <a:off x="5045545" y="4755431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outside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C818D7-3C66-3165-186E-96BADDF976F7}"/>
              </a:ext>
            </a:extLst>
          </p:cNvPr>
          <p:cNvSpPr txBox="1"/>
          <p:nvPr/>
        </p:nvSpPr>
        <p:spPr>
          <a:xfrm rot="1156438">
            <a:off x="9060782" y="298765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Full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spectrum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7E2DAE3-CE4E-68E5-169F-F41282ED37F6}"/>
              </a:ext>
            </a:extLst>
          </p:cNvPr>
          <p:cNvSpPr txBox="1"/>
          <p:nvPr/>
        </p:nvSpPr>
        <p:spPr>
          <a:xfrm>
            <a:off x="43114" y="6227605"/>
            <a:ext cx="1220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Similar to integral-field spectroscopy but with a 10 times higher spatial resolution!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9D9AAD-C70C-8F4B-5185-B45EE1130F7D}"/>
              </a:ext>
            </a:extLst>
          </p:cNvPr>
          <p:cNvSpPr txBox="1"/>
          <p:nvPr/>
        </p:nvSpPr>
        <p:spPr>
          <a:xfrm>
            <a:off x="5781230" y="3627795"/>
            <a:ext cx="67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  <a:endParaRPr lang="fr-FR" dirty="0">
              <a:solidFill>
                <a:srgbClr val="F28A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0A0E2F3-6370-5C66-82DC-26552CB0DEF8}"/>
              </a:ext>
            </a:extLst>
          </p:cNvPr>
          <p:cNvSpPr txBox="1"/>
          <p:nvPr/>
        </p:nvSpPr>
        <p:spPr>
          <a:xfrm rot="637102">
            <a:off x="5706883" y="4335711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Disk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9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4FDAA5A-0BF7-C0EB-B0B9-F2C7CFE08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3" r="49675"/>
          <a:stretch/>
        </p:blipFill>
        <p:spPr>
          <a:xfrm>
            <a:off x="6550857" y="1690688"/>
            <a:ext cx="4407079" cy="4464800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273C2888-EE13-693E-57CD-B84562AC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75" y="365125"/>
            <a:ext cx="11655845" cy="1325563"/>
          </a:xfrm>
        </p:spPr>
        <p:txBody>
          <a:bodyPr/>
          <a:lstStyle/>
          <a:p>
            <a:r>
              <a:rPr lang="en-US" dirty="0"/>
              <a:t>Separating spectra using </a:t>
            </a:r>
            <a:r>
              <a:rPr lang="en-US" dirty="0" err="1"/>
              <a:t>spectro</a:t>
            </a:r>
            <a:r>
              <a:rPr lang="en-US" dirty="0"/>
              <a:t>-interferometry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063C8B-44E0-3710-0337-79D8541399D9}"/>
              </a:ext>
            </a:extLst>
          </p:cNvPr>
          <p:cNvSpPr txBox="1"/>
          <p:nvPr/>
        </p:nvSpPr>
        <p:spPr>
          <a:xfrm>
            <a:off x="2755365" y="1289892"/>
            <a:ext cx="569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binary Be star ϕ </a:t>
            </a:r>
            <a:r>
              <a:rPr lang="en-US" dirty="0" err="1">
                <a:solidFill>
                  <a:schemeClr val="bg1"/>
                </a:solidFill>
              </a:rPr>
              <a:t>Persei</a:t>
            </a:r>
            <a:r>
              <a:rPr lang="en-US" dirty="0">
                <a:solidFill>
                  <a:schemeClr val="bg1"/>
                </a:solidFill>
              </a:rPr>
              <a:t> seen by CHARA </a:t>
            </a:r>
            <a:r>
              <a:rPr lang="en-US" dirty="0" err="1">
                <a:solidFill>
                  <a:schemeClr val="bg1"/>
                </a:solidFill>
              </a:rPr>
              <a:t>Mourard</a:t>
            </a:r>
            <a:r>
              <a:rPr lang="en-US" dirty="0">
                <a:solidFill>
                  <a:schemeClr val="bg1"/>
                </a:solidFill>
              </a:rPr>
              <a:t>+ 2015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D8127B9-F873-CA86-AE3A-01E69F042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5" b="54465"/>
          <a:stretch/>
        </p:blipFill>
        <p:spPr>
          <a:xfrm>
            <a:off x="185968" y="1655691"/>
            <a:ext cx="5538880" cy="4614122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69B2F6B-4B9B-F640-8AC1-03116269D986}"/>
              </a:ext>
            </a:extLst>
          </p:cNvPr>
          <p:cNvCxnSpPr>
            <a:cxnSpLocks/>
          </p:cNvCxnSpPr>
          <p:nvPr/>
        </p:nvCxnSpPr>
        <p:spPr>
          <a:xfrm>
            <a:off x="3028950" y="3836810"/>
            <a:ext cx="4394534" cy="301169"/>
          </a:xfrm>
          <a:prstGeom prst="line">
            <a:avLst/>
          </a:prstGeom>
          <a:ln w="38100">
            <a:solidFill>
              <a:srgbClr val="F28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5AEB50F-6AE6-0A30-D4E1-6D13154C69A8}"/>
              </a:ext>
            </a:extLst>
          </p:cNvPr>
          <p:cNvCxnSpPr>
            <a:cxnSpLocks/>
          </p:cNvCxnSpPr>
          <p:nvPr/>
        </p:nvCxnSpPr>
        <p:spPr>
          <a:xfrm>
            <a:off x="3409950" y="4227335"/>
            <a:ext cx="3914775" cy="71233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F3EC5C2-86D1-E668-A7A8-865DDF9DB1C0}"/>
              </a:ext>
            </a:extLst>
          </p:cNvPr>
          <p:cNvCxnSpPr/>
          <p:nvPr/>
        </p:nvCxnSpPr>
        <p:spPr>
          <a:xfrm>
            <a:off x="3276600" y="5027435"/>
            <a:ext cx="4048125" cy="20955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01C864DD-803F-1B8C-6FCC-4897A34C4FD6}"/>
              </a:ext>
            </a:extLst>
          </p:cNvPr>
          <p:cNvSpPr txBox="1"/>
          <p:nvPr/>
        </p:nvSpPr>
        <p:spPr>
          <a:xfrm rot="243543">
            <a:off x="5045545" y="4755431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chemeClr val="bg1">
                    <a:lumMod val="65000"/>
                  </a:schemeClr>
                </a:solidFill>
              </a:rPr>
              <a:t>outside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C818D7-3C66-3165-186E-96BADDF976F7}"/>
              </a:ext>
            </a:extLst>
          </p:cNvPr>
          <p:cNvSpPr txBox="1"/>
          <p:nvPr/>
        </p:nvSpPr>
        <p:spPr>
          <a:xfrm rot="1156438">
            <a:off x="9060782" y="298765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Full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spectrum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7E2DAE3-CE4E-68E5-169F-F41282ED37F6}"/>
              </a:ext>
            </a:extLst>
          </p:cNvPr>
          <p:cNvSpPr txBox="1"/>
          <p:nvPr/>
        </p:nvSpPr>
        <p:spPr>
          <a:xfrm>
            <a:off x="43114" y="6227605"/>
            <a:ext cx="11565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SPICA will offer better accuracy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 more constraints on the Be star </a:t>
            </a:r>
            <a:r>
              <a:rPr lang="en-US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photophere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9D9AAD-C70C-8F4B-5185-B45EE1130F7D}"/>
              </a:ext>
            </a:extLst>
          </p:cNvPr>
          <p:cNvSpPr txBox="1"/>
          <p:nvPr/>
        </p:nvSpPr>
        <p:spPr>
          <a:xfrm>
            <a:off x="5781230" y="3627795"/>
            <a:ext cx="67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  <a:endParaRPr lang="fr-FR" dirty="0">
              <a:solidFill>
                <a:srgbClr val="F28A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0A0E2F3-6370-5C66-82DC-26552CB0DEF8}"/>
              </a:ext>
            </a:extLst>
          </p:cNvPr>
          <p:cNvSpPr txBox="1"/>
          <p:nvPr/>
        </p:nvSpPr>
        <p:spPr>
          <a:xfrm rot="637102">
            <a:off x="5706883" y="4335711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Disk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80F3BD-0D0B-D3C3-65B9-6332B0585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85" y="1786256"/>
            <a:ext cx="5927329" cy="4310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7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space, astronomie, objet astronomique, Univers&#10;&#10;Description générée automatiquement">
            <a:extLst>
              <a:ext uri="{FF2B5EF4-FFF2-40B4-BE49-F238E27FC236}">
                <a16:creationId xmlns:a16="http://schemas.microsoft.com/office/drawing/2014/main" id="{26E4583D-C844-5732-6401-AC79AF550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535">
            <a:off x="6581529" y="1595021"/>
            <a:ext cx="5128405" cy="4102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bg1"/>
                </a:solidFill>
              </a:rPr>
              <a:t>Question on B[e] stars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56B66B-580E-C1D3-470D-0EEA193A119E}"/>
              </a:ext>
            </a:extLst>
          </p:cNvPr>
          <p:cNvSpPr txBox="1"/>
          <p:nvPr/>
        </p:nvSpPr>
        <p:spPr>
          <a:xfrm>
            <a:off x="572503" y="1595021"/>
            <a:ext cx="93154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Geometry of  the three main features: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Dust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Permitted lines: mainly Hydrogen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Forbidden lines: ionized Fe, O …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Velocity law in the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Excretion-disk vs bi-stable wind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Binarity of B[e]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Rotational rate of B[e] stars (</a:t>
            </a:r>
            <a:r>
              <a:rPr lang="en-US" sz="2400" dirty="0" err="1">
                <a:solidFill>
                  <a:srgbClr val="FFFF00"/>
                </a:solidFill>
              </a:rPr>
              <a:t>vsini</a:t>
            </a:r>
            <a:r>
              <a:rPr lang="en-US" sz="2400" dirty="0">
                <a:solidFill>
                  <a:srgbClr val="FFFF00"/>
                </a:solidFill>
              </a:rPr>
              <a:t> + inclination)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Homogeneity of the phenomenon 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4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bg1"/>
                </a:solidFill>
              </a:rPr>
              <a:t>B[e]: </a:t>
            </a:r>
            <a:r>
              <a:rPr lang="fr-FR" sz="4400" dirty="0" err="1">
                <a:solidFill>
                  <a:schemeClr val="bg1"/>
                </a:solidFill>
              </a:rPr>
              <a:t>Where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is</a:t>
            </a:r>
            <a:r>
              <a:rPr lang="fr-FR" sz="4400" dirty="0">
                <a:solidFill>
                  <a:schemeClr val="bg1"/>
                </a:solidFill>
              </a:rPr>
              <a:t> the </a:t>
            </a:r>
            <a:r>
              <a:rPr lang="fr-FR" sz="4400" dirty="0" err="1">
                <a:solidFill>
                  <a:schemeClr val="bg1"/>
                </a:solidFill>
              </a:rPr>
              <a:t>Dust</a:t>
            </a:r>
            <a:r>
              <a:rPr lang="fr-FR" sz="4400" dirty="0">
                <a:solidFill>
                  <a:schemeClr val="bg1"/>
                </a:solidFill>
              </a:rPr>
              <a:t>?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A657FC2-FF12-8D99-ECB9-009E5F4F9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7" y="1341040"/>
            <a:ext cx="6598643" cy="40176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823436B-425D-CC60-5845-A35113DF0186}"/>
              </a:ext>
            </a:extLst>
          </p:cNvPr>
          <p:cNvSpPr txBox="1"/>
          <p:nvPr/>
        </p:nvSpPr>
        <p:spPr>
          <a:xfrm>
            <a:off x="2010577" y="1598661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HD50138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5BADFB9-F684-9DC9-463E-06BAB6195399}"/>
              </a:ext>
            </a:extLst>
          </p:cNvPr>
          <p:cNvSpPr txBox="1"/>
          <p:nvPr/>
        </p:nvSpPr>
        <p:spPr>
          <a:xfrm>
            <a:off x="4289690" y="1629745"/>
            <a:ext cx="2233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Borges Fernandes+ 2011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0277E6-5FCD-D6BB-01B0-582E0B0EC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93" y="1033046"/>
            <a:ext cx="2821957" cy="19817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645BC61-1563-77D0-18F2-57F1051F8936}"/>
              </a:ext>
            </a:extLst>
          </p:cNvPr>
          <p:cNvSpPr txBox="1"/>
          <p:nvPr/>
        </p:nvSpPr>
        <p:spPr>
          <a:xfrm>
            <a:off x="7422594" y="695311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CPD -57° 2874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E9105BF-4B9F-47F0-FB84-66FA1B1D0826}"/>
              </a:ext>
            </a:extLst>
          </p:cNvPr>
          <p:cNvSpPr txBox="1"/>
          <p:nvPr/>
        </p:nvSpPr>
        <p:spPr>
          <a:xfrm>
            <a:off x="7116346" y="2718833"/>
            <a:ext cx="2602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Domiciano</a:t>
            </a:r>
            <a:r>
              <a:rPr lang="fr-FR" sz="1400" dirty="0">
                <a:solidFill>
                  <a:schemeClr val="bg1"/>
                </a:solidFill>
              </a:rPr>
              <a:t> de </a:t>
            </a:r>
            <a:r>
              <a:rPr lang="fr-FR" sz="1400" dirty="0" err="1">
                <a:solidFill>
                  <a:schemeClr val="bg1"/>
                </a:solidFill>
              </a:rPr>
              <a:t>Souza</a:t>
            </a:r>
            <a:r>
              <a:rPr lang="fr-FR" sz="1400" dirty="0">
                <a:solidFill>
                  <a:schemeClr val="bg1"/>
                </a:solidFill>
              </a:rPr>
              <a:t>+ 2007, 2011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14E81F4-80C4-406E-669B-76000B4320ED}"/>
              </a:ext>
            </a:extLst>
          </p:cNvPr>
          <p:cNvSpPr txBox="1"/>
          <p:nvPr/>
        </p:nvSpPr>
        <p:spPr>
          <a:xfrm>
            <a:off x="7797603" y="3201920"/>
            <a:ext cx="3958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Other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papers</a:t>
            </a:r>
            <a:r>
              <a:rPr lang="fr-FR" dirty="0">
                <a:solidFill>
                  <a:schemeClr val="bg1"/>
                </a:solidFill>
              </a:rPr>
              <a:t>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GG Car (</a:t>
            </a:r>
            <a:r>
              <a:rPr lang="fr-FR" sz="1400" dirty="0" err="1">
                <a:solidFill>
                  <a:schemeClr val="bg1"/>
                </a:solidFill>
              </a:rPr>
              <a:t>Domiciano</a:t>
            </a:r>
            <a:r>
              <a:rPr lang="fr-FR" sz="1400" dirty="0">
                <a:solidFill>
                  <a:schemeClr val="bg1"/>
                </a:solidFill>
              </a:rPr>
              <a:t> de Souza 2015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/>
                </a:solidFill>
              </a:rPr>
              <a:t>Hen</a:t>
            </a:r>
            <a:r>
              <a:rPr lang="fr-FR" dirty="0">
                <a:solidFill>
                  <a:schemeClr val="bg1"/>
                </a:solidFill>
              </a:rPr>
              <a:t> 3-1191 (</a:t>
            </a:r>
            <a:r>
              <a:rPr lang="fr-FR" sz="1400" dirty="0" err="1">
                <a:solidFill>
                  <a:schemeClr val="bg1"/>
                </a:solidFill>
              </a:rPr>
              <a:t>Lachaume</a:t>
            </a:r>
            <a:r>
              <a:rPr lang="fr-FR" sz="1400" dirty="0">
                <a:solidFill>
                  <a:schemeClr val="bg1"/>
                </a:solidFill>
              </a:rPr>
              <a:t>+ 2007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 </a:t>
            </a:r>
            <a:r>
              <a:rPr lang="fr-FR" dirty="0" err="1">
                <a:solidFill>
                  <a:schemeClr val="bg1"/>
                </a:solidFill>
              </a:rPr>
              <a:t>Pup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meilland</a:t>
            </a:r>
            <a:r>
              <a:rPr lang="fr-FR" dirty="0">
                <a:solidFill>
                  <a:schemeClr val="bg1"/>
                </a:solidFill>
              </a:rPr>
              <a:t>+ 2010,Millour 2011+)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674C3FC-EF56-414C-1E22-1CE38C385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7" y="1179095"/>
            <a:ext cx="2193237" cy="180902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28FE446-6F73-1132-033B-B8801EFA17BA}"/>
              </a:ext>
            </a:extLst>
          </p:cNvPr>
          <p:cNvSpPr txBox="1"/>
          <p:nvPr/>
        </p:nvSpPr>
        <p:spPr>
          <a:xfrm>
            <a:off x="10042320" y="717430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CPD -52° 9243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BFD205E-3BFE-F908-645B-6BAF58D09FD6}"/>
              </a:ext>
            </a:extLst>
          </p:cNvPr>
          <p:cNvSpPr txBox="1"/>
          <p:nvPr/>
        </p:nvSpPr>
        <p:spPr>
          <a:xfrm>
            <a:off x="10476966" y="2688056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Cidale</a:t>
            </a:r>
            <a:r>
              <a:rPr lang="fr-FR" sz="1600" dirty="0">
                <a:solidFill>
                  <a:schemeClr val="bg1"/>
                </a:solidFill>
              </a:rPr>
              <a:t>+ 2012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FC1EDA8-BB71-9EF3-B16C-C56F0CA3D0BE}"/>
              </a:ext>
            </a:extLst>
          </p:cNvPr>
          <p:cNvSpPr txBox="1"/>
          <p:nvPr/>
        </p:nvSpPr>
        <p:spPr>
          <a:xfrm>
            <a:off x="5851033" y="4402982"/>
            <a:ext cx="634096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>
                <a:solidFill>
                  <a:schemeClr val="bg1"/>
                </a:solidFill>
              </a:rPr>
              <a:t>Dust</a:t>
            </a:r>
            <a:r>
              <a:rPr lang="fr-FR" sz="2800" dirty="0">
                <a:solidFill>
                  <a:schemeClr val="bg1"/>
                </a:solidFill>
              </a:rPr>
              <a:t> in a </a:t>
            </a:r>
            <a:r>
              <a:rPr lang="fr-FR" sz="2800" dirty="0" err="1">
                <a:solidFill>
                  <a:schemeClr val="bg1"/>
                </a:solidFill>
              </a:rPr>
              <a:t>elongated</a:t>
            </a:r>
            <a:r>
              <a:rPr lang="fr-FR" sz="2800" dirty="0">
                <a:solidFill>
                  <a:schemeClr val="bg1"/>
                </a:solidFill>
              </a:rPr>
              <a:t> structure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In the </a:t>
            </a:r>
            <a:r>
              <a:rPr lang="fr-FR" sz="2800" dirty="0" err="1">
                <a:solidFill>
                  <a:schemeClr val="bg1"/>
                </a:solidFill>
              </a:rPr>
              <a:t>equatorial</a:t>
            </a:r>
            <a:r>
              <a:rPr lang="fr-FR" sz="2800" dirty="0">
                <a:solidFill>
                  <a:schemeClr val="bg1"/>
                </a:solidFill>
              </a:rPr>
              <a:t> plan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2400" dirty="0" err="1">
                <a:solidFill>
                  <a:srgbClr val="FF0000"/>
                </a:solidFill>
              </a:rPr>
              <a:t>Excretion-disk</a:t>
            </a:r>
            <a:r>
              <a:rPr lang="fr-FR" sz="2400" dirty="0">
                <a:solidFill>
                  <a:srgbClr val="FF0000"/>
                </a:solidFill>
              </a:rPr>
              <a:t> vs </a:t>
            </a:r>
            <a:r>
              <a:rPr lang="fr-FR" sz="2400" dirty="0" err="1">
                <a:solidFill>
                  <a:srgbClr val="FF0000"/>
                </a:solidFill>
              </a:rPr>
              <a:t>bi-stable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wind</a:t>
            </a:r>
            <a:endParaRPr lang="fr-FR" sz="2400" dirty="0">
              <a:solidFill>
                <a:srgbClr val="FF0000"/>
              </a:solidFill>
            </a:endParaRPr>
          </a:p>
          <a:p>
            <a:pPr algn="ctr"/>
            <a:r>
              <a:rPr lang="fr-FR" sz="2400" dirty="0">
                <a:solidFill>
                  <a:srgbClr val="FF000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  <a:sym typeface="Wingdings" panose="05000000000000000000" pitchFamily="2" charset="2"/>
              </a:rPr>
              <a:t>Velocity </a:t>
            </a:r>
            <a:r>
              <a:rPr lang="fr-FR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field</a:t>
            </a:r>
            <a:r>
              <a:rPr lang="fr-FR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dominated</a:t>
            </a:r>
            <a:r>
              <a:rPr lang="fr-FR" sz="2400" dirty="0">
                <a:solidFill>
                  <a:srgbClr val="FF0000"/>
                </a:solidFill>
                <a:sym typeface="Wingdings" panose="05000000000000000000" pitchFamily="2" charset="2"/>
              </a:rPr>
              <a:t> by rotation or expansion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47085A6-5859-4F24-38A9-7B394AA6DEF4}"/>
              </a:ext>
            </a:extLst>
          </p:cNvPr>
          <p:cNvSpPr txBox="1"/>
          <p:nvPr/>
        </p:nvSpPr>
        <p:spPr>
          <a:xfrm>
            <a:off x="1693850" y="5534424"/>
            <a:ext cx="217431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  8 </a:t>
            </a:r>
            <a:r>
              <a:rPr lang="fr-FR" sz="1600" dirty="0" err="1">
                <a:solidFill>
                  <a:schemeClr val="bg1"/>
                </a:solidFill>
              </a:rPr>
              <a:t>with</a:t>
            </a:r>
            <a:r>
              <a:rPr lang="fr-FR" sz="1600" dirty="0">
                <a:solidFill>
                  <a:schemeClr val="bg1"/>
                </a:solidFill>
              </a:rPr>
              <a:t> VLTI/MIDI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10 </a:t>
            </a:r>
            <a:r>
              <a:rPr lang="fr-FR" sz="1600" dirty="0" err="1">
                <a:solidFill>
                  <a:schemeClr val="bg1"/>
                </a:solidFill>
              </a:rPr>
              <a:t>with</a:t>
            </a:r>
            <a:r>
              <a:rPr lang="fr-FR" sz="1600" dirty="0">
                <a:solidFill>
                  <a:schemeClr val="bg1"/>
                </a:solidFill>
              </a:rPr>
              <a:t> VLTI/AMBER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  2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CHARA/VEGA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  2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IOTA/IONIC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  1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VLTI/PIONIER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1"/>
                </a:solidFill>
              </a:rPr>
              <a:t>  1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PTI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6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bg1"/>
                </a:solidFill>
              </a:rPr>
              <a:t>B[e]: Disk or </a:t>
            </a:r>
            <a:r>
              <a:rPr lang="fr-FR" sz="4400" dirty="0" err="1">
                <a:solidFill>
                  <a:schemeClr val="bg1"/>
                </a:solidFill>
              </a:rPr>
              <a:t>equatorial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wind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4352ED-43D3-F65D-57D7-0DB6391FDF49}"/>
              </a:ext>
            </a:extLst>
          </p:cNvPr>
          <p:cNvSpPr txBox="1"/>
          <p:nvPr/>
        </p:nvSpPr>
        <p:spPr>
          <a:xfrm>
            <a:off x="370405" y="1399551"/>
            <a:ext cx="685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Radiative transfert </a:t>
            </a:r>
            <a:r>
              <a:rPr lang="fr-FR" sz="2400" dirty="0" err="1">
                <a:solidFill>
                  <a:schemeClr val="bg1"/>
                </a:solidFill>
              </a:rPr>
              <a:t>modelling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MC3D (Wolf 2003)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B02031-0695-82AD-C915-B12B72750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370405" y="2217508"/>
            <a:ext cx="1824155" cy="17513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735D67-D1F2-0FC3-EC71-C3F540619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/>
          <a:stretch/>
        </p:blipFill>
        <p:spPr>
          <a:xfrm>
            <a:off x="370405" y="4325164"/>
            <a:ext cx="1816640" cy="1751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0C5F0E-C8CF-B5C6-7806-8CC23EF3CF87}"/>
              </a:ext>
            </a:extLst>
          </p:cNvPr>
          <p:cNvSpPr/>
          <p:nvPr/>
        </p:nvSpPr>
        <p:spPr>
          <a:xfrm>
            <a:off x="349112" y="2184526"/>
            <a:ext cx="16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Equatorial </a:t>
            </a:r>
            <a:r>
              <a:rPr lang="fr-FR" dirty="0" err="1">
                <a:solidFill>
                  <a:schemeClr val="bg1"/>
                </a:solidFill>
              </a:rPr>
              <a:t>wind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2C4882-081D-1A15-C153-AE02C3D65DEF}"/>
              </a:ext>
            </a:extLst>
          </p:cNvPr>
          <p:cNvSpPr/>
          <p:nvPr/>
        </p:nvSpPr>
        <p:spPr>
          <a:xfrm>
            <a:off x="343128" y="4231983"/>
            <a:ext cx="149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Keplerian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28AA6E3-5171-B1B0-AE4F-448709EC9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6"/>
          <a:stretch/>
        </p:blipFill>
        <p:spPr>
          <a:xfrm>
            <a:off x="2231753" y="2217508"/>
            <a:ext cx="5407546" cy="179480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88BCB6-46F5-A066-F3DF-65C9AB0F36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4" b="-8"/>
          <a:stretch/>
        </p:blipFill>
        <p:spPr>
          <a:xfrm>
            <a:off x="2213294" y="4281723"/>
            <a:ext cx="5407546" cy="17948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7B89544-6A77-812C-2C00-CCA349553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55" y="787769"/>
            <a:ext cx="4542936" cy="46542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1691963-9AEF-AA1D-513F-541DADE602E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960247" y="1016359"/>
            <a:ext cx="1861348" cy="180155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746168A-C0E5-1C37-4A60-2BB716797FAB}"/>
              </a:ext>
            </a:extLst>
          </p:cNvPr>
          <p:cNvSpPr txBox="1"/>
          <p:nvPr/>
        </p:nvSpPr>
        <p:spPr>
          <a:xfrm>
            <a:off x="8422105" y="5654842"/>
            <a:ext cx="304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VLTI/MIDI observation of l </a:t>
            </a:r>
            <a:r>
              <a:rPr lang="fr-FR" dirty="0" err="1">
                <a:solidFill>
                  <a:schemeClr val="bg1"/>
                </a:solidFill>
              </a:rPr>
              <a:t>Pup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9229D9A-6B4A-0055-2281-9AE1ABA77AA0}"/>
              </a:ext>
            </a:extLst>
          </p:cNvPr>
          <p:cNvGrpSpPr/>
          <p:nvPr/>
        </p:nvGrpSpPr>
        <p:grpSpPr>
          <a:xfrm>
            <a:off x="568161" y="1289682"/>
            <a:ext cx="11549730" cy="5316491"/>
            <a:chOff x="568161" y="1135440"/>
            <a:chExt cx="11549730" cy="531649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8ECD3DB-BF3F-C3B4-B9BD-D07C89F08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29"/>
            <a:stretch/>
          </p:blipFill>
          <p:spPr>
            <a:xfrm>
              <a:off x="708835" y="1162788"/>
              <a:ext cx="5538221" cy="4532423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43297A0-1280-69ED-2442-671A48520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9"/>
            <a:stretch/>
          </p:blipFill>
          <p:spPr>
            <a:xfrm>
              <a:off x="6420572" y="1135440"/>
              <a:ext cx="5697319" cy="4623849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4F41611-6904-1C66-F3BF-E835E3EF3054}"/>
                </a:ext>
              </a:extLst>
            </p:cNvPr>
            <p:cNvSpPr txBox="1"/>
            <p:nvPr/>
          </p:nvSpPr>
          <p:spPr>
            <a:xfrm>
              <a:off x="568161" y="6082599"/>
              <a:ext cx="11357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Need of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better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uv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-plan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coverage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+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closure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phase +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improved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accuracy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 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We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need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2</a:t>
              </a:r>
              <a:r>
                <a:rPr lang="fr-FR" baseline="30000" dirty="0">
                  <a:solidFill>
                    <a:srgbClr val="FF0000"/>
                  </a:solidFill>
                  <a:sym typeface="Wingdings" panose="05000000000000000000" pitchFamily="2" charset="2"/>
                </a:rPr>
                <a:t>nd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generation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fr-FR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insturment</a:t>
              </a:r>
              <a:r>
                <a:rPr lang="fr-FR" dirty="0">
                  <a:solidFill>
                    <a:srgbClr val="FF0000"/>
                  </a:solidFill>
                  <a:sym typeface="Wingdings" panose="05000000000000000000" pitchFamily="2" charset="2"/>
                </a:rPr>
                <a:t> MATISSE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611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87D30864-7C97-BA1C-CF9A-35546448F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0" t="5370" r="54242" b="50000"/>
          <a:stretch/>
        </p:blipFill>
        <p:spPr>
          <a:xfrm>
            <a:off x="188959" y="1537605"/>
            <a:ext cx="5368306" cy="44210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F66017A-91DE-02D0-0C16-FFDE63725690}"/>
              </a:ext>
            </a:extLst>
          </p:cNvPr>
          <p:cNvSpPr txBox="1">
            <a:spLocks/>
          </p:cNvSpPr>
          <p:nvPr/>
        </p:nvSpPr>
        <p:spPr>
          <a:xfrm>
            <a:off x="729572" y="2120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B[e]: Disk or </a:t>
            </a:r>
            <a:r>
              <a:rPr lang="fr-FR" dirty="0" err="1"/>
              <a:t>equatorial</a:t>
            </a:r>
            <a:r>
              <a:rPr lang="fr-FR" dirty="0"/>
              <a:t> </a:t>
            </a:r>
            <a:r>
              <a:rPr lang="fr-FR" dirty="0" err="1"/>
              <a:t>wind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B5AC16-3B8D-FE66-74E9-6C900563C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53637" r="51964" b="1733"/>
          <a:stretch/>
        </p:blipFill>
        <p:spPr>
          <a:xfrm>
            <a:off x="6580967" y="1537604"/>
            <a:ext cx="5368307" cy="442109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C7ABD94-92AA-64D6-D8D9-A4D06E37B262}"/>
              </a:ext>
            </a:extLst>
          </p:cNvPr>
          <p:cNvSpPr txBox="1"/>
          <p:nvPr/>
        </p:nvSpPr>
        <p:spPr>
          <a:xfrm>
            <a:off x="7392619" y="6136295"/>
            <a:ext cx="2564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No expansion (&lt;10km.s</a:t>
            </a:r>
            <a:r>
              <a:rPr lang="en-GB" baseline="30000" dirty="0">
                <a:solidFill>
                  <a:schemeClr val="bg1"/>
                </a:solidFill>
              </a:rPr>
              <a:t>-1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Keplerian rotation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606309C-9644-8B90-FB6B-C20F27809343}"/>
              </a:ext>
            </a:extLst>
          </p:cNvPr>
          <p:cNvSpPr txBox="1"/>
          <p:nvPr/>
        </p:nvSpPr>
        <p:spPr>
          <a:xfrm>
            <a:off x="8119698" y="462537"/>
            <a:ext cx="13276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l </a:t>
            </a:r>
            <a:r>
              <a:rPr lang="fr-FR" sz="4400" dirty="0" err="1">
                <a:solidFill>
                  <a:schemeClr val="bg1"/>
                </a:solidFill>
              </a:rPr>
              <a:t>Pup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A9F8003-12DB-6269-77E5-D27833576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58" y="2546746"/>
            <a:ext cx="2913772" cy="203671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BC546D7-71B5-8FEC-5CB0-AEABAF240832}"/>
              </a:ext>
            </a:extLst>
          </p:cNvPr>
          <p:cNvSpPr txBox="1"/>
          <p:nvPr/>
        </p:nvSpPr>
        <p:spPr>
          <a:xfrm>
            <a:off x="422310" y="5964425"/>
            <a:ext cx="441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3 </a:t>
            </a:r>
            <a:r>
              <a:rPr lang="fr-FR" dirty="0" err="1">
                <a:solidFill>
                  <a:schemeClr val="bg1"/>
                </a:solidFill>
              </a:rPr>
              <a:t>nights</a:t>
            </a:r>
            <a:r>
              <a:rPr lang="fr-FR" dirty="0">
                <a:solidFill>
                  <a:schemeClr val="bg1"/>
                </a:solidFill>
              </a:rPr>
              <a:t> of observation (108 </a:t>
            </a:r>
            <a:r>
              <a:rPr lang="fr-FR" dirty="0" err="1">
                <a:solidFill>
                  <a:schemeClr val="bg1"/>
                </a:solidFill>
              </a:rPr>
              <a:t>baselines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Reconstruction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Modified</a:t>
            </a:r>
            <a:r>
              <a:rPr lang="fr-FR" dirty="0">
                <a:solidFill>
                  <a:schemeClr val="bg1"/>
                </a:solidFill>
              </a:rPr>
              <a:t> MIRA software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6EA421D-4CDC-D115-4785-A9128F031FFD}"/>
              </a:ext>
            </a:extLst>
          </p:cNvPr>
          <p:cNvSpPr txBox="1"/>
          <p:nvPr/>
        </p:nvSpPr>
        <p:spPr>
          <a:xfrm>
            <a:off x="7170147" y="1784344"/>
            <a:ext cx="3523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Velocity field image in </a:t>
            </a:r>
            <a:r>
              <a:rPr lang="en-GB" sz="2400" dirty="0" err="1">
                <a:solidFill>
                  <a:srgbClr val="FFFF00"/>
                </a:solidFill>
              </a:rPr>
              <a:t>Brγ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51E06D4-F199-6CE8-7D3F-3C63DEDE2526}"/>
              </a:ext>
            </a:extLst>
          </p:cNvPr>
          <p:cNvSpPr txBox="1"/>
          <p:nvPr/>
        </p:nvSpPr>
        <p:spPr>
          <a:xfrm>
            <a:off x="1267570" y="1034428"/>
            <a:ext cx="543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Spectro-imaging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VLITI/AMBER observation  in Br</a:t>
            </a:r>
            <a:r>
              <a:rPr lang="el-GR" dirty="0">
                <a:solidFill>
                  <a:schemeClr val="bg1"/>
                </a:solidFill>
              </a:rPr>
              <a:t>γ</a:t>
            </a:r>
            <a:r>
              <a:rPr lang="fr-FR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6A4DF45-49CA-9A7C-0DB1-480B0E605D79}"/>
              </a:ext>
            </a:extLst>
          </p:cNvPr>
          <p:cNvSpPr txBox="1"/>
          <p:nvPr/>
        </p:nvSpPr>
        <p:spPr>
          <a:xfrm>
            <a:off x="1156677" y="1674273"/>
            <a:ext cx="33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K-band continuum image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4E25511-ABAB-E51C-1E27-BB4A7429AF56}"/>
              </a:ext>
            </a:extLst>
          </p:cNvPr>
          <p:cNvSpPr/>
          <p:nvPr/>
        </p:nvSpPr>
        <p:spPr>
          <a:xfrm rot="662960">
            <a:off x="1974081" y="2470937"/>
            <a:ext cx="1686937" cy="2225842"/>
          </a:xfrm>
          <a:prstGeom prst="ellipse">
            <a:avLst/>
          </a:prstGeom>
          <a:noFill/>
          <a:ln w="539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26FFD36-31D5-7783-715B-8E82A4485C1B}"/>
              </a:ext>
            </a:extLst>
          </p:cNvPr>
          <p:cNvSpPr txBox="1"/>
          <p:nvPr/>
        </p:nvSpPr>
        <p:spPr>
          <a:xfrm>
            <a:off x="2185671" y="4695832"/>
            <a:ext cx="209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Dusty disk inner Rim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55DAEC3-23CF-C0E8-2268-601F0108CD04}"/>
              </a:ext>
            </a:extLst>
          </p:cNvPr>
          <p:cNvSpPr/>
          <p:nvPr/>
        </p:nvSpPr>
        <p:spPr>
          <a:xfrm rot="662960">
            <a:off x="2432846" y="3000546"/>
            <a:ext cx="769408" cy="1100677"/>
          </a:xfrm>
          <a:prstGeom prst="ellipse">
            <a:avLst/>
          </a:prstGeom>
          <a:noFill/>
          <a:ln w="539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5086A2E-D1CF-C3D4-2BDA-11A8A4C5F752}"/>
              </a:ext>
            </a:extLst>
          </p:cNvPr>
          <p:cNvSpPr txBox="1"/>
          <p:nvPr/>
        </p:nvSpPr>
        <p:spPr>
          <a:xfrm>
            <a:off x="1557911" y="2538721"/>
            <a:ext cx="157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object </a:t>
            </a:r>
          </a:p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(Gas + Star)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5FB4428-1FA0-6423-1550-27BAF55E9D7D}"/>
              </a:ext>
            </a:extLst>
          </p:cNvPr>
          <p:cNvSpPr txBox="1"/>
          <p:nvPr/>
        </p:nvSpPr>
        <p:spPr>
          <a:xfrm>
            <a:off x="5815167" y="3289274"/>
            <a:ext cx="66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Br</a:t>
            </a:r>
            <a:r>
              <a:rPr lang="el-GR" sz="2800" dirty="0"/>
              <a:t>γ</a:t>
            </a:r>
            <a:endParaRPr lang="en-US" sz="28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861EA1C-9316-52BB-222B-757525675D4F}"/>
              </a:ext>
            </a:extLst>
          </p:cNvPr>
          <p:cNvSpPr txBox="1"/>
          <p:nvPr/>
        </p:nvSpPr>
        <p:spPr>
          <a:xfrm>
            <a:off x="10468357" y="6514170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Millour+ 2011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"/>
    </mc:Choice>
    <mc:Fallback>
      <p:transition spd="slow" advTm="13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F66017A-91DE-02D0-0C16-FFDE63725690}"/>
              </a:ext>
            </a:extLst>
          </p:cNvPr>
          <p:cNvSpPr txBox="1">
            <a:spLocks/>
          </p:cNvSpPr>
          <p:nvPr/>
        </p:nvSpPr>
        <p:spPr>
          <a:xfrm>
            <a:off x="616454" y="185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MATISSE observations of B[e] stars </a:t>
            </a:r>
            <a:endParaRPr lang="en-US" dirty="0"/>
          </a:p>
        </p:txBody>
      </p:sp>
      <p:sp>
        <p:nvSpPr>
          <p:cNvPr id="2" name="TextShape 6">
            <a:extLst>
              <a:ext uri="{FF2B5EF4-FFF2-40B4-BE49-F238E27FC236}">
                <a16:creationId xmlns:a16="http://schemas.microsoft.com/office/drawing/2014/main" id="{CC4F44F4-0CC4-190D-4FE8-FAB53DBCBCE4}"/>
              </a:ext>
            </a:extLst>
          </p:cNvPr>
          <p:cNvSpPr txBox="1"/>
          <p:nvPr/>
        </p:nvSpPr>
        <p:spPr>
          <a:xfrm>
            <a:off x="3313311" y="4924707"/>
            <a:ext cx="9129342" cy="172125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Inner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-Rim of the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dust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6x12 mas </a:t>
            </a:r>
            <a:r>
              <a:rPr lang="fr-FR" sz="1633" spc="-1" dirty="0">
                <a:solidFill>
                  <a:schemeClr val="bg1"/>
                </a:solidFill>
                <a:latin typeface="Calibri"/>
                <a:sym typeface="Wingdings" panose="05000000000000000000" pitchFamily="2" charset="2"/>
              </a:rPr>
              <a:t> 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compatible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with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PIONIER image</a:t>
            </a:r>
          </a:p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Modelling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with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3D-Monte-Carlo Radiative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transfer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code Polaris</a:t>
            </a:r>
          </a:p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Constraints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on the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disk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density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profile</a:t>
            </a:r>
          </a:p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Separation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of gaz and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dust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emission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and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constraints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on the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gaseous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disk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density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</a:t>
            </a:r>
          </a:p>
          <a:p>
            <a:pPr marL="207363" indent="-207037">
              <a:lnSpc>
                <a:spcPct val="90000"/>
              </a:lnSpc>
              <a:spcBef>
                <a:spcPts val="908"/>
              </a:spcBef>
              <a:buClr>
                <a:srgbClr val="000000"/>
              </a:buClr>
              <a:buFont typeface="Wingdings" charset="2"/>
              <a:buChar char=""/>
            </a:pPr>
            <a:endParaRPr lang="fr-FR" sz="1633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CustomShape 7">
            <a:extLst>
              <a:ext uri="{FF2B5EF4-FFF2-40B4-BE49-F238E27FC236}">
                <a16:creationId xmlns:a16="http://schemas.microsoft.com/office/drawing/2014/main" id="{B316DA3E-A26C-A420-F457-B718B2AE9E9F}"/>
              </a:ext>
            </a:extLst>
          </p:cNvPr>
          <p:cNvSpPr/>
          <p:nvPr/>
        </p:nvSpPr>
        <p:spPr>
          <a:xfrm>
            <a:off x="4477285" y="1178705"/>
            <a:ext cx="1209546" cy="330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uv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coverage</a:t>
            </a:r>
            <a:endParaRPr lang="fr-FR" sz="1633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11A686FA-7F2E-5840-A7B4-D43D267FC3AF}"/>
              </a:ext>
            </a:extLst>
          </p:cNvPr>
          <p:cNvPicPr/>
          <p:nvPr/>
        </p:nvPicPr>
        <p:blipFill>
          <a:blip r:embed="rId3">
            <a:alphaModFix/>
          </a:blip>
          <a:stretch/>
        </p:blipFill>
        <p:spPr>
          <a:xfrm>
            <a:off x="3339542" y="1496925"/>
            <a:ext cx="2971199" cy="2779475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644685-4BE6-AEB0-0C44-F0A27DCEDAF4}"/>
              </a:ext>
            </a:extLst>
          </p:cNvPr>
          <p:cNvPicPr/>
          <p:nvPr/>
        </p:nvPicPr>
        <p:blipFill>
          <a:blip r:embed="rId4">
            <a:alphaModFix amt="80000"/>
          </a:blip>
          <a:stretch/>
        </p:blipFill>
        <p:spPr>
          <a:xfrm>
            <a:off x="199753" y="1258282"/>
            <a:ext cx="2854057" cy="2436072"/>
          </a:xfrm>
          <a:prstGeom prst="rect">
            <a:avLst/>
          </a:prstGeom>
          <a:ln>
            <a:noFill/>
          </a:ln>
        </p:spPr>
      </p:pic>
      <p:sp>
        <p:nvSpPr>
          <p:cNvPr id="6" name="CustomShape 9">
            <a:extLst>
              <a:ext uri="{FF2B5EF4-FFF2-40B4-BE49-F238E27FC236}">
                <a16:creationId xmlns:a16="http://schemas.microsoft.com/office/drawing/2014/main" id="{9BE313F6-19B9-0F95-1D9C-59C1E3F91510}"/>
              </a:ext>
            </a:extLst>
          </p:cNvPr>
          <p:cNvSpPr/>
          <p:nvPr/>
        </p:nvSpPr>
        <p:spPr>
          <a:xfrm>
            <a:off x="408746" y="964386"/>
            <a:ext cx="2450440" cy="330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>
                <a:solidFill>
                  <a:schemeClr val="bg1"/>
                </a:solidFill>
                <a:latin typeface="Calibri"/>
              </a:rPr>
              <a:t>L-band image (3.4-3.8 um)</a:t>
            </a:r>
            <a:endParaRPr lang="fr-FR" sz="1633" spc="-1">
              <a:solidFill>
                <a:schemeClr val="bg1"/>
              </a:solidFill>
              <a:latin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71F056-5493-767C-69D5-8941FA7386F1}"/>
              </a:ext>
            </a:extLst>
          </p:cNvPr>
          <p:cNvPicPr/>
          <p:nvPr/>
        </p:nvPicPr>
        <p:blipFill>
          <a:blip r:embed="rId5">
            <a:alphaModFix amt="84000"/>
          </a:blip>
          <a:stretch/>
        </p:blipFill>
        <p:spPr>
          <a:xfrm>
            <a:off x="235666" y="4020905"/>
            <a:ext cx="2854057" cy="2481789"/>
          </a:xfrm>
          <a:prstGeom prst="rect">
            <a:avLst/>
          </a:prstGeom>
          <a:ln>
            <a:noFill/>
          </a:ln>
        </p:spPr>
      </p:pic>
      <p:sp>
        <p:nvSpPr>
          <p:cNvPr id="9" name="CustomShape 10">
            <a:extLst>
              <a:ext uri="{FF2B5EF4-FFF2-40B4-BE49-F238E27FC236}">
                <a16:creationId xmlns:a16="http://schemas.microsoft.com/office/drawing/2014/main" id="{1519F4D9-F6C1-8CE8-4B9D-D9FC8057099E}"/>
              </a:ext>
            </a:extLst>
          </p:cNvPr>
          <p:cNvSpPr/>
          <p:nvPr/>
        </p:nvSpPr>
        <p:spPr>
          <a:xfrm>
            <a:off x="314038" y="3694354"/>
            <a:ext cx="2450440" cy="330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>
                <a:solidFill>
                  <a:schemeClr val="bg1"/>
                </a:solidFill>
                <a:latin typeface="Calibri"/>
              </a:rPr>
              <a:t>N-band image (8.6-9.0 um)</a:t>
            </a:r>
            <a:endParaRPr lang="fr-FR" sz="1633" spc="-1">
              <a:solidFill>
                <a:schemeClr val="bg1"/>
              </a:solidFill>
              <a:latin typeface="Arial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9CBF46-E186-4C96-2391-964AFC507192}"/>
              </a:ext>
            </a:extLst>
          </p:cNvPr>
          <p:cNvGrpSpPr/>
          <p:nvPr/>
        </p:nvGrpSpPr>
        <p:grpSpPr>
          <a:xfrm rot="21303700">
            <a:off x="6742229" y="1340632"/>
            <a:ext cx="5033168" cy="3118708"/>
            <a:chOff x="7442982" y="1401348"/>
            <a:chExt cx="3618327" cy="2130840"/>
          </a:xfrm>
        </p:grpSpPr>
        <p:pic>
          <p:nvPicPr>
            <p:cNvPr id="13" name="Image 27">
              <a:extLst>
                <a:ext uri="{FF2B5EF4-FFF2-40B4-BE49-F238E27FC236}">
                  <a16:creationId xmlns:a16="http://schemas.microsoft.com/office/drawing/2014/main" id="{9D6F9B87-8D19-33E3-C552-E354E4477D9C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442982" y="1401348"/>
              <a:ext cx="3384000" cy="21308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CustomShape 9">
              <a:extLst>
                <a:ext uri="{FF2B5EF4-FFF2-40B4-BE49-F238E27FC236}">
                  <a16:creationId xmlns:a16="http://schemas.microsoft.com/office/drawing/2014/main" id="{9AB8F70C-0B8C-3C79-F592-4EF26EA3B40E}"/>
                </a:ext>
              </a:extLst>
            </p:cNvPr>
            <p:cNvSpPr/>
            <p:nvPr/>
          </p:nvSpPr>
          <p:spPr>
            <a:xfrm>
              <a:off x="7821309" y="1448024"/>
              <a:ext cx="32400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FR" sz="2800" b="1" strike="noStrike" spc="-1" dirty="0" err="1">
                  <a:solidFill>
                    <a:schemeClr val="bg1"/>
                  </a:solidFill>
                  <a:latin typeface="Calibri"/>
                </a:rPr>
                <a:t>unclB</a:t>
              </a:r>
              <a:r>
                <a:rPr lang="fr-FR" sz="2800" b="1" strike="noStrike" spc="-1" dirty="0">
                  <a:solidFill>
                    <a:schemeClr val="bg1"/>
                  </a:solidFill>
                  <a:latin typeface="Calibri"/>
                </a:rPr>
                <a:t>[e] star FS </a:t>
              </a:r>
              <a:r>
                <a:rPr lang="fr-FR" sz="2800" b="1" strike="noStrike" spc="-1" dirty="0" err="1">
                  <a:solidFill>
                    <a:schemeClr val="bg1"/>
                  </a:solidFill>
                  <a:latin typeface="Calibri"/>
                </a:rPr>
                <a:t>CMa</a:t>
              </a:r>
              <a:endParaRPr lang="fr-FR" sz="2800" b="0" strike="noStrike" spc="-1" dirty="0">
                <a:solidFill>
                  <a:schemeClr val="bg1"/>
                </a:solidFill>
                <a:latin typeface="Arial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61F5B84F-C929-D8D3-7F68-1AE06BDE30F7}"/>
              </a:ext>
            </a:extLst>
          </p:cNvPr>
          <p:cNvSpPr txBox="1"/>
          <p:nvPr/>
        </p:nvSpPr>
        <p:spPr>
          <a:xfrm>
            <a:off x="8805719" y="6253737"/>
            <a:ext cx="3037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r">
              <a:spcBef>
                <a:spcPts val="75"/>
              </a:spcBef>
            </a:pPr>
            <a:r>
              <a:rPr lang="en-US" sz="1800" spc="-8" dirty="0">
                <a:solidFill>
                  <a:schemeClr val="bg1"/>
                </a:solidFill>
                <a:latin typeface="Liberation Sans"/>
                <a:cs typeface="Liberation Sans"/>
              </a:rPr>
              <a:t>Hofmann+ 2021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4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"/>
    </mc:Choice>
    <mc:Fallback>
      <p:transition spd="slow" advTm="13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FF66017A-91DE-02D0-0C16-FFDE63725690}"/>
              </a:ext>
            </a:extLst>
          </p:cNvPr>
          <p:cNvSpPr txBox="1">
            <a:spLocks/>
          </p:cNvSpPr>
          <p:nvPr/>
        </p:nvSpPr>
        <p:spPr>
          <a:xfrm>
            <a:off x="729572" y="2120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MATISSE observations of B[e] stars </a:t>
            </a: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D89BD6-5D02-A5D8-26E1-59B7F0D73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6" y="1406248"/>
            <a:ext cx="8599778" cy="42998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E851F7-B05C-5BC4-385A-50CBF2B1A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892" y="3429000"/>
            <a:ext cx="9377771" cy="3076634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8C3D11A5-7CC3-2F00-160A-0EFD69CB133C}"/>
              </a:ext>
            </a:extLst>
          </p:cNvPr>
          <p:cNvGrpSpPr/>
          <p:nvPr/>
        </p:nvGrpSpPr>
        <p:grpSpPr>
          <a:xfrm>
            <a:off x="9370367" y="676024"/>
            <a:ext cx="2480744" cy="2906655"/>
            <a:chOff x="9370367" y="676024"/>
            <a:chExt cx="2480744" cy="2906655"/>
          </a:xfrm>
        </p:grpSpPr>
        <p:pic>
          <p:nvPicPr>
            <p:cNvPr id="17" name="Image 16" descr="Une image contenant personne, habits, Visage humain, plein air&#10;&#10;Description générée automatiquement">
              <a:extLst>
                <a:ext uri="{FF2B5EF4-FFF2-40B4-BE49-F238E27FC236}">
                  <a16:creationId xmlns:a16="http://schemas.microsoft.com/office/drawing/2014/main" id="{725DF098-FDAF-CC58-1DBF-B567DCECF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813" y="676024"/>
              <a:ext cx="2143850" cy="226032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DA17488-1083-64F0-8A09-68F08B51C47E}"/>
                </a:ext>
              </a:extLst>
            </p:cNvPr>
            <p:cNvSpPr txBox="1"/>
            <p:nvPr/>
          </p:nvSpPr>
          <p:spPr>
            <a:xfrm>
              <a:off x="9370367" y="2936348"/>
              <a:ext cx="2480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Work of </a:t>
              </a:r>
              <a:r>
                <a:rPr lang="fr-FR" dirty="0" err="1">
                  <a:solidFill>
                    <a:schemeClr val="bg1"/>
                  </a:solidFill>
                </a:rPr>
                <a:t>my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phD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student</a:t>
              </a:r>
              <a:endParaRPr lang="fr-FR" dirty="0">
                <a:solidFill>
                  <a:schemeClr val="bg1"/>
                </a:solidFill>
              </a:endParaRP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Margaux </a:t>
              </a:r>
              <a:r>
                <a:rPr lang="fr-FR" dirty="0" err="1">
                  <a:solidFill>
                    <a:schemeClr val="bg1"/>
                  </a:solidFill>
                </a:rPr>
                <a:t>Abello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23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"/>
    </mc:Choice>
    <mc:Fallback>
      <p:transition spd="slow" advTm="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1048282" y="2671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 Rotation and radiative wind affect evolution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01904D-6D06-C8D5-3B29-DBE66FAD2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953" y="2017925"/>
            <a:ext cx="5424257" cy="40753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8AD2B2-AFB0-122B-C867-B36D44935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820" y="4489935"/>
            <a:ext cx="2632489" cy="7219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431076-42D5-99EB-D48D-49310A4FF982}"/>
              </a:ext>
            </a:extLst>
          </p:cNvPr>
          <p:cNvSpPr txBox="1"/>
          <p:nvPr/>
        </p:nvSpPr>
        <p:spPr>
          <a:xfrm>
            <a:off x="5101611" y="6093255"/>
            <a:ext cx="457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Geneva </a:t>
            </a:r>
            <a:r>
              <a:rPr lang="fr-FR" dirty="0" err="1">
                <a:solidFill>
                  <a:schemeClr val="bg1"/>
                </a:solidFill>
              </a:rPr>
              <a:t>evolution</a:t>
            </a:r>
            <a:r>
              <a:rPr lang="fr-FR" dirty="0">
                <a:solidFill>
                  <a:schemeClr val="bg1"/>
                </a:solidFill>
              </a:rPr>
              <a:t> 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8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31" y="365125"/>
            <a:ext cx="11651763" cy="1325563"/>
          </a:xfrm>
        </p:spPr>
        <p:txBody>
          <a:bodyPr/>
          <a:lstStyle/>
          <a:p>
            <a:r>
              <a:rPr lang="fr-FR" sz="4400" dirty="0">
                <a:solidFill>
                  <a:schemeClr val="bg1"/>
                </a:solidFill>
              </a:rPr>
              <a:t>Few </a:t>
            </a:r>
            <a:r>
              <a:rPr lang="fr-FR" sz="4400" dirty="0" err="1">
                <a:solidFill>
                  <a:schemeClr val="bg1"/>
                </a:solidFill>
              </a:rPr>
              <a:t>objects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beyond</a:t>
            </a:r>
            <a:r>
              <a:rPr lang="fr-FR" sz="4400" dirty="0">
                <a:solidFill>
                  <a:schemeClr val="bg1"/>
                </a:solidFill>
              </a:rPr>
              <a:t> Be stars and B[e] stars</a:t>
            </a:r>
            <a:br>
              <a:rPr lang="fr-FR" sz="4400" dirty="0">
                <a:solidFill>
                  <a:schemeClr val="bg1"/>
                </a:solidFill>
              </a:rPr>
            </a:br>
            <a:r>
              <a:rPr lang="fr-FR" sz="2400" dirty="0" err="1">
                <a:solidFill>
                  <a:schemeClr val="bg1"/>
                </a:solidFill>
              </a:rPr>
              <a:t>Probing</a:t>
            </a:r>
            <a:r>
              <a:rPr lang="fr-FR" sz="2400" dirty="0">
                <a:solidFill>
                  <a:schemeClr val="bg1"/>
                </a:solidFill>
              </a:rPr>
              <a:t> the </a:t>
            </a:r>
            <a:r>
              <a:rPr lang="fr-FR" sz="2400" dirty="0" err="1">
                <a:solidFill>
                  <a:schemeClr val="bg1"/>
                </a:solidFill>
              </a:rPr>
              <a:t>wind</a:t>
            </a:r>
            <a:r>
              <a:rPr lang="fr-FR" sz="2400" dirty="0">
                <a:solidFill>
                  <a:schemeClr val="bg1"/>
                </a:solidFill>
              </a:rPr>
              <a:t> of hot </a:t>
            </a:r>
            <a:r>
              <a:rPr lang="fr-FR" sz="2400" dirty="0" err="1">
                <a:solidFill>
                  <a:schemeClr val="bg1"/>
                </a:solidFill>
              </a:rPr>
              <a:t>supergiants</a:t>
            </a:r>
            <a:r>
              <a:rPr lang="fr-FR" sz="2400" dirty="0">
                <a:solidFill>
                  <a:schemeClr val="bg1"/>
                </a:solidFill>
              </a:rPr>
              <a:t> Deneb &amp; Rigel 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CHARA/VEGA and VLTI/AMBER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FB5DE33-5791-B1C8-EB45-AD407373F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9" t="-1017" r="792" b="61150"/>
          <a:stretch/>
        </p:blipFill>
        <p:spPr bwMode="auto">
          <a:xfrm>
            <a:off x="8958131" y="1828732"/>
            <a:ext cx="2237874" cy="215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4E34D9-37DE-4C63-8BB9-EC4823A32968}"/>
              </a:ext>
            </a:extLst>
          </p:cNvPr>
          <p:cNvSpPr/>
          <p:nvPr/>
        </p:nvSpPr>
        <p:spPr>
          <a:xfrm>
            <a:off x="9840625" y="6492875"/>
            <a:ext cx="2319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Chesneau+ 2010, 2014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F01EAD7-FD45-7517-F422-B7F8EE99D3EF}"/>
              </a:ext>
            </a:extLst>
          </p:cNvPr>
          <p:cNvGrpSpPr/>
          <p:nvPr/>
        </p:nvGrpSpPr>
        <p:grpSpPr>
          <a:xfrm>
            <a:off x="467731" y="2735410"/>
            <a:ext cx="1531613" cy="2712742"/>
            <a:chOff x="9020082" y="2170021"/>
            <a:chExt cx="2451102" cy="4260479"/>
          </a:xfrm>
        </p:grpSpPr>
        <p:pic>
          <p:nvPicPr>
            <p:cNvPr id="9" name="Image 8" descr="olivier4.jpg">
              <a:extLst>
                <a:ext uri="{FF2B5EF4-FFF2-40B4-BE49-F238E27FC236}">
                  <a16:creationId xmlns:a16="http://schemas.microsoft.com/office/drawing/2014/main" id="{8F7E6202-709E-D772-C01F-706E12ACE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082" y="2170021"/>
              <a:ext cx="2451102" cy="32802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86A5481-5889-C080-33D7-48D3E10C05BE}"/>
                </a:ext>
              </a:extLst>
            </p:cNvPr>
            <p:cNvSpPr txBox="1"/>
            <p:nvPr/>
          </p:nvSpPr>
          <p:spPr>
            <a:xfrm>
              <a:off x="9176966" y="5599503"/>
              <a:ext cx="22942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Olivier Chesneau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 (1972-2014)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8A1496C-0BA3-FDEA-8E60-D4CFFFBBE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107" y="1970835"/>
            <a:ext cx="5871024" cy="4241892"/>
          </a:xfrm>
          <a:prstGeom prst="rect">
            <a:avLst/>
          </a:prstGeom>
        </p:spPr>
      </p:pic>
      <p:sp>
        <p:nvSpPr>
          <p:cNvPr id="16" name="CustomShape 21">
            <a:extLst>
              <a:ext uri="{FF2B5EF4-FFF2-40B4-BE49-F238E27FC236}">
                <a16:creationId xmlns:a16="http://schemas.microsoft.com/office/drawing/2014/main" id="{4FCB375E-408B-B904-0831-FE2136E6778A}"/>
              </a:ext>
            </a:extLst>
          </p:cNvPr>
          <p:cNvSpPr/>
          <p:nvPr/>
        </p:nvSpPr>
        <p:spPr>
          <a:xfrm>
            <a:off x="8726547" y="4425822"/>
            <a:ext cx="3465453" cy="811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2177" spc="-1" dirty="0">
                <a:solidFill>
                  <a:schemeClr val="bg1"/>
                </a:solidFill>
              </a:rPr>
              <a:t>Consistent Mass-</a:t>
            </a:r>
            <a:r>
              <a:rPr lang="fr-FR" sz="2177" spc="-1" dirty="0" err="1">
                <a:solidFill>
                  <a:schemeClr val="bg1"/>
                </a:solidFill>
              </a:rPr>
              <a:t>loss</a:t>
            </a:r>
            <a:r>
              <a:rPr lang="fr-FR" sz="2177" spc="-1" dirty="0">
                <a:solidFill>
                  <a:schemeClr val="bg1"/>
                </a:solidFill>
              </a:rPr>
              <a:t> </a:t>
            </a:r>
            <a:r>
              <a:rPr lang="fr-FR" sz="2177" spc="-1" dirty="0" err="1">
                <a:solidFill>
                  <a:schemeClr val="bg1"/>
                </a:solidFill>
              </a:rPr>
              <a:t>derived</a:t>
            </a:r>
            <a:r>
              <a:rPr lang="fr-FR" sz="2177" spc="-1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sz="2177" spc="-1" dirty="0" err="1">
                <a:solidFill>
                  <a:schemeClr val="bg1"/>
                </a:solidFill>
              </a:rPr>
              <a:t>using</a:t>
            </a:r>
            <a:r>
              <a:rPr lang="fr-FR" sz="2177" spc="-1" dirty="0">
                <a:solidFill>
                  <a:schemeClr val="bg1"/>
                </a:solidFill>
              </a:rPr>
              <a:t> 1D RT code </a:t>
            </a:r>
            <a:r>
              <a:rPr lang="en-US" sz="1800" b="0" i="0" u="none" strike="noStrike" baseline="0" dirty="0">
                <a:solidFill>
                  <a:schemeClr val="bg1"/>
                </a:solidFill>
              </a:rPr>
              <a:t>CMFGEN</a:t>
            </a:r>
            <a:r>
              <a:rPr lang="en-US" sz="1800" b="0" i="0" u="none" strike="noStrike" baseline="0" dirty="0"/>
              <a:t>.</a:t>
            </a:r>
          </a:p>
          <a:p>
            <a:pPr>
              <a:lnSpc>
                <a:spcPct val="100000"/>
              </a:lnSpc>
            </a:pPr>
            <a:endParaRPr lang="fr-FR" sz="2177" spc="-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177" spc="-1" dirty="0">
                <a:solidFill>
                  <a:schemeClr val="bg1"/>
                </a:solidFill>
                <a:latin typeface="Calibri"/>
              </a:rPr>
              <a:t>But </a:t>
            </a:r>
            <a:r>
              <a:rPr lang="fr-FR" sz="2177" spc="-1" dirty="0" err="1">
                <a:solidFill>
                  <a:schemeClr val="bg1"/>
                </a:solidFill>
                <a:latin typeface="Calibri"/>
              </a:rPr>
              <a:t>inhomogeneities</a:t>
            </a:r>
            <a:r>
              <a:rPr lang="fr-FR" sz="2177" spc="-1" dirty="0">
                <a:solidFill>
                  <a:schemeClr val="bg1"/>
                </a:solidFill>
                <a:latin typeface="Calibri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r-FR" sz="2177" spc="-1" dirty="0">
                <a:solidFill>
                  <a:schemeClr val="bg1"/>
                </a:solidFill>
                <a:latin typeface="Calibri"/>
              </a:rPr>
              <a:t>in the </a:t>
            </a:r>
            <a:r>
              <a:rPr lang="fr-FR" sz="2177" spc="-1" dirty="0" err="1">
                <a:solidFill>
                  <a:schemeClr val="bg1"/>
                </a:solidFill>
                <a:latin typeface="Calibri"/>
              </a:rPr>
              <a:t>wind</a:t>
            </a:r>
            <a:r>
              <a:rPr lang="fr-FR" sz="2177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2177" spc="-1" dirty="0" err="1">
                <a:solidFill>
                  <a:schemeClr val="bg1"/>
                </a:solidFill>
                <a:latin typeface="Calibri"/>
              </a:rPr>
              <a:t>detected</a:t>
            </a:r>
            <a:endParaRPr lang="fr-FR" sz="2177" spc="-1" dirty="0">
              <a:solidFill>
                <a:schemeClr val="bg1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z="2177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8F8E36-32BF-1E6D-49EC-BAF787695415}"/>
              </a:ext>
            </a:extLst>
          </p:cNvPr>
          <p:cNvSpPr txBox="1"/>
          <p:nvPr/>
        </p:nvSpPr>
        <p:spPr>
          <a:xfrm>
            <a:off x="311321" y="6431320"/>
            <a:ext cx="8441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New programmes on hot </a:t>
            </a:r>
            <a:r>
              <a:rPr lang="fr-FR" sz="2400" dirty="0" err="1">
                <a:solidFill>
                  <a:schemeClr val="bg1"/>
                </a:solidFill>
              </a:rPr>
              <a:t>wind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with</a:t>
            </a:r>
            <a:r>
              <a:rPr lang="fr-FR" sz="2400" dirty="0">
                <a:solidFill>
                  <a:schemeClr val="bg1"/>
                </a:solidFill>
              </a:rPr>
              <a:t> CHARA/SPICA &amp; VLTI/GRAVITY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0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bg1"/>
                </a:solidFill>
              </a:rPr>
              <a:t>Few </a:t>
            </a:r>
            <a:r>
              <a:rPr lang="fr-FR" sz="4400" dirty="0" err="1">
                <a:solidFill>
                  <a:schemeClr val="bg1"/>
                </a:solidFill>
              </a:rPr>
              <a:t>objects</a:t>
            </a:r>
            <a:r>
              <a:rPr lang="fr-FR" sz="4400" dirty="0">
                <a:solidFill>
                  <a:schemeClr val="bg1"/>
                </a:solidFill>
              </a:rPr>
              <a:t> </a:t>
            </a:r>
            <a:r>
              <a:rPr lang="fr-FR" sz="4400" dirty="0" err="1">
                <a:solidFill>
                  <a:schemeClr val="bg1"/>
                </a:solidFill>
              </a:rPr>
              <a:t>beyond</a:t>
            </a:r>
            <a:r>
              <a:rPr lang="fr-FR" sz="4400" dirty="0">
                <a:solidFill>
                  <a:schemeClr val="bg1"/>
                </a:solidFill>
              </a:rPr>
              <a:t> Be stars and B[e] stars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5852BAB-FA8B-D2C5-76E2-D94C60E37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0" y="1306689"/>
            <a:ext cx="6870237" cy="5093451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5CB64F7-C9C6-C206-72E4-BBF134DC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15" r="17265" b="62222"/>
          <a:stretch/>
        </p:blipFill>
        <p:spPr>
          <a:xfrm>
            <a:off x="7496287" y="3032239"/>
            <a:ext cx="4812868" cy="2996009"/>
          </a:xfrm>
          <a:prstGeom prst="rect">
            <a:avLst/>
          </a:prstGeom>
        </p:spPr>
      </p:pic>
      <p:sp>
        <p:nvSpPr>
          <p:cNvPr id="11" name="CustomShape 21">
            <a:extLst>
              <a:ext uri="{FF2B5EF4-FFF2-40B4-BE49-F238E27FC236}">
                <a16:creationId xmlns:a16="http://schemas.microsoft.com/office/drawing/2014/main" id="{35990383-7D84-A07B-02F5-C2705E5C391F}"/>
              </a:ext>
            </a:extLst>
          </p:cNvPr>
          <p:cNvSpPr/>
          <p:nvPr/>
        </p:nvSpPr>
        <p:spPr>
          <a:xfrm>
            <a:off x="8145992" y="1719775"/>
            <a:ext cx="3465453" cy="811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2177" spc="-1" dirty="0">
                <a:solidFill>
                  <a:schemeClr val="bg1"/>
                </a:solidFill>
                <a:latin typeface="Calibri"/>
              </a:rPr>
              <a:t>Direct </a:t>
            </a:r>
            <a:r>
              <a:rPr lang="fr-FR" sz="2177" spc="-1" dirty="0" err="1">
                <a:solidFill>
                  <a:schemeClr val="bg1"/>
                </a:solidFill>
                <a:latin typeface="Calibri"/>
              </a:rPr>
              <a:t>view</a:t>
            </a:r>
            <a:r>
              <a:rPr lang="fr-FR" sz="2177" spc="-1" dirty="0">
                <a:solidFill>
                  <a:schemeClr val="bg1"/>
                </a:solidFill>
                <a:latin typeface="Calibri"/>
              </a:rPr>
              <a:t> of the </a:t>
            </a:r>
            <a:r>
              <a:rPr lang="fr-FR" sz="2177" spc="-1" dirty="0" err="1">
                <a:solidFill>
                  <a:schemeClr val="bg1"/>
                </a:solidFill>
                <a:latin typeface="Calibri"/>
              </a:rPr>
              <a:t>shock</a:t>
            </a:r>
            <a:r>
              <a:rPr lang="fr-FR" sz="2177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2177" spc="-1" dirty="0" err="1">
                <a:solidFill>
                  <a:schemeClr val="bg1"/>
                </a:solidFill>
                <a:latin typeface="Calibri"/>
              </a:rPr>
              <a:t>cone</a:t>
            </a:r>
            <a:endParaRPr lang="fr-FR" sz="2177" spc="-1" dirty="0">
              <a:solidFill>
                <a:schemeClr val="bg1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2177" spc="-1" dirty="0">
                <a:solidFill>
                  <a:schemeClr val="bg1"/>
                </a:solidFill>
                <a:latin typeface="Calibri"/>
              </a:rPr>
              <a:t> at the </a:t>
            </a:r>
            <a:r>
              <a:rPr lang="fr-FR" sz="2177" spc="-1" dirty="0" err="1">
                <a:solidFill>
                  <a:schemeClr val="bg1"/>
                </a:solidFill>
                <a:latin typeface="Calibri"/>
              </a:rPr>
              <a:t>periastron</a:t>
            </a:r>
            <a:r>
              <a:rPr lang="fr-FR" sz="2177" spc="-1" dirty="0">
                <a:solidFill>
                  <a:schemeClr val="bg1"/>
                </a:solidFill>
                <a:latin typeface="Calibri"/>
              </a:rPr>
              <a:t> passage !</a:t>
            </a:r>
            <a:endParaRPr lang="fr-FR" sz="2177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2" name="CustomShape 19">
            <a:extLst>
              <a:ext uri="{FF2B5EF4-FFF2-40B4-BE49-F238E27FC236}">
                <a16:creationId xmlns:a16="http://schemas.microsoft.com/office/drawing/2014/main" id="{AC0EF64E-578A-9FC0-4078-94E30D20503F}"/>
              </a:ext>
            </a:extLst>
          </p:cNvPr>
          <p:cNvSpPr/>
          <p:nvPr/>
        </p:nvSpPr>
        <p:spPr>
          <a:xfrm>
            <a:off x="8145992" y="1276948"/>
            <a:ext cx="3200202" cy="4137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ct val="100000"/>
              </a:lnSpc>
            </a:pPr>
            <a:r>
              <a:rPr lang="fr-FR" sz="2177" b="1" spc="-1" dirty="0">
                <a:solidFill>
                  <a:schemeClr val="bg1"/>
                </a:solidFill>
                <a:latin typeface="Calibri"/>
              </a:rPr>
              <a:t>LBV+O star system Eta Car</a:t>
            </a:r>
            <a:endParaRPr lang="fr-FR" sz="2177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CustomShape 20">
            <a:extLst>
              <a:ext uri="{FF2B5EF4-FFF2-40B4-BE49-F238E27FC236}">
                <a16:creationId xmlns:a16="http://schemas.microsoft.com/office/drawing/2014/main" id="{4D1D709E-CCF8-7857-7909-7AFCBD9EB1FE}"/>
              </a:ext>
            </a:extLst>
          </p:cNvPr>
          <p:cNvSpPr/>
          <p:nvPr/>
        </p:nvSpPr>
        <p:spPr>
          <a:xfrm>
            <a:off x="1068212" y="6401353"/>
            <a:ext cx="7284213" cy="7177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38" tIns="40819" rIns="81638" bIns="40819"/>
          <a:lstStyle/>
          <a:p>
            <a:pPr>
              <a:lnSpc>
                <a:spcPct val="100000"/>
              </a:lnSpc>
            </a:pPr>
            <a:r>
              <a:rPr lang="fr-FR" sz="1633" spc="-1" dirty="0">
                <a:solidFill>
                  <a:schemeClr val="bg1"/>
                </a:solidFill>
                <a:latin typeface="Calibri"/>
              </a:rPr>
              <a:t>MATISSE iso-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velocity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images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across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the Br</a:t>
            </a:r>
            <a:r>
              <a:rPr lang="el-GR" sz="1633" spc="-1" dirty="0">
                <a:solidFill>
                  <a:schemeClr val="bg1"/>
                </a:solidFill>
                <a:latin typeface="Calibri"/>
              </a:rPr>
              <a:t>α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</a:t>
            </a:r>
            <a:r>
              <a:rPr lang="fr-FR" sz="1633" spc="-1" dirty="0" err="1">
                <a:solidFill>
                  <a:schemeClr val="bg1"/>
                </a:solidFill>
                <a:latin typeface="Calibri"/>
              </a:rPr>
              <a:t>feature</a:t>
            </a:r>
            <a:r>
              <a:rPr lang="fr-FR" sz="1633" spc="-1" dirty="0">
                <a:solidFill>
                  <a:schemeClr val="bg1"/>
                </a:solidFill>
                <a:latin typeface="Calibri"/>
              </a:rPr>
              <a:t> at 4.05 µm</a:t>
            </a:r>
            <a:endParaRPr lang="fr-FR" sz="1633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33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DD06E2-2B4A-71F6-46D5-B5D8808AC059}"/>
              </a:ext>
            </a:extLst>
          </p:cNvPr>
          <p:cNvSpPr/>
          <p:nvPr/>
        </p:nvSpPr>
        <p:spPr>
          <a:xfrm>
            <a:off x="10221737" y="6452455"/>
            <a:ext cx="153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Weigelt</a:t>
            </a:r>
            <a:r>
              <a:rPr lang="fr-FR" dirty="0">
                <a:solidFill>
                  <a:schemeClr val="bg1"/>
                </a:solidFill>
              </a:rPr>
              <a:t>+ 2021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42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bg1"/>
                </a:solidFill>
              </a:rPr>
              <a:t>Conclusions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4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bg1"/>
                </a:solidFill>
              </a:rPr>
              <a:t>Oscillations in the </a:t>
            </a:r>
            <a:r>
              <a:rPr lang="fr-FR" sz="4400" dirty="0" err="1">
                <a:solidFill>
                  <a:schemeClr val="bg1"/>
                </a:solidFill>
              </a:rPr>
              <a:t>disk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52B120-594A-2182-2A29-E8C590A8E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830" y="1484705"/>
            <a:ext cx="8091263" cy="44514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3AB876-EA47-A187-5B98-3ADA7BC34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0" y="1653017"/>
            <a:ext cx="3958471" cy="41148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5F2464-5E7B-7D60-6959-C7786CFE3155}"/>
              </a:ext>
            </a:extLst>
          </p:cNvPr>
          <p:cNvSpPr txBox="1"/>
          <p:nvPr/>
        </p:nvSpPr>
        <p:spPr>
          <a:xfrm>
            <a:off x="10697598" y="6397795"/>
            <a:ext cx="171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Carciofi+ 2009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D1C6BA-B962-B7F2-F437-7CBC1EE30E56}"/>
              </a:ext>
            </a:extLst>
          </p:cNvPr>
          <p:cNvSpPr txBox="1"/>
          <p:nvPr/>
        </p:nvSpPr>
        <p:spPr>
          <a:xfrm>
            <a:off x="6166755" y="5920100"/>
            <a:ext cx="3863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Modeled with the HDUST code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with density distribution including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 one arm oscillation model from Okazaki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52E8EB-0B96-3349-7FCE-8FA35A290C38}"/>
              </a:ext>
            </a:extLst>
          </p:cNvPr>
          <p:cNvSpPr txBox="1"/>
          <p:nvPr/>
        </p:nvSpPr>
        <p:spPr>
          <a:xfrm>
            <a:off x="7168249" y="761430"/>
            <a:ext cx="494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ζ</a:t>
            </a:r>
            <a:r>
              <a:rPr lang="fr-FR" sz="2800" dirty="0">
                <a:solidFill>
                  <a:schemeClr val="bg1"/>
                </a:solidFill>
              </a:rPr>
              <a:t> Tau </a:t>
            </a:r>
            <a:r>
              <a:rPr lang="fr-FR" sz="2800" dirty="0" err="1">
                <a:solidFill>
                  <a:schemeClr val="bg1"/>
                </a:solidFill>
              </a:rPr>
              <a:t>observed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VLTI/AMBER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5FFA24-D938-A305-A46C-346CE00C841E}"/>
              </a:ext>
            </a:extLst>
          </p:cNvPr>
          <p:cNvSpPr txBox="1"/>
          <p:nvPr/>
        </p:nvSpPr>
        <p:spPr>
          <a:xfrm>
            <a:off x="201221" y="5874575"/>
            <a:ext cx="1717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Diff. Phase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3373EA-E3CE-9274-626F-2900B754185B}"/>
              </a:ext>
            </a:extLst>
          </p:cNvPr>
          <p:cNvSpPr txBox="1"/>
          <p:nvPr/>
        </p:nvSpPr>
        <p:spPr>
          <a:xfrm>
            <a:off x="2327357" y="5852472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Visibility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8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vertébré&#10;&#10;Description générée automatiquement">
            <a:extLst>
              <a:ext uri="{FF2B5EF4-FFF2-40B4-BE49-F238E27FC236}">
                <a16:creationId xmlns:a16="http://schemas.microsoft.com/office/drawing/2014/main" id="{84D459E8-0CC7-C1D7-3229-697D21A3A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25" y="1109733"/>
            <a:ext cx="4643066" cy="4638533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1060808" y="917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 Binarity of OB stars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Affect mass-loss and reorganization of matter</a:t>
            </a:r>
          </a:p>
        </p:txBody>
      </p:sp>
      <p:pic>
        <p:nvPicPr>
          <p:cNvPr id="3" name="Image 2" descr="Une image contenant Caractère coloré&#10;&#10;Description générée automatiquement">
            <a:extLst>
              <a:ext uri="{FF2B5EF4-FFF2-40B4-BE49-F238E27FC236}">
                <a16:creationId xmlns:a16="http://schemas.microsoft.com/office/drawing/2014/main" id="{52F534C0-7835-F57C-7BDE-27A57C8A1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02" y="1846859"/>
            <a:ext cx="3218981" cy="32189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6A67A2-0B77-43AD-EC6A-398B1ABEB7EA}"/>
              </a:ext>
            </a:extLst>
          </p:cNvPr>
          <p:cNvSpPr txBox="1"/>
          <p:nvPr/>
        </p:nvSpPr>
        <p:spPr>
          <a:xfrm>
            <a:off x="2500167" y="5065840"/>
            <a:ext cx="1546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WR 104 (Keck)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Tuthill</a:t>
            </a:r>
            <a:r>
              <a:rPr lang="fr-FR" dirty="0">
                <a:solidFill>
                  <a:schemeClr val="bg1"/>
                </a:solidFill>
              </a:rPr>
              <a:t>+ 2008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7EF6C8-8E71-ECF8-1871-37F4E25BAB99}"/>
              </a:ext>
            </a:extLst>
          </p:cNvPr>
          <p:cNvSpPr txBox="1"/>
          <p:nvPr/>
        </p:nvSpPr>
        <p:spPr>
          <a:xfrm>
            <a:off x="7890639" y="5378934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η</a:t>
            </a:r>
            <a:r>
              <a:rPr lang="fr-FR" dirty="0">
                <a:solidFill>
                  <a:schemeClr val="bg1"/>
                </a:solidFill>
              </a:rPr>
              <a:t> Car (HST) </a:t>
            </a:r>
          </a:p>
        </p:txBody>
      </p:sp>
    </p:spTree>
    <p:extLst>
      <p:ext uri="{BB962C8B-B14F-4D97-AF65-F5344CB8AC3E}">
        <p14:creationId xmlns:p14="http://schemas.microsoft.com/office/powerpoint/2010/main" val="321599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FE43E-CAD8-4161-B6F2-B1B4F8A2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err="1">
                <a:solidFill>
                  <a:schemeClr val="bg1"/>
                </a:solidFill>
              </a:rPr>
              <a:t>Detection</a:t>
            </a:r>
            <a:r>
              <a:rPr lang="fr-FR" sz="4400" dirty="0">
                <a:solidFill>
                  <a:schemeClr val="bg1"/>
                </a:solidFill>
              </a:rPr>
              <a:t> of polar </a:t>
            </a:r>
            <a:r>
              <a:rPr lang="fr-FR" sz="4400" dirty="0" err="1">
                <a:solidFill>
                  <a:schemeClr val="bg1"/>
                </a:solidFill>
              </a:rPr>
              <a:t>wind</a:t>
            </a:r>
            <a:r>
              <a:rPr lang="fr-FR" sz="4400" dirty="0">
                <a:solidFill>
                  <a:schemeClr val="bg1"/>
                </a:solidFill>
              </a:rPr>
              <a:t>? </a:t>
            </a: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BC2FEF8-299E-BC9D-F09C-1A3986209570}"/>
              </a:ext>
            </a:extLst>
          </p:cNvPr>
          <p:cNvGrpSpPr/>
          <p:nvPr/>
        </p:nvGrpSpPr>
        <p:grpSpPr>
          <a:xfrm>
            <a:off x="162906" y="1545389"/>
            <a:ext cx="2505238" cy="2153896"/>
            <a:chOff x="3964885" y="4413746"/>
            <a:chExt cx="2505238" cy="215389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2AE9CBC-A55E-DDE7-4989-53EB8936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926" y="4413746"/>
              <a:ext cx="2177156" cy="2153896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B69952F-34F9-E002-355C-9BB7CA80C7DF}"/>
                </a:ext>
              </a:extLst>
            </p:cNvPr>
            <p:cNvSpPr txBox="1"/>
            <p:nvPr/>
          </p:nvSpPr>
          <p:spPr>
            <a:xfrm>
              <a:off x="5217504" y="4480609"/>
              <a:ext cx="104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Achernar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 20000K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47DB478-318A-A82C-B650-C0A9D4E6984D}"/>
                </a:ext>
              </a:extLst>
            </p:cNvPr>
            <p:cNvSpPr txBox="1"/>
            <p:nvPr/>
          </p:nvSpPr>
          <p:spPr>
            <a:xfrm>
              <a:off x="3964885" y="6112042"/>
              <a:ext cx="25052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Kervella &amp; </a:t>
              </a:r>
              <a:r>
                <a:rPr lang="fr-FR" sz="1200" dirty="0" err="1">
                  <a:solidFill>
                    <a:schemeClr val="bg1"/>
                  </a:solidFill>
                </a:rPr>
                <a:t>Domiciano</a:t>
              </a:r>
              <a:r>
                <a:rPr lang="fr-FR" sz="1200" dirty="0">
                  <a:solidFill>
                    <a:schemeClr val="bg1"/>
                  </a:solidFill>
                </a:rPr>
                <a:t> de Souza 2006 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E365C85-5A1D-D472-6B26-024842D61A73}"/>
              </a:ext>
            </a:extLst>
          </p:cNvPr>
          <p:cNvGrpSpPr/>
          <p:nvPr/>
        </p:nvGrpSpPr>
        <p:grpSpPr>
          <a:xfrm>
            <a:off x="158703" y="3706480"/>
            <a:ext cx="5684664" cy="2786395"/>
            <a:chOff x="158703" y="3706480"/>
            <a:chExt cx="5684664" cy="2786395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60F226E-5FDD-86D9-D240-CCF7B83C2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678" b="48625"/>
            <a:stretch/>
          </p:blipFill>
          <p:spPr>
            <a:xfrm>
              <a:off x="158703" y="3706480"/>
              <a:ext cx="2505239" cy="234613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9F4593A-9A10-7304-0B5D-AF72DDFCE240}"/>
                </a:ext>
              </a:extLst>
            </p:cNvPr>
            <p:cNvSpPr txBox="1"/>
            <p:nvPr/>
          </p:nvSpPr>
          <p:spPr>
            <a:xfrm>
              <a:off x="532746" y="6123543"/>
              <a:ext cx="5310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Kanaan+ 2008 </a:t>
              </a:r>
              <a:r>
                <a:rPr lang="fr-FR" dirty="0" err="1">
                  <a:solidFill>
                    <a:schemeClr val="bg1"/>
                  </a:solidFill>
                </a:rPr>
                <a:t>modelling</a:t>
              </a:r>
              <a:r>
                <a:rPr lang="fr-FR" dirty="0">
                  <a:solidFill>
                    <a:schemeClr val="bg1"/>
                  </a:solidFill>
                </a:rPr>
                <a:t> polar </a:t>
              </a:r>
              <a:r>
                <a:rPr lang="fr-FR" dirty="0" err="1">
                  <a:solidFill>
                    <a:schemeClr val="bg1"/>
                  </a:solidFill>
                </a:rPr>
                <a:t>wind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with</a:t>
              </a:r>
              <a:r>
                <a:rPr lang="fr-FR" dirty="0">
                  <a:solidFill>
                    <a:schemeClr val="bg1"/>
                  </a:solidFill>
                </a:rPr>
                <a:t> SIMECA code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3101FD3-C22C-E72D-F09B-DD1DE3E0BC80}"/>
              </a:ext>
            </a:extLst>
          </p:cNvPr>
          <p:cNvGrpSpPr/>
          <p:nvPr/>
        </p:nvGrpSpPr>
        <p:grpSpPr>
          <a:xfrm>
            <a:off x="2663942" y="2491563"/>
            <a:ext cx="4399459" cy="3561054"/>
            <a:chOff x="2663942" y="2491563"/>
            <a:chExt cx="4399459" cy="356105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B894E52-9E8A-EF34-29CD-5DC073F41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1376"/>
            <a:stretch/>
          </p:blipFill>
          <p:spPr>
            <a:xfrm>
              <a:off x="2663942" y="2491563"/>
              <a:ext cx="4399459" cy="356105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B09171A-FDA7-0800-8D80-750CC0AD937F}"/>
                </a:ext>
              </a:extLst>
            </p:cNvPr>
            <p:cNvSpPr txBox="1"/>
            <p:nvPr/>
          </p:nvSpPr>
          <p:spPr>
            <a:xfrm>
              <a:off x="4863671" y="2622337"/>
              <a:ext cx="14283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FF"/>
                  </a:solidFill>
                </a:rPr>
                <a:t>Polar</a:t>
              </a:r>
            </a:p>
            <a:p>
              <a:r>
                <a:rPr lang="fr-FR" b="1" dirty="0" err="1">
                  <a:solidFill>
                    <a:srgbClr val="00FF00"/>
                  </a:solidFill>
                </a:rPr>
                <a:t>Intermediate</a:t>
              </a:r>
              <a:endParaRPr lang="fr-FR" b="1" dirty="0">
                <a:solidFill>
                  <a:srgbClr val="00FF00"/>
                </a:solidFill>
              </a:endParaRPr>
            </a:p>
            <a:p>
              <a:r>
                <a:rPr lang="fr-FR" b="1" dirty="0" err="1">
                  <a:solidFill>
                    <a:srgbClr val="FF0000"/>
                  </a:solidFill>
                </a:rPr>
                <a:t>equatorial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411C8EB-54B0-83F8-F574-E7186EABF109}"/>
              </a:ext>
            </a:extLst>
          </p:cNvPr>
          <p:cNvGrpSpPr/>
          <p:nvPr/>
        </p:nvGrpSpPr>
        <p:grpSpPr>
          <a:xfrm>
            <a:off x="7697937" y="667149"/>
            <a:ext cx="4041558" cy="4724549"/>
            <a:chOff x="7697937" y="667149"/>
            <a:chExt cx="4041558" cy="472454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F1D2D82-F2C3-E792-6C75-7B937A3CC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7937" y="667149"/>
              <a:ext cx="4041558" cy="3648827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2C1CCA0-767B-D68A-ABF5-FE596481722B}"/>
                </a:ext>
              </a:extLst>
            </p:cNvPr>
            <p:cNvSpPr txBox="1"/>
            <p:nvPr/>
          </p:nvSpPr>
          <p:spPr>
            <a:xfrm>
              <a:off x="8192687" y="4468368"/>
              <a:ext cx="28151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Meilland+ 2007 </a:t>
              </a:r>
            </a:p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modelling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disk</a:t>
              </a:r>
              <a:r>
                <a:rPr lang="fr-FR" dirty="0">
                  <a:solidFill>
                    <a:schemeClr val="bg1"/>
                  </a:solidFill>
                </a:rPr>
                <a:t> + polar </a:t>
              </a:r>
              <a:r>
                <a:rPr lang="fr-FR" dirty="0" err="1">
                  <a:solidFill>
                    <a:schemeClr val="bg1"/>
                  </a:solidFill>
                </a:rPr>
                <a:t>wind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with</a:t>
              </a:r>
              <a:r>
                <a:rPr lang="fr-FR" dirty="0">
                  <a:solidFill>
                    <a:schemeClr val="bg1"/>
                  </a:solidFill>
                </a:rPr>
                <a:t> SIMECA code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2B3C37-0A38-B662-4077-FB1CEF1BF1CC}"/>
                </a:ext>
              </a:extLst>
            </p:cNvPr>
            <p:cNvSpPr txBox="1"/>
            <p:nvPr/>
          </p:nvSpPr>
          <p:spPr>
            <a:xfrm>
              <a:off x="7980683" y="761089"/>
              <a:ext cx="942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dirty="0">
                  <a:solidFill>
                    <a:schemeClr val="bg1"/>
                  </a:solidFill>
                </a:rPr>
                <a:t>α</a:t>
              </a:r>
              <a:r>
                <a:rPr lang="fr-FR" dirty="0">
                  <a:solidFill>
                    <a:schemeClr val="bg1"/>
                  </a:solidFill>
                </a:rPr>
                <a:t> Ara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 18500K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5FAE0869-4EA6-DF5F-5529-E727CDB12FE3}"/>
              </a:ext>
            </a:extLst>
          </p:cNvPr>
          <p:cNvSpPr txBox="1"/>
          <p:nvPr/>
        </p:nvSpPr>
        <p:spPr>
          <a:xfrm>
            <a:off x="6609629" y="6123543"/>
            <a:ext cx="5216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</a:rPr>
              <a:t>Both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detections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rely</a:t>
            </a:r>
            <a:r>
              <a:rPr lang="fr-FR" sz="2000" dirty="0">
                <a:solidFill>
                  <a:srgbClr val="FF0000"/>
                </a:solidFill>
              </a:rPr>
              <a:t> on </a:t>
            </a:r>
            <a:r>
              <a:rPr lang="fr-FR" sz="2000" dirty="0" err="1">
                <a:solidFill>
                  <a:srgbClr val="FF0000"/>
                </a:solidFill>
              </a:rPr>
              <a:t>very</a:t>
            </a:r>
            <a:r>
              <a:rPr lang="fr-FR" sz="2000" dirty="0">
                <a:solidFill>
                  <a:srgbClr val="FF0000"/>
                </a:solidFill>
              </a:rPr>
              <a:t> few </a:t>
            </a:r>
            <a:r>
              <a:rPr lang="fr-FR" sz="2000" dirty="0" err="1">
                <a:solidFill>
                  <a:srgbClr val="FF0000"/>
                </a:solidFill>
              </a:rPr>
              <a:t>measurements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</a:p>
          <a:p>
            <a:r>
              <a:rPr lang="fr-FR" sz="2000" dirty="0">
                <a:solidFill>
                  <a:srgbClr val="FF0000"/>
                </a:solidFill>
              </a:rPr>
              <a:t>Possible </a:t>
            </a:r>
            <a:r>
              <a:rPr lang="fr-FR" sz="2000" dirty="0" err="1">
                <a:solidFill>
                  <a:srgbClr val="FF0000"/>
                </a:solidFill>
              </a:rPr>
              <a:t>biases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>
                <a:solidFill>
                  <a:srgbClr val="FF0000"/>
                </a:solidFill>
              </a:rPr>
              <a:t>introduced</a:t>
            </a:r>
            <a:r>
              <a:rPr lang="fr-FR" sz="2000" dirty="0">
                <a:solidFill>
                  <a:srgbClr val="FF0000"/>
                </a:solidFill>
              </a:rPr>
              <a:t> by data calibration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8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"/>
    </mc:Choice>
    <mc:Fallback xmlns="">
      <p:transition spd="slow" advTm="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1048282" y="2671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 Rotation can affect mass-loss </a:t>
            </a:r>
          </a:p>
        </p:txBody>
      </p:sp>
      <p:pic>
        <p:nvPicPr>
          <p:cNvPr id="3" name="Image 2" descr="Une image contenant Caractère coloré, art&#10;&#10;Description générée automatiquement">
            <a:extLst>
              <a:ext uri="{FF2B5EF4-FFF2-40B4-BE49-F238E27FC236}">
                <a16:creationId xmlns:a16="http://schemas.microsoft.com/office/drawing/2014/main" id="{16773E5C-74FA-63C6-4741-38A65A95B3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5" y="1392308"/>
            <a:ext cx="5239669" cy="26160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407371-4260-B7D1-F234-6B034614DAA7}"/>
              </a:ext>
            </a:extLst>
          </p:cNvPr>
          <p:cNvSpPr txBox="1"/>
          <p:nvPr/>
        </p:nvSpPr>
        <p:spPr>
          <a:xfrm>
            <a:off x="1399009" y="4192995"/>
            <a:ext cx="2872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chemeClr val="bg1"/>
                </a:solidFill>
                <a:latin typeface="CMR10"/>
              </a:rPr>
              <a:t>Maeder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 &amp;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CMR10"/>
              </a:rPr>
              <a:t>Desjacques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 2000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A26DB6-FCB9-66BD-7C15-4A440995C4E5}"/>
              </a:ext>
            </a:extLst>
          </p:cNvPr>
          <p:cNvSpPr txBox="1"/>
          <p:nvPr/>
        </p:nvSpPr>
        <p:spPr>
          <a:xfrm>
            <a:off x="891806" y="3669775"/>
            <a:ext cx="3886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Iso Mass-</a:t>
            </a:r>
            <a:r>
              <a:rPr lang="fr-FR" sz="2800" dirty="0" err="1">
                <a:solidFill>
                  <a:schemeClr val="bg1"/>
                </a:solidFill>
              </a:rPr>
              <a:t>loss</a:t>
            </a:r>
            <a:r>
              <a:rPr lang="fr-FR" sz="2800" dirty="0">
                <a:solidFill>
                  <a:schemeClr val="bg1"/>
                </a:solidFill>
              </a:rPr>
              <a:t> distribution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BABBC2-9795-01BF-6E5E-F1824FBA55D5}"/>
              </a:ext>
            </a:extLst>
          </p:cNvPr>
          <p:cNvSpPr txBox="1"/>
          <p:nvPr/>
        </p:nvSpPr>
        <p:spPr>
          <a:xfrm>
            <a:off x="1048282" y="1351113"/>
            <a:ext cx="155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Teff</a:t>
            </a:r>
            <a:r>
              <a:rPr lang="fr-FR" dirty="0">
                <a:solidFill>
                  <a:schemeClr val="bg1"/>
                </a:solidFill>
              </a:rPr>
              <a:t>= 30000K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85489A-38F6-DB6A-EB87-A54A41C8985F}"/>
              </a:ext>
            </a:extLst>
          </p:cNvPr>
          <p:cNvSpPr txBox="1"/>
          <p:nvPr/>
        </p:nvSpPr>
        <p:spPr>
          <a:xfrm>
            <a:off x="3172102" y="1367306"/>
            <a:ext cx="1763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Teff</a:t>
            </a:r>
            <a:r>
              <a:rPr lang="fr-FR" dirty="0">
                <a:solidFill>
                  <a:schemeClr val="bg1"/>
                </a:solidFill>
              </a:rPr>
              <a:t>= 25000K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39D771-914F-9863-B3D5-48FB7916FB0D}"/>
              </a:ext>
            </a:extLst>
          </p:cNvPr>
          <p:cNvSpPr txBox="1"/>
          <p:nvPr/>
        </p:nvSpPr>
        <p:spPr>
          <a:xfrm>
            <a:off x="2130468" y="2199261"/>
            <a:ext cx="1041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120 Mo </a:t>
            </a:r>
          </a:p>
          <a:p>
            <a:pPr algn="ctr"/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10</a:t>
            </a:r>
            <a:r>
              <a:rPr lang="en-US" sz="1800" b="0" i="0" u="none" strike="noStrike" baseline="-25000" dirty="0">
                <a:solidFill>
                  <a:schemeClr val="bg1"/>
                </a:solidFill>
                <a:latin typeface="CMR10"/>
              </a:rPr>
              <a:t>6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MR10"/>
              </a:rPr>
              <a:t> Lo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617D741-C2A0-6428-9D86-71BF9B5847DD}"/>
              </a:ext>
            </a:extLst>
          </p:cNvPr>
          <p:cNvGrpSpPr/>
          <p:nvPr/>
        </p:nvGrpSpPr>
        <p:grpSpPr>
          <a:xfrm>
            <a:off x="5407362" y="1785918"/>
            <a:ext cx="6608283" cy="3500218"/>
            <a:chOff x="5407362" y="1785918"/>
            <a:chExt cx="6608283" cy="3500218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B090609-C4FA-157C-CCF3-AA6A3176E2F2}"/>
                </a:ext>
              </a:extLst>
            </p:cNvPr>
            <p:cNvGrpSpPr/>
            <p:nvPr/>
          </p:nvGrpSpPr>
          <p:grpSpPr>
            <a:xfrm>
              <a:off x="5407362" y="1785918"/>
              <a:ext cx="6604511" cy="3500218"/>
              <a:chOff x="5407362" y="1785918"/>
              <a:chExt cx="6604511" cy="3500218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A2C99E07-EA02-2794-0F4B-8BF5CB6B6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17182" y="1785918"/>
                <a:ext cx="2694691" cy="2694691"/>
              </a:xfrm>
              <a:prstGeom prst="rect">
                <a:avLst/>
              </a:prstGeom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ED0CB7D-89D8-CA7E-3400-3192D3A113E6}"/>
                  </a:ext>
                </a:extLst>
              </p:cNvPr>
              <p:cNvSpPr txBox="1"/>
              <p:nvPr/>
            </p:nvSpPr>
            <p:spPr>
              <a:xfrm>
                <a:off x="6306082" y="4886026"/>
                <a:ext cx="44943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chemeClr val="bg1"/>
                    </a:solidFill>
                  </a:rPr>
                  <a:t>Rotation can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be</a:t>
                </a:r>
                <a:r>
                  <a:rPr lang="fr-FR" sz="2000" dirty="0">
                    <a:solidFill>
                      <a:schemeClr val="bg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responsible</a:t>
                </a:r>
                <a:r>
                  <a:rPr lang="fr-FR" sz="2000" dirty="0">
                    <a:solidFill>
                      <a:schemeClr val="bg1"/>
                    </a:solidFill>
                  </a:rPr>
                  <a:t> for mass-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loss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74F790A7-A42D-DB5C-1701-640AC2E02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362" y="1909665"/>
                <a:ext cx="3873947" cy="2526488"/>
              </a:xfrm>
              <a:prstGeom prst="rect">
                <a:avLst/>
              </a:prstGeom>
            </p:spPr>
          </p:pic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E0567F1-D753-EAB9-C6FB-C799481216E5}"/>
                </a:ext>
              </a:extLst>
            </p:cNvPr>
            <p:cNvSpPr txBox="1"/>
            <p:nvPr/>
          </p:nvSpPr>
          <p:spPr>
            <a:xfrm>
              <a:off x="9317183" y="1785918"/>
              <a:ext cx="2698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 u="none" strike="noStrike" baseline="0" dirty="0">
                  <a:solidFill>
                    <a:schemeClr val="bg1"/>
                  </a:solidFill>
                  <a:latin typeface="LiberationSans-Bold"/>
                </a:rPr>
                <a:t>HDUST radiative model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LiberationSans-Bold"/>
                </a:rPr>
                <a:t>Of classical Be star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C204E900-EA1A-2173-7CA2-156C8A0C6692}"/>
              </a:ext>
            </a:extLst>
          </p:cNvPr>
          <p:cNvSpPr txBox="1"/>
          <p:nvPr/>
        </p:nvSpPr>
        <p:spPr>
          <a:xfrm>
            <a:off x="564518" y="5322221"/>
            <a:ext cx="433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Rotation can break the </a:t>
            </a:r>
            <a:r>
              <a:rPr lang="fr-FR" sz="2400" dirty="0" err="1">
                <a:solidFill>
                  <a:schemeClr val="bg1"/>
                </a:solidFill>
              </a:rPr>
              <a:t>symmetry</a:t>
            </a:r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of a radiative </a:t>
            </a:r>
            <a:r>
              <a:rPr lang="fr-FR" sz="2400" dirty="0" err="1">
                <a:solidFill>
                  <a:schemeClr val="bg1"/>
                </a:solidFill>
              </a:rPr>
              <a:t>wind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372358C-7466-83F2-BD2A-8CC21B1D66CD}"/>
              </a:ext>
            </a:extLst>
          </p:cNvPr>
          <p:cNvGrpSpPr/>
          <p:nvPr/>
        </p:nvGrpSpPr>
        <p:grpSpPr>
          <a:xfrm>
            <a:off x="1192305" y="1526197"/>
            <a:ext cx="5746043" cy="3146291"/>
            <a:chOff x="1192305" y="1526197"/>
            <a:chExt cx="5746043" cy="3146291"/>
          </a:xfrm>
        </p:grpSpPr>
        <p:pic>
          <p:nvPicPr>
            <p:cNvPr id="29" name="Image 28" descr="Une image contenant texte, diagramme, ligne, Police&#10;&#10;Description générée automatiquement">
              <a:extLst>
                <a:ext uri="{FF2B5EF4-FFF2-40B4-BE49-F238E27FC236}">
                  <a16:creationId xmlns:a16="http://schemas.microsoft.com/office/drawing/2014/main" id="{C6CBE023-03B3-70A1-C2A4-DEB6190B7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05" y="1526197"/>
              <a:ext cx="5746043" cy="3146291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728E08C-2B8A-193E-05CB-9101B6C6C640}"/>
                </a:ext>
              </a:extLst>
            </p:cNvPr>
            <p:cNvSpPr txBox="1"/>
            <p:nvPr/>
          </p:nvSpPr>
          <p:spPr>
            <a:xfrm>
              <a:off x="3223383" y="4218600"/>
              <a:ext cx="3398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Bi-stable</a:t>
              </a:r>
              <a:r>
                <a:rPr lang="fr-FR" dirty="0"/>
                <a:t> model </a:t>
              </a:r>
              <a:r>
                <a:rPr lang="fr-FR" dirty="0" err="1"/>
                <a:t>from</a:t>
              </a:r>
              <a:r>
                <a:rPr lang="fr-FR" dirty="0"/>
                <a:t> </a:t>
              </a:r>
              <a:r>
                <a:rPr lang="fr-FR" dirty="0" err="1"/>
                <a:t>Lamers</a:t>
              </a:r>
              <a:r>
                <a:rPr lang="fr-FR" dirty="0"/>
                <a:t> 1991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7267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Caractère coloré, astronomie&#10;&#10;Description générée automatiquement">
            <a:extLst>
              <a:ext uri="{FF2B5EF4-FFF2-40B4-BE49-F238E27FC236}">
                <a16:creationId xmlns:a16="http://schemas.microsoft.com/office/drawing/2014/main" id="{472615CC-838A-9B36-D265-F8D5AFCC1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05334"/>
            <a:ext cx="5400675" cy="5715000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1060808" y="917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 Formation of complex environments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F753170-801F-2179-F769-D077A0F56C02}"/>
              </a:ext>
            </a:extLst>
          </p:cNvPr>
          <p:cNvSpPr/>
          <p:nvPr/>
        </p:nvSpPr>
        <p:spPr>
          <a:xfrm rot="19248253">
            <a:off x="2188564" y="968911"/>
            <a:ext cx="1868058" cy="1492745"/>
          </a:xfrm>
          <a:prstGeom prst="ellipse">
            <a:avLst/>
          </a:prstGeom>
          <a:noFill/>
          <a:ln w="25400">
            <a:solidFill>
              <a:srgbClr val="F28AED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28AED"/>
              </a:solidFill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06D0512-DC25-8DD8-4DE7-2C7DB2FEF5B3}"/>
              </a:ext>
            </a:extLst>
          </p:cNvPr>
          <p:cNvGrpSpPr/>
          <p:nvPr/>
        </p:nvGrpSpPr>
        <p:grpSpPr>
          <a:xfrm>
            <a:off x="1849188" y="1164983"/>
            <a:ext cx="6834477" cy="1414223"/>
            <a:chOff x="1849188" y="1164983"/>
            <a:chExt cx="6834477" cy="1414223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4D7388AF-5EBB-4038-EF5F-A9E70C82EE61}"/>
                </a:ext>
              </a:extLst>
            </p:cNvPr>
            <p:cNvSpPr/>
            <p:nvPr/>
          </p:nvSpPr>
          <p:spPr>
            <a:xfrm rot="1721176">
              <a:off x="1849188" y="1769552"/>
              <a:ext cx="1848421" cy="731091"/>
            </a:xfrm>
            <a:prstGeom prst="ellipse">
              <a:avLst/>
            </a:prstGeom>
            <a:noFill/>
            <a:ln w="25400">
              <a:solidFill>
                <a:srgbClr val="01FF62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3201D004-C740-EAC7-9DC2-7FCEC78685F1}"/>
                </a:ext>
              </a:extLst>
            </p:cNvPr>
            <p:cNvGrpSpPr/>
            <p:nvPr/>
          </p:nvGrpSpPr>
          <p:grpSpPr>
            <a:xfrm>
              <a:off x="6617200" y="1164983"/>
              <a:ext cx="2066465" cy="1414223"/>
              <a:chOff x="6617200" y="1164983"/>
              <a:chExt cx="2066465" cy="1414223"/>
            </a:xfrm>
          </p:grpSpPr>
          <p:pic>
            <p:nvPicPr>
              <p:cNvPr id="24" name="Image 23" descr="Une image contenant lumière, nuit, extérieur, eau&#10;&#10;Description générée automatiquement">
                <a:extLst>
                  <a:ext uri="{FF2B5EF4-FFF2-40B4-BE49-F238E27FC236}">
                    <a16:creationId xmlns:a16="http://schemas.microsoft.com/office/drawing/2014/main" id="{C1B8BD4E-2847-4E1E-23EB-04C75D7DBD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52" t="22228" r="37258" b="27934"/>
              <a:stretch/>
            </p:blipFill>
            <p:spPr>
              <a:xfrm rot="204411">
                <a:off x="6617200" y="1164983"/>
                <a:ext cx="2066465" cy="141422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D37BC47-5B6B-712D-9571-AD58FB70297C}"/>
                  </a:ext>
                </a:extLst>
              </p:cNvPr>
              <p:cNvSpPr txBox="1"/>
              <p:nvPr/>
            </p:nvSpPr>
            <p:spPr>
              <a:xfrm rot="161663">
                <a:off x="6704826" y="2156079"/>
                <a:ext cx="1747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rgbClr val="01FF62"/>
                    </a:solidFill>
                  </a:rPr>
                  <a:t>Classical</a:t>
                </a:r>
                <a:r>
                  <a:rPr lang="fr-FR" dirty="0">
                    <a:solidFill>
                      <a:srgbClr val="01FF62"/>
                    </a:solidFill>
                  </a:rPr>
                  <a:t> Be stars</a:t>
                </a:r>
                <a:endParaRPr lang="en-US" dirty="0">
                  <a:solidFill>
                    <a:srgbClr val="01FF62"/>
                  </a:solidFill>
                </a:endParaRPr>
              </a:p>
            </p:txBody>
          </p:sp>
        </p:grp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3B95951-CC4F-73E4-598B-91862FADDF0E}"/>
              </a:ext>
            </a:extLst>
          </p:cNvPr>
          <p:cNvGrpSpPr/>
          <p:nvPr/>
        </p:nvGrpSpPr>
        <p:grpSpPr>
          <a:xfrm>
            <a:off x="1167841" y="934687"/>
            <a:ext cx="10714306" cy="2106636"/>
            <a:chOff x="1141354" y="717609"/>
            <a:chExt cx="10714306" cy="2106636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77D49CEE-A149-75FF-CDE9-E4D475840829}"/>
                </a:ext>
              </a:extLst>
            </p:cNvPr>
            <p:cNvSpPr/>
            <p:nvPr/>
          </p:nvSpPr>
          <p:spPr>
            <a:xfrm rot="240509">
              <a:off x="1141354" y="717609"/>
              <a:ext cx="2865720" cy="1055614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5589EB55-1861-4B66-1326-9E80C25ABABD}"/>
                </a:ext>
              </a:extLst>
            </p:cNvPr>
            <p:cNvGrpSpPr/>
            <p:nvPr/>
          </p:nvGrpSpPr>
          <p:grpSpPr>
            <a:xfrm>
              <a:off x="10023959" y="1019207"/>
              <a:ext cx="1831701" cy="1805038"/>
              <a:chOff x="10023959" y="1019207"/>
              <a:chExt cx="1831701" cy="1805038"/>
            </a:xfrm>
          </p:grpSpPr>
          <p:pic>
            <p:nvPicPr>
              <p:cNvPr id="34" name="Image 33" descr="Une image contenant Facteur de flare, espace, objet astronomique, léger&#10;&#10;Description générée automatiquement">
                <a:extLst>
                  <a:ext uri="{FF2B5EF4-FFF2-40B4-BE49-F238E27FC236}">
                    <a16:creationId xmlns:a16="http://schemas.microsoft.com/office/drawing/2014/main" id="{E96A1CFD-ACE5-025B-959D-3BF8D8314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6657">
                <a:off x="10050622" y="1019207"/>
                <a:ext cx="1805038" cy="180503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8215098-8F8A-8DA8-4F75-879CCEF82A26}"/>
                  </a:ext>
                </a:extLst>
              </p:cNvPr>
              <p:cNvSpPr txBox="1"/>
              <p:nvPr/>
            </p:nvSpPr>
            <p:spPr>
              <a:xfrm rot="376132">
                <a:off x="10023959" y="2106596"/>
                <a:ext cx="17079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00B0F0"/>
                    </a:solidFill>
                  </a:rPr>
                  <a:t>‘’normal’’ </a:t>
                </a:r>
              </a:p>
              <a:p>
                <a:pPr algn="ctr"/>
                <a:r>
                  <a:rPr lang="fr-FR" dirty="0">
                    <a:solidFill>
                      <a:srgbClr val="00B0F0"/>
                    </a:solidFill>
                  </a:rPr>
                  <a:t>Radiative </a:t>
                </a:r>
                <a:r>
                  <a:rPr lang="fr-FR" dirty="0" err="1">
                    <a:solidFill>
                      <a:srgbClr val="00B0F0"/>
                    </a:solidFill>
                  </a:rPr>
                  <a:t>winds</a:t>
                </a:r>
                <a:r>
                  <a:rPr lang="fr-FR" dirty="0">
                    <a:solidFill>
                      <a:srgbClr val="00B0F0"/>
                    </a:solidFill>
                  </a:rPr>
                  <a:t> </a:t>
                </a:r>
                <a:endParaRPr lang="en-US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9FFEBEB-EF3C-4176-4464-BCB9980CC16B}"/>
              </a:ext>
            </a:extLst>
          </p:cNvPr>
          <p:cNvGrpSpPr/>
          <p:nvPr/>
        </p:nvGrpSpPr>
        <p:grpSpPr>
          <a:xfrm>
            <a:off x="7578591" y="2869881"/>
            <a:ext cx="2996243" cy="1973973"/>
            <a:chOff x="6790548" y="2402970"/>
            <a:chExt cx="2996243" cy="1973973"/>
          </a:xfrm>
        </p:grpSpPr>
        <p:pic>
          <p:nvPicPr>
            <p:cNvPr id="27" name="Image 26" descr="Une image contenant espace, astronomie, objet astronomique, Univers&#10;&#10;Description générée automatiquement">
              <a:extLst>
                <a:ext uri="{FF2B5EF4-FFF2-40B4-BE49-F238E27FC236}">
                  <a16:creationId xmlns:a16="http://schemas.microsoft.com/office/drawing/2014/main" id="{C54560AB-76E5-0057-B9D4-088A718E4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" t="20586" r="14520" b="13614"/>
            <a:stretch/>
          </p:blipFill>
          <p:spPr>
            <a:xfrm rot="257702">
              <a:off x="6790548" y="2402970"/>
              <a:ext cx="2996243" cy="19739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3F09136-1132-AD88-A04A-409A850B3FCA}"/>
                </a:ext>
              </a:extLst>
            </p:cNvPr>
            <p:cNvSpPr txBox="1"/>
            <p:nvPr/>
          </p:nvSpPr>
          <p:spPr>
            <a:xfrm rot="275298">
              <a:off x="7047229" y="3646817"/>
              <a:ext cx="24828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28AED"/>
                  </a:solidFill>
                </a:rPr>
                <a:t>B[e] </a:t>
              </a:r>
              <a:r>
                <a:rPr lang="fr-FR" dirty="0" err="1">
                  <a:solidFill>
                    <a:srgbClr val="F28AED"/>
                  </a:solidFill>
                </a:rPr>
                <a:t>phenomenon</a:t>
              </a:r>
              <a:endParaRPr lang="fr-FR" dirty="0">
                <a:solidFill>
                  <a:srgbClr val="F28AED"/>
                </a:solidFill>
              </a:endParaRPr>
            </a:p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Dusty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disk</a:t>
              </a:r>
              <a:r>
                <a:rPr lang="fr-FR" dirty="0">
                  <a:solidFill>
                    <a:schemeClr val="bg1"/>
                  </a:solidFill>
                </a:rPr>
                <a:t> and hot </a:t>
              </a:r>
              <a:r>
                <a:rPr lang="fr-FR" dirty="0" err="1">
                  <a:solidFill>
                    <a:schemeClr val="bg1"/>
                  </a:solidFill>
                </a:rPr>
                <a:t>gas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Ellipse 21">
            <a:extLst>
              <a:ext uri="{FF2B5EF4-FFF2-40B4-BE49-F238E27FC236}">
                <a16:creationId xmlns:a16="http://schemas.microsoft.com/office/drawing/2014/main" id="{6D4CDD3B-AAEA-E9A7-17EF-0A76B066B9B0}"/>
              </a:ext>
            </a:extLst>
          </p:cNvPr>
          <p:cNvSpPr/>
          <p:nvPr/>
        </p:nvSpPr>
        <p:spPr>
          <a:xfrm rot="240509">
            <a:off x="1508169" y="878764"/>
            <a:ext cx="1914291" cy="478030"/>
          </a:xfrm>
          <a:prstGeom prst="ellipse">
            <a:avLst/>
          </a:prstGeom>
          <a:noFill/>
          <a:ln w="25400">
            <a:solidFill>
              <a:srgbClr val="FFC000"/>
            </a:solidFill>
          </a:ln>
          <a:effectLst>
            <a:glow rad="635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AB922D61-918F-25C3-1C4E-F28F9D47FBE2}"/>
              </a:ext>
            </a:extLst>
          </p:cNvPr>
          <p:cNvGrpSpPr/>
          <p:nvPr/>
        </p:nvGrpSpPr>
        <p:grpSpPr>
          <a:xfrm>
            <a:off x="7086850" y="5085339"/>
            <a:ext cx="3770447" cy="1506908"/>
            <a:chOff x="7183187" y="5098053"/>
            <a:chExt cx="3770447" cy="1506908"/>
          </a:xfrm>
        </p:grpSpPr>
        <p:pic>
          <p:nvPicPr>
            <p:cNvPr id="12" name="Image 11" descr="Une image contenant invertébré&#10;&#10;Description générée automatiquement">
              <a:extLst>
                <a:ext uri="{FF2B5EF4-FFF2-40B4-BE49-F238E27FC236}">
                  <a16:creationId xmlns:a16="http://schemas.microsoft.com/office/drawing/2014/main" id="{210054C2-87A0-F2E7-0519-D456F1A5F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8766">
              <a:off x="8427698" y="5185271"/>
              <a:ext cx="1376346" cy="1375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Image 13" descr="Une image contenant Univers, astronomie, nébuleuse, Espace lointain&#10;&#10;Description générée automatiquement">
              <a:extLst>
                <a:ext uri="{FF2B5EF4-FFF2-40B4-BE49-F238E27FC236}">
                  <a16:creationId xmlns:a16="http://schemas.microsoft.com/office/drawing/2014/main" id="{9C93DD55-45CE-7C24-73FE-F668AAB15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27" r="24748"/>
            <a:stretch/>
          </p:blipFill>
          <p:spPr>
            <a:xfrm rot="474710">
              <a:off x="9819172" y="5098053"/>
              <a:ext cx="1134462" cy="15069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Image 16" descr="Une image contenant Univers, nébuleuse, Espace lointain, objet astronomique&#10;&#10;Description générée automatiquement">
              <a:extLst>
                <a:ext uri="{FF2B5EF4-FFF2-40B4-BE49-F238E27FC236}">
                  <a16:creationId xmlns:a16="http://schemas.microsoft.com/office/drawing/2014/main" id="{DA45D6E5-AEB6-1BD8-D5E8-AD7B09A3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341">
              <a:off x="7183187" y="5202865"/>
              <a:ext cx="1362230" cy="1375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727C776-147E-D7CC-309B-C22DBED79963}"/>
                </a:ext>
              </a:extLst>
            </p:cNvPr>
            <p:cNvSpPr txBox="1"/>
            <p:nvPr/>
          </p:nvSpPr>
          <p:spPr>
            <a:xfrm>
              <a:off x="7757049" y="6095776"/>
              <a:ext cx="2522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LBV and Wolf-Rayet stars</a:t>
              </a:r>
              <a:endPara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24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981075" y="380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 High angular resolution needed for OB stars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3201D004-C740-EAC7-9DC2-7FCEC78685F1}"/>
              </a:ext>
            </a:extLst>
          </p:cNvPr>
          <p:cNvGrpSpPr/>
          <p:nvPr/>
        </p:nvGrpSpPr>
        <p:grpSpPr>
          <a:xfrm>
            <a:off x="6617200" y="1164983"/>
            <a:ext cx="2066465" cy="1414223"/>
            <a:chOff x="6617200" y="1164983"/>
            <a:chExt cx="2066465" cy="1414223"/>
          </a:xfrm>
        </p:grpSpPr>
        <p:pic>
          <p:nvPicPr>
            <p:cNvPr id="24" name="Image 23" descr="Une image contenant lumière, nuit, extérieur, eau&#10;&#10;Description générée automatiquement">
              <a:extLst>
                <a:ext uri="{FF2B5EF4-FFF2-40B4-BE49-F238E27FC236}">
                  <a16:creationId xmlns:a16="http://schemas.microsoft.com/office/drawing/2014/main" id="{C1B8BD4E-2847-4E1E-23EB-04C75D7DB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52" t="22228" r="37258" b="27934"/>
            <a:stretch/>
          </p:blipFill>
          <p:spPr>
            <a:xfrm rot="204411">
              <a:off x="6617200" y="1164983"/>
              <a:ext cx="2066465" cy="1414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D37BC47-5B6B-712D-9571-AD58FB70297C}"/>
                </a:ext>
              </a:extLst>
            </p:cNvPr>
            <p:cNvSpPr txBox="1"/>
            <p:nvPr/>
          </p:nvSpPr>
          <p:spPr>
            <a:xfrm rot="161663">
              <a:off x="6704826" y="2156079"/>
              <a:ext cx="1747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rgbClr val="01FF62"/>
                  </a:solidFill>
                </a:rPr>
                <a:t>Classical</a:t>
              </a:r>
              <a:r>
                <a:rPr lang="fr-FR" dirty="0">
                  <a:solidFill>
                    <a:srgbClr val="01FF62"/>
                  </a:solidFill>
                </a:rPr>
                <a:t> Be stars</a:t>
              </a:r>
              <a:endParaRPr lang="en-US" dirty="0">
                <a:solidFill>
                  <a:srgbClr val="01FF62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589EB55-1861-4B66-1326-9E80C25ABABD}"/>
              </a:ext>
            </a:extLst>
          </p:cNvPr>
          <p:cNvGrpSpPr/>
          <p:nvPr/>
        </p:nvGrpSpPr>
        <p:grpSpPr>
          <a:xfrm>
            <a:off x="10050446" y="1236285"/>
            <a:ext cx="1831701" cy="1805038"/>
            <a:chOff x="10023959" y="1019207"/>
            <a:chExt cx="1831701" cy="1805038"/>
          </a:xfrm>
        </p:grpSpPr>
        <p:pic>
          <p:nvPicPr>
            <p:cNvPr id="34" name="Image 33" descr="Une image contenant Facteur de flare, espace, objet astronomique, léger&#10;&#10;Description générée automatiquement">
              <a:extLst>
                <a:ext uri="{FF2B5EF4-FFF2-40B4-BE49-F238E27FC236}">
                  <a16:creationId xmlns:a16="http://schemas.microsoft.com/office/drawing/2014/main" id="{E96A1CFD-ACE5-025B-959D-3BF8D8314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6657">
              <a:off x="10050622" y="1019207"/>
              <a:ext cx="1805038" cy="1805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8215098-8F8A-8DA8-4F75-879CCEF82A26}"/>
                </a:ext>
              </a:extLst>
            </p:cNvPr>
            <p:cNvSpPr txBox="1"/>
            <p:nvPr/>
          </p:nvSpPr>
          <p:spPr>
            <a:xfrm rot="376132">
              <a:off x="10023959" y="2106596"/>
              <a:ext cx="17079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B0F0"/>
                  </a:solidFill>
                </a:rPr>
                <a:t>‘’normal’’ </a:t>
              </a:r>
            </a:p>
            <a:p>
              <a:pPr algn="ctr"/>
              <a:r>
                <a:rPr lang="fr-FR" dirty="0">
                  <a:solidFill>
                    <a:srgbClr val="00B0F0"/>
                  </a:solidFill>
                </a:rPr>
                <a:t>Radiative </a:t>
              </a:r>
              <a:r>
                <a:rPr lang="fr-FR" dirty="0" err="1">
                  <a:solidFill>
                    <a:srgbClr val="00B0F0"/>
                  </a:solidFill>
                </a:rPr>
                <a:t>winds</a:t>
              </a:r>
              <a:r>
                <a:rPr lang="fr-FR" dirty="0">
                  <a:solidFill>
                    <a:srgbClr val="00B0F0"/>
                  </a:solidFill>
                </a:rPr>
                <a:t> 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7" name="Image 26" descr="Une image contenant espace, astronomie, objet astronomique, Univers&#10;&#10;Description générée automatiquement">
            <a:extLst>
              <a:ext uri="{FF2B5EF4-FFF2-40B4-BE49-F238E27FC236}">
                <a16:creationId xmlns:a16="http://schemas.microsoft.com/office/drawing/2014/main" id="{C54560AB-76E5-0057-B9D4-088A718E4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20586" r="14520" b="13614"/>
          <a:stretch/>
        </p:blipFill>
        <p:spPr>
          <a:xfrm rot="257702">
            <a:off x="7578591" y="2869881"/>
            <a:ext cx="2996243" cy="197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3F09136-1132-AD88-A04A-409A850B3FCA}"/>
              </a:ext>
            </a:extLst>
          </p:cNvPr>
          <p:cNvSpPr txBox="1"/>
          <p:nvPr/>
        </p:nvSpPr>
        <p:spPr>
          <a:xfrm rot="275298">
            <a:off x="7835272" y="4113728"/>
            <a:ext cx="248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28AED"/>
                </a:solidFill>
              </a:rPr>
              <a:t>B[e] </a:t>
            </a:r>
            <a:r>
              <a:rPr lang="fr-FR" dirty="0" err="1">
                <a:solidFill>
                  <a:srgbClr val="F28AED"/>
                </a:solidFill>
              </a:rPr>
              <a:t>phenomenon</a:t>
            </a:r>
            <a:endParaRPr lang="fr-FR" dirty="0">
              <a:solidFill>
                <a:srgbClr val="F28AED"/>
              </a:solidFill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Dusty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r>
              <a:rPr lang="fr-FR" dirty="0">
                <a:solidFill>
                  <a:schemeClr val="bg1"/>
                </a:solidFill>
              </a:rPr>
              <a:t> and hot </a:t>
            </a:r>
            <a:r>
              <a:rPr lang="fr-FR" dirty="0" err="1">
                <a:solidFill>
                  <a:schemeClr val="bg1"/>
                </a:solidFill>
              </a:rPr>
              <a:t>gas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Image 11" descr="Une image contenant invertébré&#10;&#10;Description générée automatiquement">
            <a:extLst>
              <a:ext uri="{FF2B5EF4-FFF2-40B4-BE49-F238E27FC236}">
                <a16:creationId xmlns:a16="http://schemas.microsoft.com/office/drawing/2014/main" id="{210054C2-87A0-F2E7-0519-D456F1A5F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8766">
            <a:off x="8331361" y="5172557"/>
            <a:ext cx="1376346" cy="1375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 descr="Une image contenant Univers, astronomie, nébuleuse, Espace lointain&#10;&#10;Description générée automatiquement">
            <a:extLst>
              <a:ext uri="{FF2B5EF4-FFF2-40B4-BE49-F238E27FC236}">
                <a16:creationId xmlns:a16="http://schemas.microsoft.com/office/drawing/2014/main" id="{9C93DD55-45CE-7C24-73FE-F668AAB15F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r="24748"/>
          <a:stretch/>
        </p:blipFill>
        <p:spPr>
          <a:xfrm rot="474710">
            <a:off x="9722835" y="5085339"/>
            <a:ext cx="1134462" cy="150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16" descr="Une image contenant Univers, nébuleuse, Espace lointain, objet astronomique&#10;&#10;Description générée automatiquement">
            <a:extLst>
              <a:ext uri="{FF2B5EF4-FFF2-40B4-BE49-F238E27FC236}">
                <a16:creationId xmlns:a16="http://schemas.microsoft.com/office/drawing/2014/main" id="{DA45D6E5-AEB6-1BD8-D5E8-AD7B09A365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341">
            <a:off x="7086850" y="5190151"/>
            <a:ext cx="1362230" cy="137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727C776-147E-D7CC-309B-C22DBED79963}"/>
              </a:ext>
            </a:extLst>
          </p:cNvPr>
          <p:cNvSpPr txBox="1"/>
          <p:nvPr/>
        </p:nvSpPr>
        <p:spPr>
          <a:xfrm>
            <a:off x="7660712" y="6083062"/>
            <a:ext cx="2522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LBV and Wolf-Rayet stars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2B276740-1A81-9975-3EE1-AB2E2CEBD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982461"/>
              </p:ext>
            </p:extLst>
          </p:nvPr>
        </p:nvGraphicFramePr>
        <p:xfrm>
          <a:off x="233683" y="2364053"/>
          <a:ext cx="65024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3336044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405912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77065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28994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Object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Near(est)</a:t>
                      </a:r>
                    </a:p>
                    <a:p>
                      <a:pPr algn="ctr"/>
                      <a:r>
                        <a:rPr lang="fr-FR" dirty="0" err="1"/>
                        <a:t>Member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Angular</a:t>
                      </a:r>
                      <a:r>
                        <a:rPr lang="fr-FR" dirty="0"/>
                        <a:t> size</a:t>
                      </a:r>
                    </a:p>
                    <a:p>
                      <a:pPr algn="ctr"/>
                      <a:r>
                        <a:rPr lang="fr-FR" dirty="0"/>
                        <a:t>(mas)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782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Be stars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Achernar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44 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1.5 mas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234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B[e] star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FS </a:t>
                      </a:r>
                      <a:r>
                        <a:rPr lang="fr-FR" dirty="0" err="1"/>
                        <a:t>CMa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280 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0.2 mas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22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Hot </a:t>
                      </a:r>
                      <a:r>
                        <a:rPr lang="fr-FR" dirty="0" err="1"/>
                        <a:t>supergiant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Rigel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265 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2.5 mas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10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Wolft</a:t>
                      </a:r>
                      <a:r>
                        <a:rPr lang="fr-FR" dirty="0"/>
                        <a:t>-Rayet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γ</a:t>
                      </a:r>
                      <a:r>
                        <a:rPr lang="fr-FR" dirty="0"/>
                        <a:t>² 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260 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0.2 mas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049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LBV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η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Car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2300 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mas?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441545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6A268F9-7178-8B75-B08D-499E89C2CD56}"/>
              </a:ext>
            </a:extLst>
          </p:cNvPr>
          <p:cNvSpPr txBox="1"/>
          <p:nvPr/>
        </p:nvSpPr>
        <p:spPr>
          <a:xfrm>
            <a:off x="997771" y="5314587"/>
            <a:ext cx="557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Resolution</a:t>
            </a:r>
            <a:r>
              <a:rPr lang="fr-FR" sz="2000" dirty="0">
                <a:solidFill>
                  <a:schemeClr val="bg1"/>
                </a:solidFill>
              </a:rPr>
              <a:t> of the </a:t>
            </a:r>
            <a:r>
              <a:rPr lang="fr-FR" sz="2000" dirty="0" err="1">
                <a:solidFill>
                  <a:schemeClr val="bg1"/>
                </a:solidFill>
              </a:rPr>
              <a:t>order</a:t>
            </a:r>
            <a:r>
              <a:rPr lang="fr-FR" sz="2000" dirty="0">
                <a:solidFill>
                  <a:schemeClr val="bg1"/>
                </a:solidFill>
              </a:rPr>
              <a:t> of a few mas </a:t>
            </a:r>
            <a:r>
              <a:rPr lang="fr-FR" sz="2000" dirty="0" err="1">
                <a:solidFill>
                  <a:schemeClr val="bg1"/>
                </a:solidFill>
              </a:rPr>
              <a:t>needed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2000" dirty="0" err="1">
                <a:solidFill>
                  <a:schemeClr val="bg1"/>
                </a:solidFill>
              </a:rPr>
              <a:t>Too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small</a:t>
            </a:r>
            <a:r>
              <a:rPr lang="fr-FR" sz="2000" dirty="0">
                <a:solidFill>
                  <a:schemeClr val="bg1"/>
                </a:solidFill>
              </a:rPr>
              <a:t> for </a:t>
            </a:r>
            <a:r>
              <a:rPr lang="fr-FR" sz="2000" dirty="0" err="1">
                <a:solidFill>
                  <a:schemeClr val="bg1"/>
                </a:solidFill>
              </a:rPr>
              <a:t>current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telescopes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 (</a:t>
            </a:r>
            <a:r>
              <a:rPr lang="fr-FR" sz="2000" dirty="0" err="1">
                <a:solidFill>
                  <a:schemeClr val="bg1"/>
                </a:solidFill>
              </a:rPr>
              <a:t>even</a:t>
            </a:r>
            <a:r>
              <a:rPr lang="fr-FR" sz="2000" dirty="0">
                <a:solidFill>
                  <a:schemeClr val="bg1"/>
                </a:solidFill>
              </a:rPr>
              <a:t> for </a:t>
            </a:r>
            <a:r>
              <a:rPr lang="fr-FR" sz="2000" dirty="0" err="1">
                <a:solidFill>
                  <a:schemeClr val="bg1"/>
                </a:solidFill>
              </a:rPr>
              <a:t>most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object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even</a:t>
            </a:r>
            <a:r>
              <a:rPr lang="fr-FR" sz="2000" dirty="0">
                <a:solidFill>
                  <a:schemeClr val="bg1"/>
                </a:solidFill>
              </a:rPr>
              <a:t> of the ELT)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" t="13984" r="1468" b="16809"/>
          <a:stretch/>
        </p:blipFill>
        <p:spPr>
          <a:xfrm>
            <a:off x="-27296" y="285750"/>
            <a:ext cx="12205980" cy="6538131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V="1">
            <a:off x="1830980" y="3388350"/>
            <a:ext cx="8694145" cy="273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1614956" y="3388350"/>
            <a:ext cx="379691" cy="34654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275104" y="3063422"/>
            <a:ext cx="105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B0F0"/>
                </a:solidFill>
              </a:rPr>
              <a:t>Diameter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05934" y="320368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Baseline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1506944" y="482319"/>
            <a:ext cx="216024" cy="259228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0218649" y="482319"/>
            <a:ext cx="216024" cy="259228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2247900" y="3661824"/>
            <a:ext cx="3991583" cy="9585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7909545" y="3573016"/>
            <a:ext cx="2417116" cy="8880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8904312" y="5301208"/>
            <a:ext cx="1440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082898" y="6207640"/>
            <a:ext cx="615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« 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GI2T at the Observatoire de la Côte d’Azur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Interferometry</a:t>
            </a:r>
          </a:p>
        </p:txBody>
      </p:sp>
    </p:spTree>
    <p:extLst>
      <p:ext uri="{BB962C8B-B14F-4D97-AF65-F5344CB8AC3E}">
        <p14:creationId xmlns:p14="http://schemas.microsoft.com/office/powerpoint/2010/main" val="63686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/>
    </mc:Choice>
    <mc:Fallback>
      <p:transition spd="slow" advTm="2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élogramme 7"/>
          <p:cNvSpPr/>
          <p:nvPr/>
        </p:nvSpPr>
        <p:spPr>
          <a:xfrm>
            <a:off x="7587728" y="3902688"/>
            <a:ext cx="1925052" cy="2815746"/>
          </a:xfrm>
          <a:prstGeom prst="parallelogram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21336" b="24864"/>
          <a:stretch/>
        </p:blipFill>
        <p:spPr>
          <a:xfrm>
            <a:off x="5087401" y="3976354"/>
            <a:ext cx="3511424" cy="2381152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 rot="20782105">
            <a:off x="4855574" y="4599070"/>
            <a:ext cx="808523" cy="760396"/>
          </a:xfrm>
          <a:custGeom>
            <a:avLst/>
            <a:gdLst>
              <a:gd name="connsiteX0" fmla="*/ 808523 w 808523"/>
              <a:gd name="connsiteY0" fmla="*/ 308009 h 760396"/>
              <a:gd name="connsiteX1" fmla="*/ 433137 w 808523"/>
              <a:gd name="connsiteY1" fmla="*/ 760396 h 760396"/>
              <a:gd name="connsiteX2" fmla="*/ 77003 w 808523"/>
              <a:gd name="connsiteY2" fmla="*/ 654518 h 760396"/>
              <a:gd name="connsiteX3" fmla="*/ 0 w 808523"/>
              <a:gd name="connsiteY3" fmla="*/ 423512 h 760396"/>
              <a:gd name="connsiteX4" fmla="*/ 442763 w 808523"/>
              <a:gd name="connsiteY4" fmla="*/ 0 h 760396"/>
              <a:gd name="connsiteX5" fmla="*/ 808523 w 808523"/>
              <a:gd name="connsiteY5" fmla="*/ 308009 h 7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23" h="760396">
                <a:moveTo>
                  <a:pt x="808523" y="308009"/>
                </a:moveTo>
                <a:lnTo>
                  <a:pt x="433137" y="760396"/>
                </a:lnTo>
                <a:lnTo>
                  <a:pt x="77003" y="654518"/>
                </a:lnTo>
                <a:lnTo>
                  <a:pt x="0" y="423512"/>
                </a:lnTo>
                <a:lnTo>
                  <a:pt x="442763" y="0"/>
                </a:lnTo>
                <a:lnTo>
                  <a:pt x="808523" y="3080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élogramme 10"/>
          <p:cNvSpPr/>
          <p:nvPr/>
        </p:nvSpPr>
        <p:spPr>
          <a:xfrm>
            <a:off x="3577929" y="1314125"/>
            <a:ext cx="1444688" cy="2079056"/>
          </a:xfrm>
          <a:prstGeom prst="parallelogram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1437">
            <a:off x="3793341" y="1824777"/>
            <a:ext cx="1035810" cy="1050116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199460" y="1978303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99459" y="2814097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579593" y="1966269"/>
            <a:ext cx="1668407" cy="316082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2579593" y="2320817"/>
            <a:ext cx="1668407" cy="49328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557651" y="1699171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00" y="482668"/>
            <a:ext cx="4206211" cy="3493827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 flipV="1">
            <a:off x="7430703" y="1988686"/>
            <a:ext cx="2451684" cy="641518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690349" y="4634958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690348" y="5470752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070482" y="4622924"/>
            <a:ext cx="1498628" cy="356344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48537" y="5082402"/>
            <a:ext cx="1520573" cy="354585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048540" y="4355826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37954" y="3057615"/>
            <a:ext cx="157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Interferometry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264390" y="2737133"/>
            <a:ext cx="143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Spectroscopy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830745" y="5927984"/>
            <a:ext cx="235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Spectro</a:t>
            </a:r>
            <a:r>
              <a:rPr lang="en-US" dirty="0">
                <a:solidFill>
                  <a:schemeClr val="bg1"/>
                </a:solidFill>
              </a:rPr>
              <a:t>-interferometry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5143481" y="2011301"/>
            <a:ext cx="1889804" cy="1983489"/>
            <a:chOff x="4869054" y="1867080"/>
            <a:chExt cx="2168731" cy="1983489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0" name="Virage 29"/>
            <p:cNvSpPr/>
            <p:nvPr/>
          </p:nvSpPr>
          <p:spPr>
            <a:xfrm rot="5400000">
              <a:off x="4605368" y="2130766"/>
              <a:ext cx="1973179" cy="1445807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Virage 30"/>
            <p:cNvSpPr/>
            <p:nvPr/>
          </p:nvSpPr>
          <p:spPr>
            <a:xfrm rot="5400000" flipV="1">
              <a:off x="5302765" y="2115550"/>
              <a:ext cx="1973179" cy="1496860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41">
            <a:off x="8093714" y="3970718"/>
            <a:ext cx="912640" cy="262972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210388" y="3372131"/>
            <a:ext cx="274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Geometry of objects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549382" y="3168581"/>
            <a:ext cx="446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Flux as the function of wavelength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009474" y="6185751"/>
            <a:ext cx="672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Geometry of objects as a function of the wavelength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Spectro</a:t>
            </a:r>
            <a:r>
              <a:rPr lang="en-US" dirty="0">
                <a:solidFill>
                  <a:schemeClr val="bg1"/>
                </a:solidFill>
              </a:rPr>
              <a:t>-interferometry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9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"/>
    </mc:Choice>
    <mc:Fallback>
      <p:transition spd="slow" advTm="12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9.8|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10801</TotalTime>
  <Words>2261</Words>
  <Application>Microsoft Office PowerPoint</Application>
  <PresentationFormat>Grand écran</PresentationFormat>
  <Paragraphs>490</Paragraphs>
  <Slides>45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6" baseType="lpstr">
      <vt:lpstr>Arial</vt:lpstr>
      <vt:lpstr>Calibri</vt:lpstr>
      <vt:lpstr>Calibri Light</vt:lpstr>
      <vt:lpstr>CMR10</vt:lpstr>
      <vt:lpstr>Liberation Sans</vt:lpstr>
      <vt:lpstr>LiberationSans-Bold</vt:lpstr>
      <vt:lpstr>NimbusRomNo9L-Regu</vt:lpstr>
      <vt:lpstr>Times New Roman</vt:lpstr>
      <vt:lpstr>Times-Roman</vt:lpstr>
      <vt:lpstr>Wingdings</vt:lpstr>
      <vt:lpstr>Office Theme</vt:lpstr>
      <vt:lpstr>Probing dust and gas around hot stars with optical interferometry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Spectro-interferometry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Instruments at the VLTI</vt:lpstr>
      <vt:lpstr>Our Journey around Hot stars </vt:lpstr>
      <vt:lpstr>Some questions about the classical Be stars</vt:lpstr>
      <vt:lpstr>Rotational rate of Be stars</vt:lpstr>
      <vt:lpstr>Some questions about the classical Be stars</vt:lpstr>
      <vt:lpstr>Velocity law in the disk             </vt:lpstr>
      <vt:lpstr>Velocity law in the disk: expansion             </vt:lpstr>
      <vt:lpstr>Velocity law in the disk: Rotation law             </vt:lpstr>
      <vt:lpstr>Velocity law in the disk: Rotation law             </vt:lpstr>
      <vt:lpstr>Some questions about the classical Be stars</vt:lpstr>
      <vt:lpstr>Disk global structure : Viscous Decretion Disk           </vt:lpstr>
      <vt:lpstr>Disk global structure            </vt:lpstr>
      <vt:lpstr>Beyond the global structure: limits on the current models?            </vt:lpstr>
      <vt:lpstr>Multi-bands spectro-interferometric view on Be stars </vt:lpstr>
      <vt:lpstr>Spectro-interferometric imaging of Be stars</vt:lpstr>
      <vt:lpstr>Separating spectra using spectro-interferometry</vt:lpstr>
      <vt:lpstr>Separating spectra using spectro-interferometry</vt:lpstr>
      <vt:lpstr>Question on B[e] stars </vt:lpstr>
      <vt:lpstr>B[e]: Where is the Dust?</vt:lpstr>
      <vt:lpstr>B[e]: Disk or equatorial wind</vt:lpstr>
      <vt:lpstr>Présentation PowerPoint</vt:lpstr>
      <vt:lpstr>Présentation PowerPoint</vt:lpstr>
      <vt:lpstr>Présentation PowerPoint</vt:lpstr>
      <vt:lpstr>Few objects beyond Be stars and B[e] stars Probing the wind of hot supergiants Deneb &amp; Rigel with CHARA/VEGA and VLTI/AMBER</vt:lpstr>
      <vt:lpstr>Few objects beyond Be stars and B[e] stars</vt:lpstr>
      <vt:lpstr>Conclusions</vt:lpstr>
      <vt:lpstr>Oscillations in the disk</vt:lpstr>
      <vt:lpstr>Présentation PowerPoint</vt:lpstr>
      <vt:lpstr>Detection of polar wind?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interferometric journey around massive stars</dc:title>
  <dc:creator>ame</dc:creator>
  <cp:lastModifiedBy>Anthony Meilland</cp:lastModifiedBy>
  <cp:revision>656</cp:revision>
  <dcterms:created xsi:type="dcterms:W3CDTF">2014-06-11T07:59:32Z</dcterms:created>
  <dcterms:modified xsi:type="dcterms:W3CDTF">2023-09-17T07:46:54Z</dcterms:modified>
</cp:coreProperties>
</file>