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86" r:id="rId3"/>
    <p:sldId id="346" r:id="rId4"/>
    <p:sldId id="349" r:id="rId5"/>
    <p:sldId id="350" r:id="rId6"/>
    <p:sldId id="261" r:id="rId7"/>
    <p:sldId id="351" r:id="rId8"/>
    <p:sldId id="262" r:id="rId9"/>
    <p:sldId id="294" r:id="rId10"/>
    <p:sldId id="411" r:id="rId11"/>
    <p:sldId id="353" r:id="rId12"/>
    <p:sldId id="295" r:id="rId13"/>
    <p:sldId id="399" r:id="rId14"/>
    <p:sldId id="435" r:id="rId15"/>
    <p:sldId id="355" r:id="rId16"/>
    <p:sldId id="299" r:id="rId17"/>
    <p:sldId id="359" r:id="rId18"/>
    <p:sldId id="414" r:id="rId19"/>
    <p:sldId id="436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7406"/>
    <a:srgbClr val="FF9797"/>
    <a:srgbClr val="F28AED"/>
    <a:srgbClr val="DB55BE"/>
    <a:srgbClr val="D2DEEF"/>
    <a:srgbClr val="EAEFF7"/>
    <a:srgbClr val="A9B1BC"/>
    <a:srgbClr val="01F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19" autoAdjust="0"/>
    <p:restoredTop sz="96754" autoAdjust="0"/>
  </p:normalViewPr>
  <p:slideViewPr>
    <p:cSldViewPr snapToGrid="0">
      <p:cViewPr varScale="1">
        <p:scale>
          <a:sx n="104" d="100"/>
          <a:sy n="104" d="100"/>
        </p:scale>
        <p:origin x="108" y="4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9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C6A9A-B9E0-4964-B1CA-8F294A9AEA7A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6BFD7-651D-4A90-8164-14F16E43C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600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EEE63-6891-4077-B8C5-429453B6B6FA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93C77-5A83-4874-8031-3688192CD9A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2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6F1A3-D81F-4D5B-91FD-2FDDC09AFA0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204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D3EF-7148-41A7-9FCE-14C18F21BD7D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6A52-4C1A-4EC9-853B-344C0865DC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12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D3EF-7148-41A7-9FCE-14C18F21BD7D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6A52-4C1A-4EC9-853B-344C0865DC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25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D3EF-7148-41A7-9FCE-14C18F21BD7D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6A52-4C1A-4EC9-853B-344C0865DC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65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D3EF-7148-41A7-9FCE-14C18F21BD7D}" type="datetimeFigureOut">
              <a:rPr lang="fr-FR" smtClean="0"/>
              <a:t>15/04/2022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6A52-4C1A-4EC9-853B-344C0865DC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53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D3EF-7148-41A7-9FCE-14C18F21BD7D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6A52-4C1A-4EC9-853B-344C0865DC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358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D3EF-7148-41A7-9FCE-14C18F21BD7D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6A52-4C1A-4EC9-853B-344C0865DC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28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D3EF-7148-41A7-9FCE-14C18F21BD7D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6A52-4C1A-4EC9-853B-344C0865DC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48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D3EF-7148-41A7-9FCE-14C18F21BD7D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6A52-4C1A-4EC9-853B-344C0865DC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32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D3EF-7148-41A7-9FCE-14C18F21BD7D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6A52-4C1A-4EC9-853B-344C0865DC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09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D3EF-7148-41A7-9FCE-14C18F21BD7D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6A52-4C1A-4EC9-853B-344C0865DC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37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D3EF-7148-41A7-9FCE-14C18F21BD7D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6A52-4C1A-4EC9-853B-344C0865DC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94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2D3EF-7148-41A7-9FCE-14C18F21BD7D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46A52-4C1A-4EC9-853B-344C0865DC1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fr-F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1" y="3091"/>
            <a:ext cx="10442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Anthony</a:t>
            </a:r>
            <a:r>
              <a:rPr lang="fr-FR" sz="14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baseline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Meilland</a:t>
            </a:r>
            <a:r>
              <a:rPr lang="fr-FR" sz="14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Probing gas and dust around B[e] stars at the highest angular resolution: A decade of interferometric studies</a:t>
            </a:r>
            <a:r>
              <a:rPr lang="fr-FR" sz="14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641494" y="10275"/>
            <a:ext cx="2550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Praha</a:t>
            </a:r>
            <a:r>
              <a:rPr lang="fr-FR" sz="1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cs-CZ" sz="1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28.června 2016</a:t>
            </a:r>
            <a:endParaRPr lang="fr-FR" sz="1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770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emf"/><Relationship Id="rId18" Type="http://schemas.openxmlformats.org/officeDocument/2006/relationships/image" Target="../media/image4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emf"/><Relationship Id="rId17" Type="http://schemas.openxmlformats.org/officeDocument/2006/relationships/image" Target="../media/image39.jpeg"/><Relationship Id="rId2" Type="http://schemas.openxmlformats.org/officeDocument/2006/relationships/image" Target="../media/image19.jpg"/><Relationship Id="rId16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gif"/><Relationship Id="rId5" Type="http://schemas.openxmlformats.org/officeDocument/2006/relationships/image" Target="../media/image27.jpeg"/><Relationship Id="rId15" Type="http://schemas.openxmlformats.org/officeDocument/2006/relationships/image" Target="../media/image37.jpg"/><Relationship Id="rId10" Type="http://schemas.openxmlformats.org/officeDocument/2006/relationships/image" Target="../media/image32.png"/><Relationship Id="rId19" Type="http://schemas.openxmlformats.org/officeDocument/2006/relationships/image" Target="../media/image41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jp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3" b="2344"/>
          <a:stretch/>
        </p:blipFill>
        <p:spPr>
          <a:xfrm>
            <a:off x="0" y="1"/>
            <a:ext cx="12195425" cy="68631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" y="1692781"/>
            <a:ext cx="12195424" cy="30021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Probing gas and dust around B[e] stars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highest angular resolution: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decade of interferometric studies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25" y="5131445"/>
            <a:ext cx="12192000" cy="961400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Anthony </a:t>
            </a:r>
            <a:r>
              <a:rPr lang="fr-F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Meilland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80" y="5834690"/>
            <a:ext cx="831132" cy="83113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3788"/>
          <a:stretch/>
        </p:blipFill>
        <p:spPr>
          <a:xfrm>
            <a:off x="6418899" y="5891158"/>
            <a:ext cx="1119587" cy="92751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9"/>
          <a:stretch/>
        </p:blipFill>
        <p:spPr>
          <a:xfrm>
            <a:off x="6572299" y="6266680"/>
            <a:ext cx="1165030" cy="59007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066" y="6075837"/>
            <a:ext cx="1175071" cy="55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9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6"/>
    </mc:Choice>
    <mc:Fallback xmlns="">
      <p:transition spd="slow" advTm="1188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e 60"/>
          <p:cNvGrpSpPr/>
          <p:nvPr/>
        </p:nvGrpSpPr>
        <p:grpSpPr>
          <a:xfrm>
            <a:off x="-35861" y="288758"/>
            <a:ext cx="12243903" cy="6569242"/>
            <a:chOff x="-35861" y="288758"/>
            <a:chExt cx="12243903" cy="6569242"/>
          </a:xfrm>
        </p:grpSpPr>
        <p:pic>
          <p:nvPicPr>
            <p:cNvPr id="62" name="Image 6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11"/>
            <a:stretch/>
          </p:blipFill>
          <p:spPr>
            <a:xfrm>
              <a:off x="-35861" y="288758"/>
              <a:ext cx="6858000" cy="6569242"/>
            </a:xfrm>
            <a:prstGeom prst="rect">
              <a:avLst/>
            </a:prstGeom>
          </p:spPr>
        </p:pic>
        <p:pic>
          <p:nvPicPr>
            <p:cNvPr id="67" name="Image 6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700" r="1530"/>
            <a:stretch/>
          </p:blipFill>
          <p:spPr>
            <a:xfrm>
              <a:off x="5438932" y="288758"/>
              <a:ext cx="6753068" cy="4409750"/>
            </a:xfrm>
            <a:prstGeom prst="rect">
              <a:avLst/>
            </a:prstGeom>
          </p:spPr>
        </p:pic>
        <p:pic>
          <p:nvPicPr>
            <p:cNvPr id="69" name="Image 6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57" b="19247"/>
            <a:stretch/>
          </p:blipFill>
          <p:spPr>
            <a:xfrm>
              <a:off x="5600857" y="1311923"/>
              <a:ext cx="6607185" cy="5538056"/>
            </a:xfrm>
            <a:prstGeom prst="rect">
              <a:avLst/>
            </a:prstGeom>
          </p:spPr>
        </p:pic>
      </p:grpSp>
      <p:sp>
        <p:nvSpPr>
          <p:cNvPr id="63" name="Rectangle 62"/>
          <p:cNvSpPr/>
          <p:nvPr/>
        </p:nvSpPr>
        <p:spPr>
          <a:xfrm>
            <a:off x="1" y="6565787"/>
            <a:ext cx="12191999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baseline interferometry 101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6833760" y="6562821"/>
            <a:ext cx="5344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I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</a:t>
            </a: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phase back!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Idealistic situation</a:t>
            </a:r>
          </a:p>
        </p:txBody>
      </p:sp>
      <p:grpSp>
        <p:nvGrpSpPr>
          <p:cNvPr id="32" name="Groupe 31"/>
          <p:cNvGrpSpPr/>
          <p:nvPr/>
        </p:nvGrpSpPr>
        <p:grpSpPr>
          <a:xfrm>
            <a:off x="5798958" y="-6012726"/>
            <a:ext cx="10738822" cy="9698324"/>
            <a:chOff x="4606550" y="-5842911"/>
            <a:chExt cx="10738822" cy="9698324"/>
          </a:xfrm>
        </p:grpSpPr>
        <p:sp>
          <p:nvSpPr>
            <p:cNvPr id="22" name="Soleil 21"/>
            <p:cNvSpPr/>
            <p:nvPr/>
          </p:nvSpPr>
          <p:spPr>
            <a:xfrm>
              <a:off x="7381875" y="1288257"/>
              <a:ext cx="523875" cy="531018"/>
            </a:xfrm>
            <a:prstGeom prst="sun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0291832">
              <a:off x="6597850" y="-798582"/>
              <a:ext cx="3057524" cy="3241691"/>
            </a:xfrm>
            <a:prstGeom prst="arc">
              <a:avLst>
                <a:gd name="adj1" fmla="val 17042669"/>
                <a:gd name="adj2" fmla="val 20597288"/>
              </a:avLst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10291832">
              <a:off x="7067550" y="597983"/>
              <a:ext cx="1476375" cy="1483518"/>
            </a:xfrm>
            <a:prstGeom prst="arc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 rot="10291832">
              <a:off x="5932835" y="-2944809"/>
              <a:ext cx="5966329" cy="5889616"/>
            </a:xfrm>
            <a:prstGeom prst="arc">
              <a:avLst>
                <a:gd name="adj1" fmla="val 17755614"/>
                <a:gd name="adj2" fmla="val 20301808"/>
              </a:avLst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/>
            <p:cNvSpPr/>
            <p:nvPr/>
          </p:nvSpPr>
          <p:spPr>
            <a:xfrm rot="10291832">
              <a:off x="4903592" y="-5842911"/>
              <a:ext cx="10441780" cy="9301731"/>
            </a:xfrm>
            <a:prstGeom prst="arc">
              <a:avLst>
                <a:gd name="adj1" fmla="val 18198550"/>
                <a:gd name="adj2" fmla="val 20203421"/>
              </a:avLst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Connecteur droit 30"/>
            <p:cNvCxnSpPr/>
            <p:nvPr/>
          </p:nvCxnSpPr>
          <p:spPr>
            <a:xfrm>
              <a:off x="4606550" y="1553766"/>
              <a:ext cx="3457257" cy="2301647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Connecteur droit 32"/>
          <p:cNvCxnSpPr/>
          <p:nvPr/>
        </p:nvCxnSpPr>
        <p:spPr>
          <a:xfrm>
            <a:off x="4657725" y="1383951"/>
            <a:ext cx="4491926" cy="2915093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3452073" y="1412403"/>
            <a:ext cx="5401496" cy="348369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1796796" y="2194830"/>
            <a:ext cx="5237699" cy="3457962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2375192" y="1649460"/>
            <a:ext cx="5872507" cy="366841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orme libre 51"/>
          <p:cNvSpPr/>
          <p:nvPr/>
        </p:nvSpPr>
        <p:spPr>
          <a:xfrm>
            <a:off x="-38100" y="5572125"/>
            <a:ext cx="11334750" cy="1019175"/>
          </a:xfrm>
          <a:custGeom>
            <a:avLst/>
            <a:gdLst>
              <a:gd name="connsiteX0" fmla="*/ 104775 w 11334750"/>
              <a:gd name="connsiteY0" fmla="*/ 781050 h 1019175"/>
              <a:gd name="connsiteX1" fmla="*/ 904875 w 11334750"/>
              <a:gd name="connsiteY1" fmla="*/ 238125 h 1019175"/>
              <a:gd name="connsiteX2" fmla="*/ 1314450 w 11334750"/>
              <a:gd name="connsiteY2" fmla="*/ 190500 h 1019175"/>
              <a:gd name="connsiteX3" fmla="*/ 1419225 w 11334750"/>
              <a:gd name="connsiteY3" fmla="*/ 247650 h 1019175"/>
              <a:gd name="connsiteX4" fmla="*/ 1457325 w 11334750"/>
              <a:gd name="connsiteY4" fmla="*/ 276225 h 1019175"/>
              <a:gd name="connsiteX5" fmla="*/ 1990725 w 11334750"/>
              <a:gd name="connsiteY5" fmla="*/ 180975 h 1019175"/>
              <a:gd name="connsiteX6" fmla="*/ 2190750 w 11334750"/>
              <a:gd name="connsiteY6" fmla="*/ 85725 h 1019175"/>
              <a:gd name="connsiteX7" fmla="*/ 2609850 w 11334750"/>
              <a:gd name="connsiteY7" fmla="*/ 0 h 1019175"/>
              <a:gd name="connsiteX8" fmla="*/ 2819400 w 11334750"/>
              <a:gd name="connsiteY8" fmla="*/ 85725 h 1019175"/>
              <a:gd name="connsiteX9" fmla="*/ 3095625 w 11334750"/>
              <a:gd name="connsiteY9" fmla="*/ 28575 h 1019175"/>
              <a:gd name="connsiteX10" fmla="*/ 3190875 w 11334750"/>
              <a:gd name="connsiteY10" fmla="*/ 38100 h 1019175"/>
              <a:gd name="connsiteX11" fmla="*/ 3486150 w 11334750"/>
              <a:gd name="connsiteY11" fmla="*/ 28575 h 1019175"/>
              <a:gd name="connsiteX12" fmla="*/ 4257675 w 11334750"/>
              <a:gd name="connsiteY12" fmla="*/ 76200 h 1019175"/>
              <a:gd name="connsiteX13" fmla="*/ 5381625 w 11334750"/>
              <a:gd name="connsiteY13" fmla="*/ 152400 h 1019175"/>
              <a:gd name="connsiteX14" fmla="*/ 5467350 w 11334750"/>
              <a:gd name="connsiteY14" fmla="*/ 123825 h 1019175"/>
              <a:gd name="connsiteX15" fmla="*/ 6505575 w 11334750"/>
              <a:gd name="connsiteY15" fmla="*/ 142875 h 1019175"/>
              <a:gd name="connsiteX16" fmla="*/ 6657975 w 11334750"/>
              <a:gd name="connsiteY16" fmla="*/ 142875 h 1019175"/>
              <a:gd name="connsiteX17" fmla="*/ 6877050 w 11334750"/>
              <a:gd name="connsiteY17" fmla="*/ 85725 h 1019175"/>
              <a:gd name="connsiteX18" fmla="*/ 6991350 w 11334750"/>
              <a:gd name="connsiteY18" fmla="*/ 76200 h 1019175"/>
              <a:gd name="connsiteX19" fmla="*/ 7419975 w 11334750"/>
              <a:gd name="connsiteY19" fmla="*/ 28575 h 1019175"/>
              <a:gd name="connsiteX20" fmla="*/ 8086725 w 11334750"/>
              <a:gd name="connsiteY20" fmla="*/ 85725 h 1019175"/>
              <a:gd name="connsiteX21" fmla="*/ 8248650 w 11334750"/>
              <a:gd name="connsiteY21" fmla="*/ 123825 h 1019175"/>
              <a:gd name="connsiteX22" fmla="*/ 8362950 w 11334750"/>
              <a:gd name="connsiteY22" fmla="*/ 161925 h 1019175"/>
              <a:gd name="connsiteX23" fmla="*/ 8505825 w 11334750"/>
              <a:gd name="connsiteY23" fmla="*/ 161925 h 1019175"/>
              <a:gd name="connsiteX24" fmla="*/ 9001125 w 11334750"/>
              <a:gd name="connsiteY24" fmla="*/ 247650 h 1019175"/>
              <a:gd name="connsiteX25" fmla="*/ 9096375 w 11334750"/>
              <a:gd name="connsiteY25" fmla="*/ 276225 h 1019175"/>
              <a:gd name="connsiteX26" fmla="*/ 9124950 w 11334750"/>
              <a:gd name="connsiteY26" fmla="*/ 285750 h 1019175"/>
              <a:gd name="connsiteX27" fmla="*/ 9210675 w 11334750"/>
              <a:gd name="connsiteY27" fmla="*/ 295275 h 1019175"/>
              <a:gd name="connsiteX28" fmla="*/ 9305925 w 11334750"/>
              <a:gd name="connsiteY28" fmla="*/ 304800 h 1019175"/>
              <a:gd name="connsiteX29" fmla="*/ 9515475 w 11334750"/>
              <a:gd name="connsiteY29" fmla="*/ 361950 h 1019175"/>
              <a:gd name="connsiteX30" fmla="*/ 9629775 w 11334750"/>
              <a:gd name="connsiteY30" fmla="*/ 419100 h 1019175"/>
              <a:gd name="connsiteX31" fmla="*/ 9658350 w 11334750"/>
              <a:gd name="connsiteY31" fmla="*/ 428625 h 1019175"/>
              <a:gd name="connsiteX32" fmla="*/ 9686925 w 11334750"/>
              <a:gd name="connsiteY32" fmla="*/ 457200 h 1019175"/>
              <a:gd name="connsiteX33" fmla="*/ 9715500 w 11334750"/>
              <a:gd name="connsiteY33" fmla="*/ 476250 h 1019175"/>
              <a:gd name="connsiteX34" fmla="*/ 9753600 w 11334750"/>
              <a:gd name="connsiteY34" fmla="*/ 504825 h 1019175"/>
              <a:gd name="connsiteX35" fmla="*/ 9791700 w 11334750"/>
              <a:gd name="connsiteY35" fmla="*/ 514350 h 1019175"/>
              <a:gd name="connsiteX36" fmla="*/ 9858375 w 11334750"/>
              <a:gd name="connsiteY36" fmla="*/ 542925 h 1019175"/>
              <a:gd name="connsiteX37" fmla="*/ 9906000 w 11334750"/>
              <a:gd name="connsiteY37" fmla="*/ 552450 h 1019175"/>
              <a:gd name="connsiteX38" fmla="*/ 9944100 w 11334750"/>
              <a:gd name="connsiteY38" fmla="*/ 561975 h 1019175"/>
              <a:gd name="connsiteX39" fmla="*/ 10001250 w 11334750"/>
              <a:gd name="connsiteY39" fmla="*/ 571500 h 1019175"/>
              <a:gd name="connsiteX40" fmla="*/ 10067925 w 11334750"/>
              <a:gd name="connsiteY40" fmla="*/ 590550 h 1019175"/>
              <a:gd name="connsiteX41" fmla="*/ 10153650 w 11334750"/>
              <a:gd name="connsiteY41" fmla="*/ 647700 h 1019175"/>
              <a:gd name="connsiteX42" fmla="*/ 10267950 w 11334750"/>
              <a:gd name="connsiteY42" fmla="*/ 704850 h 1019175"/>
              <a:gd name="connsiteX43" fmla="*/ 10296525 w 11334750"/>
              <a:gd name="connsiteY43" fmla="*/ 714375 h 1019175"/>
              <a:gd name="connsiteX44" fmla="*/ 10334625 w 11334750"/>
              <a:gd name="connsiteY44" fmla="*/ 723900 h 1019175"/>
              <a:gd name="connsiteX45" fmla="*/ 10382250 w 11334750"/>
              <a:gd name="connsiteY45" fmla="*/ 742950 h 1019175"/>
              <a:gd name="connsiteX46" fmla="*/ 10458450 w 11334750"/>
              <a:gd name="connsiteY46" fmla="*/ 771525 h 1019175"/>
              <a:gd name="connsiteX47" fmla="*/ 10487025 w 11334750"/>
              <a:gd name="connsiteY47" fmla="*/ 781050 h 1019175"/>
              <a:gd name="connsiteX48" fmla="*/ 10515600 w 11334750"/>
              <a:gd name="connsiteY48" fmla="*/ 800100 h 1019175"/>
              <a:gd name="connsiteX49" fmla="*/ 10706100 w 11334750"/>
              <a:gd name="connsiteY49" fmla="*/ 847725 h 1019175"/>
              <a:gd name="connsiteX50" fmla="*/ 10887075 w 11334750"/>
              <a:gd name="connsiteY50" fmla="*/ 904875 h 1019175"/>
              <a:gd name="connsiteX51" fmla="*/ 11220450 w 11334750"/>
              <a:gd name="connsiteY51" fmla="*/ 952500 h 1019175"/>
              <a:gd name="connsiteX52" fmla="*/ 11334750 w 11334750"/>
              <a:gd name="connsiteY52" fmla="*/ 981075 h 1019175"/>
              <a:gd name="connsiteX53" fmla="*/ 9525 w 11334750"/>
              <a:gd name="connsiteY53" fmla="*/ 1019175 h 1019175"/>
              <a:gd name="connsiteX54" fmla="*/ 0 w 11334750"/>
              <a:gd name="connsiteY54" fmla="*/ 752475 h 1019175"/>
              <a:gd name="connsiteX55" fmla="*/ 104775 w 11334750"/>
              <a:gd name="connsiteY55" fmla="*/ 781050 h 10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334750" h="1019175">
                <a:moveTo>
                  <a:pt x="104775" y="781050"/>
                </a:moveTo>
                <a:lnTo>
                  <a:pt x="904875" y="238125"/>
                </a:lnTo>
                <a:lnTo>
                  <a:pt x="1314450" y="190500"/>
                </a:lnTo>
                <a:cubicBezTo>
                  <a:pt x="1372111" y="219331"/>
                  <a:pt x="1378622" y="218648"/>
                  <a:pt x="1419225" y="247650"/>
                </a:cubicBezTo>
                <a:cubicBezTo>
                  <a:pt x="1432143" y="256877"/>
                  <a:pt x="1457325" y="276225"/>
                  <a:pt x="1457325" y="276225"/>
                </a:cubicBezTo>
                <a:lnTo>
                  <a:pt x="1990725" y="180975"/>
                </a:lnTo>
                <a:lnTo>
                  <a:pt x="2190750" y="85725"/>
                </a:lnTo>
                <a:lnTo>
                  <a:pt x="2609850" y="0"/>
                </a:lnTo>
                <a:lnTo>
                  <a:pt x="2819400" y="85725"/>
                </a:lnTo>
                <a:lnTo>
                  <a:pt x="3095625" y="28575"/>
                </a:lnTo>
                <a:cubicBezTo>
                  <a:pt x="3127375" y="31750"/>
                  <a:pt x="3158967" y="38100"/>
                  <a:pt x="3190875" y="38100"/>
                </a:cubicBezTo>
                <a:cubicBezTo>
                  <a:pt x="3289351" y="38100"/>
                  <a:pt x="3486150" y="28575"/>
                  <a:pt x="3486150" y="28575"/>
                </a:cubicBezTo>
                <a:lnTo>
                  <a:pt x="4257675" y="76200"/>
                </a:lnTo>
                <a:lnTo>
                  <a:pt x="5381625" y="152400"/>
                </a:lnTo>
                <a:lnTo>
                  <a:pt x="5467350" y="123825"/>
                </a:lnTo>
                <a:lnTo>
                  <a:pt x="6505575" y="142875"/>
                </a:lnTo>
                <a:lnTo>
                  <a:pt x="6657975" y="142875"/>
                </a:lnTo>
                <a:lnTo>
                  <a:pt x="6877050" y="85725"/>
                </a:lnTo>
                <a:lnTo>
                  <a:pt x="6991350" y="76200"/>
                </a:lnTo>
                <a:lnTo>
                  <a:pt x="7419975" y="28575"/>
                </a:lnTo>
                <a:lnTo>
                  <a:pt x="8086725" y="85725"/>
                </a:lnTo>
                <a:cubicBezTo>
                  <a:pt x="8092758" y="87066"/>
                  <a:pt x="8238190" y="118595"/>
                  <a:pt x="8248650" y="123825"/>
                </a:cubicBezTo>
                <a:cubicBezTo>
                  <a:pt x="8285770" y="142385"/>
                  <a:pt x="8317962" y="161925"/>
                  <a:pt x="8362950" y="161925"/>
                </a:cubicBezTo>
                <a:lnTo>
                  <a:pt x="8505825" y="161925"/>
                </a:lnTo>
                <a:lnTo>
                  <a:pt x="9001125" y="247650"/>
                </a:lnTo>
                <a:lnTo>
                  <a:pt x="9096375" y="276225"/>
                </a:lnTo>
                <a:cubicBezTo>
                  <a:pt x="9105971" y="279178"/>
                  <a:pt x="9115046" y="284099"/>
                  <a:pt x="9124950" y="285750"/>
                </a:cubicBezTo>
                <a:cubicBezTo>
                  <a:pt x="9153310" y="290477"/>
                  <a:pt x="9182100" y="292100"/>
                  <a:pt x="9210675" y="295275"/>
                </a:cubicBezTo>
                <a:cubicBezTo>
                  <a:pt x="9260334" y="311828"/>
                  <a:pt x="9229210" y="304800"/>
                  <a:pt x="9305925" y="304800"/>
                </a:cubicBezTo>
                <a:lnTo>
                  <a:pt x="9515475" y="361950"/>
                </a:lnTo>
                <a:cubicBezTo>
                  <a:pt x="9553575" y="381000"/>
                  <a:pt x="9591174" y="401086"/>
                  <a:pt x="9629775" y="419100"/>
                </a:cubicBezTo>
                <a:cubicBezTo>
                  <a:pt x="9638873" y="423346"/>
                  <a:pt x="9649996" y="423056"/>
                  <a:pt x="9658350" y="428625"/>
                </a:cubicBezTo>
                <a:cubicBezTo>
                  <a:pt x="9669558" y="436097"/>
                  <a:pt x="9676577" y="448576"/>
                  <a:pt x="9686925" y="457200"/>
                </a:cubicBezTo>
                <a:cubicBezTo>
                  <a:pt x="9695719" y="464529"/>
                  <a:pt x="9706185" y="469596"/>
                  <a:pt x="9715500" y="476250"/>
                </a:cubicBezTo>
                <a:cubicBezTo>
                  <a:pt x="9728418" y="485477"/>
                  <a:pt x="9739401" y="497725"/>
                  <a:pt x="9753600" y="504825"/>
                </a:cubicBezTo>
                <a:cubicBezTo>
                  <a:pt x="9765309" y="510679"/>
                  <a:pt x="9779443" y="509753"/>
                  <a:pt x="9791700" y="514350"/>
                </a:cubicBezTo>
                <a:cubicBezTo>
                  <a:pt x="9846220" y="534795"/>
                  <a:pt x="9811069" y="531099"/>
                  <a:pt x="9858375" y="542925"/>
                </a:cubicBezTo>
                <a:cubicBezTo>
                  <a:pt x="9874081" y="546852"/>
                  <a:pt x="9890196" y="548938"/>
                  <a:pt x="9906000" y="552450"/>
                </a:cubicBezTo>
                <a:cubicBezTo>
                  <a:pt x="9918779" y="555290"/>
                  <a:pt x="9931263" y="559408"/>
                  <a:pt x="9944100" y="561975"/>
                </a:cubicBezTo>
                <a:cubicBezTo>
                  <a:pt x="9963038" y="565763"/>
                  <a:pt x="9982432" y="567157"/>
                  <a:pt x="10001250" y="571500"/>
                </a:cubicBezTo>
                <a:cubicBezTo>
                  <a:pt x="10023772" y="576697"/>
                  <a:pt x="10067925" y="590550"/>
                  <a:pt x="10067925" y="590550"/>
                </a:cubicBezTo>
                <a:lnTo>
                  <a:pt x="10153650" y="647700"/>
                </a:lnTo>
                <a:cubicBezTo>
                  <a:pt x="10191750" y="666750"/>
                  <a:pt x="10227539" y="691380"/>
                  <a:pt x="10267950" y="704850"/>
                </a:cubicBezTo>
                <a:cubicBezTo>
                  <a:pt x="10277475" y="708025"/>
                  <a:pt x="10286871" y="711617"/>
                  <a:pt x="10296525" y="714375"/>
                </a:cubicBezTo>
                <a:cubicBezTo>
                  <a:pt x="10309112" y="717971"/>
                  <a:pt x="10322206" y="719760"/>
                  <a:pt x="10334625" y="723900"/>
                </a:cubicBezTo>
                <a:cubicBezTo>
                  <a:pt x="10350845" y="729307"/>
                  <a:pt x="10366030" y="737543"/>
                  <a:pt x="10382250" y="742950"/>
                </a:cubicBezTo>
                <a:cubicBezTo>
                  <a:pt x="10513957" y="786852"/>
                  <a:pt x="10322051" y="713068"/>
                  <a:pt x="10458450" y="771525"/>
                </a:cubicBezTo>
                <a:cubicBezTo>
                  <a:pt x="10467678" y="775480"/>
                  <a:pt x="10478045" y="776560"/>
                  <a:pt x="10487025" y="781050"/>
                </a:cubicBezTo>
                <a:cubicBezTo>
                  <a:pt x="10497264" y="786170"/>
                  <a:pt x="10515600" y="800100"/>
                  <a:pt x="10515600" y="800100"/>
                </a:cubicBezTo>
                <a:lnTo>
                  <a:pt x="10706100" y="847725"/>
                </a:lnTo>
                <a:lnTo>
                  <a:pt x="10887075" y="904875"/>
                </a:lnTo>
                <a:lnTo>
                  <a:pt x="11220450" y="952500"/>
                </a:lnTo>
                <a:lnTo>
                  <a:pt x="11334750" y="981075"/>
                </a:lnTo>
                <a:lnTo>
                  <a:pt x="9525" y="1019175"/>
                </a:lnTo>
                <a:lnTo>
                  <a:pt x="0" y="752475"/>
                </a:lnTo>
                <a:lnTo>
                  <a:pt x="104775" y="78105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10800000">
            <a:off x="6552280" y="4624735"/>
            <a:ext cx="1065521" cy="1008431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rot="10310010">
            <a:off x="2453570" y="4579989"/>
            <a:ext cx="1065521" cy="1008431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 rot="10800000">
            <a:off x="2871330" y="4789062"/>
            <a:ext cx="342553" cy="385323"/>
          </a:xfrm>
          <a:prstGeom prst="arc">
            <a:avLst>
              <a:gd name="adj1" fmla="val 15690427"/>
              <a:gd name="adj2" fmla="val 0"/>
            </a:avLst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10800000">
            <a:off x="7006266" y="4819388"/>
            <a:ext cx="342553" cy="385323"/>
          </a:xfrm>
          <a:prstGeom prst="arc">
            <a:avLst>
              <a:gd name="adj1" fmla="val 15690427"/>
              <a:gd name="adj2" fmla="val 0"/>
            </a:avLst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e 77"/>
          <p:cNvGrpSpPr/>
          <p:nvPr/>
        </p:nvGrpSpPr>
        <p:grpSpPr>
          <a:xfrm>
            <a:off x="6648450" y="4655061"/>
            <a:ext cx="881688" cy="1258820"/>
            <a:chOff x="6648450" y="4655061"/>
            <a:chExt cx="881688" cy="1258820"/>
          </a:xfrm>
        </p:grpSpPr>
        <p:cxnSp>
          <p:nvCxnSpPr>
            <p:cNvPr id="58" name="Connecteur droit 57"/>
            <p:cNvCxnSpPr/>
            <p:nvPr/>
          </p:nvCxnSpPr>
          <p:spPr>
            <a:xfrm flipH="1">
              <a:off x="6648450" y="4655061"/>
              <a:ext cx="529092" cy="662809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flipH="1">
              <a:off x="6648450" y="5150348"/>
              <a:ext cx="357816" cy="195974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 flipH="1">
              <a:off x="7001046" y="4902704"/>
              <a:ext cx="529092" cy="662809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 flipH="1">
              <a:off x="7001046" y="5204712"/>
              <a:ext cx="83994" cy="350215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 flipH="1">
              <a:off x="6724057" y="5218086"/>
              <a:ext cx="360984" cy="354038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flipH="1">
              <a:off x="6708349" y="5164873"/>
              <a:ext cx="282302" cy="431901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>
              <a:off x="6724057" y="5565513"/>
              <a:ext cx="0" cy="348368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e 79"/>
          <p:cNvGrpSpPr/>
          <p:nvPr/>
        </p:nvGrpSpPr>
        <p:grpSpPr>
          <a:xfrm>
            <a:off x="2533173" y="4624735"/>
            <a:ext cx="881688" cy="1258820"/>
            <a:chOff x="6648450" y="4655061"/>
            <a:chExt cx="881688" cy="1258820"/>
          </a:xfrm>
        </p:grpSpPr>
        <p:cxnSp>
          <p:nvCxnSpPr>
            <p:cNvPr id="81" name="Connecteur droit 80"/>
            <p:cNvCxnSpPr/>
            <p:nvPr/>
          </p:nvCxnSpPr>
          <p:spPr>
            <a:xfrm flipH="1">
              <a:off x="6648450" y="4655061"/>
              <a:ext cx="529092" cy="662809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 flipH="1">
              <a:off x="6648450" y="5150348"/>
              <a:ext cx="357816" cy="195974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 flipH="1">
              <a:off x="7001046" y="4902704"/>
              <a:ext cx="529092" cy="662809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 flipH="1">
              <a:off x="7001046" y="5204712"/>
              <a:ext cx="83994" cy="350215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 flipH="1">
              <a:off x="6724057" y="5218086"/>
              <a:ext cx="360984" cy="354038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 flipH="1">
              <a:off x="6708349" y="5164873"/>
              <a:ext cx="282302" cy="431901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>
              <a:off x="6724057" y="5565513"/>
              <a:ext cx="0" cy="348368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Connecteur droit avec flèche 50"/>
          <p:cNvCxnSpPr/>
          <p:nvPr/>
        </p:nvCxnSpPr>
        <p:spPr>
          <a:xfrm flipV="1">
            <a:off x="2667000" y="3685598"/>
            <a:ext cx="1362075" cy="1791277"/>
          </a:xfrm>
          <a:prstGeom prst="straightConnector1">
            <a:avLst/>
          </a:prstGeom>
          <a:ln w="60325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flipH="1">
            <a:off x="5962650" y="5899279"/>
            <a:ext cx="761407" cy="14602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flipH="1" flipV="1">
            <a:off x="2608780" y="5895622"/>
            <a:ext cx="1979727" cy="10269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 flipH="1">
            <a:off x="5962650" y="5899467"/>
            <a:ext cx="15710" cy="820208"/>
          </a:xfrm>
          <a:prstGeom prst="line">
            <a:avLst/>
          </a:prstGeom>
          <a:ln w="317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H="1">
            <a:off x="4599830" y="5897074"/>
            <a:ext cx="5198" cy="332497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>
            <a:off x="4859965" y="5890382"/>
            <a:ext cx="102" cy="339983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>
            <a:off x="4843444" y="5889588"/>
            <a:ext cx="614288" cy="4099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5450254" y="5889588"/>
            <a:ext cx="2631" cy="830087"/>
          </a:xfrm>
          <a:prstGeom prst="line">
            <a:avLst/>
          </a:prstGeom>
          <a:ln w="317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H="1" flipV="1">
            <a:off x="5450254" y="6719675"/>
            <a:ext cx="528106" cy="7578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>
            <a:off x="2492251" y="5800764"/>
            <a:ext cx="183186" cy="194438"/>
          </a:xfrm>
          <a:prstGeom prst="line">
            <a:avLst/>
          </a:prstGeom>
          <a:ln w="539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>
            <a:off x="4520967" y="5781792"/>
            <a:ext cx="183186" cy="194438"/>
          </a:xfrm>
          <a:prstGeom prst="line">
            <a:avLst/>
          </a:prstGeom>
          <a:ln w="539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>
          <a:xfrm>
            <a:off x="5406616" y="5775338"/>
            <a:ext cx="183186" cy="194438"/>
          </a:xfrm>
          <a:prstGeom prst="line">
            <a:avLst/>
          </a:prstGeom>
          <a:ln w="539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>
            <a:off x="5315571" y="6630034"/>
            <a:ext cx="183186" cy="194438"/>
          </a:xfrm>
          <a:prstGeom prst="line">
            <a:avLst/>
          </a:prstGeom>
          <a:ln w="539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/>
          <p:cNvCxnSpPr/>
          <p:nvPr/>
        </p:nvCxnSpPr>
        <p:spPr>
          <a:xfrm flipH="1">
            <a:off x="6654503" y="5817561"/>
            <a:ext cx="194997" cy="176660"/>
          </a:xfrm>
          <a:prstGeom prst="line">
            <a:avLst/>
          </a:prstGeom>
          <a:ln w="539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 flipH="1">
            <a:off x="5855144" y="5771288"/>
            <a:ext cx="194997" cy="176660"/>
          </a:xfrm>
          <a:prstGeom prst="line">
            <a:avLst/>
          </a:prstGeom>
          <a:ln w="539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/>
          <p:cNvCxnSpPr/>
          <p:nvPr/>
        </p:nvCxnSpPr>
        <p:spPr>
          <a:xfrm flipH="1">
            <a:off x="5881782" y="6666489"/>
            <a:ext cx="194997" cy="176660"/>
          </a:xfrm>
          <a:prstGeom prst="line">
            <a:avLst/>
          </a:prstGeom>
          <a:ln w="539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/>
          <p:cNvCxnSpPr/>
          <p:nvPr/>
        </p:nvCxnSpPr>
        <p:spPr>
          <a:xfrm flipH="1">
            <a:off x="4721266" y="5771288"/>
            <a:ext cx="194997" cy="176660"/>
          </a:xfrm>
          <a:prstGeom prst="line">
            <a:avLst/>
          </a:prstGeom>
          <a:ln w="539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/>
          <p:cNvCxnSpPr/>
          <p:nvPr/>
        </p:nvCxnSpPr>
        <p:spPr>
          <a:xfrm flipH="1">
            <a:off x="4345958" y="6229571"/>
            <a:ext cx="804630" cy="0"/>
          </a:xfrm>
          <a:prstGeom prst="line">
            <a:avLst/>
          </a:prstGeom>
          <a:ln w="53975">
            <a:solidFill>
              <a:schemeClr val="accent1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>
          <a:xfrm>
            <a:off x="4588507" y="6211526"/>
            <a:ext cx="149163" cy="290376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>
          <a:xfrm flipH="1">
            <a:off x="4737670" y="6229571"/>
            <a:ext cx="138035" cy="269414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 rot="18552597">
            <a:off x="1647016" y="4230162"/>
            <a:ext cx="2394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Optical Path </a:t>
            </a:r>
            <a:r>
              <a:rPr lang="fr-FR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6043072" y="6157721"/>
            <a:ext cx="1166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Delay Line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2076">
            <a:off x="4439202" y="6392771"/>
            <a:ext cx="578781" cy="58677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4202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2"/>
    </mc:Choice>
    <mc:Fallback xmlns="">
      <p:transition spd="slow" advTm="115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e 66"/>
          <p:cNvGrpSpPr/>
          <p:nvPr/>
        </p:nvGrpSpPr>
        <p:grpSpPr>
          <a:xfrm>
            <a:off x="-35861" y="298185"/>
            <a:ext cx="12243903" cy="6569242"/>
            <a:chOff x="-35861" y="288758"/>
            <a:chExt cx="12243903" cy="6569242"/>
          </a:xfrm>
        </p:grpSpPr>
        <p:pic>
          <p:nvPicPr>
            <p:cNvPr id="76" name="Image 7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11"/>
            <a:stretch/>
          </p:blipFill>
          <p:spPr>
            <a:xfrm>
              <a:off x="-35861" y="288758"/>
              <a:ext cx="6858000" cy="6569242"/>
            </a:xfrm>
            <a:prstGeom prst="rect">
              <a:avLst/>
            </a:prstGeom>
          </p:spPr>
        </p:pic>
        <p:pic>
          <p:nvPicPr>
            <p:cNvPr id="79" name="Image 7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700" r="1530"/>
            <a:stretch/>
          </p:blipFill>
          <p:spPr>
            <a:xfrm>
              <a:off x="5438932" y="288758"/>
              <a:ext cx="6753068" cy="4409750"/>
            </a:xfrm>
            <a:prstGeom prst="rect">
              <a:avLst/>
            </a:prstGeom>
          </p:spPr>
        </p:pic>
        <p:pic>
          <p:nvPicPr>
            <p:cNvPr id="89" name="Image 8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57" b="19247"/>
            <a:stretch/>
          </p:blipFill>
          <p:spPr>
            <a:xfrm>
              <a:off x="5600857" y="1311923"/>
              <a:ext cx="6607185" cy="5538056"/>
            </a:xfrm>
            <a:prstGeom prst="rect">
              <a:avLst/>
            </a:prstGeom>
          </p:spPr>
        </p:pic>
      </p:grpSp>
      <p:sp>
        <p:nvSpPr>
          <p:cNvPr id="3" name="Ellipse 2"/>
          <p:cNvSpPr/>
          <p:nvPr/>
        </p:nvSpPr>
        <p:spPr>
          <a:xfrm>
            <a:off x="-3111690" y="3059596"/>
            <a:ext cx="18206114" cy="5183651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79000"/>
                </a:schemeClr>
              </a:gs>
              <a:gs pos="74000">
                <a:schemeClr val="accent1">
                  <a:lumMod val="75000"/>
                  <a:alpha val="71000"/>
                </a:schemeClr>
              </a:gs>
              <a:gs pos="83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1" y="6565787"/>
            <a:ext cx="12191999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baseline interferometry 101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Unfortunately, Earth has an atmosphere!</a:t>
            </a:r>
          </a:p>
        </p:txBody>
      </p:sp>
      <p:grpSp>
        <p:nvGrpSpPr>
          <p:cNvPr id="32" name="Groupe 31"/>
          <p:cNvGrpSpPr/>
          <p:nvPr/>
        </p:nvGrpSpPr>
        <p:grpSpPr>
          <a:xfrm>
            <a:off x="5798958" y="-6012726"/>
            <a:ext cx="10738822" cy="9698324"/>
            <a:chOff x="4606550" y="-5842911"/>
            <a:chExt cx="10738822" cy="9698324"/>
          </a:xfrm>
        </p:grpSpPr>
        <p:sp>
          <p:nvSpPr>
            <p:cNvPr id="22" name="Soleil 21"/>
            <p:cNvSpPr/>
            <p:nvPr/>
          </p:nvSpPr>
          <p:spPr>
            <a:xfrm>
              <a:off x="7381875" y="1288257"/>
              <a:ext cx="523875" cy="531018"/>
            </a:xfrm>
            <a:prstGeom prst="sun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0291832">
              <a:off x="6597850" y="-798582"/>
              <a:ext cx="3057524" cy="3241691"/>
            </a:xfrm>
            <a:prstGeom prst="arc">
              <a:avLst>
                <a:gd name="adj1" fmla="val 17042669"/>
                <a:gd name="adj2" fmla="val 20597288"/>
              </a:avLst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10291832">
              <a:off x="7067550" y="597983"/>
              <a:ext cx="1476375" cy="1483518"/>
            </a:xfrm>
            <a:prstGeom prst="arc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 rot="10291832">
              <a:off x="5932835" y="-2944809"/>
              <a:ext cx="5966329" cy="5889616"/>
            </a:xfrm>
            <a:prstGeom prst="arc">
              <a:avLst>
                <a:gd name="adj1" fmla="val 17755614"/>
                <a:gd name="adj2" fmla="val 20301808"/>
              </a:avLst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/>
            <p:cNvSpPr/>
            <p:nvPr/>
          </p:nvSpPr>
          <p:spPr>
            <a:xfrm rot="10291832">
              <a:off x="4903592" y="-5842911"/>
              <a:ext cx="10441780" cy="9301731"/>
            </a:xfrm>
            <a:prstGeom prst="arc">
              <a:avLst>
                <a:gd name="adj1" fmla="val 18198550"/>
                <a:gd name="adj2" fmla="val 20203421"/>
              </a:avLst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Connecteur droit 30"/>
            <p:cNvCxnSpPr/>
            <p:nvPr/>
          </p:nvCxnSpPr>
          <p:spPr>
            <a:xfrm>
              <a:off x="4606550" y="1553766"/>
              <a:ext cx="3457257" cy="2301647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Forme libre 51"/>
          <p:cNvSpPr/>
          <p:nvPr/>
        </p:nvSpPr>
        <p:spPr>
          <a:xfrm>
            <a:off x="-38100" y="5572125"/>
            <a:ext cx="11334750" cy="1019175"/>
          </a:xfrm>
          <a:custGeom>
            <a:avLst/>
            <a:gdLst>
              <a:gd name="connsiteX0" fmla="*/ 104775 w 11334750"/>
              <a:gd name="connsiteY0" fmla="*/ 781050 h 1019175"/>
              <a:gd name="connsiteX1" fmla="*/ 904875 w 11334750"/>
              <a:gd name="connsiteY1" fmla="*/ 238125 h 1019175"/>
              <a:gd name="connsiteX2" fmla="*/ 1314450 w 11334750"/>
              <a:gd name="connsiteY2" fmla="*/ 190500 h 1019175"/>
              <a:gd name="connsiteX3" fmla="*/ 1419225 w 11334750"/>
              <a:gd name="connsiteY3" fmla="*/ 247650 h 1019175"/>
              <a:gd name="connsiteX4" fmla="*/ 1457325 w 11334750"/>
              <a:gd name="connsiteY4" fmla="*/ 276225 h 1019175"/>
              <a:gd name="connsiteX5" fmla="*/ 1990725 w 11334750"/>
              <a:gd name="connsiteY5" fmla="*/ 180975 h 1019175"/>
              <a:gd name="connsiteX6" fmla="*/ 2190750 w 11334750"/>
              <a:gd name="connsiteY6" fmla="*/ 85725 h 1019175"/>
              <a:gd name="connsiteX7" fmla="*/ 2609850 w 11334750"/>
              <a:gd name="connsiteY7" fmla="*/ 0 h 1019175"/>
              <a:gd name="connsiteX8" fmla="*/ 2819400 w 11334750"/>
              <a:gd name="connsiteY8" fmla="*/ 85725 h 1019175"/>
              <a:gd name="connsiteX9" fmla="*/ 3095625 w 11334750"/>
              <a:gd name="connsiteY9" fmla="*/ 28575 h 1019175"/>
              <a:gd name="connsiteX10" fmla="*/ 3190875 w 11334750"/>
              <a:gd name="connsiteY10" fmla="*/ 38100 h 1019175"/>
              <a:gd name="connsiteX11" fmla="*/ 3486150 w 11334750"/>
              <a:gd name="connsiteY11" fmla="*/ 28575 h 1019175"/>
              <a:gd name="connsiteX12" fmla="*/ 4257675 w 11334750"/>
              <a:gd name="connsiteY12" fmla="*/ 76200 h 1019175"/>
              <a:gd name="connsiteX13" fmla="*/ 5381625 w 11334750"/>
              <a:gd name="connsiteY13" fmla="*/ 152400 h 1019175"/>
              <a:gd name="connsiteX14" fmla="*/ 5467350 w 11334750"/>
              <a:gd name="connsiteY14" fmla="*/ 123825 h 1019175"/>
              <a:gd name="connsiteX15" fmla="*/ 6505575 w 11334750"/>
              <a:gd name="connsiteY15" fmla="*/ 142875 h 1019175"/>
              <a:gd name="connsiteX16" fmla="*/ 6657975 w 11334750"/>
              <a:gd name="connsiteY16" fmla="*/ 142875 h 1019175"/>
              <a:gd name="connsiteX17" fmla="*/ 6877050 w 11334750"/>
              <a:gd name="connsiteY17" fmla="*/ 85725 h 1019175"/>
              <a:gd name="connsiteX18" fmla="*/ 6991350 w 11334750"/>
              <a:gd name="connsiteY18" fmla="*/ 76200 h 1019175"/>
              <a:gd name="connsiteX19" fmla="*/ 7419975 w 11334750"/>
              <a:gd name="connsiteY19" fmla="*/ 28575 h 1019175"/>
              <a:gd name="connsiteX20" fmla="*/ 8086725 w 11334750"/>
              <a:gd name="connsiteY20" fmla="*/ 85725 h 1019175"/>
              <a:gd name="connsiteX21" fmla="*/ 8248650 w 11334750"/>
              <a:gd name="connsiteY21" fmla="*/ 123825 h 1019175"/>
              <a:gd name="connsiteX22" fmla="*/ 8362950 w 11334750"/>
              <a:gd name="connsiteY22" fmla="*/ 161925 h 1019175"/>
              <a:gd name="connsiteX23" fmla="*/ 8505825 w 11334750"/>
              <a:gd name="connsiteY23" fmla="*/ 161925 h 1019175"/>
              <a:gd name="connsiteX24" fmla="*/ 9001125 w 11334750"/>
              <a:gd name="connsiteY24" fmla="*/ 247650 h 1019175"/>
              <a:gd name="connsiteX25" fmla="*/ 9096375 w 11334750"/>
              <a:gd name="connsiteY25" fmla="*/ 276225 h 1019175"/>
              <a:gd name="connsiteX26" fmla="*/ 9124950 w 11334750"/>
              <a:gd name="connsiteY26" fmla="*/ 285750 h 1019175"/>
              <a:gd name="connsiteX27" fmla="*/ 9210675 w 11334750"/>
              <a:gd name="connsiteY27" fmla="*/ 295275 h 1019175"/>
              <a:gd name="connsiteX28" fmla="*/ 9305925 w 11334750"/>
              <a:gd name="connsiteY28" fmla="*/ 304800 h 1019175"/>
              <a:gd name="connsiteX29" fmla="*/ 9515475 w 11334750"/>
              <a:gd name="connsiteY29" fmla="*/ 361950 h 1019175"/>
              <a:gd name="connsiteX30" fmla="*/ 9629775 w 11334750"/>
              <a:gd name="connsiteY30" fmla="*/ 419100 h 1019175"/>
              <a:gd name="connsiteX31" fmla="*/ 9658350 w 11334750"/>
              <a:gd name="connsiteY31" fmla="*/ 428625 h 1019175"/>
              <a:gd name="connsiteX32" fmla="*/ 9686925 w 11334750"/>
              <a:gd name="connsiteY32" fmla="*/ 457200 h 1019175"/>
              <a:gd name="connsiteX33" fmla="*/ 9715500 w 11334750"/>
              <a:gd name="connsiteY33" fmla="*/ 476250 h 1019175"/>
              <a:gd name="connsiteX34" fmla="*/ 9753600 w 11334750"/>
              <a:gd name="connsiteY34" fmla="*/ 504825 h 1019175"/>
              <a:gd name="connsiteX35" fmla="*/ 9791700 w 11334750"/>
              <a:gd name="connsiteY35" fmla="*/ 514350 h 1019175"/>
              <a:gd name="connsiteX36" fmla="*/ 9858375 w 11334750"/>
              <a:gd name="connsiteY36" fmla="*/ 542925 h 1019175"/>
              <a:gd name="connsiteX37" fmla="*/ 9906000 w 11334750"/>
              <a:gd name="connsiteY37" fmla="*/ 552450 h 1019175"/>
              <a:gd name="connsiteX38" fmla="*/ 9944100 w 11334750"/>
              <a:gd name="connsiteY38" fmla="*/ 561975 h 1019175"/>
              <a:gd name="connsiteX39" fmla="*/ 10001250 w 11334750"/>
              <a:gd name="connsiteY39" fmla="*/ 571500 h 1019175"/>
              <a:gd name="connsiteX40" fmla="*/ 10067925 w 11334750"/>
              <a:gd name="connsiteY40" fmla="*/ 590550 h 1019175"/>
              <a:gd name="connsiteX41" fmla="*/ 10153650 w 11334750"/>
              <a:gd name="connsiteY41" fmla="*/ 647700 h 1019175"/>
              <a:gd name="connsiteX42" fmla="*/ 10267950 w 11334750"/>
              <a:gd name="connsiteY42" fmla="*/ 704850 h 1019175"/>
              <a:gd name="connsiteX43" fmla="*/ 10296525 w 11334750"/>
              <a:gd name="connsiteY43" fmla="*/ 714375 h 1019175"/>
              <a:gd name="connsiteX44" fmla="*/ 10334625 w 11334750"/>
              <a:gd name="connsiteY44" fmla="*/ 723900 h 1019175"/>
              <a:gd name="connsiteX45" fmla="*/ 10382250 w 11334750"/>
              <a:gd name="connsiteY45" fmla="*/ 742950 h 1019175"/>
              <a:gd name="connsiteX46" fmla="*/ 10458450 w 11334750"/>
              <a:gd name="connsiteY46" fmla="*/ 771525 h 1019175"/>
              <a:gd name="connsiteX47" fmla="*/ 10487025 w 11334750"/>
              <a:gd name="connsiteY47" fmla="*/ 781050 h 1019175"/>
              <a:gd name="connsiteX48" fmla="*/ 10515600 w 11334750"/>
              <a:gd name="connsiteY48" fmla="*/ 800100 h 1019175"/>
              <a:gd name="connsiteX49" fmla="*/ 10706100 w 11334750"/>
              <a:gd name="connsiteY49" fmla="*/ 847725 h 1019175"/>
              <a:gd name="connsiteX50" fmla="*/ 10887075 w 11334750"/>
              <a:gd name="connsiteY50" fmla="*/ 904875 h 1019175"/>
              <a:gd name="connsiteX51" fmla="*/ 11220450 w 11334750"/>
              <a:gd name="connsiteY51" fmla="*/ 952500 h 1019175"/>
              <a:gd name="connsiteX52" fmla="*/ 11334750 w 11334750"/>
              <a:gd name="connsiteY52" fmla="*/ 981075 h 1019175"/>
              <a:gd name="connsiteX53" fmla="*/ 9525 w 11334750"/>
              <a:gd name="connsiteY53" fmla="*/ 1019175 h 1019175"/>
              <a:gd name="connsiteX54" fmla="*/ 0 w 11334750"/>
              <a:gd name="connsiteY54" fmla="*/ 752475 h 1019175"/>
              <a:gd name="connsiteX55" fmla="*/ 104775 w 11334750"/>
              <a:gd name="connsiteY55" fmla="*/ 781050 h 10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334750" h="1019175">
                <a:moveTo>
                  <a:pt x="104775" y="781050"/>
                </a:moveTo>
                <a:lnTo>
                  <a:pt x="904875" y="238125"/>
                </a:lnTo>
                <a:lnTo>
                  <a:pt x="1314450" y="190500"/>
                </a:lnTo>
                <a:cubicBezTo>
                  <a:pt x="1372111" y="219331"/>
                  <a:pt x="1378622" y="218648"/>
                  <a:pt x="1419225" y="247650"/>
                </a:cubicBezTo>
                <a:cubicBezTo>
                  <a:pt x="1432143" y="256877"/>
                  <a:pt x="1457325" y="276225"/>
                  <a:pt x="1457325" y="276225"/>
                </a:cubicBezTo>
                <a:lnTo>
                  <a:pt x="1990725" y="180975"/>
                </a:lnTo>
                <a:lnTo>
                  <a:pt x="2190750" y="85725"/>
                </a:lnTo>
                <a:lnTo>
                  <a:pt x="2609850" y="0"/>
                </a:lnTo>
                <a:lnTo>
                  <a:pt x="2819400" y="85725"/>
                </a:lnTo>
                <a:lnTo>
                  <a:pt x="3095625" y="28575"/>
                </a:lnTo>
                <a:cubicBezTo>
                  <a:pt x="3127375" y="31750"/>
                  <a:pt x="3158967" y="38100"/>
                  <a:pt x="3190875" y="38100"/>
                </a:cubicBezTo>
                <a:cubicBezTo>
                  <a:pt x="3289351" y="38100"/>
                  <a:pt x="3486150" y="28575"/>
                  <a:pt x="3486150" y="28575"/>
                </a:cubicBezTo>
                <a:lnTo>
                  <a:pt x="4257675" y="76200"/>
                </a:lnTo>
                <a:lnTo>
                  <a:pt x="5381625" y="152400"/>
                </a:lnTo>
                <a:lnTo>
                  <a:pt x="5467350" y="123825"/>
                </a:lnTo>
                <a:lnTo>
                  <a:pt x="6505575" y="142875"/>
                </a:lnTo>
                <a:lnTo>
                  <a:pt x="6657975" y="142875"/>
                </a:lnTo>
                <a:lnTo>
                  <a:pt x="6877050" y="85725"/>
                </a:lnTo>
                <a:lnTo>
                  <a:pt x="6991350" y="76200"/>
                </a:lnTo>
                <a:lnTo>
                  <a:pt x="7419975" y="28575"/>
                </a:lnTo>
                <a:lnTo>
                  <a:pt x="8086725" y="85725"/>
                </a:lnTo>
                <a:cubicBezTo>
                  <a:pt x="8092758" y="87066"/>
                  <a:pt x="8238190" y="118595"/>
                  <a:pt x="8248650" y="123825"/>
                </a:cubicBezTo>
                <a:cubicBezTo>
                  <a:pt x="8285770" y="142385"/>
                  <a:pt x="8317962" y="161925"/>
                  <a:pt x="8362950" y="161925"/>
                </a:cubicBezTo>
                <a:lnTo>
                  <a:pt x="8505825" y="161925"/>
                </a:lnTo>
                <a:lnTo>
                  <a:pt x="9001125" y="247650"/>
                </a:lnTo>
                <a:lnTo>
                  <a:pt x="9096375" y="276225"/>
                </a:lnTo>
                <a:cubicBezTo>
                  <a:pt x="9105971" y="279178"/>
                  <a:pt x="9115046" y="284099"/>
                  <a:pt x="9124950" y="285750"/>
                </a:cubicBezTo>
                <a:cubicBezTo>
                  <a:pt x="9153310" y="290477"/>
                  <a:pt x="9182100" y="292100"/>
                  <a:pt x="9210675" y="295275"/>
                </a:cubicBezTo>
                <a:cubicBezTo>
                  <a:pt x="9260334" y="311828"/>
                  <a:pt x="9229210" y="304800"/>
                  <a:pt x="9305925" y="304800"/>
                </a:cubicBezTo>
                <a:lnTo>
                  <a:pt x="9515475" y="361950"/>
                </a:lnTo>
                <a:cubicBezTo>
                  <a:pt x="9553575" y="381000"/>
                  <a:pt x="9591174" y="401086"/>
                  <a:pt x="9629775" y="419100"/>
                </a:cubicBezTo>
                <a:cubicBezTo>
                  <a:pt x="9638873" y="423346"/>
                  <a:pt x="9649996" y="423056"/>
                  <a:pt x="9658350" y="428625"/>
                </a:cubicBezTo>
                <a:cubicBezTo>
                  <a:pt x="9669558" y="436097"/>
                  <a:pt x="9676577" y="448576"/>
                  <a:pt x="9686925" y="457200"/>
                </a:cubicBezTo>
                <a:cubicBezTo>
                  <a:pt x="9695719" y="464529"/>
                  <a:pt x="9706185" y="469596"/>
                  <a:pt x="9715500" y="476250"/>
                </a:cubicBezTo>
                <a:cubicBezTo>
                  <a:pt x="9728418" y="485477"/>
                  <a:pt x="9739401" y="497725"/>
                  <a:pt x="9753600" y="504825"/>
                </a:cubicBezTo>
                <a:cubicBezTo>
                  <a:pt x="9765309" y="510679"/>
                  <a:pt x="9779443" y="509753"/>
                  <a:pt x="9791700" y="514350"/>
                </a:cubicBezTo>
                <a:cubicBezTo>
                  <a:pt x="9846220" y="534795"/>
                  <a:pt x="9811069" y="531099"/>
                  <a:pt x="9858375" y="542925"/>
                </a:cubicBezTo>
                <a:cubicBezTo>
                  <a:pt x="9874081" y="546852"/>
                  <a:pt x="9890196" y="548938"/>
                  <a:pt x="9906000" y="552450"/>
                </a:cubicBezTo>
                <a:cubicBezTo>
                  <a:pt x="9918779" y="555290"/>
                  <a:pt x="9931263" y="559408"/>
                  <a:pt x="9944100" y="561975"/>
                </a:cubicBezTo>
                <a:cubicBezTo>
                  <a:pt x="9963038" y="565763"/>
                  <a:pt x="9982432" y="567157"/>
                  <a:pt x="10001250" y="571500"/>
                </a:cubicBezTo>
                <a:cubicBezTo>
                  <a:pt x="10023772" y="576697"/>
                  <a:pt x="10067925" y="590550"/>
                  <a:pt x="10067925" y="590550"/>
                </a:cubicBezTo>
                <a:lnTo>
                  <a:pt x="10153650" y="647700"/>
                </a:lnTo>
                <a:cubicBezTo>
                  <a:pt x="10191750" y="666750"/>
                  <a:pt x="10227539" y="691380"/>
                  <a:pt x="10267950" y="704850"/>
                </a:cubicBezTo>
                <a:cubicBezTo>
                  <a:pt x="10277475" y="708025"/>
                  <a:pt x="10286871" y="711617"/>
                  <a:pt x="10296525" y="714375"/>
                </a:cubicBezTo>
                <a:cubicBezTo>
                  <a:pt x="10309112" y="717971"/>
                  <a:pt x="10322206" y="719760"/>
                  <a:pt x="10334625" y="723900"/>
                </a:cubicBezTo>
                <a:cubicBezTo>
                  <a:pt x="10350845" y="729307"/>
                  <a:pt x="10366030" y="737543"/>
                  <a:pt x="10382250" y="742950"/>
                </a:cubicBezTo>
                <a:cubicBezTo>
                  <a:pt x="10513957" y="786852"/>
                  <a:pt x="10322051" y="713068"/>
                  <a:pt x="10458450" y="771525"/>
                </a:cubicBezTo>
                <a:cubicBezTo>
                  <a:pt x="10467678" y="775480"/>
                  <a:pt x="10478045" y="776560"/>
                  <a:pt x="10487025" y="781050"/>
                </a:cubicBezTo>
                <a:cubicBezTo>
                  <a:pt x="10497264" y="786170"/>
                  <a:pt x="10515600" y="800100"/>
                  <a:pt x="10515600" y="800100"/>
                </a:cubicBezTo>
                <a:lnTo>
                  <a:pt x="10706100" y="847725"/>
                </a:lnTo>
                <a:lnTo>
                  <a:pt x="10887075" y="904875"/>
                </a:lnTo>
                <a:lnTo>
                  <a:pt x="11220450" y="952500"/>
                </a:lnTo>
                <a:lnTo>
                  <a:pt x="11334750" y="981075"/>
                </a:lnTo>
                <a:lnTo>
                  <a:pt x="9525" y="1019175"/>
                </a:lnTo>
                <a:lnTo>
                  <a:pt x="0" y="752475"/>
                </a:lnTo>
                <a:lnTo>
                  <a:pt x="104775" y="78105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10800000">
            <a:off x="6552280" y="4624735"/>
            <a:ext cx="1065521" cy="1008431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rot="10310010">
            <a:off x="2453570" y="4579989"/>
            <a:ext cx="1065521" cy="1008431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 rot="10800000">
            <a:off x="2871330" y="4789062"/>
            <a:ext cx="342553" cy="385323"/>
          </a:xfrm>
          <a:prstGeom prst="arc">
            <a:avLst>
              <a:gd name="adj1" fmla="val 15690427"/>
              <a:gd name="adj2" fmla="val 0"/>
            </a:avLst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10800000">
            <a:off x="7006266" y="4819388"/>
            <a:ext cx="342553" cy="385323"/>
          </a:xfrm>
          <a:prstGeom prst="arc">
            <a:avLst>
              <a:gd name="adj1" fmla="val 15690427"/>
              <a:gd name="adj2" fmla="val 0"/>
            </a:avLst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e 77"/>
          <p:cNvGrpSpPr/>
          <p:nvPr/>
        </p:nvGrpSpPr>
        <p:grpSpPr>
          <a:xfrm>
            <a:off x="6648450" y="4655061"/>
            <a:ext cx="881688" cy="1258820"/>
            <a:chOff x="6648450" y="4655061"/>
            <a:chExt cx="881688" cy="1258820"/>
          </a:xfrm>
        </p:grpSpPr>
        <p:cxnSp>
          <p:nvCxnSpPr>
            <p:cNvPr id="58" name="Connecteur droit 57"/>
            <p:cNvCxnSpPr/>
            <p:nvPr/>
          </p:nvCxnSpPr>
          <p:spPr>
            <a:xfrm flipH="1">
              <a:off x="6648450" y="4655061"/>
              <a:ext cx="529092" cy="662809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flipH="1">
              <a:off x="6648450" y="5150348"/>
              <a:ext cx="357816" cy="195974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 flipH="1">
              <a:off x="7001046" y="4902704"/>
              <a:ext cx="529092" cy="662809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 flipH="1">
              <a:off x="7001046" y="5204712"/>
              <a:ext cx="83994" cy="350215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 flipH="1">
              <a:off x="6724057" y="5218086"/>
              <a:ext cx="360984" cy="354038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flipH="1">
              <a:off x="6708349" y="5164873"/>
              <a:ext cx="282302" cy="431901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>
              <a:off x="6724057" y="5565513"/>
              <a:ext cx="0" cy="348368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e 79"/>
          <p:cNvGrpSpPr/>
          <p:nvPr/>
        </p:nvGrpSpPr>
        <p:grpSpPr>
          <a:xfrm>
            <a:off x="2533173" y="4624735"/>
            <a:ext cx="881688" cy="1258820"/>
            <a:chOff x="6648450" y="4655061"/>
            <a:chExt cx="881688" cy="1258820"/>
          </a:xfrm>
        </p:grpSpPr>
        <p:cxnSp>
          <p:nvCxnSpPr>
            <p:cNvPr id="81" name="Connecteur droit 80"/>
            <p:cNvCxnSpPr/>
            <p:nvPr/>
          </p:nvCxnSpPr>
          <p:spPr>
            <a:xfrm flipH="1">
              <a:off x="6648450" y="4655061"/>
              <a:ext cx="529092" cy="662809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 flipH="1">
              <a:off x="6648450" y="5150348"/>
              <a:ext cx="357816" cy="195974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 flipH="1">
              <a:off x="7001046" y="4902704"/>
              <a:ext cx="529092" cy="662809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 flipH="1">
              <a:off x="7001046" y="5204712"/>
              <a:ext cx="83994" cy="350215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 flipH="1">
              <a:off x="6724057" y="5218086"/>
              <a:ext cx="360984" cy="354038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 flipH="1">
              <a:off x="6708349" y="5164873"/>
              <a:ext cx="282302" cy="431901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>
              <a:off x="6724057" y="5565513"/>
              <a:ext cx="0" cy="348368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Connecteur droit avec flèche 50"/>
          <p:cNvCxnSpPr/>
          <p:nvPr/>
        </p:nvCxnSpPr>
        <p:spPr>
          <a:xfrm flipV="1">
            <a:off x="2667000" y="3685598"/>
            <a:ext cx="1362075" cy="1791277"/>
          </a:xfrm>
          <a:prstGeom prst="straightConnector1">
            <a:avLst/>
          </a:prstGeom>
          <a:ln w="60325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flipH="1">
            <a:off x="5962650" y="5899279"/>
            <a:ext cx="761407" cy="14602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flipH="1" flipV="1">
            <a:off x="2608780" y="5895622"/>
            <a:ext cx="1979727" cy="10269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 flipH="1">
            <a:off x="5962650" y="5899467"/>
            <a:ext cx="15710" cy="820208"/>
          </a:xfrm>
          <a:prstGeom prst="line">
            <a:avLst/>
          </a:prstGeom>
          <a:ln w="317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H="1">
            <a:off x="4599830" y="5897074"/>
            <a:ext cx="5198" cy="332497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>
            <a:off x="4859965" y="5890382"/>
            <a:ext cx="102" cy="339983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>
            <a:off x="4843444" y="5889588"/>
            <a:ext cx="614288" cy="4099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5450254" y="5889588"/>
            <a:ext cx="2631" cy="830087"/>
          </a:xfrm>
          <a:prstGeom prst="line">
            <a:avLst/>
          </a:prstGeom>
          <a:ln w="317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H="1" flipV="1">
            <a:off x="5450254" y="6719675"/>
            <a:ext cx="528106" cy="7578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>
            <a:off x="2492251" y="5800764"/>
            <a:ext cx="183186" cy="194438"/>
          </a:xfrm>
          <a:prstGeom prst="line">
            <a:avLst/>
          </a:prstGeom>
          <a:ln w="539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>
            <a:off x="4520967" y="5781792"/>
            <a:ext cx="183186" cy="194438"/>
          </a:xfrm>
          <a:prstGeom prst="line">
            <a:avLst/>
          </a:prstGeom>
          <a:ln w="539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>
          <a:xfrm>
            <a:off x="5406616" y="5775338"/>
            <a:ext cx="183186" cy="194438"/>
          </a:xfrm>
          <a:prstGeom prst="line">
            <a:avLst/>
          </a:prstGeom>
          <a:ln w="539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>
            <a:off x="5315571" y="6630034"/>
            <a:ext cx="183186" cy="194438"/>
          </a:xfrm>
          <a:prstGeom prst="line">
            <a:avLst/>
          </a:prstGeom>
          <a:ln w="539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/>
          <p:cNvCxnSpPr/>
          <p:nvPr/>
        </p:nvCxnSpPr>
        <p:spPr>
          <a:xfrm flipH="1">
            <a:off x="6654503" y="5817561"/>
            <a:ext cx="194997" cy="176660"/>
          </a:xfrm>
          <a:prstGeom prst="line">
            <a:avLst/>
          </a:prstGeom>
          <a:ln w="539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 flipH="1">
            <a:off x="5855144" y="5771288"/>
            <a:ext cx="194997" cy="176660"/>
          </a:xfrm>
          <a:prstGeom prst="line">
            <a:avLst/>
          </a:prstGeom>
          <a:ln w="539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/>
          <p:cNvCxnSpPr/>
          <p:nvPr/>
        </p:nvCxnSpPr>
        <p:spPr>
          <a:xfrm flipH="1">
            <a:off x="5881782" y="6666489"/>
            <a:ext cx="194997" cy="176660"/>
          </a:xfrm>
          <a:prstGeom prst="line">
            <a:avLst/>
          </a:prstGeom>
          <a:ln w="539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/>
          <p:cNvCxnSpPr/>
          <p:nvPr/>
        </p:nvCxnSpPr>
        <p:spPr>
          <a:xfrm flipH="1">
            <a:off x="4721266" y="5771288"/>
            <a:ext cx="194997" cy="176660"/>
          </a:xfrm>
          <a:prstGeom prst="line">
            <a:avLst/>
          </a:prstGeom>
          <a:ln w="539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/>
          <p:cNvCxnSpPr/>
          <p:nvPr/>
        </p:nvCxnSpPr>
        <p:spPr>
          <a:xfrm flipH="1">
            <a:off x="4345958" y="6229571"/>
            <a:ext cx="804630" cy="0"/>
          </a:xfrm>
          <a:prstGeom prst="line">
            <a:avLst/>
          </a:prstGeom>
          <a:ln w="53975">
            <a:solidFill>
              <a:schemeClr val="accent1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>
          <a:xfrm>
            <a:off x="4588507" y="6211526"/>
            <a:ext cx="149163" cy="290376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>
          <a:xfrm flipH="1">
            <a:off x="4737670" y="6229571"/>
            <a:ext cx="138035" cy="269414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rme libre 11"/>
          <p:cNvSpPr/>
          <p:nvPr/>
        </p:nvSpPr>
        <p:spPr>
          <a:xfrm rot="1940684" flipH="1">
            <a:off x="2320109" y="3364305"/>
            <a:ext cx="5905535" cy="1883818"/>
          </a:xfrm>
          <a:custGeom>
            <a:avLst/>
            <a:gdLst>
              <a:gd name="connsiteX0" fmla="*/ 0 w 17665360"/>
              <a:gd name="connsiteY0" fmla="*/ 2370897 h 3097226"/>
              <a:gd name="connsiteX1" fmla="*/ 204716 w 17665360"/>
              <a:gd name="connsiteY1" fmla="*/ 2111589 h 3097226"/>
              <a:gd name="connsiteX2" fmla="*/ 409433 w 17665360"/>
              <a:gd name="connsiteY2" fmla="*/ 1688508 h 3097226"/>
              <a:gd name="connsiteX3" fmla="*/ 641445 w 17665360"/>
              <a:gd name="connsiteY3" fmla="*/ 1401905 h 3097226"/>
              <a:gd name="connsiteX4" fmla="*/ 914400 w 17665360"/>
              <a:gd name="connsiteY4" fmla="*/ 1279076 h 3097226"/>
              <a:gd name="connsiteX5" fmla="*/ 1378424 w 17665360"/>
              <a:gd name="connsiteY5" fmla="*/ 1320019 h 3097226"/>
              <a:gd name="connsiteX6" fmla="*/ 1705970 w 17665360"/>
              <a:gd name="connsiteY6" fmla="*/ 1715804 h 3097226"/>
              <a:gd name="connsiteX7" fmla="*/ 1910686 w 17665360"/>
              <a:gd name="connsiteY7" fmla="*/ 1934168 h 3097226"/>
              <a:gd name="connsiteX8" fmla="*/ 2129051 w 17665360"/>
              <a:gd name="connsiteY8" fmla="*/ 1743100 h 3097226"/>
              <a:gd name="connsiteX9" fmla="*/ 2279176 w 17665360"/>
              <a:gd name="connsiteY9" fmla="*/ 1770395 h 3097226"/>
              <a:gd name="connsiteX10" fmla="*/ 2374710 w 17665360"/>
              <a:gd name="connsiteY10" fmla="*/ 1920520 h 3097226"/>
              <a:gd name="connsiteX11" fmla="*/ 2565779 w 17665360"/>
              <a:gd name="connsiteY11" fmla="*/ 1715804 h 3097226"/>
              <a:gd name="connsiteX12" fmla="*/ 2688609 w 17665360"/>
              <a:gd name="connsiteY12" fmla="*/ 1360962 h 3097226"/>
              <a:gd name="connsiteX13" fmla="*/ 2838734 w 17665360"/>
              <a:gd name="connsiteY13" fmla="*/ 1060711 h 3097226"/>
              <a:gd name="connsiteX14" fmla="*/ 2961564 w 17665360"/>
              <a:gd name="connsiteY14" fmla="*/ 760461 h 3097226"/>
              <a:gd name="connsiteX15" fmla="*/ 3043451 w 17665360"/>
              <a:gd name="connsiteY15" fmla="*/ 746813 h 3097226"/>
              <a:gd name="connsiteX16" fmla="*/ 3275463 w 17665360"/>
              <a:gd name="connsiteY16" fmla="*/ 637631 h 3097226"/>
              <a:gd name="connsiteX17" fmla="*/ 3562066 w 17665360"/>
              <a:gd name="connsiteY17" fmla="*/ 1060711 h 3097226"/>
              <a:gd name="connsiteX18" fmla="*/ 3998794 w 17665360"/>
              <a:gd name="connsiteY18" fmla="*/ 1661213 h 3097226"/>
              <a:gd name="connsiteX19" fmla="*/ 4326340 w 17665360"/>
              <a:gd name="connsiteY19" fmla="*/ 1497440 h 3097226"/>
              <a:gd name="connsiteX20" fmla="*/ 4476466 w 17665360"/>
              <a:gd name="connsiteY20" fmla="*/ 1552031 h 3097226"/>
              <a:gd name="connsiteX21" fmla="*/ 4653886 w 17665360"/>
              <a:gd name="connsiteY21" fmla="*/ 1579326 h 3097226"/>
              <a:gd name="connsiteX22" fmla="*/ 4776716 w 17665360"/>
              <a:gd name="connsiteY22" fmla="*/ 1292723 h 3097226"/>
              <a:gd name="connsiteX23" fmla="*/ 4954137 w 17665360"/>
              <a:gd name="connsiteY23" fmla="*/ 1060711 h 3097226"/>
              <a:gd name="connsiteX24" fmla="*/ 5254388 w 17665360"/>
              <a:gd name="connsiteY24" fmla="*/ 1360962 h 3097226"/>
              <a:gd name="connsiteX25" fmla="*/ 5677469 w 17665360"/>
              <a:gd name="connsiteY25" fmla="*/ 1838634 h 3097226"/>
              <a:gd name="connsiteX26" fmla="*/ 6250675 w 17665360"/>
              <a:gd name="connsiteY26" fmla="*/ 1552031 h 3097226"/>
              <a:gd name="connsiteX27" fmla="*/ 6332561 w 17665360"/>
              <a:gd name="connsiteY27" fmla="*/ 1251780 h 3097226"/>
              <a:gd name="connsiteX28" fmla="*/ 6851176 w 17665360"/>
              <a:gd name="connsiteY28" fmla="*/ 937882 h 3097226"/>
              <a:gd name="connsiteX29" fmla="*/ 7096836 w 17665360"/>
              <a:gd name="connsiteY29" fmla="*/ 1183541 h 3097226"/>
              <a:gd name="connsiteX30" fmla="*/ 7342495 w 17665360"/>
              <a:gd name="connsiteY30" fmla="*/ 1538383 h 3097226"/>
              <a:gd name="connsiteX31" fmla="*/ 7642746 w 17665360"/>
              <a:gd name="connsiteY31" fmla="*/ 1975111 h 3097226"/>
              <a:gd name="connsiteX32" fmla="*/ 7861110 w 17665360"/>
              <a:gd name="connsiteY32" fmla="*/ 2439135 h 3097226"/>
              <a:gd name="connsiteX33" fmla="*/ 8188657 w 17665360"/>
              <a:gd name="connsiteY33" fmla="*/ 2643852 h 3097226"/>
              <a:gd name="connsiteX34" fmla="*/ 8529851 w 17665360"/>
              <a:gd name="connsiteY34" fmla="*/ 2411840 h 3097226"/>
              <a:gd name="connsiteX35" fmla="*/ 8789158 w 17665360"/>
              <a:gd name="connsiteY35" fmla="*/ 1893225 h 3097226"/>
              <a:gd name="connsiteX36" fmla="*/ 8857397 w 17665360"/>
              <a:gd name="connsiteY36" fmla="*/ 1470144 h 3097226"/>
              <a:gd name="connsiteX37" fmla="*/ 9321421 w 17665360"/>
              <a:gd name="connsiteY37" fmla="*/ 855995 h 3097226"/>
              <a:gd name="connsiteX38" fmla="*/ 9676263 w 17665360"/>
              <a:gd name="connsiteY38" fmla="*/ 296437 h 3097226"/>
              <a:gd name="connsiteX39" fmla="*/ 10126639 w 17665360"/>
              <a:gd name="connsiteY39" fmla="*/ 610335 h 3097226"/>
              <a:gd name="connsiteX40" fmla="*/ 10563367 w 17665360"/>
              <a:gd name="connsiteY40" fmla="*/ 1060711 h 3097226"/>
              <a:gd name="connsiteX41" fmla="*/ 10686197 w 17665360"/>
              <a:gd name="connsiteY41" fmla="*/ 1702156 h 3097226"/>
              <a:gd name="connsiteX42" fmla="*/ 11095630 w 17665360"/>
              <a:gd name="connsiteY42" fmla="*/ 2329953 h 3097226"/>
              <a:gd name="connsiteX43" fmla="*/ 11627892 w 17665360"/>
              <a:gd name="connsiteY43" fmla="*/ 2630204 h 3097226"/>
              <a:gd name="connsiteX44" fmla="*/ 11832609 w 17665360"/>
              <a:gd name="connsiteY44" fmla="*/ 2179828 h 3097226"/>
              <a:gd name="connsiteX45" fmla="*/ 12201098 w 17665360"/>
              <a:gd name="connsiteY45" fmla="*/ 2521022 h 3097226"/>
              <a:gd name="connsiteX46" fmla="*/ 12351224 w 17665360"/>
              <a:gd name="connsiteY46" fmla="*/ 3066932 h 3097226"/>
              <a:gd name="connsiteX47" fmla="*/ 13019964 w 17665360"/>
              <a:gd name="connsiteY47" fmla="*/ 2780329 h 3097226"/>
              <a:gd name="connsiteX48" fmla="*/ 13470340 w 17665360"/>
              <a:gd name="connsiteY48" fmla="*/ 3094228 h 3097226"/>
              <a:gd name="connsiteX49" fmla="*/ 14043546 w 17665360"/>
              <a:gd name="connsiteY49" fmla="*/ 2548317 h 3097226"/>
              <a:gd name="connsiteX50" fmla="*/ 14862412 w 17665360"/>
              <a:gd name="connsiteY50" fmla="*/ 2329953 h 3097226"/>
              <a:gd name="connsiteX51" fmla="*/ 14998889 w 17665360"/>
              <a:gd name="connsiteY51" fmla="*/ 2480079 h 3097226"/>
              <a:gd name="connsiteX52" fmla="*/ 15476561 w 17665360"/>
              <a:gd name="connsiteY52" fmla="*/ 2753034 h 3097226"/>
              <a:gd name="connsiteX53" fmla="*/ 16131654 w 17665360"/>
              <a:gd name="connsiteY53" fmla="*/ 1647565 h 3097226"/>
              <a:gd name="connsiteX54" fmla="*/ 16622973 w 17665360"/>
              <a:gd name="connsiteY54" fmla="*/ 1852282 h 3097226"/>
              <a:gd name="connsiteX55" fmla="*/ 17141588 w 17665360"/>
              <a:gd name="connsiteY55" fmla="*/ 896938 h 3097226"/>
              <a:gd name="connsiteX56" fmla="*/ 17414543 w 17665360"/>
              <a:gd name="connsiteY56" fmla="*/ 214550 h 3097226"/>
              <a:gd name="connsiteX57" fmla="*/ 17632907 w 17665360"/>
              <a:gd name="connsiteY57" fmla="*/ 23482 h 3097226"/>
              <a:gd name="connsiteX58" fmla="*/ 17660203 w 17665360"/>
              <a:gd name="connsiteY58" fmla="*/ 9834 h 309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7665360" h="3097226">
                <a:moveTo>
                  <a:pt x="0" y="2370897"/>
                </a:moveTo>
                <a:cubicBezTo>
                  <a:pt x="68238" y="2298108"/>
                  <a:pt x="136477" y="2225320"/>
                  <a:pt x="204716" y="2111589"/>
                </a:cubicBezTo>
                <a:cubicBezTo>
                  <a:pt x="272955" y="1997857"/>
                  <a:pt x="336645" y="1806789"/>
                  <a:pt x="409433" y="1688508"/>
                </a:cubicBezTo>
                <a:cubicBezTo>
                  <a:pt x="482221" y="1570227"/>
                  <a:pt x="557284" y="1470144"/>
                  <a:pt x="641445" y="1401905"/>
                </a:cubicBezTo>
                <a:cubicBezTo>
                  <a:pt x="725606" y="1333666"/>
                  <a:pt x="791570" y="1292724"/>
                  <a:pt x="914400" y="1279076"/>
                </a:cubicBezTo>
                <a:cubicBezTo>
                  <a:pt x="1037230" y="1265428"/>
                  <a:pt x="1246496" y="1247231"/>
                  <a:pt x="1378424" y="1320019"/>
                </a:cubicBezTo>
                <a:cubicBezTo>
                  <a:pt x="1510352" y="1392807"/>
                  <a:pt x="1617260" y="1613446"/>
                  <a:pt x="1705970" y="1715804"/>
                </a:cubicBezTo>
                <a:cubicBezTo>
                  <a:pt x="1794680" y="1818162"/>
                  <a:pt x="1840173" y="1929619"/>
                  <a:pt x="1910686" y="1934168"/>
                </a:cubicBezTo>
                <a:cubicBezTo>
                  <a:pt x="1981200" y="1938717"/>
                  <a:pt x="2067636" y="1770395"/>
                  <a:pt x="2129051" y="1743100"/>
                </a:cubicBezTo>
                <a:cubicBezTo>
                  <a:pt x="2190466" y="1715805"/>
                  <a:pt x="2238233" y="1740825"/>
                  <a:pt x="2279176" y="1770395"/>
                </a:cubicBezTo>
                <a:cubicBezTo>
                  <a:pt x="2320119" y="1799965"/>
                  <a:pt x="2326943" y="1929618"/>
                  <a:pt x="2374710" y="1920520"/>
                </a:cubicBezTo>
                <a:cubicBezTo>
                  <a:pt x="2422477" y="1911422"/>
                  <a:pt x="2513463" y="1809064"/>
                  <a:pt x="2565779" y="1715804"/>
                </a:cubicBezTo>
                <a:cubicBezTo>
                  <a:pt x="2618095" y="1622544"/>
                  <a:pt x="2643117" y="1470144"/>
                  <a:pt x="2688609" y="1360962"/>
                </a:cubicBezTo>
                <a:cubicBezTo>
                  <a:pt x="2734101" y="1251780"/>
                  <a:pt x="2793242" y="1160794"/>
                  <a:pt x="2838734" y="1060711"/>
                </a:cubicBezTo>
                <a:cubicBezTo>
                  <a:pt x="2884226" y="960628"/>
                  <a:pt x="2927445" y="812777"/>
                  <a:pt x="2961564" y="760461"/>
                </a:cubicBezTo>
                <a:cubicBezTo>
                  <a:pt x="2995683" y="708145"/>
                  <a:pt x="2991135" y="767285"/>
                  <a:pt x="3043451" y="746813"/>
                </a:cubicBezTo>
                <a:cubicBezTo>
                  <a:pt x="3095767" y="726341"/>
                  <a:pt x="3189027" y="585315"/>
                  <a:pt x="3275463" y="637631"/>
                </a:cubicBezTo>
                <a:cubicBezTo>
                  <a:pt x="3361899" y="689947"/>
                  <a:pt x="3441511" y="890114"/>
                  <a:pt x="3562066" y="1060711"/>
                </a:cubicBezTo>
                <a:cubicBezTo>
                  <a:pt x="3682621" y="1231308"/>
                  <a:pt x="3871415" y="1588425"/>
                  <a:pt x="3998794" y="1661213"/>
                </a:cubicBezTo>
                <a:cubicBezTo>
                  <a:pt x="4126173" y="1734001"/>
                  <a:pt x="4246728" y="1515637"/>
                  <a:pt x="4326340" y="1497440"/>
                </a:cubicBezTo>
                <a:cubicBezTo>
                  <a:pt x="4405952" y="1479243"/>
                  <a:pt x="4421875" y="1538383"/>
                  <a:pt x="4476466" y="1552031"/>
                </a:cubicBezTo>
                <a:cubicBezTo>
                  <a:pt x="4531057" y="1565679"/>
                  <a:pt x="4603844" y="1622544"/>
                  <a:pt x="4653886" y="1579326"/>
                </a:cubicBezTo>
                <a:cubicBezTo>
                  <a:pt x="4703928" y="1536108"/>
                  <a:pt x="4726674" y="1379159"/>
                  <a:pt x="4776716" y="1292723"/>
                </a:cubicBezTo>
                <a:cubicBezTo>
                  <a:pt x="4826758" y="1206287"/>
                  <a:pt x="4874525" y="1049338"/>
                  <a:pt x="4954137" y="1060711"/>
                </a:cubicBezTo>
                <a:cubicBezTo>
                  <a:pt x="5033749" y="1072084"/>
                  <a:pt x="5133833" y="1231308"/>
                  <a:pt x="5254388" y="1360962"/>
                </a:cubicBezTo>
                <a:cubicBezTo>
                  <a:pt x="5374943" y="1490616"/>
                  <a:pt x="5511421" y="1806789"/>
                  <a:pt x="5677469" y="1838634"/>
                </a:cubicBezTo>
                <a:cubicBezTo>
                  <a:pt x="5843517" y="1870479"/>
                  <a:pt x="6141493" y="1649840"/>
                  <a:pt x="6250675" y="1552031"/>
                </a:cubicBezTo>
                <a:cubicBezTo>
                  <a:pt x="6359857" y="1454222"/>
                  <a:pt x="6232478" y="1354138"/>
                  <a:pt x="6332561" y="1251780"/>
                </a:cubicBezTo>
                <a:cubicBezTo>
                  <a:pt x="6432645" y="1149422"/>
                  <a:pt x="6723797" y="949255"/>
                  <a:pt x="6851176" y="937882"/>
                </a:cubicBezTo>
                <a:cubicBezTo>
                  <a:pt x="6978555" y="926509"/>
                  <a:pt x="7014950" y="1083457"/>
                  <a:pt x="7096836" y="1183541"/>
                </a:cubicBezTo>
                <a:cubicBezTo>
                  <a:pt x="7178723" y="1283624"/>
                  <a:pt x="7342495" y="1538383"/>
                  <a:pt x="7342495" y="1538383"/>
                </a:cubicBezTo>
                <a:cubicBezTo>
                  <a:pt x="7433480" y="1670311"/>
                  <a:pt x="7556310" y="1824986"/>
                  <a:pt x="7642746" y="1975111"/>
                </a:cubicBezTo>
                <a:cubicBezTo>
                  <a:pt x="7729182" y="2125236"/>
                  <a:pt x="7770125" y="2327678"/>
                  <a:pt x="7861110" y="2439135"/>
                </a:cubicBezTo>
                <a:cubicBezTo>
                  <a:pt x="7952095" y="2550592"/>
                  <a:pt x="8077200" y="2648401"/>
                  <a:pt x="8188657" y="2643852"/>
                </a:cubicBezTo>
                <a:cubicBezTo>
                  <a:pt x="8300114" y="2639303"/>
                  <a:pt x="8429768" y="2536945"/>
                  <a:pt x="8529851" y="2411840"/>
                </a:cubicBezTo>
                <a:cubicBezTo>
                  <a:pt x="8629935" y="2286735"/>
                  <a:pt x="8734567" y="2050174"/>
                  <a:pt x="8789158" y="1893225"/>
                </a:cubicBezTo>
                <a:cubicBezTo>
                  <a:pt x="8843749" y="1736276"/>
                  <a:pt x="8768687" y="1643016"/>
                  <a:pt x="8857397" y="1470144"/>
                </a:cubicBezTo>
                <a:cubicBezTo>
                  <a:pt x="8946108" y="1297272"/>
                  <a:pt x="9184943" y="1051613"/>
                  <a:pt x="9321421" y="855995"/>
                </a:cubicBezTo>
                <a:cubicBezTo>
                  <a:pt x="9457899" y="660377"/>
                  <a:pt x="9542060" y="337380"/>
                  <a:pt x="9676263" y="296437"/>
                </a:cubicBezTo>
                <a:cubicBezTo>
                  <a:pt x="9810466" y="255494"/>
                  <a:pt x="9978788" y="482956"/>
                  <a:pt x="10126639" y="610335"/>
                </a:cubicBezTo>
                <a:cubicBezTo>
                  <a:pt x="10274490" y="737714"/>
                  <a:pt x="10470107" y="878741"/>
                  <a:pt x="10563367" y="1060711"/>
                </a:cubicBezTo>
                <a:cubicBezTo>
                  <a:pt x="10656627" y="1242681"/>
                  <a:pt x="10597487" y="1490616"/>
                  <a:pt x="10686197" y="1702156"/>
                </a:cubicBezTo>
                <a:cubicBezTo>
                  <a:pt x="10774907" y="1913696"/>
                  <a:pt x="10938681" y="2175278"/>
                  <a:pt x="11095630" y="2329953"/>
                </a:cubicBezTo>
                <a:cubicBezTo>
                  <a:pt x="11252579" y="2484628"/>
                  <a:pt x="11505062" y="2655225"/>
                  <a:pt x="11627892" y="2630204"/>
                </a:cubicBezTo>
                <a:cubicBezTo>
                  <a:pt x="11750722" y="2605183"/>
                  <a:pt x="11737075" y="2198025"/>
                  <a:pt x="11832609" y="2179828"/>
                </a:cubicBezTo>
                <a:cubicBezTo>
                  <a:pt x="11928143" y="2161631"/>
                  <a:pt x="12114662" y="2373171"/>
                  <a:pt x="12201098" y="2521022"/>
                </a:cubicBezTo>
                <a:cubicBezTo>
                  <a:pt x="12287534" y="2668873"/>
                  <a:pt x="12214746" y="3023714"/>
                  <a:pt x="12351224" y="3066932"/>
                </a:cubicBezTo>
                <a:cubicBezTo>
                  <a:pt x="12487702" y="3110150"/>
                  <a:pt x="12833445" y="2775780"/>
                  <a:pt x="13019964" y="2780329"/>
                </a:cubicBezTo>
                <a:cubicBezTo>
                  <a:pt x="13206483" y="2784878"/>
                  <a:pt x="13299743" y="3132897"/>
                  <a:pt x="13470340" y="3094228"/>
                </a:cubicBezTo>
                <a:cubicBezTo>
                  <a:pt x="13640937" y="3055559"/>
                  <a:pt x="13811534" y="2675696"/>
                  <a:pt x="14043546" y="2548317"/>
                </a:cubicBezTo>
                <a:cubicBezTo>
                  <a:pt x="14275558" y="2420938"/>
                  <a:pt x="14703188" y="2341326"/>
                  <a:pt x="14862412" y="2329953"/>
                </a:cubicBezTo>
                <a:cubicBezTo>
                  <a:pt x="15021636" y="2318580"/>
                  <a:pt x="14896531" y="2409566"/>
                  <a:pt x="14998889" y="2480079"/>
                </a:cubicBezTo>
                <a:cubicBezTo>
                  <a:pt x="15101247" y="2550593"/>
                  <a:pt x="15287767" y="2891786"/>
                  <a:pt x="15476561" y="2753034"/>
                </a:cubicBezTo>
                <a:cubicBezTo>
                  <a:pt x="15665355" y="2614282"/>
                  <a:pt x="15940585" y="1797690"/>
                  <a:pt x="16131654" y="1647565"/>
                </a:cubicBezTo>
                <a:cubicBezTo>
                  <a:pt x="16322723" y="1497440"/>
                  <a:pt x="16454651" y="1977386"/>
                  <a:pt x="16622973" y="1852282"/>
                </a:cubicBezTo>
                <a:cubicBezTo>
                  <a:pt x="16791295" y="1727178"/>
                  <a:pt x="17009660" y="1169893"/>
                  <a:pt x="17141588" y="896938"/>
                </a:cubicBezTo>
                <a:cubicBezTo>
                  <a:pt x="17273516" y="623983"/>
                  <a:pt x="17332657" y="360126"/>
                  <a:pt x="17414543" y="214550"/>
                </a:cubicBezTo>
                <a:cubicBezTo>
                  <a:pt x="17496429" y="68974"/>
                  <a:pt x="17591964" y="57601"/>
                  <a:pt x="17632907" y="23482"/>
                </a:cubicBezTo>
                <a:cubicBezTo>
                  <a:pt x="17673850" y="-10637"/>
                  <a:pt x="17667026" y="-402"/>
                  <a:pt x="17660203" y="9834"/>
                </a:cubicBezTo>
              </a:path>
            </a:pathLst>
          </a:cu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orme libre 68"/>
          <p:cNvSpPr/>
          <p:nvPr/>
        </p:nvSpPr>
        <p:spPr>
          <a:xfrm rot="1940684" flipH="1">
            <a:off x="2812400" y="3126254"/>
            <a:ext cx="5545709" cy="863065"/>
          </a:xfrm>
          <a:custGeom>
            <a:avLst/>
            <a:gdLst>
              <a:gd name="connsiteX0" fmla="*/ 0 w 17665360"/>
              <a:gd name="connsiteY0" fmla="*/ 2370897 h 3097226"/>
              <a:gd name="connsiteX1" fmla="*/ 204716 w 17665360"/>
              <a:gd name="connsiteY1" fmla="*/ 2111589 h 3097226"/>
              <a:gd name="connsiteX2" fmla="*/ 409433 w 17665360"/>
              <a:gd name="connsiteY2" fmla="*/ 1688508 h 3097226"/>
              <a:gd name="connsiteX3" fmla="*/ 641445 w 17665360"/>
              <a:gd name="connsiteY3" fmla="*/ 1401905 h 3097226"/>
              <a:gd name="connsiteX4" fmla="*/ 914400 w 17665360"/>
              <a:gd name="connsiteY4" fmla="*/ 1279076 h 3097226"/>
              <a:gd name="connsiteX5" fmla="*/ 1378424 w 17665360"/>
              <a:gd name="connsiteY5" fmla="*/ 1320019 h 3097226"/>
              <a:gd name="connsiteX6" fmla="*/ 1705970 w 17665360"/>
              <a:gd name="connsiteY6" fmla="*/ 1715804 h 3097226"/>
              <a:gd name="connsiteX7" fmla="*/ 1910686 w 17665360"/>
              <a:gd name="connsiteY7" fmla="*/ 1934168 h 3097226"/>
              <a:gd name="connsiteX8" fmla="*/ 2129051 w 17665360"/>
              <a:gd name="connsiteY8" fmla="*/ 1743100 h 3097226"/>
              <a:gd name="connsiteX9" fmla="*/ 2279176 w 17665360"/>
              <a:gd name="connsiteY9" fmla="*/ 1770395 h 3097226"/>
              <a:gd name="connsiteX10" fmla="*/ 2374710 w 17665360"/>
              <a:gd name="connsiteY10" fmla="*/ 1920520 h 3097226"/>
              <a:gd name="connsiteX11" fmla="*/ 2565779 w 17665360"/>
              <a:gd name="connsiteY11" fmla="*/ 1715804 h 3097226"/>
              <a:gd name="connsiteX12" fmla="*/ 2688609 w 17665360"/>
              <a:gd name="connsiteY12" fmla="*/ 1360962 h 3097226"/>
              <a:gd name="connsiteX13" fmla="*/ 2838734 w 17665360"/>
              <a:gd name="connsiteY13" fmla="*/ 1060711 h 3097226"/>
              <a:gd name="connsiteX14" fmla="*/ 2961564 w 17665360"/>
              <a:gd name="connsiteY14" fmla="*/ 760461 h 3097226"/>
              <a:gd name="connsiteX15" fmla="*/ 3043451 w 17665360"/>
              <a:gd name="connsiteY15" fmla="*/ 746813 h 3097226"/>
              <a:gd name="connsiteX16" fmla="*/ 3275463 w 17665360"/>
              <a:gd name="connsiteY16" fmla="*/ 637631 h 3097226"/>
              <a:gd name="connsiteX17" fmla="*/ 3562066 w 17665360"/>
              <a:gd name="connsiteY17" fmla="*/ 1060711 h 3097226"/>
              <a:gd name="connsiteX18" fmla="*/ 3998794 w 17665360"/>
              <a:gd name="connsiteY18" fmla="*/ 1661213 h 3097226"/>
              <a:gd name="connsiteX19" fmla="*/ 4326340 w 17665360"/>
              <a:gd name="connsiteY19" fmla="*/ 1497440 h 3097226"/>
              <a:gd name="connsiteX20" fmla="*/ 4476466 w 17665360"/>
              <a:gd name="connsiteY20" fmla="*/ 1552031 h 3097226"/>
              <a:gd name="connsiteX21" fmla="*/ 4653886 w 17665360"/>
              <a:gd name="connsiteY21" fmla="*/ 1579326 h 3097226"/>
              <a:gd name="connsiteX22" fmla="*/ 4776716 w 17665360"/>
              <a:gd name="connsiteY22" fmla="*/ 1292723 h 3097226"/>
              <a:gd name="connsiteX23" fmla="*/ 4954137 w 17665360"/>
              <a:gd name="connsiteY23" fmla="*/ 1060711 h 3097226"/>
              <a:gd name="connsiteX24" fmla="*/ 5254388 w 17665360"/>
              <a:gd name="connsiteY24" fmla="*/ 1360962 h 3097226"/>
              <a:gd name="connsiteX25" fmla="*/ 5677469 w 17665360"/>
              <a:gd name="connsiteY25" fmla="*/ 1838634 h 3097226"/>
              <a:gd name="connsiteX26" fmla="*/ 6250675 w 17665360"/>
              <a:gd name="connsiteY26" fmla="*/ 1552031 h 3097226"/>
              <a:gd name="connsiteX27" fmla="*/ 6332561 w 17665360"/>
              <a:gd name="connsiteY27" fmla="*/ 1251780 h 3097226"/>
              <a:gd name="connsiteX28" fmla="*/ 6851176 w 17665360"/>
              <a:gd name="connsiteY28" fmla="*/ 937882 h 3097226"/>
              <a:gd name="connsiteX29" fmla="*/ 7096836 w 17665360"/>
              <a:gd name="connsiteY29" fmla="*/ 1183541 h 3097226"/>
              <a:gd name="connsiteX30" fmla="*/ 7342495 w 17665360"/>
              <a:gd name="connsiteY30" fmla="*/ 1538383 h 3097226"/>
              <a:gd name="connsiteX31" fmla="*/ 7642746 w 17665360"/>
              <a:gd name="connsiteY31" fmla="*/ 1975111 h 3097226"/>
              <a:gd name="connsiteX32" fmla="*/ 7861110 w 17665360"/>
              <a:gd name="connsiteY32" fmla="*/ 2439135 h 3097226"/>
              <a:gd name="connsiteX33" fmla="*/ 8188657 w 17665360"/>
              <a:gd name="connsiteY33" fmla="*/ 2643852 h 3097226"/>
              <a:gd name="connsiteX34" fmla="*/ 8529851 w 17665360"/>
              <a:gd name="connsiteY34" fmla="*/ 2411840 h 3097226"/>
              <a:gd name="connsiteX35" fmla="*/ 8789158 w 17665360"/>
              <a:gd name="connsiteY35" fmla="*/ 1893225 h 3097226"/>
              <a:gd name="connsiteX36" fmla="*/ 8857397 w 17665360"/>
              <a:gd name="connsiteY36" fmla="*/ 1470144 h 3097226"/>
              <a:gd name="connsiteX37" fmla="*/ 9321421 w 17665360"/>
              <a:gd name="connsiteY37" fmla="*/ 855995 h 3097226"/>
              <a:gd name="connsiteX38" fmla="*/ 9676263 w 17665360"/>
              <a:gd name="connsiteY38" fmla="*/ 296437 h 3097226"/>
              <a:gd name="connsiteX39" fmla="*/ 10126639 w 17665360"/>
              <a:gd name="connsiteY39" fmla="*/ 610335 h 3097226"/>
              <a:gd name="connsiteX40" fmla="*/ 10563367 w 17665360"/>
              <a:gd name="connsiteY40" fmla="*/ 1060711 h 3097226"/>
              <a:gd name="connsiteX41" fmla="*/ 10686197 w 17665360"/>
              <a:gd name="connsiteY41" fmla="*/ 1702156 h 3097226"/>
              <a:gd name="connsiteX42" fmla="*/ 11095630 w 17665360"/>
              <a:gd name="connsiteY42" fmla="*/ 2329953 h 3097226"/>
              <a:gd name="connsiteX43" fmla="*/ 11627892 w 17665360"/>
              <a:gd name="connsiteY43" fmla="*/ 2630204 h 3097226"/>
              <a:gd name="connsiteX44" fmla="*/ 11832609 w 17665360"/>
              <a:gd name="connsiteY44" fmla="*/ 2179828 h 3097226"/>
              <a:gd name="connsiteX45" fmla="*/ 12201098 w 17665360"/>
              <a:gd name="connsiteY45" fmla="*/ 2521022 h 3097226"/>
              <a:gd name="connsiteX46" fmla="*/ 12351224 w 17665360"/>
              <a:gd name="connsiteY46" fmla="*/ 3066932 h 3097226"/>
              <a:gd name="connsiteX47" fmla="*/ 13019964 w 17665360"/>
              <a:gd name="connsiteY47" fmla="*/ 2780329 h 3097226"/>
              <a:gd name="connsiteX48" fmla="*/ 13470340 w 17665360"/>
              <a:gd name="connsiteY48" fmla="*/ 3094228 h 3097226"/>
              <a:gd name="connsiteX49" fmla="*/ 14043546 w 17665360"/>
              <a:gd name="connsiteY49" fmla="*/ 2548317 h 3097226"/>
              <a:gd name="connsiteX50" fmla="*/ 14862412 w 17665360"/>
              <a:gd name="connsiteY50" fmla="*/ 2329953 h 3097226"/>
              <a:gd name="connsiteX51" fmla="*/ 14998889 w 17665360"/>
              <a:gd name="connsiteY51" fmla="*/ 2480079 h 3097226"/>
              <a:gd name="connsiteX52" fmla="*/ 15476561 w 17665360"/>
              <a:gd name="connsiteY52" fmla="*/ 2753034 h 3097226"/>
              <a:gd name="connsiteX53" fmla="*/ 16131654 w 17665360"/>
              <a:gd name="connsiteY53" fmla="*/ 1647565 h 3097226"/>
              <a:gd name="connsiteX54" fmla="*/ 16622973 w 17665360"/>
              <a:gd name="connsiteY54" fmla="*/ 1852282 h 3097226"/>
              <a:gd name="connsiteX55" fmla="*/ 17141588 w 17665360"/>
              <a:gd name="connsiteY55" fmla="*/ 896938 h 3097226"/>
              <a:gd name="connsiteX56" fmla="*/ 17414543 w 17665360"/>
              <a:gd name="connsiteY56" fmla="*/ 214550 h 3097226"/>
              <a:gd name="connsiteX57" fmla="*/ 17632907 w 17665360"/>
              <a:gd name="connsiteY57" fmla="*/ 23482 h 3097226"/>
              <a:gd name="connsiteX58" fmla="*/ 17660203 w 17665360"/>
              <a:gd name="connsiteY58" fmla="*/ 9834 h 309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7665360" h="3097226">
                <a:moveTo>
                  <a:pt x="0" y="2370897"/>
                </a:moveTo>
                <a:cubicBezTo>
                  <a:pt x="68238" y="2298108"/>
                  <a:pt x="136477" y="2225320"/>
                  <a:pt x="204716" y="2111589"/>
                </a:cubicBezTo>
                <a:cubicBezTo>
                  <a:pt x="272955" y="1997857"/>
                  <a:pt x="336645" y="1806789"/>
                  <a:pt x="409433" y="1688508"/>
                </a:cubicBezTo>
                <a:cubicBezTo>
                  <a:pt x="482221" y="1570227"/>
                  <a:pt x="557284" y="1470144"/>
                  <a:pt x="641445" y="1401905"/>
                </a:cubicBezTo>
                <a:cubicBezTo>
                  <a:pt x="725606" y="1333666"/>
                  <a:pt x="791570" y="1292724"/>
                  <a:pt x="914400" y="1279076"/>
                </a:cubicBezTo>
                <a:cubicBezTo>
                  <a:pt x="1037230" y="1265428"/>
                  <a:pt x="1246496" y="1247231"/>
                  <a:pt x="1378424" y="1320019"/>
                </a:cubicBezTo>
                <a:cubicBezTo>
                  <a:pt x="1510352" y="1392807"/>
                  <a:pt x="1617260" y="1613446"/>
                  <a:pt x="1705970" y="1715804"/>
                </a:cubicBezTo>
                <a:cubicBezTo>
                  <a:pt x="1794680" y="1818162"/>
                  <a:pt x="1840173" y="1929619"/>
                  <a:pt x="1910686" y="1934168"/>
                </a:cubicBezTo>
                <a:cubicBezTo>
                  <a:pt x="1981200" y="1938717"/>
                  <a:pt x="2067636" y="1770395"/>
                  <a:pt x="2129051" y="1743100"/>
                </a:cubicBezTo>
                <a:cubicBezTo>
                  <a:pt x="2190466" y="1715805"/>
                  <a:pt x="2238233" y="1740825"/>
                  <a:pt x="2279176" y="1770395"/>
                </a:cubicBezTo>
                <a:cubicBezTo>
                  <a:pt x="2320119" y="1799965"/>
                  <a:pt x="2326943" y="1929618"/>
                  <a:pt x="2374710" y="1920520"/>
                </a:cubicBezTo>
                <a:cubicBezTo>
                  <a:pt x="2422477" y="1911422"/>
                  <a:pt x="2513463" y="1809064"/>
                  <a:pt x="2565779" y="1715804"/>
                </a:cubicBezTo>
                <a:cubicBezTo>
                  <a:pt x="2618095" y="1622544"/>
                  <a:pt x="2643117" y="1470144"/>
                  <a:pt x="2688609" y="1360962"/>
                </a:cubicBezTo>
                <a:cubicBezTo>
                  <a:pt x="2734101" y="1251780"/>
                  <a:pt x="2793242" y="1160794"/>
                  <a:pt x="2838734" y="1060711"/>
                </a:cubicBezTo>
                <a:cubicBezTo>
                  <a:pt x="2884226" y="960628"/>
                  <a:pt x="2927445" y="812777"/>
                  <a:pt x="2961564" y="760461"/>
                </a:cubicBezTo>
                <a:cubicBezTo>
                  <a:pt x="2995683" y="708145"/>
                  <a:pt x="2991135" y="767285"/>
                  <a:pt x="3043451" y="746813"/>
                </a:cubicBezTo>
                <a:cubicBezTo>
                  <a:pt x="3095767" y="726341"/>
                  <a:pt x="3189027" y="585315"/>
                  <a:pt x="3275463" y="637631"/>
                </a:cubicBezTo>
                <a:cubicBezTo>
                  <a:pt x="3361899" y="689947"/>
                  <a:pt x="3441511" y="890114"/>
                  <a:pt x="3562066" y="1060711"/>
                </a:cubicBezTo>
                <a:cubicBezTo>
                  <a:pt x="3682621" y="1231308"/>
                  <a:pt x="3871415" y="1588425"/>
                  <a:pt x="3998794" y="1661213"/>
                </a:cubicBezTo>
                <a:cubicBezTo>
                  <a:pt x="4126173" y="1734001"/>
                  <a:pt x="4246728" y="1515637"/>
                  <a:pt x="4326340" y="1497440"/>
                </a:cubicBezTo>
                <a:cubicBezTo>
                  <a:pt x="4405952" y="1479243"/>
                  <a:pt x="4421875" y="1538383"/>
                  <a:pt x="4476466" y="1552031"/>
                </a:cubicBezTo>
                <a:cubicBezTo>
                  <a:pt x="4531057" y="1565679"/>
                  <a:pt x="4603844" y="1622544"/>
                  <a:pt x="4653886" y="1579326"/>
                </a:cubicBezTo>
                <a:cubicBezTo>
                  <a:pt x="4703928" y="1536108"/>
                  <a:pt x="4726674" y="1379159"/>
                  <a:pt x="4776716" y="1292723"/>
                </a:cubicBezTo>
                <a:cubicBezTo>
                  <a:pt x="4826758" y="1206287"/>
                  <a:pt x="4874525" y="1049338"/>
                  <a:pt x="4954137" y="1060711"/>
                </a:cubicBezTo>
                <a:cubicBezTo>
                  <a:pt x="5033749" y="1072084"/>
                  <a:pt x="5133833" y="1231308"/>
                  <a:pt x="5254388" y="1360962"/>
                </a:cubicBezTo>
                <a:cubicBezTo>
                  <a:pt x="5374943" y="1490616"/>
                  <a:pt x="5511421" y="1806789"/>
                  <a:pt x="5677469" y="1838634"/>
                </a:cubicBezTo>
                <a:cubicBezTo>
                  <a:pt x="5843517" y="1870479"/>
                  <a:pt x="6141493" y="1649840"/>
                  <a:pt x="6250675" y="1552031"/>
                </a:cubicBezTo>
                <a:cubicBezTo>
                  <a:pt x="6359857" y="1454222"/>
                  <a:pt x="6232478" y="1354138"/>
                  <a:pt x="6332561" y="1251780"/>
                </a:cubicBezTo>
                <a:cubicBezTo>
                  <a:pt x="6432645" y="1149422"/>
                  <a:pt x="6723797" y="949255"/>
                  <a:pt x="6851176" y="937882"/>
                </a:cubicBezTo>
                <a:cubicBezTo>
                  <a:pt x="6978555" y="926509"/>
                  <a:pt x="7014950" y="1083457"/>
                  <a:pt x="7096836" y="1183541"/>
                </a:cubicBezTo>
                <a:cubicBezTo>
                  <a:pt x="7178723" y="1283624"/>
                  <a:pt x="7342495" y="1538383"/>
                  <a:pt x="7342495" y="1538383"/>
                </a:cubicBezTo>
                <a:cubicBezTo>
                  <a:pt x="7433480" y="1670311"/>
                  <a:pt x="7556310" y="1824986"/>
                  <a:pt x="7642746" y="1975111"/>
                </a:cubicBezTo>
                <a:cubicBezTo>
                  <a:pt x="7729182" y="2125236"/>
                  <a:pt x="7770125" y="2327678"/>
                  <a:pt x="7861110" y="2439135"/>
                </a:cubicBezTo>
                <a:cubicBezTo>
                  <a:pt x="7952095" y="2550592"/>
                  <a:pt x="8077200" y="2648401"/>
                  <a:pt x="8188657" y="2643852"/>
                </a:cubicBezTo>
                <a:cubicBezTo>
                  <a:pt x="8300114" y="2639303"/>
                  <a:pt x="8429768" y="2536945"/>
                  <a:pt x="8529851" y="2411840"/>
                </a:cubicBezTo>
                <a:cubicBezTo>
                  <a:pt x="8629935" y="2286735"/>
                  <a:pt x="8734567" y="2050174"/>
                  <a:pt x="8789158" y="1893225"/>
                </a:cubicBezTo>
                <a:cubicBezTo>
                  <a:pt x="8843749" y="1736276"/>
                  <a:pt x="8768687" y="1643016"/>
                  <a:pt x="8857397" y="1470144"/>
                </a:cubicBezTo>
                <a:cubicBezTo>
                  <a:pt x="8946108" y="1297272"/>
                  <a:pt x="9184943" y="1051613"/>
                  <a:pt x="9321421" y="855995"/>
                </a:cubicBezTo>
                <a:cubicBezTo>
                  <a:pt x="9457899" y="660377"/>
                  <a:pt x="9542060" y="337380"/>
                  <a:pt x="9676263" y="296437"/>
                </a:cubicBezTo>
                <a:cubicBezTo>
                  <a:pt x="9810466" y="255494"/>
                  <a:pt x="9978788" y="482956"/>
                  <a:pt x="10126639" y="610335"/>
                </a:cubicBezTo>
                <a:cubicBezTo>
                  <a:pt x="10274490" y="737714"/>
                  <a:pt x="10470107" y="878741"/>
                  <a:pt x="10563367" y="1060711"/>
                </a:cubicBezTo>
                <a:cubicBezTo>
                  <a:pt x="10656627" y="1242681"/>
                  <a:pt x="10597487" y="1490616"/>
                  <a:pt x="10686197" y="1702156"/>
                </a:cubicBezTo>
                <a:cubicBezTo>
                  <a:pt x="10774907" y="1913696"/>
                  <a:pt x="10938681" y="2175278"/>
                  <a:pt x="11095630" y="2329953"/>
                </a:cubicBezTo>
                <a:cubicBezTo>
                  <a:pt x="11252579" y="2484628"/>
                  <a:pt x="11505062" y="2655225"/>
                  <a:pt x="11627892" y="2630204"/>
                </a:cubicBezTo>
                <a:cubicBezTo>
                  <a:pt x="11750722" y="2605183"/>
                  <a:pt x="11737075" y="2198025"/>
                  <a:pt x="11832609" y="2179828"/>
                </a:cubicBezTo>
                <a:cubicBezTo>
                  <a:pt x="11928143" y="2161631"/>
                  <a:pt x="12114662" y="2373171"/>
                  <a:pt x="12201098" y="2521022"/>
                </a:cubicBezTo>
                <a:cubicBezTo>
                  <a:pt x="12287534" y="2668873"/>
                  <a:pt x="12214746" y="3023714"/>
                  <a:pt x="12351224" y="3066932"/>
                </a:cubicBezTo>
                <a:cubicBezTo>
                  <a:pt x="12487702" y="3110150"/>
                  <a:pt x="12833445" y="2775780"/>
                  <a:pt x="13019964" y="2780329"/>
                </a:cubicBezTo>
                <a:cubicBezTo>
                  <a:pt x="13206483" y="2784878"/>
                  <a:pt x="13299743" y="3132897"/>
                  <a:pt x="13470340" y="3094228"/>
                </a:cubicBezTo>
                <a:cubicBezTo>
                  <a:pt x="13640937" y="3055559"/>
                  <a:pt x="13811534" y="2675696"/>
                  <a:pt x="14043546" y="2548317"/>
                </a:cubicBezTo>
                <a:cubicBezTo>
                  <a:pt x="14275558" y="2420938"/>
                  <a:pt x="14703188" y="2341326"/>
                  <a:pt x="14862412" y="2329953"/>
                </a:cubicBezTo>
                <a:cubicBezTo>
                  <a:pt x="15021636" y="2318580"/>
                  <a:pt x="14896531" y="2409566"/>
                  <a:pt x="14998889" y="2480079"/>
                </a:cubicBezTo>
                <a:cubicBezTo>
                  <a:pt x="15101247" y="2550593"/>
                  <a:pt x="15287767" y="2891786"/>
                  <a:pt x="15476561" y="2753034"/>
                </a:cubicBezTo>
                <a:cubicBezTo>
                  <a:pt x="15665355" y="2614282"/>
                  <a:pt x="15940585" y="1797690"/>
                  <a:pt x="16131654" y="1647565"/>
                </a:cubicBezTo>
                <a:cubicBezTo>
                  <a:pt x="16322723" y="1497440"/>
                  <a:pt x="16454651" y="1977386"/>
                  <a:pt x="16622973" y="1852282"/>
                </a:cubicBezTo>
                <a:cubicBezTo>
                  <a:pt x="16791295" y="1727178"/>
                  <a:pt x="17009660" y="1169893"/>
                  <a:pt x="17141588" y="896938"/>
                </a:cubicBezTo>
                <a:cubicBezTo>
                  <a:pt x="17273516" y="623983"/>
                  <a:pt x="17332657" y="360126"/>
                  <a:pt x="17414543" y="214550"/>
                </a:cubicBezTo>
                <a:cubicBezTo>
                  <a:pt x="17496429" y="68974"/>
                  <a:pt x="17591964" y="57601"/>
                  <a:pt x="17632907" y="23482"/>
                </a:cubicBezTo>
                <a:cubicBezTo>
                  <a:pt x="17673850" y="-10637"/>
                  <a:pt x="17667026" y="-402"/>
                  <a:pt x="17660203" y="9834"/>
                </a:cubicBezTo>
              </a:path>
            </a:pathLst>
          </a:cu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orme libre 72"/>
          <p:cNvSpPr/>
          <p:nvPr/>
        </p:nvSpPr>
        <p:spPr>
          <a:xfrm rot="1940684" flipH="1">
            <a:off x="3368537" y="2861191"/>
            <a:ext cx="5545709" cy="445023"/>
          </a:xfrm>
          <a:custGeom>
            <a:avLst/>
            <a:gdLst>
              <a:gd name="connsiteX0" fmla="*/ 0 w 17665360"/>
              <a:gd name="connsiteY0" fmla="*/ 2370897 h 3097226"/>
              <a:gd name="connsiteX1" fmla="*/ 204716 w 17665360"/>
              <a:gd name="connsiteY1" fmla="*/ 2111589 h 3097226"/>
              <a:gd name="connsiteX2" fmla="*/ 409433 w 17665360"/>
              <a:gd name="connsiteY2" fmla="*/ 1688508 h 3097226"/>
              <a:gd name="connsiteX3" fmla="*/ 641445 w 17665360"/>
              <a:gd name="connsiteY3" fmla="*/ 1401905 h 3097226"/>
              <a:gd name="connsiteX4" fmla="*/ 914400 w 17665360"/>
              <a:gd name="connsiteY4" fmla="*/ 1279076 h 3097226"/>
              <a:gd name="connsiteX5" fmla="*/ 1378424 w 17665360"/>
              <a:gd name="connsiteY5" fmla="*/ 1320019 h 3097226"/>
              <a:gd name="connsiteX6" fmla="*/ 1705970 w 17665360"/>
              <a:gd name="connsiteY6" fmla="*/ 1715804 h 3097226"/>
              <a:gd name="connsiteX7" fmla="*/ 1910686 w 17665360"/>
              <a:gd name="connsiteY7" fmla="*/ 1934168 h 3097226"/>
              <a:gd name="connsiteX8" fmla="*/ 2129051 w 17665360"/>
              <a:gd name="connsiteY8" fmla="*/ 1743100 h 3097226"/>
              <a:gd name="connsiteX9" fmla="*/ 2279176 w 17665360"/>
              <a:gd name="connsiteY9" fmla="*/ 1770395 h 3097226"/>
              <a:gd name="connsiteX10" fmla="*/ 2374710 w 17665360"/>
              <a:gd name="connsiteY10" fmla="*/ 1920520 h 3097226"/>
              <a:gd name="connsiteX11" fmla="*/ 2565779 w 17665360"/>
              <a:gd name="connsiteY11" fmla="*/ 1715804 h 3097226"/>
              <a:gd name="connsiteX12" fmla="*/ 2688609 w 17665360"/>
              <a:gd name="connsiteY12" fmla="*/ 1360962 h 3097226"/>
              <a:gd name="connsiteX13" fmla="*/ 2838734 w 17665360"/>
              <a:gd name="connsiteY13" fmla="*/ 1060711 h 3097226"/>
              <a:gd name="connsiteX14" fmla="*/ 2961564 w 17665360"/>
              <a:gd name="connsiteY14" fmla="*/ 760461 h 3097226"/>
              <a:gd name="connsiteX15" fmla="*/ 3043451 w 17665360"/>
              <a:gd name="connsiteY15" fmla="*/ 746813 h 3097226"/>
              <a:gd name="connsiteX16" fmla="*/ 3275463 w 17665360"/>
              <a:gd name="connsiteY16" fmla="*/ 637631 h 3097226"/>
              <a:gd name="connsiteX17" fmla="*/ 3562066 w 17665360"/>
              <a:gd name="connsiteY17" fmla="*/ 1060711 h 3097226"/>
              <a:gd name="connsiteX18" fmla="*/ 3998794 w 17665360"/>
              <a:gd name="connsiteY18" fmla="*/ 1661213 h 3097226"/>
              <a:gd name="connsiteX19" fmla="*/ 4326340 w 17665360"/>
              <a:gd name="connsiteY19" fmla="*/ 1497440 h 3097226"/>
              <a:gd name="connsiteX20" fmla="*/ 4476466 w 17665360"/>
              <a:gd name="connsiteY20" fmla="*/ 1552031 h 3097226"/>
              <a:gd name="connsiteX21" fmla="*/ 4653886 w 17665360"/>
              <a:gd name="connsiteY21" fmla="*/ 1579326 h 3097226"/>
              <a:gd name="connsiteX22" fmla="*/ 4776716 w 17665360"/>
              <a:gd name="connsiteY22" fmla="*/ 1292723 h 3097226"/>
              <a:gd name="connsiteX23" fmla="*/ 4954137 w 17665360"/>
              <a:gd name="connsiteY23" fmla="*/ 1060711 h 3097226"/>
              <a:gd name="connsiteX24" fmla="*/ 5254388 w 17665360"/>
              <a:gd name="connsiteY24" fmla="*/ 1360962 h 3097226"/>
              <a:gd name="connsiteX25" fmla="*/ 5677469 w 17665360"/>
              <a:gd name="connsiteY25" fmla="*/ 1838634 h 3097226"/>
              <a:gd name="connsiteX26" fmla="*/ 6250675 w 17665360"/>
              <a:gd name="connsiteY26" fmla="*/ 1552031 h 3097226"/>
              <a:gd name="connsiteX27" fmla="*/ 6332561 w 17665360"/>
              <a:gd name="connsiteY27" fmla="*/ 1251780 h 3097226"/>
              <a:gd name="connsiteX28" fmla="*/ 6851176 w 17665360"/>
              <a:gd name="connsiteY28" fmla="*/ 937882 h 3097226"/>
              <a:gd name="connsiteX29" fmla="*/ 7096836 w 17665360"/>
              <a:gd name="connsiteY29" fmla="*/ 1183541 h 3097226"/>
              <a:gd name="connsiteX30" fmla="*/ 7342495 w 17665360"/>
              <a:gd name="connsiteY30" fmla="*/ 1538383 h 3097226"/>
              <a:gd name="connsiteX31" fmla="*/ 7642746 w 17665360"/>
              <a:gd name="connsiteY31" fmla="*/ 1975111 h 3097226"/>
              <a:gd name="connsiteX32" fmla="*/ 7861110 w 17665360"/>
              <a:gd name="connsiteY32" fmla="*/ 2439135 h 3097226"/>
              <a:gd name="connsiteX33" fmla="*/ 8188657 w 17665360"/>
              <a:gd name="connsiteY33" fmla="*/ 2643852 h 3097226"/>
              <a:gd name="connsiteX34" fmla="*/ 8529851 w 17665360"/>
              <a:gd name="connsiteY34" fmla="*/ 2411840 h 3097226"/>
              <a:gd name="connsiteX35" fmla="*/ 8789158 w 17665360"/>
              <a:gd name="connsiteY35" fmla="*/ 1893225 h 3097226"/>
              <a:gd name="connsiteX36" fmla="*/ 8857397 w 17665360"/>
              <a:gd name="connsiteY36" fmla="*/ 1470144 h 3097226"/>
              <a:gd name="connsiteX37" fmla="*/ 9321421 w 17665360"/>
              <a:gd name="connsiteY37" fmla="*/ 855995 h 3097226"/>
              <a:gd name="connsiteX38" fmla="*/ 9676263 w 17665360"/>
              <a:gd name="connsiteY38" fmla="*/ 296437 h 3097226"/>
              <a:gd name="connsiteX39" fmla="*/ 10126639 w 17665360"/>
              <a:gd name="connsiteY39" fmla="*/ 610335 h 3097226"/>
              <a:gd name="connsiteX40" fmla="*/ 10563367 w 17665360"/>
              <a:gd name="connsiteY40" fmla="*/ 1060711 h 3097226"/>
              <a:gd name="connsiteX41" fmla="*/ 10686197 w 17665360"/>
              <a:gd name="connsiteY41" fmla="*/ 1702156 h 3097226"/>
              <a:gd name="connsiteX42" fmla="*/ 11095630 w 17665360"/>
              <a:gd name="connsiteY42" fmla="*/ 2329953 h 3097226"/>
              <a:gd name="connsiteX43" fmla="*/ 11627892 w 17665360"/>
              <a:gd name="connsiteY43" fmla="*/ 2630204 h 3097226"/>
              <a:gd name="connsiteX44" fmla="*/ 11832609 w 17665360"/>
              <a:gd name="connsiteY44" fmla="*/ 2179828 h 3097226"/>
              <a:gd name="connsiteX45" fmla="*/ 12201098 w 17665360"/>
              <a:gd name="connsiteY45" fmla="*/ 2521022 h 3097226"/>
              <a:gd name="connsiteX46" fmla="*/ 12351224 w 17665360"/>
              <a:gd name="connsiteY46" fmla="*/ 3066932 h 3097226"/>
              <a:gd name="connsiteX47" fmla="*/ 13019964 w 17665360"/>
              <a:gd name="connsiteY47" fmla="*/ 2780329 h 3097226"/>
              <a:gd name="connsiteX48" fmla="*/ 13470340 w 17665360"/>
              <a:gd name="connsiteY48" fmla="*/ 3094228 h 3097226"/>
              <a:gd name="connsiteX49" fmla="*/ 14043546 w 17665360"/>
              <a:gd name="connsiteY49" fmla="*/ 2548317 h 3097226"/>
              <a:gd name="connsiteX50" fmla="*/ 14862412 w 17665360"/>
              <a:gd name="connsiteY50" fmla="*/ 2329953 h 3097226"/>
              <a:gd name="connsiteX51" fmla="*/ 14998889 w 17665360"/>
              <a:gd name="connsiteY51" fmla="*/ 2480079 h 3097226"/>
              <a:gd name="connsiteX52" fmla="*/ 15476561 w 17665360"/>
              <a:gd name="connsiteY52" fmla="*/ 2753034 h 3097226"/>
              <a:gd name="connsiteX53" fmla="*/ 16131654 w 17665360"/>
              <a:gd name="connsiteY53" fmla="*/ 1647565 h 3097226"/>
              <a:gd name="connsiteX54" fmla="*/ 16622973 w 17665360"/>
              <a:gd name="connsiteY54" fmla="*/ 1852282 h 3097226"/>
              <a:gd name="connsiteX55" fmla="*/ 17141588 w 17665360"/>
              <a:gd name="connsiteY55" fmla="*/ 896938 h 3097226"/>
              <a:gd name="connsiteX56" fmla="*/ 17414543 w 17665360"/>
              <a:gd name="connsiteY56" fmla="*/ 214550 h 3097226"/>
              <a:gd name="connsiteX57" fmla="*/ 17632907 w 17665360"/>
              <a:gd name="connsiteY57" fmla="*/ 23482 h 3097226"/>
              <a:gd name="connsiteX58" fmla="*/ 17660203 w 17665360"/>
              <a:gd name="connsiteY58" fmla="*/ 9834 h 309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7665360" h="3097226">
                <a:moveTo>
                  <a:pt x="0" y="2370897"/>
                </a:moveTo>
                <a:cubicBezTo>
                  <a:pt x="68238" y="2298108"/>
                  <a:pt x="136477" y="2225320"/>
                  <a:pt x="204716" y="2111589"/>
                </a:cubicBezTo>
                <a:cubicBezTo>
                  <a:pt x="272955" y="1997857"/>
                  <a:pt x="336645" y="1806789"/>
                  <a:pt x="409433" y="1688508"/>
                </a:cubicBezTo>
                <a:cubicBezTo>
                  <a:pt x="482221" y="1570227"/>
                  <a:pt x="557284" y="1470144"/>
                  <a:pt x="641445" y="1401905"/>
                </a:cubicBezTo>
                <a:cubicBezTo>
                  <a:pt x="725606" y="1333666"/>
                  <a:pt x="791570" y="1292724"/>
                  <a:pt x="914400" y="1279076"/>
                </a:cubicBezTo>
                <a:cubicBezTo>
                  <a:pt x="1037230" y="1265428"/>
                  <a:pt x="1246496" y="1247231"/>
                  <a:pt x="1378424" y="1320019"/>
                </a:cubicBezTo>
                <a:cubicBezTo>
                  <a:pt x="1510352" y="1392807"/>
                  <a:pt x="1617260" y="1613446"/>
                  <a:pt x="1705970" y="1715804"/>
                </a:cubicBezTo>
                <a:cubicBezTo>
                  <a:pt x="1794680" y="1818162"/>
                  <a:pt x="1840173" y="1929619"/>
                  <a:pt x="1910686" y="1934168"/>
                </a:cubicBezTo>
                <a:cubicBezTo>
                  <a:pt x="1981200" y="1938717"/>
                  <a:pt x="2067636" y="1770395"/>
                  <a:pt x="2129051" y="1743100"/>
                </a:cubicBezTo>
                <a:cubicBezTo>
                  <a:pt x="2190466" y="1715805"/>
                  <a:pt x="2238233" y="1740825"/>
                  <a:pt x="2279176" y="1770395"/>
                </a:cubicBezTo>
                <a:cubicBezTo>
                  <a:pt x="2320119" y="1799965"/>
                  <a:pt x="2326943" y="1929618"/>
                  <a:pt x="2374710" y="1920520"/>
                </a:cubicBezTo>
                <a:cubicBezTo>
                  <a:pt x="2422477" y="1911422"/>
                  <a:pt x="2513463" y="1809064"/>
                  <a:pt x="2565779" y="1715804"/>
                </a:cubicBezTo>
                <a:cubicBezTo>
                  <a:pt x="2618095" y="1622544"/>
                  <a:pt x="2643117" y="1470144"/>
                  <a:pt x="2688609" y="1360962"/>
                </a:cubicBezTo>
                <a:cubicBezTo>
                  <a:pt x="2734101" y="1251780"/>
                  <a:pt x="2793242" y="1160794"/>
                  <a:pt x="2838734" y="1060711"/>
                </a:cubicBezTo>
                <a:cubicBezTo>
                  <a:pt x="2884226" y="960628"/>
                  <a:pt x="2927445" y="812777"/>
                  <a:pt x="2961564" y="760461"/>
                </a:cubicBezTo>
                <a:cubicBezTo>
                  <a:pt x="2995683" y="708145"/>
                  <a:pt x="2991135" y="767285"/>
                  <a:pt x="3043451" y="746813"/>
                </a:cubicBezTo>
                <a:cubicBezTo>
                  <a:pt x="3095767" y="726341"/>
                  <a:pt x="3189027" y="585315"/>
                  <a:pt x="3275463" y="637631"/>
                </a:cubicBezTo>
                <a:cubicBezTo>
                  <a:pt x="3361899" y="689947"/>
                  <a:pt x="3441511" y="890114"/>
                  <a:pt x="3562066" y="1060711"/>
                </a:cubicBezTo>
                <a:cubicBezTo>
                  <a:pt x="3682621" y="1231308"/>
                  <a:pt x="3871415" y="1588425"/>
                  <a:pt x="3998794" y="1661213"/>
                </a:cubicBezTo>
                <a:cubicBezTo>
                  <a:pt x="4126173" y="1734001"/>
                  <a:pt x="4246728" y="1515637"/>
                  <a:pt x="4326340" y="1497440"/>
                </a:cubicBezTo>
                <a:cubicBezTo>
                  <a:pt x="4405952" y="1479243"/>
                  <a:pt x="4421875" y="1538383"/>
                  <a:pt x="4476466" y="1552031"/>
                </a:cubicBezTo>
                <a:cubicBezTo>
                  <a:pt x="4531057" y="1565679"/>
                  <a:pt x="4603844" y="1622544"/>
                  <a:pt x="4653886" y="1579326"/>
                </a:cubicBezTo>
                <a:cubicBezTo>
                  <a:pt x="4703928" y="1536108"/>
                  <a:pt x="4726674" y="1379159"/>
                  <a:pt x="4776716" y="1292723"/>
                </a:cubicBezTo>
                <a:cubicBezTo>
                  <a:pt x="4826758" y="1206287"/>
                  <a:pt x="4874525" y="1049338"/>
                  <a:pt x="4954137" y="1060711"/>
                </a:cubicBezTo>
                <a:cubicBezTo>
                  <a:pt x="5033749" y="1072084"/>
                  <a:pt x="5133833" y="1231308"/>
                  <a:pt x="5254388" y="1360962"/>
                </a:cubicBezTo>
                <a:cubicBezTo>
                  <a:pt x="5374943" y="1490616"/>
                  <a:pt x="5511421" y="1806789"/>
                  <a:pt x="5677469" y="1838634"/>
                </a:cubicBezTo>
                <a:cubicBezTo>
                  <a:pt x="5843517" y="1870479"/>
                  <a:pt x="6141493" y="1649840"/>
                  <a:pt x="6250675" y="1552031"/>
                </a:cubicBezTo>
                <a:cubicBezTo>
                  <a:pt x="6359857" y="1454222"/>
                  <a:pt x="6232478" y="1354138"/>
                  <a:pt x="6332561" y="1251780"/>
                </a:cubicBezTo>
                <a:cubicBezTo>
                  <a:pt x="6432645" y="1149422"/>
                  <a:pt x="6723797" y="949255"/>
                  <a:pt x="6851176" y="937882"/>
                </a:cubicBezTo>
                <a:cubicBezTo>
                  <a:pt x="6978555" y="926509"/>
                  <a:pt x="7014950" y="1083457"/>
                  <a:pt x="7096836" y="1183541"/>
                </a:cubicBezTo>
                <a:cubicBezTo>
                  <a:pt x="7178723" y="1283624"/>
                  <a:pt x="7342495" y="1538383"/>
                  <a:pt x="7342495" y="1538383"/>
                </a:cubicBezTo>
                <a:cubicBezTo>
                  <a:pt x="7433480" y="1670311"/>
                  <a:pt x="7556310" y="1824986"/>
                  <a:pt x="7642746" y="1975111"/>
                </a:cubicBezTo>
                <a:cubicBezTo>
                  <a:pt x="7729182" y="2125236"/>
                  <a:pt x="7770125" y="2327678"/>
                  <a:pt x="7861110" y="2439135"/>
                </a:cubicBezTo>
                <a:cubicBezTo>
                  <a:pt x="7952095" y="2550592"/>
                  <a:pt x="8077200" y="2648401"/>
                  <a:pt x="8188657" y="2643852"/>
                </a:cubicBezTo>
                <a:cubicBezTo>
                  <a:pt x="8300114" y="2639303"/>
                  <a:pt x="8429768" y="2536945"/>
                  <a:pt x="8529851" y="2411840"/>
                </a:cubicBezTo>
                <a:cubicBezTo>
                  <a:pt x="8629935" y="2286735"/>
                  <a:pt x="8734567" y="2050174"/>
                  <a:pt x="8789158" y="1893225"/>
                </a:cubicBezTo>
                <a:cubicBezTo>
                  <a:pt x="8843749" y="1736276"/>
                  <a:pt x="8768687" y="1643016"/>
                  <a:pt x="8857397" y="1470144"/>
                </a:cubicBezTo>
                <a:cubicBezTo>
                  <a:pt x="8946108" y="1297272"/>
                  <a:pt x="9184943" y="1051613"/>
                  <a:pt x="9321421" y="855995"/>
                </a:cubicBezTo>
                <a:cubicBezTo>
                  <a:pt x="9457899" y="660377"/>
                  <a:pt x="9542060" y="337380"/>
                  <a:pt x="9676263" y="296437"/>
                </a:cubicBezTo>
                <a:cubicBezTo>
                  <a:pt x="9810466" y="255494"/>
                  <a:pt x="9978788" y="482956"/>
                  <a:pt x="10126639" y="610335"/>
                </a:cubicBezTo>
                <a:cubicBezTo>
                  <a:pt x="10274490" y="737714"/>
                  <a:pt x="10470107" y="878741"/>
                  <a:pt x="10563367" y="1060711"/>
                </a:cubicBezTo>
                <a:cubicBezTo>
                  <a:pt x="10656627" y="1242681"/>
                  <a:pt x="10597487" y="1490616"/>
                  <a:pt x="10686197" y="1702156"/>
                </a:cubicBezTo>
                <a:cubicBezTo>
                  <a:pt x="10774907" y="1913696"/>
                  <a:pt x="10938681" y="2175278"/>
                  <a:pt x="11095630" y="2329953"/>
                </a:cubicBezTo>
                <a:cubicBezTo>
                  <a:pt x="11252579" y="2484628"/>
                  <a:pt x="11505062" y="2655225"/>
                  <a:pt x="11627892" y="2630204"/>
                </a:cubicBezTo>
                <a:cubicBezTo>
                  <a:pt x="11750722" y="2605183"/>
                  <a:pt x="11737075" y="2198025"/>
                  <a:pt x="11832609" y="2179828"/>
                </a:cubicBezTo>
                <a:cubicBezTo>
                  <a:pt x="11928143" y="2161631"/>
                  <a:pt x="12114662" y="2373171"/>
                  <a:pt x="12201098" y="2521022"/>
                </a:cubicBezTo>
                <a:cubicBezTo>
                  <a:pt x="12287534" y="2668873"/>
                  <a:pt x="12214746" y="3023714"/>
                  <a:pt x="12351224" y="3066932"/>
                </a:cubicBezTo>
                <a:cubicBezTo>
                  <a:pt x="12487702" y="3110150"/>
                  <a:pt x="12833445" y="2775780"/>
                  <a:pt x="13019964" y="2780329"/>
                </a:cubicBezTo>
                <a:cubicBezTo>
                  <a:pt x="13206483" y="2784878"/>
                  <a:pt x="13299743" y="3132897"/>
                  <a:pt x="13470340" y="3094228"/>
                </a:cubicBezTo>
                <a:cubicBezTo>
                  <a:pt x="13640937" y="3055559"/>
                  <a:pt x="13811534" y="2675696"/>
                  <a:pt x="14043546" y="2548317"/>
                </a:cubicBezTo>
                <a:cubicBezTo>
                  <a:pt x="14275558" y="2420938"/>
                  <a:pt x="14703188" y="2341326"/>
                  <a:pt x="14862412" y="2329953"/>
                </a:cubicBezTo>
                <a:cubicBezTo>
                  <a:pt x="15021636" y="2318580"/>
                  <a:pt x="14896531" y="2409566"/>
                  <a:pt x="14998889" y="2480079"/>
                </a:cubicBezTo>
                <a:cubicBezTo>
                  <a:pt x="15101247" y="2550593"/>
                  <a:pt x="15287767" y="2891786"/>
                  <a:pt x="15476561" y="2753034"/>
                </a:cubicBezTo>
                <a:cubicBezTo>
                  <a:pt x="15665355" y="2614282"/>
                  <a:pt x="15940585" y="1797690"/>
                  <a:pt x="16131654" y="1647565"/>
                </a:cubicBezTo>
                <a:cubicBezTo>
                  <a:pt x="16322723" y="1497440"/>
                  <a:pt x="16454651" y="1977386"/>
                  <a:pt x="16622973" y="1852282"/>
                </a:cubicBezTo>
                <a:cubicBezTo>
                  <a:pt x="16791295" y="1727178"/>
                  <a:pt x="17009660" y="1169893"/>
                  <a:pt x="17141588" y="896938"/>
                </a:cubicBezTo>
                <a:cubicBezTo>
                  <a:pt x="17273516" y="623983"/>
                  <a:pt x="17332657" y="360126"/>
                  <a:pt x="17414543" y="214550"/>
                </a:cubicBezTo>
                <a:cubicBezTo>
                  <a:pt x="17496429" y="68974"/>
                  <a:pt x="17591964" y="57601"/>
                  <a:pt x="17632907" y="23482"/>
                </a:cubicBezTo>
                <a:cubicBezTo>
                  <a:pt x="17673850" y="-10637"/>
                  <a:pt x="17667026" y="-402"/>
                  <a:pt x="17660203" y="9834"/>
                </a:cubicBezTo>
              </a:path>
            </a:pathLst>
          </a:cu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orme libre 73"/>
          <p:cNvSpPr/>
          <p:nvPr/>
        </p:nvSpPr>
        <p:spPr>
          <a:xfrm rot="1940684" flipH="1">
            <a:off x="3985768" y="2680899"/>
            <a:ext cx="5545709" cy="195414"/>
          </a:xfrm>
          <a:custGeom>
            <a:avLst/>
            <a:gdLst>
              <a:gd name="connsiteX0" fmla="*/ 0 w 17665360"/>
              <a:gd name="connsiteY0" fmla="*/ 2370897 h 3097226"/>
              <a:gd name="connsiteX1" fmla="*/ 204716 w 17665360"/>
              <a:gd name="connsiteY1" fmla="*/ 2111589 h 3097226"/>
              <a:gd name="connsiteX2" fmla="*/ 409433 w 17665360"/>
              <a:gd name="connsiteY2" fmla="*/ 1688508 h 3097226"/>
              <a:gd name="connsiteX3" fmla="*/ 641445 w 17665360"/>
              <a:gd name="connsiteY3" fmla="*/ 1401905 h 3097226"/>
              <a:gd name="connsiteX4" fmla="*/ 914400 w 17665360"/>
              <a:gd name="connsiteY4" fmla="*/ 1279076 h 3097226"/>
              <a:gd name="connsiteX5" fmla="*/ 1378424 w 17665360"/>
              <a:gd name="connsiteY5" fmla="*/ 1320019 h 3097226"/>
              <a:gd name="connsiteX6" fmla="*/ 1705970 w 17665360"/>
              <a:gd name="connsiteY6" fmla="*/ 1715804 h 3097226"/>
              <a:gd name="connsiteX7" fmla="*/ 1910686 w 17665360"/>
              <a:gd name="connsiteY7" fmla="*/ 1934168 h 3097226"/>
              <a:gd name="connsiteX8" fmla="*/ 2129051 w 17665360"/>
              <a:gd name="connsiteY8" fmla="*/ 1743100 h 3097226"/>
              <a:gd name="connsiteX9" fmla="*/ 2279176 w 17665360"/>
              <a:gd name="connsiteY9" fmla="*/ 1770395 h 3097226"/>
              <a:gd name="connsiteX10" fmla="*/ 2374710 w 17665360"/>
              <a:gd name="connsiteY10" fmla="*/ 1920520 h 3097226"/>
              <a:gd name="connsiteX11" fmla="*/ 2565779 w 17665360"/>
              <a:gd name="connsiteY11" fmla="*/ 1715804 h 3097226"/>
              <a:gd name="connsiteX12" fmla="*/ 2688609 w 17665360"/>
              <a:gd name="connsiteY12" fmla="*/ 1360962 h 3097226"/>
              <a:gd name="connsiteX13" fmla="*/ 2838734 w 17665360"/>
              <a:gd name="connsiteY13" fmla="*/ 1060711 h 3097226"/>
              <a:gd name="connsiteX14" fmla="*/ 2961564 w 17665360"/>
              <a:gd name="connsiteY14" fmla="*/ 760461 h 3097226"/>
              <a:gd name="connsiteX15" fmla="*/ 3043451 w 17665360"/>
              <a:gd name="connsiteY15" fmla="*/ 746813 h 3097226"/>
              <a:gd name="connsiteX16" fmla="*/ 3275463 w 17665360"/>
              <a:gd name="connsiteY16" fmla="*/ 637631 h 3097226"/>
              <a:gd name="connsiteX17" fmla="*/ 3562066 w 17665360"/>
              <a:gd name="connsiteY17" fmla="*/ 1060711 h 3097226"/>
              <a:gd name="connsiteX18" fmla="*/ 3998794 w 17665360"/>
              <a:gd name="connsiteY18" fmla="*/ 1661213 h 3097226"/>
              <a:gd name="connsiteX19" fmla="*/ 4326340 w 17665360"/>
              <a:gd name="connsiteY19" fmla="*/ 1497440 h 3097226"/>
              <a:gd name="connsiteX20" fmla="*/ 4476466 w 17665360"/>
              <a:gd name="connsiteY20" fmla="*/ 1552031 h 3097226"/>
              <a:gd name="connsiteX21" fmla="*/ 4653886 w 17665360"/>
              <a:gd name="connsiteY21" fmla="*/ 1579326 h 3097226"/>
              <a:gd name="connsiteX22" fmla="*/ 4776716 w 17665360"/>
              <a:gd name="connsiteY22" fmla="*/ 1292723 h 3097226"/>
              <a:gd name="connsiteX23" fmla="*/ 4954137 w 17665360"/>
              <a:gd name="connsiteY23" fmla="*/ 1060711 h 3097226"/>
              <a:gd name="connsiteX24" fmla="*/ 5254388 w 17665360"/>
              <a:gd name="connsiteY24" fmla="*/ 1360962 h 3097226"/>
              <a:gd name="connsiteX25" fmla="*/ 5677469 w 17665360"/>
              <a:gd name="connsiteY25" fmla="*/ 1838634 h 3097226"/>
              <a:gd name="connsiteX26" fmla="*/ 6250675 w 17665360"/>
              <a:gd name="connsiteY26" fmla="*/ 1552031 h 3097226"/>
              <a:gd name="connsiteX27" fmla="*/ 6332561 w 17665360"/>
              <a:gd name="connsiteY27" fmla="*/ 1251780 h 3097226"/>
              <a:gd name="connsiteX28" fmla="*/ 6851176 w 17665360"/>
              <a:gd name="connsiteY28" fmla="*/ 937882 h 3097226"/>
              <a:gd name="connsiteX29" fmla="*/ 7096836 w 17665360"/>
              <a:gd name="connsiteY29" fmla="*/ 1183541 h 3097226"/>
              <a:gd name="connsiteX30" fmla="*/ 7342495 w 17665360"/>
              <a:gd name="connsiteY30" fmla="*/ 1538383 h 3097226"/>
              <a:gd name="connsiteX31" fmla="*/ 7642746 w 17665360"/>
              <a:gd name="connsiteY31" fmla="*/ 1975111 h 3097226"/>
              <a:gd name="connsiteX32" fmla="*/ 7861110 w 17665360"/>
              <a:gd name="connsiteY32" fmla="*/ 2439135 h 3097226"/>
              <a:gd name="connsiteX33" fmla="*/ 8188657 w 17665360"/>
              <a:gd name="connsiteY33" fmla="*/ 2643852 h 3097226"/>
              <a:gd name="connsiteX34" fmla="*/ 8529851 w 17665360"/>
              <a:gd name="connsiteY34" fmla="*/ 2411840 h 3097226"/>
              <a:gd name="connsiteX35" fmla="*/ 8789158 w 17665360"/>
              <a:gd name="connsiteY35" fmla="*/ 1893225 h 3097226"/>
              <a:gd name="connsiteX36" fmla="*/ 8857397 w 17665360"/>
              <a:gd name="connsiteY36" fmla="*/ 1470144 h 3097226"/>
              <a:gd name="connsiteX37" fmla="*/ 9321421 w 17665360"/>
              <a:gd name="connsiteY37" fmla="*/ 855995 h 3097226"/>
              <a:gd name="connsiteX38" fmla="*/ 9676263 w 17665360"/>
              <a:gd name="connsiteY38" fmla="*/ 296437 h 3097226"/>
              <a:gd name="connsiteX39" fmla="*/ 10126639 w 17665360"/>
              <a:gd name="connsiteY39" fmla="*/ 610335 h 3097226"/>
              <a:gd name="connsiteX40" fmla="*/ 10563367 w 17665360"/>
              <a:gd name="connsiteY40" fmla="*/ 1060711 h 3097226"/>
              <a:gd name="connsiteX41" fmla="*/ 10686197 w 17665360"/>
              <a:gd name="connsiteY41" fmla="*/ 1702156 h 3097226"/>
              <a:gd name="connsiteX42" fmla="*/ 11095630 w 17665360"/>
              <a:gd name="connsiteY42" fmla="*/ 2329953 h 3097226"/>
              <a:gd name="connsiteX43" fmla="*/ 11627892 w 17665360"/>
              <a:gd name="connsiteY43" fmla="*/ 2630204 h 3097226"/>
              <a:gd name="connsiteX44" fmla="*/ 11832609 w 17665360"/>
              <a:gd name="connsiteY44" fmla="*/ 2179828 h 3097226"/>
              <a:gd name="connsiteX45" fmla="*/ 12201098 w 17665360"/>
              <a:gd name="connsiteY45" fmla="*/ 2521022 h 3097226"/>
              <a:gd name="connsiteX46" fmla="*/ 12351224 w 17665360"/>
              <a:gd name="connsiteY46" fmla="*/ 3066932 h 3097226"/>
              <a:gd name="connsiteX47" fmla="*/ 13019964 w 17665360"/>
              <a:gd name="connsiteY47" fmla="*/ 2780329 h 3097226"/>
              <a:gd name="connsiteX48" fmla="*/ 13470340 w 17665360"/>
              <a:gd name="connsiteY48" fmla="*/ 3094228 h 3097226"/>
              <a:gd name="connsiteX49" fmla="*/ 14043546 w 17665360"/>
              <a:gd name="connsiteY49" fmla="*/ 2548317 h 3097226"/>
              <a:gd name="connsiteX50" fmla="*/ 14862412 w 17665360"/>
              <a:gd name="connsiteY50" fmla="*/ 2329953 h 3097226"/>
              <a:gd name="connsiteX51" fmla="*/ 14998889 w 17665360"/>
              <a:gd name="connsiteY51" fmla="*/ 2480079 h 3097226"/>
              <a:gd name="connsiteX52" fmla="*/ 15476561 w 17665360"/>
              <a:gd name="connsiteY52" fmla="*/ 2753034 h 3097226"/>
              <a:gd name="connsiteX53" fmla="*/ 16131654 w 17665360"/>
              <a:gd name="connsiteY53" fmla="*/ 1647565 h 3097226"/>
              <a:gd name="connsiteX54" fmla="*/ 16622973 w 17665360"/>
              <a:gd name="connsiteY54" fmla="*/ 1852282 h 3097226"/>
              <a:gd name="connsiteX55" fmla="*/ 17141588 w 17665360"/>
              <a:gd name="connsiteY55" fmla="*/ 896938 h 3097226"/>
              <a:gd name="connsiteX56" fmla="*/ 17414543 w 17665360"/>
              <a:gd name="connsiteY56" fmla="*/ 214550 h 3097226"/>
              <a:gd name="connsiteX57" fmla="*/ 17632907 w 17665360"/>
              <a:gd name="connsiteY57" fmla="*/ 23482 h 3097226"/>
              <a:gd name="connsiteX58" fmla="*/ 17660203 w 17665360"/>
              <a:gd name="connsiteY58" fmla="*/ 9834 h 309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7665360" h="3097226">
                <a:moveTo>
                  <a:pt x="0" y="2370897"/>
                </a:moveTo>
                <a:cubicBezTo>
                  <a:pt x="68238" y="2298108"/>
                  <a:pt x="136477" y="2225320"/>
                  <a:pt x="204716" y="2111589"/>
                </a:cubicBezTo>
                <a:cubicBezTo>
                  <a:pt x="272955" y="1997857"/>
                  <a:pt x="336645" y="1806789"/>
                  <a:pt x="409433" y="1688508"/>
                </a:cubicBezTo>
                <a:cubicBezTo>
                  <a:pt x="482221" y="1570227"/>
                  <a:pt x="557284" y="1470144"/>
                  <a:pt x="641445" y="1401905"/>
                </a:cubicBezTo>
                <a:cubicBezTo>
                  <a:pt x="725606" y="1333666"/>
                  <a:pt x="791570" y="1292724"/>
                  <a:pt x="914400" y="1279076"/>
                </a:cubicBezTo>
                <a:cubicBezTo>
                  <a:pt x="1037230" y="1265428"/>
                  <a:pt x="1246496" y="1247231"/>
                  <a:pt x="1378424" y="1320019"/>
                </a:cubicBezTo>
                <a:cubicBezTo>
                  <a:pt x="1510352" y="1392807"/>
                  <a:pt x="1617260" y="1613446"/>
                  <a:pt x="1705970" y="1715804"/>
                </a:cubicBezTo>
                <a:cubicBezTo>
                  <a:pt x="1794680" y="1818162"/>
                  <a:pt x="1840173" y="1929619"/>
                  <a:pt x="1910686" y="1934168"/>
                </a:cubicBezTo>
                <a:cubicBezTo>
                  <a:pt x="1981200" y="1938717"/>
                  <a:pt x="2067636" y="1770395"/>
                  <a:pt x="2129051" y="1743100"/>
                </a:cubicBezTo>
                <a:cubicBezTo>
                  <a:pt x="2190466" y="1715805"/>
                  <a:pt x="2238233" y="1740825"/>
                  <a:pt x="2279176" y="1770395"/>
                </a:cubicBezTo>
                <a:cubicBezTo>
                  <a:pt x="2320119" y="1799965"/>
                  <a:pt x="2326943" y="1929618"/>
                  <a:pt x="2374710" y="1920520"/>
                </a:cubicBezTo>
                <a:cubicBezTo>
                  <a:pt x="2422477" y="1911422"/>
                  <a:pt x="2513463" y="1809064"/>
                  <a:pt x="2565779" y="1715804"/>
                </a:cubicBezTo>
                <a:cubicBezTo>
                  <a:pt x="2618095" y="1622544"/>
                  <a:pt x="2643117" y="1470144"/>
                  <a:pt x="2688609" y="1360962"/>
                </a:cubicBezTo>
                <a:cubicBezTo>
                  <a:pt x="2734101" y="1251780"/>
                  <a:pt x="2793242" y="1160794"/>
                  <a:pt x="2838734" y="1060711"/>
                </a:cubicBezTo>
                <a:cubicBezTo>
                  <a:pt x="2884226" y="960628"/>
                  <a:pt x="2927445" y="812777"/>
                  <a:pt x="2961564" y="760461"/>
                </a:cubicBezTo>
                <a:cubicBezTo>
                  <a:pt x="2995683" y="708145"/>
                  <a:pt x="2991135" y="767285"/>
                  <a:pt x="3043451" y="746813"/>
                </a:cubicBezTo>
                <a:cubicBezTo>
                  <a:pt x="3095767" y="726341"/>
                  <a:pt x="3189027" y="585315"/>
                  <a:pt x="3275463" y="637631"/>
                </a:cubicBezTo>
                <a:cubicBezTo>
                  <a:pt x="3361899" y="689947"/>
                  <a:pt x="3441511" y="890114"/>
                  <a:pt x="3562066" y="1060711"/>
                </a:cubicBezTo>
                <a:cubicBezTo>
                  <a:pt x="3682621" y="1231308"/>
                  <a:pt x="3871415" y="1588425"/>
                  <a:pt x="3998794" y="1661213"/>
                </a:cubicBezTo>
                <a:cubicBezTo>
                  <a:pt x="4126173" y="1734001"/>
                  <a:pt x="4246728" y="1515637"/>
                  <a:pt x="4326340" y="1497440"/>
                </a:cubicBezTo>
                <a:cubicBezTo>
                  <a:pt x="4405952" y="1479243"/>
                  <a:pt x="4421875" y="1538383"/>
                  <a:pt x="4476466" y="1552031"/>
                </a:cubicBezTo>
                <a:cubicBezTo>
                  <a:pt x="4531057" y="1565679"/>
                  <a:pt x="4603844" y="1622544"/>
                  <a:pt x="4653886" y="1579326"/>
                </a:cubicBezTo>
                <a:cubicBezTo>
                  <a:pt x="4703928" y="1536108"/>
                  <a:pt x="4726674" y="1379159"/>
                  <a:pt x="4776716" y="1292723"/>
                </a:cubicBezTo>
                <a:cubicBezTo>
                  <a:pt x="4826758" y="1206287"/>
                  <a:pt x="4874525" y="1049338"/>
                  <a:pt x="4954137" y="1060711"/>
                </a:cubicBezTo>
                <a:cubicBezTo>
                  <a:pt x="5033749" y="1072084"/>
                  <a:pt x="5133833" y="1231308"/>
                  <a:pt x="5254388" y="1360962"/>
                </a:cubicBezTo>
                <a:cubicBezTo>
                  <a:pt x="5374943" y="1490616"/>
                  <a:pt x="5511421" y="1806789"/>
                  <a:pt x="5677469" y="1838634"/>
                </a:cubicBezTo>
                <a:cubicBezTo>
                  <a:pt x="5843517" y="1870479"/>
                  <a:pt x="6141493" y="1649840"/>
                  <a:pt x="6250675" y="1552031"/>
                </a:cubicBezTo>
                <a:cubicBezTo>
                  <a:pt x="6359857" y="1454222"/>
                  <a:pt x="6232478" y="1354138"/>
                  <a:pt x="6332561" y="1251780"/>
                </a:cubicBezTo>
                <a:cubicBezTo>
                  <a:pt x="6432645" y="1149422"/>
                  <a:pt x="6723797" y="949255"/>
                  <a:pt x="6851176" y="937882"/>
                </a:cubicBezTo>
                <a:cubicBezTo>
                  <a:pt x="6978555" y="926509"/>
                  <a:pt x="7014950" y="1083457"/>
                  <a:pt x="7096836" y="1183541"/>
                </a:cubicBezTo>
                <a:cubicBezTo>
                  <a:pt x="7178723" y="1283624"/>
                  <a:pt x="7342495" y="1538383"/>
                  <a:pt x="7342495" y="1538383"/>
                </a:cubicBezTo>
                <a:cubicBezTo>
                  <a:pt x="7433480" y="1670311"/>
                  <a:pt x="7556310" y="1824986"/>
                  <a:pt x="7642746" y="1975111"/>
                </a:cubicBezTo>
                <a:cubicBezTo>
                  <a:pt x="7729182" y="2125236"/>
                  <a:pt x="7770125" y="2327678"/>
                  <a:pt x="7861110" y="2439135"/>
                </a:cubicBezTo>
                <a:cubicBezTo>
                  <a:pt x="7952095" y="2550592"/>
                  <a:pt x="8077200" y="2648401"/>
                  <a:pt x="8188657" y="2643852"/>
                </a:cubicBezTo>
                <a:cubicBezTo>
                  <a:pt x="8300114" y="2639303"/>
                  <a:pt x="8429768" y="2536945"/>
                  <a:pt x="8529851" y="2411840"/>
                </a:cubicBezTo>
                <a:cubicBezTo>
                  <a:pt x="8629935" y="2286735"/>
                  <a:pt x="8734567" y="2050174"/>
                  <a:pt x="8789158" y="1893225"/>
                </a:cubicBezTo>
                <a:cubicBezTo>
                  <a:pt x="8843749" y="1736276"/>
                  <a:pt x="8768687" y="1643016"/>
                  <a:pt x="8857397" y="1470144"/>
                </a:cubicBezTo>
                <a:cubicBezTo>
                  <a:pt x="8946108" y="1297272"/>
                  <a:pt x="9184943" y="1051613"/>
                  <a:pt x="9321421" y="855995"/>
                </a:cubicBezTo>
                <a:cubicBezTo>
                  <a:pt x="9457899" y="660377"/>
                  <a:pt x="9542060" y="337380"/>
                  <a:pt x="9676263" y="296437"/>
                </a:cubicBezTo>
                <a:cubicBezTo>
                  <a:pt x="9810466" y="255494"/>
                  <a:pt x="9978788" y="482956"/>
                  <a:pt x="10126639" y="610335"/>
                </a:cubicBezTo>
                <a:cubicBezTo>
                  <a:pt x="10274490" y="737714"/>
                  <a:pt x="10470107" y="878741"/>
                  <a:pt x="10563367" y="1060711"/>
                </a:cubicBezTo>
                <a:cubicBezTo>
                  <a:pt x="10656627" y="1242681"/>
                  <a:pt x="10597487" y="1490616"/>
                  <a:pt x="10686197" y="1702156"/>
                </a:cubicBezTo>
                <a:cubicBezTo>
                  <a:pt x="10774907" y="1913696"/>
                  <a:pt x="10938681" y="2175278"/>
                  <a:pt x="11095630" y="2329953"/>
                </a:cubicBezTo>
                <a:cubicBezTo>
                  <a:pt x="11252579" y="2484628"/>
                  <a:pt x="11505062" y="2655225"/>
                  <a:pt x="11627892" y="2630204"/>
                </a:cubicBezTo>
                <a:cubicBezTo>
                  <a:pt x="11750722" y="2605183"/>
                  <a:pt x="11737075" y="2198025"/>
                  <a:pt x="11832609" y="2179828"/>
                </a:cubicBezTo>
                <a:cubicBezTo>
                  <a:pt x="11928143" y="2161631"/>
                  <a:pt x="12114662" y="2373171"/>
                  <a:pt x="12201098" y="2521022"/>
                </a:cubicBezTo>
                <a:cubicBezTo>
                  <a:pt x="12287534" y="2668873"/>
                  <a:pt x="12214746" y="3023714"/>
                  <a:pt x="12351224" y="3066932"/>
                </a:cubicBezTo>
                <a:cubicBezTo>
                  <a:pt x="12487702" y="3110150"/>
                  <a:pt x="12833445" y="2775780"/>
                  <a:pt x="13019964" y="2780329"/>
                </a:cubicBezTo>
                <a:cubicBezTo>
                  <a:pt x="13206483" y="2784878"/>
                  <a:pt x="13299743" y="3132897"/>
                  <a:pt x="13470340" y="3094228"/>
                </a:cubicBezTo>
                <a:cubicBezTo>
                  <a:pt x="13640937" y="3055559"/>
                  <a:pt x="13811534" y="2675696"/>
                  <a:pt x="14043546" y="2548317"/>
                </a:cubicBezTo>
                <a:cubicBezTo>
                  <a:pt x="14275558" y="2420938"/>
                  <a:pt x="14703188" y="2341326"/>
                  <a:pt x="14862412" y="2329953"/>
                </a:cubicBezTo>
                <a:cubicBezTo>
                  <a:pt x="15021636" y="2318580"/>
                  <a:pt x="14896531" y="2409566"/>
                  <a:pt x="14998889" y="2480079"/>
                </a:cubicBezTo>
                <a:cubicBezTo>
                  <a:pt x="15101247" y="2550593"/>
                  <a:pt x="15287767" y="2891786"/>
                  <a:pt x="15476561" y="2753034"/>
                </a:cubicBezTo>
                <a:cubicBezTo>
                  <a:pt x="15665355" y="2614282"/>
                  <a:pt x="15940585" y="1797690"/>
                  <a:pt x="16131654" y="1647565"/>
                </a:cubicBezTo>
                <a:cubicBezTo>
                  <a:pt x="16322723" y="1497440"/>
                  <a:pt x="16454651" y="1977386"/>
                  <a:pt x="16622973" y="1852282"/>
                </a:cubicBezTo>
                <a:cubicBezTo>
                  <a:pt x="16791295" y="1727178"/>
                  <a:pt x="17009660" y="1169893"/>
                  <a:pt x="17141588" y="896938"/>
                </a:cubicBezTo>
                <a:cubicBezTo>
                  <a:pt x="17273516" y="623983"/>
                  <a:pt x="17332657" y="360126"/>
                  <a:pt x="17414543" y="214550"/>
                </a:cubicBezTo>
                <a:cubicBezTo>
                  <a:pt x="17496429" y="68974"/>
                  <a:pt x="17591964" y="57601"/>
                  <a:pt x="17632907" y="23482"/>
                </a:cubicBezTo>
                <a:cubicBezTo>
                  <a:pt x="17673850" y="-10637"/>
                  <a:pt x="17667026" y="-402"/>
                  <a:pt x="17660203" y="9834"/>
                </a:cubicBezTo>
              </a:path>
            </a:pathLst>
          </a:cu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Connecteur droit avec flèche 74"/>
          <p:cNvCxnSpPr/>
          <p:nvPr/>
        </p:nvCxnSpPr>
        <p:spPr>
          <a:xfrm flipV="1">
            <a:off x="3414861" y="3510720"/>
            <a:ext cx="276259" cy="348028"/>
          </a:xfrm>
          <a:prstGeom prst="straightConnector1">
            <a:avLst/>
          </a:prstGeom>
          <a:ln w="476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000458" y="3181815"/>
            <a:ext cx="265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Atmospheric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phase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δϕ</a:t>
            </a:r>
            <a:r>
              <a:rPr lang="fr-F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7" name="Imag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2076">
            <a:off x="4407481" y="6404131"/>
            <a:ext cx="578781" cy="586775"/>
          </a:xfrm>
          <a:prstGeom prst="ellipse">
            <a:avLst/>
          </a:prstGeom>
        </p:spPr>
      </p:pic>
      <p:cxnSp>
        <p:nvCxnSpPr>
          <p:cNvPr id="60" name="Connecteur droit avec flèche 59"/>
          <p:cNvCxnSpPr/>
          <p:nvPr/>
        </p:nvCxnSpPr>
        <p:spPr>
          <a:xfrm flipV="1">
            <a:off x="6752001" y="4958531"/>
            <a:ext cx="381394" cy="547928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>
            <a:off x="7052610" y="5173729"/>
            <a:ext cx="277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Atmospheric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phase :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δϕ</a:t>
            </a:r>
            <a:r>
              <a:rPr lang="fr-F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(t)</a:t>
            </a:r>
            <a:endParaRPr lang="en-US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1" name="Connecteur droit 70"/>
          <p:cNvCxnSpPr/>
          <p:nvPr/>
        </p:nvCxnSpPr>
        <p:spPr>
          <a:xfrm>
            <a:off x="1796796" y="2194830"/>
            <a:ext cx="5237699" cy="3457962"/>
          </a:xfrm>
          <a:prstGeom prst="line">
            <a:avLst/>
          </a:prstGeom>
          <a:ln w="539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ZoneTexte 90"/>
          <p:cNvSpPr txBox="1"/>
          <p:nvPr/>
        </p:nvSpPr>
        <p:spPr>
          <a:xfrm>
            <a:off x="6833760" y="6562821"/>
            <a:ext cx="5344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I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</a:t>
            </a: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phase back!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3528992" y="5240263"/>
            <a:ext cx="2832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</a:rPr>
              <a:t>φ</a:t>
            </a:r>
            <a:r>
              <a:rPr lang="fr-FR" sz="2800" baseline="-25000" dirty="0">
                <a:solidFill>
                  <a:schemeClr val="bg1"/>
                </a:solidFill>
              </a:rPr>
              <a:t>12</a:t>
            </a:r>
            <a:r>
              <a:rPr lang="fr-FR" sz="2800" dirty="0">
                <a:solidFill>
                  <a:schemeClr val="bg1"/>
                </a:solidFill>
              </a:rPr>
              <a:t>=</a:t>
            </a:r>
            <a:r>
              <a:rPr lang="el-GR" sz="2800" dirty="0">
                <a:solidFill>
                  <a:schemeClr val="bg1"/>
                </a:solidFill>
              </a:rPr>
              <a:t>ϕ</a:t>
            </a:r>
            <a:r>
              <a:rPr lang="fr-FR" sz="2800" baseline="-25000" dirty="0">
                <a:solidFill>
                  <a:schemeClr val="bg1"/>
                </a:solidFill>
              </a:rPr>
              <a:t>12 </a:t>
            </a:r>
            <a:r>
              <a:rPr lang="fr-FR" sz="2800" dirty="0">
                <a:solidFill>
                  <a:srgbClr val="FF0000"/>
                </a:solidFill>
              </a:rPr>
              <a:t>+</a:t>
            </a:r>
            <a:r>
              <a:rPr lang="el-GR" sz="2800" dirty="0">
                <a:solidFill>
                  <a:srgbClr val="FF0000"/>
                </a:solidFill>
              </a:rPr>
              <a:t>δϕ</a:t>
            </a:r>
            <a:r>
              <a:rPr lang="fr-FR" sz="2800" baseline="-25000" dirty="0">
                <a:solidFill>
                  <a:srgbClr val="FF0000"/>
                </a:solidFill>
              </a:rPr>
              <a:t>2</a:t>
            </a:r>
            <a:r>
              <a:rPr lang="fr-FR" sz="2800" dirty="0">
                <a:solidFill>
                  <a:srgbClr val="FF0000"/>
                </a:solidFill>
              </a:rPr>
              <a:t>-</a:t>
            </a:r>
            <a:r>
              <a:rPr lang="el-GR" sz="2800" dirty="0">
                <a:solidFill>
                  <a:srgbClr val="FF0000"/>
                </a:solidFill>
              </a:rPr>
              <a:t> δϕ</a:t>
            </a:r>
            <a:r>
              <a:rPr lang="fr-FR" sz="2800" baseline="-25000" dirty="0">
                <a:solidFill>
                  <a:srgbClr val="FF0000"/>
                </a:solidFill>
              </a:rPr>
              <a:t>1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7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35">
        <p:fade/>
      </p:transition>
    </mc:Choice>
    <mc:Fallback xmlns="">
      <p:transition spd="slow" advTm="16335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353801" cy="1325563"/>
          </a:xfrm>
        </p:spPr>
        <p:txBody>
          <a:bodyPr/>
          <a:lstStyle/>
          <a:p>
            <a:r>
              <a:rPr lang="en-US" dirty="0"/>
              <a:t>The closure phase is our only hope (up to now)</a:t>
            </a:r>
          </a:p>
        </p:txBody>
      </p:sp>
      <p:sp>
        <p:nvSpPr>
          <p:cNvPr id="3" name="Ellipse 2"/>
          <p:cNvSpPr/>
          <p:nvPr/>
        </p:nvSpPr>
        <p:spPr>
          <a:xfrm>
            <a:off x="1132765" y="4607579"/>
            <a:ext cx="832513" cy="805218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  <a:endParaRPr lang="en-US" dirty="0"/>
          </a:p>
        </p:txBody>
      </p:sp>
      <p:sp>
        <p:nvSpPr>
          <p:cNvPr id="23" name="Ellipse 22"/>
          <p:cNvSpPr/>
          <p:nvPr/>
        </p:nvSpPr>
        <p:spPr>
          <a:xfrm>
            <a:off x="2731827" y="1690688"/>
            <a:ext cx="832513" cy="805218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  <a:endParaRPr lang="en-US" dirty="0"/>
          </a:p>
        </p:txBody>
      </p:sp>
      <p:sp>
        <p:nvSpPr>
          <p:cNvPr id="24" name="Ellipse 23"/>
          <p:cNvSpPr/>
          <p:nvPr/>
        </p:nvSpPr>
        <p:spPr>
          <a:xfrm>
            <a:off x="5338550" y="3938838"/>
            <a:ext cx="832513" cy="805218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  <a:endParaRPr lang="en-US" dirty="0"/>
          </a:p>
        </p:txBody>
      </p:sp>
      <p:cxnSp>
        <p:nvCxnSpPr>
          <p:cNvPr id="13" name="Connecteur droit 12"/>
          <p:cNvCxnSpPr/>
          <p:nvPr/>
        </p:nvCxnSpPr>
        <p:spPr>
          <a:xfrm flipH="1">
            <a:off x="1694828" y="2495906"/>
            <a:ext cx="1304724" cy="2122064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1965279" y="4406168"/>
            <a:ext cx="3373271" cy="53866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23" idx="5"/>
            <a:endCxn id="24" idx="1"/>
          </p:cNvCxnSpPr>
          <p:nvPr/>
        </p:nvCxnSpPr>
        <p:spPr>
          <a:xfrm>
            <a:off x="3442421" y="2377985"/>
            <a:ext cx="2018048" cy="1678774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 rot="18130493">
            <a:off x="482900" y="3170650"/>
            <a:ext cx="2832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φ</a:t>
            </a:r>
            <a:r>
              <a:rPr lang="fr-FR" sz="2800" baseline="-25000" dirty="0"/>
              <a:t>12</a:t>
            </a:r>
            <a:r>
              <a:rPr lang="fr-FR" sz="2800" dirty="0"/>
              <a:t>=</a:t>
            </a:r>
            <a:r>
              <a:rPr lang="el-GR" sz="2800" dirty="0"/>
              <a:t>ϕ</a:t>
            </a:r>
            <a:r>
              <a:rPr lang="fr-FR" sz="2800" baseline="-25000" dirty="0"/>
              <a:t>12 </a:t>
            </a:r>
            <a:r>
              <a:rPr lang="fr-FR" sz="2800" dirty="0">
                <a:solidFill>
                  <a:srgbClr val="FF0000"/>
                </a:solidFill>
              </a:rPr>
              <a:t>+</a:t>
            </a:r>
            <a:r>
              <a:rPr lang="el-GR" sz="2800" dirty="0">
                <a:solidFill>
                  <a:srgbClr val="FF0000"/>
                </a:solidFill>
              </a:rPr>
              <a:t>δϕ</a:t>
            </a:r>
            <a:r>
              <a:rPr lang="fr-FR" sz="2800" baseline="-25000" dirty="0">
                <a:solidFill>
                  <a:srgbClr val="FF0000"/>
                </a:solidFill>
              </a:rPr>
              <a:t>2</a:t>
            </a:r>
            <a:r>
              <a:rPr lang="fr-FR" sz="2800" dirty="0">
                <a:solidFill>
                  <a:srgbClr val="FF0000"/>
                </a:solidFill>
              </a:rPr>
              <a:t>-</a:t>
            </a:r>
            <a:r>
              <a:rPr lang="el-GR" sz="2800" dirty="0">
                <a:solidFill>
                  <a:srgbClr val="FF0000"/>
                </a:solidFill>
              </a:rPr>
              <a:t> δϕ</a:t>
            </a:r>
            <a:r>
              <a:rPr lang="fr-FR" sz="2800" baseline="-25000" dirty="0">
                <a:solidFill>
                  <a:srgbClr val="FF0000"/>
                </a:solidFill>
              </a:rPr>
              <a:t>1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 rot="2395167">
            <a:off x="3250010" y="2654861"/>
            <a:ext cx="2832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φ</a:t>
            </a:r>
            <a:r>
              <a:rPr lang="fr-FR" sz="2800" baseline="-25000" dirty="0"/>
              <a:t>31</a:t>
            </a:r>
            <a:r>
              <a:rPr lang="fr-FR" sz="2800" dirty="0"/>
              <a:t>=</a:t>
            </a:r>
            <a:r>
              <a:rPr lang="el-GR" sz="2800" dirty="0"/>
              <a:t>ϕ</a:t>
            </a:r>
            <a:r>
              <a:rPr lang="fr-FR" sz="2800" baseline="-25000" dirty="0"/>
              <a:t>31 </a:t>
            </a:r>
            <a:r>
              <a:rPr lang="fr-FR" sz="2800" dirty="0">
                <a:solidFill>
                  <a:srgbClr val="FF0000"/>
                </a:solidFill>
              </a:rPr>
              <a:t>+</a:t>
            </a:r>
            <a:r>
              <a:rPr lang="el-GR" sz="2800" dirty="0">
                <a:solidFill>
                  <a:srgbClr val="FF0000"/>
                </a:solidFill>
              </a:rPr>
              <a:t>δϕ</a:t>
            </a:r>
            <a:r>
              <a:rPr lang="fr-FR" sz="2800" baseline="-25000" dirty="0">
                <a:solidFill>
                  <a:srgbClr val="FF0000"/>
                </a:solidFill>
              </a:rPr>
              <a:t>1</a:t>
            </a:r>
            <a:r>
              <a:rPr lang="fr-FR" sz="2800" dirty="0">
                <a:solidFill>
                  <a:srgbClr val="FF0000"/>
                </a:solidFill>
              </a:rPr>
              <a:t>-</a:t>
            </a:r>
            <a:r>
              <a:rPr lang="el-GR" sz="2800" dirty="0">
                <a:solidFill>
                  <a:srgbClr val="FF0000"/>
                </a:solidFill>
              </a:rPr>
              <a:t> δϕ</a:t>
            </a:r>
            <a:r>
              <a:rPr lang="fr-FR" sz="2800" baseline="-25000" dirty="0">
                <a:solidFill>
                  <a:srgbClr val="FF0000"/>
                </a:solidFill>
              </a:rPr>
              <a:t>3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 rot="21041431">
            <a:off x="2370854" y="4679545"/>
            <a:ext cx="2832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φ</a:t>
            </a:r>
            <a:r>
              <a:rPr lang="fr-FR" sz="2800" baseline="-25000" dirty="0"/>
              <a:t>23</a:t>
            </a:r>
            <a:r>
              <a:rPr lang="fr-FR" sz="2800" dirty="0"/>
              <a:t>=</a:t>
            </a:r>
            <a:r>
              <a:rPr lang="el-GR" sz="2800" dirty="0"/>
              <a:t>ϕ</a:t>
            </a:r>
            <a:r>
              <a:rPr lang="fr-FR" sz="2800" baseline="-25000" dirty="0"/>
              <a:t>23 </a:t>
            </a:r>
            <a:r>
              <a:rPr lang="fr-FR" sz="2800" dirty="0">
                <a:solidFill>
                  <a:srgbClr val="FF0000"/>
                </a:solidFill>
              </a:rPr>
              <a:t>+</a:t>
            </a:r>
            <a:r>
              <a:rPr lang="el-GR" sz="2800" dirty="0">
                <a:solidFill>
                  <a:srgbClr val="FF0000"/>
                </a:solidFill>
              </a:rPr>
              <a:t>δϕ</a:t>
            </a:r>
            <a:r>
              <a:rPr lang="fr-FR" sz="2800" baseline="-25000" dirty="0">
                <a:solidFill>
                  <a:srgbClr val="FF0000"/>
                </a:solidFill>
              </a:rPr>
              <a:t>3</a:t>
            </a:r>
            <a:r>
              <a:rPr lang="fr-FR" sz="2800" dirty="0">
                <a:solidFill>
                  <a:srgbClr val="FF0000"/>
                </a:solidFill>
              </a:rPr>
              <a:t>-</a:t>
            </a:r>
            <a:r>
              <a:rPr lang="el-GR" sz="2800" dirty="0">
                <a:solidFill>
                  <a:srgbClr val="FF0000"/>
                </a:solidFill>
              </a:rPr>
              <a:t> δϕ</a:t>
            </a:r>
            <a:r>
              <a:rPr lang="fr-FR" sz="2800" baseline="-25000" dirty="0">
                <a:solidFill>
                  <a:srgbClr val="FF0000"/>
                </a:solidFill>
              </a:rPr>
              <a:t>2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5490659" y="1716142"/>
            <a:ext cx="6615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ϕ</a:t>
            </a:r>
            <a:r>
              <a:rPr lang="en-US" sz="2400" baseline="-25000" dirty="0" err="1"/>
              <a:t>ij</a:t>
            </a:r>
            <a:r>
              <a:rPr lang="en-US" sz="2400" baseline="-25000" dirty="0"/>
              <a:t> </a:t>
            </a:r>
            <a:r>
              <a:rPr lang="en-US" sz="2400" dirty="0"/>
              <a:t>= « True » phase for the </a:t>
            </a:r>
            <a:r>
              <a:rPr lang="en-US" sz="2400" dirty="0" err="1"/>
              <a:t>ij</a:t>
            </a:r>
            <a:r>
              <a:rPr lang="en-US" sz="2400" dirty="0"/>
              <a:t> baseline</a:t>
            </a:r>
          </a:p>
          <a:p>
            <a:r>
              <a:rPr lang="en-US" sz="2400" dirty="0" err="1"/>
              <a:t>δϕ</a:t>
            </a:r>
            <a:r>
              <a:rPr lang="en-US" sz="2400" baseline="-25000" dirty="0" err="1"/>
              <a:t>i</a:t>
            </a:r>
            <a:r>
              <a:rPr lang="en-US" sz="2400" dirty="0"/>
              <a:t> = Atmospheric « random » phase on telescope </a:t>
            </a:r>
            <a:r>
              <a:rPr lang="en-US" sz="2400" dirty="0" err="1"/>
              <a:t>i</a:t>
            </a:r>
            <a:endParaRPr lang="en-US" sz="2400" dirty="0"/>
          </a:p>
          <a:p>
            <a:r>
              <a:rPr lang="en-US" sz="2400" dirty="0" err="1"/>
              <a:t>φ</a:t>
            </a:r>
            <a:r>
              <a:rPr lang="en-US" sz="2400" baseline="-25000" dirty="0" err="1"/>
              <a:t>ij</a:t>
            </a:r>
            <a:r>
              <a:rPr lang="en-US" sz="2400" dirty="0"/>
              <a:t> = Measured phase for the </a:t>
            </a:r>
            <a:r>
              <a:rPr lang="en-US" sz="2400" dirty="0" err="1"/>
              <a:t>ij</a:t>
            </a:r>
            <a:r>
              <a:rPr lang="en-US" sz="2400" dirty="0"/>
              <a:t> baseline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920616" y="4951395"/>
            <a:ext cx="55402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Closure phase </a:t>
            </a:r>
          </a:p>
          <a:p>
            <a:r>
              <a:rPr lang="en-US" sz="2800" dirty="0"/>
              <a:t> CP = φ</a:t>
            </a:r>
            <a:r>
              <a:rPr lang="en-US" sz="2800" baseline="-25000" dirty="0"/>
              <a:t>12</a:t>
            </a:r>
            <a:r>
              <a:rPr lang="en-US" sz="2800" dirty="0"/>
              <a:t> + φ</a:t>
            </a:r>
            <a:r>
              <a:rPr lang="en-US" sz="2800" baseline="-25000" dirty="0"/>
              <a:t>23 </a:t>
            </a:r>
            <a:r>
              <a:rPr lang="en-US" sz="2800" dirty="0"/>
              <a:t>+ φ</a:t>
            </a:r>
            <a:r>
              <a:rPr lang="en-US" sz="2800" baseline="-25000" dirty="0"/>
              <a:t>31</a:t>
            </a:r>
            <a:r>
              <a:rPr lang="en-US" sz="2800" dirty="0"/>
              <a:t> = ϕ</a:t>
            </a:r>
            <a:r>
              <a:rPr lang="en-US" sz="2800" baseline="-25000" dirty="0"/>
              <a:t>12</a:t>
            </a:r>
            <a:r>
              <a:rPr lang="en-US" sz="2800" dirty="0"/>
              <a:t> + ϕ</a:t>
            </a:r>
            <a:r>
              <a:rPr lang="en-US" sz="2800" baseline="-25000" dirty="0"/>
              <a:t>23</a:t>
            </a:r>
            <a:r>
              <a:rPr lang="en-US" sz="2800" dirty="0"/>
              <a:t> + ϕ</a:t>
            </a:r>
            <a:r>
              <a:rPr lang="en-US" sz="2800" baseline="-25000" dirty="0"/>
              <a:t>31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1" y="6565787"/>
            <a:ext cx="12191999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baseline interferometry 101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80599" y="6097818"/>
            <a:ext cx="6219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Non </a:t>
            </a:r>
            <a:r>
              <a:rPr lang="fr-FR" sz="2000" b="1" dirty="0" err="1">
                <a:solidFill>
                  <a:srgbClr val="FF0000"/>
                </a:solidFill>
              </a:rPr>
              <a:t>zero</a:t>
            </a:r>
            <a:r>
              <a:rPr lang="fr-FR" sz="2000" b="1" dirty="0">
                <a:solidFill>
                  <a:srgbClr val="FF0000"/>
                </a:solidFill>
              </a:rPr>
              <a:t> (% </a:t>
            </a:r>
            <a:r>
              <a:rPr lang="el-GR" sz="2000" b="1" dirty="0">
                <a:solidFill>
                  <a:srgbClr val="FF0000"/>
                </a:solidFill>
              </a:rPr>
              <a:t>π</a:t>
            </a:r>
            <a:r>
              <a:rPr lang="fr-FR" sz="2000" b="1" dirty="0">
                <a:solidFill>
                  <a:srgbClr val="FF0000"/>
                </a:solidFill>
              </a:rPr>
              <a:t>) </a:t>
            </a:r>
            <a:r>
              <a:rPr lang="fr-FR" sz="2000" b="1" dirty="0" err="1">
                <a:solidFill>
                  <a:srgbClr val="FF0000"/>
                </a:solidFill>
              </a:rPr>
              <a:t>Closure</a:t>
            </a:r>
            <a:r>
              <a:rPr lang="fr-FR" sz="2000" b="1" dirty="0">
                <a:solidFill>
                  <a:srgbClr val="FF0000"/>
                </a:solidFill>
              </a:rPr>
              <a:t> phase </a:t>
            </a:r>
            <a:r>
              <a:rPr lang="fr-FR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 </a:t>
            </a:r>
            <a:r>
              <a:rPr lang="fr-FR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Assymetry</a:t>
            </a:r>
            <a:r>
              <a:rPr lang="fr-FR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 of the </a:t>
            </a:r>
            <a:r>
              <a:rPr lang="fr-FR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object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833760" y="6562821"/>
            <a:ext cx="5344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I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</a:t>
            </a: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phase back!</a:t>
            </a:r>
          </a:p>
        </p:txBody>
      </p:sp>
    </p:spTree>
    <p:extLst>
      <p:ext uri="{BB962C8B-B14F-4D97-AF65-F5344CB8AC3E}">
        <p14:creationId xmlns:p14="http://schemas.microsoft.com/office/powerpoint/2010/main" val="173475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27"/>
    </mc:Choice>
    <mc:Fallback xmlns="">
      <p:transition spd="slow" advTm="7162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50" y="1335013"/>
            <a:ext cx="2634042" cy="262116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353801" cy="1325563"/>
          </a:xfrm>
        </p:spPr>
        <p:txBody>
          <a:bodyPr/>
          <a:lstStyle/>
          <a:p>
            <a:r>
              <a:rPr lang="en-GB" dirty="0"/>
              <a:t>Image reconstruction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" y="6565787"/>
            <a:ext cx="12191999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Long baseline interferometry 101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833760" y="6562821"/>
            <a:ext cx="5344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d) We want images!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65" y="1348489"/>
            <a:ext cx="2363011" cy="245087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8" y="3869056"/>
            <a:ext cx="1699594" cy="158129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411" y="3849206"/>
            <a:ext cx="1644282" cy="154292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11643" y="5404815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</a:t>
            </a:r>
            <a:r>
              <a:rPr lang="en-GB" baseline="-25000" dirty="0"/>
              <a:t>v²</a:t>
            </a:r>
            <a:r>
              <a:rPr lang="en-GB" dirty="0"/>
              <a:t>= 102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584937" y="5392075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</a:t>
            </a:r>
            <a:r>
              <a:rPr lang="en-GB" baseline="-25000" dirty="0"/>
              <a:t>CP</a:t>
            </a:r>
            <a:r>
              <a:rPr lang="en-GB" dirty="0"/>
              <a:t>= 34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338238" y="1374846"/>
            <a:ext cx="1849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N</a:t>
            </a:r>
            <a:r>
              <a:rPr lang="en-GB" baseline="-25000" dirty="0" err="1"/>
              <a:t>x</a:t>
            </a:r>
            <a:r>
              <a:rPr lang="en-GB" dirty="0" err="1"/>
              <a:t>N</a:t>
            </a:r>
            <a:r>
              <a:rPr lang="en-GB" baseline="-25000" dirty="0" err="1"/>
              <a:t>y</a:t>
            </a:r>
            <a:r>
              <a:rPr lang="en-GB" dirty="0"/>
              <a:t> pixels 32x32=1024</a:t>
            </a:r>
          </a:p>
          <a:p>
            <a:pPr algn="ctr"/>
            <a:r>
              <a:rPr lang="fr-FR" dirty="0"/>
              <a:t>Free </a:t>
            </a:r>
            <a:r>
              <a:rPr lang="fr-FR" dirty="0" err="1"/>
              <a:t>parameters</a:t>
            </a:r>
            <a:endParaRPr lang="en-GB" dirty="0"/>
          </a:p>
        </p:txBody>
      </p:sp>
      <p:grpSp>
        <p:nvGrpSpPr>
          <p:cNvPr id="4" name="Groupe 3"/>
          <p:cNvGrpSpPr/>
          <p:nvPr/>
        </p:nvGrpSpPr>
        <p:grpSpPr>
          <a:xfrm>
            <a:off x="3409138" y="1813340"/>
            <a:ext cx="3893650" cy="3762437"/>
            <a:chOff x="3409138" y="1813340"/>
            <a:chExt cx="3893650" cy="3762437"/>
          </a:xfrm>
        </p:grpSpPr>
        <p:grpSp>
          <p:nvGrpSpPr>
            <p:cNvPr id="7" name="Groupe 6"/>
            <p:cNvGrpSpPr/>
            <p:nvPr/>
          </p:nvGrpSpPr>
          <p:grpSpPr>
            <a:xfrm>
              <a:off x="3409138" y="1813340"/>
              <a:ext cx="3893650" cy="3762437"/>
              <a:chOff x="3409138" y="1813340"/>
              <a:chExt cx="3893650" cy="3762437"/>
            </a:xfrm>
          </p:grpSpPr>
          <p:sp>
            <p:nvSpPr>
              <p:cNvPr id="22" name="Arc 21"/>
              <p:cNvSpPr/>
              <p:nvPr/>
            </p:nvSpPr>
            <p:spPr>
              <a:xfrm rot="16921110">
                <a:off x="3474744" y="1747734"/>
                <a:ext cx="3762437" cy="3893650"/>
              </a:xfrm>
              <a:prstGeom prst="arc">
                <a:avLst>
                  <a:gd name="adj1" fmla="val 16672781"/>
                  <a:gd name="adj2" fmla="val 1056869"/>
                </a:avLst>
              </a:prstGeom>
              <a:noFill/>
              <a:ln w="63500">
                <a:tailEnd type="triangle"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4180600" y="2262232"/>
                <a:ext cx="14044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/>
                  <a:t>Model fitting</a:t>
                </a:r>
              </a:p>
            </p:txBody>
          </p:sp>
        </p:grpSp>
        <p:sp>
          <p:nvSpPr>
            <p:cNvPr id="18" name="ZoneTexte 17"/>
            <p:cNvSpPr txBox="1"/>
            <p:nvPr/>
          </p:nvSpPr>
          <p:spPr>
            <a:xfrm>
              <a:off x="3498672" y="2529808"/>
              <a:ext cx="285527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but</a:t>
              </a:r>
            </a:p>
            <a:p>
              <a:pPr algn="ctr"/>
              <a:r>
                <a:rPr lang="en-GB" sz="1600" dirty="0"/>
                <a:t>more free parameters than data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8108045" y="1128651"/>
            <a:ext cx="7007855" cy="2835414"/>
            <a:chOff x="8108045" y="1128651"/>
            <a:chExt cx="7007855" cy="2835414"/>
          </a:xfrm>
        </p:grpSpPr>
        <p:sp>
          <p:nvSpPr>
            <p:cNvPr id="32" name="Arc 31"/>
            <p:cNvSpPr/>
            <p:nvPr/>
          </p:nvSpPr>
          <p:spPr>
            <a:xfrm rot="17345153">
              <a:off x="7982986" y="1253710"/>
              <a:ext cx="2835414" cy="2585295"/>
            </a:xfrm>
            <a:prstGeom prst="arc">
              <a:avLst>
                <a:gd name="adj1" fmla="val 16200032"/>
                <a:gd name="adj2" fmla="val 1021928"/>
              </a:avLst>
            </a:prstGeom>
            <a:noFill/>
            <a:ln w="63500">
              <a:headEnd type="triangle"/>
              <a:tailEnd type="none"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019900" y="1361139"/>
              <a:ext cx="6096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dirty="0"/>
                <a:t>Additional priors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dirty="0"/>
                <a:t>Positivity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dirty="0"/>
                <a:t>Normalization</a:t>
              </a: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8213927" y="1577180"/>
            <a:ext cx="3388336" cy="3292602"/>
            <a:chOff x="8213927" y="1577180"/>
            <a:chExt cx="3388336" cy="3292602"/>
          </a:xfrm>
        </p:grpSpPr>
        <p:sp>
          <p:nvSpPr>
            <p:cNvPr id="34" name="Arc 33"/>
            <p:cNvSpPr/>
            <p:nvPr/>
          </p:nvSpPr>
          <p:spPr>
            <a:xfrm rot="8831894">
              <a:off x="8213927" y="1577180"/>
              <a:ext cx="2517183" cy="2342432"/>
            </a:xfrm>
            <a:prstGeom prst="arc">
              <a:avLst>
                <a:gd name="adj1" fmla="val 17909417"/>
                <a:gd name="adj2" fmla="val 1021928"/>
              </a:avLst>
            </a:prstGeom>
            <a:noFill/>
            <a:ln w="63500">
              <a:headEnd type="none"/>
              <a:tailEnd type="triangle"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9127296" y="3115456"/>
              <a:ext cx="247496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/>
            </a:p>
            <a:p>
              <a:r>
                <a:rPr lang="en-GB" dirty="0"/>
                <a:t>Regularizations methods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dirty="0"/>
                <a:t>Smoothness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dirty="0"/>
                <a:t>Compactness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dirty="0"/>
                <a:t>“Simplicity”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dirty="0"/>
                <a:t>…</a:t>
              </a: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3832255" y="3587191"/>
            <a:ext cx="5365688" cy="2352657"/>
            <a:chOff x="3832255" y="3587191"/>
            <a:chExt cx="5365688" cy="2352657"/>
          </a:xfrm>
        </p:grpSpPr>
        <p:sp>
          <p:nvSpPr>
            <p:cNvPr id="23" name="Arc 22"/>
            <p:cNvSpPr/>
            <p:nvPr/>
          </p:nvSpPr>
          <p:spPr>
            <a:xfrm rot="15186157">
              <a:off x="5585522" y="3645616"/>
              <a:ext cx="2083120" cy="1966269"/>
            </a:xfrm>
            <a:prstGeom prst="arc">
              <a:avLst>
                <a:gd name="adj1" fmla="val 16200032"/>
                <a:gd name="adj2" fmla="val 1021928"/>
              </a:avLst>
            </a:prstGeom>
            <a:noFill/>
            <a:ln w="63500">
              <a:headEnd type="none"/>
              <a:tailEnd type="triangle"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3832255" y="5016518"/>
              <a:ext cx="53656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Add even stronger constraints depending on the object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All flux inside a surface (for stellar surface)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Remove unresolved object (for circumstellar disk)</a:t>
              </a: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856861" y="2968322"/>
            <a:ext cx="2287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4n of observations</a:t>
            </a:r>
          </a:p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VLTI/AMBER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56107" y="5891545"/>
            <a:ext cx="217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= 136 </a:t>
            </a:r>
            <a:r>
              <a:rPr lang="fr-FR" dirty="0" err="1"/>
              <a:t>Measurements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446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625"/>
    </mc:Choice>
    <mc:Fallback xmlns="">
      <p:transition spd="slow" advTm="121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/>
          <p:cNvGrpSpPr/>
          <p:nvPr/>
        </p:nvGrpSpPr>
        <p:grpSpPr>
          <a:xfrm>
            <a:off x="0" y="238422"/>
            <a:ext cx="12243903" cy="6569242"/>
            <a:chOff x="-35861" y="288758"/>
            <a:chExt cx="12243903" cy="6569242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11"/>
            <a:stretch/>
          </p:blipFill>
          <p:spPr>
            <a:xfrm>
              <a:off x="-35861" y="288758"/>
              <a:ext cx="6858000" cy="6569242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700" r="1530"/>
            <a:stretch/>
          </p:blipFill>
          <p:spPr>
            <a:xfrm>
              <a:off x="5438932" y="288758"/>
              <a:ext cx="6753068" cy="440975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57" b="19247"/>
            <a:stretch/>
          </p:blipFill>
          <p:spPr>
            <a:xfrm>
              <a:off x="5600857" y="1311923"/>
              <a:ext cx="6607185" cy="5538056"/>
            </a:xfrm>
            <a:prstGeom prst="rect">
              <a:avLst/>
            </a:prstGeom>
          </p:spPr>
        </p:pic>
      </p:grpSp>
      <p:sp>
        <p:nvSpPr>
          <p:cNvPr id="15" name="Ellipse 14"/>
          <p:cNvSpPr/>
          <p:nvPr/>
        </p:nvSpPr>
        <p:spPr>
          <a:xfrm rot="20066315">
            <a:off x="6665893" y="5338669"/>
            <a:ext cx="1314474" cy="42684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 rot="20066315">
            <a:off x="8061434" y="5222346"/>
            <a:ext cx="1314474" cy="42684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353801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 few images from optical interferometers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" y="6565787"/>
            <a:ext cx="12191999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Long baseline interferometry 101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833760" y="6562821"/>
            <a:ext cx="5344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d) We want images!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" t="3751" r="6800" b="9462"/>
          <a:stretch/>
        </p:blipFill>
        <p:spPr>
          <a:xfrm>
            <a:off x="85963" y="2167730"/>
            <a:ext cx="1432875" cy="1414021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2" t="13724" r="59957" b="15765"/>
          <a:stretch/>
        </p:blipFill>
        <p:spPr>
          <a:xfrm>
            <a:off x="1486814" y="3207421"/>
            <a:ext cx="1108662" cy="1140642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4" t="6230" r="10902" b="15104"/>
          <a:stretch/>
        </p:blipFill>
        <p:spPr>
          <a:xfrm>
            <a:off x="1717564" y="2118895"/>
            <a:ext cx="1145318" cy="1140644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20" b="27457"/>
          <a:stretch/>
        </p:blipFill>
        <p:spPr>
          <a:xfrm>
            <a:off x="214954" y="4817949"/>
            <a:ext cx="3209879" cy="1046375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6" t="20979" r="39453" b="21722"/>
          <a:stretch/>
        </p:blipFill>
        <p:spPr>
          <a:xfrm>
            <a:off x="10561734" y="1580080"/>
            <a:ext cx="1074656" cy="895546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 t="18603" r="73377" b="25872"/>
          <a:stretch/>
        </p:blipFill>
        <p:spPr>
          <a:xfrm>
            <a:off x="9494199" y="1620401"/>
            <a:ext cx="933253" cy="876692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010002"/>
              </a:clrFrom>
              <a:clrTo>
                <a:srgbClr val="0100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3" t="11317" r="3121" b="23190"/>
          <a:stretch/>
        </p:blipFill>
        <p:spPr>
          <a:xfrm>
            <a:off x="10003079" y="2435405"/>
            <a:ext cx="1376314" cy="10086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0">
            <a:clrChange>
              <a:clrFrom>
                <a:srgbClr val="050401"/>
              </a:clrFrom>
              <a:clrTo>
                <a:srgbClr val="05040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2315" y="2238384"/>
            <a:ext cx="1071221" cy="108697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915922" y="1444644"/>
            <a:ext cx="217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Dust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disks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Inner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rims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51200" y="1715620"/>
            <a:ext cx="2394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Giants</a:t>
            </a:r>
            <a:r>
              <a:rPr lang="fr-FR" dirty="0">
                <a:solidFill>
                  <a:schemeClr val="bg1"/>
                </a:solidFill>
              </a:rPr>
              <a:t> and </a:t>
            </a:r>
            <a:r>
              <a:rPr lang="fr-FR" dirty="0" err="1">
                <a:solidFill>
                  <a:schemeClr val="bg1"/>
                </a:solidFill>
              </a:rPr>
              <a:t>Supergiants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105701" y="4639960"/>
            <a:ext cx="1355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Fast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rotators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4202054" y="4363360"/>
            <a:ext cx="1111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Mira stars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7119049" y="4364796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ε</a:t>
            </a:r>
            <a:r>
              <a:rPr lang="fr-FR" dirty="0">
                <a:solidFill>
                  <a:schemeClr val="bg1"/>
                </a:solidFill>
              </a:rPr>
              <a:t> Aur 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536" y="1598357"/>
            <a:ext cx="2813741" cy="158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804" t="15430" r="25035" b="27914"/>
          <a:stretch/>
        </p:blipFill>
        <p:spPr>
          <a:xfrm>
            <a:off x="3837177" y="2666615"/>
            <a:ext cx="1307665" cy="1712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612349" y="2485825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Zhao+ 2008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0068207" y="2225146"/>
            <a:ext cx="1144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chemeClr val="bg1"/>
                </a:solidFill>
              </a:rPr>
              <a:t>Kluska</a:t>
            </a:r>
            <a:r>
              <a:rPr lang="fr-FR" sz="1400" dirty="0">
                <a:solidFill>
                  <a:schemeClr val="bg1"/>
                </a:solidFill>
              </a:rPr>
              <a:t>+ 2014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8500674" y="2405455"/>
            <a:ext cx="1215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chemeClr val="bg1"/>
                </a:solidFill>
              </a:rPr>
              <a:t>Benisty</a:t>
            </a:r>
            <a:r>
              <a:rPr lang="fr-FR" sz="1400" dirty="0">
                <a:solidFill>
                  <a:schemeClr val="bg1"/>
                </a:solidFill>
              </a:rPr>
              <a:t>+ 2011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3688665" y="3387104"/>
            <a:ext cx="121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chemeClr val="bg1"/>
                </a:solidFill>
              </a:rPr>
              <a:t>Millour</a:t>
            </a:r>
            <a:r>
              <a:rPr lang="fr-FR" sz="1400" dirty="0">
                <a:solidFill>
                  <a:schemeClr val="bg1"/>
                </a:solidFill>
              </a:rPr>
              <a:t>+ 2009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326274" y="5768887"/>
            <a:ext cx="3161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Monnier+ 2007, Zhao+ 2009, Che+ 2011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2225936" y="3165207"/>
            <a:ext cx="111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Baron+ 2014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131144" y="3605851"/>
            <a:ext cx="127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chemeClr val="bg1"/>
                </a:solidFill>
              </a:rPr>
              <a:t>Haubois</a:t>
            </a:r>
            <a:r>
              <a:rPr lang="fr-FR" sz="1400" dirty="0">
                <a:solidFill>
                  <a:schemeClr val="bg1"/>
                </a:solidFill>
              </a:rPr>
              <a:t>+ 2009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000006"/>
              </a:clrFrom>
              <a:clrTo>
                <a:srgbClr val="000006">
                  <a:alpha val="0"/>
                </a:srgbClr>
              </a:clrTo>
            </a:clrChange>
          </a:blip>
          <a:srcRect l="23593" t="14643" r="7273" b="19109"/>
          <a:stretch/>
        </p:blipFill>
        <p:spPr>
          <a:xfrm>
            <a:off x="5149724" y="1950313"/>
            <a:ext cx="1227667" cy="1126067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7139341" y="5940684"/>
            <a:ext cx="1616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chemeClr val="bg1"/>
                </a:solidFill>
              </a:rPr>
              <a:t>Kloppenborg</a:t>
            </a:r>
            <a:r>
              <a:rPr lang="fr-FR" sz="1400" dirty="0">
                <a:solidFill>
                  <a:schemeClr val="bg1"/>
                </a:solidFill>
              </a:rPr>
              <a:t>+ 2009</a:t>
            </a:r>
          </a:p>
        </p:txBody>
      </p:sp>
      <p:pic>
        <p:nvPicPr>
          <p:cNvPr id="6" name="Picture 2" descr="http://amber.obs.ujf-grenoble.fr/IMG/jpg/TLep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50100"/>
              </a:clrFrom>
              <a:clrTo>
                <a:srgbClr val="0501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096" y="4666687"/>
            <a:ext cx="1247700" cy="12477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ZoneTexte 52"/>
          <p:cNvSpPr txBox="1"/>
          <p:nvPr/>
        </p:nvSpPr>
        <p:spPr>
          <a:xfrm>
            <a:off x="4038673" y="5761874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Le Bouquin+ 2009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44" y="2070985"/>
            <a:ext cx="1415534" cy="1382357"/>
          </a:xfrm>
          <a:prstGeom prst="rect">
            <a:avLst/>
          </a:prstGeom>
        </p:spPr>
      </p:pic>
      <p:sp>
        <p:nvSpPr>
          <p:cNvPr id="54" name="ZoneTexte 53"/>
          <p:cNvSpPr txBox="1"/>
          <p:nvPr/>
        </p:nvSpPr>
        <p:spPr>
          <a:xfrm>
            <a:off x="6747249" y="2526897"/>
            <a:ext cx="1080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Kraus+ 2012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2238" y="4092739"/>
            <a:ext cx="2138991" cy="2122689"/>
          </a:xfrm>
          <a:prstGeom prst="rect">
            <a:avLst/>
          </a:prstGeom>
        </p:spPr>
      </p:pic>
      <p:sp>
        <p:nvSpPr>
          <p:cNvPr id="55" name="ZoneTexte 54"/>
          <p:cNvSpPr txBox="1"/>
          <p:nvPr/>
        </p:nvSpPr>
        <p:spPr>
          <a:xfrm>
            <a:off x="9398189" y="4351483"/>
            <a:ext cx="2315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very</a:t>
            </a:r>
            <a:r>
              <a:rPr lang="fr-FR" dirty="0">
                <a:solidFill>
                  <a:schemeClr val="bg1"/>
                </a:solidFill>
              </a:rPr>
              <a:t> massive YSO </a:t>
            </a:r>
            <a:r>
              <a:rPr lang="fr-FR" dirty="0" err="1">
                <a:solidFill>
                  <a:schemeClr val="bg1"/>
                </a:solidFill>
              </a:rPr>
              <a:t>disks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10097638" y="5530812"/>
            <a:ext cx="1080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Kraus+ 2010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7" t="23668" r="65271" b="25733"/>
          <a:stretch/>
        </p:blipFill>
        <p:spPr>
          <a:xfrm>
            <a:off x="5798795" y="4817949"/>
            <a:ext cx="1156845" cy="105954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 rotWithShape="1">
          <a:blip r:embed="rId18" cstate="print">
            <a:clrChange>
              <a:clrFrom>
                <a:srgbClr val="0E0000"/>
              </a:clrFrom>
              <a:clrTo>
                <a:srgbClr val="0E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5" t="24892" r="35093" b="24508"/>
          <a:stretch/>
        </p:blipFill>
        <p:spPr>
          <a:xfrm>
            <a:off x="6888294" y="4750922"/>
            <a:ext cx="1156845" cy="1059540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 rotWithShape="1">
          <a:blip r:embed="rId19" cstate="print">
            <a:clrChange>
              <a:clrFrom>
                <a:srgbClr val="050000"/>
              </a:clrFrom>
              <a:clrTo>
                <a:srgbClr val="05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5" t="24892" r="4263" b="24508"/>
          <a:stretch/>
        </p:blipFill>
        <p:spPr>
          <a:xfrm>
            <a:off x="8020367" y="4716434"/>
            <a:ext cx="1156845" cy="1059540"/>
          </a:xfrm>
          <a:prstGeom prst="rect">
            <a:avLst/>
          </a:prstGeom>
        </p:spPr>
      </p:pic>
      <p:sp>
        <p:nvSpPr>
          <p:cNvPr id="46" name="ZoneTexte 45"/>
          <p:cNvSpPr txBox="1"/>
          <p:nvPr/>
        </p:nvSpPr>
        <p:spPr>
          <a:xfrm>
            <a:off x="4020508" y="1535869"/>
            <a:ext cx="3905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Binaries</a:t>
            </a:r>
            <a:r>
              <a:rPr lang="fr-FR" dirty="0">
                <a:solidFill>
                  <a:schemeClr val="bg1"/>
                </a:solidFill>
              </a:rPr>
              <a:t> (</a:t>
            </a:r>
            <a:r>
              <a:rPr lang="fr-FR" dirty="0" err="1">
                <a:solidFill>
                  <a:schemeClr val="bg1"/>
                </a:solidFill>
              </a:rPr>
              <a:t>Interacting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symbiotics</a:t>
            </a:r>
            <a:r>
              <a:rPr lang="fr-FR" dirty="0">
                <a:solidFill>
                  <a:schemeClr val="bg1"/>
                </a:solidFill>
              </a:rPr>
              <a:t>, B[e]…)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5150170" y="2906931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Blind+ 2014</a:t>
            </a:r>
          </a:p>
        </p:txBody>
      </p:sp>
    </p:spTree>
    <p:extLst>
      <p:ext uri="{BB962C8B-B14F-4D97-AF65-F5344CB8AC3E}">
        <p14:creationId xmlns:p14="http://schemas.microsoft.com/office/powerpoint/2010/main" val="126265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11"/>
    </mc:Choice>
    <mc:Fallback xmlns="">
      <p:transition spd="slow" advTm="3411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élogramme 7"/>
          <p:cNvSpPr/>
          <p:nvPr/>
        </p:nvSpPr>
        <p:spPr>
          <a:xfrm>
            <a:off x="7587728" y="3902688"/>
            <a:ext cx="1925052" cy="2815746"/>
          </a:xfrm>
          <a:prstGeom prst="parallelogram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5" t="21336" b="24864"/>
          <a:stretch/>
        </p:blipFill>
        <p:spPr>
          <a:xfrm>
            <a:off x="5087401" y="3976354"/>
            <a:ext cx="3511424" cy="2381152"/>
          </a:xfrm>
          <a:prstGeom prst="rect">
            <a:avLst/>
          </a:prstGeom>
        </p:spPr>
      </p:pic>
      <p:sp>
        <p:nvSpPr>
          <p:cNvPr id="10" name="Forme libre 9"/>
          <p:cNvSpPr/>
          <p:nvPr/>
        </p:nvSpPr>
        <p:spPr>
          <a:xfrm rot="20782105">
            <a:off x="4855574" y="4599070"/>
            <a:ext cx="808523" cy="760396"/>
          </a:xfrm>
          <a:custGeom>
            <a:avLst/>
            <a:gdLst>
              <a:gd name="connsiteX0" fmla="*/ 808523 w 808523"/>
              <a:gd name="connsiteY0" fmla="*/ 308009 h 760396"/>
              <a:gd name="connsiteX1" fmla="*/ 433137 w 808523"/>
              <a:gd name="connsiteY1" fmla="*/ 760396 h 760396"/>
              <a:gd name="connsiteX2" fmla="*/ 77003 w 808523"/>
              <a:gd name="connsiteY2" fmla="*/ 654518 h 760396"/>
              <a:gd name="connsiteX3" fmla="*/ 0 w 808523"/>
              <a:gd name="connsiteY3" fmla="*/ 423512 h 760396"/>
              <a:gd name="connsiteX4" fmla="*/ 442763 w 808523"/>
              <a:gd name="connsiteY4" fmla="*/ 0 h 760396"/>
              <a:gd name="connsiteX5" fmla="*/ 808523 w 808523"/>
              <a:gd name="connsiteY5" fmla="*/ 308009 h 76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523" h="760396">
                <a:moveTo>
                  <a:pt x="808523" y="308009"/>
                </a:moveTo>
                <a:lnTo>
                  <a:pt x="433137" y="760396"/>
                </a:lnTo>
                <a:lnTo>
                  <a:pt x="77003" y="654518"/>
                </a:lnTo>
                <a:lnTo>
                  <a:pt x="0" y="423512"/>
                </a:lnTo>
                <a:lnTo>
                  <a:pt x="442763" y="0"/>
                </a:lnTo>
                <a:lnTo>
                  <a:pt x="808523" y="30800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élogramme 10"/>
          <p:cNvSpPr/>
          <p:nvPr/>
        </p:nvSpPr>
        <p:spPr>
          <a:xfrm>
            <a:off x="3577929" y="1314125"/>
            <a:ext cx="1444688" cy="2079056"/>
          </a:xfrm>
          <a:prstGeom prst="parallelogram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1437">
            <a:off x="3793341" y="1824777"/>
            <a:ext cx="1035810" cy="1050116"/>
          </a:xfrm>
          <a:prstGeom prst="rect">
            <a:avLst/>
          </a:prstGeom>
        </p:spPr>
      </p:pic>
      <p:cxnSp>
        <p:nvCxnSpPr>
          <p:cNvPr id="13" name="Connecteur droit 12"/>
          <p:cNvCxnSpPr/>
          <p:nvPr/>
        </p:nvCxnSpPr>
        <p:spPr>
          <a:xfrm>
            <a:off x="199460" y="1978303"/>
            <a:ext cx="2358189" cy="0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99459" y="2814097"/>
            <a:ext cx="2358189" cy="0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579593" y="1966269"/>
            <a:ext cx="1668407" cy="316082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2579593" y="2320817"/>
            <a:ext cx="1668407" cy="493280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2557651" y="1699171"/>
            <a:ext cx="0" cy="1359301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800" y="482668"/>
            <a:ext cx="4206211" cy="3493827"/>
          </a:xfrm>
          <a:prstGeom prst="rect">
            <a:avLst/>
          </a:prstGeom>
        </p:spPr>
      </p:pic>
      <p:cxnSp>
        <p:nvCxnSpPr>
          <p:cNvPr id="20" name="Connecteur droit 19"/>
          <p:cNvCxnSpPr/>
          <p:nvPr/>
        </p:nvCxnSpPr>
        <p:spPr>
          <a:xfrm flipV="1">
            <a:off x="7430703" y="1988686"/>
            <a:ext cx="2451684" cy="641518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1690349" y="4634958"/>
            <a:ext cx="2358189" cy="0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1690348" y="5470752"/>
            <a:ext cx="2358189" cy="0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070482" y="4622924"/>
            <a:ext cx="1498628" cy="356344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4048537" y="5082402"/>
            <a:ext cx="1520573" cy="354585"/>
          </a:xfrm>
          <a:prstGeom prst="line">
            <a:avLst/>
          </a:prstGeom>
          <a:ln w="88900"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4048540" y="4355826"/>
            <a:ext cx="0" cy="1359301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1437954" y="3057615"/>
            <a:ext cx="157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Interferometry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9264390" y="2737133"/>
            <a:ext cx="1433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Spectroscopy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830745" y="5927984"/>
            <a:ext cx="2353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Spectro</a:t>
            </a:r>
            <a:r>
              <a:rPr lang="en-US" dirty="0">
                <a:solidFill>
                  <a:schemeClr val="bg1"/>
                </a:solidFill>
              </a:rPr>
              <a:t>-interferometry</a:t>
            </a:r>
          </a:p>
        </p:txBody>
      </p:sp>
      <p:grpSp>
        <p:nvGrpSpPr>
          <p:cNvPr id="29" name="Groupe 28"/>
          <p:cNvGrpSpPr/>
          <p:nvPr/>
        </p:nvGrpSpPr>
        <p:grpSpPr>
          <a:xfrm>
            <a:off x="5143481" y="2011301"/>
            <a:ext cx="1889804" cy="1983489"/>
            <a:chOff x="4869054" y="1867080"/>
            <a:chExt cx="2168731" cy="1983489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30" name="Virage 29"/>
            <p:cNvSpPr/>
            <p:nvPr/>
          </p:nvSpPr>
          <p:spPr>
            <a:xfrm rot="5400000">
              <a:off x="4605368" y="2130766"/>
              <a:ext cx="1973179" cy="1445807"/>
            </a:xfrm>
            <a:prstGeom prst="bentArrow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Virage 30"/>
            <p:cNvSpPr/>
            <p:nvPr/>
          </p:nvSpPr>
          <p:spPr>
            <a:xfrm rot="5400000" flipV="1">
              <a:off x="5302765" y="2115550"/>
              <a:ext cx="1973179" cy="1496860"/>
            </a:xfrm>
            <a:prstGeom prst="bentArrow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2" name="Imag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741">
            <a:off x="8093714" y="3970718"/>
            <a:ext cx="912640" cy="2629728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1210388" y="3372131"/>
            <a:ext cx="2741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Geometry of objects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7549382" y="3168581"/>
            <a:ext cx="4462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Flux as the function of wavelength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3009474" y="6185751"/>
            <a:ext cx="6729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Geometry of objects as a function of the wavelength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" y="6565787"/>
            <a:ext cx="12191999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baseline interferometry 101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6833760" y="6562821"/>
            <a:ext cx="5344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e)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</a:t>
            </a: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</a:t>
            </a: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  <a:endParaRPr lang="fr-F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itre 1"/>
          <p:cNvSpPr>
            <a:spLocks noGrp="1"/>
          </p:cNvSpPr>
          <p:nvPr>
            <p:ph type="title"/>
          </p:nvPr>
        </p:nvSpPr>
        <p:spPr>
          <a:xfrm>
            <a:off x="1" y="365125"/>
            <a:ext cx="121920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Spectro</a:t>
            </a:r>
            <a:r>
              <a:rPr lang="en-US" dirty="0">
                <a:solidFill>
                  <a:schemeClr val="bg1"/>
                </a:solidFill>
              </a:rPr>
              <a:t>-interferometry</a:t>
            </a:r>
            <a:endParaRPr lang="en-US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9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97"/>
    </mc:Choice>
    <mc:Fallback xmlns="">
      <p:transition spd="slow" advTm="2629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" b="9045"/>
          <a:stretch/>
        </p:blipFill>
        <p:spPr>
          <a:xfrm>
            <a:off x="173419" y="1253358"/>
            <a:ext cx="5336628" cy="465082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664" y="6010306"/>
            <a:ext cx="5827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VLTI/AMBER fringes on the Be star </a:t>
            </a:r>
            <a:r>
              <a:rPr lang="fr-FR" dirty="0"/>
              <a:t>O </a:t>
            </a:r>
            <a:r>
              <a:rPr lang="fr-FR" dirty="0" err="1"/>
              <a:t>Aqr</a:t>
            </a:r>
            <a:r>
              <a:rPr lang="fr-FR" dirty="0"/>
              <a:t> </a:t>
            </a:r>
            <a:r>
              <a:rPr lang="en-US" dirty="0"/>
              <a:t>around </a:t>
            </a:r>
            <a:r>
              <a:rPr lang="en-US" dirty="0" err="1"/>
              <a:t>Brγ</a:t>
            </a:r>
            <a:r>
              <a:rPr lang="en-US" dirty="0"/>
              <a:t> line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" y="6565787"/>
            <a:ext cx="12191999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baseline interferometry 101</a:t>
            </a: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0" y="365126"/>
            <a:ext cx="12191999" cy="830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Quantities extracted from </a:t>
            </a:r>
            <a:r>
              <a:rPr lang="en-US" dirty="0" err="1"/>
              <a:t>spectro</a:t>
            </a:r>
            <a:r>
              <a:rPr lang="en-US" dirty="0"/>
              <a:t>-interferometry</a:t>
            </a:r>
            <a:endParaRPr lang="en-US" baseline="30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299879" y="1253358"/>
            <a:ext cx="6413679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Absolute quantities =&gt; need of a calibrator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/>
              <a:t>Calibrated visibility </a:t>
            </a:r>
            <a:r>
              <a:rPr lang="en-US" sz="2000" dirty="0"/>
              <a:t>V(</a:t>
            </a:r>
            <a:r>
              <a:rPr lang="el-GR" sz="2000" dirty="0"/>
              <a:t>λ</a:t>
            </a:r>
            <a:r>
              <a:rPr lang="en-US" sz="2000" dirty="0"/>
              <a:t>)</a:t>
            </a:r>
          </a:p>
          <a:p>
            <a:r>
              <a:rPr lang="en-US" sz="2000" dirty="0"/>
              <a:t>	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 of object as function of </a:t>
            </a:r>
            <a:r>
              <a:rPr 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/>
              <a:t>Closure phase </a:t>
            </a:r>
            <a:r>
              <a:rPr lang="el-GR" sz="2000" dirty="0"/>
              <a:t>φ</a:t>
            </a:r>
            <a:r>
              <a:rPr lang="en-US" sz="2000" dirty="0"/>
              <a:t>(</a:t>
            </a:r>
            <a:r>
              <a:rPr lang="el-GR" sz="2000" dirty="0"/>
              <a:t>λ</a:t>
            </a:r>
            <a:r>
              <a:rPr lang="en-US" sz="2000" dirty="0"/>
              <a:t>)  (if 3 telescopes or more)</a:t>
            </a:r>
          </a:p>
          <a:p>
            <a:r>
              <a:rPr lang="en-US" sz="2000" dirty="0"/>
              <a:t>	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Asymmetry  of object as function of </a:t>
            </a:r>
            <a:r>
              <a:rPr 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endParaRPr lang="fr-F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u="sng" dirty="0"/>
              <a:t>Spectrum</a:t>
            </a:r>
            <a:r>
              <a:rPr lang="fr-FR" sz="2000" dirty="0"/>
              <a:t> F(</a:t>
            </a:r>
            <a:r>
              <a:rPr lang="el-GR" dirty="0"/>
              <a:t>λ</a:t>
            </a:r>
            <a:r>
              <a:rPr lang="fr-FR" dirty="0"/>
              <a:t>)</a:t>
            </a:r>
          </a:p>
          <a:p>
            <a:endParaRPr lang="en-US" dirty="0"/>
          </a:p>
          <a:p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/>
              <a:t>Differential quantities  =&gt; no calibrator needed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u="sng" dirty="0"/>
              <a:t>Differential phase </a:t>
            </a:r>
            <a:r>
              <a:rPr lang="en-US" sz="2000" dirty="0"/>
              <a:t>: </a:t>
            </a:r>
            <a:r>
              <a:rPr lang="el-GR" sz="2000" dirty="0"/>
              <a:t>ϕ</a:t>
            </a:r>
            <a:r>
              <a:rPr lang="en-US" sz="2000" dirty="0"/>
              <a:t>(</a:t>
            </a:r>
            <a:r>
              <a:rPr lang="el-GR" sz="2000" dirty="0"/>
              <a:t>λ</a:t>
            </a:r>
            <a:r>
              <a:rPr lang="en-US" sz="2000" dirty="0"/>
              <a:t>)</a:t>
            </a:r>
          </a:p>
          <a:p>
            <a:r>
              <a:rPr lang="en-US" sz="2000" dirty="0"/>
              <a:t>	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Variation of </a:t>
            </a:r>
            <a:r>
              <a:rPr lang="fr-FR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photocenter</a:t>
            </a:r>
            <a:r>
              <a:rPr lang="fr-F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position as a </a:t>
            </a:r>
            <a:r>
              <a:rPr lang="fr-FR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</a:t>
            </a:r>
            <a:r>
              <a:rPr lang="fr-F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u="sng" dirty="0"/>
              <a:t>Differential visibility </a:t>
            </a:r>
            <a:r>
              <a:rPr lang="en-US" sz="2000" dirty="0"/>
              <a:t>: v(</a:t>
            </a:r>
            <a:r>
              <a:rPr lang="el-GR" sz="2000" dirty="0"/>
              <a:t>λ</a:t>
            </a:r>
            <a:r>
              <a:rPr lang="en-US" sz="2000" dirty="0"/>
              <a:t>)</a:t>
            </a:r>
          </a:p>
          <a:p>
            <a:r>
              <a:rPr lang="en-US" sz="2000" dirty="0"/>
              <a:t>	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Variation of extension as a function of </a:t>
            </a:r>
            <a:r>
              <a:rPr 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6833760" y="6562821"/>
            <a:ext cx="5344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e)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</a:t>
            </a: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</a:t>
            </a: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  <a:endParaRPr lang="fr-F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81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48"/>
    </mc:Choice>
    <mc:Fallback xmlns="">
      <p:transition spd="slow" advTm="6294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916" y="885525"/>
            <a:ext cx="8408495" cy="5388419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3041584" y="2146435"/>
            <a:ext cx="423511" cy="31763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5847598" y="2156062"/>
            <a:ext cx="423511" cy="31763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8723947" y="2175314"/>
            <a:ext cx="423511" cy="31763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" y="6565787"/>
            <a:ext cx="12191999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baseline interferometry 101</a:t>
            </a: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0" y="365126"/>
            <a:ext cx="12191999" cy="830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Kinematics with or without angular resolution</a:t>
            </a:r>
            <a:endParaRPr lang="en-US" baseline="30000" dirty="0"/>
          </a:p>
        </p:txBody>
      </p:sp>
      <p:sp>
        <p:nvSpPr>
          <p:cNvPr id="9" name="ZoneTexte 8"/>
          <p:cNvSpPr txBox="1"/>
          <p:nvPr/>
        </p:nvSpPr>
        <p:spPr>
          <a:xfrm>
            <a:off x="6833760" y="6562821"/>
            <a:ext cx="5344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e)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</a:t>
            </a: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</a:t>
            </a: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  <a:endParaRPr lang="fr-F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746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79"/>
    </mc:Choice>
    <mc:Fallback xmlns="">
      <p:transition spd="slow" advTm="3137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916" y="885525"/>
            <a:ext cx="8408495" cy="5388419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3041584" y="2146435"/>
            <a:ext cx="423511" cy="31763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5847598" y="2156062"/>
            <a:ext cx="423511" cy="31763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8723947" y="2175314"/>
            <a:ext cx="423511" cy="31763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" y="6565787"/>
            <a:ext cx="12191999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baseline interferometry 101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89" b="2444"/>
          <a:stretch/>
        </p:blipFill>
        <p:spPr>
          <a:xfrm>
            <a:off x="1801916" y="3623792"/>
            <a:ext cx="8834040" cy="2717961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2117558" y="2328450"/>
            <a:ext cx="2310063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4897654" y="2328450"/>
            <a:ext cx="2310063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7686622" y="2325982"/>
            <a:ext cx="2310063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re 1"/>
          <p:cNvSpPr txBox="1">
            <a:spLocks/>
          </p:cNvSpPr>
          <p:nvPr/>
        </p:nvSpPr>
        <p:spPr>
          <a:xfrm>
            <a:off x="0" y="365126"/>
            <a:ext cx="12191999" cy="830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Kinematics with or without angular resolution</a:t>
            </a:r>
            <a:endParaRPr lang="en-US" baseline="30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833760" y="6562821"/>
            <a:ext cx="5344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e)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</a:t>
            </a: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</a:t>
            </a: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  <a:endParaRPr lang="fr-F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848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22"/>
    </mc:Choice>
    <mc:Fallback xmlns="">
      <p:transition spd="slow" advTm="4122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0" y="321230"/>
            <a:ext cx="12243903" cy="6569242"/>
            <a:chOff x="-35861" y="288758"/>
            <a:chExt cx="12243903" cy="6569242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11"/>
            <a:stretch/>
          </p:blipFill>
          <p:spPr>
            <a:xfrm>
              <a:off x="-35861" y="288758"/>
              <a:ext cx="6858000" cy="6569242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700" r="1530"/>
            <a:stretch/>
          </p:blipFill>
          <p:spPr>
            <a:xfrm>
              <a:off x="5438932" y="288758"/>
              <a:ext cx="6753068" cy="4409750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57" b="19247"/>
            <a:stretch/>
          </p:blipFill>
          <p:spPr>
            <a:xfrm>
              <a:off x="5600857" y="1311923"/>
              <a:ext cx="6607185" cy="5538056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Spectro</a:t>
            </a:r>
            <a:r>
              <a:rPr lang="en-GB" dirty="0">
                <a:solidFill>
                  <a:schemeClr val="bg1"/>
                </a:solidFill>
              </a:rPr>
              <a:t>-interferometric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imaging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701217" y="1290000"/>
            <a:ext cx="7856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The binary Be star ϕ </a:t>
            </a:r>
            <a:r>
              <a:rPr lang="en-GB" dirty="0" err="1"/>
              <a:t>Persei</a:t>
            </a:r>
            <a:r>
              <a:rPr lang="en-GB" dirty="0"/>
              <a:t> seen by CHARA/VEGA (H</a:t>
            </a:r>
            <a:r>
              <a:rPr lang="el-GR" dirty="0"/>
              <a:t>α</a:t>
            </a:r>
            <a:r>
              <a:rPr lang="fr-FR" dirty="0"/>
              <a:t>)</a:t>
            </a:r>
            <a:r>
              <a:rPr lang="en-GB" dirty="0"/>
              <a:t> </a:t>
            </a:r>
            <a:r>
              <a:rPr lang="en-GB" dirty="0" err="1"/>
              <a:t>Mourard</a:t>
            </a:r>
            <a:r>
              <a:rPr lang="en-GB" dirty="0"/>
              <a:t>+ 2015 (submitted)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" y="6565787"/>
            <a:ext cx="12192000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Long baseline interferometry 101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204278" y="1645663"/>
            <a:ext cx="423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Reconstructed images from the VEGA data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160205" y="3662600"/>
            <a:ext cx="3698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Nearly edge-on </a:t>
            </a:r>
            <a:r>
              <a:rPr lang="en-GB" dirty="0" err="1">
                <a:solidFill>
                  <a:schemeClr val="bg1"/>
                </a:solidFill>
              </a:rPr>
              <a:t>Keplerian</a:t>
            </a:r>
            <a:r>
              <a:rPr lang="en-GB" dirty="0">
                <a:solidFill>
                  <a:schemeClr val="bg1"/>
                </a:solidFill>
              </a:rPr>
              <a:t> disk model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67"/>
          <a:stretch/>
        </p:blipFill>
        <p:spPr>
          <a:xfrm>
            <a:off x="-72902" y="2125575"/>
            <a:ext cx="12337803" cy="775670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76294" y="5932841"/>
            <a:ext cx="7511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chemeClr val="bg1"/>
                </a:solidFill>
              </a:rPr>
              <a:t>Spectro-imaging</a:t>
            </a:r>
            <a:r>
              <a:rPr lang="fr-FR" sz="2000" dirty="0">
                <a:solidFill>
                  <a:schemeClr val="bg1"/>
                </a:solidFill>
              </a:rPr>
              <a:t> of the </a:t>
            </a:r>
            <a:r>
              <a:rPr lang="fr-FR" sz="2000" dirty="0" err="1">
                <a:solidFill>
                  <a:schemeClr val="bg1"/>
                </a:solidFill>
              </a:rPr>
              <a:t>classical</a:t>
            </a:r>
            <a:r>
              <a:rPr lang="fr-FR" sz="2000" dirty="0">
                <a:solidFill>
                  <a:schemeClr val="bg1"/>
                </a:solidFill>
              </a:rPr>
              <a:t> Be star Phi Disk in H</a:t>
            </a:r>
            <a:r>
              <a:rPr lang="el-GR" sz="2000" dirty="0">
                <a:solidFill>
                  <a:schemeClr val="bg1"/>
                </a:solidFill>
              </a:rPr>
              <a:t>α</a:t>
            </a:r>
            <a:r>
              <a:rPr lang="fr-FR" sz="2000" dirty="0">
                <a:solidFill>
                  <a:schemeClr val="bg1"/>
                </a:solidFill>
              </a:rPr>
              <a:t> (</a:t>
            </a:r>
            <a:r>
              <a:rPr lang="fr-FR" sz="2000" dirty="0" err="1">
                <a:solidFill>
                  <a:schemeClr val="bg1"/>
                </a:solidFill>
              </a:rPr>
              <a:t>Mourard</a:t>
            </a:r>
            <a:r>
              <a:rPr lang="fr-FR" sz="2000" dirty="0">
                <a:solidFill>
                  <a:schemeClr val="bg1"/>
                </a:solidFill>
              </a:rPr>
              <a:t>+ 2015)</a:t>
            </a: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28"/>
          <a:stretch/>
        </p:blipFill>
        <p:spPr>
          <a:xfrm>
            <a:off x="-72903" y="1952445"/>
            <a:ext cx="12337803" cy="936484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6833760" y="6562821"/>
            <a:ext cx="5344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e)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</a:t>
            </a: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</a:t>
            </a: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  <a:endParaRPr lang="fr-F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931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32"/>
    </mc:Choice>
    <mc:Fallback xmlns="">
      <p:transition spd="slow" advTm="579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00052 0.112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3" t="13984" r="1468" b="16809"/>
          <a:stretch/>
        </p:blipFill>
        <p:spPr>
          <a:xfrm>
            <a:off x="-27296" y="285750"/>
            <a:ext cx="12205980" cy="6538131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1275104" y="3063422"/>
            <a:ext cx="1059393" cy="369332"/>
            <a:chOff x="1275104" y="3063422"/>
            <a:chExt cx="1059393" cy="369332"/>
          </a:xfrm>
        </p:grpSpPr>
        <p:cxnSp>
          <p:nvCxnSpPr>
            <p:cNvPr id="8" name="Connecteur droit avec flèche 7"/>
            <p:cNvCxnSpPr/>
            <p:nvPr/>
          </p:nvCxnSpPr>
          <p:spPr>
            <a:xfrm flipV="1">
              <a:off x="1614956" y="3388350"/>
              <a:ext cx="379691" cy="34654"/>
            </a:xfrm>
            <a:prstGeom prst="straightConnector1">
              <a:avLst/>
            </a:prstGeom>
            <a:ln w="1905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1275104" y="3063422"/>
              <a:ext cx="1059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>
                  <a:solidFill>
                    <a:srgbClr val="00B0F0"/>
                  </a:solidFill>
                </a:rPr>
                <a:t>Diameter</a:t>
              </a:r>
              <a:endParaRPr lang="fr-FR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1830980" y="3203684"/>
            <a:ext cx="8694145" cy="458140"/>
            <a:chOff x="1830980" y="3203684"/>
            <a:chExt cx="8694145" cy="458140"/>
          </a:xfrm>
        </p:grpSpPr>
        <p:cxnSp>
          <p:nvCxnSpPr>
            <p:cNvPr id="5" name="Connecteur droit avec flèche 4"/>
            <p:cNvCxnSpPr/>
            <p:nvPr/>
          </p:nvCxnSpPr>
          <p:spPr>
            <a:xfrm flipV="1">
              <a:off x="1830980" y="3388350"/>
              <a:ext cx="8694145" cy="27347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>
              <a:off x="6105934" y="3203684"/>
              <a:ext cx="96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Baseline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1506944" y="482319"/>
            <a:ext cx="8927729" cy="2592288"/>
            <a:chOff x="1506944" y="482319"/>
            <a:chExt cx="8927729" cy="2592288"/>
          </a:xfrm>
        </p:grpSpPr>
        <p:cxnSp>
          <p:nvCxnSpPr>
            <p:cNvPr id="17" name="Connecteur droit 16"/>
            <p:cNvCxnSpPr/>
            <p:nvPr/>
          </p:nvCxnSpPr>
          <p:spPr>
            <a:xfrm>
              <a:off x="1506944" y="482319"/>
              <a:ext cx="216024" cy="2592288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10218649" y="482319"/>
              <a:ext cx="216024" cy="2592288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3"/>
          <p:cNvGrpSpPr/>
          <p:nvPr/>
        </p:nvGrpSpPr>
        <p:grpSpPr>
          <a:xfrm>
            <a:off x="2247900" y="3573016"/>
            <a:ext cx="8078761" cy="184666"/>
            <a:chOff x="2247900" y="3573016"/>
            <a:chExt cx="8078761" cy="184666"/>
          </a:xfrm>
        </p:grpSpPr>
        <p:cxnSp>
          <p:nvCxnSpPr>
            <p:cNvPr id="20" name="Connecteur droit 19"/>
            <p:cNvCxnSpPr/>
            <p:nvPr/>
          </p:nvCxnSpPr>
          <p:spPr>
            <a:xfrm flipH="1">
              <a:off x="2247900" y="3661824"/>
              <a:ext cx="3991583" cy="95858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H="1">
              <a:off x="7909545" y="3573016"/>
              <a:ext cx="2417116" cy="88808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necteur droit avec flèche 30"/>
          <p:cNvCxnSpPr/>
          <p:nvPr/>
        </p:nvCxnSpPr>
        <p:spPr>
          <a:xfrm>
            <a:off x="8904312" y="5301208"/>
            <a:ext cx="1440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" y="6565787"/>
            <a:ext cx="12191999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baseline interferometry 101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6676216" y="6217390"/>
            <a:ext cx="5502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« </a:t>
            </a:r>
            <a:r>
              <a:rPr lang="fr-F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 GI2T at Observatoire de la Côte d’Azur, France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 Long baseline interferometry 101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69943" y="4943248"/>
            <a:ext cx="45549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solidFill>
                  <a:schemeClr val="bg1"/>
                </a:solidFill>
              </a:rPr>
              <a:t>Angular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resolution</a:t>
            </a:r>
            <a:r>
              <a:rPr lang="fr-FR" sz="2800" dirty="0">
                <a:solidFill>
                  <a:schemeClr val="bg1"/>
                </a:solidFill>
              </a:rPr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Telescope</a:t>
            </a:r>
            <a:r>
              <a:rPr lang="fr-FR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=&gt; 1.22 D/</a:t>
            </a:r>
            <a:r>
              <a:rPr lang="el-GR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endParaRPr lang="fr-FR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Interferometer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=&gt; 1.22 B/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λ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612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87"/>
    </mc:Choice>
    <mc:Fallback xmlns="">
      <p:transition spd="slow" advTm="38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589" y="1599199"/>
            <a:ext cx="6598763" cy="549897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365125"/>
            <a:ext cx="12191999" cy="1325563"/>
          </a:xfrm>
        </p:spPr>
        <p:txBody>
          <a:bodyPr/>
          <a:lstStyle/>
          <a:p>
            <a:pPr algn="ctr"/>
            <a:r>
              <a:rPr lang="en-US" dirty="0"/>
              <a:t>Thomas Young’s slit experiment (1801)</a:t>
            </a:r>
          </a:p>
        </p:txBody>
      </p:sp>
      <p:sp>
        <p:nvSpPr>
          <p:cNvPr id="69" name="Titre 1"/>
          <p:cNvSpPr txBox="1">
            <a:spLocks/>
          </p:cNvSpPr>
          <p:nvPr/>
        </p:nvSpPr>
        <p:spPr>
          <a:xfrm>
            <a:off x="1" y="1249795"/>
            <a:ext cx="12191999" cy="881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/>
          </a:p>
        </p:txBody>
      </p:sp>
      <p:sp>
        <p:nvSpPr>
          <p:cNvPr id="14" name="Ellipse 13"/>
          <p:cNvSpPr/>
          <p:nvPr/>
        </p:nvSpPr>
        <p:spPr>
          <a:xfrm>
            <a:off x="3214540" y="4081807"/>
            <a:ext cx="141402" cy="16025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90" y="2661746"/>
            <a:ext cx="1905000" cy="30003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6565787"/>
            <a:ext cx="12191999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baseline interferometry 101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833760" y="6562821"/>
            <a:ext cx="5344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Let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fringes</a:t>
            </a:r>
            <a:endParaRPr lang="fr-F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222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37"/>
    </mc:Choice>
    <mc:Fallback xmlns="">
      <p:transition spd="slow" advTm="3113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589" y="1599199"/>
            <a:ext cx="6598763" cy="549897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1" t="1404"/>
          <a:stretch/>
        </p:blipFill>
        <p:spPr>
          <a:xfrm>
            <a:off x="8737076" y="1436231"/>
            <a:ext cx="812276" cy="5421769"/>
          </a:xfrm>
          <a:prstGeom prst="rect">
            <a:avLst/>
          </a:prstGeom>
        </p:spPr>
      </p:pic>
      <p:sp>
        <p:nvSpPr>
          <p:cNvPr id="69" name="Titre 1"/>
          <p:cNvSpPr txBox="1">
            <a:spLocks/>
          </p:cNvSpPr>
          <p:nvPr/>
        </p:nvSpPr>
        <p:spPr>
          <a:xfrm>
            <a:off x="1" y="1249795"/>
            <a:ext cx="12191999" cy="881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Moving the source</a:t>
            </a:r>
          </a:p>
        </p:txBody>
      </p:sp>
      <p:sp>
        <p:nvSpPr>
          <p:cNvPr id="14" name="Ellipse 13"/>
          <p:cNvSpPr/>
          <p:nvPr/>
        </p:nvSpPr>
        <p:spPr>
          <a:xfrm>
            <a:off x="3214540" y="4048110"/>
            <a:ext cx="141402" cy="16025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haut 8"/>
          <p:cNvSpPr/>
          <p:nvPr/>
        </p:nvSpPr>
        <p:spPr>
          <a:xfrm>
            <a:off x="3123336" y="3403076"/>
            <a:ext cx="323810" cy="5040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haut 14"/>
          <p:cNvSpPr/>
          <p:nvPr/>
        </p:nvSpPr>
        <p:spPr>
          <a:xfrm>
            <a:off x="9387447" y="2729140"/>
            <a:ext cx="323810" cy="13526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" y="365125"/>
            <a:ext cx="12191999" cy="1325563"/>
          </a:xfrm>
        </p:spPr>
        <p:txBody>
          <a:bodyPr/>
          <a:lstStyle/>
          <a:p>
            <a:pPr algn="ctr"/>
            <a:r>
              <a:rPr lang="en-US" dirty="0"/>
              <a:t>Thomas Young’s slit experiment (1801)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" y="6565787"/>
            <a:ext cx="12191999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baseline interferometry 101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716674" y="3224613"/>
            <a:ext cx="2197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Fringes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phase change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90" y="2661746"/>
            <a:ext cx="1905000" cy="3000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2561723" y="5428266"/>
                <a:ext cx="2582182" cy="8790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600" dirty="0"/>
                  <a:t>Δx=2</a:t>
                </a:r>
                <a:r>
                  <a:rPr lang="el-GR" sz="3600" dirty="0"/>
                  <a:t>π</a:t>
                </a:r>
                <a:r>
                  <a:rPr lang="fr-FR" sz="36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3600" i="1" smtClean="0">
                            <a:latin typeface="Cambria Math" panose="02040503050406030204" pitchFamily="18" charset="0"/>
                          </a:rPr>
                          <m:t>λ</m:t>
                        </m:r>
                      </m:den>
                    </m:f>
                  </m:oMath>
                </a14:m>
                <a:r>
                  <a:rPr lang="fr-FR" sz="3600" dirty="0"/>
                  <a:t> </a:t>
                </a:r>
                <a:r>
                  <a:rPr lang="el-GR" sz="3600" dirty="0"/>
                  <a:t>Δϕ</a:t>
                </a:r>
                <a:r>
                  <a:rPr lang="fr-FR" sz="3600" dirty="0"/>
                  <a:t> </a:t>
                </a: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723" y="5428266"/>
                <a:ext cx="2582182" cy="879087"/>
              </a:xfrm>
              <a:prstGeom prst="rect">
                <a:avLst/>
              </a:prstGeom>
              <a:blipFill rotWithShape="0">
                <a:blip r:embed="rId4"/>
                <a:stretch>
                  <a:fillRect l="-7075" r="-2123" b="-124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389614" y="3493615"/>
            <a:ext cx="851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dirty="0">
                <a:solidFill>
                  <a:schemeClr val="accent1"/>
                </a:solidFill>
              </a:rPr>
              <a:t>Δϕ</a:t>
            </a:r>
            <a:r>
              <a:rPr lang="fr-FR" sz="36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84874" y="2811447"/>
            <a:ext cx="542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>
                <a:solidFill>
                  <a:schemeClr val="accent1"/>
                </a:solidFill>
              </a:rPr>
              <a:t>Δx</a:t>
            </a:r>
            <a:endParaRPr lang="fr-FR" sz="2800" dirty="0">
              <a:solidFill>
                <a:schemeClr val="accent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833760" y="6562821"/>
            <a:ext cx="5344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Let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fringes</a:t>
            </a:r>
            <a:endParaRPr lang="fr-F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864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66"/>
    </mc:Choice>
    <mc:Fallback xmlns="">
      <p:transition spd="slow" advTm="2166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589" y="1606541"/>
            <a:ext cx="6598763" cy="5498970"/>
          </a:xfrm>
          <a:prstGeom prst="rect">
            <a:avLst/>
          </a:prstGeom>
        </p:spPr>
      </p:pic>
      <p:sp>
        <p:nvSpPr>
          <p:cNvPr id="69" name="Titre 1"/>
          <p:cNvSpPr txBox="1">
            <a:spLocks/>
          </p:cNvSpPr>
          <p:nvPr/>
        </p:nvSpPr>
        <p:spPr>
          <a:xfrm>
            <a:off x="1" y="1249795"/>
            <a:ext cx="12191999" cy="881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Increasing the source size</a:t>
            </a:r>
          </a:p>
        </p:txBody>
      </p:sp>
      <p:sp>
        <p:nvSpPr>
          <p:cNvPr id="14" name="Ellipse 13"/>
          <p:cNvSpPr/>
          <p:nvPr/>
        </p:nvSpPr>
        <p:spPr>
          <a:xfrm>
            <a:off x="3049885" y="3933903"/>
            <a:ext cx="405353" cy="4147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184" y="6026470"/>
            <a:ext cx="5568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fringes</a:t>
            </a:r>
            <a:r>
              <a:rPr lang="fr-FR" sz="2400" dirty="0"/>
              <a:t> </a:t>
            </a:r>
            <a:r>
              <a:rPr lang="fr-FR" sz="2400" dirty="0" err="1"/>
              <a:t>even</a:t>
            </a:r>
            <a:r>
              <a:rPr lang="fr-FR" sz="2400" dirty="0"/>
              <a:t> </a:t>
            </a:r>
            <a:r>
              <a:rPr lang="fr-FR" sz="2400" dirty="0" err="1"/>
              <a:t>disappear</a:t>
            </a:r>
            <a:r>
              <a:rPr lang="fr-FR" sz="2400" dirty="0"/>
              <a:t> for </a:t>
            </a:r>
            <a:r>
              <a:rPr lang="el-GR" sz="2400" dirty="0"/>
              <a:t>θ</a:t>
            </a:r>
            <a:r>
              <a:rPr lang="fr-FR" sz="2400" dirty="0"/>
              <a:t>=1.22 </a:t>
            </a:r>
            <a:r>
              <a:rPr lang="el-GR" sz="2400" dirty="0"/>
              <a:t>λ</a:t>
            </a:r>
            <a:r>
              <a:rPr lang="fr-FR" sz="2400" dirty="0"/>
              <a:t>/B !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3255517" y="3941246"/>
            <a:ext cx="7883" cy="41478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6004786" y="3519123"/>
            <a:ext cx="4128" cy="1304804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706762" y="387344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θ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016999" y="3849677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1" y="365125"/>
            <a:ext cx="12191999" cy="1325563"/>
          </a:xfrm>
        </p:spPr>
        <p:txBody>
          <a:bodyPr/>
          <a:lstStyle/>
          <a:p>
            <a:pPr algn="ctr"/>
            <a:r>
              <a:rPr lang="en-US" dirty="0"/>
              <a:t>Thomas Young’s slit experiment (1801)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" y="6565787"/>
            <a:ext cx="12191999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baseline interferometry 101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833760" y="6562821"/>
            <a:ext cx="5344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Let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fringes</a:t>
            </a:r>
            <a:endParaRPr lang="fr-F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90" y="2661746"/>
            <a:ext cx="1905000" cy="3000375"/>
          </a:xfrm>
          <a:prstGeom prst="rect">
            <a:avLst/>
          </a:prstGeom>
        </p:spPr>
      </p:pic>
      <p:grpSp>
        <p:nvGrpSpPr>
          <p:cNvPr id="38" name="Groupe 37"/>
          <p:cNvGrpSpPr/>
          <p:nvPr/>
        </p:nvGrpSpPr>
        <p:grpSpPr>
          <a:xfrm>
            <a:off x="10253892" y="1819956"/>
            <a:ext cx="1803362" cy="4609707"/>
            <a:chOff x="10253892" y="1819956"/>
            <a:chExt cx="1803362" cy="4609707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57" t="4860" r="4000" b="11312"/>
            <a:stretch/>
          </p:blipFill>
          <p:spPr>
            <a:xfrm>
              <a:off x="11372845" y="1819956"/>
              <a:ext cx="471340" cy="4609707"/>
            </a:xfrm>
            <a:prstGeom prst="rect">
              <a:avLst/>
            </a:prstGeom>
          </p:spPr>
        </p:pic>
        <p:sp>
          <p:nvSpPr>
            <p:cNvPr id="2" name="ZoneTexte 1"/>
            <p:cNvSpPr txBox="1"/>
            <p:nvPr/>
          </p:nvSpPr>
          <p:spPr>
            <a:xfrm>
              <a:off x="10431937" y="5085652"/>
              <a:ext cx="16253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err="1">
                  <a:solidFill>
                    <a:srgbClr val="FF0000"/>
                  </a:solidFill>
                </a:rPr>
                <a:t>Loss</a:t>
              </a:r>
              <a:r>
                <a:rPr lang="fr-FR" dirty="0">
                  <a:solidFill>
                    <a:srgbClr val="FF0000"/>
                  </a:solidFill>
                </a:rPr>
                <a:t> of</a:t>
              </a:r>
            </a:p>
            <a:p>
              <a:pPr algn="ctr"/>
              <a:r>
                <a:rPr lang="fr-FR" dirty="0" err="1">
                  <a:solidFill>
                    <a:srgbClr val="FF0000"/>
                  </a:solidFill>
                </a:rPr>
                <a:t>fringe</a:t>
              </a:r>
              <a:r>
                <a:rPr lang="fr-FR" dirty="0">
                  <a:solidFill>
                    <a:srgbClr val="FF0000"/>
                  </a:solidFill>
                </a:rPr>
                <a:t> </a:t>
              </a:r>
              <a:r>
                <a:rPr lang="fr-FR" dirty="0" err="1">
                  <a:solidFill>
                    <a:srgbClr val="FF0000"/>
                  </a:solidFill>
                </a:rPr>
                <a:t>contrast</a:t>
              </a:r>
              <a:r>
                <a:rPr lang="fr-FR" dirty="0">
                  <a:solidFill>
                    <a:srgbClr val="FF0000"/>
                  </a:solidFill>
                </a:rPr>
                <a:t>!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10918376" y="3652939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10470319" y="3642157"/>
              <a:ext cx="4331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FF0000"/>
                  </a:solidFill>
                </a:rPr>
                <a:t>…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10253892" y="3723407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3363985" y="1621186"/>
            <a:ext cx="6429547" cy="4646951"/>
            <a:chOff x="3363985" y="1621186"/>
            <a:chExt cx="6429547" cy="4646951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51" t="4317" r="4093" b="11177"/>
            <a:stretch/>
          </p:blipFill>
          <p:spPr>
            <a:xfrm>
              <a:off x="9321341" y="1621186"/>
              <a:ext cx="472191" cy="4646951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9131464" y="371464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FF0000"/>
                  </a:solidFill>
                </a:rPr>
                <a:t>+</a:t>
              </a:r>
            </a:p>
          </p:txBody>
        </p:sp>
        <p:cxnSp>
          <p:nvCxnSpPr>
            <p:cNvPr id="7" name="Connecteur droit 6"/>
            <p:cNvCxnSpPr/>
            <p:nvPr/>
          </p:nvCxnSpPr>
          <p:spPr>
            <a:xfrm flipV="1">
              <a:off x="3363985" y="3519123"/>
              <a:ext cx="2348918" cy="4147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3363985" y="3941246"/>
              <a:ext cx="2355444" cy="86725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e 35"/>
          <p:cNvGrpSpPr/>
          <p:nvPr/>
        </p:nvGrpSpPr>
        <p:grpSpPr>
          <a:xfrm>
            <a:off x="3395875" y="1914386"/>
            <a:ext cx="6951218" cy="4646951"/>
            <a:chOff x="3395875" y="1914386"/>
            <a:chExt cx="6951218" cy="4646951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51" t="4317" r="4093" b="11177"/>
            <a:stretch/>
          </p:blipFill>
          <p:spPr>
            <a:xfrm>
              <a:off x="9874902" y="1914386"/>
              <a:ext cx="472191" cy="4646951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>
              <a:off x="9648648" y="3731593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rgbClr val="FF0000"/>
                  </a:solidFill>
                </a:rPr>
                <a:t>+</a:t>
              </a:r>
            </a:p>
          </p:txBody>
        </p:sp>
        <p:cxnSp>
          <p:nvCxnSpPr>
            <p:cNvPr id="29" name="Connecteur droit 28"/>
            <p:cNvCxnSpPr>
              <a:stCxn id="14" idx="5"/>
            </p:cNvCxnSpPr>
            <p:nvPr/>
          </p:nvCxnSpPr>
          <p:spPr>
            <a:xfrm flipV="1">
              <a:off x="3395875" y="3547456"/>
              <a:ext cx="2215309" cy="7404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>
              <a:stCxn id="14" idx="5"/>
            </p:cNvCxnSpPr>
            <p:nvPr/>
          </p:nvCxnSpPr>
          <p:spPr>
            <a:xfrm>
              <a:off x="3395875" y="4287940"/>
              <a:ext cx="2215309" cy="52056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2906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96"/>
    </mc:Choice>
    <mc:Fallback xmlns="">
      <p:transition spd="slow" advTm="82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Van </a:t>
            </a:r>
            <a:r>
              <a:rPr lang="fr-FR" dirty="0" err="1">
                <a:solidFill>
                  <a:srgbClr val="FF0000"/>
                </a:solidFill>
              </a:rPr>
              <a:t>Citter</a:t>
            </a:r>
            <a:r>
              <a:rPr lang="fr-FR" dirty="0">
                <a:solidFill>
                  <a:srgbClr val="FF0000"/>
                </a:solidFill>
              </a:rPr>
              <a:t> &amp; Zernike </a:t>
            </a:r>
            <a:r>
              <a:rPr lang="fr-FR" dirty="0" err="1">
                <a:solidFill>
                  <a:srgbClr val="FF0000"/>
                </a:solidFill>
              </a:rPr>
              <a:t>theorem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3797798" y="2065954"/>
                <a:ext cx="4639412" cy="13017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i="1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fr-FR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r-FR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32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  <m:sSup>
                                <m:sSupPr>
                                  <m:ctrlP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3200" i="1"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fr-FR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32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  <m:acc>
                                    <m:accPr>
                                      <m:chr m:val="⃗"/>
                                      <m:ctrlPr>
                                        <a:rPr lang="el-GR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3200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fr-FR" sz="32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acc>
                                  <m: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  <m:t>)/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3200" i="1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sup>
                              </m:sSup>
                              <m:r>
                                <a:rPr lang="fr-FR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fr-FR" sz="3200" i="1" smtClean="0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fr-FR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fr-FR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r-FR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32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fr-FR" sz="3200" i="1">
                                  <a:latin typeface="Cambria Math" panose="02040503050406030204" pitchFamily="18" charset="0"/>
                                </a:rPr>
                                <m:t>𝑑𝑥𝑑𝑦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798" y="2065954"/>
                <a:ext cx="4639412" cy="130176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droit avec flèche 20"/>
          <p:cNvCxnSpPr/>
          <p:nvPr/>
        </p:nvCxnSpPr>
        <p:spPr>
          <a:xfrm flipV="1">
            <a:off x="2443313" y="2855976"/>
            <a:ext cx="1322248" cy="5873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ccolade fermante 24"/>
          <p:cNvSpPr/>
          <p:nvPr/>
        </p:nvSpPr>
        <p:spPr>
          <a:xfrm rot="5400000">
            <a:off x="6086247" y="1509608"/>
            <a:ext cx="888326" cy="4089941"/>
          </a:xfrm>
          <a:prstGeom prst="rightBrace">
            <a:avLst>
              <a:gd name="adj1" fmla="val 35240"/>
              <a:gd name="adj2" fmla="val 2788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ZoneTexte 26"/>
          <p:cNvSpPr txBox="1"/>
          <p:nvPr/>
        </p:nvSpPr>
        <p:spPr>
          <a:xfrm>
            <a:off x="1488758" y="3419598"/>
            <a:ext cx="18675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visibility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=</a:t>
            </a:r>
          </a:p>
          <a:p>
            <a:pPr algn="ctr"/>
            <a:r>
              <a:rPr lang="el-GR" sz="2800" dirty="0"/>
              <a:t>γ</a:t>
            </a:r>
            <a:r>
              <a:rPr lang="fr-FR" sz="2800" dirty="0"/>
              <a:t>=Ve</a:t>
            </a:r>
            <a:r>
              <a:rPr lang="fr-FR" sz="2800" baseline="30000" dirty="0"/>
              <a:t>i</a:t>
            </a:r>
            <a:r>
              <a:rPr lang="el-GR" sz="2800" baseline="30000" dirty="0"/>
              <a:t>ϕ</a:t>
            </a:r>
            <a:endParaRPr lang="en-US" sz="28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5452864" y="4009069"/>
                <a:ext cx="4529252" cy="14326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Normalized Fourier-</a:t>
                </a:r>
                <a:r>
                  <a:rPr lang="fr-FR" sz="2400" dirty="0" err="1"/>
                  <a:t>transform</a:t>
                </a:r>
                <a:r>
                  <a:rPr lang="fr-FR" sz="2400" dirty="0"/>
                  <a:t> (FT) </a:t>
                </a:r>
              </a:p>
              <a:p>
                <a:pPr algn="ctr"/>
                <a:r>
                  <a:rPr lang="fr-FR" sz="2400" dirty="0"/>
                  <a:t>of the </a:t>
                </a:r>
                <a:r>
                  <a:rPr lang="fr-FR" sz="2400" dirty="0" err="1"/>
                  <a:t>object</a:t>
                </a:r>
                <a:r>
                  <a:rPr lang="fr-FR" sz="2400" dirty="0"/>
                  <a:t> </a:t>
                </a:r>
              </a:p>
              <a:p>
                <a:pPr algn="ctr"/>
                <a:r>
                  <a:rPr lang="fr-FR" sz="2400" dirty="0"/>
                  <a:t>at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fr-FR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num>
                      <m:den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𝝀</m:t>
                        </m:r>
                      </m:den>
                    </m:f>
                    <m:r>
                      <a:rPr lang="fr-FR" sz="2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/>
                  <a:t>frequency</a:t>
                </a:r>
                <a:endParaRPr lang="en-US" sz="3600" baseline="30000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864" y="4009069"/>
                <a:ext cx="4529252" cy="1432636"/>
              </a:xfrm>
              <a:prstGeom prst="rect">
                <a:avLst/>
              </a:prstGeom>
              <a:blipFill rotWithShape="0">
                <a:blip r:embed="rId3"/>
                <a:stretch>
                  <a:fillRect l="-1615" t="-3404" r="-1615" b="-34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eur droit avec flèche 31"/>
          <p:cNvCxnSpPr>
            <a:stCxn id="37" idx="0"/>
            <a:endCxn id="27" idx="2"/>
          </p:cNvCxnSpPr>
          <p:nvPr/>
        </p:nvCxnSpPr>
        <p:spPr>
          <a:xfrm flipV="1">
            <a:off x="1079518" y="4496816"/>
            <a:ext cx="1343022" cy="3700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38" idx="0"/>
          </p:cNvCxnSpPr>
          <p:nvPr/>
        </p:nvCxnSpPr>
        <p:spPr>
          <a:xfrm flipH="1" flipV="1">
            <a:off x="2825445" y="4326112"/>
            <a:ext cx="690093" cy="5745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286897" y="4866906"/>
            <a:ext cx="1585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Fringe</a:t>
            </a:r>
            <a:r>
              <a:rPr lang="fr-FR" dirty="0"/>
              <a:t> </a:t>
            </a:r>
            <a:r>
              <a:rPr lang="fr-FR" dirty="0" err="1"/>
              <a:t>contrast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2825445" y="4900707"/>
            <a:ext cx="138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Fringe</a:t>
            </a:r>
            <a:r>
              <a:rPr lang="fr-FR" dirty="0"/>
              <a:t> phase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" y="6565787"/>
            <a:ext cx="12191999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baseline interferometry 101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833760" y="6562821"/>
            <a:ext cx="5344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Living in the Fourier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</a:t>
            </a:r>
            <a:endParaRPr lang="fr-F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42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46"/>
    </mc:Choice>
    <mc:Fallback xmlns="">
      <p:transition spd="slow" advTm="5904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997" y="2497475"/>
            <a:ext cx="2821322" cy="2821322"/>
          </a:xfrm>
          <a:prstGeom prst="rect">
            <a:avLst/>
          </a:prstGeom>
          <a:ln w="34925">
            <a:solidFill>
              <a:schemeClr val="tx1">
                <a:alpha val="99000"/>
              </a:schemeClr>
            </a:solidFill>
          </a:ln>
          <a:effectLst>
            <a:softEdge rad="12700"/>
          </a:effectLst>
        </p:spPr>
      </p:pic>
      <p:sp>
        <p:nvSpPr>
          <p:cNvPr id="7" name="ZoneTexte 6"/>
          <p:cNvSpPr txBox="1"/>
          <p:nvPr/>
        </p:nvSpPr>
        <p:spPr>
          <a:xfrm>
            <a:off x="1283353" y="5036745"/>
            <a:ext cx="2132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What</a:t>
            </a:r>
            <a:r>
              <a:rPr lang="fr-FR" sz="2800" dirty="0"/>
              <a:t> </a:t>
            </a:r>
            <a:r>
              <a:rPr lang="fr-FR" sz="2800" dirty="0" err="1"/>
              <a:t>is</a:t>
            </a:r>
            <a:r>
              <a:rPr lang="fr-FR" sz="2800" dirty="0"/>
              <a:t> </a:t>
            </a:r>
            <a:r>
              <a:rPr lang="fr-FR" sz="2800" dirty="0" err="1"/>
              <a:t>that</a:t>
            </a:r>
            <a:r>
              <a:rPr lang="fr-FR" sz="2800" dirty="0"/>
              <a:t>?</a:t>
            </a:r>
            <a:endParaRPr lang="en-US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8565949" y="5388294"/>
            <a:ext cx="238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Oh </a:t>
            </a:r>
            <a:r>
              <a:rPr lang="fr-FR" sz="2800" dirty="0" err="1"/>
              <a:t>it’s</a:t>
            </a:r>
            <a:r>
              <a:rPr lang="fr-FR" sz="2800" dirty="0"/>
              <a:t> a </a:t>
            </a:r>
            <a:r>
              <a:rPr lang="fr-FR" sz="2800" dirty="0" err="1"/>
              <a:t>Zebra</a:t>
            </a:r>
            <a:r>
              <a:rPr lang="fr-FR" sz="2800" dirty="0"/>
              <a:t>!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01" y="2740161"/>
            <a:ext cx="2134754" cy="213475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4" y="1690688"/>
            <a:ext cx="2134754" cy="213475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1283353" y="1400745"/>
            <a:ext cx="734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Modulus</a:t>
            </a:r>
            <a:endParaRPr lang="en-US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761639" y="2481065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Phase</a:t>
            </a:r>
            <a:endParaRPr lang="en-US" sz="1200" dirty="0"/>
          </a:p>
        </p:txBody>
      </p:sp>
      <p:grpSp>
        <p:nvGrpSpPr>
          <p:cNvPr id="43" name="Groupe 42"/>
          <p:cNvGrpSpPr/>
          <p:nvPr/>
        </p:nvGrpSpPr>
        <p:grpSpPr>
          <a:xfrm>
            <a:off x="5273878" y="2768777"/>
            <a:ext cx="1767920" cy="2089676"/>
            <a:chOff x="5273878" y="2768777"/>
            <a:chExt cx="1767920" cy="2089676"/>
          </a:xfrm>
        </p:grpSpPr>
        <p:sp>
          <p:nvSpPr>
            <p:cNvPr id="9" name="Arc 8"/>
            <p:cNvSpPr/>
            <p:nvPr/>
          </p:nvSpPr>
          <p:spPr>
            <a:xfrm rot="18671435">
              <a:off x="5233735" y="3200442"/>
              <a:ext cx="1724526" cy="1591496"/>
            </a:xfrm>
            <a:prstGeom prst="arc">
              <a:avLst>
                <a:gd name="adj1" fmla="val 16200032"/>
                <a:gd name="adj2" fmla="val 1056869"/>
              </a:avLst>
            </a:prstGeom>
            <a:noFill/>
            <a:ln w="63500">
              <a:tailEnd type="triangle"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5273878" y="2768777"/>
              <a:ext cx="1767920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Inverse Fourier </a:t>
              </a:r>
              <a:r>
                <a:rPr lang="fr-FR" sz="1200" dirty="0" err="1"/>
                <a:t>transform</a:t>
              </a:r>
              <a:endParaRPr lang="fr-FR" sz="1200" dirty="0"/>
            </a:p>
            <a:p>
              <a:pPr algn="ctr"/>
              <a:endParaRPr lang="fr-FR" sz="2800" dirty="0"/>
            </a:p>
            <a:p>
              <a:pPr algn="ctr"/>
              <a:r>
                <a:rPr lang="fr-FR" sz="2800" dirty="0"/>
                <a:t>FT</a:t>
              </a:r>
              <a:r>
                <a:rPr lang="fr-FR" sz="2800" baseline="30000" dirty="0"/>
                <a:t>-1</a:t>
              </a:r>
              <a:endParaRPr lang="en-US" sz="2800" baseline="30000" dirty="0"/>
            </a:p>
          </p:txBody>
        </p:sp>
      </p:grp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583223" y="365125"/>
            <a:ext cx="10894401" cy="1325563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Sampling the object FT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</a:t>
            </a:r>
            <a:r>
              <a:rPr lang="en-US" dirty="0"/>
              <a:t>Filling the (</a:t>
            </a:r>
            <a:r>
              <a:rPr lang="en-US" dirty="0" err="1"/>
              <a:t>u,v</a:t>
            </a:r>
            <a:r>
              <a:rPr lang="en-US" dirty="0"/>
              <a:t>) plan 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3363159" y="5795773"/>
            <a:ext cx="4968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Need</a:t>
            </a:r>
            <a:r>
              <a:rPr lang="fr-FR" dirty="0"/>
              <a:t> a lot of </a:t>
            </a:r>
            <a:r>
              <a:rPr lang="fr-FR" dirty="0" err="1"/>
              <a:t>measurements</a:t>
            </a:r>
            <a:r>
              <a:rPr lang="fr-FR" dirty="0"/>
              <a:t> </a:t>
            </a:r>
          </a:p>
          <a:p>
            <a:pPr algn="ctr"/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baselines</a:t>
            </a:r>
            <a:r>
              <a:rPr lang="fr-FR" dirty="0"/>
              <a:t> of </a:t>
            </a:r>
            <a:r>
              <a:rPr lang="fr-FR" dirty="0" err="1"/>
              <a:t>different</a:t>
            </a:r>
            <a:r>
              <a:rPr lang="fr-FR" dirty="0"/>
              <a:t> orientations and </a:t>
            </a:r>
            <a:r>
              <a:rPr lang="fr-FR" dirty="0" err="1"/>
              <a:t>lengths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" y="6565787"/>
            <a:ext cx="12191999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baseline interferometry 101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833760" y="6562821"/>
            <a:ext cx="5344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Living in the Fourier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</a:t>
            </a:r>
            <a:endParaRPr lang="fr-F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076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10"/>
    </mc:Choice>
    <mc:Fallback xmlns="">
      <p:transition spd="slow" advTm="3241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448" y="981542"/>
            <a:ext cx="8246657" cy="532447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421" y="365125"/>
            <a:ext cx="12001263" cy="949325"/>
          </a:xfrm>
        </p:spPr>
        <p:txBody>
          <a:bodyPr>
            <a:normAutofit fontScale="90000"/>
          </a:bodyPr>
          <a:lstStyle/>
          <a:p>
            <a:r>
              <a:rPr lang="en-US" dirty="0"/>
              <a:t>In the real life we</a:t>
            </a:r>
            <a:r>
              <a:rPr lang="en-US" dirty="0">
                <a:sym typeface="Wingdings" panose="05000000000000000000" pitchFamily="2" charset="2"/>
              </a:rPr>
              <a:t> always have a sparse </a:t>
            </a:r>
            <a:r>
              <a:rPr lang="en-US" dirty="0"/>
              <a:t>(</a:t>
            </a:r>
            <a:r>
              <a:rPr lang="en-US" dirty="0" err="1"/>
              <a:t>u,v</a:t>
            </a:r>
            <a:r>
              <a:rPr lang="en-US" dirty="0"/>
              <a:t>) plan </a:t>
            </a:r>
            <a:r>
              <a:rPr lang="en-US" dirty="0">
                <a:sym typeface="Wingdings" panose="05000000000000000000" pitchFamily="2" charset="2"/>
              </a:rPr>
              <a:t>coverage</a:t>
            </a:r>
            <a:endParaRPr lang="en-US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2367309" y="4934706"/>
            <a:ext cx="78105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5531269" y="4943605"/>
            <a:ext cx="78105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484334" y="178952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</a:t>
            </a:r>
            <a:r>
              <a:rPr lang="fr-FR" dirty="0" err="1"/>
              <a:t>u,v</a:t>
            </a:r>
            <a:r>
              <a:rPr lang="fr-FR" dirty="0"/>
              <a:t>) plan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2517" y="3269737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Visibility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78466" y="5163332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Model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" y="6565787"/>
            <a:ext cx="12191999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baseline interferometry 101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833760" y="6562821"/>
            <a:ext cx="5344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Living in the Fourier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</a:t>
            </a:r>
            <a:endParaRPr lang="fr-F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982139" y="6193489"/>
            <a:ext cx="1285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Equivalent size</a:t>
            </a:r>
            <a:endParaRPr lang="en-GB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814829" y="6224266"/>
            <a:ext cx="970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Flattening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332819" y="6190523"/>
            <a:ext cx="1177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Radial profile</a:t>
            </a:r>
            <a:endParaRPr lang="en-GB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763693" y="6190523"/>
            <a:ext cx="1544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``</a:t>
            </a:r>
            <a:r>
              <a:rPr lang="fr-FR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</a:t>
            </a:r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’’ model</a:t>
            </a:r>
            <a:endParaRPr lang="en-GB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293247" y="6190523"/>
            <a:ext cx="1766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reconstruction</a:t>
            </a:r>
            <a:endParaRPr lang="en-GB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27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840"/>
    </mc:Choice>
    <mc:Fallback xmlns="">
      <p:transition spd="slow" advTm="9484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phase </a:t>
            </a:r>
            <a:r>
              <a:rPr lang="fr-FR" dirty="0" err="1"/>
              <a:t>contains</a:t>
            </a:r>
            <a:r>
              <a:rPr lang="fr-FR" dirty="0"/>
              <a:t> </a:t>
            </a:r>
            <a:r>
              <a:rPr lang="fr-FR" dirty="0" err="1"/>
              <a:t>most</a:t>
            </a:r>
            <a:r>
              <a:rPr lang="fr-FR" dirty="0"/>
              <a:t> of the information!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28" y="2421295"/>
            <a:ext cx="2528887" cy="2528887"/>
          </a:xfrm>
          <a:prstGeom prst="rect">
            <a:avLst/>
          </a:prstGeom>
          <a:ln w="34925">
            <a:solidFill>
              <a:schemeClr val="tx1">
                <a:alpha val="99000"/>
              </a:schemeClr>
            </a:solidFill>
          </a:ln>
          <a:effectLst>
            <a:softEdge rad="127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11" y="3962231"/>
            <a:ext cx="1664942" cy="166494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11" y="1690688"/>
            <a:ext cx="1663341" cy="166334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4714712" y="1674261"/>
            <a:ext cx="734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Modulus</a:t>
            </a:r>
            <a:endParaRPr lang="en-US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4960226" y="3901716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Phase</a:t>
            </a:r>
            <a:endParaRPr lang="en-US" sz="1200" dirty="0"/>
          </a:p>
        </p:txBody>
      </p:sp>
      <p:grpSp>
        <p:nvGrpSpPr>
          <p:cNvPr id="4" name="Groupe 3"/>
          <p:cNvGrpSpPr/>
          <p:nvPr/>
        </p:nvGrpSpPr>
        <p:grpSpPr>
          <a:xfrm>
            <a:off x="5516789" y="1454982"/>
            <a:ext cx="5398861" cy="2134754"/>
            <a:chOff x="5516789" y="1454982"/>
            <a:chExt cx="5398861" cy="2134754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896" y="1454982"/>
              <a:ext cx="2134754" cy="2134754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17" name="Flèche droite 16"/>
            <p:cNvSpPr/>
            <p:nvPr/>
          </p:nvSpPr>
          <p:spPr>
            <a:xfrm>
              <a:off x="5516789" y="1575815"/>
              <a:ext cx="3177961" cy="70959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èche droite 17"/>
            <p:cNvSpPr/>
            <p:nvPr/>
          </p:nvSpPr>
          <p:spPr>
            <a:xfrm rot="16200000">
              <a:off x="6317339" y="1831063"/>
              <a:ext cx="1038227" cy="900345"/>
            </a:xfrm>
            <a:prstGeom prst="rightArrow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5516789" y="3962231"/>
            <a:ext cx="5398861" cy="2134754"/>
            <a:chOff x="5516789" y="3962231"/>
            <a:chExt cx="5398861" cy="2134754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896" y="3962231"/>
              <a:ext cx="2134754" cy="2134754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19" name="Flèche droite 18"/>
            <p:cNvSpPr/>
            <p:nvPr/>
          </p:nvSpPr>
          <p:spPr>
            <a:xfrm>
              <a:off x="5516789" y="5010039"/>
              <a:ext cx="3177961" cy="70959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èche droite 19"/>
            <p:cNvSpPr/>
            <p:nvPr/>
          </p:nvSpPr>
          <p:spPr>
            <a:xfrm rot="16200000">
              <a:off x="6387753" y="4517189"/>
              <a:ext cx="809776" cy="900345"/>
            </a:xfrm>
            <a:prstGeom prst="rightArrow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5904560" y="2885858"/>
            <a:ext cx="1619286" cy="1587359"/>
            <a:chOff x="5904560" y="2885858"/>
            <a:chExt cx="1619286" cy="1587359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560" y="2902129"/>
              <a:ext cx="1571088" cy="1571088"/>
            </a:xfrm>
            <a:prstGeom prst="rect">
              <a:avLst/>
            </a:prstGeom>
            <a:ln w="34925">
              <a:solidFill>
                <a:schemeClr val="tx1">
                  <a:alpha val="99000"/>
                </a:schemeClr>
              </a:solidFill>
            </a:ln>
            <a:effectLst>
              <a:softEdge rad="12700"/>
            </a:effectLst>
          </p:spPr>
        </p:pic>
        <p:sp>
          <p:nvSpPr>
            <p:cNvPr id="21" name="ZoneTexte 20"/>
            <p:cNvSpPr txBox="1"/>
            <p:nvPr/>
          </p:nvSpPr>
          <p:spPr>
            <a:xfrm>
              <a:off x="6504015" y="2885858"/>
              <a:ext cx="10198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/>
                <a:t>Random</a:t>
              </a:r>
              <a:r>
                <a:rPr lang="fr-FR" sz="1200" dirty="0"/>
                <a:t> </a:t>
              </a:r>
              <a:r>
                <a:rPr lang="fr-FR" sz="1200" dirty="0" err="1"/>
                <a:t>map</a:t>
              </a:r>
              <a:endParaRPr lang="en-US" sz="1200" dirty="0"/>
            </a:p>
          </p:txBody>
        </p:sp>
      </p:grpSp>
      <p:sp>
        <p:nvSpPr>
          <p:cNvPr id="22" name="Flèche droite 21"/>
          <p:cNvSpPr/>
          <p:nvPr/>
        </p:nvSpPr>
        <p:spPr>
          <a:xfrm>
            <a:off x="2882802" y="3332874"/>
            <a:ext cx="778777" cy="70959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FT</a:t>
            </a:r>
            <a:endParaRPr lang="en-US" dirty="0"/>
          </a:p>
        </p:txBody>
      </p:sp>
      <p:sp>
        <p:nvSpPr>
          <p:cNvPr id="23" name="ZoneTexte 22"/>
          <p:cNvSpPr txBox="1"/>
          <p:nvPr/>
        </p:nvSpPr>
        <p:spPr>
          <a:xfrm>
            <a:off x="7769906" y="1744431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FT</a:t>
            </a:r>
            <a:r>
              <a:rPr lang="fr-FR" baseline="30000" dirty="0">
                <a:solidFill>
                  <a:schemeClr val="bg1"/>
                </a:solidFill>
              </a:rPr>
              <a:t>-1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864418" y="5163435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FT</a:t>
            </a:r>
            <a:r>
              <a:rPr lang="fr-FR" baseline="30000" dirty="0">
                <a:solidFill>
                  <a:schemeClr val="bg1"/>
                </a:solidFill>
              </a:rPr>
              <a:t>-1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" y="6565787"/>
            <a:ext cx="12191999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baseline interferometry 101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833760" y="6562821"/>
            <a:ext cx="5344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Living in the Fourier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</a:t>
            </a:r>
            <a:endParaRPr lang="fr-F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247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60"/>
    </mc:Choice>
    <mc:Fallback xmlns="">
      <p:transition spd="slow" advTm="52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0.9|12.6|3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3.1|9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30.8|19.9|3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1|11.5"/>
</p:tagLst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30144</TotalTime>
  <Words>944</Words>
  <Application>Microsoft Office PowerPoint</Application>
  <PresentationFormat>Grand écran</PresentationFormat>
  <Paragraphs>192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Theme</vt:lpstr>
      <vt:lpstr>Probing gas and dust around B[e] stars  at the highest angular resolution:  A decade of interferometric studies  </vt:lpstr>
      <vt:lpstr>Présentation PowerPoint</vt:lpstr>
      <vt:lpstr>Thomas Young’s slit experiment (1801)</vt:lpstr>
      <vt:lpstr>Thomas Young’s slit experiment (1801)</vt:lpstr>
      <vt:lpstr>Thomas Young’s slit experiment (1801)</vt:lpstr>
      <vt:lpstr>Van Citter &amp; Zernike theorem</vt:lpstr>
      <vt:lpstr>Sampling the object FT Filling the (u,v) plan </vt:lpstr>
      <vt:lpstr>In the real life we always have a sparse (u,v) plan coverage</vt:lpstr>
      <vt:lpstr>The phase contains most of the information!</vt:lpstr>
      <vt:lpstr>Idealistic situation</vt:lpstr>
      <vt:lpstr>Unfortunately, Earth has an atmosphere!</vt:lpstr>
      <vt:lpstr>The closure phase is our only hope (up to now)</vt:lpstr>
      <vt:lpstr>Image reconstruction</vt:lpstr>
      <vt:lpstr>A few images from optical interferometers</vt:lpstr>
      <vt:lpstr>Spectro-interferometry</vt:lpstr>
      <vt:lpstr>Présentation PowerPoint</vt:lpstr>
      <vt:lpstr>Présentation PowerPoint</vt:lpstr>
      <vt:lpstr>Présentation PowerPoint</vt:lpstr>
      <vt:lpstr>Spectro-interferometric imaging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interferometric journey around massive stars</dc:title>
  <dc:creator>ame</dc:creator>
  <cp:lastModifiedBy>Anthony Meilland</cp:lastModifiedBy>
  <cp:revision>558</cp:revision>
  <dcterms:created xsi:type="dcterms:W3CDTF">2014-06-11T07:59:32Z</dcterms:created>
  <dcterms:modified xsi:type="dcterms:W3CDTF">2022-04-15T14:16:24Z</dcterms:modified>
</cp:coreProperties>
</file>