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47"/>
  </p:notesMasterIdLst>
  <p:handoutMasterIdLst>
    <p:handoutMasterId r:id="rId48"/>
  </p:handoutMasterIdLst>
  <p:sldIdLst>
    <p:sldId id="256" r:id="rId2"/>
    <p:sldId id="386" r:id="rId3"/>
    <p:sldId id="346" r:id="rId4"/>
    <p:sldId id="349" r:id="rId5"/>
    <p:sldId id="520" r:id="rId6"/>
    <p:sldId id="261" r:id="rId7"/>
    <p:sldId id="351" r:id="rId8"/>
    <p:sldId id="262" r:id="rId9"/>
    <p:sldId id="294" r:id="rId10"/>
    <p:sldId id="353" r:id="rId11"/>
    <p:sldId id="295" r:id="rId12"/>
    <p:sldId id="466" r:id="rId13"/>
    <p:sldId id="435" r:id="rId14"/>
    <p:sldId id="355" r:id="rId15"/>
    <p:sldId id="299" r:id="rId16"/>
    <p:sldId id="414" r:id="rId17"/>
    <p:sldId id="511" r:id="rId18"/>
    <p:sldId id="518" r:id="rId19"/>
    <p:sldId id="468" r:id="rId20"/>
    <p:sldId id="498" r:id="rId21"/>
    <p:sldId id="500" r:id="rId22"/>
    <p:sldId id="502" r:id="rId23"/>
    <p:sldId id="504" r:id="rId24"/>
    <p:sldId id="469" r:id="rId25"/>
    <p:sldId id="454" r:id="rId26"/>
    <p:sldId id="472" r:id="rId27"/>
    <p:sldId id="473" r:id="rId28"/>
    <p:sldId id="476" r:id="rId29"/>
    <p:sldId id="479" r:id="rId30"/>
    <p:sldId id="480" r:id="rId31"/>
    <p:sldId id="484" r:id="rId32"/>
    <p:sldId id="431" r:id="rId33"/>
    <p:sldId id="438" r:id="rId34"/>
    <p:sldId id="439" r:id="rId35"/>
    <p:sldId id="481" r:id="rId36"/>
    <p:sldId id="483" r:id="rId37"/>
    <p:sldId id="512" r:id="rId38"/>
    <p:sldId id="513" r:id="rId39"/>
    <p:sldId id="489" r:id="rId40"/>
    <p:sldId id="490" r:id="rId41"/>
    <p:sldId id="515" r:id="rId42"/>
    <p:sldId id="494" r:id="rId43"/>
    <p:sldId id="521" r:id="rId44"/>
    <p:sldId id="496" r:id="rId45"/>
    <p:sldId id="497" r:id="rId4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FF62"/>
    <a:srgbClr val="F28AED"/>
    <a:srgbClr val="FA7406"/>
    <a:srgbClr val="FF9797"/>
    <a:srgbClr val="DB55BE"/>
    <a:srgbClr val="D2DEEF"/>
    <a:srgbClr val="EAEFF7"/>
    <a:srgbClr val="A9B1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892" autoAdjust="0"/>
    <p:restoredTop sz="96754" autoAdjust="0"/>
  </p:normalViewPr>
  <p:slideViewPr>
    <p:cSldViewPr snapToGrid="0">
      <p:cViewPr varScale="1">
        <p:scale>
          <a:sx n="103" d="100"/>
          <a:sy n="103" d="100"/>
        </p:scale>
        <p:origin x="114" y="3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90"/>
    </p:cViewPr>
  </p:sorterViewPr>
  <p:notesViewPr>
    <p:cSldViewPr snapToGrid="0">
      <p:cViewPr varScale="1">
        <p:scale>
          <a:sx n="88" d="100"/>
          <a:sy n="88" d="100"/>
        </p:scale>
        <p:origin x="38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C6A9A-B9E0-4964-B1CA-8F294A9AEA7A}" type="datetimeFigureOut">
              <a:rPr lang="fr-FR" smtClean="0"/>
              <a:t>15/03/2019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6BFD7-651D-4A90-8164-14F16E43C6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600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EEE63-6891-4077-B8C5-429453B6B6FA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93C77-5A83-4874-8031-3688192CD9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28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6F1A3-D81F-4D5B-91FD-2FDDC09AFA0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3204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93C77-5A83-4874-8031-3688192CD9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56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93C77-5A83-4874-8031-3688192CD9A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31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15/03/2019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5128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15/03/2019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259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15/03/2019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650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15/03/2019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4539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15/03/2019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358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15/03/2019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6280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15/03/2019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488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15/03/2019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4324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15/03/2019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096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15/03/2019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2378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15/03/2019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8941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2D3EF-7148-41A7-9FCE-14C18F21BD7D}" type="datetimeFigureOut">
              <a:rPr lang="fr-FR" smtClean="0"/>
              <a:t>15/03/2019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46A52-4C1A-4EC9-853B-344C0865DC1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-1" y="3091"/>
            <a:ext cx="10442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Anthon</a:t>
            </a:r>
            <a:r>
              <a:rPr lang="fr-FR" sz="14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Meilland : A </a:t>
            </a:r>
            <a:r>
              <a:rPr lang="fr-FR" sz="1400" baseline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spectro-interferometric</a:t>
            </a:r>
            <a:r>
              <a:rPr lang="fr-FR" sz="14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baseline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baseline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 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842738" y="10275"/>
            <a:ext cx="4349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Vitacura</a:t>
            </a:r>
            <a:r>
              <a:rPr lang="en-US" sz="1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July 5</a:t>
            </a:r>
            <a:r>
              <a:rPr lang="en-US" sz="1400" b="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1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2018</a:t>
            </a:r>
            <a:endParaRPr lang="fr-FR" sz="1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7701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emf"/><Relationship Id="rId18" Type="http://schemas.openxmlformats.org/officeDocument/2006/relationships/image" Target="../media/image3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emf"/><Relationship Id="rId17" Type="http://schemas.openxmlformats.org/officeDocument/2006/relationships/image" Target="../media/image32.jpeg"/><Relationship Id="rId2" Type="http://schemas.openxmlformats.org/officeDocument/2006/relationships/image" Target="../media/image16.jpg"/><Relationship Id="rId16" Type="http://schemas.openxmlformats.org/officeDocument/2006/relationships/image" Target="../media/image31.emf"/><Relationship Id="rId20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5" Type="http://schemas.openxmlformats.org/officeDocument/2006/relationships/image" Target="../media/image20.jpeg"/><Relationship Id="rId15" Type="http://schemas.openxmlformats.org/officeDocument/2006/relationships/image" Target="../media/image30.jpg"/><Relationship Id="rId10" Type="http://schemas.openxmlformats.org/officeDocument/2006/relationships/image" Target="../media/image25.png"/><Relationship Id="rId19" Type="http://schemas.openxmlformats.org/officeDocument/2006/relationships/image" Target="../media/image34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51.jpeg"/><Relationship Id="rId4" Type="http://schemas.openxmlformats.org/officeDocument/2006/relationships/image" Target="../media/image5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24.jpeg"/><Relationship Id="rId7" Type="http://schemas.openxmlformats.org/officeDocument/2006/relationships/image" Target="../media/image7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78.jpeg"/><Relationship Id="rId9" Type="http://schemas.openxmlformats.org/officeDocument/2006/relationships/image" Target="../media/image8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90.jpe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92.jpg"/><Relationship Id="rId4" Type="http://schemas.openxmlformats.org/officeDocument/2006/relationships/image" Target="../media/image8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g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jpg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3" b="2344"/>
          <a:stretch/>
        </p:blipFill>
        <p:spPr>
          <a:xfrm>
            <a:off x="0" y="1"/>
            <a:ext cx="12195425" cy="68631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" y="1692781"/>
            <a:ext cx="12195424" cy="30021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Spectro-interferometric journey 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 massive stars</a:t>
            </a:r>
            <a:b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425" y="5131445"/>
            <a:ext cx="12192000" cy="961400"/>
          </a:xfrm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Anthony </a:t>
            </a:r>
            <a:r>
              <a:rPr lang="fr-FR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Meilland</a:t>
            </a:r>
            <a:endParaRPr lang="fr-F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4694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e 66"/>
          <p:cNvGrpSpPr/>
          <p:nvPr/>
        </p:nvGrpSpPr>
        <p:grpSpPr>
          <a:xfrm>
            <a:off x="-35861" y="298185"/>
            <a:ext cx="12243903" cy="6569242"/>
            <a:chOff x="-35861" y="288758"/>
            <a:chExt cx="12243903" cy="6569242"/>
          </a:xfrm>
        </p:grpSpPr>
        <p:pic>
          <p:nvPicPr>
            <p:cNvPr id="76" name="Image 7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1"/>
            <a:stretch/>
          </p:blipFill>
          <p:spPr>
            <a:xfrm>
              <a:off x="-35861" y="288758"/>
              <a:ext cx="6858000" cy="6569242"/>
            </a:xfrm>
            <a:prstGeom prst="rect">
              <a:avLst/>
            </a:prstGeom>
          </p:spPr>
        </p:pic>
        <p:pic>
          <p:nvPicPr>
            <p:cNvPr id="79" name="Image 7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700" r="1530"/>
            <a:stretch/>
          </p:blipFill>
          <p:spPr>
            <a:xfrm>
              <a:off x="5438932" y="288758"/>
              <a:ext cx="6753068" cy="4409750"/>
            </a:xfrm>
            <a:prstGeom prst="rect">
              <a:avLst/>
            </a:prstGeom>
          </p:spPr>
        </p:pic>
        <p:pic>
          <p:nvPicPr>
            <p:cNvPr id="89" name="Image 8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57" b="19247"/>
            <a:stretch/>
          </p:blipFill>
          <p:spPr>
            <a:xfrm>
              <a:off x="5600857" y="1311923"/>
              <a:ext cx="6607185" cy="5538056"/>
            </a:xfrm>
            <a:prstGeom prst="rect">
              <a:avLst/>
            </a:prstGeom>
          </p:spPr>
        </p:pic>
      </p:grpSp>
      <p:sp>
        <p:nvSpPr>
          <p:cNvPr id="3" name="Ellipse 2"/>
          <p:cNvSpPr/>
          <p:nvPr/>
        </p:nvSpPr>
        <p:spPr>
          <a:xfrm>
            <a:off x="-3111690" y="3059596"/>
            <a:ext cx="18206114" cy="5183651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79000"/>
                </a:schemeClr>
              </a:gs>
              <a:gs pos="74000">
                <a:schemeClr val="accent1">
                  <a:lumMod val="75000"/>
                  <a:alpha val="71000"/>
                </a:schemeClr>
              </a:gs>
              <a:gs pos="83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Living in the Fourier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Unfortunately, Earth has an atmosphere!</a:t>
            </a:r>
          </a:p>
        </p:txBody>
      </p:sp>
      <p:grpSp>
        <p:nvGrpSpPr>
          <p:cNvPr id="32" name="Groupe 31"/>
          <p:cNvGrpSpPr/>
          <p:nvPr/>
        </p:nvGrpSpPr>
        <p:grpSpPr>
          <a:xfrm>
            <a:off x="5798958" y="-6012726"/>
            <a:ext cx="10738822" cy="9698324"/>
            <a:chOff x="4606550" y="-5842911"/>
            <a:chExt cx="10738822" cy="9698324"/>
          </a:xfrm>
        </p:grpSpPr>
        <p:sp>
          <p:nvSpPr>
            <p:cNvPr id="22" name="Soleil 21"/>
            <p:cNvSpPr/>
            <p:nvPr/>
          </p:nvSpPr>
          <p:spPr>
            <a:xfrm>
              <a:off x="7381875" y="1288257"/>
              <a:ext cx="523875" cy="531018"/>
            </a:xfrm>
            <a:prstGeom prst="sun">
              <a:avLst/>
            </a:prstGeom>
            <a:solidFill>
              <a:schemeClr val="accent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 rot="10291832">
              <a:off x="6597850" y="-798582"/>
              <a:ext cx="3057524" cy="3241691"/>
            </a:xfrm>
            <a:prstGeom prst="arc">
              <a:avLst>
                <a:gd name="adj1" fmla="val 17042669"/>
                <a:gd name="adj2" fmla="val 20597288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/>
            <p:cNvSpPr/>
            <p:nvPr/>
          </p:nvSpPr>
          <p:spPr>
            <a:xfrm rot="10291832">
              <a:off x="7067550" y="597983"/>
              <a:ext cx="1476375" cy="1483518"/>
            </a:xfrm>
            <a:prstGeom prst="arc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/>
            <p:cNvSpPr/>
            <p:nvPr/>
          </p:nvSpPr>
          <p:spPr>
            <a:xfrm rot="10291832">
              <a:off x="5932835" y="-2944809"/>
              <a:ext cx="5966329" cy="5889616"/>
            </a:xfrm>
            <a:prstGeom prst="arc">
              <a:avLst>
                <a:gd name="adj1" fmla="val 17755614"/>
                <a:gd name="adj2" fmla="val 20301808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/>
            <p:cNvSpPr/>
            <p:nvPr/>
          </p:nvSpPr>
          <p:spPr>
            <a:xfrm rot="10291832">
              <a:off x="4903592" y="-5842911"/>
              <a:ext cx="10441780" cy="9301731"/>
            </a:xfrm>
            <a:prstGeom prst="arc">
              <a:avLst>
                <a:gd name="adj1" fmla="val 18198550"/>
                <a:gd name="adj2" fmla="val 20203421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Connecteur droit 30"/>
            <p:cNvCxnSpPr/>
            <p:nvPr/>
          </p:nvCxnSpPr>
          <p:spPr>
            <a:xfrm>
              <a:off x="4606550" y="1553766"/>
              <a:ext cx="3457257" cy="2301647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Forme libre 51"/>
          <p:cNvSpPr/>
          <p:nvPr/>
        </p:nvSpPr>
        <p:spPr>
          <a:xfrm>
            <a:off x="-38100" y="5572125"/>
            <a:ext cx="11334750" cy="1019175"/>
          </a:xfrm>
          <a:custGeom>
            <a:avLst/>
            <a:gdLst>
              <a:gd name="connsiteX0" fmla="*/ 104775 w 11334750"/>
              <a:gd name="connsiteY0" fmla="*/ 781050 h 1019175"/>
              <a:gd name="connsiteX1" fmla="*/ 904875 w 11334750"/>
              <a:gd name="connsiteY1" fmla="*/ 238125 h 1019175"/>
              <a:gd name="connsiteX2" fmla="*/ 1314450 w 11334750"/>
              <a:gd name="connsiteY2" fmla="*/ 190500 h 1019175"/>
              <a:gd name="connsiteX3" fmla="*/ 1419225 w 11334750"/>
              <a:gd name="connsiteY3" fmla="*/ 247650 h 1019175"/>
              <a:gd name="connsiteX4" fmla="*/ 1457325 w 11334750"/>
              <a:gd name="connsiteY4" fmla="*/ 276225 h 1019175"/>
              <a:gd name="connsiteX5" fmla="*/ 1990725 w 11334750"/>
              <a:gd name="connsiteY5" fmla="*/ 180975 h 1019175"/>
              <a:gd name="connsiteX6" fmla="*/ 2190750 w 11334750"/>
              <a:gd name="connsiteY6" fmla="*/ 85725 h 1019175"/>
              <a:gd name="connsiteX7" fmla="*/ 2609850 w 11334750"/>
              <a:gd name="connsiteY7" fmla="*/ 0 h 1019175"/>
              <a:gd name="connsiteX8" fmla="*/ 2819400 w 11334750"/>
              <a:gd name="connsiteY8" fmla="*/ 85725 h 1019175"/>
              <a:gd name="connsiteX9" fmla="*/ 3095625 w 11334750"/>
              <a:gd name="connsiteY9" fmla="*/ 28575 h 1019175"/>
              <a:gd name="connsiteX10" fmla="*/ 3190875 w 11334750"/>
              <a:gd name="connsiteY10" fmla="*/ 38100 h 1019175"/>
              <a:gd name="connsiteX11" fmla="*/ 3486150 w 11334750"/>
              <a:gd name="connsiteY11" fmla="*/ 28575 h 1019175"/>
              <a:gd name="connsiteX12" fmla="*/ 4257675 w 11334750"/>
              <a:gd name="connsiteY12" fmla="*/ 76200 h 1019175"/>
              <a:gd name="connsiteX13" fmla="*/ 5381625 w 11334750"/>
              <a:gd name="connsiteY13" fmla="*/ 152400 h 1019175"/>
              <a:gd name="connsiteX14" fmla="*/ 5467350 w 11334750"/>
              <a:gd name="connsiteY14" fmla="*/ 123825 h 1019175"/>
              <a:gd name="connsiteX15" fmla="*/ 6505575 w 11334750"/>
              <a:gd name="connsiteY15" fmla="*/ 142875 h 1019175"/>
              <a:gd name="connsiteX16" fmla="*/ 6657975 w 11334750"/>
              <a:gd name="connsiteY16" fmla="*/ 142875 h 1019175"/>
              <a:gd name="connsiteX17" fmla="*/ 6877050 w 11334750"/>
              <a:gd name="connsiteY17" fmla="*/ 85725 h 1019175"/>
              <a:gd name="connsiteX18" fmla="*/ 6991350 w 11334750"/>
              <a:gd name="connsiteY18" fmla="*/ 76200 h 1019175"/>
              <a:gd name="connsiteX19" fmla="*/ 7419975 w 11334750"/>
              <a:gd name="connsiteY19" fmla="*/ 28575 h 1019175"/>
              <a:gd name="connsiteX20" fmla="*/ 8086725 w 11334750"/>
              <a:gd name="connsiteY20" fmla="*/ 85725 h 1019175"/>
              <a:gd name="connsiteX21" fmla="*/ 8248650 w 11334750"/>
              <a:gd name="connsiteY21" fmla="*/ 123825 h 1019175"/>
              <a:gd name="connsiteX22" fmla="*/ 8362950 w 11334750"/>
              <a:gd name="connsiteY22" fmla="*/ 161925 h 1019175"/>
              <a:gd name="connsiteX23" fmla="*/ 8505825 w 11334750"/>
              <a:gd name="connsiteY23" fmla="*/ 161925 h 1019175"/>
              <a:gd name="connsiteX24" fmla="*/ 9001125 w 11334750"/>
              <a:gd name="connsiteY24" fmla="*/ 247650 h 1019175"/>
              <a:gd name="connsiteX25" fmla="*/ 9096375 w 11334750"/>
              <a:gd name="connsiteY25" fmla="*/ 276225 h 1019175"/>
              <a:gd name="connsiteX26" fmla="*/ 9124950 w 11334750"/>
              <a:gd name="connsiteY26" fmla="*/ 285750 h 1019175"/>
              <a:gd name="connsiteX27" fmla="*/ 9210675 w 11334750"/>
              <a:gd name="connsiteY27" fmla="*/ 295275 h 1019175"/>
              <a:gd name="connsiteX28" fmla="*/ 9305925 w 11334750"/>
              <a:gd name="connsiteY28" fmla="*/ 304800 h 1019175"/>
              <a:gd name="connsiteX29" fmla="*/ 9515475 w 11334750"/>
              <a:gd name="connsiteY29" fmla="*/ 361950 h 1019175"/>
              <a:gd name="connsiteX30" fmla="*/ 9629775 w 11334750"/>
              <a:gd name="connsiteY30" fmla="*/ 419100 h 1019175"/>
              <a:gd name="connsiteX31" fmla="*/ 9658350 w 11334750"/>
              <a:gd name="connsiteY31" fmla="*/ 428625 h 1019175"/>
              <a:gd name="connsiteX32" fmla="*/ 9686925 w 11334750"/>
              <a:gd name="connsiteY32" fmla="*/ 457200 h 1019175"/>
              <a:gd name="connsiteX33" fmla="*/ 9715500 w 11334750"/>
              <a:gd name="connsiteY33" fmla="*/ 476250 h 1019175"/>
              <a:gd name="connsiteX34" fmla="*/ 9753600 w 11334750"/>
              <a:gd name="connsiteY34" fmla="*/ 504825 h 1019175"/>
              <a:gd name="connsiteX35" fmla="*/ 9791700 w 11334750"/>
              <a:gd name="connsiteY35" fmla="*/ 514350 h 1019175"/>
              <a:gd name="connsiteX36" fmla="*/ 9858375 w 11334750"/>
              <a:gd name="connsiteY36" fmla="*/ 542925 h 1019175"/>
              <a:gd name="connsiteX37" fmla="*/ 9906000 w 11334750"/>
              <a:gd name="connsiteY37" fmla="*/ 552450 h 1019175"/>
              <a:gd name="connsiteX38" fmla="*/ 9944100 w 11334750"/>
              <a:gd name="connsiteY38" fmla="*/ 561975 h 1019175"/>
              <a:gd name="connsiteX39" fmla="*/ 10001250 w 11334750"/>
              <a:gd name="connsiteY39" fmla="*/ 571500 h 1019175"/>
              <a:gd name="connsiteX40" fmla="*/ 10067925 w 11334750"/>
              <a:gd name="connsiteY40" fmla="*/ 590550 h 1019175"/>
              <a:gd name="connsiteX41" fmla="*/ 10153650 w 11334750"/>
              <a:gd name="connsiteY41" fmla="*/ 647700 h 1019175"/>
              <a:gd name="connsiteX42" fmla="*/ 10267950 w 11334750"/>
              <a:gd name="connsiteY42" fmla="*/ 704850 h 1019175"/>
              <a:gd name="connsiteX43" fmla="*/ 10296525 w 11334750"/>
              <a:gd name="connsiteY43" fmla="*/ 714375 h 1019175"/>
              <a:gd name="connsiteX44" fmla="*/ 10334625 w 11334750"/>
              <a:gd name="connsiteY44" fmla="*/ 723900 h 1019175"/>
              <a:gd name="connsiteX45" fmla="*/ 10382250 w 11334750"/>
              <a:gd name="connsiteY45" fmla="*/ 742950 h 1019175"/>
              <a:gd name="connsiteX46" fmla="*/ 10458450 w 11334750"/>
              <a:gd name="connsiteY46" fmla="*/ 771525 h 1019175"/>
              <a:gd name="connsiteX47" fmla="*/ 10487025 w 11334750"/>
              <a:gd name="connsiteY47" fmla="*/ 781050 h 1019175"/>
              <a:gd name="connsiteX48" fmla="*/ 10515600 w 11334750"/>
              <a:gd name="connsiteY48" fmla="*/ 800100 h 1019175"/>
              <a:gd name="connsiteX49" fmla="*/ 10706100 w 11334750"/>
              <a:gd name="connsiteY49" fmla="*/ 847725 h 1019175"/>
              <a:gd name="connsiteX50" fmla="*/ 10887075 w 11334750"/>
              <a:gd name="connsiteY50" fmla="*/ 904875 h 1019175"/>
              <a:gd name="connsiteX51" fmla="*/ 11220450 w 11334750"/>
              <a:gd name="connsiteY51" fmla="*/ 952500 h 1019175"/>
              <a:gd name="connsiteX52" fmla="*/ 11334750 w 11334750"/>
              <a:gd name="connsiteY52" fmla="*/ 981075 h 1019175"/>
              <a:gd name="connsiteX53" fmla="*/ 9525 w 11334750"/>
              <a:gd name="connsiteY53" fmla="*/ 1019175 h 1019175"/>
              <a:gd name="connsiteX54" fmla="*/ 0 w 11334750"/>
              <a:gd name="connsiteY54" fmla="*/ 752475 h 1019175"/>
              <a:gd name="connsiteX55" fmla="*/ 104775 w 11334750"/>
              <a:gd name="connsiteY55" fmla="*/ 78105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334750" h="1019175">
                <a:moveTo>
                  <a:pt x="104775" y="781050"/>
                </a:moveTo>
                <a:lnTo>
                  <a:pt x="904875" y="238125"/>
                </a:lnTo>
                <a:lnTo>
                  <a:pt x="1314450" y="190500"/>
                </a:lnTo>
                <a:cubicBezTo>
                  <a:pt x="1372111" y="219331"/>
                  <a:pt x="1378622" y="218648"/>
                  <a:pt x="1419225" y="247650"/>
                </a:cubicBezTo>
                <a:cubicBezTo>
                  <a:pt x="1432143" y="256877"/>
                  <a:pt x="1457325" y="276225"/>
                  <a:pt x="1457325" y="276225"/>
                </a:cubicBezTo>
                <a:lnTo>
                  <a:pt x="1990725" y="180975"/>
                </a:lnTo>
                <a:lnTo>
                  <a:pt x="2190750" y="85725"/>
                </a:lnTo>
                <a:lnTo>
                  <a:pt x="2609850" y="0"/>
                </a:lnTo>
                <a:lnTo>
                  <a:pt x="2819400" y="85725"/>
                </a:lnTo>
                <a:lnTo>
                  <a:pt x="3095625" y="28575"/>
                </a:lnTo>
                <a:cubicBezTo>
                  <a:pt x="3127375" y="31750"/>
                  <a:pt x="3158967" y="38100"/>
                  <a:pt x="3190875" y="38100"/>
                </a:cubicBezTo>
                <a:cubicBezTo>
                  <a:pt x="3289351" y="38100"/>
                  <a:pt x="3486150" y="28575"/>
                  <a:pt x="3486150" y="28575"/>
                </a:cubicBezTo>
                <a:lnTo>
                  <a:pt x="4257675" y="76200"/>
                </a:lnTo>
                <a:lnTo>
                  <a:pt x="5381625" y="152400"/>
                </a:lnTo>
                <a:lnTo>
                  <a:pt x="5467350" y="123825"/>
                </a:lnTo>
                <a:lnTo>
                  <a:pt x="6505575" y="142875"/>
                </a:lnTo>
                <a:lnTo>
                  <a:pt x="6657975" y="142875"/>
                </a:lnTo>
                <a:lnTo>
                  <a:pt x="6877050" y="85725"/>
                </a:lnTo>
                <a:lnTo>
                  <a:pt x="6991350" y="76200"/>
                </a:lnTo>
                <a:lnTo>
                  <a:pt x="7419975" y="28575"/>
                </a:lnTo>
                <a:lnTo>
                  <a:pt x="8086725" y="85725"/>
                </a:lnTo>
                <a:cubicBezTo>
                  <a:pt x="8092758" y="87066"/>
                  <a:pt x="8238190" y="118595"/>
                  <a:pt x="8248650" y="123825"/>
                </a:cubicBezTo>
                <a:cubicBezTo>
                  <a:pt x="8285770" y="142385"/>
                  <a:pt x="8317962" y="161925"/>
                  <a:pt x="8362950" y="161925"/>
                </a:cubicBezTo>
                <a:lnTo>
                  <a:pt x="8505825" y="161925"/>
                </a:lnTo>
                <a:lnTo>
                  <a:pt x="9001125" y="247650"/>
                </a:lnTo>
                <a:lnTo>
                  <a:pt x="9096375" y="276225"/>
                </a:lnTo>
                <a:cubicBezTo>
                  <a:pt x="9105971" y="279178"/>
                  <a:pt x="9115046" y="284099"/>
                  <a:pt x="9124950" y="285750"/>
                </a:cubicBezTo>
                <a:cubicBezTo>
                  <a:pt x="9153310" y="290477"/>
                  <a:pt x="9182100" y="292100"/>
                  <a:pt x="9210675" y="295275"/>
                </a:cubicBezTo>
                <a:cubicBezTo>
                  <a:pt x="9260334" y="311828"/>
                  <a:pt x="9229210" y="304800"/>
                  <a:pt x="9305925" y="304800"/>
                </a:cubicBezTo>
                <a:lnTo>
                  <a:pt x="9515475" y="361950"/>
                </a:lnTo>
                <a:cubicBezTo>
                  <a:pt x="9553575" y="381000"/>
                  <a:pt x="9591174" y="401086"/>
                  <a:pt x="9629775" y="419100"/>
                </a:cubicBezTo>
                <a:cubicBezTo>
                  <a:pt x="9638873" y="423346"/>
                  <a:pt x="9649996" y="423056"/>
                  <a:pt x="9658350" y="428625"/>
                </a:cubicBezTo>
                <a:cubicBezTo>
                  <a:pt x="9669558" y="436097"/>
                  <a:pt x="9676577" y="448576"/>
                  <a:pt x="9686925" y="457200"/>
                </a:cubicBezTo>
                <a:cubicBezTo>
                  <a:pt x="9695719" y="464529"/>
                  <a:pt x="9706185" y="469596"/>
                  <a:pt x="9715500" y="476250"/>
                </a:cubicBezTo>
                <a:cubicBezTo>
                  <a:pt x="9728418" y="485477"/>
                  <a:pt x="9739401" y="497725"/>
                  <a:pt x="9753600" y="504825"/>
                </a:cubicBezTo>
                <a:cubicBezTo>
                  <a:pt x="9765309" y="510679"/>
                  <a:pt x="9779443" y="509753"/>
                  <a:pt x="9791700" y="514350"/>
                </a:cubicBezTo>
                <a:cubicBezTo>
                  <a:pt x="9846220" y="534795"/>
                  <a:pt x="9811069" y="531099"/>
                  <a:pt x="9858375" y="542925"/>
                </a:cubicBezTo>
                <a:cubicBezTo>
                  <a:pt x="9874081" y="546852"/>
                  <a:pt x="9890196" y="548938"/>
                  <a:pt x="9906000" y="552450"/>
                </a:cubicBezTo>
                <a:cubicBezTo>
                  <a:pt x="9918779" y="555290"/>
                  <a:pt x="9931263" y="559408"/>
                  <a:pt x="9944100" y="561975"/>
                </a:cubicBezTo>
                <a:cubicBezTo>
                  <a:pt x="9963038" y="565763"/>
                  <a:pt x="9982432" y="567157"/>
                  <a:pt x="10001250" y="571500"/>
                </a:cubicBezTo>
                <a:cubicBezTo>
                  <a:pt x="10023772" y="576697"/>
                  <a:pt x="10067925" y="590550"/>
                  <a:pt x="10067925" y="590550"/>
                </a:cubicBezTo>
                <a:lnTo>
                  <a:pt x="10153650" y="647700"/>
                </a:lnTo>
                <a:cubicBezTo>
                  <a:pt x="10191750" y="666750"/>
                  <a:pt x="10227539" y="691380"/>
                  <a:pt x="10267950" y="704850"/>
                </a:cubicBezTo>
                <a:cubicBezTo>
                  <a:pt x="10277475" y="708025"/>
                  <a:pt x="10286871" y="711617"/>
                  <a:pt x="10296525" y="714375"/>
                </a:cubicBezTo>
                <a:cubicBezTo>
                  <a:pt x="10309112" y="717971"/>
                  <a:pt x="10322206" y="719760"/>
                  <a:pt x="10334625" y="723900"/>
                </a:cubicBezTo>
                <a:cubicBezTo>
                  <a:pt x="10350845" y="729307"/>
                  <a:pt x="10366030" y="737543"/>
                  <a:pt x="10382250" y="742950"/>
                </a:cubicBezTo>
                <a:cubicBezTo>
                  <a:pt x="10513957" y="786852"/>
                  <a:pt x="10322051" y="713068"/>
                  <a:pt x="10458450" y="771525"/>
                </a:cubicBezTo>
                <a:cubicBezTo>
                  <a:pt x="10467678" y="775480"/>
                  <a:pt x="10478045" y="776560"/>
                  <a:pt x="10487025" y="781050"/>
                </a:cubicBezTo>
                <a:cubicBezTo>
                  <a:pt x="10497264" y="786170"/>
                  <a:pt x="10515600" y="800100"/>
                  <a:pt x="10515600" y="800100"/>
                </a:cubicBezTo>
                <a:lnTo>
                  <a:pt x="10706100" y="847725"/>
                </a:lnTo>
                <a:lnTo>
                  <a:pt x="10887075" y="904875"/>
                </a:lnTo>
                <a:lnTo>
                  <a:pt x="11220450" y="952500"/>
                </a:lnTo>
                <a:lnTo>
                  <a:pt x="11334750" y="981075"/>
                </a:lnTo>
                <a:lnTo>
                  <a:pt x="9525" y="1019175"/>
                </a:lnTo>
                <a:lnTo>
                  <a:pt x="0" y="752475"/>
                </a:lnTo>
                <a:lnTo>
                  <a:pt x="104775" y="78105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 rot="10800000">
            <a:off x="6552280" y="4624735"/>
            <a:ext cx="1065521" cy="1008431"/>
          </a:xfrm>
          <a:prstGeom prst="arc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Arc 53"/>
          <p:cNvSpPr/>
          <p:nvPr/>
        </p:nvSpPr>
        <p:spPr>
          <a:xfrm rot="10310010">
            <a:off x="2453570" y="4579989"/>
            <a:ext cx="1065521" cy="1008431"/>
          </a:xfrm>
          <a:prstGeom prst="arc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c 54"/>
          <p:cNvSpPr/>
          <p:nvPr/>
        </p:nvSpPr>
        <p:spPr>
          <a:xfrm rot="10800000">
            <a:off x="2871330" y="4789062"/>
            <a:ext cx="342553" cy="385323"/>
          </a:xfrm>
          <a:prstGeom prst="arc">
            <a:avLst>
              <a:gd name="adj1" fmla="val 15690427"/>
              <a:gd name="adj2" fmla="val 0"/>
            </a:avLst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c 55"/>
          <p:cNvSpPr/>
          <p:nvPr/>
        </p:nvSpPr>
        <p:spPr>
          <a:xfrm rot="10800000">
            <a:off x="7006266" y="4819388"/>
            <a:ext cx="342553" cy="385323"/>
          </a:xfrm>
          <a:prstGeom prst="arc">
            <a:avLst>
              <a:gd name="adj1" fmla="val 15690427"/>
              <a:gd name="adj2" fmla="val 0"/>
            </a:avLst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e 77"/>
          <p:cNvGrpSpPr/>
          <p:nvPr/>
        </p:nvGrpSpPr>
        <p:grpSpPr>
          <a:xfrm>
            <a:off x="6648450" y="4655061"/>
            <a:ext cx="881688" cy="1258820"/>
            <a:chOff x="6648450" y="4655061"/>
            <a:chExt cx="881688" cy="1258820"/>
          </a:xfrm>
        </p:grpSpPr>
        <p:cxnSp>
          <p:nvCxnSpPr>
            <p:cNvPr id="58" name="Connecteur droit 57"/>
            <p:cNvCxnSpPr/>
            <p:nvPr/>
          </p:nvCxnSpPr>
          <p:spPr>
            <a:xfrm flipH="1">
              <a:off x="6648450" y="4655061"/>
              <a:ext cx="529092" cy="662809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 flipH="1">
              <a:off x="6648450" y="5150348"/>
              <a:ext cx="357816" cy="195974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 flipH="1">
              <a:off x="7001046" y="4902704"/>
              <a:ext cx="529092" cy="662809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/>
            <p:cNvCxnSpPr/>
            <p:nvPr/>
          </p:nvCxnSpPr>
          <p:spPr>
            <a:xfrm flipH="1">
              <a:off x="7001046" y="5204712"/>
              <a:ext cx="83994" cy="350215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 flipH="1">
              <a:off x="6724057" y="5218086"/>
              <a:ext cx="360984" cy="354038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/>
            <p:cNvCxnSpPr/>
            <p:nvPr/>
          </p:nvCxnSpPr>
          <p:spPr>
            <a:xfrm flipH="1">
              <a:off x="6708349" y="5164873"/>
              <a:ext cx="282302" cy="431901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/>
            <p:cNvCxnSpPr/>
            <p:nvPr/>
          </p:nvCxnSpPr>
          <p:spPr>
            <a:xfrm>
              <a:off x="6724057" y="5565513"/>
              <a:ext cx="0" cy="348368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e 79"/>
          <p:cNvGrpSpPr/>
          <p:nvPr/>
        </p:nvGrpSpPr>
        <p:grpSpPr>
          <a:xfrm>
            <a:off x="2533173" y="4624735"/>
            <a:ext cx="881688" cy="1258820"/>
            <a:chOff x="6648450" y="4655061"/>
            <a:chExt cx="881688" cy="1258820"/>
          </a:xfrm>
        </p:grpSpPr>
        <p:cxnSp>
          <p:nvCxnSpPr>
            <p:cNvPr id="81" name="Connecteur droit 80"/>
            <p:cNvCxnSpPr/>
            <p:nvPr/>
          </p:nvCxnSpPr>
          <p:spPr>
            <a:xfrm flipH="1">
              <a:off x="6648450" y="4655061"/>
              <a:ext cx="529092" cy="662809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/>
            <p:nvPr/>
          </p:nvCxnSpPr>
          <p:spPr>
            <a:xfrm flipH="1">
              <a:off x="6648450" y="5150348"/>
              <a:ext cx="357816" cy="195974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82"/>
            <p:cNvCxnSpPr/>
            <p:nvPr/>
          </p:nvCxnSpPr>
          <p:spPr>
            <a:xfrm flipH="1">
              <a:off x="7001046" y="4902704"/>
              <a:ext cx="529092" cy="662809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 flipH="1">
              <a:off x="7001046" y="5204712"/>
              <a:ext cx="83994" cy="350215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 flipH="1">
              <a:off x="6724057" y="5218086"/>
              <a:ext cx="360984" cy="354038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/>
            <p:cNvCxnSpPr/>
            <p:nvPr/>
          </p:nvCxnSpPr>
          <p:spPr>
            <a:xfrm flipH="1">
              <a:off x="6708349" y="5164873"/>
              <a:ext cx="282302" cy="431901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/>
            <p:cNvCxnSpPr/>
            <p:nvPr/>
          </p:nvCxnSpPr>
          <p:spPr>
            <a:xfrm>
              <a:off x="6724057" y="5565513"/>
              <a:ext cx="0" cy="348368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Connecteur droit avec flèche 50"/>
          <p:cNvCxnSpPr/>
          <p:nvPr/>
        </p:nvCxnSpPr>
        <p:spPr>
          <a:xfrm flipV="1">
            <a:off x="2667000" y="3685598"/>
            <a:ext cx="1362075" cy="1791277"/>
          </a:xfrm>
          <a:prstGeom prst="straightConnector1">
            <a:avLst/>
          </a:prstGeom>
          <a:ln w="6032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/>
          <p:cNvCxnSpPr/>
          <p:nvPr/>
        </p:nvCxnSpPr>
        <p:spPr>
          <a:xfrm flipH="1">
            <a:off x="5962650" y="5899279"/>
            <a:ext cx="761407" cy="14602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/>
          <p:cNvCxnSpPr/>
          <p:nvPr/>
        </p:nvCxnSpPr>
        <p:spPr>
          <a:xfrm flipH="1" flipV="1">
            <a:off x="2608780" y="5895622"/>
            <a:ext cx="1979727" cy="10269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/>
          <p:cNvCxnSpPr/>
          <p:nvPr/>
        </p:nvCxnSpPr>
        <p:spPr>
          <a:xfrm flipH="1">
            <a:off x="5962650" y="5899467"/>
            <a:ext cx="15710" cy="820208"/>
          </a:xfrm>
          <a:prstGeom prst="line">
            <a:avLst/>
          </a:prstGeom>
          <a:ln w="317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/>
          <p:cNvCxnSpPr/>
          <p:nvPr/>
        </p:nvCxnSpPr>
        <p:spPr>
          <a:xfrm flipH="1">
            <a:off x="4599830" y="5897074"/>
            <a:ext cx="5198" cy="332497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/>
          <p:cNvCxnSpPr/>
          <p:nvPr/>
        </p:nvCxnSpPr>
        <p:spPr>
          <a:xfrm>
            <a:off x="4859965" y="5890382"/>
            <a:ext cx="102" cy="339983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/>
          <p:cNvCxnSpPr/>
          <p:nvPr/>
        </p:nvCxnSpPr>
        <p:spPr>
          <a:xfrm>
            <a:off x="4843444" y="5889588"/>
            <a:ext cx="614288" cy="4099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/>
          <p:cNvCxnSpPr/>
          <p:nvPr/>
        </p:nvCxnSpPr>
        <p:spPr>
          <a:xfrm>
            <a:off x="5450254" y="5889588"/>
            <a:ext cx="2631" cy="830087"/>
          </a:xfrm>
          <a:prstGeom prst="line">
            <a:avLst/>
          </a:prstGeom>
          <a:ln w="317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/>
          <p:cNvCxnSpPr/>
          <p:nvPr/>
        </p:nvCxnSpPr>
        <p:spPr>
          <a:xfrm flipH="1" flipV="1">
            <a:off x="5450254" y="6719675"/>
            <a:ext cx="528106" cy="7578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122"/>
          <p:cNvCxnSpPr/>
          <p:nvPr/>
        </p:nvCxnSpPr>
        <p:spPr>
          <a:xfrm>
            <a:off x="2492251" y="5800764"/>
            <a:ext cx="183186" cy="194438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24"/>
          <p:cNvCxnSpPr/>
          <p:nvPr/>
        </p:nvCxnSpPr>
        <p:spPr>
          <a:xfrm>
            <a:off x="4520967" y="5781792"/>
            <a:ext cx="183186" cy="194438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125"/>
          <p:cNvCxnSpPr/>
          <p:nvPr/>
        </p:nvCxnSpPr>
        <p:spPr>
          <a:xfrm>
            <a:off x="5406616" y="5775338"/>
            <a:ext cx="183186" cy="194438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126"/>
          <p:cNvCxnSpPr/>
          <p:nvPr/>
        </p:nvCxnSpPr>
        <p:spPr>
          <a:xfrm>
            <a:off x="5315571" y="6630034"/>
            <a:ext cx="183186" cy="194438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127"/>
          <p:cNvCxnSpPr/>
          <p:nvPr/>
        </p:nvCxnSpPr>
        <p:spPr>
          <a:xfrm flipH="1">
            <a:off x="6654503" y="5817561"/>
            <a:ext cx="194997" cy="176660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/>
          <p:cNvCxnSpPr/>
          <p:nvPr/>
        </p:nvCxnSpPr>
        <p:spPr>
          <a:xfrm flipH="1">
            <a:off x="5855144" y="5771288"/>
            <a:ext cx="194997" cy="176660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134"/>
          <p:cNvCxnSpPr/>
          <p:nvPr/>
        </p:nvCxnSpPr>
        <p:spPr>
          <a:xfrm flipH="1">
            <a:off x="5881782" y="6666489"/>
            <a:ext cx="194997" cy="176660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136"/>
          <p:cNvCxnSpPr/>
          <p:nvPr/>
        </p:nvCxnSpPr>
        <p:spPr>
          <a:xfrm flipH="1">
            <a:off x="4721266" y="5771288"/>
            <a:ext cx="194997" cy="176660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137"/>
          <p:cNvCxnSpPr/>
          <p:nvPr/>
        </p:nvCxnSpPr>
        <p:spPr>
          <a:xfrm flipH="1">
            <a:off x="4345958" y="6229571"/>
            <a:ext cx="804630" cy="0"/>
          </a:xfrm>
          <a:prstGeom prst="line">
            <a:avLst/>
          </a:prstGeom>
          <a:ln w="53975">
            <a:solidFill>
              <a:schemeClr val="accent1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141"/>
          <p:cNvCxnSpPr/>
          <p:nvPr/>
        </p:nvCxnSpPr>
        <p:spPr>
          <a:xfrm>
            <a:off x="4588507" y="6211526"/>
            <a:ext cx="149163" cy="290376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/>
          <p:cNvCxnSpPr/>
          <p:nvPr/>
        </p:nvCxnSpPr>
        <p:spPr>
          <a:xfrm flipH="1">
            <a:off x="4737670" y="6229571"/>
            <a:ext cx="138035" cy="269414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rme libre 11"/>
          <p:cNvSpPr/>
          <p:nvPr/>
        </p:nvSpPr>
        <p:spPr>
          <a:xfrm rot="1940684" flipH="1">
            <a:off x="2320109" y="3364305"/>
            <a:ext cx="5905535" cy="1883818"/>
          </a:xfrm>
          <a:custGeom>
            <a:avLst/>
            <a:gdLst>
              <a:gd name="connsiteX0" fmla="*/ 0 w 17665360"/>
              <a:gd name="connsiteY0" fmla="*/ 2370897 h 3097226"/>
              <a:gd name="connsiteX1" fmla="*/ 204716 w 17665360"/>
              <a:gd name="connsiteY1" fmla="*/ 2111589 h 3097226"/>
              <a:gd name="connsiteX2" fmla="*/ 409433 w 17665360"/>
              <a:gd name="connsiteY2" fmla="*/ 1688508 h 3097226"/>
              <a:gd name="connsiteX3" fmla="*/ 641445 w 17665360"/>
              <a:gd name="connsiteY3" fmla="*/ 1401905 h 3097226"/>
              <a:gd name="connsiteX4" fmla="*/ 914400 w 17665360"/>
              <a:gd name="connsiteY4" fmla="*/ 1279076 h 3097226"/>
              <a:gd name="connsiteX5" fmla="*/ 1378424 w 17665360"/>
              <a:gd name="connsiteY5" fmla="*/ 1320019 h 3097226"/>
              <a:gd name="connsiteX6" fmla="*/ 1705970 w 17665360"/>
              <a:gd name="connsiteY6" fmla="*/ 1715804 h 3097226"/>
              <a:gd name="connsiteX7" fmla="*/ 1910686 w 17665360"/>
              <a:gd name="connsiteY7" fmla="*/ 1934168 h 3097226"/>
              <a:gd name="connsiteX8" fmla="*/ 2129051 w 17665360"/>
              <a:gd name="connsiteY8" fmla="*/ 1743100 h 3097226"/>
              <a:gd name="connsiteX9" fmla="*/ 2279176 w 17665360"/>
              <a:gd name="connsiteY9" fmla="*/ 1770395 h 3097226"/>
              <a:gd name="connsiteX10" fmla="*/ 2374710 w 17665360"/>
              <a:gd name="connsiteY10" fmla="*/ 1920520 h 3097226"/>
              <a:gd name="connsiteX11" fmla="*/ 2565779 w 17665360"/>
              <a:gd name="connsiteY11" fmla="*/ 1715804 h 3097226"/>
              <a:gd name="connsiteX12" fmla="*/ 2688609 w 17665360"/>
              <a:gd name="connsiteY12" fmla="*/ 1360962 h 3097226"/>
              <a:gd name="connsiteX13" fmla="*/ 2838734 w 17665360"/>
              <a:gd name="connsiteY13" fmla="*/ 1060711 h 3097226"/>
              <a:gd name="connsiteX14" fmla="*/ 2961564 w 17665360"/>
              <a:gd name="connsiteY14" fmla="*/ 760461 h 3097226"/>
              <a:gd name="connsiteX15" fmla="*/ 3043451 w 17665360"/>
              <a:gd name="connsiteY15" fmla="*/ 746813 h 3097226"/>
              <a:gd name="connsiteX16" fmla="*/ 3275463 w 17665360"/>
              <a:gd name="connsiteY16" fmla="*/ 637631 h 3097226"/>
              <a:gd name="connsiteX17" fmla="*/ 3562066 w 17665360"/>
              <a:gd name="connsiteY17" fmla="*/ 1060711 h 3097226"/>
              <a:gd name="connsiteX18" fmla="*/ 3998794 w 17665360"/>
              <a:gd name="connsiteY18" fmla="*/ 1661213 h 3097226"/>
              <a:gd name="connsiteX19" fmla="*/ 4326340 w 17665360"/>
              <a:gd name="connsiteY19" fmla="*/ 1497440 h 3097226"/>
              <a:gd name="connsiteX20" fmla="*/ 4476466 w 17665360"/>
              <a:gd name="connsiteY20" fmla="*/ 1552031 h 3097226"/>
              <a:gd name="connsiteX21" fmla="*/ 4653886 w 17665360"/>
              <a:gd name="connsiteY21" fmla="*/ 1579326 h 3097226"/>
              <a:gd name="connsiteX22" fmla="*/ 4776716 w 17665360"/>
              <a:gd name="connsiteY22" fmla="*/ 1292723 h 3097226"/>
              <a:gd name="connsiteX23" fmla="*/ 4954137 w 17665360"/>
              <a:gd name="connsiteY23" fmla="*/ 1060711 h 3097226"/>
              <a:gd name="connsiteX24" fmla="*/ 5254388 w 17665360"/>
              <a:gd name="connsiteY24" fmla="*/ 1360962 h 3097226"/>
              <a:gd name="connsiteX25" fmla="*/ 5677469 w 17665360"/>
              <a:gd name="connsiteY25" fmla="*/ 1838634 h 3097226"/>
              <a:gd name="connsiteX26" fmla="*/ 6250675 w 17665360"/>
              <a:gd name="connsiteY26" fmla="*/ 1552031 h 3097226"/>
              <a:gd name="connsiteX27" fmla="*/ 6332561 w 17665360"/>
              <a:gd name="connsiteY27" fmla="*/ 1251780 h 3097226"/>
              <a:gd name="connsiteX28" fmla="*/ 6851176 w 17665360"/>
              <a:gd name="connsiteY28" fmla="*/ 937882 h 3097226"/>
              <a:gd name="connsiteX29" fmla="*/ 7096836 w 17665360"/>
              <a:gd name="connsiteY29" fmla="*/ 1183541 h 3097226"/>
              <a:gd name="connsiteX30" fmla="*/ 7342495 w 17665360"/>
              <a:gd name="connsiteY30" fmla="*/ 1538383 h 3097226"/>
              <a:gd name="connsiteX31" fmla="*/ 7642746 w 17665360"/>
              <a:gd name="connsiteY31" fmla="*/ 1975111 h 3097226"/>
              <a:gd name="connsiteX32" fmla="*/ 7861110 w 17665360"/>
              <a:gd name="connsiteY32" fmla="*/ 2439135 h 3097226"/>
              <a:gd name="connsiteX33" fmla="*/ 8188657 w 17665360"/>
              <a:gd name="connsiteY33" fmla="*/ 2643852 h 3097226"/>
              <a:gd name="connsiteX34" fmla="*/ 8529851 w 17665360"/>
              <a:gd name="connsiteY34" fmla="*/ 2411840 h 3097226"/>
              <a:gd name="connsiteX35" fmla="*/ 8789158 w 17665360"/>
              <a:gd name="connsiteY35" fmla="*/ 1893225 h 3097226"/>
              <a:gd name="connsiteX36" fmla="*/ 8857397 w 17665360"/>
              <a:gd name="connsiteY36" fmla="*/ 1470144 h 3097226"/>
              <a:gd name="connsiteX37" fmla="*/ 9321421 w 17665360"/>
              <a:gd name="connsiteY37" fmla="*/ 855995 h 3097226"/>
              <a:gd name="connsiteX38" fmla="*/ 9676263 w 17665360"/>
              <a:gd name="connsiteY38" fmla="*/ 296437 h 3097226"/>
              <a:gd name="connsiteX39" fmla="*/ 10126639 w 17665360"/>
              <a:gd name="connsiteY39" fmla="*/ 610335 h 3097226"/>
              <a:gd name="connsiteX40" fmla="*/ 10563367 w 17665360"/>
              <a:gd name="connsiteY40" fmla="*/ 1060711 h 3097226"/>
              <a:gd name="connsiteX41" fmla="*/ 10686197 w 17665360"/>
              <a:gd name="connsiteY41" fmla="*/ 1702156 h 3097226"/>
              <a:gd name="connsiteX42" fmla="*/ 11095630 w 17665360"/>
              <a:gd name="connsiteY42" fmla="*/ 2329953 h 3097226"/>
              <a:gd name="connsiteX43" fmla="*/ 11627892 w 17665360"/>
              <a:gd name="connsiteY43" fmla="*/ 2630204 h 3097226"/>
              <a:gd name="connsiteX44" fmla="*/ 11832609 w 17665360"/>
              <a:gd name="connsiteY44" fmla="*/ 2179828 h 3097226"/>
              <a:gd name="connsiteX45" fmla="*/ 12201098 w 17665360"/>
              <a:gd name="connsiteY45" fmla="*/ 2521022 h 3097226"/>
              <a:gd name="connsiteX46" fmla="*/ 12351224 w 17665360"/>
              <a:gd name="connsiteY46" fmla="*/ 3066932 h 3097226"/>
              <a:gd name="connsiteX47" fmla="*/ 13019964 w 17665360"/>
              <a:gd name="connsiteY47" fmla="*/ 2780329 h 3097226"/>
              <a:gd name="connsiteX48" fmla="*/ 13470340 w 17665360"/>
              <a:gd name="connsiteY48" fmla="*/ 3094228 h 3097226"/>
              <a:gd name="connsiteX49" fmla="*/ 14043546 w 17665360"/>
              <a:gd name="connsiteY49" fmla="*/ 2548317 h 3097226"/>
              <a:gd name="connsiteX50" fmla="*/ 14862412 w 17665360"/>
              <a:gd name="connsiteY50" fmla="*/ 2329953 h 3097226"/>
              <a:gd name="connsiteX51" fmla="*/ 14998889 w 17665360"/>
              <a:gd name="connsiteY51" fmla="*/ 2480079 h 3097226"/>
              <a:gd name="connsiteX52" fmla="*/ 15476561 w 17665360"/>
              <a:gd name="connsiteY52" fmla="*/ 2753034 h 3097226"/>
              <a:gd name="connsiteX53" fmla="*/ 16131654 w 17665360"/>
              <a:gd name="connsiteY53" fmla="*/ 1647565 h 3097226"/>
              <a:gd name="connsiteX54" fmla="*/ 16622973 w 17665360"/>
              <a:gd name="connsiteY54" fmla="*/ 1852282 h 3097226"/>
              <a:gd name="connsiteX55" fmla="*/ 17141588 w 17665360"/>
              <a:gd name="connsiteY55" fmla="*/ 896938 h 3097226"/>
              <a:gd name="connsiteX56" fmla="*/ 17414543 w 17665360"/>
              <a:gd name="connsiteY56" fmla="*/ 214550 h 3097226"/>
              <a:gd name="connsiteX57" fmla="*/ 17632907 w 17665360"/>
              <a:gd name="connsiteY57" fmla="*/ 23482 h 3097226"/>
              <a:gd name="connsiteX58" fmla="*/ 17660203 w 17665360"/>
              <a:gd name="connsiteY58" fmla="*/ 9834 h 3097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7665360" h="3097226">
                <a:moveTo>
                  <a:pt x="0" y="2370897"/>
                </a:moveTo>
                <a:cubicBezTo>
                  <a:pt x="68238" y="2298108"/>
                  <a:pt x="136477" y="2225320"/>
                  <a:pt x="204716" y="2111589"/>
                </a:cubicBezTo>
                <a:cubicBezTo>
                  <a:pt x="272955" y="1997857"/>
                  <a:pt x="336645" y="1806789"/>
                  <a:pt x="409433" y="1688508"/>
                </a:cubicBezTo>
                <a:cubicBezTo>
                  <a:pt x="482221" y="1570227"/>
                  <a:pt x="557284" y="1470144"/>
                  <a:pt x="641445" y="1401905"/>
                </a:cubicBezTo>
                <a:cubicBezTo>
                  <a:pt x="725606" y="1333666"/>
                  <a:pt x="791570" y="1292724"/>
                  <a:pt x="914400" y="1279076"/>
                </a:cubicBezTo>
                <a:cubicBezTo>
                  <a:pt x="1037230" y="1265428"/>
                  <a:pt x="1246496" y="1247231"/>
                  <a:pt x="1378424" y="1320019"/>
                </a:cubicBezTo>
                <a:cubicBezTo>
                  <a:pt x="1510352" y="1392807"/>
                  <a:pt x="1617260" y="1613446"/>
                  <a:pt x="1705970" y="1715804"/>
                </a:cubicBezTo>
                <a:cubicBezTo>
                  <a:pt x="1794680" y="1818162"/>
                  <a:pt x="1840173" y="1929619"/>
                  <a:pt x="1910686" y="1934168"/>
                </a:cubicBezTo>
                <a:cubicBezTo>
                  <a:pt x="1981200" y="1938717"/>
                  <a:pt x="2067636" y="1770395"/>
                  <a:pt x="2129051" y="1743100"/>
                </a:cubicBezTo>
                <a:cubicBezTo>
                  <a:pt x="2190466" y="1715805"/>
                  <a:pt x="2238233" y="1740825"/>
                  <a:pt x="2279176" y="1770395"/>
                </a:cubicBezTo>
                <a:cubicBezTo>
                  <a:pt x="2320119" y="1799965"/>
                  <a:pt x="2326943" y="1929618"/>
                  <a:pt x="2374710" y="1920520"/>
                </a:cubicBezTo>
                <a:cubicBezTo>
                  <a:pt x="2422477" y="1911422"/>
                  <a:pt x="2513463" y="1809064"/>
                  <a:pt x="2565779" y="1715804"/>
                </a:cubicBezTo>
                <a:cubicBezTo>
                  <a:pt x="2618095" y="1622544"/>
                  <a:pt x="2643117" y="1470144"/>
                  <a:pt x="2688609" y="1360962"/>
                </a:cubicBezTo>
                <a:cubicBezTo>
                  <a:pt x="2734101" y="1251780"/>
                  <a:pt x="2793242" y="1160794"/>
                  <a:pt x="2838734" y="1060711"/>
                </a:cubicBezTo>
                <a:cubicBezTo>
                  <a:pt x="2884226" y="960628"/>
                  <a:pt x="2927445" y="812777"/>
                  <a:pt x="2961564" y="760461"/>
                </a:cubicBezTo>
                <a:cubicBezTo>
                  <a:pt x="2995683" y="708145"/>
                  <a:pt x="2991135" y="767285"/>
                  <a:pt x="3043451" y="746813"/>
                </a:cubicBezTo>
                <a:cubicBezTo>
                  <a:pt x="3095767" y="726341"/>
                  <a:pt x="3189027" y="585315"/>
                  <a:pt x="3275463" y="637631"/>
                </a:cubicBezTo>
                <a:cubicBezTo>
                  <a:pt x="3361899" y="689947"/>
                  <a:pt x="3441511" y="890114"/>
                  <a:pt x="3562066" y="1060711"/>
                </a:cubicBezTo>
                <a:cubicBezTo>
                  <a:pt x="3682621" y="1231308"/>
                  <a:pt x="3871415" y="1588425"/>
                  <a:pt x="3998794" y="1661213"/>
                </a:cubicBezTo>
                <a:cubicBezTo>
                  <a:pt x="4126173" y="1734001"/>
                  <a:pt x="4246728" y="1515637"/>
                  <a:pt x="4326340" y="1497440"/>
                </a:cubicBezTo>
                <a:cubicBezTo>
                  <a:pt x="4405952" y="1479243"/>
                  <a:pt x="4421875" y="1538383"/>
                  <a:pt x="4476466" y="1552031"/>
                </a:cubicBezTo>
                <a:cubicBezTo>
                  <a:pt x="4531057" y="1565679"/>
                  <a:pt x="4603844" y="1622544"/>
                  <a:pt x="4653886" y="1579326"/>
                </a:cubicBezTo>
                <a:cubicBezTo>
                  <a:pt x="4703928" y="1536108"/>
                  <a:pt x="4726674" y="1379159"/>
                  <a:pt x="4776716" y="1292723"/>
                </a:cubicBezTo>
                <a:cubicBezTo>
                  <a:pt x="4826758" y="1206287"/>
                  <a:pt x="4874525" y="1049338"/>
                  <a:pt x="4954137" y="1060711"/>
                </a:cubicBezTo>
                <a:cubicBezTo>
                  <a:pt x="5033749" y="1072084"/>
                  <a:pt x="5133833" y="1231308"/>
                  <a:pt x="5254388" y="1360962"/>
                </a:cubicBezTo>
                <a:cubicBezTo>
                  <a:pt x="5374943" y="1490616"/>
                  <a:pt x="5511421" y="1806789"/>
                  <a:pt x="5677469" y="1838634"/>
                </a:cubicBezTo>
                <a:cubicBezTo>
                  <a:pt x="5843517" y="1870479"/>
                  <a:pt x="6141493" y="1649840"/>
                  <a:pt x="6250675" y="1552031"/>
                </a:cubicBezTo>
                <a:cubicBezTo>
                  <a:pt x="6359857" y="1454222"/>
                  <a:pt x="6232478" y="1354138"/>
                  <a:pt x="6332561" y="1251780"/>
                </a:cubicBezTo>
                <a:cubicBezTo>
                  <a:pt x="6432645" y="1149422"/>
                  <a:pt x="6723797" y="949255"/>
                  <a:pt x="6851176" y="937882"/>
                </a:cubicBezTo>
                <a:cubicBezTo>
                  <a:pt x="6978555" y="926509"/>
                  <a:pt x="7014950" y="1083457"/>
                  <a:pt x="7096836" y="1183541"/>
                </a:cubicBezTo>
                <a:cubicBezTo>
                  <a:pt x="7178723" y="1283624"/>
                  <a:pt x="7342495" y="1538383"/>
                  <a:pt x="7342495" y="1538383"/>
                </a:cubicBezTo>
                <a:cubicBezTo>
                  <a:pt x="7433480" y="1670311"/>
                  <a:pt x="7556310" y="1824986"/>
                  <a:pt x="7642746" y="1975111"/>
                </a:cubicBezTo>
                <a:cubicBezTo>
                  <a:pt x="7729182" y="2125236"/>
                  <a:pt x="7770125" y="2327678"/>
                  <a:pt x="7861110" y="2439135"/>
                </a:cubicBezTo>
                <a:cubicBezTo>
                  <a:pt x="7952095" y="2550592"/>
                  <a:pt x="8077200" y="2648401"/>
                  <a:pt x="8188657" y="2643852"/>
                </a:cubicBezTo>
                <a:cubicBezTo>
                  <a:pt x="8300114" y="2639303"/>
                  <a:pt x="8429768" y="2536945"/>
                  <a:pt x="8529851" y="2411840"/>
                </a:cubicBezTo>
                <a:cubicBezTo>
                  <a:pt x="8629935" y="2286735"/>
                  <a:pt x="8734567" y="2050174"/>
                  <a:pt x="8789158" y="1893225"/>
                </a:cubicBezTo>
                <a:cubicBezTo>
                  <a:pt x="8843749" y="1736276"/>
                  <a:pt x="8768687" y="1643016"/>
                  <a:pt x="8857397" y="1470144"/>
                </a:cubicBezTo>
                <a:cubicBezTo>
                  <a:pt x="8946108" y="1297272"/>
                  <a:pt x="9184943" y="1051613"/>
                  <a:pt x="9321421" y="855995"/>
                </a:cubicBezTo>
                <a:cubicBezTo>
                  <a:pt x="9457899" y="660377"/>
                  <a:pt x="9542060" y="337380"/>
                  <a:pt x="9676263" y="296437"/>
                </a:cubicBezTo>
                <a:cubicBezTo>
                  <a:pt x="9810466" y="255494"/>
                  <a:pt x="9978788" y="482956"/>
                  <a:pt x="10126639" y="610335"/>
                </a:cubicBezTo>
                <a:cubicBezTo>
                  <a:pt x="10274490" y="737714"/>
                  <a:pt x="10470107" y="878741"/>
                  <a:pt x="10563367" y="1060711"/>
                </a:cubicBezTo>
                <a:cubicBezTo>
                  <a:pt x="10656627" y="1242681"/>
                  <a:pt x="10597487" y="1490616"/>
                  <a:pt x="10686197" y="1702156"/>
                </a:cubicBezTo>
                <a:cubicBezTo>
                  <a:pt x="10774907" y="1913696"/>
                  <a:pt x="10938681" y="2175278"/>
                  <a:pt x="11095630" y="2329953"/>
                </a:cubicBezTo>
                <a:cubicBezTo>
                  <a:pt x="11252579" y="2484628"/>
                  <a:pt x="11505062" y="2655225"/>
                  <a:pt x="11627892" y="2630204"/>
                </a:cubicBezTo>
                <a:cubicBezTo>
                  <a:pt x="11750722" y="2605183"/>
                  <a:pt x="11737075" y="2198025"/>
                  <a:pt x="11832609" y="2179828"/>
                </a:cubicBezTo>
                <a:cubicBezTo>
                  <a:pt x="11928143" y="2161631"/>
                  <a:pt x="12114662" y="2373171"/>
                  <a:pt x="12201098" y="2521022"/>
                </a:cubicBezTo>
                <a:cubicBezTo>
                  <a:pt x="12287534" y="2668873"/>
                  <a:pt x="12214746" y="3023714"/>
                  <a:pt x="12351224" y="3066932"/>
                </a:cubicBezTo>
                <a:cubicBezTo>
                  <a:pt x="12487702" y="3110150"/>
                  <a:pt x="12833445" y="2775780"/>
                  <a:pt x="13019964" y="2780329"/>
                </a:cubicBezTo>
                <a:cubicBezTo>
                  <a:pt x="13206483" y="2784878"/>
                  <a:pt x="13299743" y="3132897"/>
                  <a:pt x="13470340" y="3094228"/>
                </a:cubicBezTo>
                <a:cubicBezTo>
                  <a:pt x="13640937" y="3055559"/>
                  <a:pt x="13811534" y="2675696"/>
                  <a:pt x="14043546" y="2548317"/>
                </a:cubicBezTo>
                <a:cubicBezTo>
                  <a:pt x="14275558" y="2420938"/>
                  <a:pt x="14703188" y="2341326"/>
                  <a:pt x="14862412" y="2329953"/>
                </a:cubicBezTo>
                <a:cubicBezTo>
                  <a:pt x="15021636" y="2318580"/>
                  <a:pt x="14896531" y="2409566"/>
                  <a:pt x="14998889" y="2480079"/>
                </a:cubicBezTo>
                <a:cubicBezTo>
                  <a:pt x="15101247" y="2550593"/>
                  <a:pt x="15287767" y="2891786"/>
                  <a:pt x="15476561" y="2753034"/>
                </a:cubicBezTo>
                <a:cubicBezTo>
                  <a:pt x="15665355" y="2614282"/>
                  <a:pt x="15940585" y="1797690"/>
                  <a:pt x="16131654" y="1647565"/>
                </a:cubicBezTo>
                <a:cubicBezTo>
                  <a:pt x="16322723" y="1497440"/>
                  <a:pt x="16454651" y="1977386"/>
                  <a:pt x="16622973" y="1852282"/>
                </a:cubicBezTo>
                <a:cubicBezTo>
                  <a:pt x="16791295" y="1727178"/>
                  <a:pt x="17009660" y="1169893"/>
                  <a:pt x="17141588" y="896938"/>
                </a:cubicBezTo>
                <a:cubicBezTo>
                  <a:pt x="17273516" y="623983"/>
                  <a:pt x="17332657" y="360126"/>
                  <a:pt x="17414543" y="214550"/>
                </a:cubicBezTo>
                <a:cubicBezTo>
                  <a:pt x="17496429" y="68974"/>
                  <a:pt x="17591964" y="57601"/>
                  <a:pt x="17632907" y="23482"/>
                </a:cubicBezTo>
                <a:cubicBezTo>
                  <a:pt x="17673850" y="-10637"/>
                  <a:pt x="17667026" y="-402"/>
                  <a:pt x="17660203" y="9834"/>
                </a:cubicBezTo>
              </a:path>
            </a:pathLst>
          </a:cu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orme libre 68"/>
          <p:cNvSpPr/>
          <p:nvPr/>
        </p:nvSpPr>
        <p:spPr>
          <a:xfrm rot="1940684" flipH="1">
            <a:off x="2812400" y="3126254"/>
            <a:ext cx="5545709" cy="863065"/>
          </a:xfrm>
          <a:custGeom>
            <a:avLst/>
            <a:gdLst>
              <a:gd name="connsiteX0" fmla="*/ 0 w 17665360"/>
              <a:gd name="connsiteY0" fmla="*/ 2370897 h 3097226"/>
              <a:gd name="connsiteX1" fmla="*/ 204716 w 17665360"/>
              <a:gd name="connsiteY1" fmla="*/ 2111589 h 3097226"/>
              <a:gd name="connsiteX2" fmla="*/ 409433 w 17665360"/>
              <a:gd name="connsiteY2" fmla="*/ 1688508 h 3097226"/>
              <a:gd name="connsiteX3" fmla="*/ 641445 w 17665360"/>
              <a:gd name="connsiteY3" fmla="*/ 1401905 h 3097226"/>
              <a:gd name="connsiteX4" fmla="*/ 914400 w 17665360"/>
              <a:gd name="connsiteY4" fmla="*/ 1279076 h 3097226"/>
              <a:gd name="connsiteX5" fmla="*/ 1378424 w 17665360"/>
              <a:gd name="connsiteY5" fmla="*/ 1320019 h 3097226"/>
              <a:gd name="connsiteX6" fmla="*/ 1705970 w 17665360"/>
              <a:gd name="connsiteY6" fmla="*/ 1715804 h 3097226"/>
              <a:gd name="connsiteX7" fmla="*/ 1910686 w 17665360"/>
              <a:gd name="connsiteY7" fmla="*/ 1934168 h 3097226"/>
              <a:gd name="connsiteX8" fmla="*/ 2129051 w 17665360"/>
              <a:gd name="connsiteY8" fmla="*/ 1743100 h 3097226"/>
              <a:gd name="connsiteX9" fmla="*/ 2279176 w 17665360"/>
              <a:gd name="connsiteY9" fmla="*/ 1770395 h 3097226"/>
              <a:gd name="connsiteX10" fmla="*/ 2374710 w 17665360"/>
              <a:gd name="connsiteY10" fmla="*/ 1920520 h 3097226"/>
              <a:gd name="connsiteX11" fmla="*/ 2565779 w 17665360"/>
              <a:gd name="connsiteY11" fmla="*/ 1715804 h 3097226"/>
              <a:gd name="connsiteX12" fmla="*/ 2688609 w 17665360"/>
              <a:gd name="connsiteY12" fmla="*/ 1360962 h 3097226"/>
              <a:gd name="connsiteX13" fmla="*/ 2838734 w 17665360"/>
              <a:gd name="connsiteY13" fmla="*/ 1060711 h 3097226"/>
              <a:gd name="connsiteX14" fmla="*/ 2961564 w 17665360"/>
              <a:gd name="connsiteY14" fmla="*/ 760461 h 3097226"/>
              <a:gd name="connsiteX15" fmla="*/ 3043451 w 17665360"/>
              <a:gd name="connsiteY15" fmla="*/ 746813 h 3097226"/>
              <a:gd name="connsiteX16" fmla="*/ 3275463 w 17665360"/>
              <a:gd name="connsiteY16" fmla="*/ 637631 h 3097226"/>
              <a:gd name="connsiteX17" fmla="*/ 3562066 w 17665360"/>
              <a:gd name="connsiteY17" fmla="*/ 1060711 h 3097226"/>
              <a:gd name="connsiteX18" fmla="*/ 3998794 w 17665360"/>
              <a:gd name="connsiteY18" fmla="*/ 1661213 h 3097226"/>
              <a:gd name="connsiteX19" fmla="*/ 4326340 w 17665360"/>
              <a:gd name="connsiteY19" fmla="*/ 1497440 h 3097226"/>
              <a:gd name="connsiteX20" fmla="*/ 4476466 w 17665360"/>
              <a:gd name="connsiteY20" fmla="*/ 1552031 h 3097226"/>
              <a:gd name="connsiteX21" fmla="*/ 4653886 w 17665360"/>
              <a:gd name="connsiteY21" fmla="*/ 1579326 h 3097226"/>
              <a:gd name="connsiteX22" fmla="*/ 4776716 w 17665360"/>
              <a:gd name="connsiteY22" fmla="*/ 1292723 h 3097226"/>
              <a:gd name="connsiteX23" fmla="*/ 4954137 w 17665360"/>
              <a:gd name="connsiteY23" fmla="*/ 1060711 h 3097226"/>
              <a:gd name="connsiteX24" fmla="*/ 5254388 w 17665360"/>
              <a:gd name="connsiteY24" fmla="*/ 1360962 h 3097226"/>
              <a:gd name="connsiteX25" fmla="*/ 5677469 w 17665360"/>
              <a:gd name="connsiteY25" fmla="*/ 1838634 h 3097226"/>
              <a:gd name="connsiteX26" fmla="*/ 6250675 w 17665360"/>
              <a:gd name="connsiteY26" fmla="*/ 1552031 h 3097226"/>
              <a:gd name="connsiteX27" fmla="*/ 6332561 w 17665360"/>
              <a:gd name="connsiteY27" fmla="*/ 1251780 h 3097226"/>
              <a:gd name="connsiteX28" fmla="*/ 6851176 w 17665360"/>
              <a:gd name="connsiteY28" fmla="*/ 937882 h 3097226"/>
              <a:gd name="connsiteX29" fmla="*/ 7096836 w 17665360"/>
              <a:gd name="connsiteY29" fmla="*/ 1183541 h 3097226"/>
              <a:gd name="connsiteX30" fmla="*/ 7342495 w 17665360"/>
              <a:gd name="connsiteY30" fmla="*/ 1538383 h 3097226"/>
              <a:gd name="connsiteX31" fmla="*/ 7642746 w 17665360"/>
              <a:gd name="connsiteY31" fmla="*/ 1975111 h 3097226"/>
              <a:gd name="connsiteX32" fmla="*/ 7861110 w 17665360"/>
              <a:gd name="connsiteY32" fmla="*/ 2439135 h 3097226"/>
              <a:gd name="connsiteX33" fmla="*/ 8188657 w 17665360"/>
              <a:gd name="connsiteY33" fmla="*/ 2643852 h 3097226"/>
              <a:gd name="connsiteX34" fmla="*/ 8529851 w 17665360"/>
              <a:gd name="connsiteY34" fmla="*/ 2411840 h 3097226"/>
              <a:gd name="connsiteX35" fmla="*/ 8789158 w 17665360"/>
              <a:gd name="connsiteY35" fmla="*/ 1893225 h 3097226"/>
              <a:gd name="connsiteX36" fmla="*/ 8857397 w 17665360"/>
              <a:gd name="connsiteY36" fmla="*/ 1470144 h 3097226"/>
              <a:gd name="connsiteX37" fmla="*/ 9321421 w 17665360"/>
              <a:gd name="connsiteY37" fmla="*/ 855995 h 3097226"/>
              <a:gd name="connsiteX38" fmla="*/ 9676263 w 17665360"/>
              <a:gd name="connsiteY38" fmla="*/ 296437 h 3097226"/>
              <a:gd name="connsiteX39" fmla="*/ 10126639 w 17665360"/>
              <a:gd name="connsiteY39" fmla="*/ 610335 h 3097226"/>
              <a:gd name="connsiteX40" fmla="*/ 10563367 w 17665360"/>
              <a:gd name="connsiteY40" fmla="*/ 1060711 h 3097226"/>
              <a:gd name="connsiteX41" fmla="*/ 10686197 w 17665360"/>
              <a:gd name="connsiteY41" fmla="*/ 1702156 h 3097226"/>
              <a:gd name="connsiteX42" fmla="*/ 11095630 w 17665360"/>
              <a:gd name="connsiteY42" fmla="*/ 2329953 h 3097226"/>
              <a:gd name="connsiteX43" fmla="*/ 11627892 w 17665360"/>
              <a:gd name="connsiteY43" fmla="*/ 2630204 h 3097226"/>
              <a:gd name="connsiteX44" fmla="*/ 11832609 w 17665360"/>
              <a:gd name="connsiteY44" fmla="*/ 2179828 h 3097226"/>
              <a:gd name="connsiteX45" fmla="*/ 12201098 w 17665360"/>
              <a:gd name="connsiteY45" fmla="*/ 2521022 h 3097226"/>
              <a:gd name="connsiteX46" fmla="*/ 12351224 w 17665360"/>
              <a:gd name="connsiteY46" fmla="*/ 3066932 h 3097226"/>
              <a:gd name="connsiteX47" fmla="*/ 13019964 w 17665360"/>
              <a:gd name="connsiteY47" fmla="*/ 2780329 h 3097226"/>
              <a:gd name="connsiteX48" fmla="*/ 13470340 w 17665360"/>
              <a:gd name="connsiteY48" fmla="*/ 3094228 h 3097226"/>
              <a:gd name="connsiteX49" fmla="*/ 14043546 w 17665360"/>
              <a:gd name="connsiteY49" fmla="*/ 2548317 h 3097226"/>
              <a:gd name="connsiteX50" fmla="*/ 14862412 w 17665360"/>
              <a:gd name="connsiteY50" fmla="*/ 2329953 h 3097226"/>
              <a:gd name="connsiteX51" fmla="*/ 14998889 w 17665360"/>
              <a:gd name="connsiteY51" fmla="*/ 2480079 h 3097226"/>
              <a:gd name="connsiteX52" fmla="*/ 15476561 w 17665360"/>
              <a:gd name="connsiteY52" fmla="*/ 2753034 h 3097226"/>
              <a:gd name="connsiteX53" fmla="*/ 16131654 w 17665360"/>
              <a:gd name="connsiteY53" fmla="*/ 1647565 h 3097226"/>
              <a:gd name="connsiteX54" fmla="*/ 16622973 w 17665360"/>
              <a:gd name="connsiteY54" fmla="*/ 1852282 h 3097226"/>
              <a:gd name="connsiteX55" fmla="*/ 17141588 w 17665360"/>
              <a:gd name="connsiteY55" fmla="*/ 896938 h 3097226"/>
              <a:gd name="connsiteX56" fmla="*/ 17414543 w 17665360"/>
              <a:gd name="connsiteY56" fmla="*/ 214550 h 3097226"/>
              <a:gd name="connsiteX57" fmla="*/ 17632907 w 17665360"/>
              <a:gd name="connsiteY57" fmla="*/ 23482 h 3097226"/>
              <a:gd name="connsiteX58" fmla="*/ 17660203 w 17665360"/>
              <a:gd name="connsiteY58" fmla="*/ 9834 h 3097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7665360" h="3097226">
                <a:moveTo>
                  <a:pt x="0" y="2370897"/>
                </a:moveTo>
                <a:cubicBezTo>
                  <a:pt x="68238" y="2298108"/>
                  <a:pt x="136477" y="2225320"/>
                  <a:pt x="204716" y="2111589"/>
                </a:cubicBezTo>
                <a:cubicBezTo>
                  <a:pt x="272955" y="1997857"/>
                  <a:pt x="336645" y="1806789"/>
                  <a:pt x="409433" y="1688508"/>
                </a:cubicBezTo>
                <a:cubicBezTo>
                  <a:pt x="482221" y="1570227"/>
                  <a:pt x="557284" y="1470144"/>
                  <a:pt x="641445" y="1401905"/>
                </a:cubicBezTo>
                <a:cubicBezTo>
                  <a:pt x="725606" y="1333666"/>
                  <a:pt x="791570" y="1292724"/>
                  <a:pt x="914400" y="1279076"/>
                </a:cubicBezTo>
                <a:cubicBezTo>
                  <a:pt x="1037230" y="1265428"/>
                  <a:pt x="1246496" y="1247231"/>
                  <a:pt x="1378424" y="1320019"/>
                </a:cubicBezTo>
                <a:cubicBezTo>
                  <a:pt x="1510352" y="1392807"/>
                  <a:pt x="1617260" y="1613446"/>
                  <a:pt x="1705970" y="1715804"/>
                </a:cubicBezTo>
                <a:cubicBezTo>
                  <a:pt x="1794680" y="1818162"/>
                  <a:pt x="1840173" y="1929619"/>
                  <a:pt x="1910686" y="1934168"/>
                </a:cubicBezTo>
                <a:cubicBezTo>
                  <a:pt x="1981200" y="1938717"/>
                  <a:pt x="2067636" y="1770395"/>
                  <a:pt x="2129051" y="1743100"/>
                </a:cubicBezTo>
                <a:cubicBezTo>
                  <a:pt x="2190466" y="1715805"/>
                  <a:pt x="2238233" y="1740825"/>
                  <a:pt x="2279176" y="1770395"/>
                </a:cubicBezTo>
                <a:cubicBezTo>
                  <a:pt x="2320119" y="1799965"/>
                  <a:pt x="2326943" y="1929618"/>
                  <a:pt x="2374710" y="1920520"/>
                </a:cubicBezTo>
                <a:cubicBezTo>
                  <a:pt x="2422477" y="1911422"/>
                  <a:pt x="2513463" y="1809064"/>
                  <a:pt x="2565779" y="1715804"/>
                </a:cubicBezTo>
                <a:cubicBezTo>
                  <a:pt x="2618095" y="1622544"/>
                  <a:pt x="2643117" y="1470144"/>
                  <a:pt x="2688609" y="1360962"/>
                </a:cubicBezTo>
                <a:cubicBezTo>
                  <a:pt x="2734101" y="1251780"/>
                  <a:pt x="2793242" y="1160794"/>
                  <a:pt x="2838734" y="1060711"/>
                </a:cubicBezTo>
                <a:cubicBezTo>
                  <a:pt x="2884226" y="960628"/>
                  <a:pt x="2927445" y="812777"/>
                  <a:pt x="2961564" y="760461"/>
                </a:cubicBezTo>
                <a:cubicBezTo>
                  <a:pt x="2995683" y="708145"/>
                  <a:pt x="2991135" y="767285"/>
                  <a:pt x="3043451" y="746813"/>
                </a:cubicBezTo>
                <a:cubicBezTo>
                  <a:pt x="3095767" y="726341"/>
                  <a:pt x="3189027" y="585315"/>
                  <a:pt x="3275463" y="637631"/>
                </a:cubicBezTo>
                <a:cubicBezTo>
                  <a:pt x="3361899" y="689947"/>
                  <a:pt x="3441511" y="890114"/>
                  <a:pt x="3562066" y="1060711"/>
                </a:cubicBezTo>
                <a:cubicBezTo>
                  <a:pt x="3682621" y="1231308"/>
                  <a:pt x="3871415" y="1588425"/>
                  <a:pt x="3998794" y="1661213"/>
                </a:cubicBezTo>
                <a:cubicBezTo>
                  <a:pt x="4126173" y="1734001"/>
                  <a:pt x="4246728" y="1515637"/>
                  <a:pt x="4326340" y="1497440"/>
                </a:cubicBezTo>
                <a:cubicBezTo>
                  <a:pt x="4405952" y="1479243"/>
                  <a:pt x="4421875" y="1538383"/>
                  <a:pt x="4476466" y="1552031"/>
                </a:cubicBezTo>
                <a:cubicBezTo>
                  <a:pt x="4531057" y="1565679"/>
                  <a:pt x="4603844" y="1622544"/>
                  <a:pt x="4653886" y="1579326"/>
                </a:cubicBezTo>
                <a:cubicBezTo>
                  <a:pt x="4703928" y="1536108"/>
                  <a:pt x="4726674" y="1379159"/>
                  <a:pt x="4776716" y="1292723"/>
                </a:cubicBezTo>
                <a:cubicBezTo>
                  <a:pt x="4826758" y="1206287"/>
                  <a:pt x="4874525" y="1049338"/>
                  <a:pt x="4954137" y="1060711"/>
                </a:cubicBezTo>
                <a:cubicBezTo>
                  <a:pt x="5033749" y="1072084"/>
                  <a:pt x="5133833" y="1231308"/>
                  <a:pt x="5254388" y="1360962"/>
                </a:cubicBezTo>
                <a:cubicBezTo>
                  <a:pt x="5374943" y="1490616"/>
                  <a:pt x="5511421" y="1806789"/>
                  <a:pt x="5677469" y="1838634"/>
                </a:cubicBezTo>
                <a:cubicBezTo>
                  <a:pt x="5843517" y="1870479"/>
                  <a:pt x="6141493" y="1649840"/>
                  <a:pt x="6250675" y="1552031"/>
                </a:cubicBezTo>
                <a:cubicBezTo>
                  <a:pt x="6359857" y="1454222"/>
                  <a:pt x="6232478" y="1354138"/>
                  <a:pt x="6332561" y="1251780"/>
                </a:cubicBezTo>
                <a:cubicBezTo>
                  <a:pt x="6432645" y="1149422"/>
                  <a:pt x="6723797" y="949255"/>
                  <a:pt x="6851176" y="937882"/>
                </a:cubicBezTo>
                <a:cubicBezTo>
                  <a:pt x="6978555" y="926509"/>
                  <a:pt x="7014950" y="1083457"/>
                  <a:pt x="7096836" y="1183541"/>
                </a:cubicBezTo>
                <a:cubicBezTo>
                  <a:pt x="7178723" y="1283624"/>
                  <a:pt x="7342495" y="1538383"/>
                  <a:pt x="7342495" y="1538383"/>
                </a:cubicBezTo>
                <a:cubicBezTo>
                  <a:pt x="7433480" y="1670311"/>
                  <a:pt x="7556310" y="1824986"/>
                  <a:pt x="7642746" y="1975111"/>
                </a:cubicBezTo>
                <a:cubicBezTo>
                  <a:pt x="7729182" y="2125236"/>
                  <a:pt x="7770125" y="2327678"/>
                  <a:pt x="7861110" y="2439135"/>
                </a:cubicBezTo>
                <a:cubicBezTo>
                  <a:pt x="7952095" y="2550592"/>
                  <a:pt x="8077200" y="2648401"/>
                  <a:pt x="8188657" y="2643852"/>
                </a:cubicBezTo>
                <a:cubicBezTo>
                  <a:pt x="8300114" y="2639303"/>
                  <a:pt x="8429768" y="2536945"/>
                  <a:pt x="8529851" y="2411840"/>
                </a:cubicBezTo>
                <a:cubicBezTo>
                  <a:pt x="8629935" y="2286735"/>
                  <a:pt x="8734567" y="2050174"/>
                  <a:pt x="8789158" y="1893225"/>
                </a:cubicBezTo>
                <a:cubicBezTo>
                  <a:pt x="8843749" y="1736276"/>
                  <a:pt x="8768687" y="1643016"/>
                  <a:pt x="8857397" y="1470144"/>
                </a:cubicBezTo>
                <a:cubicBezTo>
                  <a:pt x="8946108" y="1297272"/>
                  <a:pt x="9184943" y="1051613"/>
                  <a:pt x="9321421" y="855995"/>
                </a:cubicBezTo>
                <a:cubicBezTo>
                  <a:pt x="9457899" y="660377"/>
                  <a:pt x="9542060" y="337380"/>
                  <a:pt x="9676263" y="296437"/>
                </a:cubicBezTo>
                <a:cubicBezTo>
                  <a:pt x="9810466" y="255494"/>
                  <a:pt x="9978788" y="482956"/>
                  <a:pt x="10126639" y="610335"/>
                </a:cubicBezTo>
                <a:cubicBezTo>
                  <a:pt x="10274490" y="737714"/>
                  <a:pt x="10470107" y="878741"/>
                  <a:pt x="10563367" y="1060711"/>
                </a:cubicBezTo>
                <a:cubicBezTo>
                  <a:pt x="10656627" y="1242681"/>
                  <a:pt x="10597487" y="1490616"/>
                  <a:pt x="10686197" y="1702156"/>
                </a:cubicBezTo>
                <a:cubicBezTo>
                  <a:pt x="10774907" y="1913696"/>
                  <a:pt x="10938681" y="2175278"/>
                  <a:pt x="11095630" y="2329953"/>
                </a:cubicBezTo>
                <a:cubicBezTo>
                  <a:pt x="11252579" y="2484628"/>
                  <a:pt x="11505062" y="2655225"/>
                  <a:pt x="11627892" y="2630204"/>
                </a:cubicBezTo>
                <a:cubicBezTo>
                  <a:pt x="11750722" y="2605183"/>
                  <a:pt x="11737075" y="2198025"/>
                  <a:pt x="11832609" y="2179828"/>
                </a:cubicBezTo>
                <a:cubicBezTo>
                  <a:pt x="11928143" y="2161631"/>
                  <a:pt x="12114662" y="2373171"/>
                  <a:pt x="12201098" y="2521022"/>
                </a:cubicBezTo>
                <a:cubicBezTo>
                  <a:pt x="12287534" y="2668873"/>
                  <a:pt x="12214746" y="3023714"/>
                  <a:pt x="12351224" y="3066932"/>
                </a:cubicBezTo>
                <a:cubicBezTo>
                  <a:pt x="12487702" y="3110150"/>
                  <a:pt x="12833445" y="2775780"/>
                  <a:pt x="13019964" y="2780329"/>
                </a:cubicBezTo>
                <a:cubicBezTo>
                  <a:pt x="13206483" y="2784878"/>
                  <a:pt x="13299743" y="3132897"/>
                  <a:pt x="13470340" y="3094228"/>
                </a:cubicBezTo>
                <a:cubicBezTo>
                  <a:pt x="13640937" y="3055559"/>
                  <a:pt x="13811534" y="2675696"/>
                  <a:pt x="14043546" y="2548317"/>
                </a:cubicBezTo>
                <a:cubicBezTo>
                  <a:pt x="14275558" y="2420938"/>
                  <a:pt x="14703188" y="2341326"/>
                  <a:pt x="14862412" y="2329953"/>
                </a:cubicBezTo>
                <a:cubicBezTo>
                  <a:pt x="15021636" y="2318580"/>
                  <a:pt x="14896531" y="2409566"/>
                  <a:pt x="14998889" y="2480079"/>
                </a:cubicBezTo>
                <a:cubicBezTo>
                  <a:pt x="15101247" y="2550593"/>
                  <a:pt x="15287767" y="2891786"/>
                  <a:pt x="15476561" y="2753034"/>
                </a:cubicBezTo>
                <a:cubicBezTo>
                  <a:pt x="15665355" y="2614282"/>
                  <a:pt x="15940585" y="1797690"/>
                  <a:pt x="16131654" y="1647565"/>
                </a:cubicBezTo>
                <a:cubicBezTo>
                  <a:pt x="16322723" y="1497440"/>
                  <a:pt x="16454651" y="1977386"/>
                  <a:pt x="16622973" y="1852282"/>
                </a:cubicBezTo>
                <a:cubicBezTo>
                  <a:pt x="16791295" y="1727178"/>
                  <a:pt x="17009660" y="1169893"/>
                  <a:pt x="17141588" y="896938"/>
                </a:cubicBezTo>
                <a:cubicBezTo>
                  <a:pt x="17273516" y="623983"/>
                  <a:pt x="17332657" y="360126"/>
                  <a:pt x="17414543" y="214550"/>
                </a:cubicBezTo>
                <a:cubicBezTo>
                  <a:pt x="17496429" y="68974"/>
                  <a:pt x="17591964" y="57601"/>
                  <a:pt x="17632907" y="23482"/>
                </a:cubicBezTo>
                <a:cubicBezTo>
                  <a:pt x="17673850" y="-10637"/>
                  <a:pt x="17667026" y="-402"/>
                  <a:pt x="17660203" y="9834"/>
                </a:cubicBezTo>
              </a:path>
            </a:pathLst>
          </a:cu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orme libre 72"/>
          <p:cNvSpPr/>
          <p:nvPr/>
        </p:nvSpPr>
        <p:spPr>
          <a:xfrm rot="1940684" flipH="1">
            <a:off x="3368537" y="2861191"/>
            <a:ext cx="5545709" cy="445023"/>
          </a:xfrm>
          <a:custGeom>
            <a:avLst/>
            <a:gdLst>
              <a:gd name="connsiteX0" fmla="*/ 0 w 17665360"/>
              <a:gd name="connsiteY0" fmla="*/ 2370897 h 3097226"/>
              <a:gd name="connsiteX1" fmla="*/ 204716 w 17665360"/>
              <a:gd name="connsiteY1" fmla="*/ 2111589 h 3097226"/>
              <a:gd name="connsiteX2" fmla="*/ 409433 w 17665360"/>
              <a:gd name="connsiteY2" fmla="*/ 1688508 h 3097226"/>
              <a:gd name="connsiteX3" fmla="*/ 641445 w 17665360"/>
              <a:gd name="connsiteY3" fmla="*/ 1401905 h 3097226"/>
              <a:gd name="connsiteX4" fmla="*/ 914400 w 17665360"/>
              <a:gd name="connsiteY4" fmla="*/ 1279076 h 3097226"/>
              <a:gd name="connsiteX5" fmla="*/ 1378424 w 17665360"/>
              <a:gd name="connsiteY5" fmla="*/ 1320019 h 3097226"/>
              <a:gd name="connsiteX6" fmla="*/ 1705970 w 17665360"/>
              <a:gd name="connsiteY6" fmla="*/ 1715804 h 3097226"/>
              <a:gd name="connsiteX7" fmla="*/ 1910686 w 17665360"/>
              <a:gd name="connsiteY7" fmla="*/ 1934168 h 3097226"/>
              <a:gd name="connsiteX8" fmla="*/ 2129051 w 17665360"/>
              <a:gd name="connsiteY8" fmla="*/ 1743100 h 3097226"/>
              <a:gd name="connsiteX9" fmla="*/ 2279176 w 17665360"/>
              <a:gd name="connsiteY9" fmla="*/ 1770395 h 3097226"/>
              <a:gd name="connsiteX10" fmla="*/ 2374710 w 17665360"/>
              <a:gd name="connsiteY10" fmla="*/ 1920520 h 3097226"/>
              <a:gd name="connsiteX11" fmla="*/ 2565779 w 17665360"/>
              <a:gd name="connsiteY11" fmla="*/ 1715804 h 3097226"/>
              <a:gd name="connsiteX12" fmla="*/ 2688609 w 17665360"/>
              <a:gd name="connsiteY12" fmla="*/ 1360962 h 3097226"/>
              <a:gd name="connsiteX13" fmla="*/ 2838734 w 17665360"/>
              <a:gd name="connsiteY13" fmla="*/ 1060711 h 3097226"/>
              <a:gd name="connsiteX14" fmla="*/ 2961564 w 17665360"/>
              <a:gd name="connsiteY14" fmla="*/ 760461 h 3097226"/>
              <a:gd name="connsiteX15" fmla="*/ 3043451 w 17665360"/>
              <a:gd name="connsiteY15" fmla="*/ 746813 h 3097226"/>
              <a:gd name="connsiteX16" fmla="*/ 3275463 w 17665360"/>
              <a:gd name="connsiteY16" fmla="*/ 637631 h 3097226"/>
              <a:gd name="connsiteX17" fmla="*/ 3562066 w 17665360"/>
              <a:gd name="connsiteY17" fmla="*/ 1060711 h 3097226"/>
              <a:gd name="connsiteX18" fmla="*/ 3998794 w 17665360"/>
              <a:gd name="connsiteY18" fmla="*/ 1661213 h 3097226"/>
              <a:gd name="connsiteX19" fmla="*/ 4326340 w 17665360"/>
              <a:gd name="connsiteY19" fmla="*/ 1497440 h 3097226"/>
              <a:gd name="connsiteX20" fmla="*/ 4476466 w 17665360"/>
              <a:gd name="connsiteY20" fmla="*/ 1552031 h 3097226"/>
              <a:gd name="connsiteX21" fmla="*/ 4653886 w 17665360"/>
              <a:gd name="connsiteY21" fmla="*/ 1579326 h 3097226"/>
              <a:gd name="connsiteX22" fmla="*/ 4776716 w 17665360"/>
              <a:gd name="connsiteY22" fmla="*/ 1292723 h 3097226"/>
              <a:gd name="connsiteX23" fmla="*/ 4954137 w 17665360"/>
              <a:gd name="connsiteY23" fmla="*/ 1060711 h 3097226"/>
              <a:gd name="connsiteX24" fmla="*/ 5254388 w 17665360"/>
              <a:gd name="connsiteY24" fmla="*/ 1360962 h 3097226"/>
              <a:gd name="connsiteX25" fmla="*/ 5677469 w 17665360"/>
              <a:gd name="connsiteY25" fmla="*/ 1838634 h 3097226"/>
              <a:gd name="connsiteX26" fmla="*/ 6250675 w 17665360"/>
              <a:gd name="connsiteY26" fmla="*/ 1552031 h 3097226"/>
              <a:gd name="connsiteX27" fmla="*/ 6332561 w 17665360"/>
              <a:gd name="connsiteY27" fmla="*/ 1251780 h 3097226"/>
              <a:gd name="connsiteX28" fmla="*/ 6851176 w 17665360"/>
              <a:gd name="connsiteY28" fmla="*/ 937882 h 3097226"/>
              <a:gd name="connsiteX29" fmla="*/ 7096836 w 17665360"/>
              <a:gd name="connsiteY29" fmla="*/ 1183541 h 3097226"/>
              <a:gd name="connsiteX30" fmla="*/ 7342495 w 17665360"/>
              <a:gd name="connsiteY30" fmla="*/ 1538383 h 3097226"/>
              <a:gd name="connsiteX31" fmla="*/ 7642746 w 17665360"/>
              <a:gd name="connsiteY31" fmla="*/ 1975111 h 3097226"/>
              <a:gd name="connsiteX32" fmla="*/ 7861110 w 17665360"/>
              <a:gd name="connsiteY32" fmla="*/ 2439135 h 3097226"/>
              <a:gd name="connsiteX33" fmla="*/ 8188657 w 17665360"/>
              <a:gd name="connsiteY33" fmla="*/ 2643852 h 3097226"/>
              <a:gd name="connsiteX34" fmla="*/ 8529851 w 17665360"/>
              <a:gd name="connsiteY34" fmla="*/ 2411840 h 3097226"/>
              <a:gd name="connsiteX35" fmla="*/ 8789158 w 17665360"/>
              <a:gd name="connsiteY35" fmla="*/ 1893225 h 3097226"/>
              <a:gd name="connsiteX36" fmla="*/ 8857397 w 17665360"/>
              <a:gd name="connsiteY36" fmla="*/ 1470144 h 3097226"/>
              <a:gd name="connsiteX37" fmla="*/ 9321421 w 17665360"/>
              <a:gd name="connsiteY37" fmla="*/ 855995 h 3097226"/>
              <a:gd name="connsiteX38" fmla="*/ 9676263 w 17665360"/>
              <a:gd name="connsiteY38" fmla="*/ 296437 h 3097226"/>
              <a:gd name="connsiteX39" fmla="*/ 10126639 w 17665360"/>
              <a:gd name="connsiteY39" fmla="*/ 610335 h 3097226"/>
              <a:gd name="connsiteX40" fmla="*/ 10563367 w 17665360"/>
              <a:gd name="connsiteY40" fmla="*/ 1060711 h 3097226"/>
              <a:gd name="connsiteX41" fmla="*/ 10686197 w 17665360"/>
              <a:gd name="connsiteY41" fmla="*/ 1702156 h 3097226"/>
              <a:gd name="connsiteX42" fmla="*/ 11095630 w 17665360"/>
              <a:gd name="connsiteY42" fmla="*/ 2329953 h 3097226"/>
              <a:gd name="connsiteX43" fmla="*/ 11627892 w 17665360"/>
              <a:gd name="connsiteY43" fmla="*/ 2630204 h 3097226"/>
              <a:gd name="connsiteX44" fmla="*/ 11832609 w 17665360"/>
              <a:gd name="connsiteY44" fmla="*/ 2179828 h 3097226"/>
              <a:gd name="connsiteX45" fmla="*/ 12201098 w 17665360"/>
              <a:gd name="connsiteY45" fmla="*/ 2521022 h 3097226"/>
              <a:gd name="connsiteX46" fmla="*/ 12351224 w 17665360"/>
              <a:gd name="connsiteY46" fmla="*/ 3066932 h 3097226"/>
              <a:gd name="connsiteX47" fmla="*/ 13019964 w 17665360"/>
              <a:gd name="connsiteY47" fmla="*/ 2780329 h 3097226"/>
              <a:gd name="connsiteX48" fmla="*/ 13470340 w 17665360"/>
              <a:gd name="connsiteY48" fmla="*/ 3094228 h 3097226"/>
              <a:gd name="connsiteX49" fmla="*/ 14043546 w 17665360"/>
              <a:gd name="connsiteY49" fmla="*/ 2548317 h 3097226"/>
              <a:gd name="connsiteX50" fmla="*/ 14862412 w 17665360"/>
              <a:gd name="connsiteY50" fmla="*/ 2329953 h 3097226"/>
              <a:gd name="connsiteX51" fmla="*/ 14998889 w 17665360"/>
              <a:gd name="connsiteY51" fmla="*/ 2480079 h 3097226"/>
              <a:gd name="connsiteX52" fmla="*/ 15476561 w 17665360"/>
              <a:gd name="connsiteY52" fmla="*/ 2753034 h 3097226"/>
              <a:gd name="connsiteX53" fmla="*/ 16131654 w 17665360"/>
              <a:gd name="connsiteY53" fmla="*/ 1647565 h 3097226"/>
              <a:gd name="connsiteX54" fmla="*/ 16622973 w 17665360"/>
              <a:gd name="connsiteY54" fmla="*/ 1852282 h 3097226"/>
              <a:gd name="connsiteX55" fmla="*/ 17141588 w 17665360"/>
              <a:gd name="connsiteY55" fmla="*/ 896938 h 3097226"/>
              <a:gd name="connsiteX56" fmla="*/ 17414543 w 17665360"/>
              <a:gd name="connsiteY56" fmla="*/ 214550 h 3097226"/>
              <a:gd name="connsiteX57" fmla="*/ 17632907 w 17665360"/>
              <a:gd name="connsiteY57" fmla="*/ 23482 h 3097226"/>
              <a:gd name="connsiteX58" fmla="*/ 17660203 w 17665360"/>
              <a:gd name="connsiteY58" fmla="*/ 9834 h 3097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7665360" h="3097226">
                <a:moveTo>
                  <a:pt x="0" y="2370897"/>
                </a:moveTo>
                <a:cubicBezTo>
                  <a:pt x="68238" y="2298108"/>
                  <a:pt x="136477" y="2225320"/>
                  <a:pt x="204716" y="2111589"/>
                </a:cubicBezTo>
                <a:cubicBezTo>
                  <a:pt x="272955" y="1997857"/>
                  <a:pt x="336645" y="1806789"/>
                  <a:pt x="409433" y="1688508"/>
                </a:cubicBezTo>
                <a:cubicBezTo>
                  <a:pt x="482221" y="1570227"/>
                  <a:pt x="557284" y="1470144"/>
                  <a:pt x="641445" y="1401905"/>
                </a:cubicBezTo>
                <a:cubicBezTo>
                  <a:pt x="725606" y="1333666"/>
                  <a:pt x="791570" y="1292724"/>
                  <a:pt x="914400" y="1279076"/>
                </a:cubicBezTo>
                <a:cubicBezTo>
                  <a:pt x="1037230" y="1265428"/>
                  <a:pt x="1246496" y="1247231"/>
                  <a:pt x="1378424" y="1320019"/>
                </a:cubicBezTo>
                <a:cubicBezTo>
                  <a:pt x="1510352" y="1392807"/>
                  <a:pt x="1617260" y="1613446"/>
                  <a:pt x="1705970" y="1715804"/>
                </a:cubicBezTo>
                <a:cubicBezTo>
                  <a:pt x="1794680" y="1818162"/>
                  <a:pt x="1840173" y="1929619"/>
                  <a:pt x="1910686" y="1934168"/>
                </a:cubicBezTo>
                <a:cubicBezTo>
                  <a:pt x="1981200" y="1938717"/>
                  <a:pt x="2067636" y="1770395"/>
                  <a:pt x="2129051" y="1743100"/>
                </a:cubicBezTo>
                <a:cubicBezTo>
                  <a:pt x="2190466" y="1715805"/>
                  <a:pt x="2238233" y="1740825"/>
                  <a:pt x="2279176" y="1770395"/>
                </a:cubicBezTo>
                <a:cubicBezTo>
                  <a:pt x="2320119" y="1799965"/>
                  <a:pt x="2326943" y="1929618"/>
                  <a:pt x="2374710" y="1920520"/>
                </a:cubicBezTo>
                <a:cubicBezTo>
                  <a:pt x="2422477" y="1911422"/>
                  <a:pt x="2513463" y="1809064"/>
                  <a:pt x="2565779" y="1715804"/>
                </a:cubicBezTo>
                <a:cubicBezTo>
                  <a:pt x="2618095" y="1622544"/>
                  <a:pt x="2643117" y="1470144"/>
                  <a:pt x="2688609" y="1360962"/>
                </a:cubicBezTo>
                <a:cubicBezTo>
                  <a:pt x="2734101" y="1251780"/>
                  <a:pt x="2793242" y="1160794"/>
                  <a:pt x="2838734" y="1060711"/>
                </a:cubicBezTo>
                <a:cubicBezTo>
                  <a:pt x="2884226" y="960628"/>
                  <a:pt x="2927445" y="812777"/>
                  <a:pt x="2961564" y="760461"/>
                </a:cubicBezTo>
                <a:cubicBezTo>
                  <a:pt x="2995683" y="708145"/>
                  <a:pt x="2991135" y="767285"/>
                  <a:pt x="3043451" y="746813"/>
                </a:cubicBezTo>
                <a:cubicBezTo>
                  <a:pt x="3095767" y="726341"/>
                  <a:pt x="3189027" y="585315"/>
                  <a:pt x="3275463" y="637631"/>
                </a:cubicBezTo>
                <a:cubicBezTo>
                  <a:pt x="3361899" y="689947"/>
                  <a:pt x="3441511" y="890114"/>
                  <a:pt x="3562066" y="1060711"/>
                </a:cubicBezTo>
                <a:cubicBezTo>
                  <a:pt x="3682621" y="1231308"/>
                  <a:pt x="3871415" y="1588425"/>
                  <a:pt x="3998794" y="1661213"/>
                </a:cubicBezTo>
                <a:cubicBezTo>
                  <a:pt x="4126173" y="1734001"/>
                  <a:pt x="4246728" y="1515637"/>
                  <a:pt x="4326340" y="1497440"/>
                </a:cubicBezTo>
                <a:cubicBezTo>
                  <a:pt x="4405952" y="1479243"/>
                  <a:pt x="4421875" y="1538383"/>
                  <a:pt x="4476466" y="1552031"/>
                </a:cubicBezTo>
                <a:cubicBezTo>
                  <a:pt x="4531057" y="1565679"/>
                  <a:pt x="4603844" y="1622544"/>
                  <a:pt x="4653886" y="1579326"/>
                </a:cubicBezTo>
                <a:cubicBezTo>
                  <a:pt x="4703928" y="1536108"/>
                  <a:pt x="4726674" y="1379159"/>
                  <a:pt x="4776716" y="1292723"/>
                </a:cubicBezTo>
                <a:cubicBezTo>
                  <a:pt x="4826758" y="1206287"/>
                  <a:pt x="4874525" y="1049338"/>
                  <a:pt x="4954137" y="1060711"/>
                </a:cubicBezTo>
                <a:cubicBezTo>
                  <a:pt x="5033749" y="1072084"/>
                  <a:pt x="5133833" y="1231308"/>
                  <a:pt x="5254388" y="1360962"/>
                </a:cubicBezTo>
                <a:cubicBezTo>
                  <a:pt x="5374943" y="1490616"/>
                  <a:pt x="5511421" y="1806789"/>
                  <a:pt x="5677469" y="1838634"/>
                </a:cubicBezTo>
                <a:cubicBezTo>
                  <a:pt x="5843517" y="1870479"/>
                  <a:pt x="6141493" y="1649840"/>
                  <a:pt x="6250675" y="1552031"/>
                </a:cubicBezTo>
                <a:cubicBezTo>
                  <a:pt x="6359857" y="1454222"/>
                  <a:pt x="6232478" y="1354138"/>
                  <a:pt x="6332561" y="1251780"/>
                </a:cubicBezTo>
                <a:cubicBezTo>
                  <a:pt x="6432645" y="1149422"/>
                  <a:pt x="6723797" y="949255"/>
                  <a:pt x="6851176" y="937882"/>
                </a:cubicBezTo>
                <a:cubicBezTo>
                  <a:pt x="6978555" y="926509"/>
                  <a:pt x="7014950" y="1083457"/>
                  <a:pt x="7096836" y="1183541"/>
                </a:cubicBezTo>
                <a:cubicBezTo>
                  <a:pt x="7178723" y="1283624"/>
                  <a:pt x="7342495" y="1538383"/>
                  <a:pt x="7342495" y="1538383"/>
                </a:cubicBezTo>
                <a:cubicBezTo>
                  <a:pt x="7433480" y="1670311"/>
                  <a:pt x="7556310" y="1824986"/>
                  <a:pt x="7642746" y="1975111"/>
                </a:cubicBezTo>
                <a:cubicBezTo>
                  <a:pt x="7729182" y="2125236"/>
                  <a:pt x="7770125" y="2327678"/>
                  <a:pt x="7861110" y="2439135"/>
                </a:cubicBezTo>
                <a:cubicBezTo>
                  <a:pt x="7952095" y="2550592"/>
                  <a:pt x="8077200" y="2648401"/>
                  <a:pt x="8188657" y="2643852"/>
                </a:cubicBezTo>
                <a:cubicBezTo>
                  <a:pt x="8300114" y="2639303"/>
                  <a:pt x="8429768" y="2536945"/>
                  <a:pt x="8529851" y="2411840"/>
                </a:cubicBezTo>
                <a:cubicBezTo>
                  <a:pt x="8629935" y="2286735"/>
                  <a:pt x="8734567" y="2050174"/>
                  <a:pt x="8789158" y="1893225"/>
                </a:cubicBezTo>
                <a:cubicBezTo>
                  <a:pt x="8843749" y="1736276"/>
                  <a:pt x="8768687" y="1643016"/>
                  <a:pt x="8857397" y="1470144"/>
                </a:cubicBezTo>
                <a:cubicBezTo>
                  <a:pt x="8946108" y="1297272"/>
                  <a:pt x="9184943" y="1051613"/>
                  <a:pt x="9321421" y="855995"/>
                </a:cubicBezTo>
                <a:cubicBezTo>
                  <a:pt x="9457899" y="660377"/>
                  <a:pt x="9542060" y="337380"/>
                  <a:pt x="9676263" y="296437"/>
                </a:cubicBezTo>
                <a:cubicBezTo>
                  <a:pt x="9810466" y="255494"/>
                  <a:pt x="9978788" y="482956"/>
                  <a:pt x="10126639" y="610335"/>
                </a:cubicBezTo>
                <a:cubicBezTo>
                  <a:pt x="10274490" y="737714"/>
                  <a:pt x="10470107" y="878741"/>
                  <a:pt x="10563367" y="1060711"/>
                </a:cubicBezTo>
                <a:cubicBezTo>
                  <a:pt x="10656627" y="1242681"/>
                  <a:pt x="10597487" y="1490616"/>
                  <a:pt x="10686197" y="1702156"/>
                </a:cubicBezTo>
                <a:cubicBezTo>
                  <a:pt x="10774907" y="1913696"/>
                  <a:pt x="10938681" y="2175278"/>
                  <a:pt x="11095630" y="2329953"/>
                </a:cubicBezTo>
                <a:cubicBezTo>
                  <a:pt x="11252579" y="2484628"/>
                  <a:pt x="11505062" y="2655225"/>
                  <a:pt x="11627892" y="2630204"/>
                </a:cubicBezTo>
                <a:cubicBezTo>
                  <a:pt x="11750722" y="2605183"/>
                  <a:pt x="11737075" y="2198025"/>
                  <a:pt x="11832609" y="2179828"/>
                </a:cubicBezTo>
                <a:cubicBezTo>
                  <a:pt x="11928143" y="2161631"/>
                  <a:pt x="12114662" y="2373171"/>
                  <a:pt x="12201098" y="2521022"/>
                </a:cubicBezTo>
                <a:cubicBezTo>
                  <a:pt x="12287534" y="2668873"/>
                  <a:pt x="12214746" y="3023714"/>
                  <a:pt x="12351224" y="3066932"/>
                </a:cubicBezTo>
                <a:cubicBezTo>
                  <a:pt x="12487702" y="3110150"/>
                  <a:pt x="12833445" y="2775780"/>
                  <a:pt x="13019964" y="2780329"/>
                </a:cubicBezTo>
                <a:cubicBezTo>
                  <a:pt x="13206483" y="2784878"/>
                  <a:pt x="13299743" y="3132897"/>
                  <a:pt x="13470340" y="3094228"/>
                </a:cubicBezTo>
                <a:cubicBezTo>
                  <a:pt x="13640937" y="3055559"/>
                  <a:pt x="13811534" y="2675696"/>
                  <a:pt x="14043546" y="2548317"/>
                </a:cubicBezTo>
                <a:cubicBezTo>
                  <a:pt x="14275558" y="2420938"/>
                  <a:pt x="14703188" y="2341326"/>
                  <a:pt x="14862412" y="2329953"/>
                </a:cubicBezTo>
                <a:cubicBezTo>
                  <a:pt x="15021636" y="2318580"/>
                  <a:pt x="14896531" y="2409566"/>
                  <a:pt x="14998889" y="2480079"/>
                </a:cubicBezTo>
                <a:cubicBezTo>
                  <a:pt x="15101247" y="2550593"/>
                  <a:pt x="15287767" y="2891786"/>
                  <a:pt x="15476561" y="2753034"/>
                </a:cubicBezTo>
                <a:cubicBezTo>
                  <a:pt x="15665355" y="2614282"/>
                  <a:pt x="15940585" y="1797690"/>
                  <a:pt x="16131654" y="1647565"/>
                </a:cubicBezTo>
                <a:cubicBezTo>
                  <a:pt x="16322723" y="1497440"/>
                  <a:pt x="16454651" y="1977386"/>
                  <a:pt x="16622973" y="1852282"/>
                </a:cubicBezTo>
                <a:cubicBezTo>
                  <a:pt x="16791295" y="1727178"/>
                  <a:pt x="17009660" y="1169893"/>
                  <a:pt x="17141588" y="896938"/>
                </a:cubicBezTo>
                <a:cubicBezTo>
                  <a:pt x="17273516" y="623983"/>
                  <a:pt x="17332657" y="360126"/>
                  <a:pt x="17414543" y="214550"/>
                </a:cubicBezTo>
                <a:cubicBezTo>
                  <a:pt x="17496429" y="68974"/>
                  <a:pt x="17591964" y="57601"/>
                  <a:pt x="17632907" y="23482"/>
                </a:cubicBezTo>
                <a:cubicBezTo>
                  <a:pt x="17673850" y="-10637"/>
                  <a:pt x="17667026" y="-402"/>
                  <a:pt x="17660203" y="9834"/>
                </a:cubicBezTo>
              </a:path>
            </a:pathLst>
          </a:cu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rme libre 73"/>
          <p:cNvSpPr/>
          <p:nvPr/>
        </p:nvSpPr>
        <p:spPr>
          <a:xfrm rot="1940684" flipH="1">
            <a:off x="3985768" y="2680899"/>
            <a:ext cx="5545709" cy="195414"/>
          </a:xfrm>
          <a:custGeom>
            <a:avLst/>
            <a:gdLst>
              <a:gd name="connsiteX0" fmla="*/ 0 w 17665360"/>
              <a:gd name="connsiteY0" fmla="*/ 2370897 h 3097226"/>
              <a:gd name="connsiteX1" fmla="*/ 204716 w 17665360"/>
              <a:gd name="connsiteY1" fmla="*/ 2111589 h 3097226"/>
              <a:gd name="connsiteX2" fmla="*/ 409433 w 17665360"/>
              <a:gd name="connsiteY2" fmla="*/ 1688508 h 3097226"/>
              <a:gd name="connsiteX3" fmla="*/ 641445 w 17665360"/>
              <a:gd name="connsiteY3" fmla="*/ 1401905 h 3097226"/>
              <a:gd name="connsiteX4" fmla="*/ 914400 w 17665360"/>
              <a:gd name="connsiteY4" fmla="*/ 1279076 h 3097226"/>
              <a:gd name="connsiteX5" fmla="*/ 1378424 w 17665360"/>
              <a:gd name="connsiteY5" fmla="*/ 1320019 h 3097226"/>
              <a:gd name="connsiteX6" fmla="*/ 1705970 w 17665360"/>
              <a:gd name="connsiteY6" fmla="*/ 1715804 h 3097226"/>
              <a:gd name="connsiteX7" fmla="*/ 1910686 w 17665360"/>
              <a:gd name="connsiteY7" fmla="*/ 1934168 h 3097226"/>
              <a:gd name="connsiteX8" fmla="*/ 2129051 w 17665360"/>
              <a:gd name="connsiteY8" fmla="*/ 1743100 h 3097226"/>
              <a:gd name="connsiteX9" fmla="*/ 2279176 w 17665360"/>
              <a:gd name="connsiteY9" fmla="*/ 1770395 h 3097226"/>
              <a:gd name="connsiteX10" fmla="*/ 2374710 w 17665360"/>
              <a:gd name="connsiteY10" fmla="*/ 1920520 h 3097226"/>
              <a:gd name="connsiteX11" fmla="*/ 2565779 w 17665360"/>
              <a:gd name="connsiteY11" fmla="*/ 1715804 h 3097226"/>
              <a:gd name="connsiteX12" fmla="*/ 2688609 w 17665360"/>
              <a:gd name="connsiteY12" fmla="*/ 1360962 h 3097226"/>
              <a:gd name="connsiteX13" fmla="*/ 2838734 w 17665360"/>
              <a:gd name="connsiteY13" fmla="*/ 1060711 h 3097226"/>
              <a:gd name="connsiteX14" fmla="*/ 2961564 w 17665360"/>
              <a:gd name="connsiteY14" fmla="*/ 760461 h 3097226"/>
              <a:gd name="connsiteX15" fmla="*/ 3043451 w 17665360"/>
              <a:gd name="connsiteY15" fmla="*/ 746813 h 3097226"/>
              <a:gd name="connsiteX16" fmla="*/ 3275463 w 17665360"/>
              <a:gd name="connsiteY16" fmla="*/ 637631 h 3097226"/>
              <a:gd name="connsiteX17" fmla="*/ 3562066 w 17665360"/>
              <a:gd name="connsiteY17" fmla="*/ 1060711 h 3097226"/>
              <a:gd name="connsiteX18" fmla="*/ 3998794 w 17665360"/>
              <a:gd name="connsiteY18" fmla="*/ 1661213 h 3097226"/>
              <a:gd name="connsiteX19" fmla="*/ 4326340 w 17665360"/>
              <a:gd name="connsiteY19" fmla="*/ 1497440 h 3097226"/>
              <a:gd name="connsiteX20" fmla="*/ 4476466 w 17665360"/>
              <a:gd name="connsiteY20" fmla="*/ 1552031 h 3097226"/>
              <a:gd name="connsiteX21" fmla="*/ 4653886 w 17665360"/>
              <a:gd name="connsiteY21" fmla="*/ 1579326 h 3097226"/>
              <a:gd name="connsiteX22" fmla="*/ 4776716 w 17665360"/>
              <a:gd name="connsiteY22" fmla="*/ 1292723 h 3097226"/>
              <a:gd name="connsiteX23" fmla="*/ 4954137 w 17665360"/>
              <a:gd name="connsiteY23" fmla="*/ 1060711 h 3097226"/>
              <a:gd name="connsiteX24" fmla="*/ 5254388 w 17665360"/>
              <a:gd name="connsiteY24" fmla="*/ 1360962 h 3097226"/>
              <a:gd name="connsiteX25" fmla="*/ 5677469 w 17665360"/>
              <a:gd name="connsiteY25" fmla="*/ 1838634 h 3097226"/>
              <a:gd name="connsiteX26" fmla="*/ 6250675 w 17665360"/>
              <a:gd name="connsiteY26" fmla="*/ 1552031 h 3097226"/>
              <a:gd name="connsiteX27" fmla="*/ 6332561 w 17665360"/>
              <a:gd name="connsiteY27" fmla="*/ 1251780 h 3097226"/>
              <a:gd name="connsiteX28" fmla="*/ 6851176 w 17665360"/>
              <a:gd name="connsiteY28" fmla="*/ 937882 h 3097226"/>
              <a:gd name="connsiteX29" fmla="*/ 7096836 w 17665360"/>
              <a:gd name="connsiteY29" fmla="*/ 1183541 h 3097226"/>
              <a:gd name="connsiteX30" fmla="*/ 7342495 w 17665360"/>
              <a:gd name="connsiteY30" fmla="*/ 1538383 h 3097226"/>
              <a:gd name="connsiteX31" fmla="*/ 7642746 w 17665360"/>
              <a:gd name="connsiteY31" fmla="*/ 1975111 h 3097226"/>
              <a:gd name="connsiteX32" fmla="*/ 7861110 w 17665360"/>
              <a:gd name="connsiteY32" fmla="*/ 2439135 h 3097226"/>
              <a:gd name="connsiteX33" fmla="*/ 8188657 w 17665360"/>
              <a:gd name="connsiteY33" fmla="*/ 2643852 h 3097226"/>
              <a:gd name="connsiteX34" fmla="*/ 8529851 w 17665360"/>
              <a:gd name="connsiteY34" fmla="*/ 2411840 h 3097226"/>
              <a:gd name="connsiteX35" fmla="*/ 8789158 w 17665360"/>
              <a:gd name="connsiteY35" fmla="*/ 1893225 h 3097226"/>
              <a:gd name="connsiteX36" fmla="*/ 8857397 w 17665360"/>
              <a:gd name="connsiteY36" fmla="*/ 1470144 h 3097226"/>
              <a:gd name="connsiteX37" fmla="*/ 9321421 w 17665360"/>
              <a:gd name="connsiteY37" fmla="*/ 855995 h 3097226"/>
              <a:gd name="connsiteX38" fmla="*/ 9676263 w 17665360"/>
              <a:gd name="connsiteY38" fmla="*/ 296437 h 3097226"/>
              <a:gd name="connsiteX39" fmla="*/ 10126639 w 17665360"/>
              <a:gd name="connsiteY39" fmla="*/ 610335 h 3097226"/>
              <a:gd name="connsiteX40" fmla="*/ 10563367 w 17665360"/>
              <a:gd name="connsiteY40" fmla="*/ 1060711 h 3097226"/>
              <a:gd name="connsiteX41" fmla="*/ 10686197 w 17665360"/>
              <a:gd name="connsiteY41" fmla="*/ 1702156 h 3097226"/>
              <a:gd name="connsiteX42" fmla="*/ 11095630 w 17665360"/>
              <a:gd name="connsiteY42" fmla="*/ 2329953 h 3097226"/>
              <a:gd name="connsiteX43" fmla="*/ 11627892 w 17665360"/>
              <a:gd name="connsiteY43" fmla="*/ 2630204 h 3097226"/>
              <a:gd name="connsiteX44" fmla="*/ 11832609 w 17665360"/>
              <a:gd name="connsiteY44" fmla="*/ 2179828 h 3097226"/>
              <a:gd name="connsiteX45" fmla="*/ 12201098 w 17665360"/>
              <a:gd name="connsiteY45" fmla="*/ 2521022 h 3097226"/>
              <a:gd name="connsiteX46" fmla="*/ 12351224 w 17665360"/>
              <a:gd name="connsiteY46" fmla="*/ 3066932 h 3097226"/>
              <a:gd name="connsiteX47" fmla="*/ 13019964 w 17665360"/>
              <a:gd name="connsiteY47" fmla="*/ 2780329 h 3097226"/>
              <a:gd name="connsiteX48" fmla="*/ 13470340 w 17665360"/>
              <a:gd name="connsiteY48" fmla="*/ 3094228 h 3097226"/>
              <a:gd name="connsiteX49" fmla="*/ 14043546 w 17665360"/>
              <a:gd name="connsiteY49" fmla="*/ 2548317 h 3097226"/>
              <a:gd name="connsiteX50" fmla="*/ 14862412 w 17665360"/>
              <a:gd name="connsiteY50" fmla="*/ 2329953 h 3097226"/>
              <a:gd name="connsiteX51" fmla="*/ 14998889 w 17665360"/>
              <a:gd name="connsiteY51" fmla="*/ 2480079 h 3097226"/>
              <a:gd name="connsiteX52" fmla="*/ 15476561 w 17665360"/>
              <a:gd name="connsiteY52" fmla="*/ 2753034 h 3097226"/>
              <a:gd name="connsiteX53" fmla="*/ 16131654 w 17665360"/>
              <a:gd name="connsiteY53" fmla="*/ 1647565 h 3097226"/>
              <a:gd name="connsiteX54" fmla="*/ 16622973 w 17665360"/>
              <a:gd name="connsiteY54" fmla="*/ 1852282 h 3097226"/>
              <a:gd name="connsiteX55" fmla="*/ 17141588 w 17665360"/>
              <a:gd name="connsiteY55" fmla="*/ 896938 h 3097226"/>
              <a:gd name="connsiteX56" fmla="*/ 17414543 w 17665360"/>
              <a:gd name="connsiteY56" fmla="*/ 214550 h 3097226"/>
              <a:gd name="connsiteX57" fmla="*/ 17632907 w 17665360"/>
              <a:gd name="connsiteY57" fmla="*/ 23482 h 3097226"/>
              <a:gd name="connsiteX58" fmla="*/ 17660203 w 17665360"/>
              <a:gd name="connsiteY58" fmla="*/ 9834 h 3097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7665360" h="3097226">
                <a:moveTo>
                  <a:pt x="0" y="2370897"/>
                </a:moveTo>
                <a:cubicBezTo>
                  <a:pt x="68238" y="2298108"/>
                  <a:pt x="136477" y="2225320"/>
                  <a:pt x="204716" y="2111589"/>
                </a:cubicBezTo>
                <a:cubicBezTo>
                  <a:pt x="272955" y="1997857"/>
                  <a:pt x="336645" y="1806789"/>
                  <a:pt x="409433" y="1688508"/>
                </a:cubicBezTo>
                <a:cubicBezTo>
                  <a:pt x="482221" y="1570227"/>
                  <a:pt x="557284" y="1470144"/>
                  <a:pt x="641445" y="1401905"/>
                </a:cubicBezTo>
                <a:cubicBezTo>
                  <a:pt x="725606" y="1333666"/>
                  <a:pt x="791570" y="1292724"/>
                  <a:pt x="914400" y="1279076"/>
                </a:cubicBezTo>
                <a:cubicBezTo>
                  <a:pt x="1037230" y="1265428"/>
                  <a:pt x="1246496" y="1247231"/>
                  <a:pt x="1378424" y="1320019"/>
                </a:cubicBezTo>
                <a:cubicBezTo>
                  <a:pt x="1510352" y="1392807"/>
                  <a:pt x="1617260" y="1613446"/>
                  <a:pt x="1705970" y="1715804"/>
                </a:cubicBezTo>
                <a:cubicBezTo>
                  <a:pt x="1794680" y="1818162"/>
                  <a:pt x="1840173" y="1929619"/>
                  <a:pt x="1910686" y="1934168"/>
                </a:cubicBezTo>
                <a:cubicBezTo>
                  <a:pt x="1981200" y="1938717"/>
                  <a:pt x="2067636" y="1770395"/>
                  <a:pt x="2129051" y="1743100"/>
                </a:cubicBezTo>
                <a:cubicBezTo>
                  <a:pt x="2190466" y="1715805"/>
                  <a:pt x="2238233" y="1740825"/>
                  <a:pt x="2279176" y="1770395"/>
                </a:cubicBezTo>
                <a:cubicBezTo>
                  <a:pt x="2320119" y="1799965"/>
                  <a:pt x="2326943" y="1929618"/>
                  <a:pt x="2374710" y="1920520"/>
                </a:cubicBezTo>
                <a:cubicBezTo>
                  <a:pt x="2422477" y="1911422"/>
                  <a:pt x="2513463" y="1809064"/>
                  <a:pt x="2565779" y="1715804"/>
                </a:cubicBezTo>
                <a:cubicBezTo>
                  <a:pt x="2618095" y="1622544"/>
                  <a:pt x="2643117" y="1470144"/>
                  <a:pt x="2688609" y="1360962"/>
                </a:cubicBezTo>
                <a:cubicBezTo>
                  <a:pt x="2734101" y="1251780"/>
                  <a:pt x="2793242" y="1160794"/>
                  <a:pt x="2838734" y="1060711"/>
                </a:cubicBezTo>
                <a:cubicBezTo>
                  <a:pt x="2884226" y="960628"/>
                  <a:pt x="2927445" y="812777"/>
                  <a:pt x="2961564" y="760461"/>
                </a:cubicBezTo>
                <a:cubicBezTo>
                  <a:pt x="2995683" y="708145"/>
                  <a:pt x="2991135" y="767285"/>
                  <a:pt x="3043451" y="746813"/>
                </a:cubicBezTo>
                <a:cubicBezTo>
                  <a:pt x="3095767" y="726341"/>
                  <a:pt x="3189027" y="585315"/>
                  <a:pt x="3275463" y="637631"/>
                </a:cubicBezTo>
                <a:cubicBezTo>
                  <a:pt x="3361899" y="689947"/>
                  <a:pt x="3441511" y="890114"/>
                  <a:pt x="3562066" y="1060711"/>
                </a:cubicBezTo>
                <a:cubicBezTo>
                  <a:pt x="3682621" y="1231308"/>
                  <a:pt x="3871415" y="1588425"/>
                  <a:pt x="3998794" y="1661213"/>
                </a:cubicBezTo>
                <a:cubicBezTo>
                  <a:pt x="4126173" y="1734001"/>
                  <a:pt x="4246728" y="1515637"/>
                  <a:pt x="4326340" y="1497440"/>
                </a:cubicBezTo>
                <a:cubicBezTo>
                  <a:pt x="4405952" y="1479243"/>
                  <a:pt x="4421875" y="1538383"/>
                  <a:pt x="4476466" y="1552031"/>
                </a:cubicBezTo>
                <a:cubicBezTo>
                  <a:pt x="4531057" y="1565679"/>
                  <a:pt x="4603844" y="1622544"/>
                  <a:pt x="4653886" y="1579326"/>
                </a:cubicBezTo>
                <a:cubicBezTo>
                  <a:pt x="4703928" y="1536108"/>
                  <a:pt x="4726674" y="1379159"/>
                  <a:pt x="4776716" y="1292723"/>
                </a:cubicBezTo>
                <a:cubicBezTo>
                  <a:pt x="4826758" y="1206287"/>
                  <a:pt x="4874525" y="1049338"/>
                  <a:pt x="4954137" y="1060711"/>
                </a:cubicBezTo>
                <a:cubicBezTo>
                  <a:pt x="5033749" y="1072084"/>
                  <a:pt x="5133833" y="1231308"/>
                  <a:pt x="5254388" y="1360962"/>
                </a:cubicBezTo>
                <a:cubicBezTo>
                  <a:pt x="5374943" y="1490616"/>
                  <a:pt x="5511421" y="1806789"/>
                  <a:pt x="5677469" y="1838634"/>
                </a:cubicBezTo>
                <a:cubicBezTo>
                  <a:pt x="5843517" y="1870479"/>
                  <a:pt x="6141493" y="1649840"/>
                  <a:pt x="6250675" y="1552031"/>
                </a:cubicBezTo>
                <a:cubicBezTo>
                  <a:pt x="6359857" y="1454222"/>
                  <a:pt x="6232478" y="1354138"/>
                  <a:pt x="6332561" y="1251780"/>
                </a:cubicBezTo>
                <a:cubicBezTo>
                  <a:pt x="6432645" y="1149422"/>
                  <a:pt x="6723797" y="949255"/>
                  <a:pt x="6851176" y="937882"/>
                </a:cubicBezTo>
                <a:cubicBezTo>
                  <a:pt x="6978555" y="926509"/>
                  <a:pt x="7014950" y="1083457"/>
                  <a:pt x="7096836" y="1183541"/>
                </a:cubicBezTo>
                <a:cubicBezTo>
                  <a:pt x="7178723" y="1283624"/>
                  <a:pt x="7342495" y="1538383"/>
                  <a:pt x="7342495" y="1538383"/>
                </a:cubicBezTo>
                <a:cubicBezTo>
                  <a:pt x="7433480" y="1670311"/>
                  <a:pt x="7556310" y="1824986"/>
                  <a:pt x="7642746" y="1975111"/>
                </a:cubicBezTo>
                <a:cubicBezTo>
                  <a:pt x="7729182" y="2125236"/>
                  <a:pt x="7770125" y="2327678"/>
                  <a:pt x="7861110" y="2439135"/>
                </a:cubicBezTo>
                <a:cubicBezTo>
                  <a:pt x="7952095" y="2550592"/>
                  <a:pt x="8077200" y="2648401"/>
                  <a:pt x="8188657" y="2643852"/>
                </a:cubicBezTo>
                <a:cubicBezTo>
                  <a:pt x="8300114" y="2639303"/>
                  <a:pt x="8429768" y="2536945"/>
                  <a:pt x="8529851" y="2411840"/>
                </a:cubicBezTo>
                <a:cubicBezTo>
                  <a:pt x="8629935" y="2286735"/>
                  <a:pt x="8734567" y="2050174"/>
                  <a:pt x="8789158" y="1893225"/>
                </a:cubicBezTo>
                <a:cubicBezTo>
                  <a:pt x="8843749" y="1736276"/>
                  <a:pt x="8768687" y="1643016"/>
                  <a:pt x="8857397" y="1470144"/>
                </a:cubicBezTo>
                <a:cubicBezTo>
                  <a:pt x="8946108" y="1297272"/>
                  <a:pt x="9184943" y="1051613"/>
                  <a:pt x="9321421" y="855995"/>
                </a:cubicBezTo>
                <a:cubicBezTo>
                  <a:pt x="9457899" y="660377"/>
                  <a:pt x="9542060" y="337380"/>
                  <a:pt x="9676263" y="296437"/>
                </a:cubicBezTo>
                <a:cubicBezTo>
                  <a:pt x="9810466" y="255494"/>
                  <a:pt x="9978788" y="482956"/>
                  <a:pt x="10126639" y="610335"/>
                </a:cubicBezTo>
                <a:cubicBezTo>
                  <a:pt x="10274490" y="737714"/>
                  <a:pt x="10470107" y="878741"/>
                  <a:pt x="10563367" y="1060711"/>
                </a:cubicBezTo>
                <a:cubicBezTo>
                  <a:pt x="10656627" y="1242681"/>
                  <a:pt x="10597487" y="1490616"/>
                  <a:pt x="10686197" y="1702156"/>
                </a:cubicBezTo>
                <a:cubicBezTo>
                  <a:pt x="10774907" y="1913696"/>
                  <a:pt x="10938681" y="2175278"/>
                  <a:pt x="11095630" y="2329953"/>
                </a:cubicBezTo>
                <a:cubicBezTo>
                  <a:pt x="11252579" y="2484628"/>
                  <a:pt x="11505062" y="2655225"/>
                  <a:pt x="11627892" y="2630204"/>
                </a:cubicBezTo>
                <a:cubicBezTo>
                  <a:pt x="11750722" y="2605183"/>
                  <a:pt x="11737075" y="2198025"/>
                  <a:pt x="11832609" y="2179828"/>
                </a:cubicBezTo>
                <a:cubicBezTo>
                  <a:pt x="11928143" y="2161631"/>
                  <a:pt x="12114662" y="2373171"/>
                  <a:pt x="12201098" y="2521022"/>
                </a:cubicBezTo>
                <a:cubicBezTo>
                  <a:pt x="12287534" y="2668873"/>
                  <a:pt x="12214746" y="3023714"/>
                  <a:pt x="12351224" y="3066932"/>
                </a:cubicBezTo>
                <a:cubicBezTo>
                  <a:pt x="12487702" y="3110150"/>
                  <a:pt x="12833445" y="2775780"/>
                  <a:pt x="13019964" y="2780329"/>
                </a:cubicBezTo>
                <a:cubicBezTo>
                  <a:pt x="13206483" y="2784878"/>
                  <a:pt x="13299743" y="3132897"/>
                  <a:pt x="13470340" y="3094228"/>
                </a:cubicBezTo>
                <a:cubicBezTo>
                  <a:pt x="13640937" y="3055559"/>
                  <a:pt x="13811534" y="2675696"/>
                  <a:pt x="14043546" y="2548317"/>
                </a:cubicBezTo>
                <a:cubicBezTo>
                  <a:pt x="14275558" y="2420938"/>
                  <a:pt x="14703188" y="2341326"/>
                  <a:pt x="14862412" y="2329953"/>
                </a:cubicBezTo>
                <a:cubicBezTo>
                  <a:pt x="15021636" y="2318580"/>
                  <a:pt x="14896531" y="2409566"/>
                  <a:pt x="14998889" y="2480079"/>
                </a:cubicBezTo>
                <a:cubicBezTo>
                  <a:pt x="15101247" y="2550593"/>
                  <a:pt x="15287767" y="2891786"/>
                  <a:pt x="15476561" y="2753034"/>
                </a:cubicBezTo>
                <a:cubicBezTo>
                  <a:pt x="15665355" y="2614282"/>
                  <a:pt x="15940585" y="1797690"/>
                  <a:pt x="16131654" y="1647565"/>
                </a:cubicBezTo>
                <a:cubicBezTo>
                  <a:pt x="16322723" y="1497440"/>
                  <a:pt x="16454651" y="1977386"/>
                  <a:pt x="16622973" y="1852282"/>
                </a:cubicBezTo>
                <a:cubicBezTo>
                  <a:pt x="16791295" y="1727178"/>
                  <a:pt x="17009660" y="1169893"/>
                  <a:pt x="17141588" y="896938"/>
                </a:cubicBezTo>
                <a:cubicBezTo>
                  <a:pt x="17273516" y="623983"/>
                  <a:pt x="17332657" y="360126"/>
                  <a:pt x="17414543" y="214550"/>
                </a:cubicBezTo>
                <a:cubicBezTo>
                  <a:pt x="17496429" y="68974"/>
                  <a:pt x="17591964" y="57601"/>
                  <a:pt x="17632907" y="23482"/>
                </a:cubicBezTo>
                <a:cubicBezTo>
                  <a:pt x="17673850" y="-10637"/>
                  <a:pt x="17667026" y="-402"/>
                  <a:pt x="17660203" y="9834"/>
                </a:cubicBezTo>
              </a:path>
            </a:pathLst>
          </a:cu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Connecteur droit avec flèche 74"/>
          <p:cNvCxnSpPr/>
          <p:nvPr/>
        </p:nvCxnSpPr>
        <p:spPr>
          <a:xfrm flipV="1">
            <a:off x="3414861" y="3510720"/>
            <a:ext cx="276259" cy="348028"/>
          </a:xfrm>
          <a:prstGeom prst="straightConnector1">
            <a:avLst/>
          </a:prstGeom>
          <a:ln w="476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2000458" y="3181815"/>
            <a:ext cx="224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Random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phase </a:t>
            </a:r>
            <a:r>
              <a:rPr lang="el-GR" dirty="0">
                <a:solidFill>
                  <a:srgbClr val="FF0000"/>
                </a:solidFill>
              </a:rPr>
              <a:t>δ</a:t>
            </a:r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ϕ</a:t>
            </a:r>
            <a:r>
              <a:rPr lang="fr-FR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(t)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7" name="Image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2076">
            <a:off x="4407481" y="6404131"/>
            <a:ext cx="578781" cy="586775"/>
          </a:xfrm>
          <a:prstGeom prst="ellipse">
            <a:avLst/>
          </a:prstGeom>
        </p:spPr>
      </p:pic>
      <p:cxnSp>
        <p:nvCxnSpPr>
          <p:cNvPr id="60" name="Connecteur droit avec flèche 59"/>
          <p:cNvCxnSpPr/>
          <p:nvPr/>
        </p:nvCxnSpPr>
        <p:spPr>
          <a:xfrm flipV="1">
            <a:off x="6752001" y="4958531"/>
            <a:ext cx="381394" cy="547928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60"/>
          <p:cNvSpPr txBox="1"/>
          <p:nvPr/>
        </p:nvSpPr>
        <p:spPr>
          <a:xfrm>
            <a:off x="7052610" y="5173729"/>
            <a:ext cx="2361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Random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phase : </a:t>
            </a:r>
            <a:r>
              <a:rPr lang="el-GR" dirty="0">
                <a:solidFill>
                  <a:srgbClr val="FF0000"/>
                </a:solidFill>
              </a:rPr>
              <a:t>δ</a:t>
            </a:r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ϕ</a:t>
            </a:r>
            <a:r>
              <a:rPr lang="fr-FR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(t)</a:t>
            </a:r>
            <a:endParaRPr lang="en-US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1" name="Connecteur droit 70"/>
          <p:cNvCxnSpPr/>
          <p:nvPr/>
        </p:nvCxnSpPr>
        <p:spPr>
          <a:xfrm>
            <a:off x="1796796" y="2194830"/>
            <a:ext cx="5237699" cy="3457962"/>
          </a:xfrm>
          <a:prstGeom prst="line">
            <a:avLst/>
          </a:prstGeom>
          <a:ln w="539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9A139EFF-A381-4AC1-B6DB-1E0A763C0EAA}"/>
              </a:ext>
            </a:extLst>
          </p:cNvPr>
          <p:cNvGrpSpPr/>
          <p:nvPr/>
        </p:nvGrpSpPr>
        <p:grpSpPr>
          <a:xfrm>
            <a:off x="5388527" y="2286906"/>
            <a:ext cx="6615144" cy="1911657"/>
            <a:chOff x="5388527" y="2286906"/>
            <a:chExt cx="6615144" cy="1911657"/>
          </a:xfrm>
        </p:grpSpPr>
        <p:sp>
          <p:nvSpPr>
            <p:cNvPr id="91" name="ZoneTexte 29">
              <a:extLst>
                <a:ext uri="{FF2B5EF4-FFF2-40B4-BE49-F238E27FC236}">
                  <a16:creationId xmlns:a16="http://schemas.microsoft.com/office/drawing/2014/main" id="{4CDBF936-2058-4519-9C1B-4480CD02ADA1}"/>
                </a:ext>
              </a:extLst>
            </p:cNvPr>
            <p:cNvSpPr txBox="1"/>
            <p:nvPr/>
          </p:nvSpPr>
          <p:spPr>
            <a:xfrm>
              <a:off x="5951931" y="2286906"/>
              <a:ext cx="29690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dirty="0">
                  <a:solidFill>
                    <a:schemeClr val="bg1"/>
                  </a:solidFill>
                </a:rPr>
                <a:t>φ</a:t>
              </a:r>
              <a:r>
                <a:rPr lang="fr-FR" sz="2800" baseline="-25000" dirty="0">
                  <a:solidFill>
                    <a:schemeClr val="bg1"/>
                  </a:solidFill>
                </a:rPr>
                <a:t>12</a:t>
              </a:r>
              <a:r>
                <a:rPr lang="fr-FR" sz="2800" dirty="0">
                  <a:solidFill>
                    <a:schemeClr val="bg1"/>
                  </a:solidFill>
                </a:rPr>
                <a:t>= </a:t>
              </a:r>
              <a:r>
                <a:rPr lang="el-GR" sz="2800" dirty="0">
                  <a:solidFill>
                    <a:srgbClr val="01FF62"/>
                  </a:solidFill>
                </a:rPr>
                <a:t>ϕ</a:t>
              </a:r>
              <a:r>
                <a:rPr lang="fr-FR" sz="2800" baseline="-25000" dirty="0">
                  <a:solidFill>
                    <a:srgbClr val="01FF62"/>
                  </a:solidFill>
                </a:rPr>
                <a:t>12 </a:t>
              </a:r>
              <a:r>
                <a:rPr lang="fr-FR" sz="2800" dirty="0">
                  <a:solidFill>
                    <a:srgbClr val="FF0000"/>
                  </a:solidFill>
                </a:rPr>
                <a:t>+</a:t>
              </a:r>
              <a:r>
                <a:rPr lang="el-GR" sz="2800" dirty="0">
                  <a:solidFill>
                    <a:srgbClr val="FF0000"/>
                  </a:solidFill>
                </a:rPr>
                <a:t>δϕ</a:t>
              </a:r>
              <a:r>
                <a:rPr lang="fr-FR" sz="2800" baseline="-25000" dirty="0">
                  <a:solidFill>
                    <a:srgbClr val="FF0000"/>
                  </a:solidFill>
                </a:rPr>
                <a:t>2 </a:t>
              </a:r>
              <a:r>
                <a:rPr lang="fr-FR" sz="2800" dirty="0">
                  <a:solidFill>
                    <a:srgbClr val="FF0000"/>
                  </a:solidFill>
                </a:rPr>
                <a:t>-</a:t>
              </a:r>
              <a:r>
                <a:rPr lang="el-GR" sz="2800" dirty="0">
                  <a:solidFill>
                    <a:srgbClr val="FF0000"/>
                  </a:solidFill>
                </a:rPr>
                <a:t> δϕ</a:t>
              </a:r>
              <a:r>
                <a:rPr lang="fr-FR" sz="2800" baseline="-25000" dirty="0">
                  <a:solidFill>
                    <a:srgbClr val="FF0000"/>
                  </a:solidFill>
                </a:rPr>
                <a:t>1</a:t>
              </a:r>
              <a:endParaRPr lang="en-US" sz="28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92" name="ZoneTexte 36">
              <a:extLst>
                <a:ext uri="{FF2B5EF4-FFF2-40B4-BE49-F238E27FC236}">
                  <a16:creationId xmlns:a16="http://schemas.microsoft.com/office/drawing/2014/main" id="{77AB77C7-BE69-43DB-8783-EC8282444B51}"/>
                </a:ext>
              </a:extLst>
            </p:cNvPr>
            <p:cNvSpPr txBox="1"/>
            <p:nvPr/>
          </p:nvSpPr>
          <p:spPr>
            <a:xfrm>
              <a:off x="5388527" y="2998234"/>
              <a:ext cx="661514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01FF62"/>
                  </a:solidFill>
                </a:rPr>
                <a:t>ϕ</a:t>
              </a:r>
              <a:r>
                <a:rPr lang="en-US" sz="2400" baseline="-25000" dirty="0" err="1">
                  <a:solidFill>
                    <a:srgbClr val="01FF62"/>
                  </a:solidFill>
                </a:rPr>
                <a:t>ij</a:t>
              </a:r>
              <a:r>
                <a:rPr lang="en-US" sz="2400" baseline="-25000" dirty="0">
                  <a:solidFill>
                    <a:srgbClr val="01FF62"/>
                  </a:solidFill>
                </a:rPr>
                <a:t> </a:t>
              </a:r>
              <a:r>
                <a:rPr lang="en-US" sz="2400" dirty="0">
                  <a:solidFill>
                    <a:srgbClr val="01FF62"/>
                  </a:solidFill>
                </a:rPr>
                <a:t>= « True » phase for the </a:t>
              </a:r>
              <a:r>
                <a:rPr lang="en-US" sz="2400" dirty="0" err="1">
                  <a:solidFill>
                    <a:srgbClr val="01FF62"/>
                  </a:solidFill>
                </a:rPr>
                <a:t>ij</a:t>
              </a:r>
              <a:r>
                <a:rPr lang="en-US" sz="2400" dirty="0">
                  <a:solidFill>
                    <a:srgbClr val="01FF62"/>
                  </a:solidFill>
                </a:rPr>
                <a:t> baseline</a:t>
              </a:r>
            </a:p>
            <a:p>
              <a:r>
                <a:rPr lang="en-US" sz="2400" dirty="0" err="1">
                  <a:solidFill>
                    <a:srgbClr val="FF0000"/>
                  </a:solidFill>
                </a:rPr>
                <a:t>δϕ</a:t>
              </a:r>
              <a:r>
                <a:rPr lang="en-US" sz="2400" baseline="-25000" dirty="0" err="1">
                  <a:solidFill>
                    <a:srgbClr val="FF0000"/>
                  </a:solidFill>
                </a:rPr>
                <a:t>i</a:t>
              </a:r>
              <a:r>
                <a:rPr lang="en-US" sz="2400" dirty="0">
                  <a:solidFill>
                    <a:srgbClr val="FF0000"/>
                  </a:solidFill>
                </a:rPr>
                <a:t> = Atmospheric « random » phase on telescope </a:t>
              </a:r>
              <a:r>
                <a:rPr lang="en-US" sz="2400" dirty="0" err="1">
                  <a:solidFill>
                    <a:srgbClr val="FF0000"/>
                  </a:solidFill>
                </a:rPr>
                <a:t>i</a:t>
              </a:r>
              <a:endParaRPr lang="en-US" sz="2400" dirty="0">
                <a:solidFill>
                  <a:srgbClr val="FF0000"/>
                </a:solidFill>
              </a:endParaRPr>
            </a:p>
            <a:p>
              <a:r>
                <a:rPr lang="en-US" sz="2400" dirty="0" err="1">
                  <a:solidFill>
                    <a:schemeClr val="bg1"/>
                  </a:solidFill>
                </a:rPr>
                <a:t>φ</a:t>
              </a:r>
              <a:r>
                <a:rPr lang="en-US" sz="2400" baseline="-25000" dirty="0" err="1">
                  <a:solidFill>
                    <a:schemeClr val="bg1"/>
                  </a:solidFill>
                </a:rPr>
                <a:t>ij</a:t>
              </a:r>
              <a:r>
                <a:rPr lang="en-US" sz="2400" dirty="0">
                  <a:solidFill>
                    <a:schemeClr val="bg1"/>
                  </a:solidFill>
                </a:rPr>
                <a:t> = Measured phase for the </a:t>
              </a:r>
              <a:r>
                <a:rPr lang="en-US" sz="2400" dirty="0" err="1">
                  <a:solidFill>
                    <a:schemeClr val="bg1"/>
                  </a:solidFill>
                </a:rPr>
                <a:t>ij</a:t>
              </a:r>
              <a:r>
                <a:rPr lang="en-US" sz="2400" dirty="0">
                  <a:solidFill>
                    <a:schemeClr val="bg1"/>
                  </a:solidFill>
                </a:rPr>
                <a:t> baseline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007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353801" cy="1325563"/>
          </a:xfrm>
        </p:spPr>
        <p:txBody>
          <a:bodyPr>
            <a:normAutofit/>
          </a:bodyPr>
          <a:lstStyle/>
          <a:p>
            <a:r>
              <a:rPr lang="en-US" sz="3600" dirty="0"/>
              <a:t>“Help me </a:t>
            </a:r>
            <a:r>
              <a:rPr lang="en-US" sz="3600" dirty="0" err="1"/>
              <a:t>Obiwan</a:t>
            </a:r>
            <a:r>
              <a:rPr lang="en-US" sz="3600" dirty="0"/>
              <a:t> Kenobi. You’re my only hope!”</a:t>
            </a:r>
          </a:p>
        </p:txBody>
      </p:sp>
      <p:sp>
        <p:nvSpPr>
          <p:cNvPr id="3" name="Ellipse 2"/>
          <p:cNvSpPr/>
          <p:nvPr/>
        </p:nvSpPr>
        <p:spPr>
          <a:xfrm>
            <a:off x="1132765" y="4607579"/>
            <a:ext cx="832513" cy="805218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endParaRPr lang="en-US" dirty="0"/>
          </a:p>
        </p:txBody>
      </p:sp>
      <p:sp>
        <p:nvSpPr>
          <p:cNvPr id="23" name="Ellipse 22"/>
          <p:cNvSpPr/>
          <p:nvPr/>
        </p:nvSpPr>
        <p:spPr>
          <a:xfrm>
            <a:off x="2731827" y="1690688"/>
            <a:ext cx="832513" cy="805218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  <a:endParaRPr lang="en-US" dirty="0"/>
          </a:p>
        </p:txBody>
      </p:sp>
      <p:sp>
        <p:nvSpPr>
          <p:cNvPr id="24" name="Ellipse 23"/>
          <p:cNvSpPr/>
          <p:nvPr/>
        </p:nvSpPr>
        <p:spPr>
          <a:xfrm>
            <a:off x="5338550" y="3938838"/>
            <a:ext cx="832513" cy="805218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  <a:endParaRPr lang="en-US" dirty="0"/>
          </a:p>
        </p:txBody>
      </p:sp>
      <p:cxnSp>
        <p:nvCxnSpPr>
          <p:cNvPr id="13" name="Connecteur droit 12"/>
          <p:cNvCxnSpPr/>
          <p:nvPr/>
        </p:nvCxnSpPr>
        <p:spPr>
          <a:xfrm flipH="1">
            <a:off x="1694828" y="2495906"/>
            <a:ext cx="1304724" cy="2122064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>
            <a:off x="1965279" y="4406168"/>
            <a:ext cx="3373271" cy="538660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>
            <a:stCxn id="23" idx="5"/>
            <a:endCxn id="24" idx="1"/>
          </p:cNvCxnSpPr>
          <p:nvPr/>
        </p:nvCxnSpPr>
        <p:spPr>
          <a:xfrm>
            <a:off x="3442421" y="2377985"/>
            <a:ext cx="2018048" cy="1678774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 rot="18130493">
            <a:off x="482900" y="3170650"/>
            <a:ext cx="2832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/>
              <a:t>φ</a:t>
            </a:r>
            <a:r>
              <a:rPr lang="fr-FR" sz="2800" baseline="-25000" dirty="0"/>
              <a:t>12</a:t>
            </a:r>
            <a:r>
              <a:rPr lang="fr-FR" sz="2800" dirty="0"/>
              <a:t>=</a:t>
            </a:r>
            <a:r>
              <a:rPr lang="el-GR" sz="2800" dirty="0"/>
              <a:t>ϕ</a:t>
            </a:r>
            <a:r>
              <a:rPr lang="fr-FR" sz="2800" baseline="-25000" dirty="0"/>
              <a:t>12 </a:t>
            </a:r>
            <a:r>
              <a:rPr lang="fr-FR" sz="2800" dirty="0">
                <a:solidFill>
                  <a:srgbClr val="FF0000"/>
                </a:solidFill>
              </a:rPr>
              <a:t>+</a:t>
            </a:r>
            <a:r>
              <a:rPr lang="el-GR" sz="2800" dirty="0">
                <a:solidFill>
                  <a:srgbClr val="FF0000"/>
                </a:solidFill>
              </a:rPr>
              <a:t>δϕ</a:t>
            </a:r>
            <a:r>
              <a:rPr lang="fr-FR" sz="2800" baseline="-25000" dirty="0">
                <a:solidFill>
                  <a:srgbClr val="FF0000"/>
                </a:solidFill>
              </a:rPr>
              <a:t>2</a:t>
            </a:r>
            <a:r>
              <a:rPr lang="fr-FR" sz="2800" dirty="0">
                <a:solidFill>
                  <a:srgbClr val="FF0000"/>
                </a:solidFill>
              </a:rPr>
              <a:t>-</a:t>
            </a:r>
            <a:r>
              <a:rPr lang="el-GR" sz="2800" dirty="0">
                <a:solidFill>
                  <a:srgbClr val="FF0000"/>
                </a:solidFill>
              </a:rPr>
              <a:t> δϕ</a:t>
            </a:r>
            <a:r>
              <a:rPr lang="fr-FR" sz="2800" baseline="-25000" dirty="0">
                <a:solidFill>
                  <a:srgbClr val="FF0000"/>
                </a:solidFill>
              </a:rPr>
              <a:t>1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 rot="2395167">
            <a:off x="3250010" y="2654861"/>
            <a:ext cx="2832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/>
              <a:t>φ</a:t>
            </a:r>
            <a:r>
              <a:rPr lang="fr-FR" sz="2800" baseline="-25000" dirty="0"/>
              <a:t>31</a:t>
            </a:r>
            <a:r>
              <a:rPr lang="fr-FR" sz="2800" dirty="0"/>
              <a:t>=</a:t>
            </a:r>
            <a:r>
              <a:rPr lang="el-GR" sz="2800" dirty="0"/>
              <a:t>ϕ</a:t>
            </a:r>
            <a:r>
              <a:rPr lang="fr-FR" sz="2800" baseline="-25000" dirty="0"/>
              <a:t>31 </a:t>
            </a:r>
            <a:r>
              <a:rPr lang="fr-FR" sz="2800" dirty="0">
                <a:solidFill>
                  <a:srgbClr val="FF0000"/>
                </a:solidFill>
              </a:rPr>
              <a:t>+</a:t>
            </a:r>
            <a:r>
              <a:rPr lang="el-GR" sz="2800" dirty="0">
                <a:solidFill>
                  <a:srgbClr val="FF0000"/>
                </a:solidFill>
              </a:rPr>
              <a:t>δϕ</a:t>
            </a:r>
            <a:r>
              <a:rPr lang="fr-FR" sz="2800" baseline="-25000" dirty="0">
                <a:solidFill>
                  <a:srgbClr val="FF0000"/>
                </a:solidFill>
              </a:rPr>
              <a:t>1</a:t>
            </a:r>
            <a:r>
              <a:rPr lang="fr-FR" sz="2800" dirty="0">
                <a:solidFill>
                  <a:srgbClr val="FF0000"/>
                </a:solidFill>
              </a:rPr>
              <a:t>-</a:t>
            </a:r>
            <a:r>
              <a:rPr lang="el-GR" sz="2800" dirty="0">
                <a:solidFill>
                  <a:srgbClr val="FF0000"/>
                </a:solidFill>
              </a:rPr>
              <a:t> δϕ</a:t>
            </a:r>
            <a:r>
              <a:rPr lang="fr-FR" sz="2800" baseline="-25000" dirty="0">
                <a:solidFill>
                  <a:srgbClr val="FF0000"/>
                </a:solidFill>
              </a:rPr>
              <a:t>3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 rot="21041431">
            <a:off x="2370854" y="4679545"/>
            <a:ext cx="2832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/>
              <a:t>φ</a:t>
            </a:r>
            <a:r>
              <a:rPr lang="fr-FR" sz="2800" baseline="-25000" dirty="0"/>
              <a:t>23</a:t>
            </a:r>
            <a:r>
              <a:rPr lang="fr-FR" sz="2800" dirty="0"/>
              <a:t>=</a:t>
            </a:r>
            <a:r>
              <a:rPr lang="el-GR" sz="2800" dirty="0"/>
              <a:t>ϕ</a:t>
            </a:r>
            <a:r>
              <a:rPr lang="fr-FR" sz="2800" baseline="-25000" dirty="0"/>
              <a:t>23 </a:t>
            </a:r>
            <a:r>
              <a:rPr lang="fr-FR" sz="2800" dirty="0">
                <a:solidFill>
                  <a:srgbClr val="FF0000"/>
                </a:solidFill>
              </a:rPr>
              <a:t>+</a:t>
            </a:r>
            <a:r>
              <a:rPr lang="el-GR" sz="2800" dirty="0">
                <a:solidFill>
                  <a:srgbClr val="FF0000"/>
                </a:solidFill>
              </a:rPr>
              <a:t>δϕ</a:t>
            </a:r>
            <a:r>
              <a:rPr lang="fr-FR" sz="2800" baseline="-25000" dirty="0">
                <a:solidFill>
                  <a:srgbClr val="FF0000"/>
                </a:solidFill>
              </a:rPr>
              <a:t>3</a:t>
            </a:r>
            <a:r>
              <a:rPr lang="fr-FR" sz="2800" dirty="0">
                <a:solidFill>
                  <a:srgbClr val="FF0000"/>
                </a:solidFill>
              </a:rPr>
              <a:t>-</a:t>
            </a:r>
            <a:r>
              <a:rPr lang="el-GR" sz="2800" dirty="0">
                <a:solidFill>
                  <a:srgbClr val="FF0000"/>
                </a:solidFill>
              </a:rPr>
              <a:t> δϕ</a:t>
            </a:r>
            <a:r>
              <a:rPr lang="fr-FR" sz="2800" baseline="-25000" dirty="0">
                <a:solidFill>
                  <a:srgbClr val="FF0000"/>
                </a:solidFill>
              </a:rPr>
              <a:t>2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5490659" y="1716142"/>
            <a:ext cx="66151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ϕ</a:t>
            </a:r>
            <a:r>
              <a:rPr lang="en-US" sz="2400" baseline="-25000" dirty="0" err="1"/>
              <a:t>ij</a:t>
            </a:r>
            <a:r>
              <a:rPr lang="en-US" sz="2400" baseline="-25000" dirty="0"/>
              <a:t> </a:t>
            </a:r>
            <a:r>
              <a:rPr lang="en-US" sz="2400" dirty="0"/>
              <a:t>= « True » phase for the </a:t>
            </a:r>
            <a:r>
              <a:rPr lang="en-US" sz="2400" dirty="0" err="1"/>
              <a:t>ij</a:t>
            </a:r>
            <a:r>
              <a:rPr lang="en-US" sz="2400" dirty="0"/>
              <a:t> baseline</a:t>
            </a:r>
          </a:p>
          <a:p>
            <a:r>
              <a:rPr lang="en-US" sz="2400" dirty="0" err="1"/>
              <a:t>δϕ</a:t>
            </a:r>
            <a:r>
              <a:rPr lang="en-US" sz="2400" baseline="-25000" dirty="0" err="1"/>
              <a:t>i</a:t>
            </a:r>
            <a:r>
              <a:rPr lang="en-US" sz="2400" dirty="0"/>
              <a:t> = Atmospheric « random » phase on telescope </a:t>
            </a:r>
            <a:r>
              <a:rPr lang="en-US" sz="2400" dirty="0" err="1"/>
              <a:t>i</a:t>
            </a:r>
            <a:endParaRPr lang="en-US" sz="2400" dirty="0"/>
          </a:p>
          <a:p>
            <a:r>
              <a:rPr lang="en-US" sz="2400" dirty="0" err="1"/>
              <a:t>φ</a:t>
            </a:r>
            <a:r>
              <a:rPr lang="en-US" sz="2400" baseline="-25000" dirty="0" err="1"/>
              <a:t>ij</a:t>
            </a:r>
            <a:r>
              <a:rPr lang="en-US" sz="2400" dirty="0"/>
              <a:t> = Measured phase for the </a:t>
            </a:r>
            <a:r>
              <a:rPr lang="en-US" sz="2400" dirty="0" err="1"/>
              <a:t>ij</a:t>
            </a:r>
            <a:r>
              <a:rPr lang="en-US" sz="2400" dirty="0"/>
              <a:t> baseline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5920616" y="4951395"/>
            <a:ext cx="55402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Closure phase </a:t>
            </a:r>
          </a:p>
          <a:p>
            <a:r>
              <a:rPr lang="en-US" sz="2800" dirty="0"/>
              <a:t> CP = φ</a:t>
            </a:r>
            <a:r>
              <a:rPr lang="en-US" sz="2800" baseline="-25000" dirty="0"/>
              <a:t>12</a:t>
            </a:r>
            <a:r>
              <a:rPr lang="en-US" sz="2800" dirty="0"/>
              <a:t> + φ</a:t>
            </a:r>
            <a:r>
              <a:rPr lang="en-US" sz="2800" baseline="-25000" dirty="0"/>
              <a:t>23 </a:t>
            </a:r>
            <a:r>
              <a:rPr lang="en-US" sz="2800" dirty="0"/>
              <a:t>+ φ</a:t>
            </a:r>
            <a:r>
              <a:rPr lang="en-US" sz="2800" baseline="-25000" dirty="0"/>
              <a:t>31</a:t>
            </a:r>
            <a:r>
              <a:rPr lang="en-US" sz="2800" dirty="0"/>
              <a:t> = ϕ</a:t>
            </a:r>
            <a:r>
              <a:rPr lang="en-US" sz="2800" baseline="-25000" dirty="0"/>
              <a:t>12</a:t>
            </a:r>
            <a:r>
              <a:rPr lang="en-US" sz="2800" dirty="0"/>
              <a:t> + ϕ</a:t>
            </a:r>
            <a:r>
              <a:rPr lang="en-US" sz="2800" baseline="-25000" dirty="0"/>
              <a:t>23</a:t>
            </a:r>
            <a:r>
              <a:rPr lang="en-US" sz="2800" dirty="0"/>
              <a:t> + ϕ</a:t>
            </a:r>
            <a:r>
              <a:rPr lang="en-US" sz="2800" baseline="-25000" dirty="0"/>
              <a:t>31</a:t>
            </a:r>
            <a:endParaRPr lang="en-US" sz="2800" dirty="0"/>
          </a:p>
        </p:txBody>
      </p:sp>
      <p:sp>
        <p:nvSpPr>
          <p:cNvPr id="19" name="Rectangle 18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Living in the Fourier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139C2F7-13C7-4757-9718-AE167C18CF5A}"/>
              </a:ext>
            </a:extLst>
          </p:cNvPr>
          <p:cNvCxnSpPr>
            <a:cxnSpLocks/>
          </p:cNvCxnSpPr>
          <p:nvPr/>
        </p:nvCxnSpPr>
        <p:spPr>
          <a:xfrm>
            <a:off x="2731827" y="859971"/>
            <a:ext cx="2841659" cy="206829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26901E2-6C93-43DF-A422-E0E83AF3BE89}"/>
              </a:ext>
            </a:extLst>
          </p:cNvPr>
          <p:cNvSpPr txBox="1"/>
          <p:nvPr/>
        </p:nvSpPr>
        <p:spPr>
          <a:xfrm rot="217688">
            <a:off x="2668725" y="992673"/>
            <a:ext cx="2804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Closure Phase</a:t>
            </a:r>
          </a:p>
        </p:txBody>
      </p:sp>
    </p:spTree>
    <p:extLst>
      <p:ext uri="{BB962C8B-B14F-4D97-AF65-F5344CB8AC3E}">
        <p14:creationId xmlns:p14="http://schemas.microsoft.com/office/powerpoint/2010/main" val="1734754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1833416" y="2594808"/>
            <a:ext cx="443254" cy="456302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endParaRPr lang="en-US" dirty="0"/>
          </a:p>
        </p:txBody>
      </p:sp>
      <p:sp>
        <p:nvSpPr>
          <p:cNvPr id="23" name="Ellipse 22"/>
          <p:cNvSpPr/>
          <p:nvPr/>
        </p:nvSpPr>
        <p:spPr>
          <a:xfrm>
            <a:off x="2489231" y="1606936"/>
            <a:ext cx="496565" cy="486361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  <a:endParaRPr lang="en-US" dirty="0"/>
          </a:p>
        </p:txBody>
      </p:sp>
      <p:sp>
        <p:nvSpPr>
          <p:cNvPr id="24" name="Ellipse 23"/>
          <p:cNvSpPr/>
          <p:nvPr/>
        </p:nvSpPr>
        <p:spPr>
          <a:xfrm>
            <a:off x="3435107" y="2740174"/>
            <a:ext cx="437098" cy="443627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  <a:endParaRPr lang="en-US" dirty="0"/>
          </a:p>
        </p:txBody>
      </p:sp>
      <p:cxnSp>
        <p:nvCxnSpPr>
          <p:cNvPr id="13" name="Connecteur droit 12"/>
          <p:cNvCxnSpPr>
            <a:stCxn id="23" idx="3"/>
            <a:endCxn id="3" idx="0"/>
          </p:cNvCxnSpPr>
          <p:nvPr/>
        </p:nvCxnSpPr>
        <p:spPr>
          <a:xfrm flipH="1">
            <a:off x="2055043" y="2022071"/>
            <a:ext cx="506908" cy="572737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>
            <a:cxnSpLocks/>
          </p:cNvCxnSpPr>
          <p:nvPr/>
        </p:nvCxnSpPr>
        <p:spPr>
          <a:xfrm flipH="1" flipV="1">
            <a:off x="2276670" y="2833717"/>
            <a:ext cx="1158437" cy="139029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>
            <a:stCxn id="23" idx="5"/>
            <a:endCxn id="24" idx="1"/>
          </p:cNvCxnSpPr>
          <p:nvPr/>
        </p:nvCxnSpPr>
        <p:spPr>
          <a:xfrm>
            <a:off x="2913076" y="2022071"/>
            <a:ext cx="586043" cy="783071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Living in the Fourier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Ellipse 37"/>
          <p:cNvSpPr/>
          <p:nvPr/>
        </p:nvSpPr>
        <p:spPr>
          <a:xfrm>
            <a:off x="1585133" y="4511117"/>
            <a:ext cx="443254" cy="456302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endParaRPr lang="en-US" dirty="0"/>
          </a:p>
        </p:txBody>
      </p:sp>
      <p:sp>
        <p:nvSpPr>
          <p:cNvPr id="40" name="Ellipse 39"/>
          <p:cNvSpPr/>
          <p:nvPr/>
        </p:nvSpPr>
        <p:spPr>
          <a:xfrm>
            <a:off x="1690441" y="3363932"/>
            <a:ext cx="496565" cy="486361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  <a:endParaRPr lang="en-US" dirty="0"/>
          </a:p>
        </p:txBody>
      </p:sp>
      <p:sp>
        <p:nvSpPr>
          <p:cNvPr id="41" name="Ellipse 40"/>
          <p:cNvSpPr/>
          <p:nvPr/>
        </p:nvSpPr>
        <p:spPr>
          <a:xfrm>
            <a:off x="3186824" y="4656483"/>
            <a:ext cx="437098" cy="443627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  <a:endParaRPr lang="en-US" dirty="0"/>
          </a:p>
        </p:txBody>
      </p:sp>
      <p:cxnSp>
        <p:nvCxnSpPr>
          <p:cNvPr id="42" name="Connecteur droit 41"/>
          <p:cNvCxnSpPr>
            <a:stCxn id="40" idx="4"/>
            <a:endCxn id="38" idx="0"/>
          </p:cNvCxnSpPr>
          <p:nvPr/>
        </p:nvCxnSpPr>
        <p:spPr>
          <a:xfrm flipH="1">
            <a:off x="1806760" y="3850293"/>
            <a:ext cx="131964" cy="660824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>
            <a:stCxn id="41" idx="2"/>
            <a:endCxn id="38" idx="6"/>
          </p:cNvCxnSpPr>
          <p:nvPr/>
        </p:nvCxnSpPr>
        <p:spPr>
          <a:xfrm flipH="1" flipV="1">
            <a:off x="2028387" y="4739268"/>
            <a:ext cx="1158437" cy="139029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 flipH="1">
            <a:off x="3405373" y="3766457"/>
            <a:ext cx="94607" cy="933659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/>
          <p:cNvSpPr/>
          <p:nvPr/>
        </p:nvSpPr>
        <p:spPr>
          <a:xfrm>
            <a:off x="3280570" y="3407000"/>
            <a:ext cx="437098" cy="443627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4</a:t>
            </a:r>
            <a:endParaRPr lang="en-US" dirty="0"/>
          </a:p>
        </p:txBody>
      </p:sp>
      <p:cxnSp>
        <p:nvCxnSpPr>
          <p:cNvPr id="47" name="Connecteur droit 46"/>
          <p:cNvCxnSpPr>
            <a:stCxn id="46" idx="2"/>
          </p:cNvCxnSpPr>
          <p:nvPr/>
        </p:nvCxnSpPr>
        <p:spPr>
          <a:xfrm flipH="1">
            <a:off x="2187007" y="3628814"/>
            <a:ext cx="1093563" cy="1852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>
            <a:stCxn id="41" idx="1"/>
            <a:endCxn id="40" idx="5"/>
          </p:cNvCxnSpPr>
          <p:nvPr/>
        </p:nvCxnSpPr>
        <p:spPr>
          <a:xfrm flipH="1" flipV="1">
            <a:off x="2114286" y="3779067"/>
            <a:ext cx="1136550" cy="942384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>
            <a:stCxn id="38" idx="7"/>
            <a:endCxn id="46" idx="3"/>
          </p:cNvCxnSpPr>
          <p:nvPr/>
        </p:nvCxnSpPr>
        <p:spPr>
          <a:xfrm flipV="1">
            <a:off x="1963474" y="3785659"/>
            <a:ext cx="1381108" cy="792282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8" name="Tableau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882421"/>
              </p:ext>
            </p:extLst>
          </p:nvPr>
        </p:nvGraphicFramePr>
        <p:xfrm>
          <a:off x="4657557" y="2080238"/>
          <a:ext cx="6786025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7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7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72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6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82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Telescopes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Baselines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Ind</a:t>
                      </a:r>
                      <a:r>
                        <a:rPr lang="fr-FR" dirty="0"/>
                        <a:t>. CP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Info</a:t>
                      </a:r>
                      <a:r>
                        <a:rPr lang="fr-FR" baseline="0" dirty="0"/>
                        <a:t> on phase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33%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50%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60%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67%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71%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21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1330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190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90%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9" name="ZoneTexte 58"/>
          <p:cNvSpPr txBox="1"/>
          <p:nvPr/>
        </p:nvSpPr>
        <p:spPr>
          <a:xfrm>
            <a:off x="3872205" y="5457466"/>
            <a:ext cx="7433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Information on phase from closure phase = N-2/N</a:t>
            </a:r>
          </a:p>
        </p:txBody>
      </p:sp>
      <p:sp>
        <p:nvSpPr>
          <p:cNvPr id="28" name="Titre 1">
            <a:extLst>
              <a:ext uri="{FF2B5EF4-FFF2-40B4-BE49-F238E27FC236}">
                <a16:creationId xmlns:a16="http://schemas.microsoft.com/office/drawing/2014/main" id="{2418A596-2C92-4A64-9272-7C2C2B255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353801" cy="1325563"/>
          </a:xfrm>
        </p:spPr>
        <p:txBody>
          <a:bodyPr>
            <a:normAutofit/>
          </a:bodyPr>
          <a:lstStyle/>
          <a:p>
            <a:r>
              <a:rPr lang="en-US" sz="3600" dirty="0"/>
              <a:t>“Help me </a:t>
            </a:r>
            <a:r>
              <a:rPr lang="en-US" sz="3600" dirty="0" err="1"/>
              <a:t>Obiwan</a:t>
            </a:r>
            <a:r>
              <a:rPr lang="en-US" sz="3600" dirty="0"/>
              <a:t> Kenobi. You’re my only hope!”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F871C0-DFB0-4B6C-9E81-16C799EE4B7B}"/>
              </a:ext>
            </a:extLst>
          </p:cNvPr>
          <p:cNvSpPr txBox="1"/>
          <p:nvPr/>
        </p:nvSpPr>
        <p:spPr>
          <a:xfrm rot="217688">
            <a:off x="2668725" y="992673"/>
            <a:ext cx="2804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Closure Phase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2AA332D-A809-4041-9532-3005915EB23F}"/>
              </a:ext>
            </a:extLst>
          </p:cNvPr>
          <p:cNvCxnSpPr>
            <a:cxnSpLocks/>
          </p:cNvCxnSpPr>
          <p:nvPr/>
        </p:nvCxnSpPr>
        <p:spPr>
          <a:xfrm>
            <a:off x="2731827" y="859971"/>
            <a:ext cx="2841659" cy="206829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930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e 23"/>
          <p:cNvGrpSpPr/>
          <p:nvPr/>
        </p:nvGrpSpPr>
        <p:grpSpPr>
          <a:xfrm>
            <a:off x="0" y="321230"/>
            <a:ext cx="12243903" cy="6569242"/>
            <a:chOff x="-35861" y="288758"/>
            <a:chExt cx="12243903" cy="6569242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1"/>
            <a:stretch/>
          </p:blipFill>
          <p:spPr>
            <a:xfrm>
              <a:off x="-35861" y="288758"/>
              <a:ext cx="6858000" cy="6569242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700" r="1530"/>
            <a:stretch/>
          </p:blipFill>
          <p:spPr>
            <a:xfrm>
              <a:off x="5438932" y="288758"/>
              <a:ext cx="6753068" cy="4409750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57" b="19247"/>
            <a:stretch/>
          </p:blipFill>
          <p:spPr>
            <a:xfrm>
              <a:off x="5600857" y="1311923"/>
              <a:ext cx="6607185" cy="5538056"/>
            </a:xfrm>
            <a:prstGeom prst="rect">
              <a:avLst/>
            </a:prstGeom>
          </p:spPr>
        </p:pic>
      </p:grpSp>
      <p:sp>
        <p:nvSpPr>
          <p:cNvPr id="15" name="Ellipse 14"/>
          <p:cNvSpPr/>
          <p:nvPr/>
        </p:nvSpPr>
        <p:spPr>
          <a:xfrm rot="20066315">
            <a:off x="6665893" y="5338669"/>
            <a:ext cx="1314474" cy="4268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/>
          <p:cNvSpPr/>
          <p:nvPr/>
        </p:nvSpPr>
        <p:spPr>
          <a:xfrm rot="20066315">
            <a:off x="8061434" y="5222346"/>
            <a:ext cx="1314474" cy="4268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353801" cy="973061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 few images from optical interferometers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Long baseline interferometry 101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We want images!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" t="3751" r="6800" b="9462"/>
          <a:stretch/>
        </p:blipFill>
        <p:spPr>
          <a:xfrm>
            <a:off x="85963" y="2167730"/>
            <a:ext cx="1432875" cy="1414021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2" t="13724" r="59957" b="15765"/>
          <a:stretch/>
        </p:blipFill>
        <p:spPr>
          <a:xfrm>
            <a:off x="1486814" y="3207421"/>
            <a:ext cx="1108662" cy="1140642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4" t="6230" r="10902" b="15104"/>
          <a:stretch/>
        </p:blipFill>
        <p:spPr>
          <a:xfrm>
            <a:off x="1717564" y="2118895"/>
            <a:ext cx="1145318" cy="1140644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0" b="27457"/>
          <a:stretch/>
        </p:blipFill>
        <p:spPr>
          <a:xfrm>
            <a:off x="254188" y="5042299"/>
            <a:ext cx="3209879" cy="1046375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6" t="20979" r="39453" b="21722"/>
          <a:stretch/>
        </p:blipFill>
        <p:spPr>
          <a:xfrm>
            <a:off x="10561734" y="1580080"/>
            <a:ext cx="1074656" cy="895546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 t="18603" r="73377" b="25872"/>
          <a:stretch/>
        </p:blipFill>
        <p:spPr>
          <a:xfrm>
            <a:off x="9494199" y="1620401"/>
            <a:ext cx="933253" cy="876692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010002"/>
              </a:clrFrom>
              <a:clrTo>
                <a:srgbClr val="0100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3" t="11317" r="3121" b="23190"/>
          <a:stretch/>
        </p:blipFill>
        <p:spPr>
          <a:xfrm>
            <a:off x="10003079" y="2435405"/>
            <a:ext cx="1376314" cy="100866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>
            <a:clrChange>
              <a:clrFrom>
                <a:srgbClr val="050401"/>
              </a:clrFrom>
              <a:clrTo>
                <a:srgbClr val="05040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2315" y="2238384"/>
            <a:ext cx="1071221" cy="108697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915922" y="1444644"/>
            <a:ext cx="2798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Dust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disks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Inner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rims</a:t>
            </a:r>
            <a:r>
              <a:rPr lang="fr-FR" dirty="0">
                <a:solidFill>
                  <a:schemeClr val="bg1"/>
                </a:solidFill>
              </a:rPr>
              <a:t> of YSO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151200" y="1715620"/>
            <a:ext cx="2394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Giants</a:t>
            </a:r>
            <a:r>
              <a:rPr lang="fr-FR" dirty="0">
                <a:solidFill>
                  <a:schemeClr val="bg1"/>
                </a:solidFill>
              </a:rPr>
              <a:t> and </a:t>
            </a:r>
            <a:r>
              <a:rPr lang="fr-FR" dirty="0" err="1">
                <a:solidFill>
                  <a:schemeClr val="bg1"/>
                </a:solidFill>
              </a:rPr>
              <a:t>Supergiants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1144935" y="4864310"/>
            <a:ext cx="1355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Fast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rotators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4202054" y="4363360"/>
            <a:ext cx="1111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Mira stars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6648361" y="4342847"/>
            <a:ext cx="207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Eclipse of </a:t>
            </a:r>
            <a:r>
              <a:rPr lang="el-GR" dirty="0">
                <a:solidFill>
                  <a:schemeClr val="bg1"/>
                </a:solidFill>
              </a:rPr>
              <a:t>ε</a:t>
            </a:r>
            <a:r>
              <a:rPr lang="fr-FR" dirty="0">
                <a:solidFill>
                  <a:schemeClr val="bg1"/>
                </a:solidFill>
              </a:rPr>
              <a:t> Aur </a:t>
            </a:r>
          </a:p>
        </p:txBody>
      </p: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536" y="1598357"/>
            <a:ext cx="2813741" cy="158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2804" t="15430" r="25035" b="27914"/>
          <a:stretch/>
        </p:blipFill>
        <p:spPr>
          <a:xfrm>
            <a:off x="5155252" y="3060204"/>
            <a:ext cx="1307665" cy="171285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612349" y="2485825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Zhao+ 2008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10068207" y="2225146"/>
            <a:ext cx="1144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Kluska</a:t>
            </a:r>
            <a:r>
              <a:rPr lang="fr-FR" sz="1400" dirty="0">
                <a:solidFill>
                  <a:schemeClr val="bg1"/>
                </a:solidFill>
              </a:rPr>
              <a:t>+ 2014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8500674" y="2405455"/>
            <a:ext cx="1215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Benisty</a:t>
            </a:r>
            <a:r>
              <a:rPr lang="fr-FR" sz="1400" dirty="0">
                <a:solidFill>
                  <a:schemeClr val="bg1"/>
                </a:solidFill>
              </a:rPr>
              <a:t>+ 2011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5337856" y="3683146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Millour</a:t>
            </a:r>
            <a:r>
              <a:rPr lang="fr-FR" sz="1400" dirty="0">
                <a:solidFill>
                  <a:schemeClr val="bg1"/>
                </a:solidFill>
              </a:rPr>
              <a:t>+ 2009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365508" y="5993237"/>
            <a:ext cx="3161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Monnier+ 2007, Zhao+ 2009, Che+ 2011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1593992" y="3056945"/>
            <a:ext cx="111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Baron+ 2014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131144" y="3605851"/>
            <a:ext cx="127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Haubois</a:t>
            </a:r>
            <a:r>
              <a:rPr lang="fr-FR" sz="1400" dirty="0">
                <a:solidFill>
                  <a:schemeClr val="bg1"/>
                </a:solidFill>
              </a:rPr>
              <a:t>+ 2009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000006"/>
              </a:clrFrom>
              <a:clrTo>
                <a:srgbClr val="000006">
                  <a:alpha val="0"/>
                </a:srgbClr>
              </a:clrTo>
            </a:clrChange>
          </a:blip>
          <a:srcRect l="23593" t="14643" r="7273" b="19109"/>
          <a:stretch/>
        </p:blipFill>
        <p:spPr>
          <a:xfrm>
            <a:off x="5149724" y="1950313"/>
            <a:ext cx="1227667" cy="1126067"/>
          </a:xfrm>
          <a:prstGeom prst="rect">
            <a:avLst/>
          </a:prstGeom>
        </p:spPr>
      </p:pic>
      <p:sp>
        <p:nvSpPr>
          <p:cNvPr id="51" name="ZoneTexte 50"/>
          <p:cNvSpPr txBox="1"/>
          <p:nvPr/>
        </p:nvSpPr>
        <p:spPr>
          <a:xfrm>
            <a:off x="7139341" y="5940684"/>
            <a:ext cx="161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Kloppenborg</a:t>
            </a:r>
            <a:r>
              <a:rPr lang="fr-FR" sz="1400" dirty="0">
                <a:solidFill>
                  <a:schemeClr val="bg1"/>
                </a:solidFill>
              </a:rPr>
              <a:t>+ 2009</a:t>
            </a:r>
          </a:p>
        </p:txBody>
      </p:sp>
      <p:pic>
        <p:nvPicPr>
          <p:cNvPr id="6" name="Picture 2" descr="http://amber.obs.ujf-grenoble.fr/IMG/jpg/TLep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50100"/>
              </a:clrFrom>
              <a:clrTo>
                <a:srgbClr val="0501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096" y="4666687"/>
            <a:ext cx="1247700" cy="12477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ZoneTexte 52"/>
          <p:cNvSpPr txBox="1"/>
          <p:nvPr/>
        </p:nvSpPr>
        <p:spPr>
          <a:xfrm>
            <a:off x="4038673" y="5761874"/>
            <a:ext cx="149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Le Bouquin+ 2009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444" y="2070985"/>
            <a:ext cx="1415534" cy="1382357"/>
          </a:xfrm>
          <a:prstGeom prst="rect">
            <a:avLst/>
          </a:prstGeom>
        </p:spPr>
      </p:pic>
      <p:sp>
        <p:nvSpPr>
          <p:cNvPr id="54" name="ZoneTexte 53"/>
          <p:cNvSpPr txBox="1"/>
          <p:nvPr/>
        </p:nvSpPr>
        <p:spPr>
          <a:xfrm>
            <a:off x="6747249" y="2526897"/>
            <a:ext cx="1080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Kraus+ 2012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1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92238" y="4092739"/>
            <a:ext cx="2138991" cy="2122689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9398189" y="4351483"/>
            <a:ext cx="2315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very</a:t>
            </a:r>
            <a:r>
              <a:rPr lang="fr-FR" dirty="0">
                <a:solidFill>
                  <a:schemeClr val="bg1"/>
                </a:solidFill>
              </a:rPr>
              <a:t> massive YSO </a:t>
            </a:r>
            <a:r>
              <a:rPr lang="fr-FR" dirty="0" err="1">
                <a:solidFill>
                  <a:schemeClr val="bg1"/>
                </a:solidFill>
              </a:rPr>
              <a:t>disks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10097638" y="5530812"/>
            <a:ext cx="1080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Kraus+ 2010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3668" r="65271" b="25733"/>
          <a:stretch/>
        </p:blipFill>
        <p:spPr>
          <a:xfrm>
            <a:off x="5798795" y="4817949"/>
            <a:ext cx="1156845" cy="1059540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0E0000"/>
              </a:clrFrom>
              <a:clrTo>
                <a:srgbClr val="0E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5" t="24892" r="35093" b="24508"/>
          <a:stretch/>
        </p:blipFill>
        <p:spPr>
          <a:xfrm>
            <a:off x="6888294" y="4750922"/>
            <a:ext cx="1156845" cy="1059540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050000"/>
              </a:clrFrom>
              <a:clrTo>
                <a:srgbClr val="05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5" t="24892" r="4263" b="24508"/>
          <a:stretch/>
        </p:blipFill>
        <p:spPr>
          <a:xfrm>
            <a:off x="8020367" y="4716434"/>
            <a:ext cx="1156845" cy="1059540"/>
          </a:xfrm>
          <a:prstGeom prst="rect">
            <a:avLst/>
          </a:prstGeom>
        </p:spPr>
      </p:pic>
      <p:sp>
        <p:nvSpPr>
          <p:cNvPr id="46" name="ZoneTexte 45"/>
          <p:cNvSpPr txBox="1"/>
          <p:nvPr/>
        </p:nvSpPr>
        <p:spPr>
          <a:xfrm>
            <a:off x="4020508" y="1535869"/>
            <a:ext cx="390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Binaries</a:t>
            </a:r>
            <a:r>
              <a:rPr lang="fr-FR" dirty="0">
                <a:solidFill>
                  <a:schemeClr val="bg1"/>
                </a:solidFill>
              </a:rPr>
              <a:t> (</a:t>
            </a:r>
            <a:r>
              <a:rPr lang="fr-FR" dirty="0" err="1">
                <a:solidFill>
                  <a:schemeClr val="bg1"/>
                </a:solidFill>
              </a:rPr>
              <a:t>Interacting</a:t>
            </a:r>
            <a:r>
              <a:rPr lang="fr-FR" dirty="0">
                <a:solidFill>
                  <a:schemeClr val="bg1"/>
                </a:solidFill>
              </a:rPr>
              <a:t>, </a:t>
            </a:r>
            <a:r>
              <a:rPr lang="fr-FR" dirty="0" err="1">
                <a:solidFill>
                  <a:schemeClr val="bg1"/>
                </a:solidFill>
              </a:rPr>
              <a:t>symbiotics</a:t>
            </a:r>
            <a:r>
              <a:rPr lang="fr-FR" dirty="0">
                <a:solidFill>
                  <a:schemeClr val="bg1"/>
                </a:solidFill>
              </a:rPr>
              <a:t>, B[e]…)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5150170" y="2906931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Blind+ 2014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17F144-0CFF-4C13-AE19-69A5F8D530D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927" y="2863054"/>
            <a:ext cx="1610746" cy="1610746"/>
          </a:xfrm>
          <a:prstGeom prst="rect">
            <a:avLst/>
          </a:prstGeom>
        </p:spPr>
      </p:pic>
      <p:sp>
        <p:nvSpPr>
          <p:cNvPr id="52" name="ZoneTexte 49">
            <a:extLst>
              <a:ext uri="{FF2B5EF4-FFF2-40B4-BE49-F238E27FC236}">
                <a16:creationId xmlns:a16="http://schemas.microsoft.com/office/drawing/2014/main" id="{4C83FB2C-057D-474D-81FC-7AB6D4D5D78B}"/>
              </a:ext>
            </a:extLst>
          </p:cNvPr>
          <p:cNvSpPr txBox="1"/>
          <p:nvPr/>
        </p:nvSpPr>
        <p:spPr>
          <a:xfrm>
            <a:off x="2638067" y="4235475"/>
            <a:ext cx="1256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Paladini</a:t>
            </a:r>
            <a:r>
              <a:rPr lang="fr-FR" sz="1400" dirty="0">
                <a:solidFill>
                  <a:schemeClr val="bg1"/>
                </a:solidFill>
              </a:rPr>
              <a:t>+ 2018</a:t>
            </a:r>
          </a:p>
        </p:txBody>
      </p:sp>
    </p:spTree>
    <p:extLst>
      <p:ext uri="{BB962C8B-B14F-4D97-AF65-F5344CB8AC3E}">
        <p14:creationId xmlns:p14="http://schemas.microsoft.com/office/powerpoint/2010/main" val="1262658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élogramme 7"/>
          <p:cNvSpPr/>
          <p:nvPr/>
        </p:nvSpPr>
        <p:spPr>
          <a:xfrm>
            <a:off x="7587728" y="3902688"/>
            <a:ext cx="1925052" cy="2815746"/>
          </a:xfrm>
          <a:prstGeom prst="parallelogram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5" t="21336" b="24864"/>
          <a:stretch/>
        </p:blipFill>
        <p:spPr>
          <a:xfrm>
            <a:off x="5087401" y="3976354"/>
            <a:ext cx="3511424" cy="2381152"/>
          </a:xfrm>
          <a:prstGeom prst="rect">
            <a:avLst/>
          </a:prstGeom>
        </p:spPr>
      </p:pic>
      <p:sp>
        <p:nvSpPr>
          <p:cNvPr id="10" name="Forme libre 9"/>
          <p:cNvSpPr/>
          <p:nvPr/>
        </p:nvSpPr>
        <p:spPr>
          <a:xfrm rot="20782105">
            <a:off x="4855574" y="4599070"/>
            <a:ext cx="808523" cy="760396"/>
          </a:xfrm>
          <a:custGeom>
            <a:avLst/>
            <a:gdLst>
              <a:gd name="connsiteX0" fmla="*/ 808523 w 808523"/>
              <a:gd name="connsiteY0" fmla="*/ 308009 h 760396"/>
              <a:gd name="connsiteX1" fmla="*/ 433137 w 808523"/>
              <a:gd name="connsiteY1" fmla="*/ 760396 h 760396"/>
              <a:gd name="connsiteX2" fmla="*/ 77003 w 808523"/>
              <a:gd name="connsiteY2" fmla="*/ 654518 h 760396"/>
              <a:gd name="connsiteX3" fmla="*/ 0 w 808523"/>
              <a:gd name="connsiteY3" fmla="*/ 423512 h 760396"/>
              <a:gd name="connsiteX4" fmla="*/ 442763 w 808523"/>
              <a:gd name="connsiteY4" fmla="*/ 0 h 760396"/>
              <a:gd name="connsiteX5" fmla="*/ 808523 w 808523"/>
              <a:gd name="connsiteY5" fmla="*/ 308009 h 760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8523" h="760396">
                <a:moveTo>
                  <a:pt x="808523" y="308009"/>
                </a:moveTo>
                <a:lnTo>
                  <a:pt x="433137" y="760396"/>
                </a:lnTo>
                <a:lnTo>
                  <a:pt x="77003" y="654518"/>
                </a:lnTo>
                <a:lnTo>
                  <a:pt x="0" y="423512"/>
                </a:lnTo>
                <a:lnTo>
                  <a:pt x="442763" y="0"/>
                </a:lnTo>
                <a:lnTo>
                  <a:pt x="808523" y="30800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élogramme 10"/>
          <p:cNvSpPr/>
          <p:nvPr/>
        </p:nvSpPr>
        <p:spPr>
          <a:xfrm>
            <a:off x="3577929" y="1314125"/>
            <a:ext cx="1444688" cy="2079056"/>
          </a:xfrm>
          <a:prstGeom prst="parallelogram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41437">
            <a:off x="3793341" y="1824777"/>
            <a:ext cx="1035810" cy="1050116"/>
          </a:xfrm>
          <a:prstGeom prst="rect">
            <a:avLst/>
          </a:prstGeom>
        </p:spPr>
      </p:pic>
      <p:cxnSp>
        <p:nvCxnSpPr>
          <p:cNvPr id="13" name="Connecteur droit 12"/>
          <p:cNvCxnSpPr/>
          <p:nvPr/>
        </p:nvCxnSpPr>
        <p:spPr>
          <a:xfrm>
            <a:off x="199460" y="1978303"/>
            <a:ext cx="2358189" cy="0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199459" y="2814097"/>
            <a:ext cx="2358189" cy="0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2579593" y="1966269"/>
            <a:ext cx="1668407" cy="316082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2579593" y="2320817"/>
            <a:ext cx="1668407" cy="493280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2557651" y="1699171"/>
            <a:ext cx="0" cy="1359301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800" y="482668"/>
            <a:ext cx="4206211" cy="3493827"/>
          </a:xfrm>
          <a:prstGeom prst="rect">
            <a:avLst/>
          </a:prstGeom>
        </p:spPr>
      </p:pic>
      <p:cxnSp>
        <p:nvCxnSpPr>
          <p:cNvPr id="20" name="Connecteur droit 19"/>
          <p:cNvCxnSpPr/>
          <p:nvPr/>
        </p:nvCxnSpPr>
        <p:spPr>
          <a:xfrm flipV="1">
            <a:off x="7430703" y="1988686"/>
            <a:ext cx="2451684" cy="641518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1690349" y="4634958"/>
            <a:ext cx="2358189" cy="0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1690348" y="5470752"/>
            <a:ext cx="2358189" cy="0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4070482" y="4622924"/>
            <a:ext cx="1498628" cy="356344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4048537" y="5082402"/>
            <a:ext cx="1520573" cy="354585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4048540" y="4355826"/>
            <a:ext cx="0" cy="1359301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1437954" y="3057615"/>
            <a:ext cx="1571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Interferometry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9264390" y="2737133"/>
            <a:ext cx="1433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Spectroscopy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4830745" y="5927984"/>
            <a:ext cx="2353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Spectro</a:t>
            </a:r>
            <a:r>
              <a:rPr lang="en-US" dirty="0">
                <a:solidFill>
                  <a:schemeClr val="bg1"/>
                </a:solidFill>
              </a:rPr>
              <a:t>-interferometry</a:t>
            </a:r>
          </a:p>
        </p:txBody>
      </p:sp>
      <p:grpSp>
        <p:nvGrpSpPr>
          <p:cNvPr id="29" name="Groupe 28"/>
          <p:cNvGrpSpPr/>
          <p:nvPr/>
        </p:nvGrpSpPr>
        <p:grpSpPr>
          <a:xfrm>
            <a:off x="5143481" y="2011301"/>
            <a:ext cx="1889804" cy="1983489"/>
            <a:chOff x="4869054" y="1867080"/>
            <a:chExt cx="2168731" cy="1983489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30" name="Virage 29"/>
            <p:cNvSpPr/>
            <p:nvPr/>
          </p:nvSpPr>
          <p:spPr>
            <a:xfrm rot="5400000">
              <a:off x="4605368" y="2130766"/>
              <a:ext cx="1973179" cy="1445807"/>
            </a:xfrm>
            <a:prstGeom prst="bentArrow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Virage 30"/>
            <p:cNvSpPr/>
            <p:nvPr/>
          </p:nvSpPr>
          <p:spPr>
            <a:xfrm rot="5400000" flipV="1">
              <a:off x="5302765" y="2115550"/>
              <a:ext cx="1973179" cy="1496860"/>
            </a:xfrm>
            <a:prstGeom prst="bentArrow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2" name="Imag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2741">
            <a:off x="8093714" y="3970718"/>
            <a:ext cx="912640" cy="2629728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1210388" y="3372131"/>
            <a:ext cx="2741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Geometry of objects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7549382" y="3168581"/>
            <a:ext cx="4462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Flux as the function of wavelength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3009474" y="6185751"/>
            <a:ext cx="672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Geometry of objects as a function of the wavelength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Spectro-interferometry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20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Spectro</a:t>
            </a:r>
            <a:r>
              <a:rPr lang="en-US" dirty="0">
                <a:solidFill>
                  <a:schemeClr val="bg1"/>
                </a:solidFill>
              </a:rPr>
              <a:t>-interferometry</a:t>
            </a:r>
            <a:endParaRPr lang="en-US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999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5" r="87100" b="9045"/>
          <a:stretch/>
        </p:blipFill>
        <p:spPr>
          <a:xfrm>
            <a:off x="173419" y="1253358"/>
            <a:ext cx="688429" cy="465082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7664" y="6010306"/>
            <a:ext cx="5071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VLTI/AMBER 3Tels fringes on a Be star around </a:t>
            </a:r>
            <a:r>
              <a:rPr lang="en-US" dirty="0" err="1"/>
              <a:t>Brγ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Spectro-interferometry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0" y="365126"/>
            <a:ext cx="12191999" cy="830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Quantities extracted from </a:t>
            </a:r>
            <a:r>
              <a:rPr lang="en-US" dirty="0" err="1"/>
              <a:t>spectro</a:t>
            </a:r>
            <a:r>
              <a:rPr lang="en-US" dirty="0"/>
              <a:t>-interferometry</a:t>
            </a:r>
            <a:endParaRPr lang="en-US" baseline="30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365102" y="1253358"/>
            <a:ext cx="63484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/>
              <a:t>Visibility </a:t>
            </a:r>
            <a:r>
              <a:rPr lang="en-US" sz="2000" dirty="0"/>
              <a:t>V(</a:t>
            </a:r>
            <a:r>
              <a:rPr lang="el-GR" sz="2000" dirty="0"/>
              <a:t>λ</a:t>
            </a:r>
            <a:r>
              <a:rPr lang="en-US" sz="2000" dirty="0"/>
              <a:t>)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Size of object as function of </a:t>
            </a:r>
            <a:r>
              <a:rPr 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/>
            <a:r>
              <a:rPr lang="en-US" sz="2000" u="sng" dirty="0"/>
              <a:t>Closure phase </a:t>
            </a:r>
            <a:r>
              <a:rPr lang="el-GR" sz="2000" dirty="0"/>
              <a:t>φ</a:t>
            </a:r>
            <a:r>
              <a:rPr lang="en-US" sz="2000" dirty="0"/>
              <a:t>(</a:t>
            </a:r>
            <a:r>
              <a:rPr lang="el-GR" sz="2000" dirty="0"/>
              <a:t>λ</a:t>
            </a:r>
            <a:r>
              <a:rPr lang="en-US" sz="2000" dirty="0"/>
              <a:t>)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Symmetry of object as function of </a:t>
            </a:r>
            <a:r>
              <a:rPr 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FR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/>
            <a:r>
              <a:rPr lang="fr-FR" sz="2000" u="sng" dirty="0"/>
              <a:t>Spectrum</a:t>
            </a:r>
            <a:r>
              <a:rPr lang="fr-FR" sz="2000" dirty="0"/>
              <a:t> F(</a:t>
            </a:r>
            <a:r>
              <a:rPr lang="el-GR" sz="2000" dirty="0"/>
              <a:t>λ</a:t>
            </a:r>
            <a:r>
              <a:rPr lang="fr-FR" sz="2000" dirty="0"/>
              <a:t>)</a:t>
            </a:r>
          </a:p>
          <a:p>
            <a:pPr algn="ctr"/>
            <a:endParaRPr lang="en-US" sz="20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600" dirty="0"/>
              <a:t>+</a:t>
            </a:r>
            <a:endParaRPr lang="en-US" sz="2000" u="sng" dirty="0"/>
          </a:p>
          <a:p>
            <a:pPr algn="ctr"/>
            <a:r>
              <a:rPr lang="en-US" sz="2000" u="sng" dirty="0"/>
              <a:t>Differential phase </a:t>
            </a:r>
            <a:r>
              <a:rPr lang="en-US" sz="2000" dirty="0"/>
              <a:t>: </a:t>
            </a:r>
            <a:r>
              <a:rPr lang="el-GR" sz="2000" dirty="0"/>
              <a:t>ϕ</a:t>
            </a:r>
            <a:r>
              <a:rPr lang="en-US" sz="2000" dirty="0"/>
              <a:t>(</a:t>
            </a:r>
            <a:r>
              <a:rPr lang="el-GR" sz="2000" dirty="0"/>
              <a:t>λ</a:t>
            </a:r>
            <a:r>
              <a:rPr lang="en-US" sz="2000" dirty="0"/>
              <a:t>)    (real phase – </a:t>
            </a:r>
            <a:r>
              <a:rPr lang="en-US" sz="2000" dirty="0" err="1"/>
              <a:t>cst</a:t>
            </a:r>
            <a:r>
              <a:rPr lang="en-US" sz="2000" dirty="0"/>
              <a:t>)</a:t>
            </a:r>
          </a:p>
          <a:p>
            <a:pPr algn="ctr"/>
            <a:r>
              <a:rPr lang="fr-F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Position as a </a:t>
            </a:r>
            <a:r>
              <a:rPr lang="fr-FR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</a:t>
            </a:r>
            <a:r>
              <a:rPr lang="fr-F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endParaRPr lang="en-US" sz="2000" dirty="0"/>
          </a:p>
          <a:p>
            <a:pPr lvl="1"/>
            <a:r>
              <a:rPr lang="en-US" sz="2000" dirty="0"/>
              <a:t>				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546" y="917856"/>
            <a:ext cx="3596176" cy="5074057"/>
          </a:xfrm>
          <a:prstGeom prst="rect">
            <a:avLst/>
          </a:prstGeom>
        </p:spPr>
      </p:pic>
      <p:pic>
        <p:nvPicPr>
          <p:cNvPr id="9" name="Image 13">
            <a:extLst>
              <a:ext uri="{FF2B5EF4-FFF2-40B4-BE49-F238E27FC236}">
                <a16:creationId xmlns:a16="http://schemas.microsoft.com/office/drawing/2014/main" id="{7E70FC7F-1FE4-4209-9062-CCA623C82A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3" t="2191" r="-760" b="9679"/>
          <a:stretch/>
        </p:blipFill>
        <p:spPr>
          <a:xfrm>
            <a:off x="1685058" y="1253358"/>
            <a:ext cx="1111468" cy="4650829"/>
          </a:xfrm>
          <a:prstGeom prst="rect">
            <a:avLst/>
          </a:prstGeom>
        </p:spPr>
      </p:pic>
      <p:pic>
        <p:nvPicPr>
          <p:cNvPr id="10" name="Image 13">
            <a:extLst>
              <a:ext uri="{FF2B5EF4-FFF2-40B4-BE49-F238E27FC236}">
                <a16:creationId xmlns:a16="http://schemas.microsoft.com/office/drawing/2014/main" id="{492F74BD-90BD-46F5-AA15-3245969628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8" t="2825" r="34507" b="9045"/>
          <a:stretch/>
        </p:blipFill>
        <p:spPr>
          <a:xfrm>
            <a:off x="875761" y="1253358"/>
            <a:ext cx="809297" cy="46508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481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16" y="885525"/>
            <a:ext cx="8408495" cy="5388419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3041584" y="2146435"/>
            <a:ext cx="423511" cy="31763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/>
          <p:cNvSpPr/>
          <p:nvPr/>
        </p:nvSpPr>
        <p:spPr>
          <a:xfrm>
            <a:off x="5847598" y="2156062"/>
            <a:ext cx="423511" cy="31763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/>
          <p:nvPr/>
        </p:nvSpPr>
        <p:spPr>
          <a:xfrm>
            <a:off x="8723947" y="2175314"/>
            <a:ext cx="423511" cy="31763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Spectro-interferometry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89" b="2444"/>
          <a:stretch/>
        </p:blipFill>
        <p:spPr>
          <a:xfrm>
            <a:off x="1801916" y="3623792"/>
            <a:ext cx="8834040" cy="2869081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>
            <a:off x="2117558" y="2328450"/>
            <a:ext cx="2310063" cy="0"/>
          </a:xfrm>
          <a:prstGeom prst="line">
            <a:avLst/>
          </a:prstGeom>
          <a:ln w="44450">
            <a:solidFill>
              <a:srgbClr val="01FF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4897654" y="2328450"/>
            <a:ext cx="2310063" cy="0"/>
          </a:xfrm>
          <a:prstGeom prst="line">
            <a:avLst/>
          </a:prstGeom>
          <a:ln w="44450">
            <a:solidFill>
              <a:srgbClr val="01FF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7686622" y="2325982"/>
            <a:ext cx="2310063" cy="0"/>
          </a:xfrm>
          <a:prstGeom prst="line">
            <a:avLst/>
          </a:prstGeom>
          <a:ln w="44450">
            <a:solidFill>
              <a:srgbClr val="01FF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re 1"/>
          <p:cNvSpPr txBox="1">
            <a:spLocks/>
          </p:cNvSpPr>
          <p:nvPr/>
        </p:nvSpPr>
        <p:spPr>
          <a:xfrm>
            <a:off x="0" y="365126"/>
            <a:ext cx="12191999" cy="830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Kinematics with or without angular resolution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828487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Long baseline interferometry 101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e)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arrays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instruments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0F4344-4DB1-4B97-A5A8-925AE0CA57C3}"/>
              </a:ext>
            </a:extLst>
          </p:cNvPr>
          <p:cNvGrpSpPr/>
          <p:nvPr/>
        </p:nvGrpSpPr>
        <p:grpSpPr>
          <a:xfrm>
            <a:off x="0" y="3247487"/>
            <a:ext cx="12056498" cy="3312368"/>
            <a:chOff x="-1" y="306497"/>
            <a:chExt cx="12056498" cy="3312368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229"/>
            <a:stretch/>
          </p:blipFill>
          <p:spPr>
            <a:xfrm>
              <a:off x="-1" y="306497"/>
              <a:ext cx="4704684" cy="3312368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4683" y="625576"/>
              <a:ext cx="3476525" cy="2938918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135501" y="559919"/>
              <a:ext cx="19900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solidFill>
                    <a:schemeClr val="bg1"/>
                  </a:solidFill>
                </a:rPr>
                <a:t>VLTI : Chile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8707395" y="1746082"/>
              <a:ext cx="270811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trike="sngStrike" dirty="0"/>
                <a:t>MIDI : N 2Tels R=300</a:t>
              </a:r>
            </a:p>
            <a:p>
              <a:r>
                <a:rPr lang="fr-FR" strike="sngStrike" dirty="0"/>
                <a:t>AMBER : HK 3Tels R=12000</a:t>
              </a:r>
            </a:p>
            <a:p>
              <a:r>
                <a:rPr lang="fr-FR" dirty="0"/>
                <a:t>PIONIER : H 4Tels R=30</a:t>
              </a:r>
            </a:p>
            <a:p>
              <a:r>
                <a:rPr lang="fr-FR" dirty="0"/>
                <a:t>GRAVITY : K 4Tels R=4000</a:t>
              </a:r>
            </a:p>
            <a:p>
              <a:r>
                <a:rPr lang="fr-FR" dirty="0">
                  <a:solidFill>
                    <a:schemeClr val="bg1">
                      <a:lumMod val="75000"/>
                    </a:schemeClr>
                  </a:solidFill>
                </a:rPr>
                <a:t>MATISSE : LMN 4T R=4000</a:t>
              </a: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8197684" y="883084"/>
              <a:ext cx="38588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/>
                <a:t>4 </a:t>
              </a:r>
              <a:r>
                <a:rPr lang="fr-FR" sz="2800" dirty="0" err="1"/>
                <a:t>UTs</a:t>
              </a:r>
              <a:r>
                <a:rPr lang="fr-FR" sz="2800" dirty="0"/>
                <a:t> (8m) + 4 </a:t>
              </a:r>
              <a:r>
                <a:rPr lang="fr-FR" sz="2800" dirty="0" err="1"/>
                <a:t>ATs</a:t>
              </a:r>
              <a:r>
                <a:rPr lang="fr-FR" sz="2800" dirty="0"/>
                <a:t> (1.8m)</a:t>
              </a:r>
            </a:p>
          </p:txBody>
        </p:sp>
        <p:sp>
          <p:nvSpPr>
            <p:cNvPr id="32" name="Accolade ouvrante 31"/>
            <p:cNvSpPr/>
            <p:nvPr/>
          </p:nvSpPr>
          <p:spPr>
            <a:xfrm>
              <a:off x="8401976" y="1742346"/>
              <a:ext cx="493235" cy="1481063"/>
            </a:xfrm>
            <a:prstGeom prst="leftBrace">
              <a:avLst>
                <a:gd name="adj1" fmla="val 15979"/>
                <a:gd name="adj2" fmla="val 47739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50DE9B6-6B60-46E3-B112-9284788B2A7F}"/>
              </a:ext>
            </a:extLst>
          </p:cNvPr>
          <p:cNvGrpSpPr/>
          <p:nvPr/>
        </p:nvGrpSpPr>
        <p:grpSpPr>
          <a:xfrm>
            <a:off x="0" y="300188"/>
            <a:ext cx="11433961" cy="3212006"/>
            <a:chOff x="-1" y="3352298"/>
            <a:chExt cx="11433961" cy="3212006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2642" y="3396126"/>
              <a:ext cx="3230926" cy="3096504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3352298"/>
              <a:ext cx="4704684" cy="3212006"/>
            </a:xfrm>
            <a:prstGeom prst="rect">
              <a:avLst/>
            </a:prstGeom>
          </p:spPr>
        </p:pic>
        <p:sp>
          <p:nvSpPr>
            <p:cNvPr id="23" name="ZoneTexte 22"/>
            <p:cNvSpPr txBox="1"/>
            <p:nvPr/>
          </p:nvSpPr>
          <p:spPr>
            <a:xfrm>
              <a:off x="29980" y="3399633"/>
              <a:ext cx="32442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>
                  <a:solidFill>
                    <a:schemeClr val="bg1"/>
                  </a:solidFill>
                </a:rPr>
                <a:t>CHARA : </a:t>
              </a:r>
              <a:r>
                <a:rPr lang="fr-FR" sz="3200" dirty="0" err="1">
                  <a:solidFill>
                    <a:schemeClr val="bg1"/>
                  </a:solidFill>
                </a:rPr>
                <a:t>California</a:t>
              </a:r>
              <a:endParaRPr lang="fr-FR" sz="3200" dirty="0">
                <a:solidFill>
                  <a:schemeClr val="bg1"/>
                </a:solidFill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8401976" y="3897358"/>
              <a:ext cx="30319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/>
                <a:t> 6  </a:t>
              </a:r>
              <a:r>
                <a:rPr lang="fr-FR" sz="2800" dirty="0" err="1"/>
                <a:t>Telescopes</a:t>
              </a:r>
              <a:r>
                <a:rPr lang="fr-FR" sz="2800" dirty="0"/>
                <a:t> (1m) 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8507341" y="4707234"/>
              <a:ext cx="264970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VEGA : BVR 4Tels R=15000</a:t>
              </a:r>
            </a:p>
            <a:p>
              <a:r>
                <a:rPr lang="fr-FR" dirty="0"/>
                <a:t>PAVO : BVR 3Tels R=30</a:t>
              </a:r>
            </a:p>
            <a:p>
              <a:r>
                <a:rPr lang="fr-FR" dirty="0"/>
                <a:t>MIRC: H 6Tels R=30</a:t>
              </a:r>
            </a:p>
            <a:p>
              <a:r>
                <a:rPr lang="fr-FR" dirty="0"/>
                <a:t>…</a:t>
              </a:r>
            </a:p>
          </p:txBody>
        </p:sp>
        <p:sp>
          <p:nvSpPr>
            <p:cNvPr id="33" name="Accolade ouvrante 32"/>
            <p:cNvSpPr/>
            <p:nvPr/>
          </p:nvSpPr>
          <p:spPr>
            <a:xfrm>
              <a:off x="8260724" y="4587030"/>
              <a:ext cx="493235" cy="1320533"/>
            </a:xfrm>
            <a:prstGeom prst="leftBrace">
              <a:avLst>
                <a:gd name="adj1" fmla="val 15979"/>
                <a:gd name="adj2" fmla="val 47739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C801AAE4-A453-4715-8BBF-DFC97691372E}"/>
              </a:ext>
            </a:extLst>
          </p:cNvPr>
          <p:cNvSpPr txBox="1"/>
          <p:nvPr/>
        </p:nvSpPr>
        <p:spPr>
          <a:xfrm>
            <a:off x="5614193" y="535805"/>
            <a:ext cx="1657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B</a:t>
            </a:r>
            <a:r>
              <a:rPr lang="fr-FR" sz="2400" b="1" baseline="-25000" dirty="0"/>
              <a:t>max</a:t>
            </a:r>
            <a:r>
              <a:rPr lang="fr-FR" sz="2400" b="1" dirty="0"/>
              <a:t>= 330m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12827A7-E867-43AE-87E1-8204C2F26E1F}"/>
              </a:ext>
            </a:extLst>
          </p:cNvPr>
          <p:cNvSpPr txBox="1"/>
          <p:nvPr/>
        </p:nvSpPr>
        <p:spPr>
          <a:xfrm>
            <a:off x="5368241" y="6022273"/>
            <a:ext cx="1657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B</a:t>
            </a:r>
            <a:r>
              <a:rPr lang="fr-FR" sz="2400" b="1" baseline="-25000" dirty="0"/>
              <a:t>max</a:t>
            </a:r>
            <a:r>
              <a:rPr lang="fr-FR" sz="2400" b="1" dirty="0"/>
              <a:t>= 130m</a:t>
            </a:r>
          </a:p>
        </p:txBody>
      </p:sp>
    </p:spTree>
    <p:extLst>
      <p:ext uri="{BB962C8B-B14F-4D97-AF65-F5344CB8AC3E}">
        <p14:creationId xmlns:p14="http://schemas.microsoft.com/office/powerpoint/2010/main" val="3562780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Long baseline interferometry 101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e)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arrays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instruments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CB1317-FC5C-4A0D-8519-A1E107713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56" y="1498194"/>
            <a:ext cx="4885141" cy="42243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E6D277-C921-43CB-A57B-5F5819A176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3"/>
          <a:stretch/>
        </p:blipFill>
        <p:spPr>
          <a:xfrm>
            <a:off x="5243164" y="1648417"/>
            <a:ext cx="6507526" cy="39867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6E99A6-AD53-400B-BB31-EAE21C0E415E}"/>
              </a:ext>
            </a:extLst>
          </p:cNvPr>
          <p:cNvSpPr txBox="1"/>
          <p:nvPr/>
        </p:nvSpPr>
        <p:spPr>
          <a:xfrm>
            <a:off x="195209" y="619900"/>
            <a:ext cx="118219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AMBER &amp; MIDI were the most productive interferometric instruments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A58EDF-4528-40D0-BD95-BDE09982CBAA}"/>
              </a:ext>
            </a:extLst>
          </p:cNvPr>
          <p:cNvSpPr txBox="1"/>
          <p:nvPr/>
        </p:nvSpPr>
        <p:spPr>
          <a:xfrm>
            <a:off x="1298215" y="1193690"/>
            <a:ext cx="3058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Share of articles by instrument</a:t>
            </a:r>
          </a:p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D3DEFB-0FE2-4DC6-BB94-E6AE130B6B00}"/>
              </a:ext>
            </a:extLst>
          </p:cNvPr>
          <p:cNvSpPr txBox="1"/>
          <p:nvPr/>
        </p:nvSpPr>
        <p:spPr>
          <a:xfrm>
            <a:off x="7347628" y="1313528"/>
            <a:ext cx="2670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articles by year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960D4F-72E9-4400-B35C-0D9E54641626}"/>
              </a:ext>
            </a:extLst>
          </p:cNvPr>
          <p:cNvSpPr/>
          <p:nvPr/>
        </p:nvSpPr>
        <p:spPr>
          <a:xfrm>
            <a:off x="-220777" y="588490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Share of articles by facility :</a:t>
            </a:r>
          </a:p>
          <a:p>
            <a:pPr algn="ctr"/>
            <a:r>
              <a:rPr lang="en-US" dirty="0"/>
              <a:t>VLTI 67% - CHARA 21 % - Other 12%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02454F-8A64-4466-8259-D49106CD194D}"/>
              </a:ext>
            </a:extLst>
          </p:cNvPr>
          <p:cNvSpPr txBox="1"/>
          <p:nvPr/>
        </p:nvSpPr>
        <p:spPr>
          <a:xfrm>
            <a:off x="8913441" y="3185268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3C438E-8F59-47EC-A114-109DBA09B176}"/>
              </a:ext>
            </a:extLst>
          </p:cNvPr>
          <p:cNvSpPr txBox="1"/>
          <p:nvPr/>
        </p:nvSpPr>
        <p:spPr>
          <a:xfrm>
            <a:off x="8913441" y="233201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AMBER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F58A7A4-792F-4A35-BD13-F1B0A010DDFD}"/>
              </a:ext>
            </a:extLst>
          </p:cNvPr>
          <p:cNvCxnSpPr>
            <a:cxnSpLocks/>
          </p:cNvCxnSpPr>
          <p:nvPr/>
        </p:nvCxnSpPr>
        <p:spPr>
          <a:xfrm>
            <a:off x="9352022" y="3527518"/>
            <a:ext cx="287737" cy="4437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FBED10A-AFFF-4578-A4FC-D1BCB3E6588F}"/>
              </a:ext>
            </a:extLst>
          </p:cNvPr>
          <p:cNvCxnSpPr>
            <a:cxnSpLocks/>
          </p:cNvCxnSpPr>
          <p:nvPr/>
        </p:nvCxnSpPr>
        <p:spPr>
          <a:xfrm>
            <a:off x="9352022" y="2735889"/>
            <a:ext cx="430956" cy="3549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986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7"/>
          <a:stretch/>
        </p:blipFill>
        <p:spPr>
          <a:xfrm>
            <a:off x="2" y="298580"/>
            <a:ext cx="12191998" cy="6574984"/>
          </a:xfrm>
          <a:prstGeom prst="rect">
            <a:avLst/>
          </a:prstGeom>
        </p:spPr>
      </p:pic>
      <p:sp>
        <p:nvSpPr>
          <p:cNvPr id="63" name="Titre 1"/>
          <p:cNvSpPr txBox="1">
            <a:spLocks/>
          </p:cNvSpPr>
          <p:nvPr/>
        </p:nvSpPr>
        <p:spPr>
          <a:xfrm>
            <a:off x="0" y="517525"/>
            <a:ext cx="12191998" cy="2570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900" b="1" dirty="0">
                <a:solidFill>
                  <a:schemeClr val="bg1"/>
                </a:solidFill>
              </a:rPr>
              <a:t>Now that you are in the Fourier space…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…Let’s start our interferometric journey!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An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9740045" y="6196455"/>
            <a:ext cx="2451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VLTI </a:t>
            </a:r>
            <a:r>
              <a:rPr lang="fr-F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auxiliary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telescopes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llipse 5"/>
          <p:cNvSpPr/>
          <p:nvPr/>
        </p:nvSpPr>
        <p:spPr>
          <a:xfrm>
            <a:off x="580290" y="3532328"/>
            <a:ext cx="151332" cy="16140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7011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3" t="13984" r="1468" b="16809"/>
          <a:stretch/>
        </p:blipFill>
        <p:spPr>
          <a:xfrm>
            <a:off x="-27296" y="285750"/>
            <a:ext cx="12205980" cy="6538131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 flipV="1">
            <a:off x="1830980" y="3388350"/>
            <a:ext cx="8694145" cy="27347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1614956" y="3388350"/>
            <a:ext cx="379691" cy="34654"/>
          </a:xfrm>
          <a:prstGeom prst="straightConnector1">
            <a:avLst/>
          </a:prstGeom>
          <a:ln w="1905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275104" y="3063422"/>
            <a:ext cx="105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B0F0"/>
                </a:solidFill>
              </a:rPr>
              <a:t>Diameter</a:t>
            </a: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105934" y="3203684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Baseline</a:t>
            </a:r>
          </a:p>
        </p:txBody>
      </p:sp>
      <p:cxnSp>
        <p:nvCxnSpPr>
          <p:cNvPr id="17" name="Connecteur droit 16"/>
          <p:cNvCxnSpPr/>
          <p:nvPr/>
        </p:nvCxnSpPr>
        <p:spPr>
          <a:xfrm>
            <a:off x="1506944" y="482319"/>
            <a:ext cx="216024" cy="2592288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10218649" y="482319"/>
            <a:ext cx="216024" cy="2592288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H="1">
            <a:off x="2247900" y="3661824"/>
            <a:ext cx="3991583" cy="95858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H="1">
            <a:off x="7909545" y="3573016"/>
            <a:ext cx="2417116" cy="88808"/>
          </a:xfrm>
          <a:prstGeom prst="line">
            <a:avLst/>
          </a:prstGeom>
          <a:ln w="28575">
            <a:solidFill>
              <a:srgbClr val="FFFF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8904312" y="5301208"/>
            <a:ext cx="14401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6082898" y="6207640"/>
            <a:ext cx="615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« </a:t>
            </a:r>
            <a:r>
              <a:rPr lang="fr-F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» GI2T at the Observatoire de la Côte d’Azur </a:t>
            </a:r>
            <a:r>
              <a:rPr lang="fr-F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Nice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 Long baseline interferometry 101</a:t>
            </a:r>
          </a:p>
        </p:txBody>
      </p:sp>
    </p:spTree>
    <p:extLst>
      <p:ext uri="{BB962C8B-B14F-4D97-AF65-F5344CB8AC3E}">
        <p14:creationId xmlns:p14="http://schemas.microsoft.com/office/powerpoint/2010/main" val="2766126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828" y="3270236"/>
            <a:ext cx="2098325" cy="218029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2918">
            <a:off x="4408716" y="2982602"/>
            <a:ext cx="13539339" cy="373447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An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diameters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measurements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stellar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pPr algn="ctr"/>
            <a:r>
              <a:rPr lang="en-US" b="1" dirty="0"/>
              <a:t>From diameter measurements to stellar imaging</a:t>
            </a:r>
          </a:p>
        </p:txBody>
      </p:sp>
    </p:spTree>
    <p:extLst>
      <p:ext uri="{BB962C8B-B14F-4D97-AF65-F5344CB8AC3E}">
        <p14:creationId xmlns:p14="http://schemas.microsoft.com/office/powerpoint/2010/main" val="1485031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r>
              <a:rPr lang="fr-FR" dirty="0" err="1"/>
              <a:t>Why</a:t>
            </a:r>
            <a:r>
              <a:rPr lang="fr-FR" dirty="0"/>
              <a:t> do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need</a:t>
            </a:r>
            <a:r>
              <a:rPr lang="fr-FR" dirty="0"/>
              <a:t> </a:t>
            </a:r>
            <a:r>
              <a:rPr lang="fr-FR" dirty="0" err="1"/>
              <a:t>accurate</a:t>
            </a:r>
            <a:r>
              <a:rPr lang="fr-FR" dirty="0"/>
              <a:t> </a:t>
            </a:r>
            <a:r>
              <a:rPr lang="fr-FR" dirty="0" err="1"/>
              <a:t>diameters</a:t>
            </a:r>
            <a:r>
              <a:rPr lang="fr-FR" dirty="0"/>
              <a:t>?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7710787" y="5318666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bg1"/>
                </a:solidFill>
              </a:rPr>
              <a:t>η</a:t>
            </a:r>
            <a:r>
              <a:rPr lang="fr-FR" sz="1400" dirty="0">
                <a:solidFill>
                  <a:schemeClr val="bg1"/>
                </a:solidFill>
              </a:rPr>
              <a:t> Car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6" y="2345171"/>
            <a:ext cx="6252009" cy="3563167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545778" y="1687722"/>
            <a:ext cx="5663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Mainly for fundamental parameters of stars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640" y="1385008"/>
            <a:ext cx="5059582" cy="448494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328503" y="4186508"/>
            <a:ext cx="1896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CHARA/PAVO</a:t>
            </a:r>
          </a:p>
          <a:p>
            <a:pPr algn="ctr"/>
            <a:r>
              <a:rPr lang="fr-FR" dirty="0"/>
              <a:t>10 </a:t>
            </a:r>
            <a:r>
              <a:rPr lang="fr-FR" dirty="0" err="1"/>
              <a:t>early</a:t>
            </a:r>
            <a:r>
              <a:rPr lang="fr-FR" dirty="0"/>
              <a:t> type stars</a:t>
            </a:r>
          </a:p>
          <a:p>
            <a:pPr algn="ctr"/>
            <a:r>
              <a:rPr lang="fr-FR" dirty="0"/>
              <a:t>Maestro+ 2013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An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diameters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measurements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stellar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ZoneTexte 29">
            <a:extLst>
              <a:ext uri="{FF2B5EF4-FFF2-40B4-BE49-F238E27FC236}">
                <a16:creationId xmlns:a16="http://schemas.microsoft.com/office/drawing/2014/main" id="{6C290BB7-13D6-4281-A805-169C30B25A2E}"/>
              </a:ext>
            </a:extLst>
          </p:cNvPr>
          <p:cNvSpPr txBox="1"/>
          <p:nvPr/>
        </p:nvSpPr>
        <p:spPr>
          <a:xfrm>
            <a:off x="39926" y="6128707"/>
            <a:ext cx="10924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Other reasons includes fundamental parameters of planets and calibration of some distance estimators</a:t>
            </a:r>
          </a:p>
        </p:txBody>
      </p:sp>
    </p:spTree>
    <p:extLst>
      <p:ext uri="{BB962C8B-B14F-4D97-AF65-F5344CB8AC3E}">
        <p14:creationId xmlns:p14="http://schemas.microsoft.com/office/powerpoint/2010/main" val="3083650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r>
              <a:rPr lang="en-US" dirty="0"/>
              <a:t>Imaging stellar surface of </a:t>
            </a:r>
            <a:r>
              <a:rPr lang="en-US" dirty="0" err="1"/>
              <a:t>Supergiants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7710787" y="5318666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bg1"/>
                </a:solidFill>
              </a:rPr>
              <a:t>η</a:t>
            </a:r>
            <a:r>
              <a:rPr lang="fr-FR" sz="1400" dirty="0">
                <a:solidFill>
                  <a:schemeClr val="bg1"/>
                </a:solidFill>
              </a:rPr>
              <a:t> Car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27" y="1645137"/>
            <a:ext cx="4090242" cy="409024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49736" y="1706702"/>
            <a:ext cx="38840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IOTA/IONIC3 H-Band </a:t>
            </a:r>
          </a:p>
          <a:p>
            <a:pPr algn="ctr"/>
            <a:r>
              <a:rPr lang="fr-FR" dirty="0" err="1">
                <a:solidFill>
                  <a:schemeClr val="bg1"/>
                </a:solidFill>
              </a:rPr>
              <a:t>Reconstructed</a:t>
            </a:r>
            <a:r>
              <a:rPr lang="fr-FR" dirty="0">
                <a:solidFill>
                  <a:schemeClr val="bg1"/>
                </a:solidFill>
              </a:rPr>
              <a:t> image</a:t>
            </a: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46627" y="5441777"/>
            <a:ext cx="212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θ</a:t>
            </a:r>
            <a:r>
              <a:rPr lang="fr-FR" dirty="0">
                <a:solidFill>
                  <a:schemeClr val="bg1"/>
                </a:solidFill>
              </a:rPr>
              <a:t> = 44.28 </a:t>
            </a:r>
            <a:r>
              <a:rPr lang="el-GR" dirty="0">
                <a:solidFill>
                  <a:schemeClr val="bg1"/>
                </a:solidFill>
              </a:rPr>
              <a:t>±</a:t>
            </a:r>
            <a:r>
              <a:rPr lang="fr-FR" dirty="0">
                <a:solidFill>
                  <a:schemeClr val="bg1"/>
                </a:solidFill>
              </a:rPr>
              <a:t> 0.15 mas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40299" y="5739685"/>
            <a:ext cx="1584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err="1"/>
              <a:t>Haubois</a:t>
            </a:r>
            <a:r>
              <a:rPr lang="fr-FR" dirty="0"/>
              <a:t>+ 2009</a:t>
            </a:r>
            <a:endParaRPr lang="en-US" dirty="0"/>
          </a:p>
        </p:txBody>
      </p:sp>
      <p:grpSp>
        <p:nvGrpSpPr>
          <p:cNvPr id="7" name="Groupe 6"/>
          <p:cNvGrpSpPr/>
          <p:nvPr/>
        </p:nvGrpSpPr>
        <p:grpSpPr>
          <a:xfrm>
            <a:off x="4916743" y="2127194"/>
            <a:ext cx="6662917" cy="3955065"/>
            <a:chOff x="4916743" y="2127194"/>
            <a:chExt cx="6662917" cy="3955065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49258"/>
            <a:stretch/>
          </p:blipFill>
          <p:spPr>
            <a:xfrm>
              <a:off x="4916743" y="2158652"/>
              <a:ext cx="3347691" cy="2861023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6915389" y="5158929"/>
              <a:ext cx="294426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CHARA/MIRC H-band images </a:t>
              </a:r>
            </a:p>
            <a:p>
              <a:pPr algn="ctr"/>
              <a:r>
                <a:rPr lang="en-US" dirty="0"/>
                <a:t>of two Supergiant stars</a:t>
              </a:r>
            </a:p>
            <a:p>
              <a:pPr algn="ctr"/>
              <a:r>
                <a:rPr lang="en-US" dirty="0"/>
                <a:t>Baron+ 2014</a:t>
              </a:r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1"/>
            <a:stretch/>
          </p:blipFill>
          <p:spPr>
            <a:xfrm>
              <a:off x="8139654" y="2127194"/>
              <a:ext cx="3440006" cy="2923938"/>
            </a:xfrm>
            <a:prstGeom prst="rect">
              <a:avLst/>
            </a:prstGeom>
          </p:spPr>
        </p:pic>
      </p:grpSp>
      <p:sp>
        <p:nvSpPr>
          <p:cNvPr id="20" name="ZoneTexte 1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diameters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measurements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stellar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" y="6550223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An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6820443" y="6562820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diameters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measurements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stellar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291888" y="1569407"/>
            <a:ext cx="3999718" cy="4155957"/>
            <a:chOff x="291888" y="1569407"/>
            <a:chExt cx="3999718" cy="4155957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888" y="1569407"/>
              <a:ext cx="3999718" cy="4155957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1227612" y="3523360"/>
              <a:ext cx="24783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CO5BOLD </a:t>
              </a:r>
              <a:r>
                <a:rPr lang="fr-FR" dirty="0" err="1">
                  <a:solidFill>
                    <a:schemeClr val="bg1"/>
                  </a:solidFill>
                </a:rPr>
                <a:t>Freytag</a:t>
              </a:r>
              <a:r>
                <a:rPr lang="fr-FR" dirty="0">
                  <a:solidFill>
                    <a:schemeClr val="bg1"/>
                  </a:solidFill>
                </a:rPr>
                <a:t>+ 2012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9358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r>
              <a:rPr lang="en-US" dirty="0"/>
              <a:t>Stellar surfaces of fast-rotators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710787" y="5318666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bg1"/>
                </a:solidFill>
              </a:rPr>
              <a:t>η</a:t>
            </a:r>
            <a:r>
              <a:rPr lang="fr-FR" sz="1400" dirty="0">
                <a:solidFill>
                  <a:schemeClr val="bg1"/>
                </a:solidFill>
              </a:rPr>
              <a:t> Car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164183" y="1631101"/>
            <a:ext cx="1048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CHARA/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617029" y="1573692"/>
            <a:ext cx="1048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CHARA/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48286" y="1512093"/>
            <a:ext cx="379674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Constraints on the  Gravity darkening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sz="2400" dirty="0"/>
          </a:p>
          <a:p>
            <a:pPr algn="ctr"/>
            <a:r>
              <a:rPr lang="en-US" sz="2400" dirty="0" err="1"/>
              <a:t>Teff</a:t>
            </a:r>
            <a:r>
              <a:rPr lang="en-US" sz="2400" dirty="0"/>
              <a:t> α </a:t>
            </a:r>
            <a:r>
              <a:rPr lang="en-US" sz="2400" dirty="0" err="1"/>
              <a:t>geff</a:t>
            </a:r>
            <a:r>
              <a:rPr lang="en-US" sz="2400" dirty="0"/>
              <a:t> </a:t>
            </a:r>
            <a:r>
              <a:rPr lang="en-US" sz="2400" baseline="30000" dirty="0"/>
              <a:t>β</a:t>
            </a:r>
          </a:p>
          <a:p>
            <a:pPr algn="ctr"/>
            <a:r>
              <a:rPr lang="en-US" dirty="0"/>
              <a:t>(von </a:t>
            </a:r>
            <a:r>
              <a:rPr lang="en-US" dirty="0" err="1"/>
              <a:t>Zeipel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</a:t>
            </a:r>
            <a:r>
              <a:rPr lang="en-US" dirty="0"/>
              <a:t> β = 0.25 )</a:t>
            </a:r>
          </a:p>
          <a:p>
            <a:pPr algn="ctr"/>
            <a:r>
              <a:rPr lang="en-US" dirty="0"/>
              <a:t>β ~ 0.22 ( and depends on </a:t>
            </a:r>
            <a:r>
              <a:rPr lang="en-US" dirty="0" err="1"/>
              <a:t>Teff</a:t>
            </a:r>
            <a:r>
              <a:rPr lang="en-US" dirty="0"/>
              <a:t>) 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en-US" dirty="0"/>
              <a:t>Compatible with stellar interior model</a:t>
            </a:r>
          </a:p>
          <a:p>
            <a:pPr algn="ctr"/>
            <a:r>
              <a:rPr lang="en-US" dirty="0"/>
              <a:t> for fast-rotators ESTER </a:t>
            </a:r>
          </a:p>
          <a:p>
            <a:pPr algn="ctr"/>
            <a:r>
              <a:rPr lang="en-US" dirty="0"/>
              <a:t>(Espinoza Lara+ 2011)</a:t>
            </a:r>
          </a:p>
          <a:p>
            <a:pPr algn="ctr"/>
            <a:endParaRPr lang="en-US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2" y="1959344"/>
            <a:ext cx="3136799" cy="2045739"/>
          </a:xfrm>
          <a:prstGeom prst="rect">
            <a:avLst/>
          </a:prstGeom>
        </p:spPr>
      </p:pic>
      <p:sp>
        <p:nvSpPr>
          <p:cNvPr id="17" name="Flèche vers le bas 16"/>
          <p:cNvSpPr/>
          <p:nvPr/>
        </p:nvSpPr>
        <p:spPr>
          <a:xfrm>
            <a:off x="2295525" y="5125987"/>
            <a:ext cx="523875" cy="5004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" y="6550223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An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820443" y="6562820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diameters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measurements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stellar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280" y="1295317"/>
            <a:ext cx="6540905" cy="475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04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3" b="15840"/>
          <a:stretch/>
        </p:blipFill>
        <p:spPr>
          <a:xfrm>
            <a:off x="1" y="307909"/>
            <a:ext cx="12192001" cy="627017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About the </a:t>
            </a:r>
            <a:r>
              <a:rPr lang="en-US" dirty="0" err="1">
                <a:solidFill>
                  <a:schemeClr val="bg1"/>
                </a:solidFill>
              </a:rPr>
              <a:t>binarity</a:t>
            </a:r>
            <a:r>
              <a:rPr lang="en-US" dirty="0">
                <a:solidFill>
                  <a:schemeClr val="bg1"/>
                </a:solidFill>
              </a:rPr>
              <a:t> of massive stars 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An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About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binarity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249887" y="6196455"/>
            <a:ext cx="494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HR5171A : Olivier </a:t>
            </a:r>
            <a:r>
              <a:rPr lang="fr-F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Chesneau’s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Peanut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star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9231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binarity</a:t>
            </a:r>
            <a:r>
              <a:rPr lang="en-US" dirty="0"/>
              <a:t> as seen by interferometers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16"/>
          <a:stretch/>
        </p:blipFill>
        <p:spPr>
          <a:xfrm>
            <a:off x="3524268" y="1954628"/>
            <a:ext cx="4404111" cy="432733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028896" y="1779134"/>
            <a:ext cx="16466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/>
              <a:t>δ</a:t>
            </a:r>
            <a:r>
              <a:rPr lang="fr-FR" dirty="0"/>
              <a:t> </a:t>
            </a:r>
            <a:r>
              <a:rPr lang="fr-FR" dirty="0" err="1"/>
              <a:t>Centauri</a:t>
            </a:r>
            <a:r>
              <a:rPr lang="fr-FR" dirty="0"/>
              <a:t>  </a:t>
            </a:r>
          </a:p>
          <a:p>
            <a:pPr algn="ctr"/>
            <a:r>
              <a:rPr lang="fr-FR" dirty="0"/>
              <a:t>Meilland 2008+</a:t>
            </a:r>
          </a:p>
          <a:p>
            <a:pPr algn="ctr"/>
            <a:r>
              <a:rPr lang="fr-FR" dirty="0"/>
              <a:t>VLTI/AMBER</a:t>
            </a:r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4997521" y="2991410"/>
            <a:ext cx="3112" cy="562947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6288834" y="3040084"/>
            <a:ext cx="457199" cy="7776"/>
          </a:xfrm>
          <a:prstGeom prst="straightConnector1">
            <a:avLst/>
          </a:prstGeom>
          <a:ln w="254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0" y="2804811"/>
            <a:ext cx="378648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Oscillation amplitude (A)</a:t>
            </a:r>
          </a:p>
          <a:p>
            <a:pPr algn="ctr"/>
            <a:r>
              <a:rPr lang="fr-FR" sz="2800" dirty="0">
                <a:solidFill>
                  <a:srgbClr val="FF0000"/>
                </a:solidFill>
                <a:sym typeface="Wingdings" panose="05000000000000000000" pitchFamily="2" charset="2"/>
              </a:rPr>
              <a:t></a:t>
            </a:r>
          </a:p>
          <a:p>
            <a:pPr algn="ctr"/>
            <a:r>
              <a:rPr lang="fr-FR" sz="2800" dirty="0">
                <a:solidFill>
                  <a:srgbClr val="FF0000"/>
                </a:solidFill>
                <a:sym typeface="Wingdings" panose="05000000000000000000" pitchFamily="2" charset="2"/>
              </a:rPr>
              <a:t>Flux ratio (f)</a:t>
            </a:r>
          </a:p>
          <a:p>
            <a:pPr algn="ctr"/>
            <a:endParaRPr lang="fr-FR" sz="280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algn="ctr"/>
            <a:r>
              <a:rPr lang="fr-FR" sz="2800" dirty="0">
                <a:solidFill>
                  <a:srgbClr val="FF0000"/>
                </a:solidFill>
                <a:sym typeface="Wingdings" panose="05000000000000000000" pitchFamily="2" charset="2"/>
              </a:rPr>
              <a:t>f = A / 2 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034234" y="2594664"/>
            <a:ext cx="3634841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>
                <a:solidFill>
                  <a:srgbClr val="00B050"/>
                </a:solidFill>
              </a:rPr>
              <a:t>Oscillation </a:t>
            </a:r>
            <a:r>
              <a:rPr lang="fr-FR" sz="2800" dirty="0" err="1">
                <a:solidFill>
                  <a:srgbClr val="00B050"/>
                </a:solidFill>
              </a:rPr>
              <a:t>period</a:t>
            </a:r>
            <a:r>
              <a:rPr lang="fr-FR" sz="2800" dirty="0">
                <a:solidFill>
                  <a:srgbClr val="00B050"/>
                </a:solidFill>
              </a:rPr>
              <a:t> (T)</a:t>
            </a:r>
            <a:endParaRPr lang="fr-FR" sz="2400" dirty="0">
              <a:solidFill>
                <a:srgbClr val="00B050"/>
              </a:solidFill>
            </a:endParaRPr>
          </a:p>
          <a:p>
            <a:pPr algn="ctr"/>
            <a:r>
              <a:rPr lang="fr-FR" sz="2400" dirty="0">
                <a:solidFill>
                  <a:srgbClr val="00B050"/>
                </a:solidFill>
                <a:sym typeface="Wingdings" panose="05000000000000000000" pitchFamily="2" charset="2"/>
              </a:rPr>
              <a:t></a:t>
            </a:r>
          </a:p>
          <a:p>
            <a:pPr algn="ctr"/>
            <a:r>
              <a:rPr lang="fr-FR" sz="2800" dirty="0" err="1">
                <a:solidFill>
                  <a:srgbClr val="00B050"/>
                </a:solidFill>
                <a:sym typeface="Wingdings" panose="05000000000000000000" pitchFamily="2" charset="2"/>
              </a:rPr>
              <a:t>Projected</a:t>
            </a:r>
            <a:r>
              <a:rPr lang="fr-FR" sz="2400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fr-FR" sz="2800" dirty="0" err="1">
                <a:solidFill>
                  <a:srgbClr val="00B050"/>
                </a:solidFill>
                <a:sym typeface="Wingdings" panose="05000000000000000000" pitchFamily="2" charset="2"/>
              </a:rPr>
              <a:t>separation</a:t>
            </a:r>
            <a:r>
              <a:rPr lang="fr-FR" sz="2800" dirty="0">
                <a:solidFill>
                  <a:srgbClr val="00B050"/>
                </a:solidFill>
                <a:sym typeface="Wingdings" panose="05000000000000000000" pitchFamily="2" charset="2"/>
              </a:rPr>
              <a:t> (s)</a:t>
            </a:r>
          </a:p>
          <a:p>
            <a:pPr algn="ctr"/>
            <a:r>
              <a:rPr lang="fr-FR" sz="2800" dirty="0">
                <a:solidFill>
                  <a:srgbClr val="00B050"/>
                </a:solidFill>
                <a:sym typeface="Wingdings" panose="05000000000000000000" pitchFamily="2" charset="2"/>
              </a:rPr>
              <a:t>Along the </a:t>
            </a:r>
            <a:r>
              <a:rPr lang="fr-FR" sz="2800" dirty="0" err="1">
                <a:solidFill>
                  <a:srgbClr val="00B050"/>
                </a:solidFill>
                <a:sym typeface="Wingdings" panose="05000000000000000000" pitchFamily="2" charset="2"/>
              </a:rPr>
              <a:t>baseline</a:t>
            </a:r>
            <a:endParaRPr lang="fr-FR" sz="2800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 algn="ctr"/>
            <a:endParaRPr lang="fr-FR" sz="2800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 algn="ctr"/>
            <a:r>
              <a:rPr lang="fr-FR" sz="2800" dirty="0">
                <a:solidFill>
                  <a:srgbClr val="00B050"/>
                </a:solidFill>
                <a:sym typeface="Wingdings" panose="05000000000000000000" pitchFamily="2" charset="2"/>
              </a:rPr>
              <a:t>s= 1 / T</a:t>
            </a:r>
            <a:endParaRPr lang="fr-FR" sz="2400" dirty="0">
              <a:solidFill>
                <a:srgbClr val="00B05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An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About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binarity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</a:p>
        </p:txBody>
      </p:sp>
    </p:spTree>
    <p:extLst>
      <p:ext uri="{BB962C8B-B14F-4D97-AF65-F5344CB8AC3E}">
        <p14:creationId xmlns:p14="http://schemas.microsoft.com/office/powerpoint/2010/main" val="3085105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binary fraction among massive stars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710787" y="5318666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bg1"/>
                </a:solidFill>
              </a:rPr>
              <a:t>η</a:t>
            </a:r>
            <a:r>
              <a:rPr lang="fr-FR" sz="1400" dirty="0">
                <a:solidFill>
                  <a:schemeClr val="bg1"/>
                </a:solidFill>
              </a:rPr>
              <a:t> Car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39684" y="1628503"/>
            <a:ext cx="5063502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The </a:t>
            </a:r>
            <a:r>
              <a:rPr lang="en-US" sz="2400" dirty="0" err="1"/>
              <a:t>SMaSH</a:t>
            </a:r>
            <a:r>
              <a:rPr lang="en-US" sz="2400" dirty="0"/>
              <a:t>+ program</a:t>
            </a:r>
          </a:p>
          <a:p>
            <a:pPr algn="ctr"/>
            <a:r>
              <a:rPr lang="en-US" dirty="0"/>
              <a:t>(Southern Massive Stars at High Angular resolution)</a:t>
            </a:r>
          </a:p>
          <a:p>
            <a:endParaRPr lang="en-US" dirty="0"/>
          </a:p>
          <a:p>
            <a:pPr algn="ctr"/>
            <a:r>
              <a:rPr lang="en-US" dirty="0"/>
              <a:t>173 O stars observed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105 VLTI/PIONIER </a:t>
            </a:r>
          </a:p>
          <a:p>
            <a:pPr algn="ctr"/>
            <a:r>
              <a:rPr lang="en-US" dirty="0"/>
              <a:t>(small separation 1 - 45 mas)</a:t>
            </a:r>
          </a:p>
          <a:p>
            <a:pPr algn="ctr"/>
            <a:r>
              <a:rPr lang="en-US" dirty="0"/>
              <a:t>+ </a:t>
            </a:r>
          </a:p>
          <a:p>
            <a:pPr algn="ctr"/>
            <a:r>
              <a:rPr lang="en-US" dirty="0"/>
              <a:t>162 VLT/NACO</a:t>
            </a:r>
          </a:p>
          <a:p>
            <a:pPr algn="ctr"/>
            <a:r>
              <a:rPr lang="en-US" dirty="0"/>
              <a:t>(larger separation 30 mas - 8’’)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433" y="1613559"/>
            <a:ext cx="4604907" cy="424506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131479" y="6080878"/>
            <a:ext cx="1874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 Bouquin+ 2014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545675" y="5026785"/>
            <a:ext cx="2616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binary fraction : 0.86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446917" y="5049271"/>
            <a:ext cx="314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companion : 1.83±0.32</a:t>
            </a:r>
          </a:p>
        </p:txBody>
      </p:sp>
      <p:cxnSp>
        <p:nvCxnSpPr>
          <p:cNvPr id="11" name="Connecteur droit avec flèche 10"/>
          <p:cNvCxnSpPr>
            <a:endCxn id="10" idx="0"/>
          </p:cNvCxnSpPr>
          <p:nvPr/>
        </p:nvCxnSpPr>
        <p:spPr>
          <a:xfrm>
            <a:off x="3718524" y="4605644"/>
            <a:ext cx="1301549" cy="443627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endCxn id="7" idx="0"/>
          </p:cNvCxnSpPr>
          <p:nvPr/>
        </p:nvCxnSpPr>
        <p:spPr>
          <a:xfrm flipH="1">
            <a:off x="1853694" y="4605644"/>
            <a:ext cx="1463198" cy="421141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743592" y="5971232"/>
            <a:ext cx="618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Massive stars were formed nearly exclusively in multiple systems</a:t>
            </a:r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1934518" y="5461861"/>
            <a:ext cx="1301549" cy="443627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H="1">
            <a:off x="3571435" y="5522502"/>
            <a:ext cx="1463198" cy="421141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An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About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binarity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</a:p>
        </p:txBody>
      </p:sp>
    </p:spTree>
    <p:extLst>
      <p:ext uri="{BB962C8B-B14F-4D97-AF65-F5344CB8AC3E}">
        <p14:creationId xmlns:p14="http://schemas.microsoft.com/office/powerpoint/2010/main" val="1542014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triple-O stellar system HD 150136 </a:t>
            </a:r>
            <a:br>
              <a:rPr lang="en-US" dirty="0"/>
            </a:br>
            <a:r>
              <a:rPr lang="en-US" sz="2400" dirty="0"/>
              <a:t>seen by the </a:t>
            </a:r>
            <a:r>
              <a:rPr lang="fr-FR" sz="2400" dirty="0"/>
              <a:t>VLTI/PIONIER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7710787" y="5318666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bg1"/>
                </a:solidFill>
              </a:rPr>
              <a:t>η</a:t>
            </a:r>
            <a:r>
              <a:rPr lang="fr-FR" sz="1400" dirty="0">
                <a:solidFill>
                  <a:schemeClr val="bg1"/>
                </a:solidFill>
              </a:rPr>
              <a:t> Car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209741" y="3049025"/>
            <a:ext cx="21278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3D-orbit</a:t>
            </a:r>
          </a:p>
          <a:p>
            <a:pPr algn="ctr"/>
            <a:endParaRPr lang="fr-FR" dirty="0">
              <a:sym typeface="Wingdings" panose="05000000000000000000" pitchFamily="2" charset="2"/>
            </a:endParaRPr>
          </a:p>
          <a:p>
            <a:pPr algn="ctr"/>
            <a:endParaRPr lang="fr-FR" dirty="0"/>
          </a:p>
          <a:p>
            <a:pPr algn="ctr"/>
            <a:r>
              <a:rPr lang="fr-FR" dirty="0"/>
              <a:t>Masses </a:t>
            </a:r>
          </a:p>
          <a:p>
            <a:pPr algn="ctr"/>
            <a:r>
              <a:rPr lang="fr-FR" dirty="0"/>
              <a:t>of the components</a:t>
            </a:r>
          </a:p>
          <a:p>
            <a:pPr algn="ctr"/>
            <a:r>
              <a:rPr lang="fr-FR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975" y="1523202"/>
            <a:ext cx="3663709" cy="48235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05554" y="1277798"/>
            <a:ext cx="2929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 Radial </a:t>
            </a:r>
            <a:r>
              <a:rPr lang="fr-FR" dirty="0" err="1"/>
              <a:t>velocity</a:t>
            </a:r>
            <a:r>
              <a:rPr lang="fr-FR" dirty="0"/>
              <a:t> </a:t>
            </a:r>
            <a:r>
              <a:rPr lang="fr-FR" dirty="0" err="1"/>
              <a:t>measurments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86611" y="5341862"/>
            <a:ext cx="88018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/>
              <a:t>Sana+ 2013 &amp; </a:t>
            </a:r>
            <a:r>
              <a:rPr lang="fr-FR" sz="2400" dirty="0" err="1"/>
              <a:t>Nasseri</a:t>
            </a:r>
            <a:r>
              <a:rPr lang="fr-FR" sz="2400" dirty="0"/>
              <a:t>+ 2014</a:t>
            </a:r>
          </a:p>
          <a:p>
            <a:pPr algn="ctr"/>
            <a:r>
              <a:rPr lang="fr-FR" sz="1600" dirty="0"/>
              <a:t>8% </a:t>
            </a:r>
            <a:r>
              <a:rPr lang="fr-FR" sz="1600" dirty="0" err="1"/>
              <a:t>accuracy</a:t>
            </a:r>
            <a:r>
              <a:rPr lang="fr-FR" sz="1600" dirty="0"/>
              <a:t> on the masses</a:t>
            </a:r>
          </a:p>
          <a:p>
            <a:pPr algn="ctr"/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045686" y="1799528"/>
            <a:ext cx="2153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err="1"/>
              <a:t>Interferometric</a:t>
            </a:r>
            <a:r>
              <a:rPr lang="fr-FR" dirty="0"/>
              <a:t> </a:t>
            </a:r>
            <a:r>
              <a:rPr lang="fr-FR" dirty="0" err="1"/>
              <a:t>Orbit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435" y="2154367"/>
            <a:ext cx="4206172" cy="2854966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>
          <a:xfrm>
            <a:off x="2958696" y="3041038"/>
            <a:ext cx="2755014" cy="18713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6826406" y="2928677"/>
            <a:ext cx="1975464" cy="2994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lèche vers le bas 22"/>
          <p:cNvSpPr/>
          <p:nvPr/>
        </p:nvSpPr>
        <p:spPr>
          <a:xfrm>
            <a:off x="5950442" y="3426688"/>
            <a:ext cx="487680" cy="4963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An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About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binarity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</a:p>
        </p:txBody>
      </p:sp>
    </p:spTree>
    <p:extLst>
      <p:ext uri="{BB962C8B-B14F-4D97-AF65-F5344CB8AC3E}">
        <p14:creationId xmlns:p14="http://schemas.microsoft.com/office/powerpoint/2010/main" val="1894083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65125"/>
            <a:ext cx="12401006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dirty="0"/>
              <a:t>β </a:t>
            </a:r>
            <a:r>
              <a:rPr lang="fr-FR" sz="4000" dirty="0" err="1"/>
              <a:t>Lyrae</a:t>
            </a:r>
            <a:r>
              <a:rPr lang="fr-FR" sz="4000" dirty="0"/>
              <a:t> : A semi-</a:t>
            </a:r>
            <a:r>
              <a:rPr lang="fr-FR" sz="4000" dirty="0" err="1"/>
              <a:t>detached</a:t>
            </a:r>
            <a:r>
              <a:rPr lang="fr-FR" sz="4000" dirty="0"/>
              <a:t> </a:t>
            </a:r>
            <a:r>
              <a:rPr lang="fr-FR" sz="4000" dirty="0" err="1"/>
              <a:t>binary</a:t>
            </a:r>
            <a:r>
              <a:rPr lang="fr-FR" sz="4000" dirty="0"/>
              <a:t> </a:t>
            </a:r>
            <a:br>
              <a:rPr lang="fr-FR" sz="4000" dirty="0"/>
            </a:br>
            <a:r>
              <a:rPr lang="fr-FR" sz="2800" dirty="0"/>
              <a:t>as </a:t>
            </a:r>
            <a:r>
              <a:rPr lang="fr-FR" sz="2800" dirty="0" err="1"/>
              <a:t>seen</a:t>
            </a:r>
            <a:r>
              <a:rPr lang="fr-FR" sz="2800" dirty="0"/>
              <a:t> by CHARA/MIRC</a:t>
            </a:r>
            <a:endParaRPr lang="en-US" sz="4000" dirty="0"/>
          </a:p>
        </p:txBody>
      </p:sp>
      <p:grpSp>
        <p:nvGrpSpPr>
          <p:cNvPr id="9" name="Groupe 8"/>
          <p:cNvGrpSpPr/>
          <p:nvPr/>
        </p:nvGrpSpPr>
        <p:grpSpPr>
          <a:xfrm>
            <a:off x="4707779" y="1864383"/>
            <a:ext cx="5703045" cy="4332813"/>
            <a:chOff x="516506" y="1690688"/>
            <a:chExt cx="4709518" cy="3932868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7121" y="1690688"/>
              <a:ext cx="3198903" cy="346201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140333" y="4897447"/>
              <a:ext cx="3085691" cy="2552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516506" y="5161891"/>
              <a:ext cx="16450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dirty="0"/>
                <a:t>Zhao+ 2008</a:t>
              </a:r>
              <a:endParaRPr lang="en-US" sz="2400" dirty="0"/>
            </a:p>
          </p:txBody>
        </p:sp>
      </p:grp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80" y="1305344"/>
            <a:ext cx="2822139" cy="5086748"/>
          </a:xfrm>
          <a:prstGeom prst="rect">
            <a:avLst/>
          </a:prstGeom>
        </p:spPr>
      </p:pic>
      <p:cxnSp>
        <p:nvCxnSpPr>
          <p:cNvPr id="13" name="Connecteur droit avec flèche 12"/>
          <p:cNvCxnSpPr>
            <a:cxnSpLocks/>
          </p:cNvCxnSpPr>
          <p:nvPr/>
        </p:nvCxnSpPr>
        <p:spPr>
          <a:xfrm flipV="1">
            <a:off x="4077265" y="3509554"/>
            <a:ext cx="2436746" cy="193024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 rot="21348247">
            <a:off x="4305213" y="3201182"/>
            <a:ext cx="1979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Images at 6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epochs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An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About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binarity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</a:p>
        </p:txBody>
      </p:sp>
    </p:spTree>
    <p:extLst>
      <p:ext uri="{BB962C8B-B14F-4D97-AF65-F5344CB8AC3E}">
        <p14:creationId xmlns:p14="http://schemas.microsoft.com/office/powerpoint/2010/main" val="510287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/>
          </a:blip>
          <a:srcRect t="3368" b="27953"/>
          <a:stretch/>
        </p:blipFill>
        <p:spPr>
          <a:xfrm>
            <a:off x="360" y="307911"/>
            <a:ext cx="12191640" cy="62795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circumstellar environments of massive stars…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An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940352" y="6175008"/>
            <a:ext cx="494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Artist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A[e] </a:t>
            </a:r>
            <a:r>
              <a:rPr lang="fr-F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supergiant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HD 62623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305425" y="1278283"/>
            <a:ext cx="663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…</a:t>
            </a:r>
            <a:r>
              <a:rPr lang="fr-FR" dirty="0" err="1">
                <a:solidFill>
                  <a:schemeClr val="bg1"/>
                </a:solidFill>
              </a:rPr>
              <a:t>only</a:t>
            </a:r>
            <a:r>
              <a:rPr lang="fr-FR" dirty="0">
                <a:solidFill>
                  <a:schemeClr val="bg1"/>
                </a:solidFill>
              </a:rPr>
              <a:t> a few </a:t>
            </a:r>
            <a:r>
              <a:rPr lang="fr-FR" dirty="0" err="1">
                <a:solidFill>
                  <a:schemeClr val="bg1"/>
                </a:solidFill>
              </a:rPr>
              <a:t>examples</a:t>
            </a:r>
            <a:r>
              <a:rPr lang="fr-FR" dirty="0">
                <a:solidFill>
                  <a:schemeClr val="bg1"/>
                </a:solidFill>
              </a:rPr>
              <a:t> of </a:t>
            </a:r>
            <a:r>
              <a:rPr lang="fr-FR" dirty="0" err="1">
                <a:solidFill>
                  <a:schemeClr val="bg1"/>
                </a:solidFill>
              </a:rPr>
              <a:t>what</a:t>
            </a:r>
            <a:r>
              <a:rPr lang="fr-FR" dirty="0">
                <a:solidFill>
                  <a:schemeClr val="bg1"/>
                </a:solidFill>
              </a:rPr>
              <a:t> can </a:t>
            </a:r>
            <a:r>
              <a:rPr lang="fr-FR" dirty="0" err="1">
                <a:solidFill>
                  <a:schemeClr val="bg1"/>
                </a:solidFill>
              </a:rPr>
              <a:t>be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done</a:t>
            </a:r>
            <a:r>
              <a:rPr lang="fr-FR" dirty="0">
                <a:solidFill>
                  <a:schemeClr val="bg1"/>
                </a:solidFill>
              </a:rPr>
              <a:t> and </a:t>
            </a:r>
            <a:r>
              <a:rPr lang="fr-FR" dirty="0" err="1">
                <a:solidFill>
                  <a:schemeClr val="bg1"/>
                </a:solidFill>
              </a:rPr>
              <a:t>what</a:t>
            </a:r>
            <a:r>
              <a:rPr lang="fr-FR" dirty="0">
                <a:solidFill>
                  <a:schemeClr val="bg1"/>
                </a:solidFill>
              </a:rPr>
              <a:t> has been </a:t>
            </a:r>
            <a:r>
              <a:rPr lang="fr-FR" dirty="0" err="1">
                <a:solidFill>
                  <a:schemeClr val="bg1"/>
                </a:solidFill>
              </a:rPr>
              <a:t>done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542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589" y="1599199"/>
            <a:ext cx="6598763" cy="549897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pPr algn="ctr"/>
            <a:r>
              <a:rPr lang="en-US" dirty="0"/>
              <a:t>Thomas Young’s slits experiment (1801)</a:t>
            </a:r>
          </a:p>
        </p:txBody>
      </p:sp>
      <p:sp>
        <p:nvSpPr>
          <p:cNvPr id="69" name="Titre 1"/>
          <p:cNvSpPr txBox="1">
            <a:spLocks/>
          </p:cNvSpPr>
          <p:nvPr/>
        </p:nvSpPr>
        <p:spPr>
          <a:xfrm>
            <a:off x="1" y="1249795"/>
            <a:ext cx="12191999" cy="881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b="1" dirty="0"/>
          </a:p>
        </p:txBody>
      </p:sp>
      <p:sp>
        <p:nvSpPr>
          <p:cNvPr id="14" name="Ellipse 13"/>
          <p:cNvSpPr/>
          <p:nvPr/>
        </p:nvSpPr>
        <p:spPr>
          <a:xfrm>
            <a:off x="3214540" y="4081807"/>
            <a:ext cx="141402" cy="16025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90" y="2661746"/>
            <a:ext cx="1905000" cy="30003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Let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fringes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0F31116-3317-4FC4-AD06-69EE87B18665}"/>
              </a:ext>
            </a:extLst>
          </p:cNvPr>
          <p:cNvSpPr txBox="1"/>
          <p:nvPr/>
        </p:nvSpPr>
        <p:spPr>
          <a:xfrm>
            <a:off x="2332466" y="2905678"/>
            <a:ext cx="2212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The Star </a:t>
            </a:r>
            <a:r>
              <a:rPr lang="fr-FR" dirty="0" err="1"/>
              <a:t>is</a:t>
            </a:r>
            <a:r>
              <a:rPr lang="fr-FR" dirty="0"/>
              <a:t> the Source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DE4EF51-26F8-4700-B897-BB65A814A68F}"/>
              </a:ext>
            </a:extLst>
          </p:cNvPr>
          <p:cNvSpPr txBox="1"/>
          <p:nvPr/>
        </p:nvSpPr>
        <p:spPr>
          <a:xfrm>
            <a:off x="4973088" y="1690687"/>
            <a:ext cx="2858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The </a:t>
            </a:r>
            <a:r>
              <a:rPr lang="fr-FR" dirty="0" err="1"/>
              <a:t>Telescopes</a:t>
            </a:r>
            <a:r>
              <a:rPr lang="fr-FR" dirty="0"/>
              <a:t> are the </a:t>
            </a:r>
            <a:r>
              <a:rPr lang="fr-FR" dirty="0" err="1"/>
              <a:t>Slits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48AD54C-6C19-4B33-BA4D-7FD1900C2F24}"/>
              </a:ext>
            </a:extLst>
          </p:cNvPr>
          <p:cNvSpPr txBox="1"/>
          <p:nvPr/>
        </p:nvSpPr>
        <p:spPr>
          <a:xfrm>
            <a:off x="7828758" y="1357136"/>
            <a:ext cx="2641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The Detector </a:t>
            </a:r>
            <a:r>
              <a:rPr lang="fr-FR" dirty="0" err="1"/>
              <a:t>is</a:t>
            </a:r>
            <a:r>
              <a:rPr lang="fr-FR" dirty="0"/>
              <a:t> the Screen</a:t>
            </a:r>
          </a:p>
        </p:txBody>
      </p:sp>
    </p:spTree>
    <p:extLst>
      <p:ext uri="{BB962C8B-B14F-4D97-AF65-F5344CB8AC3E}">
        <p14:creationId xmlns:p14="http://schemas.microsoft.com/office/powerpoint/2010/main" val="2782223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Longer wavelengths probe colder material…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81" y="1581811"/>
            <a:ext cx="8363326" cy="470554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639033" y="6059977"/>
            <a:ext cx="2956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Dullemond</a:t>
            </a:r>
            <a:r>
              <a:rPr lang="fr-FR" dirty="0"/>
              <a:t> &amp; Monnier (2010)</a:t>
            </a:r>
            <a:endParaRPr lang="en-US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2493054" y="2659418"/>
            <a:ext cx="1552422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2493054" y="2382419"/>
            <a:ext cx="1548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</a:rPr>
              <a:t>Visible </a:t>
            </a:r>
            <a:r>
              <a:rPr lang="fr-FR" sz="1200" dirty="0" err="1">
                <a:solidFill>
                  <a:srgbClr val="FF0000"/>
                </a:solidFill>
              </a:rPr>
              <a:t>interferometry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An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</a:p>
        </p:txBody>
      </p:sp>
      <p:sp>
        <p:nvSpPr>
          <p:cNvPr id="5" name="Rectangle 4"/>
          <p:cNvSpPr/>
          <p:nvPr/>
        </p:nvSpPr>
        <p:spPr>
          <a:xfrm>
            <a:off x="6118757" y="1799635"/>
            <a:ext cx="4351697" cy="28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D92D37-1A49-4358-BED2-C04476612010}"/>
              </a:ext>
            </a:extLst>
          </p:cNvPr>
          <p:cNvSpPr txBox="1"/>
          <p:nvPr/>
        </p:nvSpPr>
        <p:spPr>
          <a:xfrm>
            <a:off x="6579526" y="1276784"/>
            <a:ext cx="4187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 so further away from the star </a:t>
            </a:r>
          </a:p>
        </p:txBody>
      </p:sp>
    </p:spTree>
    <p:extLst>
      <p:ext uri="{BB962C8B-B14F-4D97-AF65-F5344CB8AC3E}">
        <p14:creationId xmlns:p14="http://schemas.microsoft.com/office/powerpoint/2010/main" val="3608189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2" r="41737"/>
          <a:stretch/>
        </p:blipFill>
        <p:spPr>
          <a:xfrm>
            <a:off x="-46417" y="3805971"/>
            <a:ext cx="5096983" cy="2766923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4725761-A6C7-4844-AE8D-2072A004E33B}"/>
              </a:ext>
            </a:extLst>
          </p:cNvPr>
          <p:cNvSpPr/>
          <p:nvPr/>
        </p:nvSpPr>
        <p:spPr>
          <a:xfrm>
            <a:off x="2543503" y="4572000"/>
            <a:ext cx="2364828" cy="1524000"/>
          </a:xfrm>
          <a:custGeom>
            <a:avLst/>
            <a:gdLst>
              <a:gd name="connsiteX0" fmla="*/ 0 w 2364828"/>
              <a:gd name="connsiteY0" fmla="*/ 0 h 1524000"/>
              <a:gd name="connsiteX1" fmla="*/ 378373 w 2364828"/>
              <a:gd name="connsiteY1" fmla="*/ 21021 h 1524000"/>
              <a:gd name="connsiteX2" fmla="*/ 683173 w 2364828"/>
              <a:gd name="connsiteY2" fmla="*/ 31531 h 1524000"/>
              <a:gd name="connsiteX3" fmla="*/ 987973 w 2364828"/>
              <a:gd name="connsiteY3" fmla="*/ 63062 h 1524000"/>
              <a:gd name="connsiteX4" fmla="*/ 1366345 w 2364828"/>
              <a:gd name="connsiteY4" fmla="*/ 241738 h 1524000"/>
              <a:gd name="connsiteX5" fmla="*/ 1702676 w 2364828"/>
              <a:gd name="connsiteY5" fmla="*/ 430924 h 1524000"/>
              <a:gd name="connsiteX6" fmla="*/ 1975945 w 2364828"/>
              <a:gd name="connsiteY6" fmla="*/ 704193 h 1524000"/>
              <a:gd name="connsiteX7" fmla="*/ 2259725 w 2364828"/>
              <a:gd name="connsiteY7" fmla="*/ 935421 h 1524000"/>
              <a:gd name="connsiteX8" fmla="*/ 2364828 w 2364828"/>
              <a:gd name="connsiteY8" fmla="*/ 1082566 h 1524000"/>
              <a:gd name="connsiteX9" fmla="*/ 2354318 w 2364828"/>
              <a:gd name="connsiteY9" fmla="*/ 1524000 h 1524000"/>
              <a:gd name="connsiteX10" fmla="*/ 1765738 w 2364828"/>
              <a:gd name="connsiteY10" fmla="*/ 1471448 h 1524000"/>
              <a:gd name="connsiteX11" fmla="*/ 430925 w 2364828"/>
              <a:gd name="connsiteY11" fmla="*/ 325821 h 1524000"/>
              <a:gd name="connsiteX12" fmla="*/ 0 w 2364828"/>
              <a:gd name="connsiteY12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64828" h="1524000">
                <a:moveTo>
                  <a:pt x="0" y="0"/>
                </a:moveTo>
                <a:lnTo>
                  <a:pt x="378373" y="21021"/>
                </a:lnTo>
                <a:lnTo>
                  <a:pt x="683173" y="31531"/>
                </a:lnTo>
                <a:lnTo>
                  <a:pt x="987973" y="63062"/>
                </a:lnTo>
                <a:lnTo>
                  <a:pt x="1366345" y="241738"/>
                </a:lnTo>
                <a:lnTo>
                  <a:pt x="1702676" y="430924"/>
                </a:lnTo>
                <a:lnTo>
                  <a:pt x="1975945" y="704193"/>
                </a:lnTo>
                <a:lnTo>
                  <a:pt x="2259725" y="935421"/>
                </a:lnTo>
                <a:lnTo>
                  <a:pt x="2364828" y="1082566"/>
                </a:lnTo>
                <a:lnTo>
                  <a:pt x="2354318" y="1524000"/>
                </a:lnTo>
                <a:lnTo>
                  <a:pt x="1765738" y="1471448"/>
                </a:lnTo>
                <a:lnTo>
                  <a:pt x="430925" y="325821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644844" y="1259554"/>
            <a:ext cx="3277912" cy="516582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1" name="ZoneTexte 20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</a:p>
        </p:txBody>
      </p:sp>
      <p:sp>
        <p:nvSpPr>
          <p:cNvPr id="24" name="Titre 1"/>
          <p:cNvSpPr>
            <a:spLocks noGrp="1"/>
          </p:cNvSpPr>
          <p:nvPr>
            <p:ph type="title"/>
          </p:nvPr>
        </p:nvSpPr>
        <p:spPr>
          <a:xfrm>
            <a:off x="0" y="365126"/>
            <a:ext cx="12178684" cy="904408"/>
          </a:xfrm>
        </p:spPr>
        <p:txBody>
          <a:bodyPr/>
          <a:lstStyle/>
          <a:p>
            <a:pPr algn="ctr"/>
            <a:r>
              <a:rPr lang="fr-FR" dirty="0" err="1"/>
              <a:t>Dust</a:t>
            </a:r>
            <a:r>
              <a:rPr lang="fr-FR" dirty="0"/>
              <a:t> in the </a:t>
            </a:r>
            <a:r>
              <a:rPr lang="fr-FR" dirty="0" err="1"/>
              <a:t>mid</a:t>
            </a:r>
            <a:r>
              <a:rPr lang="fr-FR" dirty="0"/>
              <a:t>-IR : the A[e] </a:t>
            </a:r>
            <a:r>
              <a:rPr lang="fr-FR" dirty="0" err="1"/>
              <a:t>supergiant</a:t>
            </a:r>
            <a:r>
              <a:rPr lang="fr-FR" dirty="0"/>
              <a:t> HD62623</a:t>
            </a:r>
            <a:endParaRPr lang="en-US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992249" y="2151084"/>
            <a:ext cx="3570963" cy="3456246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8"/>
          <a:stretch/>
        </p:blipFill>
        <p:spPr>
          <a:xfrm>
            <a:off x="1046309" y="1291181"/>
            <a:ext cx="2438512" cy="20554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4770" y="4377268"/>
            <a:ext cx="500101" cy="49452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/>
          <p:cNvCxnSpPr>
            <a:stCxn id="7" idx="0"/>
          </p:cNvCxnSpPr>
          <p:nvPr/>
        </p:nvCxnSpPr>
        <p:spPr>
          <a:xfrm flipH="1" flipV="1">
            <a:off x="3234770" y="3039491"/>
            <a:ext cx="250051" cy="133777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424773" y="1527724"/>
            <a:ext cx="1957815" cy="149114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3932492" y="1290152"/>
            <a:ext cx="4327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From</a:t>
            </a:r>
            <a:r>
              <a:rPr lang="fr-FR" sz="2400" dirty="0"/>
              <a:t> the VLTI/MIDI point of </a:t>
            </a:r>
            <a:r>
              <a:rPr lang="fr-FR" sz="2400" dirty="0" err="1"/>
              <a:t>view</a:t>
            </a:r>
            <a:endParaRPr lang="fr-FR" sz="2400" dirty="0"/>
          </a:p>
        </p:txBody>
      </p:sp>
      <p:sp>
        <p:nvSpPr>
          <p:cNvPr id="37" name="Rectangle 36"/>
          <p:cNvSpPr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An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6833759" y="6547257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E4D376-DD30-4824-B4DF-2FB600B4D8DB}"/>
              </a:ext>
            </a:extLst>
          </p:cNvPr>
          <p:cNvSpPr txBox="1"/>
          <p:nvPr/>
        </p:nvSpPr>
        <p:spPr>
          <a:xfrm>
            <a:off x="1166919" y="5441838"/>
            <a:ext cx="906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SED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6F0EC2-DDEB-4434-B78A-D3A438EC05BE}"/>
              </a:ext>
            </a:extLst>
          </p:cNvPr>
          <p:cNvSpPr txBox="1"/>
          <p:nvPr/>
        </p:nvSpPr>
        <p:spPr>
          <a:xfrm>
            <a:off x="5467308" y="4054102"/>
            <a:ext cx="165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UV plan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DE01C4-5140-4C98-8B33-BC1BE62655F3}"/>
              </a:ext>
            </a:extLst>
          </p:cNvPr>
          <p:cNvSpPr txBox="1"/>
          <p:nvPr/>
        </p:nvSpPr>
        <p:spPr>
          <a:xfrm>
            <a:off x="9563981" y="4301363"/>
            <a:ext cx="1760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Visibility</a:t>
            </a:r>
            <a:endParaRPr lang="en-US" dirty="0"/>
          </a:p>
        </p:txBody>
      </p:sp>
      <p:sp>
        <p:nvSpPr>
          <p:cNvPr id="18" name="ZoneTexte 16">
            <a:extLst>
              <a:ext uri="{FF2B5EF4-FFF2-40B4-BE49-F238E27FC236}">
                <a16:creationId xmlns:a16="http://schemas.microsoft.com/office/drawing/2014/main" id="{EFAEEEAD-9E1C-4409-8868-3F4C1E69F326}"/>
              </a:ext>
            </a:extLst>
          </p:cNvPr>
          <p:cNvSpPr txBox="1"/>
          <p:nvPr/>
        </p:nvSpPr>
        <p:spPr>
          <a:xfrm>
            <a:off x="9263609" y="1022694"/>
            <a:ext cx="1743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From</a:t>
            </a:r>
            <a:r>
              <a:rPr lang="fr-FR" sz="1400" dirty="0"/>
              <a:t> </a:t>
            </a:r>
            <a:r>
              <a:rPr lang="fr-FR" sz="1400" dirty="0" err="1"/>
              <a:t>Meilland</a:t>
            </a:r>
            <a:r>
              <a:rPr lang="fr-FR" sz="1400" dirty="0"/>
              <a:t>+ 2010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DA0288-5281-4F7A-B9E1-BF48DD293668}"/>
              </a:ext>
            </a:extLst>
          </p:cNvPr>
          <p:cNvSpPr txBox="1"/>
          <p:nvPr/>
        </p:nvSpPr>
        <p:spPr>
          <a:xfrm rot="2321344">
            <a:off x="3321365" y="5270294"/>
            <a:ext cx="1609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Infrared Excess</a:t>
            </a:r>
          </a:p>
        </p:txBody>
      </p:sp>
    </p:spTree>
    <p:extLst>
      <p:ext uri="{BB962C8B-B14F-4D97-AF65-F5344CB8AC3E}">
        <p14:creationId xmlns:p14="http://schemas.microsoft.com/office/powerpoint/2010/main" val="12981547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B[e] in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mid-Infrared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84" y="1461922"/>
            <a:ext cx="4542936" cy="465428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6" r="25638"/>
          <a:stretch/>
        </p:blipFill>
        <p:spPr>
          <a:xfrm>
            <a:off x="717663" y="1786485"/>
            <a:ext cx="6116097" cy="32103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17663" y="1660076"/>
            <a:ext cx="5872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Simple </a:t>
            </a:r>
            <a:r>
              <a:rPr lang="fr-FR" sz="2400" dirty="0" err="1"/>
              <a:t>wavelength-depend</a:t>
            </a:r>
            <a:r>
              <a:rPr lang="fr-FR" sz="2400" dirty="0"/>
              <a:t> </a:t>
            </a:r>
            <a:r>
              <a:rPr lang="fr-FR" sz="2400" dirty="0" err="1"/>
              <a:t>geometric</a:t>
            </a:r>
            <a:r>
              <a:rPr lang="fr-FR" sz="2400" dirty="0"/>
              <a:t> model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17663" y="4999315"/>
            <a:ext cx="37982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determined</a:t>
            </a:r>
            <a:r>
              <a:rPr lang="fr-FR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Extension =&gt; 15 to 25 mas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Flatenning</a:t>
            </a:r>
            <a:r>
              <a:rPr lang="fr-FR" dirty="0"/>
              <a:t> =&gt; </a:t>
            </a:r>
            <a:r>
              <a:rPr lang="fr-FR" dirty="0" err="1"/>
              <a:t>lower</a:t>
            </a:r>
            <a:r>
              <a:rPr lang="fr-FR" dirty="0"/>
              <a:t> </a:t>
            </a:r>
            <a:r>
              <a:rPr lang="fr-FR" dirty="0" err="1"/>
              <a:t>limit</a:t>
            </a:r>
            <a:r>
              <a:rPr lang="fr-FR" dirty="0"/>
              <a:t> on i=&gt; 40°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Orientation =&gt; Ʇ to the </a:t>
            </a:r>
            <a:r>
              <a:rPr lang="fr-FR" dirty="0" err="1"/>
              <a:t>Polarization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AF7E729-E073-4A6E-A60A-60850861E765}"/>
              </a:ext>
            </a:extLst>
          </p:cNvPr>
          <p:cNvSpPr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An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</a:p>
        </p:txBody>
      </p:sp>
      <p:sp>
        <p:nvSpPr>
          <p:cNvPr id="24" name="ZoneTexte 38">
            <a:extLst>
              <a:ext uri="{FF2B5EF4-FFF2-40B4-BE49-F238E27FC236}">
                <a16:creationId xmlns:a16="http://schemas.microsoft.com/office/drawing/2014/main" id="{7712B068-7FA4-43B0-809B-FCCE216BDDA2}"/>
              </a:ext>
            </a:extLst>
          </p:cNvPr>
          <p:cNvSpPr txBox="1"/>
          <p:nvPr/>
        </p:nvSpPr>
        <p:spPr>
          <a:xfrm>
            <a:off x="6833759" y="6547257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56BA6FE1-4926-4ACF-BF4D-B8EEA2CFA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12178684" cy="904408"/>
          </a:xfrm>
        </p:spPr>
        <p:txBody>
          <a:bodyPr/>
          <a:lstStyle/>
          <a:p>
            <a:pPr algn="ctr"/>
            <a:r>
              <a:rPr lang="fr-FR" dirty="0" err="1"/>
              <a:t>Dust</a:t>
            </a:r>
            <a:r>
              <a:rPr lang="fr-FR" dirty="0"/>
              <a:t> in the </a:t>
            </a:r>
            <a:r>
              <a:rPr lang="fr-FR" dirty="0" err="1"/>
              <a:t>mid</a:t>
            </a:r>
            <a:r>
              <a:rPr lang="fr-FR" dirty="0"/>
              <a:t>-IR : the A[e] </a:t>
            </a:r>
            <a:r>
              <a:rPr lang="fr-FR" dirty="0" err="1"/>
              <a:t>supergiant</a:t>
            </a:r>
            <a:r>
              <a:rPr lang="fr-FR" dirty="0"/>
              <a:t> HD62623</a:t>
            </a:r>
            <a:endParaRPr lang="en-US" dirty="0"/>
          </a:p>
        </p:txBody>
      </p:sp>
      <p:sp>
        <p:nvSpPr>
          <p:cNvPr id="26" name="ZoneTexte 16">
            <a:extLst>
              <a:ext uri="{FF2B5EF4-FFF2-40B4-BE49-F238E27FC236}">
                <a16:creationId xmlns:a16="http://schemas.microsoft.com/office/drawing/2014/main" id="{D64AA747-D6E4-4992-A706-BB4852AA493B}"/>
              </a:ext>
            </a:extLst>
          </p:cNvPr>
          <p:cNvSpPr txBox="1"/>
          <p:nvPr/>
        </p:nvSpPr>
        <p:spPr>
          <a:xfrm>
            <a:off x="9263609" y="1022694"/>
            <a:ext cx="1743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From</a:t>
            </a:r>
            <a:r>
              <a:rPr lang="fr-FR" sz="1400" dirty="0"/>
              <a:t> </a:t>
            </a:r>
            <a:r>
              <a:rPr lang="fr-FR" sz="1400" dirty="0" err="1"/>
              <a:t>Meilland</a:t>
            </a:r>
            <a:r>
              <a:rPr lang="fr-FR" sz="1400" dirty="0"/>
              <a:t>+ 2010</a:t>
            </a:r>
          </a:p>
        </p:txBody>
      </p:sp>
    </p:spTree>
    <p:extLst>
      <p:ext uri="{BB962C8B-B14F-4D97-AF65-F5344CB8AC3E}">
        <p14:creationId xmlns:p14="http://schemas.microsoft.com/office/powerpoint/2010/main" val="12848038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B[e] in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mid-Infrared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88903" y="1203203"/>
            <a:ext cx="6663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Radiative transfert </a:t>
            </a:r>
            <a:r>
              <a:rPr lang="fr-FR" sz="2400" dirty="0" err="1"/>
              <a:t>modelling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MC3D (</a:t>
            </a:r>
            <a:r>
              <a:rPr lang="fr-FR" sz="2400" dirty="0" err="1"/>
              <a:t>dust</a:t>
            </a:r>
            <a:r>
              <a:rPr lang="fr-FR" sz="2400" dirty="0"/>
              <a:t> </a:t>
            </a:r>
            <a:r>
              <a:rPr lang="fr-FR" sz="2400" dirty="0" err="1"/>
              <a:t>only</a:t>
            </a:r>
            <a:r>
              <a:rPr lang="fr-FR" sz="2400" dirty="0"/>
              <a:t>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56"/>
          <a:stretch/>
        </p:blipFill>
        <p:spPr>
          <a:xfrm>
            <a:off x="187627" y="4403526"/>
            <a:ext cx="1824155" cy="175136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3"/>
          <a:stretch/>
        </p:blipFill>
        <p:spPr>
          <a:xfrm>
            <a:off x="195142" y="2079278"/>
            <a:ext cx="1816640" cy="175136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3067" y="4108850"/>
            <a:ext cx="1653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Equatorial </a:t>
            </a:r>
            <a:r>
              <a:rPr lang="fr-FR" dirty="0" err="1"/>
              <a:t>wind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358509" y="1736642"/>
            <a:ext cx="1493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Keplerian</a:t>
            </a:r>
            <a:r>
              <a:rPr lang="fr-FR" dirty="0"/>
              <a:t> </a:t>
            </a:r>
            <a:r>
              <a:rPr lang="fr-FR" dirty="0" err="1"/>
              <a:t>disk</a:t>
            </a:r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26"/>
          <a:stretch/>
        </p:blipFill>
        <p:spPr>
          <a:xfrm>
            <a:off x="2298092" y="4402216"/>
            <a:ext cx="5407546" cy="179480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34" b="-8"/>
          <a:stretch/>
        </p:blipFill>
        <p:spPr>
          <a:xfrm>
            <a:off x="2298092" y="2112109"/>
            <a:ext cx="5407546" cy="179480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29"/>
          <a:stretch/>
        </p:blipFill>
        <p:spPr>
          <a:xfrm>
            <a:off x="7705638" y="4108850"/>
            <a:ext cx="4341512" cy="2456376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9"/>
          <a:stretch/>
        </p:blipFill>
        <p:spPr>
          <a:xfrm>
            <a:off x="7705638" y="1639876"/>
            <a:ext cx="4253044" cy="245637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690E9F5-9361-4BA7-A542-F6847526B3D9}"/>
              </a:ext>
            </a:extLst>
          </p:cNvPr>
          <p:cNvSpPr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An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</a:p>
        </p:txBody>
      </p:sp>
      <p:sp>
        <p:nvSpPr>
          <p:cNvPr id="26" name="ZoneTexte 38">
            <a:extLst>
              <a:ext uri="{FF2B5EF4-FFF2-40B4-BE49-F238E27FC236}">
                <a16:creationId xmlns:a16="http://schemas.microsoft.com/office/drawing/2014/main" id="{FED8746A-32B1-4531-A3B4-78737A9DCDE3}"/>
              </a:ext>
            </a:extLst>
          </p:cNvPr>
          <p:cNvSpPr txBox="1"/>
          <p:nvPr/>
        </p:nvSpPr>
        <p:spPr>
          <a:xfrm>
            <a:off x="6833759" y="6547257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08F09096-0B82-4257-A135-7D1A78645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12178684" cy="904408"/>
          </a:xfrm>
        </p:spPr>
        <p:txBody>
          <a:bodyPr/>
          <a:lstStyle/>
          <a:p>
            <a:pPr algn="ctr"/>
            <a:r>
              <a:rPr lang="fr-FR" dirty="0" err="1"/>
              <a:t>Dust</a:t>
            </a:r>
            <a:r>
              <a:rPr lang="fr-FR" dirty="0"/>
              <a:t> in the </a:t>
            </a:r>
            <a:r>
              <a:rPr lang="fr-FR" dirty="0" err="1"/>
              <a:t>mid</a:t>
            </a:r>
            <a:r>
              <a:rPr lang="fr-FR" dirty="0"/>
              <a:t>-IR : the A[e] </a:t>
            </a:r>
            <a:r>
              <a:rPr lang="fr-FR" dirty="0" err="1"/>
              <a:t>supergiant</a:t>
            </a:r>
            <a:r>
              <a:rPr lang="fr-FR" dirty="0"/>
              <a:t> HD62623</a:t>
            </a:r>
            <a:endParaRPr lang="en-US" dirty="0"/>
          </a:p>
        </p:txBody>
      </p:sp>
      <p:sp>
        <p:nvSpPr>
          <p:cNvPr id="28" name="ZoneTexte 16">
            <a:extLst>
              <a:ext uri="{FF2B5EF4-FFF2-40B4-BE49-F238E27FC236}">
                <a16:creationId xmlns:a16="http://schemas.microsoft.com/office/drawing/2014/main" id="{ED12BE71-CC70-44AE-9D44-E143FAFC1438}"/>
              </a:ext>
            </a:extLst>
          </p:cNvPr>
          <p:cNvSpPr txBox="1"/>
          <p:nvPr/>
        </p:nvSpPr>
        <p:spPr>
          <a:xfrm>
            <a:off x="9263609" y="1022694"/>
            <a:ext cx="1743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From</a:t>
            </a:r>
            <a:r>
              <a:rPr lang="fr-FR" sz="1400" dirty="0"/>
              <a:t> </a:t>
            </a:r>
            <a:r>
              <a:rPr lang="fr-FR" sz="1400" dirty="0" err="1"/>
              <a:t>Meilland</a:t>
            </a:r>
            <a:r>
              <a:rPr lang="fr-FR" sz="1400" dirty="0"/>
              <a:t>+ 2010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6D5ECB-91BA-4A7A-941E-8F11883AD937}"/>
              </a:ext>
            </a:extLst>
          </p:cNvPr>
          <p:cNvSpPr txBox="1"/>
          <p:nvPr/>
        </p:nvSpPr>
        <p:spPr>
          <a:xfrm>
            <a:off x="9054289" y="1894612"/>
            <a:ext cx="2530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marginally better fit</a:t>
            </a:r>
          </a:p>
        </p:txBody>
      </p:sp>
    </p:spTree>
    <p:extLst>
      <p:ext uri="{BB962C8B-B14F-4D97-AF65-F5344CB8AC3E}">
        <p14:creationId xmlns:p14="http://schemas.microsoft.com/office/powerpoint/2010/main" val="33982806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B[e] in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mid-Infrared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70405" y="1399551"/>
            <a:ext cx="7984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Radiative transfert </a:t>
            </a:r>
            <a:r>
              <a:rPr lang="fr-FR" sz="2400" dirty="0" err="1"/>
              <a:t>modelling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MC3D (</a:t>
            </a:r>
            <a:r>
              <a:rPr lang="fr-FR" sz="2400" dirty="0" err="1"/>
              <a:t>dust</a:t>
            </a:r>
            <a:r>
              <a:rPr lang="fr-FR" sz="2400" dirty="0"/>
              <a:t>) + SIMECA (</a:t>
            </a:r>
            <a:r>
              <a:rPr lang="fr-FR" sz="2400" dirty="0" err="1"/>
              <a:t>gas</a:t>
            </a:r>
            <a:r>
              <a:rPr lang="fr-FR" sz="2400" dirty="0"/>
              <a:t>)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9"/>
          <a:stretch/>
        </p:blipFill>
        <p:spPr>
          <a:xfrm>
            <a:off x="201270" y="3206224"/>
            <a:ext cx="4173476" cy="338712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31" y="3411552"/>
            <a:ext cx="4011761" cy="3260744"/>
          </a:xfrm>
          <a:prstGeom prst="rect">
            <a:avLst/>
          </a:prstGeom>
        </p:spPr>
      </p:pic>
      <p:sp>
        <p:nvSpPr>
          <p:cNvPr id="4" name="Flèche droite 3"/>
          <p:cNvSpPr/>
          <p:nvPr/>
        </p:nvSpPr>
        <p:spPr>
          <a:xfrm>
            <a:off x="4155270" y="4151520"/>
            <a:ext cx="1118561" cy="670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215941" y="3217207"/>
            <a:ext cx="1032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Add</a:t>
            </a:r>
            <a:endParaRPr lang="fr-FR" dirty="0"/>
          </a:p>
          <a:p>
            <a:r>
              <a:rPr lang="fr-FR" dirty="0"/>
              <a:t>4 10</a:t>
            </a:r>
            <a:r>
              <a:rPr lang="fr-FR" baseline="30000" dirty="0"/>
              <a:t>-7</a:t>
            </a:r>
            <a:r>
              <a:rPr lang="fr-FR" dirty="0"/>
              <a:t>Mo</a:t>
            </a:r>
          </a:p>
          <a:p>
            <a:r>
              <a:rPr lang="fr-FR" dirty="0"/>
              <a:t>Of  </a:t>
            </a:r>
            <a:r>
              <a:rPr lang="fr-FR" dirty="0" err="1"/>
              <a:t>gas</a:t>
            </a:r>
            <a:endParaRPr lang="fr-FR" dirty="0"/>
          </a:p>
        </p:txBody>
      </p:sp>
      <p:grpSp>
        <p:nvGrpSpPr>
          <p:cNvPr id="35" name="Groupe 34"/>
          <p:cNvGrpSpPr/>
          <p:nvPr/>
        </p:nvGrpSpPr>
        <p:grpSpPr>
          <a:xfrm>
            <a:off x="2699264" y="2207078"/>
            <a:ext cx="7295127" cy="3866917"/>
            <a:chOff x="5634489" y="2097938"/>
            <a:chExt cx="6305400" cy="3325925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4489" y="2097938"/>
              <a:ext cx="6305400" cy="3325925"/>
            </a:xfrm>
            <a:prstGeom prst="rect">
              <a:avLst/>
            </a:prstGeom>
          </p:spPr>
        </p:pic>
        <p:cxnSp>
          <p:nvCxnSpPr>
            <p:cNvPr id="25" name="Connecteur droit avec flèche 24"/>
            <p:cNvCxnSpPr/>
            <p:nvPr/>
          </p:nvCxnSpPr>
          <p:spPr>
            <a:xfrm flipV="1">
              <a:off x="10698480" y="2844800"/>
              <a:ext cx="655320" cy="15537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/>
            <p:nvPr/>
          </p:nvCxnSpPr>
          <p:spPr>
            <a:xfrm flipH="1" flipV="1">
              <a:off x="10556240" y="2432527"/>
              <a:ext cx="142240" cy="56764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 rot="21005356">
              <a:off x="10861805" y="2948452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 rot="20667180">
              <a:off x="10298152" y="2706190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D1C9AEA4-9631-400D-B5BA-4BBAED67F2A9}"/>
              </a:ext>
            </a:extLst>
          </p:cNvPr>
          <p:cNvSpPr/>
          <p:nvPr/>
        </p:nvSpPr>
        <p:spPr>
          <a:xfrm>
            <a:off x="0" y="6550223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An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</a:p>
        </p:txBody>
      </p:sp>
      <p:sp>
        <p:nvSpPr>
          <p:cNvPr id="24" name="ZoneTexte 38">
            <a:extLst>
              <a:ext uri="{FF2B5EF4-FFF2-40B4-BE49-F238E27FC236}">
                <a16:creationId xmlns:a16="http://schemas.microsoft.com/office/drawing/2014/main" id="{27A3BEEA-DF59-4F59-9A95-7D03F5050456}"/>
              </a:ext>
            </a:extLst>
          </p:cNvPr>
          <p:cNvSpPr txBox="1"/>
          <p:nvPr/>
        </p:nvSpPr>
        <p:spPr>
          <a:xfrm>
            <a:off x="6833759" y="6547257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4EA3E354-A2D9-46E9-AAA6-26532A047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12178684" cy="904408"/>
          </a:xfrm>
        </p:spPr>
        <p:txBody>
          <a:bodyPr/>
          <a:lstStyle/>
          <a:p>
            <a:pPr algn="ctr"/>
            <a:r>
              <a:rPr lang="fr-FR" dirty="0" err="1"/>
              <a:t>Dust</a:t>
            </a:r>
            <a:r>
              <a:rPr lang="fr-FR" dirty="0"/>
              <a:t> in the </a:t>
            </a:r>
            <a:r>
              <a:rPr lang="fr-FR" dirty="0" err="1"/>
              <a:t>mid</a:t>
            </a:r>
            <a:r>
              <a:rPr lang="fr-FR" dirty="0"/>
              <a:t>-IR : the A[e] </a:t>
            </a:r>
            <a:r>
              <a:rPr lang="fr-FR" dirty="0" err="1"/>
              <a:t>supergiant</a:t>
            </a:r>
            <a:r>
              <a:rPr lang="fr-FR" dirty="0"/>
              <a:t> HD62623</a:t>
            </a:r>
            <a:endParaRPr lang="en-US" dirty="0"/>
          </a:p>
        </p:txBody>
      </p:sp>
      <p:sp>
        <p:nvSpPr>
          <p:cNvPr id="28" name="ZoneTexte 16">
            <a:extLst>
              <a:ext uri="{FF2B5EF4-FFF2-40B4-BE49-F238E27FC236}">
                <a16:creationId xmlns:a16="http://schemas.microsoft.com/office/drawing/2014/main" id="{3526B7BB-29C6-4EC0-8C16-1EEDF504B51E}"/>
              </a:ext>
            </a:extLst>
          </p:cNvPr>
          <p:cNvSpPr txBox="1"/>
          <p:nvPr/>
        </p:nvSpPr>
        <p:spPr>
          <a:xfrm>
            <a:off x="9263609" y="1022694"/>
            <a:ext cx="1743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From</a:t>
            </a:r>
            <a:r>
              <a:rPr lang="fr-FR" sz="1400" dirty="0"/>
              <a:t> </a:t>
            </a:r>
            <a:r>
              <a:rPr lang="fr-FR" sz="1400" dirty="0" err="1"/>
              <a:t>Meilland</a:t>
            </a:r>
            <a:r>
              <a:rPr lang="fr-FR" sz="1400" dirty="0"/>
              <a:t>+ 2010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196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95" y="1622722"/>
            <a:ext cx="5617028" cy="402855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Dust</a:t>
            </a:r>
            <a:r>
              <a:rPr lang="fr-FR" dirty="0"/>
              <a:t> in the </a:t>
            </a:r>
            <a:r>
              <a:rPr lang="fr-FR" dirty="0" err="1"/>
              <a:t>near</a:t>
            </a:r>
            <a:r>
              <a:rPr lang="fr-FR" dirty="0"/>
              <a:t>-IR </a:t>
            </a:r>
            <a:r>
              <a:rPr lang="fr-FR" dirty="0">
                <a:sym typeface="Wingdings" panose="05000000000000000000" pitchFamily="2" charset="2"/>
              </a:rPr>
              <a:t> </a:t>
            </a:r>
            <a:r>
              <a:rPr lang="fr-FR" dirty="0" err="1">
                <a:sym typeface="Wingdings" panose="05000000000000000000" pitchFamily="2" charset="2"/>
              </a:rPr>
              <a:t>Inner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rim</a:t>
            </a:r>
            <a:r>
              <a:rPr lang="fr-FR" dirty="0">
                <a:sym typeface="Wingdings" panose="05000000000000000000" pitchFamily="2" charset="2"/>
              </a:rPr>
              <a:t> of the </a:t>
            </a:r>
            <a:r>
              <a:rPr lang="fr-FR" dirty="0" err="1">
                <a:sym typeface="Wingdings" panose="05000000000000000000" pitchFamily="2" charset="2"/>
              </a:rPr>
              <a:t>disk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199176" y="5836978"/>
            <a:ext cx="6348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Monnier+ 2005, </a:t>
            </a:r>
            <a:r>
              <a:rPr lang="fr-FR" dirty="0" err="1"/>
              <a:t>Millan-Gabet</a:t>
            </a:r>
            <a:r>
              <a:rPr lang="fr-FR" dirty="0"/>
              <a:t>+ 2006, </a:t>
            </a:r>
            <a:r>
              <a:rPr lang="fr-FR" dirty="0" err="1"/>
              <a:t>Dullemond</a:t>
            </a:r>
            <a:r>
              <a:rPr lang="fr-FR" dirty="0"/>
              <a:t> &amp; Monnier 2010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7896982" y="1448944"/>
            <a:ext cx="296382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Survey on </a:t>
            </a:r>
            <a:r>
              <a:rPr lang="fr-FR" dirty="0" err="1"/>
              <a:t>Herbig</a:t>
            </a:r>
            <a:r>
              <a:rPr lang="fr-FR" dirty="0"/>
              <a:t> </a:t>
            </a:r>
            <a:r>
              <a:rPr lang="fr-FR" dirty="0" err="1"/>
              <a:t>Ae</a:t>
            </a:r>
            <a:r>
              <a:rPr lang="fr-FR" dirty="0"/>
              <a:t>/Be stars</a:t>
            </a:r>
          </a:p>
          <a:p>
            <a:pPr algn="ctr"/>
            <a:r>
              <a:rPr lang="fr-FR" dirty="0" err="1"/>
              <a:t>near</a:t>
            </a:r>
            <a:r>
              <a:rPr lang="fr-FR" dirty="0"/>
              <a:t>-IR extension</a:t>
            </a:r>
            <a:endParaRPr lang="en-US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 err="1"/>
              <a:t>Correlation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NIR extension and </a:t>
            </a:r>
            <a:r>
              <a:rPr lang="fr-FR" dirty="0" err="1"/>
              <a:t>Luminosity</a:t>
            </a:r>
            <a:endParaRPr lang="fr-FR" dirty="0"/>
          </a:p>
          <a:p>
            <a:pPr algn="ctr"/>
            <a:r>
              <a:rPr lang="fr-FR" dirty="0"/>
              <a:t>Radius/</a:t>
            </a:r>
            <a:r>
              <a:rPr lang="fr-FR" dirty="0" err="1"/>
              <a:t>Luminosity</a:t>
            </a:r>
            <a:endParaRPr lang="fr-FR" dirty="0"/>
          </a:p>
          <a:p>
            <a:pPr algn="ctr"/>
            <a:endParaRPr lang="fr-FR" dirty="0">
              <a:sym typeface="Wingdings" panose="05000000000000000000" pitchFamily="2" charset="2"/>
            </a:endParaRPr>
          </a:p>
          <a:p>
            <a:pPr algn="ctr"/>
            <a:endParaRPr lang="fr-FR" dirty="0">
              <a:sym typeface="Wingdings" panose="05000000000000000000" pitchFamily="2" charset="2"/>
            </a:endParaRPr>
          </a:p>
          <a:p>
            <a:pPr algn="ctr"/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An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E0D507-D000-4C07-AA89-82C10F97FA70}"/>
              </a:ext>
            </a:extLst>
          </p:cNvPr>
          <p:cNvSpPr/>
          <p:nvPr/>
        </p:nvSpPr>
        <p:spPr>
          <a:xfrm>
            <a:off x="6984648" y="3939249"/>
            <a:ext cx="18246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err="1">
                <a:sym typeface="Wingdings" panose="05000000000000000000" pitchFamily="2" charset="2"/>
              </a:rPr>
              <a:t>Dust</a:t>
            </a:r>
            <a:r>
              <a:rPr lang="fr-FR" dirty="0">
                <a:sym typeface="Wingdings" panose="05000000000000000000" pitchFamily="2" charset="2"/>
              </a:rPr>
              <a:t> sublimation </a:t>
            </a:r>
          </a:p>
          <a:p>
            <a:pPr algn="ctr"/>
            <a:r>
              <a:rPr lang="fr-FR" dirty="0" err="1">
                <a:sym typeface="Wingdings" panose="05000000000000000000" pitchFamily="2" charset="2"/>
              </a:rPr>
              <a:t>temperature</a:t>
            </a: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5A24A5-452E-4913-848B-992CAD4C6FC5}"/>
              </a:ext>
            </a:extLst>
          </p:cNvPr>
          <p:cNvSpPr/>
          <p:nvPr/>
        </p:nvSpPr>
        <p:spPr>
          <a:xfrm>
            <a:off x="9721649" y="3942243"/>
            <a:ext cx="20432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err="1">
                <a:sym typeface="Wingdings" panose="05000000000000000000" pitchFamily="2" charset="2"/>
              </a:rPr>
              <a:t>Heating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processes</a:t>
            </a:r>
            <a:r>
              <a:rPr lang="fr-FR" dirty="0">
                <a:sym typeface="Wingdings" panose="05000000000000000000" pitchFamily="2" charset="2"/>
              </a:rPr>
              <a:t> </a:t>
            </a:r>
          </a:p>
          <a:p>
            <a:pPr algn="ctr"/>
            <a:r>
              <a:rPr lang="fr-FR" dirty="0" err="1">
                <a:sym typeface="Wingdings" panose="05000000000000000000" pitchFamily="2" charset="2"/>
              </a:rPr>
              <a:t>below</a:t>
            </a:r>
            <a:r>
              <a:rPr lang="fr-FR" dirty="0">
                <a:sym typeface="Wingdings" panose="05000000000000000000" pitchFamily="2" charset="2"/>
              </a:rPr>
              <a:t> the </a:t>
            </a:r>
            <a:r>
              <a:rPr lang="fr-FR" dirty="0" err="1">
                <a:sym typeface="Wingdings" panose="05000000000000000000" pitchFamily="2" charset="2"/>
              </a:rPr>
              <a:t>inner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rim</a:t>
            </a: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7F761A9-C4C1-4A8F-8026-E3CAA49663BB}"/>
              </a:ext>
            </a:extLst>
          </p:cNvPr>
          <p:cNvSpPr/>
          <p:nvPr/>
        </p:nvSpPr>
        <p:spPr>
          <a:xfrm>
            <a:off x="6833760" y="5409056"/>
            <a:ext cx="1838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sym typeface="Wingdings" panose="05000000000000000000" pitchFamily="2" charset="2"/>
              </a:rPr>
              <a:t>Chemistry of </a:t>
            </a:r>
            <a:r>
              <a:rPr lang="fr-FR" dirty="0" err="1">
                <a:sym typeface="Wingdings" panose="05000000000000000000" pitchFamily="2" charset="2"/>
              </a:rPr>
              <a:t>dust</a:t>
            </a:r>
            <a:endParaRPr lang="fr-FR" dirty="0">
              <a:sym typeface="Wingdings" panose="05000000000000000000" pitchFamily="2" charset="2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45B60DE-4FC0-4075-A016-0A9A0AEFCA1F}"/>
              </a:ext>
            </a:extLst>
          </p:cNvPr>
          <p:cNvSpPr/>
          <p:nvPr/>
        </p:nvSpPr>
        <p:spPr>
          <a:xfrm>
            <a:off x="10042482" y="5351990"/>
            <a:ext cx="1950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sym typeface="Wingdings" panose="05000000000000000000" pitchFamily="2" charset="2"/>
              </a:rPr>
              <a:t>Physical </a:t>
            </a:r>
            <a:r>
              <a:rPr lang="fr-FR" dirty="0" err="1">
                <a:sym typeface="Wingdings" panose="05000000000000000000" pitchFamily="2" charset="2"/>
              </a:rPr>
              <a:t>properties</a:t>
            </a:r>
            <a:endParaRPr lang="fr-FR" dirty="0">
              <a:sym typeface="Wingdings" panose="05000000000000000000" pitchFamily="2" charset="2"/>
            </a:endParaRPr>
          </a:p>
          <a:p>
            <a:pPr algn="ctr"/>
            <a:r>
              <a:rPr lang="fr-FR" dirty="0">
                <a:sym typeface="Wingdings" panose="05000000000000000000" pitchFamily="2" charset="2"/>
              </a:rPr>
              <a:t> of the gaz</a:t>
            </a:r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895AC98D-4E87-4C47-8551-1A9B851CE2FF}"/>
              </a:ext>
            </a:extLst>
          </p:cNvPr>
          <p:cNvSpPr/>
          <p:nvPr/>
        </p:nvSpPr>
        <p:spPr>
          <a:xfrm rot="1663705">
            <a:off x="7748508" y="3201503"/>
            <a:ext cx="398353" cy="746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lèche : bas 37">
            <a:extLst>
              <a:ext uri="{FF2B5EF4-FFF2-40B4-BE49-F238E27FC236}">
                <a16:creationId xmlns:a16="http://schemas.microsoft.com/office/drawing/2014/main" id="{327AC6A6-3AC6-4B01-A74F-A10D177DF676}"/>
              </a:ext>
            </a:extLst>
          </p:cNvPr>
          <p:cNvSpPr/>
          <p:nvPr/>
        </p:nvSpPr>
        <p:spPr>
          <a:xfrm rot="19633574">
            <a:off x="10683295" y="3187443"/>
            <a:ext cx="398353" cy="746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lèche : bas 38">
            <a:extLst>
              <a:ext uri="{FF2B5EF4-FFF2-40B4-BE49-F238E27FC236}">
                <a16:creationId xmlns:a16="http://schemas.microsoft.com/office/drawing/2014/main" id="{602B872F-E035-4DCE-9F69-2F8693AA738B}"/>
              </a:ext>
            </a:extLst>
          </p:cNvPr>
          <p:cNvSpPr/>
          <p:nvPr/>
        </p:nvSpPr>
        <p:spPr>
          <a:xfrm rot="243324">
            <a:off x="7588093" y="4598904"/>
            <a:ext cx="398353" cy="746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lèche : bas 39">
            <a:extLst>
              <a:ext uri="{FF2B5EF4-FFF2-40B4-BE49-F238E27FC236}">
                <a16:creationId xmlns:a16="http://schemas.microsoft.com/office/drawing/2014/main" id="{8EBF3B61-1E5C-4027-981C-66CEE7E8E2C4}"/>
              </a:ext>
            </a:extLst>
          </p:cNvPr>
          <p:cNvSpPr/>
          <p:nvPr/>
        </p:nvSpPr>
        <p:spPr>
          <a:xfrm rot="20961319">
            <a:off x="10908358" y="4619362"/>
            <a:ext cx="398353" cy="746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96157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2ADFDC-0E54-4F34-A050-06CCC17A7573}"/>
              </a:ext>
            </a:extLst>
          </p:cNvPr>
          <p:cNvGrpSpPr/>
          <p:nvPr/>
        </p:nvGrpSpPr>
        <p:grpSpPr>
          <a:xfrm>
            <a:off x="6472400" y="690214"/>
            <a:ext cx="5158142" cy="5904784"/>
            <a:chOff x="6472400" y="690214"/>
            <a:chExt cx="5158142" cy="5904784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46"/>
            <a:stretch/>
          </p:blipFill>
          <p:spPr>
            <a:xfrm>
              <a:off x="7115240" y="1043229"/>
              <a:ext cx="1602758" cy="1540128"/>
            </a:xfrm>
            <a:prstGeom prst="rect">
              <a:avLst/>
            </a:prstGeom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8544" y="3361819"/>
              <a:ext cx="2621998" cy="2289105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E9E9E9"/>
                </a:clrFrom>
                <a:clrTo>
                  <a:srgbClr val="E9E9E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68" r="34085"/>
            <a:stretch/>
          </p:blipFill>
          <p:spPr>
            <a:xfrm>
              <a:off x="8244301" y="690214"/>
              <a:ext cx="1665896" cy="1562922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9535114" y="6071778"/>
              <a:ext cx="20213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/>
                <a:t>…to Imaging</a:t>
              </a:r>
              <a:endParaRPr lang="en-US" sz="2800" b="1" dirty="0"/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450"/>
            <a:stretch/>
          </p:blipFill>
          <p:spPr>
            <a:xfrm>
              <a:off x="8374039" y="1846171"/>
              <a:ext cx="1632887" cy="1578894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9950692" y="1034301"/>
              <a:ext cx="14166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err="1"/>
                <a:t>Kluska</a:t>
              </a:r>
              <a:r>
                <a:rPr lang="fr-FR" dirty="0"/>
                <a:t>+ 2014</a:t>
              </a:r>
            </a:p>
            <a:p>
              <a:pPr algn="ctr"/>
              <a:r>
                <a:rPr lang="fr-FR" dirty="0"/>
                <a:t>VLTI/PIONIER</a:t>
              </a:r>
              <a:endParaRPr lang="en-US" dirty="0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9910197" y="5523316"/>
              <a:ext cx="15045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err="1"/>
                <a:t>Benisty</a:t>
              </a:r>
              <a:r>
                <a:rPr lang="fr-FR" dirty="0"/>
                <a:t>+ 2011</a:t>
              </a:r>
            </a:p>
            <a:p>
              <a:pPr algn="ctr"/>
              <a:r>
                <a:rPr lang="fr-FR" dirty="0"/>
                <a:t>VLTI/AMBER</a:t>
              </a:r>
              <a:endParaRPr lang="en-US" dirty="0"/>
            </a:p>
          </p:txBody>
        </p:sp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2400" y="3557210"/>
              <a:ext cx="2460748" cy="2166869"/>
            </a:xfrm>
            <a:prstGeom prst="rect">
              <a:avLst/>
            </a:prstGeom>
          </p:spPr>
        </p:pic>
        <p:sp>
          <p:nvSpPr>
            <p:cNvPr id="41" name="ZoneTexte 40"/>
            <p:cNvSpPr txBox="1"/>
            <p:nvPr/>
          </p:nvSpPr>
          <p:spPr>
            <a:xfrm>
              <a:off x="7098623" y="5650924"/>
              <a:ext cx="14887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/>
                <a:t>Renard+ 2010</a:t>
              </a:r>
            </a:p>
            <a:p>
              <a:pPr algn="ctr"/>
              <a:r>
                <a:rPr lang="fr-FR" dirty="0"/>
                <a:t>VLTI/AMBER</a:t>
              </a:r>
              <a:endParaRPr lang="en-US" dirty="0"/>
            </a:p>
          </p:txBody>
        </p:sp>
      </p:grpSp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24"/>
          <a:stretch/>
        </p:blipFill>
        <p:spPr>
          <a:xfrm>
            <a:off x="3344469" y="2510650"/>
            <a:ext cx="2549798" cy="245213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16235" y="1383123"/>
            <a:ext cx="3220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/>
              <a:t>From</a:t>
            </a:r>
            <a:r>
              <a:rPr lang="fr-FR" sz="2800" b="1" dirty="0"/>
              <a:t> model </a:t>
            </a:r>
            <a:r>
              <a:rPr lang="fr-FR" sz="2800" b="1" dirty="0" err="1"/>
              <a:t>fitting</a:t>
            </a:r>
            <a:r>
              <a:rPr lang="fr-FR" sz="2800" b="1" dirty="0"/>
              <a:t>…</a:t>
            </a:r>
            <a:endParaRPr lang="en-US" sz="2800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90" y="1906343"/>
            <a:ext cx="3726052" cy="287813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0"/>
          <a:stretch/>
        </p:blipFill>
        <p:spPr>
          <a:xfrm>
            <a:off x="515501" y="4626541"/>
            <a:ext cx="3565552" cy="193628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3774116" y="5055932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Monnier+ 2006</a:t>
            </a:r>
          </a:p>
          <a:p>
            <a:pPr algn="ctr"/>
            <a:r>
              <a:rPr lang="fr-FR" dirty="0"/>
              <a:t>IOTA/IONIC3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An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</a:p>
        </p:txBody>
      </p:sp>
      <p:sp>
        <p:nvSpPr>
          <p:cNvPr id="24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 err="1"/>
              <a:t>Dust</a:t>
            </a:r>
            <a:r>
              <a:rPr lang="fr-FR" dirty="0"/>
              <a:t> in the </a:t>
            </a:r>
            <a:r>
              <a:rPr lang="fr-FR" dirty="0" err="1"/>
              <a:t>near</a:t>
            </a:r>
            <a:r>
              <a:rPr lang="fr-FR" dirty="0"/>
              <a:t>-IR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361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An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20" y="1928390"/>
            <a:ext cx="7653821" cy="249766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13211" y="5676366"/>
            <a:ext cx="1476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Kraus+ (2008)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/>
              <a:t>What</a:t>
            </a:r>
            <a:r>
              <a:rPr lang="fr-FR" dirty="0"/>
              <a:t> about the </a:t>
            </a:r>
            <a:r>
              <a:rPr lang="fr-FR" dirty="0" err="1"/>
              <a:t>gas</a:t>
            </a:r>
            <a:r>
              <a:rPr lang="fr-FR" dirty="0"/>
              <a:t> : </a:t>
            </a:r>
            <a:r>
              <a:rPr lang="fr-FR" dirty="0" err="1"/>
              <a:t>Herbig</a:t>
            </a:r>
            <a:r>
              <a:rPr lang="fr-FR" dirty="0"/>
              <a:t> stars in Br</a:t>
            </a:r>
            <a:r>
              <a:rPr lang="el-GR" baseline="-25000" dirty="0"/>
              <a:t>γ</a:t>
            </a:r>
            <a:endParaRPr lang="en-US" baseline="-25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46"/>
          <a:stretch/>
        </p:blipFill>
        <p:spPr>
          <a:xfrm>
            <a:off x="9865930" y="2103132"/>
            <a:ext cx="2023241" cy="410475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54" r="1429"/>
          <a:stretch/>
        </p:blipFill>
        <p:spPr>
          <a:xfrm>
            <a:off x="7871592" y="3632108"/>
            <a:ext cx="1994338" cy="275324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801567" y="5756698"/>
            <a:ext cx="4070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5 </a:t>
            </a:r>
            <a:r>
              <a:rPr lang="fr-FR" dirty="0" err="1"/>
              <a:t>Herbig</a:t>
            </a:r>
            <a:r>
              <a:rPr lang="fr-FR" dirty="0"/>
              <a:t> stars </a:t>
            </a:r>
            <a:r>
              <a:rPr lang="fr-FR" dirty="0" err="1"/>
              <a:t>observed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VLTI/AMBER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52697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612" y="1806619"/>
            <a:ext cx="4398628" cy="1912057"/>
          </a:xfrm>
          <a:prstGeom prst="rect">
            <a:avLst/>
          </a:prstGeom>
        </p:spPr>
      </p:pic>
      <p:pic>
        <p:nvPicPr>
          <p:cNvPr id="13" name="Image 2">
            <a:extLst>
              <a:ext uri="{FF2B5EF4-FFF2-40B4-BE49-F238E27FC236}">
                <a16:creationId xmlns:a16="http://schemas.microsoft.com/office/drawing/2014/main" id="{3DFFD6C8-FF2E-406A-A243-C92ECEB76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20" y="1928390"/>
            <a:ext cx="7653821" cy="249766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An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3211" y="5676366"/>
            <a:ext cx="152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Kraus+ (2008) 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/>
              <a:t>What</a:t>
            </a:r>
            <a:r>
              <a:rPr lang="fr-FR" dirty="0"/>
              <a:t> about the </a:t>
            </a:r>
            <a:r>
              <a:rPr lang="fr-FR" dirty="0" err="1"/>
              <a:t>gas</a:t>
            </a:r>
            <a:r>
              <a:rPr lang="fr-FR" dirty="0"/>
              <a:t> : </a:t>
            </a:r>
            <a:r>
              <a:rPr lang="fr-FR" dirty="0" err="1"/>
              <a:t>Herbig</a:t>
            </a:r>
            <a:r>
              <a:rPr lang="fr-FR" dirty="0"/>
              <a:t> stars in Br</a:t>
            </a:r>
            <a:r>
              <a:rPr lang="el-GR" baseline="-25000" dirty="0"/>
              <a:t>γ</a:t>
            </a:r>
            <a:endParaRPr lang="en-US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6"/>
          <a:stretch/>
        </p:blipFill>
        <p:spPr>
          <a:xfrm>
            <a:off x="7122773" y="4358081"/>
            <a:ext cx="4154237" cy="191205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/>
          <a:stretch/>
        </p:blipFill>
        <p:spPr>
          <a:xfrm>
            <a:off x="1589177" y="4538408"/>
            <a:ext cx="4257440" cy="191205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049508" y="4576809"/>
            <a:ext cx="1571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Large Emission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8671986" y="4353742"/>
            <a:ext cx="189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Compact Emission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8686780" y="1766439"/>
            <a:ext cx="269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Intermediate</a:t>
            </a:r>
            <a:r>
              <a:rPr lang="fr-FR" dirty="0"/>
              <a:t> Size Emission</a:t>
            </a:r>
          </a:p>
        </p:txBody>
      </p:sp>
    </p:spTree>
    <p:extLst>
      <p:ext uri="{BB962C8B-B14F-4D97-AF65-F5344CB8AC3E}">
        <p14:creationId xmlns:p14="http://schemas.microsoft.com/office/powerpoint/2010/main" val="28252070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756" y="1089021"/>
            <a:ext cx="4041916" cy="532707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527" y="1228090"/>
            <a:ext cx="3942209" cy="51956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An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11" y="1494087"/>
            <a:ext cx="3388420" cy="386407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73264" y="5417042"/>
            <a:ext cx="2844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8 Be stars </a:t>
            </a:r>
            <a:r>
              <a:rPr lang="fr-FR" dirty="0" err="1"/>
              <a:t>observed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</a:t>
            </a:r>
          </a:p>
          <a:p>
            <a:pPr algn="ctr"/>
            <a:r>
              <a:rPr lang="fr-FR" dirty="0"/>
              <a:t>VLTI/AMBER</a:t>
            </a: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BC91C95A-2A74-4CAB-A1AF-2E045D203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353801" cy="959579"/>
          </a:xfrm>
        </p:spPr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about the </a:t>
            </a:r>
            <a:r>
              <a:rPr lang="fr-FR" dirty="0" err="1"/>
              <a:t>kinematics</a:t>
            </a:r>
            <a:r>
              <a:rPr lang="fr-FR" dirty="0"/>
              <a:t> : </a:t>
            </a:r>
            <a:r>
              <a:rPr lang="fr-FR" dirty="0" err="1"/>
              <a:t>classical</a:t>
            </a:r>
            <a:r>
              <a:rPr lang="fr-FR" dirty="0"/>
              <a:t> Be stars</a:t>
            </a:r>
            <a:endParaRPr lang="en-US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7E1FA4B-3842-4900-A9C2-95A61B6F1D03}"/>
              </a:ext>
            </a:extLst>
          </p:cNvPr>
          <p:cNvSpPr txBox="1"/>
          <p:nvPr/>
        </p:nvSpPr>
        <p:spPr>
          <a:xfrm rot="20278330">
            <a:off x="5187961" y="3474693"/>
            <a:ext cx="4977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LOT of AMBER DATA !!!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55F45D-8D11-4F42-B4AE-2013AA57D753}"/>
              </a:ext>
            </a:extLst>
          </p:cNvPr>
          <p:cNvGrpSpPr/>
          <p:nvPr/>
        </p:nvGrpSpPr>
        <p:grpSpPr>
          <a:xfrm>
            <a:off x="4343456" y="1199615"/>
            <a:ext cx="6848431" cy="4858874"/>
            <a:chOff x="4215479" y="1353526"/>
            <a:chExt cx="6848431" cy="4858874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5479" y="1353526"/>
              <a:ext cx="6848431" cy="4858874"/>
            </a:xfrm>
            <a:prstGeom prst="rect">
              <a:avLst/>
            </a:prstGeom>
            <a:ln w="25400">
              <a:noFill/>
            </a:ln>
            <a:effectLst/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1B74E9B-F92E-4745-9E46-BE7153AC730A}"/>
                </a:ext>
              </a:extLst>
            </p:cNvPr>
            <p:cNvSpPr txBox="1"/>
            <p:nvPr/>
          </p:nvSpPr>
          <p:spPr>
            <a:xfrm>
              <a:off x="5762049" y="2012491"/>
              <a:ext cx="4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</a:t>
              </a:r>
              <a:r>
                <a:rPr lang="en-US" baseline="-25000" dirty="0"/>
                <a:t>12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69F674-9B77-4D39-9233-AAE668F598AE}"/>
                </a:ext>
              </a:extLst>
            </p:cNvPr>
            <p:cNvSpPr txBox="1"/>
            <p:nvPr/>
          </p:nvSpPr>
          <p:spPr>
            <a:xfrm>
              <a:off x="5768368" y="2970426"/>
              <a:ext cx="4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</a:t>
              </a:r>
              <a:r>
                <a:rPr lang="en-US" baseline="-25000" dirty="0"/>
                <a:t>23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3F457B2-0475-4F39-BB8A-E61C20E87013}"/>
                </a:ext>
              </a:extLst>
            </p:cNvPr>
            <p:cNvSpPr txBox="1"/>
            <p:nvPr/>
          </p:nvSpPr>
          <p:spPr>
            <a:xfrm>
              <a:off x="5738215" y="4222081"/>
              <a:ext cx="4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</a:t>
              </a:r>
              <a:r>
                <a:rPr lang="en-US" baseline="-25000" dirty="0"/>
                <a:t>13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1214DF8-7FD1-4CF3-AD76-8ED4731622EC}"/>
                </a:ext>
              </a:extLst>
            </p:cNvPr>
            <p:cNvSpPr txBox="1"/>
            <p:nvPr/>
          </p:nvSpPr>
          <p:spPr>
            <a:xfrm>
              <a:off x="9316385" y="2181420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</a:t>
              </a:r>
              <a:r>
                <a:rPr lang="el-GR" dirty="0"/>
                <a:t>φ</a:t>
              </a:r>
              <a:r>
                <a:rPr lang="en-US" baseline="-25000" dirty="0"/>
                <a:t>12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97665FB-1C4D-4841-8770-E98CAF0A7DF4}"/>
                </a:ext>
              </a:extLst>
            </p:cNvPr>
            <p:cNvSpPr txBox="1"/>
            <p:nvPr/>
          </p:nvSpPr>
          <p:spPr>
            <a:xfrm>
              <a:off x="9230344" y="3241458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</a:t>
              </a:r>
              <a:r>
                <a:rPr lang="el-GR" dirty="0"/>
                <a:t>φ</a:t>
              </a:r>
              <a:r>
                <a:rPr lang="en-US" baseline="-25000" dirty="0"/>
                <a:t>23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8F9B83-E676-4147-84E1-FBAA159200E5}"/>
                </a:ext>
              </a:extLst>
            </p:cNvPr>
            <p:cNvSpPr txBox="1"/>
            <p:nvPr/>
          </p:nvSpPr>
          <p:spPr>
            <a:xfrm>
              <a:off x="9230344" y="4449084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</a:t>
              </a:r>
              <a:r>
                <a:rPr lang="el-GR" dirty="0"/>
                <a:t>φ</a:t>
              </a:r>
              <a:r>
                <a:rPr lang="en-US" baseline="-25000" dirty="0"/>
                <a:t>13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A473CD-C75D-42CB-81B3-13780CBFA538}"/>
                </a:ext>
              </a:extLst>
            </p:cNvPr>
            <p:cNvSpPr txBox="1"/>
            <p:nvPr/>
          </p:nvSpPr>
          <p:spPr>
            <a:xfrm>
              <a:off x="9018226" y="5472044"/>
              <a:ext cx="1088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Spectrum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8210561-9791-41AB-9079-902262BB5926}"/>
                </a:ext>
              </a:extLst>
            </p:cNvPr>
            <p:cNvSpPr txBox="1"/>
            <p:nvPr/>
          </p:nvSpPr>
          <p:spPr>
            <a:xfrm>
              <a:off x="5230517" y="5555541"/>
              <a:ext cx="1499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Closure phase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5555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589" y="1599199"/>
            <a:ext cx="6598763" cy="549897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1" t="1404"/>
          <a:stretch/>
        </p:blipFill>
        <p:spPr>
          <a:xfrm>
            <a:off x="8737076" y="1436231"/>
            <a:ext cx="812276" cy="5421769"/>
          </a:xfrm>
          <a:prstGeom prst="rect">
            <a:avLst/>
          </a:prstGeom>
        </p:spPr>
      </p:pic>
      <p:sp>
        <p:nvSpPr>
          <p:cNvPr id="69" name="Titre 1"/>
          <p:cNvSpPr txBox="1">
            <a:spLocks/>
          </p:cNvSpPr>
          <p:nvPr/>
        </p:nvSpPr>
        <p:spPr>
          <a:xfrm>
            <a:off x="1" y="1249795"/>
            <a:ext cx="12191999" cy="881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Fringe Phase = Position</a:t>
            </a:r>
          </a:p>
        </p:txBody>
      </p:sp>
      <p:sp>
        <p:nvSpPr>
          <p:cNvPr id="14" name="Ellipse 13"/>
          <p:cNvSpPr/>
          <p:nvPr/>
        </p:nvSpPr>
        <p:spPr>
          <a:xfrm>
            <a:off x="3214540" y="4048110"/>
            <a:ext cx="141402" cy="16025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e haut 8"/>
          <p:cNvSpPr/>
          <p:nvPr/>
        </p:nvSpPr>
        <p:spPr>
          <a:xfrm>
            <a:off x="3123336" y="3403076"/>
            <a:ext cx="323810" cy="50402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e haut 14"/>
          <p:cNvSpPr/>
          <p:nvPr/>
        </p:nvSpPr>
        <p:spPr>
          <a:xfrm>
            <a:off x="9387447" y="2729140"/>
            <a:ext cx="323810" cy="135266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pPr algn="ctr"/>
            <a:r>
              <a:rPr lang="en-US" dirty="0"/>
              <a:t>Thomas Young’s slits experiment (1801)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Let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fringes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716674" y="3224613"/>
            <a:ext cx="2397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Fringes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position change</a:t>
            </a:r>
          </a:p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But not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their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envelope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90" y="2661746"/>
            <a:ext cx="1905000" cy="3000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2452442" y="5437730"/>
                <a:ext cx="2626040" cy="9034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3600" dirty="0"/>
                  <a:t>Δx = 2</a:t>
                </a:r>
                <a:r>
                  <a:rPr lang="el-GR" sz="3600" dirty="0"/>
                  <a:t>π</a:t>
                </a:r>
                <a:r>
                  <a:rPr lang="fr-FR" sz="36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3600" i="1">
                            <a:latin typeface="Cambria Math" panose="02040503050406030204" pitchFamily="18" charset="0"/>
                          </a:rPr>
                          <m:t>λ</m:t>
                        </m:r>
                      </m:num>
                      <m:den>
                        <m:r>
                          <a:rPr lang="fr-FR" sz="3600" i="1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m:rPr>
                        <m:nor/>
                      </m:rPr>
                      <a:rPr lang="el-GR" sz="3600" dirty="0"/>
                      <m:t>Δϕ</m:t>
                    </m:r>
                  </m:oMath>
                </a14:m>
                <a:endParaRPr lang="fr-FR" sz="3600" dirty="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2442" y="5437730"/>
                <a:ext cx="2626040" cy="903452"/>
              </a:xfrm>
              <a:prstGeom prst="rect">
                <a:avLst/>
              </a:prstGeom>
              <a:blipFill>
                <a:blip r:embed="rId4"/>
                <a:stretch>
                  <a:fillRect l="-6961" b="-128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0444918" y="3907105"/>
            <a:ext cx="8515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>
                <a:solidFill>
                  <a:schemeClr val="accent1"/>
                </a:solidFill>
              </a:rPr>
              <a:t>Δϕ</a:t>
            </a:r>
            <a:r>
              <a:rPr lang="fr-FR" sz="36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3084874" y="2811447"/>
            <a:ext cx="5421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err="1">
                <a:solidFill>
                  <a:schemeClr val="accent1"/>
                </a:solidFill>
              </a:rPr>
              <a:t>Δx</a:t>
            </a:r>
            <a:endParaRPr lang="fr-FR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499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353801" cy="959579"/>
          </a:xfrm>
        </p:spPr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about the </a:t>
            </a:r>
            <a:r>
              <a:rPr lang="fr-FR" dirty="0" err="1"/>
              <a:t>kinematics</a:t>
            </a:r>
            <a:r>
              <a:rPr lang="fr-FR" dirty="0"/>
              <a:t> : </a:t>
            </a:r>
            <a:r>
              <a:rPr lang="fr-FR" dirty="0" err="1"/>
              <a:t>classical</a:t>
            </a:r>
            <a:r>
              <a:rPr lang="fr-FR" dirty="0"/>
              <a:t> Be stars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An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465F325-622E-4BE1-9E0F-0C5F5C386C5E}"/>
              </a:ext>
            </a:extLst>
          </p:cNvPr>
          <p:cNvGrpSpPr/>
          <p:nvPr/>
        </p:nvGrpSpPr>
        <p:grpSpPr>
          <a:xfrm>
            <a:off x="3971100" y="1335933"/>
            <a:ext cx="6581433" cy="2784704"/>
            <a:chOff x="3971100" y="1335933"/>
            <a:chExt cx="6581433" cy="2784704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100" y="1335933"/>
              <a:ext cx="6581433" cy="2470700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4315954" y="3658972"/>
              <a:ext cx="62365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/>
                <a:t>Keplerian</a:t>
              </a:r>
              <a:r>
                <a:rPr lang="fr-FR" sz="2400" dirty="0"/>
                <a:t> </a:t>
              </a:r>
              <a:r>
                <a:rPr lang="fr-FR" sz="2400" dirty="0" err="1"/>
                <a:t>disks</a:t>
              </a:r>
              <a:r>
                <a:rPr lang="fr-FR" sz="2400" dirty="0"/>
                <a:t> </a:t>
              </a:r>
              <a:r>
                <a:rPr lang="fr-FR" sz="2400" dirty="0" err="1"/>
                <a:t>with</a:t>
              </a:r>
              <a:r>
                <a:rPr lang="fr-FR" sz="2400" dirty="0"/>
                <a:t> no expansion (v</a:t>
              </a:r>
              <a:r>
                <a:rPr lang="fr-FR" sz="2400" baseline="-25000" dirty="0"/>
                <a:t>exp</a:t>
              </a:r>
              <a:r>
                <a:rPr lang="fr-FR" sz="2400" dirty="0"/>
                <a:t>&lt;10km/s )</a:t>
              </a:r>
            </a:p>
          </p:txBody>
        </p:sp>
      </p:grpSp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11" y="1494087"/>
            <a:ext cx="3388420" cy="3864074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573264" y="5417042"/>
            <a:ext cx="2844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8 Be stars </a:t>
            </a:r>
            <a:r>
              <a:rPr lang="fr-FR" dirty="0" err="1"/>
              <a:t>observed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</a:t>
            </a:r>
          </a:p>
          <a:p>
            <a:pPr algn="ctr"/>
            <a:r>
              <a:rPr lang="fr-FR" dirty="0"/>
              <a:t>VLTI/AMBER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F49E04-0335-46A6-B371-90F6F3C8A0FC}"/>
              </a:ext>
            </a:extLst>
          </p:cNvPr>
          <p:cNvGrpSpPr/>
          <p:nvPr/>
        </p:nvGrpSpPr>
        <p:grpSpPr>
          <a:xfrm>
            <a:off x="4202462" y="4083858"/>
            <a:ext cx="6028063" cy="2371047"/>
            <a:chOff x="4202462" y="4083858"/>
            <a:chExt cx="6028063" cy="2371047"/>
          </a:xfrm>
        </p:grpSpPr>
        <p:pic>
          <p:nvPicPr>
            <p:cNvPr id="11" name="Image 12">
              <a:extLst>
                <a:ext uri="{FF2B5EF4-FFF2-40B4-BE49-F238E27FC236}">
                  <a16:creationId xmlns:a16="http://schemas.microsoft.com/office/drawing/2014/main" id="{3123F76D-2EB8-4D28-A8E7-1F04C1792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323" y="4083858"/>
              <a:ext cx="3070202" cy="2371047"/>
            </a:xfrm>
            <a:prstGeom prst="rect">
              <a:avLst/>
            </a:prstGeom>
          </p:spPr>
        </p:pic>
        <p:sp>
          <p:nvSpPr>
            <p:cNvPr id="12" name="ZoneTexte 13">
              <a:extLst>
                <a:ext uri="{FF2B5EF4-FFF2-40B4-BE49-F238E27FC236}">
                  <a16:creationId xmlns:a16="http://schemas.microsoft.com/office/drawing/2014/main" id="{8C8C59E7-E8F0-4E2D-886A-CA9CE0E661AE}"/>
                </a:ext>
              </a:extLst>
            </p:cNvPr>
            <p:cNvSpPr txBox="1"/>
            <p:nvPr/>
          </p:nvSpPr>
          <p:spPr>
            <a:xfrm>
              <a:off x="4662363" y="5269381"/>
              <a:ext cx="215155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V/V</a:t>
              </a:r>
              <a:r>
                <a:rPr lang="fr-FR" sz="2000" baseline="-25000" dirty="0"/>
                <a:t>c</a:t>
              </a:r>
              <a:r>
                <a:rPr lang="fr-FR" sz="2000" dirty="0"/>
                <a:t> = 0.82 </a:t>
              </a:r>
              <a:r>
                <a:rPr lang="fr-FR" sz="2000" dirty="0">
                  <a:latin typeface="Times New Roman"/>
                  <a:cs typeface="Times New Roman"/>
                </a:rPr>
                <a:t>± </a:t>
              </a:r>
              <a:r>
                <a:rPr lang="fr-FR" sz="2000" dirty="0">
                  <a:cs typeface="Times New Roman"/>
                </a:rPr>
                <a:t>0.08</a:t>
              </a:r>
            </a:p>
            <a:p>
              <a:r>
                <a:rPr lang="fr-FR" sz="2000" dirty="0">
                  <a:latin typeface="Times New Roman"/>
                  <a:cs typeface="Times New Roman"/>
                </a:rPr>
                <a:t>Ω/</a:t>
              </a:r>
              <a:r>
                <a:rPr lang="el-GR" sz="2000" dirty="0">
                  <a:latin typeface="Times New Roman"/>
                  <a:cs typeface="Times New Roman"/>
                </a:rPr>
                <a:t>Ω</a:t>
              </a:r>
              <a:r>
                <a:rPr lang="fr-FR" sz="2000" baseline="-25000" dirty="0">
                  <a:latin typeface="Times New Roman"/>
                  <a:cs typeface="Times New Roman"/>
                </a:rPr>
                <a:t>c</a:t>
              </a:r>
              <a:r>
                <a:rPr lang="fr-FR" sz="2000" dirty="0">
                  <a:latin typeface="Times New Roman"/>
                  <a:cs typeface="Times New Roman"/>
                </a:rPr>
                <a:t> = 0.95 </a:t>
              </a:r>
              <a:r>
                <a:rPr lang="el-GR" sz="2000" dirty="0">
                  <a:latin typeface="Times New Roman"/>
                  <a:cs typeface="Times New Roman"/>
                </a:rPr>
                <a:t>±</a:t>
              </a:r>
              <a:r>
                <a:rPr lang="fr-FR" sz="2000" dirty="0">
                  <a:latin typeface="Times New Roman"/>
                  <a:cs typeface="Times New Roman"/>
                </a:rPr>
                <a:t> 0.02</a:t>
              </a:r>
              <a:endParaRPr lang="fr-FR" sz="2000" dirty="0"/>
            </a:p>
          </p:txBody>
        </p:sp>
        <p:sp>
          <p:nvSpPr>
            <p:cNvPr id="13" name="ZoneTexte 2">
              <a:extLst>
                <a:ext uri="{FF2B5EF4-FFF2-40B4-BE49-F238E27FC236}">
                  <a16:creationId xmlns:a16="http://schemas.microsoft.com/office/drawing/2014/main" id="{9AE956BC-7B14-40BA-8287-10D781AB1DF9}"/>
                </a:ext>
              </a:extLst>
            </p:cNvPr>
            <p:cNvSpPr txBox="1"/>
            <p:nvPr/>
          </p:nvSpPr>
          <p:spPr>
            <a:xfrm>
              <a:off x="4202462" y="4796892"/>
              <a:ext cx="29578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/>
                <a:t>Nearly</a:t>
              </a:r>
              <a:r>
                <a:rPr lang="fr-FR" sz="2400" dirty="0"/>
                <a:t> </a:t>
              </a:r>
              <a:r>
                <a:rPr lang="fr-FR" sz="2400" dirty="0" err="1"/>
                <a:t>critical</a:t>
              </a:r>
              <a:r>
                <a:rPr lang="fr-FR" sz="2400" dirty="0"/>
                <a:t> </a:t>
              </a:r>
              <a:r>
                <a:rPr lang="fr-FR" sz="2400" dirty="0" err="1"/>
                <a:t>rotators</a:t>
              </a:r>
              <a:endParaRPr lang="fr-FR" sz="24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529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2456"/>
          </a:xfrm>
        </p:spPr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about the </a:t>
            </a:r>
            <a:r>
              <a:rPr lang="fr-FR" dirty="0" err="1"/>
              <a:t>kinematics</a:t>
            </a:r>
            <a:r>
              <a:rPr lang="fr-FR" dirty="0"/>
              <a:t> :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objects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An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3192B5-1C69-4963-A5AB-C0408E0C814B}"/>
              </a:ext>
            </a:extLst>
          </p:cNvPr>
          <p:cNvGrpSpPr/>
          <p:nvPr/>
        </p:nvGrpSpPr>
        <p:grpSpPr>
          <a:xfrm>
            <a:off x="3974273" y="1261164"/>
            <a:ext cx="2762535" cy="2188348"/>
            <a:chOff x="3974273" y="1261164"/>
            <a:chExt cx="2762535" cy="2188348"/>
          </a:xfrm>
        </p:grpSpPr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2"/>
            <a:stretch>
              <a:fillRect/>
            </a:stretch>
          </p:blipFill>
          <p:spPr bwMode="auto">
            <a:xfrm>
              <a:off x="3974273" y="1535553"/>
              <a:ext cx="2762535" cy="16420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4699462" y="3141735"/>
              <a:ext cx="139653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400" dirty="0"/>
                <a:t>Chesneau+ 2010</a:t>
              </a:r>
              <a:endParaRPr lang="en-US" sz="1400" dirty="0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4239755" y="1261164"/>
              <a:ext cx="2231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Hot </a:t>
              </a:r>
              <a:r>
                <a:rPr lang="fr-FR" dirty="0" err="1"/>
                <a:t>supergiant’s</a:t>
              </a:r>
              <a:r>
                <a:rPr lang="fr-FR" dirty="0"/>
                <a:t> </a:t>
              </a:r>
              <a:r>
                <a:rPr lang="fr-FR" dirty="0" err="1"/>
                <a:t>wind</a:t>
              </a:r>
              <a:endParaRPr lang="fr-FR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BFA510-2A44-42AC-933B-17A06458B077}"/>
              </a:ext>
            </a:extLst>
          </p:cNvPr>
          <p:cNvGrpSpPr/>
          <p:nvPr/>
        </p:nvGrpSpPr>
        <p:grpSpPr>
          <a:xfrm>
            <a:off x="4581050" y="3581509"/>
            <a:ext cx="2602265" cy="2954093"/>
            <a:chOff x="8177642" y="1195751"/>
            <a:chExt cx="2602265" cy="2954093"/>
          </a:xfrm>
        </p:grpSpPr>
        <p:sp>
          <p:nvSpPr>
            <p:cNvPr id="7" name="ZoneTexte 6"/>
            <p:cNvSpPr txBox="1"/>
            <p:nvPr/>
          </p:nvSpPr>
          <p:spPr>
            <a:xfrm>
              <a:off x="9100914" y="1195751"/>
              <a:ext cx="755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Novas</a:t>
              </a:r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7642" y="1496531"/>
              <a:ext cx="2602265" cy="249383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8963775" y="3872845"/>
              <a:ext cx="12218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200" dirty="0"/>
                <a:t>Chesneau+ 2011</a:t>
              </a:r>
              <a:endParaRPr lang="en-US" sz="120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CA25AA-485E-4FD5-89D7-0BD9CB8996B0}"/>
              </a:ext>
            </a:extLst>
          </p:cNvPr>
          <p:cNvGrpSpPr/>
          <p:nvPr/>
        </p:nvGrpSpPr>
        <p:grpSpPr>
          <a:xfrm>
            <a:off x="8085767" y="3508325"/>
            <a:ext cx="4070602" cy="3020670"/>
            <a:chOff x="3725156" y="3562376"/>
            <a:chExt cx="4070602" cy="3020670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0986" y="3915835"/>
              <a:ext cx="2861143" cy="2376169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4518176" y="3562376"/>
              <a:ext cx="23155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Supergiant</a:t>
              </a:r>
              <a:r>
                <a:rPr lang="fr-FR" dirty="0"/>
                <a:t> B[e] stars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3725156" y="6275269"/>
              <a:ext cx="40706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/>
                <a:t>Ellerbroek</a:t>
              </a:r>
              <a:r>
                <a:rPr lang="fr-FR" sz="1400" dirty="0"/>
                <a:t>+ 2015, </a:t>
              </a:r>
              <a:r>
                <a:rPr lang="fr-FR" sz="1400" dirty="0" err="1"/>
                <a:t>wheelwright</a:t>
              </a:r>
              <a:r>
                <a:rPr lang="fr-FR" sz="1400" dirty="0"/>
                <a:t>+ 2012, </a:t>
              </a:r>
              <a:r>
                <a:rPr lang="fr-FR" sz="1400" dirty="0" err="1"/>
                <a:t>Millour</a:t>
              </a:r>
              <a:r>
                <a:rPr lang="fr-FR" sz="1400" dirty="0"/>
                <a:t>+ 2012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33AFA19-4416-4703-BF96-695EEC522877}"/>
              </a:ext>
            </a:extLst>
          </p:cNvPr>
          <p:cNvGrpSpPr/>
          <p:nvPr/>
        </p:nvGrpSpPr>
        <p:grpSpPr>
          <a:xfrm>
            <a:off x="35631" y="1349674"/>
            <a:ext cx="3513375" cy="5055965"/>
            <a:chOff x="176441" y="1350730"/>
            <a:chExt cx="3513375" cy="5055965"/>
          </a:xfrm>
        </p:grpSpPr>
        <p:sp>
          <p:nvSpPr>
            <p:cNvPr id="15" name="Rectangle 14"/>
            <p:cNvSpPr/>
            <p:nvPr/>
          </p:nvSpPr>
          <p:spPr>
            <a:xfrm>
              <a:off x="176441" y="5883475"/>
              <a:ext cx="3513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 err="1"/>
                <a:t>Malbet</a:t>
              </a:r>
              <a:r>
                <a:rPr lang="fr-FR" sz="1400" dirty="0"/>
                <a:t>+ 2007, Tatulli+2007, </a:t>
              </a:r>
              <a:r>
                <a:rPr lang="fr-FR" sz="1400" dirty="0" err="1"/>
                <a:t>Weigelt</a:t>
              </a:r>
              <a:r>
                <a:rPr lang="fr-FR" sz="1400" dirty="0"/>
                <a:t>+ 2011, </a:t>
              </a:r>
              <a:r>
                <a:rPr lang="en-US" sz="1400" dirty="0"/>
                <a:t>Perrault 2010+, </a:t>
              </a:r>
              <a:r>
                <a:rPr lang="en-US" sz="1400" dirty="0" err="1"/>
                <a:t>Benisty</a:t>
              </a:r>
              <a:r>
                <a:rPr lang="en-US" sz="1400" dirty="0"/>
                <a:t> 2013+</a:t>
              </a:r>
            </a:p>
          </p:txBody>
        </p: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66" y="1630496"/>
              <a:ext cx="1659817" cy="4252979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8183" y="1791031"/>
              <a:ext cx="1570114" cy="3874869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913178" y="1350730"/>
              <a:ext cx="2074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Herbig</a:t>
              </a:r>
              <a:r>
                <a:rPr lang="fr-FR" dirty="0"/>
                <a:t> </a:t>
              </a:r>
              <a:r>
                <a:rPr lang="fr-FR" dirty="0" err="1"/>
                <a:t>Ae</a:t>
              </a:r>
              <a:r>
                <a:rPr lang="fr-FR" dirty="0"/>
                <a:t>/Be stars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BC60BDD-9795-4436-9D48-C3480966D64A}"/>
              </a:ext>
            </a:extLst>
          </p:cNvPr>
          <p:cNvGrpSpPr/>
          <p:nvPr/>
        </p:nvGrpSpPr>
        <p:grpSpPr>
          <a:xfrm>
            <a:off x="7363263" y="1191507"/>
            <a:ext cx="3915559" cy="2429222"/>
            <a:chOff x="7982152" y="4146493"/>
            <a:chExt cx="3915559" cy="24292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C69674-44CA-45E6-B894-CAF70454A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1600" y="4423483"/>
              <a:ext cx="3693023" cy="1986562"/>
            </a:xfrm>
            <a:prstGeom prst="rect">
              <a:avLst/>
            </a:prstGeom>
          </p:spPr>
        </p:pic>
        <p:sp>
          <p:nvSpPr>
            <p:cNvPr id="20" name="ZoneTexte 5">
              <a:extLst>
                <a:ext uri="{FF2B5EF4-FFF2-40B4-BE49-F238E27FC236}">
                  <a16:creationId xmlns:a16="http://schemas.microsoft.com/office/drawing/2014/main" id="{F6F3712B-E378-4164-83DD-A7E717122E4A}"/>
                </a:ext>
              </a:extLst>
            </p:cNvPr>
            <p:cNvSpPr txBox="1"/>
            <p:nvPr/>
          </p:nvSpPr>
          <p:spPr>
            <a:xfrm>
              <a:off x="7982152" y="4146493"/>
              <a:ext cx="39155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Cool </a:t>
              </a:r>
              <a:r>
                <a:rPr lang="fr-FR" dirty="0" err="1"/>
                <a:t>supergiant’s</a:t>
              </a:r>
              <a:r>
                <a:rPr lang="fr-FR" dirty="0"/>
                <a:t> </a:t>
              </a:r>
              <a:r>
                <a:rPr lang="fr-FR" dirty="0" err="1"/>
                <a:t>extended</a:t>
              </a:r>
              <a:r>
                <a:rPr lang="fr-FR" dirty="0"/>
                <a:t> </a:t>
              </a:r>
              <a:r>
                <a:rPr lang="fr-FR" dirty="0" err="1"/>
                <a:t>atmosphere</a:t>
              </a:r>
              <a:endParaRPr lang="fr-FR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E5E7221-0070-4F0B-BC88-8C450E0E849B}"/>
                </a:ext>
              </a:extLst>
            </p:cNvPr>
            <p:cNvSpPr/>
            <p:nvPr/>
          </p:nvSpPr>
          <p:spPr>
            <a:xfrm>
              <a:off x="9311966" y="6298716"/>
              <a:ext cx="108933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200" dirty="0" err="1"/>
                <a:t>Ohnaka</a:t>
              </a:r>
              <a:r>
                <a:rPr lang="fr-FR" sz="1200" dirty="0"/>
                <a:t>+ 2013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552759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710787" y="5318666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bg1"/>
                </a:solidFill>
              </a:rPr>
              <a:t>η</a:t>
            </a:r>
            <a:r>
              <a:rPr lang="fr-FR" sz="1400" dirty="0">
                <a:solidFill>
                  <a:schemeClr val="bg1"/>
                </a:solidFill>
              </a:rPr>
              <a:t> Car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0" t="6185" r="53999" b="50000"/>
          <a:stretch/>
        </p:blipFill>
        <p:spPr>
          <a:xfrm>
            <a:off x="-108413" y="2043262"/>
            <a:ext cx="4929948" cy="396565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719270" y="1316190"/>
            <a:ext cx="769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The A[e] </a:t>
            </a:r>
            <a:r>
              <a:rPr lang="fr-FR" dirty="0" err="1"/>
              <a:t>supergiant</a:t>
            </a:r>
            <a:r>
              <a:rPr lang="fr-FR" dirty="0"/>
              <a:t> HD62623 </a:t>
            </a:r>
            <a:r>
              <a:rPr lang="fr-FR" dirty="0" err="1"/>
              <a:t>from</a:t>
            </a:r>
            <a:r>
              <a:rPr lang="fr-FR" dirty="0"/>
              <a:t> VLTI/AMBER HR observations (</a:t>
            </a:r>
            <a:r>
              <a:rPr lang="fr-FR" dirty="0" err="1"/>
              <a:t>Millour</a:t>
            </a:r>
            <a:r>
              <a:rPr lang="fr-FR" dirty="0"/>
              <a:t>+ 2011)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An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</a:p>
        </p:txBody>
      </p: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/>
              <a:t>Spectro</a:t>
            </a:r>
            <a:r>
              <a:rPr lang="en-US" dirty="0"/>
              <a:t>-interferometric imaging</a:t>
            </a:r>
          </a:p>
        </p:txBody>
      </p:sp>
      <p:pic>
        <p:nvPicPr>
          <p:cNvPr id="23" name="Picture 10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r="13495" b="40729"/>
          <a:stretch>
            <a:fillRect/>
          </a:stretch>
        </p:blipFill>
        <p:spPr>
          <a:xfrm>
            <a:off x="4931291" y="2076281"/>
            <a:ext cx="7067229" cy="389961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ZoneTexte 9"/>
          <p:cNvSpPr txBox="1"/>
          <p:nvPr/>
        </p:nvSpPr>
        <p:spPr>
          <a:xfrm>
            <a:off x="970384" y="5955297"/>
            <a:ext cx="313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Image in the 2.1µm continuum 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436852" y="5890738"/>
            <a:ext cx="4954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Narrow-band images </a:t>
            </a:r>
            <a:r>
              <a:rPr lang="fr-FR" dirty="0" err="1"/>
              <a:t>through</a:t>
            </a:r>
            <a:r>
              <a:rPr lang="fr-FR" dirty="0"/>
              <a:t> the Br</a:t>
            </a:r>
            <a:r>
              <a:rPr lang="el-GR" dirty="0"/>
              <a:t>γ</a:t>
            </a:r>
            <a:r>
              <a:rPr lang="fr-FR" dirty="0"/>
              <a:t> </a:t>
            </a:r>
            <a:r>
              <a:rPr lang="fr-FR" dirty="0" err="1"/>
              <a:t>emission</a:t>
            </a:r>
            <a:r>
              <a:rPr lang="fr-FR" dirty="0"/>
              <a:t> line</a:t>
            </a:r>
          </a:p>
          <a:p>
            <a:pPr algn="ctr"/>
            <a:r>
              <a:rPr lang="fr-FR" dirty="0"/>
              <a:t> (</a:t>
            </a:r>
            <a:r>
              <a:rPr lang="fr-FR" dirty="0" err="1"/>
              <a:t>with</a:t>
            </a:r>
            <a:r>
              <a:rPr lang="fr-FR" dirty="0"/>
              <a:t> continuum </a:t>
            </a:r>
            <a:r>
              <a:rPr lang="fr-FR" dirty="0" err="1"/>
              <a:t>substracted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608910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1">
            <a:extLst>
              <a:ext uri="{FF2B5EF4-FFF2-40B4-BE49-F238E27FC236}">
                <a16:creationId xmlns:a16="http://schemas.microsoft.com/office/drawing/2014/main" id="{D2E466DC-6B5A-4AEE-8D89-96CC1E9877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87" r="50858"/>
          <a:stretch/>
        </p:blipFill>
        <p:spPr>
          <a:xfrm>
            <a:off x="106406" y="1727547"/>
            <a:ext cx="5033002" cy="433849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710787" y="5318666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bg1"/>
                </a:solidFill>
              </a:rPr>
              <a:t>η</a:t>
            </a:r>
            <a:r>
              <a:rPr lang="fr-FR" sz="1400" dirty="0">
                <a:solidFill>
                  <a:schemeClr val="bg1"/>
                </a:solidFill>
              </a:rPr>
              <a:t> Car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719270" y="1316190"/>
            <a:ext cx="769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The A[e] </a:t>
            </a:r>
            <a:r>
              <a:rPr lang="fr-FR" dirty="0" err="1"/>
              <a:t>supergiant</a:t>
            </a:r>
            <a:r>
              <a:rPr lang="fr-FR" dirty="0"/>
              <a:t> HD62623 </a:t>
            </a:r>
            <a:r>
              <a:rPr lang="fr-FR" dirty="0" err="1"/>
              <a:t>from</a:t>
            </a:r>
            <a:r>
              <a:rPr lang="fr-FR" dirty="0"/>
              <a:t> VLTI/AMBER HR observations (</a:t>
            </a:r>
            <a:r>
              <a:rPr lang="fr-FR" dirty="0" err="1"/>
              <a:t>Millour</a:t>
            </a:r>
            <a:r>
              <a:rPr lang="fr-FR" dirty="0"/>
              <a:t>+ 2011)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An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</a:p>
        </p:txBody>
      </p: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/>
              <a:t>Spectro</a:t>
            </a:r>
            <a:r>
              <a:rPr lang="en-US" dirty="0"/>
              <a:t>-interferometric imaging</a:t>
            </a:r>
          </a:p>
        </p:txBody>
      </p:sp>
      <p:pic>
        <p:nvPicPr>
          <p:cNvPr id="23" name="Picture 10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r="13495" b="40729"/>
          <a:stretch>
            <a:fillRect/>
          </a:stretch>
        </p:blipFill>
        <p:spPr>
          <a:xfrm>
            <a:off x="4931291" y="2076281"/>
            <a:ext cx="7067229" cy="389961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2" name="ZoneTexte 1">
            <a:extLst>
              <a:ext uri="{FF2B5EF4-FFF2-40B4-BE49-F238E27FC236}">
                <a16:creationId xmlns:a16="http://schemas.microsoft.com/office/drawing/2014/main" id="{67E6F2EB-DB68-433D-B754-88986B2A3644}"/>
              </a:ext>
            </a:extLst>
          </p:cNvPr>
          <p:cNvSpPr txBox="1"/>
          <p:nvPr/>
        </p:nvSpPr>
        <p:spPr>
          <a:xfrm>
            <a:off x="615821" y="5881379"/>
            <a:ext cx="3821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Reconstructed</a:t>
            </a:r>
            <a:r>
              <a:rPr lang="fr-FR" dirty="0"/>
              <a:t> </a:t>
            </a:r>
            <a:r>
              <a:rPr lang="fr-FR" dirty="0" err="1"/>
              <a:t>projected</a:t>
            </a:r>
            <a:r>
              <a:rPr lang="fr-FR" dirty="0"/>
              <a:t> </a:t>
            </a:r>
            <a:r>
              <a:rPr lang="fr-FR" dirty="0" err="1"/>
              <a:t>velocity</a:t>
            </a:r>
            <a:r>
              <a:rPr lang="fr-FR" dirty="0"/>
              <a:t> </a:t>
            </a:r>
            <a:r>
              <a:rPr lang="fr-FR" dirty="0" err="1"/>
              <a:t>field</a:t>
            </a:r>
            <a:endParaRPr lang="fr-FR" dirty="0"/>
          </a:p>
        </p:txBody>
      </p:sp>
      <p:sp>
        <p:nvSpPr>
          <p:cNvPr id="13" name="ZoneTexte 23">
            <a:extLst>
              <a:ext uri="{FF2B5EF4-FFF2-40B4-BE49-F238E27FC236}">
                <a16:creationId xmlns:a16="http://schemas.microsoft.com/office/drawing/2014/main" id="{FB27A9B1-1180-41CD-9DD5-4D148BB51623}"/>
              </a:ext>
            </a:extLst>
          </p:cNvPr>
          <p:cNvSpPr txBox="1"/>
          <p:nvPr/>
        </p:nvSpPr>
        <p:spPr>
          <a:xfrm>
            <a:off x="6436852" y="5890738"/>
            <a:ext cx="4954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Narrow-band images </a:t>
            </a:r>
            <a:r>
              <a:rPr lang="fr-FR" dirty="0" err="1"/>
              <a:t>through</a:t>
            </a:r>
            <a:r>
              <a:rPr lang="fr-FR" dirty="0"/>
              <a:t> the Br</a:t>
            </a:r>
            <a:r>
              <a:rPr lang="el-GR" dirty="0"/>
              <a:t>γ</a:t>
            </a:r>
            <a:r>
              <a:rPr lang="fr-FR" dirty="0"/>
              <a:t> </a:t>
            </a:r>
            <a:r>
              <a:rPr lang="fr-FR" dirty="0" err="1"/>
              <a:t>emission</a:t>
            </a:r>
            <a:r>
              <a:rPr lang="fr-FR" dirty="0"/>
              <a:t> line</a:t>
            </a:r>
          </a:p>
          <a:p>
            <a:pPr algn="ctr"/>
            <a:r>
              <a:rPr lang="fr-FR" dirty="0"/>
              <a:t> (</a:t>
            </a:r>
            <a:r>
              <a:rPr lang="fr-FR" dirty="0" err="1"/>
              <a:t>with</a:t>
            </a:r>
            <a:r>
              <a:rPr lang="fr-FR" dirty="0"/>
              <a:t> continuum </a:t>
            </a:r>
            <a:r>
              <a:rPr lang="fr-FR" dirty="0" err="1"/>
              <a:t>substracted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363184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490082" y="5649211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bg1"/>
                </a:solidFill>
              </a:rPr>
              <a:t>η</a:t>
            </a:r>
            <a:r>
              <a:rPr lang="fr-FR" sz="1400" dirty="0">
                <a:solidFill>
                  <a:schemeClr val="bg1"/>
                </a:solidFill>
              </a:rPr>
              <a:t> Car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417277" y="1290000"/>
            <a:ext cx="64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 binary Be star ϕ </a:t>
            </a:r>
            <a:r>
              <a:rPr lang="en-US" dirty="0" err="1"/>
              <a:t>Persei</a:t>
            </a:r>
            <a:r>
              <a:rPr lang="en-US" dirty="0"/>
              <a:t> seen by CHARA/VEGA (</a:t>
            </a:r>
            <a:r>
              <a:rPr lang="en-US" dirty="0" err="1"/>
              <a:t>Mourard</a:t>
            </a:r>
            <a:r>
              <a:rPr lang="en-US" dirty="0"/>
              <a:t>+ 2015)</a:t>
            </a:r>
          </a:p>
        </p:txBody>
      </p:sp>
      <p:cxnSp>
        <p:nvCxnSpPr>
          <p:cNvPr id="25" name="Connecteur droit 24"/>
          <p:cNvCxnSpPr/>
          <p:nvPr/>
        </p:nvCxnSpPr>
        <p:spPr>
          <a:xfrm>
            <a:off x="214685" y="4081607"/>
            <a:ext cx="623515" cy="0"/>
          </a:xfrm>
          <a:prstGeom prst="line">
            <a:avLst/>
          </a:prstGeom>
          <a:ln w="28575">
            <a:solidFill>
              <a:schemeClr val="bg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264992" y="3819997"/>
            <a:ext cx="5229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1 mas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An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11773" t="4056" r="5314" b="55913"/>
          <a:stretch/>
        </p:blipFill>
        <p:spPr bwMode="auto">
          <a:xfrm>
            <a:off x="1420634" y="4712779"/>
            <a:ext cx="3831936" cy="185004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ZoneTexte 15"/>
          <p:cNvSpPr txBox="1"/>
          <p:nvPr/>
        </p:nvSpPr>
        <p:spPr>
          <a:xfrm>
            <a:off x="339901" y="5428773"/>
            <a:ext cx="8299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Observation </a:t>
            </a:r>
            <a:r>
              <a:rPr lang="fr-FR" dirty="0" err="1"/>
              <a:t>with</a:t>
            </a:r>
            <a:r>
              <a:rPr lang="fr-FR" dirty="0"/>
              <a:t> CHARA/VEGA in the H</a:t>
            </a:r>
            <a:r>
              <a:rPr lang="fr-FR" dirty="0">
                <a:latin typeface="Symbol" pitchFamily="18" charset="2"/>
              </a:rPr>
              <a:t>a </a:t>
            </a:r>
            <a:r>
              <a:rPr lang="fr-FR" dirty="0" err="1"/>
              <a:t>emission</a:t>
            </a:r>
            <a:r>
              <a:rPr lang="fr-FR" dirty="0"/>
              <a:t> line </a:t>
            </a:r>
            <a:r>
              <a:rPr lang="fr-FR" dirty="0" err="1"/>
              <a:t>wit</a:t>
            </a:r>
            <a:r>
              <a:rPr lang="fr-FR" dirty="0"/>
              <a:t> h a </a:t>
            </a:r>
            <a:r>
              <a:rPr lang="fr-FR" dirty="0" err="1"/>
              <a:t>nice</a:t>
            </a:r>
            <a:r>
              <a:rPr lang="fr-FR" dirty="0"/>
              <a:t> (</a:t>
            </a:r>
            <a:r>
              <a:rPr lang="fr-FR" dirty="0" err="1"/>
              <a:t>u,v</a:t>
            </a:r>
            <a:r>
              <a:rPr lang="fr-FR" dirty="0"/>
              <a:t>) plan </a:t>
            </a:r>
            <a:r>
              <a:rPr lang="fr-FR" dirty="0" err="1"/>
              <a:t>coverage</a:t>
            </a:r>
            <a:r>
              <a:rPr lang="fr-FR" dirty="0"/>
              <a:t>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26" y="4748334"/>
            <a:ext cx="1883234" cy="181817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398FFAB-64BD-4CA1-9784-7BDA63A86651}"/>
              </a:ext>
            </a:extLst>
          </p:cNvPr>
          <p:cNvGrpSpPr/>
          <p:nvPr/>
        </p:nvGrpSpPr>
        <p:grpSpPr>
          <a:xfrm>
            <a:off x="15986" y="1852028"/>
            <a:ext cx="12176014" cy="2722464"/>
            <a:chOff x="15987" y="1338494"/>
            <a:chExt cx="12176014" cy="2722464"/>
          </a:xfrm>
        </p:grpSpPr>
        <p:sp>
          <p:nvSpPr>
            <p:cNvPr id="15" name="ZoneTexte 14"/>
            <p:cNvSpPr txBox="1"/>
            <p:nvPr/>
          </p:nvSpPr>
          <p:spPr>
            <a:xfrm>
              <a:off x="339213" y="1626051"/>
              <a:ext cx="24098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CHARA/VEGA H</a:t>
              </a:r>
              <a:r>
                <a:rPr lang="el-GR" dirty="0">
                  <a:solidFill>
                    <a:schemeClr val="bg1"/>
                  </a:solidFill>
                </a:rPr>
                <a:t>α</a:t>
              </a:r>
              <a:r>
                <a:rPr lang="fr-FR" dirty="0">
                  <a:solidFill>
                    <a:schemeClr val="bg1"/>
                  </a:solidFill>
                </a:rPr>
                <a:t> Image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3" name="Groupe 2"/>
            <p:cNvGrpSpPr/>
            <p:nvPr/>
          </p:nvGrpSpPr>
          <p:grpSpPr>
            <a:xfrm>
              <a:off x="15987" y="1338494"/>
              <a:ext cx="12176014" cy="2722464"/>
              <a:chOff x="205861" y="1494761"/>
              <a:chExt cx="12176014" cy="2722464"/>
            </a:xfrm>
          </p:grpSpPr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6908" b="34505"/>
              <a:stretch/>
            </p:blipFill>
            <p:spPr bwMode="auto">
              <a:xfrm>
                <a:off x="205861" y="1810718"/>
                <a:ext cx="5656592" cy="2024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647" r="7151" b="34562"/>
              <a:stretch/>
            </p:blipFill>
            <p:spPr bwMode="auto">
              <a:xfrm>
                <a:off x="5798329" y="1814394"/>
                <a:ext cx="6583546" cy="20204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ZoneTexte 29"/>
              <p:cNvSpPr txBox="1"/>
              <p:nvPr/>
            </p:nvSpPr>
            <p:spPr>
              <a:xfrm>
                <a:off x="1072483" y="1494761"/>
                <a:ext cx="42316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err="1"/>
                  <a:t>Reconstructed</a:t>
                </a:r>
                <a:r>
                  <a:rPr lang="fr-FR" b="1" dirty="0"/>
                  <a:t> images </a:t>
                </a:r>
                <a:r>
                  <a:rPr lang="fr-FR" b="1" dirty="0" err="1"/>
                  <a:t>from</a:t>
                </a:r>
                <a:r>
                  <a:rPr lang="fr-FR" b="1" dirty="0"/>
                  <a:t> the VEGA data</a:t>
                </a:r>
              </a:p>
            </p:txBody>
          </p:sp>
          <p:sp>
            <p:nvSpPr>
              <p:cNvPr id="31" name="ZoneTexte 30"/>
              <p:cNvSpPr txBox="1"/>
              <p:nvPr/>
            </p:nvSpPr>
            <p:spPr>
              <a:xfrm>
                <a:off x="1185061" y="3847893"/>
                <a:ext cx="21858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err="1"/>
                  <a:t>Keplerian</a:t>
                </a:r>
                <a:r>
                  <a:rPr lang="fr-FR" b="1" dirty="0"/>
                  <a:t> </a:t>
                </a:r>
                <a:r>
                  <a:rPr lang="fr-FR" b="1" dirty="0" err="1"/>
                  <a:t>disk</a:t>
                </a:r>
                <a:r>
                  <a:rPr lang="fr-FR" b="1" dirty="0"/>
                  <a:t> model</a:t>
                </a:r>
              </a:p>
            </p:txBody>
          </p:sp>
        </p:grp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97572ACE-F958-433D-937B-E6F3E767B5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662" r="56908"/>
            <a:stretch/>
          </p:blipFill>
          <p:spPr bwMode="auto">
            <a:xfrm>
              <a:off x="15987" y="3426060"/>
              <a:ext cx="5656592" cy="319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A568C380-09EA-4F78-9850-F34E584568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47" t="91403" r="7151"/>
            <a:stretch/>
          </p:blipFill>
          <p:spPr bwMode="auto">
            <a:xfrm>
              <a:off x="5608455" y="3484910"/>
              <a:ext cx="6583546" cy="265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Titre 1">
            <a:extLst>
              <a:ext uri="{FF2B5EF4-FFF2-40B4-BE49-F238E27FC236}">
                <a16:creationId xmlns:a16="http://schemas.microsoft.com/office/drawing/2014/main" id="{AF48FD74-B34F-4480-8659-00704D3F9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8153"/>
          </a:xfrm>
        </p:spPr>
        <p:txBody>
          <a:bodyPr/>
          <a:lstStyle/>
          <a:p>
            <a:r>
              <a:rPr lang="en-US" dirty="0" err="1"/>
              <a:t>Spectro</a:t>
            </a:r>
            <a:r>
              <a:rPr lang="en-US" dirty="0"/>
              <a:t>-interferometric imaging</a:t>
            </a:r>
          </a:p>
        </p:txBody>
      </p:sp>
    </p:spTree>
    <p:extLst>
      <p:ext uri="{BB962C8B-B14F-4D97-AF65-F5344CB8AC3E}">
        <p14:creationId xmlns:p14="http://schemas.microsoft.com/office/powerpoint/2010/main" val="19792012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23" r="49675"/>
          <a:stretch/>
        </p:blipFill>
        <p:spPr>
          <a:xfrm>
            <a:off x="6550857" y="1494576"/>
            <a:ext cx="4600656" cy="466091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0675" y="365126"/>
            <a:ext cx="11655845" cy="944006"/>
          </a:xfrm>
        </p:spPr>
        <p:txBody>
          <a:bodyPr/>
          <a:lstStyle/>
          <a:p>
            <a:r>
              <a:rPr lang="en-US" dirty="0"/>
              <a:t>Toward integral-field spectroscopy …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0585332" y="5418846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bg1"/>
                </a:solidFill>
              </a:rPr>
              <a:t>η</a:t>
            </a:r>
            <a:r>
              <a:rPr lang="fr-FR" sz="1400" dirty="0">
                <a:solidFill>
                  <a:schemeClr val="bg1"/>
                </a:solidFill>
              </a:rPr>
              <a:t> Car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An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Massive stars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circumstellar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environments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massive stars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75" b="54465"/>
          <a:stretch/>
        </p:blipFill>
        <p:spPr>
          <a:xfrm>
            <a:off x="185967" y="1655690"/>
            <a:ext cx="5561463" cy="4632935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3028950" y="3836810"/>
            <a:ext cx="4295775" cy="228600"/>
          </a:xfrm>
          <a:prstGeom prst="line">
            <a:avLst/>
          </a:prstGeom>
          <a:ln w="38100">
            <a:solidFill>
              <a:srgbClr val="F28A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3409950" y="4227335"/>
            <a:ext cx="3914775" cy="66675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>
            <a:off x="3276600" y="5027435"/>
            <a:ext cx="4048125" cy="20955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5367337" y="3625275"/>
            <a:ext cx="555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28AED"/>
                </a:solidFill>
              </a:rPr>
              <a:t>Star</a:t>
            </a:r>
          </a:p>
        </p:txBody>
      </p:sp>
      <p:sp>
        <p:nvSpPr>
          <p:cNvPr id="17" name="ZoneTexte 16"/>
          <p:cNvSpPr txBox="1"/>
          <p:nvPr/>
        </p:nvSpPr>
        <p:spPr>
          <a:xfrm rot="637102">
            <a:off x="5635583" y="4318566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Disk</a:t>
            </a:r>
          </a:p>
        </p:txBody>
      </p:sp>
      <p:sp>
        <p:nvSpPr>
          <p:cNvPr id="36" name="ZoneTexte 35"/>
          <p:cNvSpPr txBox="1"/>
          <p:nvPr/>
        </p:nvSpPr>
        <p:spPr>
          <a:xfrm rot="243543">
            <a:off x="5161762" y="4801597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outside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 rot="1156438">
            <a:off x="9277351" y="2798114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Full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spectrum</a:t>
            </a:r>
            <a:endParaRPr lang="fr-FR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238891" y="969873"/>
            <a:ext cx="4854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…at sub-mas spatial resolution! </a:t>
            </a:r>
          </a:p>
        </p:txBody>
      </p:sp>
      <p:sp>
        <p:nvSpPr>
          <p:cNvPr id="18" name="ZoneTexte 20">
            <a:extLst>
              <a:ext uri="{FF2B5EF4-FFF2-40B4-BE49-F238E27FC236}">
                <a16:creationId xmlns:a16="http://schemas.microsoft.com/office/drawing/2014/main" id="{F9514722-FE10-4738-B0F9-548D9B8B5E8B}"/>
              </a:ext>
            </a:extLst>
          </p:cNvPr>
          <p:cNvSpPr txBox="1"/>
          <p:nvPr/>
        </p:nvSpPr>
        <p:spPr>
          <a:xfrm>
            <a:off x="197628" y="1584389"/>
            <a:ext cx="64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 binary Be star ϕ </a:t>
            </a:r>
            <a:r>
              <a:rPr lang="en-US" dirty="0" err="1"/>
              <a:t>Persei</a:t>
            </a:r>
            <a:r>
              <a:rPr lang="en-US" dirty="0"/>
              <a:t> seen by CHARA/VEGA (</a:t>
            </a:r>
            <a:r>
              <a:rPr lang="en-US" dirty="0" err="1"/>
              <a:t>Mourard</a:t>
            </a:r>
            <a:r>
              <a:rPr lang="en-US" dirty="0"/>
              <a:t>+ 2015)</a:t>
            </a:r>
          </a:p>
        </p:txBody>
      </p:sp>
    </p:spTree>
    <p:extLst>
      <p:ext uri="{BB962C8B-B14F-4D97-AF65-F5344CB8AC3E}">
        <p14:creationId xmlns:p14="http://schemas.microsoft.com/office/powerpoint/2010/main" val="2774582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589" y="1606541"/>
            <a:ext cx="6598763" cy="5498970"/>
          </a:xfrm>
          <a:prstGeom prst="rect">
            <a:avLst/>
          </a:prstGeom>
        </p:spPr>
      </p:pic>
      <p:sp>
        <p:nvSpPr>
          <p:cNvPr id="69" name="Titre 1"/>
          <p:cNvSpPr txBox="1">
            <a:spLocks/>
          </p:cNvSpPr>
          <p:nvPr/>
        </p:nvSpPr>
        <p:spPr>
          <a:xfrm>
            <a:off x="1" y="1249795"/>
            <a:ext cx="12191999" cy="881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Fringe contrast = Size</a:t>
            </a:r>
          </a:p>
        </p:txBody>
      </p:sp>
      <p:sp>
        <p:nvSpPr>
          <p:cNvPr id="14" name="Ellipse 13"/>
          <p:cNvSpPr/>
          <p:nvPr/>
        </p:nvSpPr>
        <p:spPr>
          <a:xfrm>
            <a:off x="3049885" y="3933903"/>
            <a:ext cx="405353" cy="414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184" y="6026470"/>
            <a:ext cx="5661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The </a:t>
            </a:r>
            <a:r>
              <a:rPr lang="fr-FR" sz="2400" dirty="0" err="1"/>
              <a:t>object</a:t>
            </a:r>
            <a:r>
              <a:rPr lang="fr-FR" sz="2400" dirty="0"/>
              <a:t> </a:t>
            </a:r>
            <a:r>
              <a:rPr lang="fr-FR" sz="2400" dirty="0" err="1"/>
              <a:t>is</a:t>
            </a:r>
            <a:r>
              <a:rPr lang="fr-FR" sz="2400" dirty="0"/>
              <a:t> </a:t>
            </a:r>
            <a:r>
              <a:rPr lang="fr-FR" sz="2400" dirty="0" err="1"/>
              <a:t>fully</a:t>
            </a:r>
            <a:r>
              <a:rPr lang="fr-FR" sz="2400" dirty="0"/>
              <a:t> </a:t>
            </a:r>
            <a:r>
              <a:rPr lang="fr-FR" sz="2400" dirty="0" err="1"/>
              <a:t>resolved</a:t>
            </a:r>
            <a:r>
              <a:rPr lang="fr-FR" sz="2400" dirty="0"/>
              <a:t> for </a:t>
            </a:r>
            <a:r>
              <a:rPr lang="el-GR" sz="2400" dirty="0"/>
              <a:t>θ</a:t>
            </a:r>
            <a:r>
              <a:rPr lang="en-US" sz="2400" dirty="0"/>
              <a:t> </a:t>
            </a:r>
            <a:r>
              <a:rPr lang="fr-FR" sz="2400" dirty="0"/>
              <a:t>= 1.22 </a:t>
            </a:r>
            <a:r>
              <a:rPr lang="el-GR" sz="2400" dirty="0"/>
              <a:t>λ</a:t>
            </a:r>
            <a:r>
              <a:rPr lang="fr-FR" sz="2400" dirty="0"/>
              <a:t>/B !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3255517" y="3941246"/>
            <a:ext cx="7883" cy="41478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6004786" y="3519123"/>
            <a:ext cx="4128" cy="130480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2706762" y="3873440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rgbClr val="FF0000"/>
                </a:solidFill>
              </a:rPr>
              <a:t>θ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016999" y="3849677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pPr algn="ctr"/>
            <a:r>
              <a:rPr lang="en-US" dirty="0"/>
              <a:t>Thomas Young’s slits experiment (1801)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Let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fringes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90" y="2661746"/>
            <a:ext cx="1905000" cy="3000375"/>
          </a:xfrm>
          <a:prstGeom prst="rect">
            <a:avLst/>
          </a:prstGeom>
        </p:spPr>
      </p:pic>
      <p:grpSp>
        <p:nvGrpSpPr>
          <p:cNvPr id="38" name="Groupe 37"/>
          <p:cNvGrpSpPr/>
          <p:nvPr/>
        </p:nvGrpSpPr>
        <p:grpSpPr>
          <a:xfrm>
            <a:off x="10253892" y="1819956"/>
            <a:ext cx="1931611" cy="4609707"/>
            <a:chOff x="10253892" y="1819956"/>
            <a:chExt cx="1931611" cy="4609707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57" t="4860" r="4000" b="11312"/>
            <a:stretch/>
          </p:blipFill>
          <p:spPr>
            <a:xfrm>
              <a:off x="11372845" y="1819956"/>
              <a:ext cx="471340" cy="4609707"/>
            </a:xfrm>
            <a:prstGeom prst="rect">
              <a:avLst/>
            </a:prstGeom>
          </p:spPr>
        </p:pic>
        <p:sp>
          <p:nvSpPr>
            <p:cNvPr id="2" name="ZoneTexte 1"/>
            <p:cNvSpPr txBox="1"/>
            <p:nvPr/>
          </p:nvSpPr>
          <p:spPr>
            <a:xfrm>
              <a:off x="10560186" y="5434038"/>
              <a:ext cx="16253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FF0000"/>
                  </a:solidFill>
                </a:rPr>
                <a:t>You </a:t>
              </a:r>
              <a:r>
                <a:rPr lang="fr-FR" dirty="0" err="1">
                  <a:solidFill>
                    <a:srgbClr val="FF0000"/>
                  </a:solidFill>
                </a:rPr>
                <a:t>lose</a:t>
              </a:r>
              <a:r>
                <a:rPr lang="fr-FR" dirty="0">
                  <a:solidFill>
                    <a:srgbClr val="FF0000"/>
                  </a:solidFill>
                </a:rPr>
                <a:t> </a:t>
              </a:r>
            </a:p>
            <a:p>
              <a:pPr algn="ctr"/>
              <a:r>
                <a:rPr lang="fr-FR" dirty="0" err="1">
                  <a:solidFill>
                    <a:srgbClr val="FF0000"/>
                  </a:solidFill>
                </a:rPr>
                <a:t>fringe</a:t>
              </a:r>
              <a:r>
                <a:rPr lang="fr-FR" dirty="0">
                  <a:solidFill>
                    <a:srgbClr val="FF0000"/>
                  </a:solidFill>
                </a:rPr>
                <a:t> </a:t>
              </a:r>
              <a:r>
                <a:rPr lang="fr-FR" dirty="0" err="1">
                  <a:solidFill>
                    <a:srgbClr val="FF0000"/>
                  </a:solidFill>
                </a:rPr>
                <a:t>contrast</a:t>
              </a:r>
              <a:r>
                <a:rPr lang="fr-FR" dirty="0">
                  <a:solidFill>
                    <a:srgbClr val="FF0000"/>
                  </a:solidFill>
                </a:rPr>
                <a:t>!</a:t>
              </a: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10918376" y="3652939"/>
              <a:ext cx="4395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dirty="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10470319" y="3642157"/>
              <a:ext cx="4331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>
                  <a:solidFill>
                    <a:srgbClr val="FF0000"/>
                  </a:solidFill>
                </a:rPr>
                <a:t>…</a:t>
              </a: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10253892" y="3723407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>
                  <a:solidFill>
                    <a:srgbClr val="FF0000"/>
                  </a:solidFill>
                </a:rPr>
                <a:t>+</a:t>
              </a:r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3363985" y="1621186"/>
            <a:ext cx="6429547" cy="4646951"/>
            <a:chOff x="3363985" y="1621186"/>
            <a:chExt cx="6429547" cy="4646951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751" t="4317" r="4093" b="11177"/>
            <a:stretch/>
          </p:blipFill>
          <p:spPr>
            <a:xfrm>
              <a:off x="9321341" y="1621186"/>
              <a:ext cx="472191" cy="4646951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9131464" y="371464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>
                  <a:solidFill>
                    <a:srgbClr val="FF0000"/>
                  </a:solidFill>
                </a:rPr>
                <a:t>+</a:t>
              </a:r>
            </a:p>
          </p:txBody>
        </p:sp>
        <p:cxnSp>
          <p:nvCxnSpPr>
            <p:cNvPr id="7" name="Connecteur droit 6"/>
            <p:cNvCxnSpPr/>
            <p:nvPr/>
          </p:nvCxnSpPr>
          <p:spPr>
            <a:xfrm flipV="1">
              <a:off x="3363985" y="3519123"/>
              <a:ext cx="2348918" cy="4147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3363985" y="3941246"/>
              <a:ext cx="2355444" cy="86725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e 35"/>
          <p:cNvGrpSpPr/>
          <p:nvPr/>
        </p:nvGrpSpPr>
        <p:grpSpPr>
          <a:xfrm>
            <a:off x="3395875" y="1914386"/>
            <a:ext cx="6951218" cy="4646951"/>
            <a:chOff x="3395875" y="1914386"/>
            <a:chExt cx="6951218" cy="4646951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751" t="4317" r="4093" b="11177"/>
            <a:stretch/>
          </p:blipFill>
          <p:spPr>
            <a:xfrm>
              <a:off x="9874902" y="1914386"/>
              <a:ext cx="472191" cy="4646951"/>
            </a:xfrm>
            <a:prstGeom prst="rect">
              <a:avLst/>
            </a:prstGeom>
          </p:spPr>
        </p:pic>
        <p:sp>
          <p:nvSpPr>
            <p:cNvPr id="25" name="ZoneTexte 24"/>
            <p:cNvSpPr txBox="1"/>
            <p:nvPr/>
          </p:nvSpPr>
          <p:spPr>
            <a:xfrm>
              <a:off x="9648648" y="3731593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>
                  <a:solidFill>
                    <a:srgbClr val="FF0000"/>
                  </a:solidFill>
                </a:rPr>
                <a:t>+</a:t>
              </a:r>
            </a:p>
          </p:txBody>
        </p:sp>
        <p:cxnSp>
          <p:nvCxnSpPr>
            <p:cNvPr id="29" name="Connecteur droit 28"/>
            <p:cNvCxnSpPr>
              <a:stCxn id="14" idx="5"/>
            </p:cNvCxnSpPr>
            <p:nvPr/>
          </p:nvCxnSpPr>
          <p:spPr>
            <a:xfrm flipV="1">
              <a:off x="3395875" y="3547456"/>
              <a:ext cx="2215309" cy="74048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>
              <a:stCxn id="14" idx="5"/>
            </p:cNvCxnSpPr>
            <p:nvPr/>
          </p:nvCxnSpPr>
          <p:spPr>
            <a:xfrm>
              <a:off x="3395875" y="4287940"/>
              <a:ext cx="2215309" cy="52056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5852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Van </a:t>
            </a:r>
            <a:r>
              <a:rPr lang="fr-FR" dirty="0" err="1"/>
              <a:t>Citter</a:t>
            </a:r>
            <a:r>
              <a:rPr lang="fr-FR" dirty="0"/>
              <a:t> &amp; Zernike </a:t>
            </a:r>
            <a:r>
              <a:rPr lang="fr-FR" dirty="0" err="1"/>
              <a:t>theorem</a:t>
            </a:r>
            <a:br>
              <a:rPr lang="fr-FR" dirty="0"/>
            </a:br>
            <a:r>
              <a:rPr lang="fr-FR" sz="2800" dirty="0" err="1"/>
              <a:t>Welcome</a:t>
            </a:r>
            <a:r>
              <a:rPr lang="fr-FR" sz="2800" dirty="0"/>
              <a:t> to the Fourier </a:t>
            </a:r>
            <a:r>
              <a:rPr lang="fr-FR" sz="2800" dirty="0" err="1"/>
              <a:t>space</a:t>
            </a:r>
            <a:r>
              <a:rPr lang="fr-FR" sz="2800" dirty="0"/>
              <a:t>!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3797798" y="2065954"/>
                <a:ext cx="4876656" cy="13017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200" i="1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fr-FR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∬"/>
                              <m:limLoc m:val="undOvr"/>
                              <m:subHide m:val="on"/>
                              <m:supHide m:val="on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d>
                                <m:d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32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  <m:sSup>
                                <m:sSup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3200" i="1"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32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  <m:acc>
                                    <m:accPr>
                                      <m:chr m:val="⃗"/>
                                      <m:ctrlPr>
                                        <a:rPr lang="el-GR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3200" b="0" i="1" smtClean="0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fr-FR" sz="3200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)/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3200" i="1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sup>
                              </m:sSup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fr-FR" sz="32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fr-FR" sz="320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∬"/>
                              <m:limLoc m:val="undOvr"/>
                              <m:subHide m:val="on"/>
                              <m:supHide m:val="on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d>
                                <m:d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32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𝑑𝑥𝑑𝑦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798" y="2065954"/>
                <a:ext cx="4876656" cy="13017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cteur droit avec flèche 20"/>
          <p:cNvCxnSpPr/>
          <p:nvPr/>
        </p:nvCxnSpPr>
        <p:spPr>
          <a:xfrm flipV="1">
            <a:off x="2443313" y="2855976"/>
            <a:ext cx="1322248" cy="5873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ccolade fermante 24"/>
          <p:cNvSpPr/>
          <p:nvPr/>
        </p:nvSpPr>
        <p:spPr>
          <a:xfrm rot="5400000">
            <a:off x="6086247" y="1509608"/>
            <a:ext cx="888326" cy="4089941"/>
          </a:xfrm>
          <a:prstGeom prst="rightBrace">
            <a:avLst>
              <a:gd name="adj1" fmla="val 35240"/>
              <a:gd name="adj2" fmla="val 27882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ZoneTexte 26"/>
          <p:cNvSpPr txBox="1"/>
          <p:nvPr/>
        </p:nvSpPr>
        <p:spPr>
          <a:xfrm>
            <a:off x="1488758" y="3419598"/>
            <a:ext cx="18675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Complex</a:t>
            </a:r>
            <a:r>
              <a:rPr lang="fr-FR" dirty="0"/>
              <a:t> </a:t>
            </a:r>
            <a:r>
              <a:rPr lang="fr-FR" dirty="0" err="1"/>
              <a:t>visibility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=</a:t>
            </a:r>
          </a:p>
          <a:p>
            <a:pPr algn="ctr"/>
            <a:r>
              <a:rPr lang="el-GR" sz="2800" dirty="0"/>
              <a:t>γ</a:t>
            </a:r>
            <a:r>
              <a:rPr lang="en-US" sz="2800" dirty="0"/>
              <a:t> </a:t>
            </a:r>
            <a:r>
              <a:rPr lang="fr-FR" sz="2800" dirty="0"/>
              <a:t>= V </a:t>
            </a:r>
            <a:r>
              <a:rPr lang="fr-FR" sz="2800" dirty="0" err="1"/>
              <a:t>e</a:t>
            </a:r>
            <a:r>
              <a:rPr lang="fr-FR" sz="2800" baseline="30000" dirty="0" err="1"/>
              <a:t>i</a:t>
            </a:r>
            <a:r>
              <a:rPr lang="el-GR" sz="2800" baseline="30000" dirty="0"/>
              <a:t>ϕ</a:t>
            </a:r>
            <a:endParaRPr lang="en-US" sz="2800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>
                <a:off x="4893415" y="4009069"/>
                <a:ext cx="5648149" cy="10560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400" dirty="0"/>
                  <a:t>Normalized Fourier-</a:t>
                </a:r>
                <a:r>
                  <a:rPr lang="fr-FR" sz="2400" dirty="0" err="1"/>
                  <a:t>transform</a:t>
                </a:r>
                <a:r>
                  <a:rPr lang="fr-FR" sz="2400" dirty="0"/>
                  <a:t> of the </a:t>
                </a:r>
                <a:r>
                  <a:rPr lang="fr-FR" sz="2400" dirty="0" err="1"/>
                  <a:t>object</a:t>
                </a:r>
                <a:r>
                  <a:rPr lang="fr-FR" sz="2400" dirty="0"/>
                  <a:t> </a:t>
                </a:r>
              </a:p>
              <a:p>
                <a:pPr algn="ctr"/>
                <a:r>
                  <a:rPr lang="fr-FR" sz="2400" dirty="0"/>
                  <a:t>at the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num>
                      <m:den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panose="02040503050406030204" pitchFamily="18" charset="0"/>
                          </a:rPr>
                          <m:t>λ</m:t>
                        </m:r>
                      </m:den>
                    </m:f>
                    <m:r>
                      <a:rPr lang="fr-FR" sz="24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 dirty="0"/>
                  <a:t>frequency</a:t>
                </a:r>
                <a:endParaRPr lang="en-US" sz="3600" baseline="30000" dirty="0"/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3415" y="4009069"/>
                <a:ext cx="5648149" cy="1056058"/>
              </a:xfrm>
              <a:prstGeom prst="rect">
                <a:avLst/>
              </a:prstGeom>
              <a:blipFill rotWithShape="0">
                <a:blip r:embed="rId3"/>
                <a:stretch>
                  <a:fillRect l="-1296" t="-4624" b="-520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Connecteur droit avec flèche 31"/>
          <p:cNvCxnSpPr>
            <a:stCxn id="37" idx="0"/>
            <a:endCxn id="27" idx="2"/>
          </p:cNvCxnSpPr>
          <p:nvPr/>
        </p:nvCxnSpPr>
        <p:spPr>
          <a:xfrm flipV="1">
            <a:off x="1079518" y="4496816"/>
            <a:ext cx="1343022" cy="3700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stCxn id="38" idx="0"/>
          </p:cNvCxnSpPr>
          <p:nvPr/>
        </p:nvCxnSpPr>
        <p:spPr>
          <a:xfrm flipH="1" flipV="1">
            <a:off x="2825445" y="4326112"/>
            <a:ext cx="690093" cy="5745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286897" y="4866906"/>
            <a:ext cx="1585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Fringe</a:t>
            </a:r>
            <a:r>
              <a:rPr lang="fr-FR" dirty="0"/>
              <a:t> </a:t>
            </a:r>
            <a:r>
              <a:rPr lang="fr-FR" dirty="0" err="1"/>
              <a:t>contrast</a:t>
            </a:r>
            <a:endParaRPr lang="fr-FR" dirty="0"/>
          </a:p>
        </p:txBody>
      </p:sp>
      <p:sp>
        <p:nvSpPr>
          <p:cNvPr id="38" name="ZoneTexte 37"/>
          <p:cNvSpPr txBox="1"/>
          <p:nvPr/>
        </p:nvSpPr>
        <p:spPr>
          <a:xfrm>
            <a:off x="2825445" y="4900707"/>
            <a:ext cx="138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Fringe</a:t>
            </a:r>
            <a:r>
              <a:rPr lang="fr-FR" dirty="0"/>
              <a:t> phase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Living in the Fourier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4239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997" y="2497475"/>
            <a:ext cx="2821322" cy="2821322"/>
          </a:xfrm>
          <a:prstGeom prst="rect">
            <a:avLst/>
          </a:prstGeom>
          <a:ln w="34925">
            <a:solidFill>
              <a:schemeClr val="tx1">
                <a:alpha val="99000"/>
              </a:schemeClr>
            </a:solidFill>
          </a:ln>
          <a:effectLst>
            <a:softEdge rad="12700"/>
          </a:effectLst>
        </p:spPr>
      </p:pic>
      <p:sp>
        <p:nvSpPr>
          <p:cNvPr id="7" name="ZoneTexte 6"/>
          <p:cNvSpPr txBox="1"/>
          <p:nvPr/>
        </p:nvSpPr>
        <p:spPr>
          <a:xfrm>
            <a:off x="1283353" y="5036745"/>
            <a:ext cx="2132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What</a:t>
            </a:r>
            <a:r>
              <a:rPr lang="fr-FR" sz="2800" dirty="0"/>
              <a:t> </a:t>
            </a:r>
            <a:r>
              <a:rPr lang="fr-FR" sz="2800" dirty="0" err="1"/>
              <a:t>is</a:t>
            </a:r>
            <a:r>
              <a:rPr lang="fr-FR" sz="2800" dirty="0"/>
              <a:t> </a:t>
            </a:r>
            <a:r>
              <a:rPr lang="fr-FR" sz="2800" dirty="0" err="1"/>
              <a:t>that</a:t>
            </a:r>
            <a:r>
              <a:rPr lang="fr-FR" sz="2800" dirty="0"/>
              <a:t>?</a:t>
            </a:r>
            <a:endParaRPr lang="en-US" sz="2800" dirty="0"/>
          </a:p>
        </p:txBody>
      </p:sp>
      <p:sp>
        <p:nvSpPr>
          <p:cNvPr id="8" name="ZoneTexte 7"/>
          <p:cNvSpPr txBox="1"/>
          <p:nvPr/>
        </p:nvSpPr>
        <p:spPr>
          <a:xfrm>
            <a:off x="8565949" y="5388294"/>
            <a:ext cx="238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Oh </a:t>
            </a:r>
            <a:r>
              <a:rPr lang="fr-FR" sz="2800" dirty="0" err="1"/>
              <a:t>it’s</a:t>
            </a:r>
            <a:r>
              <a:rPr lang="fr-FR" sz="2800" dirty="0"/>
              <a:t> a </a:t>
            </a:r>
            <a:r>
              <a:rPr lang="fr-FR" sz="2800" dirty="0" err="1"/>
              <a:t>Zebra</a:t>
            </a:r>
            <a:r>
              <a:rPr lang="fr-FR" sz="2800" dirty="0"/>
              <a:t>!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01" y="2740161"/>
            <a:ext cx="2134754" cy="213475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24" y="1690688"/>
            <a:ext cx="2134754" cy="213475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1283353" y="1400745"/>
            <a:ext cx="73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Modulus</a:t>
            </a:r>
            <a:endParaRPr lang="en-US" sz="1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2761639" y="2481065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Phase</a:t>
            </a:r>
            <a:endParaRPr lang="en-US" sz="1200" dirty="0"/>
          </a:p>
        </p:txBody>
      </p:sp>
      <p:grpSp>
        <p:nvGrpSpPr>
          <p:cNvPr id="43" name="Groupe 42"/>
          <p:cNvGrpSpPr/>
          <p:nvPr/>
        </p:nvGrpSpPr>
        <p:grpSpPr>
          <a:xfrm>
            <a:off x="5273878" y="2768777"/>
            <a:ext cx="1767920" cy="2089676"/>
            <a:chOff x="5273878" y="2768777"/>
            <a:chExt cx="1767920" cy="2089676"/>
          </a:xfrm>
        </p:grpSpPr>
        <p:sp>
          <p:nvSpPr>
            <p:cNvPr id="9" name="Arc 8"/>
            <p:cNvSpPr/>
            <p:nvPr/>
          </p:nvSpPr>
          <p:spPr>
            <a:xfrm rot="18671435">
              <a:off x="5233735" y="3200442"/>
              <a:ext cx="1724526" cy="1591496"/>
            </a:xfrm>
            <a:prstGeom prst="arc">
              <a:avLst>
                <a:gd name="adj1" fmla="val 16200032"/>
                <a:gd name="adj2" fmla="val 1056869"/>
              </a:avLst>
            </a:prstGeom>
            <a:noFill/>
            <a:ln w="63500">
              <a:tailEnd type="triangle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273878" y="2768777"/>
              <a:ext cx="1767920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Inverse Fourier </a:t>
              </a:r>
              <a:r>
                <a:rPr lang="fr-FR" sz="1200" dirty="0" err="1"/>
                <a:t>transform</a:t>
              </a:r>
              <a:endParaRPr lang="fr-FR" sz="1200" dirty="0"/>
            </a:p>
            <a:p>
              <a:pPr algn="ctr"/>
              <a:endParaRPr lang="fr-FR" sz="2800" dirty="0"/>
            </a:p>
            <a:p>
              <a:pPr algn="ctr"/>
              <a:r>
                <a:rPr lang="fr-FR" sz="2800" dirty="0"/>
                <a:t>FT</a:t>
              </a:r>
              <a:r>
                <a:rPr lang="fr-FR" sz="2800" baseline="30000" dirty="0"/>
                <a:t>-1</a:t>
              </a:r>
              <a:endParaRPr lang="en-US" sz="2800" baseline="30000" dirty="0"/>
            </a:p>
          </p:txBody>
        </p:sp>
      </p:grp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583223" y="365125"/>
            <a:ext cx="10894401" cy="1325563"/>
          </a:xfrm>
        </p:spPr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Sampling the object FT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</a:t>
            </a:r>
            <a:r>
              <a:rPr lang="en-US" dirty="0"/>
              <a:t>Filling the (</a:t>
            </a:r>
            <a:r>
              <a:rPr lang="en-US" dirty="0" err="1"/>
              <a:t>u,v</a:t>
            </a:r>
            <a:r>
              <a:rPr lang="en-US" dirty="0"/>
              <a:t>) plan 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3363159" y="5795773"/>
            <a:ext cx="4968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Need</a:t>
            </a:r>
            <a:r>
              <a:rPr lang="fr-FR" dirty="0"/>
              <a:t> a lot of </a:t>
            </a:r>
            <a:r>
              <a:rPr lang="fr-FR" dirty="0" err="1"/>
              <a:t>measurements</a:t>
            </a:r>
            <a:r>
              <a:rPr lang="fr-FR" dirty="0"/>
              <a:t> </a:t>
            </a:r>
          </a:p>
          <a:p>
            <a:pPr algn="ctr"/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baselines</a:t>
            </a:r>
            <a:r>
              <a:rPr lang="fr-FR" dirty="0"/>
              <a:t> of </a:t>
            </a:r>
            <a:r>
              <a:rPr lang="fr-FR" dirty="0" err="1"/>
              <a:t>different</a:t>
            </a:r>
            <a:r>
              <a:rPr lang="fr-FR" dirty="0"/>
              <a:t> orientation and </a:t>
            </a:r>
            <a:r>
              <a:rPr lang="fr-FR" dirty="0" err="1"/>
              <a:t>length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Living in the Fourier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0768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22" y="1045710"/>
            <a:ext cx="8540428" cy="551414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9325"/>
          </a:xfrm>
        </p:spPr>
        <p:txBody>
          <a:bodyPr>
            <a:normAutofit fontScale="90000"/>
          </a:bodyPr>
          <a:lstStyle/>
          <a:p>
            <a:r>
              <a:rPr lang="en-US" dirty="0"/>
              <a:t>The real life </a:t>
            </a:r>
            <a:r>
              <a:rPr lang="en-US" dirty="0">
                <a:sym typeface="Wingdings" panose="05000000000000000000" pitchFamily="2" charset="2"/>
              </a:rPr>
              <a:t> always sparse </a:t>
            </a:r>
            <a:r>
              <a:rPr lang="en-US" dirty="0"/>
              <a:t>(</a:t>
            </a:r>
            <a:r>
              <a:rPr lang="en-US" dirty="0" err="1"/>
              <a:t>u,v</a:t>
            </a:r>
            <a:r>
              <a:rPr lang="en-US" dirty="0"/>
              <a:t>) plan </a:t>
            </a:r>
            <a:r>
              <a:rPr lang="en-US" dirty="0">
                <a:sym typeface="Wingdings" panose="05000000000000000000" pitchFamily="2" charset="2"/>
              </a:rPr>
              <a:t>coverage</a:t>
            </a:r>
            <a:endParaRPr lang="en-US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2343934" y="5190345"/>
            <a:ext cx="78105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5674258" y="5206868"/>
            <a:ext cx="78105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484334" y="1789526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(</a:t>
            </a:r>
            <a:r>
              <a:rPr lang="fr-FR" dirty="0" err="1"/>
              <a:t>u,v</a:t>
            </a:r>
            <a:r>
              <a:rPr lang="fr-FR" dirty="0"/>
              <a:t>) plan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24835" y="3476429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Visibility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35801" y="5351886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Model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Living in the Fourier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773A1007-D4EC-43E0-90ED-5BEF9CAE1740}"/>
              </a:ext>
            </a:extLst>
          </p:cNvPr>
          <p:cNvSpPr/>
          <p:nvPr/>
        </p:nvSpPr>
        <p:spPr>
          <a:xfrm>
            <a:off x="2219219" y="3102796"/>
            <a:ext cx="6421348" cy="83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Increasing the model complexity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276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phase </a:t>
            </a:r>
            <a:r>
              <a:rPr lang="fr-FR" dirty="0" err="1"/>
              <a:t>contains</a:t>
            </a:r>
            <a:r>
              <a:rPr lang="fr-FR" dirty="0"/>
              <a:t> </a:t>
            </a:r>
            <a:r>
              <a:rPr lang="fr-FR" dirty="0" err="1"/>
              <a:t>most</a:t>
            </a:r>
            <a:r>
              <a:rPr lang="fr-FR" dirty="0"/>
              <a:t> of the information!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28" y="2421295"/>
            <a:ext cx="2528887" cy="2528887"/>
          </a:xfrm>
          <a:prstGeom prst="rect">
            <a:avLst/>
          </a:prstGeom>
          <a:ln w="34925">
            <a:solidFill>
              <a:schemeClr val="tx1">
                <a:alpha val="99000"/>
              </a:schemeClr>
            </a:solidFill>
          </a:ln>
          <a:effectLst>
            <a:softEdge rad="127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11" y="3962231"/>
            <a:ext cx="1664942" cy="166494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11" y="1690688"/>
            <a:ext cx="1663341" cy="166334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4714712" y="1674261"/>
            <a:ext cx="73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Modulus</a:t>
            </a:r>
            <a:endParaRPr lang="en-US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4960226" y="3901716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Phase</a:t>
            </a:r>
            <a:endParaRPr lang="en-US" sz="12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758" y="2887626"/>
            <a:ext cx="1571088" cy="1571088"/>
          </a:xfrm>
          <a:prstGeom prst="rect">
            <a:avLst/>
          </a:prstGeom>
          <a:ln w="34925">
            <a:solidFill>
              <a:schemeClr val="tx1">
                <a:alpha val="99000"/>
              </a:schemeClr>
            </a:solidFill>
          </a:ln>
          <a:effectLst>
            <a:softEdge rad="12700"/>
          </a:effectLst>
        </p:spPr>
      </p:pic>
      <p:grpSp>
        <p:nvGrpSpPr>
          <p:cNvPr id="4" name="Groupe 3"/>
          <p:cNvGrpSpPr/>
          <p:nvPr/>
        </p:nvGrpSpPr>
        <p:grpSpPr>
          <a:xfrm>
            <a:off x="5516789" y="1454982"/>
            <a:ext cx="5398861" cy="2134754"/>
            <a:chOff x="5516789" y="1454982"/>
            <a:chExt cx="5398861" cy="2134754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0896" y="1454982"/>
              <a:ext cx="2134754" cy="2134754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7" name="Flèche droite 16"/>
            <p:cNvSpPr/>
            <p:nvPr/>
          </p:nvSpPr>
          <p:spPr>
            <a:xfrm>
              <a:off x="5516789" y="1575815"/>
              <a:ext cx="3177961" cy="709598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lèche droite 17"/>
            <p:cNvSpPr/>
            <p:nvPr/>
          </p:nvSpPr>
          <p:spPr>
            <a:xfrm rot="16200000">
              <a:off x="6317339" y="1831063"/>
              <a:ext cx="1038227" cy="900345"/>
            </a:xfrm>
            <a:prstGeom prst="rightArrow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5516789" y="3962231"/>
            <a:ext cx="5398861" cy="2134754"/>
            <a:chOff x="5516789" y="3962231"/>
            <a:chExt cx="5398861" cy="2134754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0896" y="3962231"/>
              <a:ext cx="2134754" cy="2134754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9" name="Flèche droite 18"/>
            <p:cNvSpPr/>
            <p:nvPr/>
          </p:nvSpPr>
          <p:spPr>
            <a:xfrm>
              <a:off x="5516789" y="5010039"/>
              <a:ext cx="3177961" cy="709598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lèche droite 19"/>
            <p:cNvSpPr/>
            <p:nvPr/>
          </p:nvSpPr>
          <p:spPr>
            <a:xfrm rot="16200000">
              <a:off x="6387753" y="4517189"/>
              <a:ext cx="809776" cy="900345"/>
            </a:xfrm>
            <a:prstGeom prst="rightArrow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6504015" y="2885858"/>
            <a:ext cx="1019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Random</a:t>
            </a:r>
            <a:r>
              <a:rPr lang="fr-FR" sz="1200" dirty="0"/>
              <a:t> </a:t>
            </a:r>
            <a:r>
              <a:rPr lang="fr-FR" sz="1200" dirty="0" err="1"/>
              <a:t>map</a:t>
            </a:r>
            <a:endParaRPr lang="en-US" sz="1200" dirty="0"/>
          </a:p>
        </p:txBody>
      </p:sp>
      <p:sp>
        <p:nvSpPr>
          <p:cNvPr id="22" name="Flèche droite 21"/>
          <p:cNvSpPr/>
          <p:nvPr/>
        </p:nvSpPr>
        <p:spPr>
          <a:xfrm>
            <a:off x="2882802" y="3332874"/>
            <a:ext cx="778777" cy="70959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FT</a:t>
            </a:r>
            <a:endParaRPr lang="en-US" dirty="0"/>
          </a:p>
        </p:txBody>
      </p:sp>
      <p:sp>
        <p:nvSpPr>
          <p:cNvPr id="23" name="ZoneTexte 22"/>
          <p:cNvSpPr txBox="1"/>
          <p:nvPr/>
        </p:nvSpPr>
        <p:spPr>
          <a:xfrm>
            <a:off x="7769906" y="1744431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FT</a:t>
            </a:r>
            <a:r>
              <a:rPr lang="fr-FR" baseline="30000" dirty="0">
                <a:solidFill>
                  <a:schemeClr val="bg1"/>
                </a:solidFill>
              </a:rPr>
              <a:t>-1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864418" y="5163435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FT</a:t>
            </a:r>
            <a:r>
              <a:rPr lang="fr-FR" baseline="30000" dirty="0">
                <a:solidFill>
                  <a:schemeClr val="bg1"/>
                </a:solidFill>
              </a:rPr>
              <a:t>-1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Living in the Fourier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ZoneTexte 20">
            <a:extLst>
              <a:ext uri="{FF2B5EF4-FFF2-40B4-BE49-F238E27FC236}">
                <a16:creationId xmlns:a16="http://schemas.microsoft.com/office/drawing/2014/main" id="{FEA49E2A-AD42-41C5-8408-636612ADADA1}"/>
              </a:ext>
            </a:extLst>
          </p:cNvPr>
          <p:cNvSpPr txBox="1"/>
          <p:nvPr/>
        </p:nvSpPr>
        <p:spPr>
          <a:xfrm>
            <a:off x="9071162" y="1486783"/>
            <a:ext cx="160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Random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Phase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ZoneTexte 20">
            <a:extLst>
              <a:ext uri="{FF2B5EF4-FFF2-40B4-BE49-F238E27FC236}">
                <a16:creationId xmlns:a16="http://schemas.microsoft.com/office/drawing/2014/main" id="{340EC3FE-5D5F-48C6-8E4D-97179C463E31}"/>
              </a:ext>
            </a:extLst>
          </p:cNvPr>
          <p:cNvSpPr txBox="1"/>
          <p:nvPr/>
        </p:nvSpPr>
        <p:spPr>
          <a:xfrm>
            <a:off x="8933303" y="3940606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Random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Modulus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24737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.1|16|1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9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1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7|5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"/>
</p:tagLst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2223</TotalTime>
  <Words>2354</Words>
  <Application>Microsoft Office PowerPoint</Application>
  <PresentationFormat>Grand écran</PresentationFormat>
  <Paragraphs>516</Paragraphs>
  <Slides>45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53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A Spectro-interferometric journey  around massive stars </vt:lpstr>
      <vt:lpstr>Présentation PowerPoint</vt:lpstr>
      <vt:lpstr>Thomas Young’s slits experiment (1801)</vt:lpstr>
      <vt:lpstr>Thomas Young’s slits experiment (1801)</vt:lpstr>
      <vt:lpstr>Thomas Young’s slits experiment (1801)</vt:lpstr>
      <vt:lpstr>Van Citter &amp; Zernike theorem Welcome to the Fourier space!</vt:lpstr>
      <vt:lpstr>Sampling the object FT Filling the (u,v) plan </vt:lpstr>
      <vt:lpstr>The real life  always sparse (u,v) plan coverage</vt:lpstr>
      <vt:lpstr>The phase contains most of the information!</vt:lpstr>
      <vt:lpstr>Unfortunately, Earth has an atmosphere!</vt:lpstr>
      <vt:lpstr>“Help me Obiwan Kenobi. You’re my only hope!”</vt:lpstr>
      <vt:lpstr>“Help me Obiwan Kenobi. You’re my only hope!”</vt:lpstr>
      <vt:lpstr>A few images from optical interferometers</vt:lpstr>
      <vt:lpstr>Spectro-interferometry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From diameter measurements to stellar imaging</vt:lpstr>
      <vt:lpstr>Why do we need accurate diameters?</vt:lpstr>
      <vt:lpstr>Imaging stellar surface of Supergiants</vt:lpstr>
      <vt:lpstr>Stellar surfaces of fast-rotators</vt:lpstr>
      <vt:lpstr>About the binarity of massive stars </vt:lpstr>
      <vt:lpstr>The binarity as seen by interferometers</vt:lpstr>
      <vt:lpstr>The binary fraction among massive stars</vt:lpstr>
      <vt:lpstr>The triple-O stellar system HD 150136  seen by the VLTI/PIONIER</vt:lpstr>
      <vt:lpstr>β Lyrae : A semi-detached binary  as seen by CHARA/MIRC</vt:lpstr>
      <vt:lpstr>The circumstellar environments of massive stars…</vt:lpstr>
      <vt:lpstr>Longer wavelengths probe colder material…</vt:lpstr>
      <vt:lpstr>Dust in the mid-IR : the A[e] supergiant HD62623</vt:lpstr>
      <vt:lpstr>Dust in the mid-IR : the A[e] supergiant HD62623</vt:lpstr>
      <vt:lpstr>Dust in the mid-IR : the A[e] supergiant HD62623</vt:lpstr>
      <vt:lpstr>Dust in the mid-IR : the A[e] supergiant HD62623</vt:lpstr>
      <vt:lpstr>Dust in the near-IR  Inner rim of the disk</vt:lpstr>
      <vt:lpstr>Dust in the near-IR</vt:lpstr>
      <vt:lpstr>Présentation PowerPoint</vt:lpstr>
      <vt:lpstr>Présentation PowerPoint</vt:lpstr>
      <vt:lpstr>What about the kinematics : classical Be stars</vt:lpstr>
      <vt:lpstr>What about the kinematics : classical Be stars</vt:lpstr>
      <vt:lpstr>What about the kinematics : other objects</vt:lpstr>
      <vt:lpstr>Spectro-interferometric imaging</vt:lpstr>
      <vt:lpstr>Spectro-interferometric imaging</vt:lpstr>
      <vt:lpstr>Spectro-interferometric imaging</vt:lpstr>
      <vt:lpstr>Toward integral-field spectroscopy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interferometric journey around massive stars</dc:title>
  <dc:creator>ame</dc:creator>
  <cp:lastModifiedBy>Anthony Meilland</cp:lastModifiedBy>
  <cp:revision>639</cp:revision>
  <dcterms:created xsi:type="dcterms:W3CDTF">2014-06-11T07:59:32Z</dcterms:created>
  <dcterms:modified xsi:type="dcterms:W3CDTF">2019-03-16T16:19:39Z</dcterms:modified>
</cp:coreProperties>
</file>