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77"/>
  </p:notesMasterIdLst>
  <p:handoutMasterIdLst>
    <p:handoutMasterId r:id="rId78"/>
  </p:handoutMasterIdLst>
  <p:sldIdLst>
    <p:sldId id="256" r:id="rId2"/>
    <p:sldId id="507" r:id="rId3"/>
    <p:sldId id="386" r:id="rId4"/>
    <p:sldId id="346" r:id="rId5"/>
    <p:sldId id="349" r:id="rId6"/>
    <p:sldId id="350" r:id="rId7"/>
    <p:sldId id="394" r:id="rId8"/>
    <p:sldId id="397" r:id="rId9"/>
    <p:sldId id="348" r:id="rId10"/>
    <p:sldId id="395" r:id="rId11"/>
    <p:sldId id="464" r:id="rId12"/>
    <p:sldId id="404" r:id="rId13"/>
    <p:sldId id="467" r:id="rId14"/>
    <p:sldId id="261" r:id="rId15"/>
    <p:sldId id="351" r:id="rId16"/>
    <p:sldId id="262" r:id="rId17"/>
    <p:sldId id="294" r:id="rId18"/>
    <p:sldId id="411" r:id="rId19"/>
    <p:sldId id="353" r:id="rId20"/>
    <p:sldId id="295" r:id="rId21"/>
    <p:sldId id="466" r:id="rId22"/>
    <p:sldId id="399" r:id="rId23"/>
    <p:sldId id="435" r:id="rId24"/>
    <p:sldId id="355" r:id="rId25"/>
    <p:sldId id="299" r:id="rId26"/>
    <p:sldId id="359" r:id="rId27"/>
    <p:sldId id="414" r:id="rId28"/>
    <p:sldId id="509" r:id="rId29"/>
    <p:sldId id="511" r:id="rId30"/>
    <p:sldId id="468" r:id="rId31"/>
    <p:sldId id="469" r:id="rId32"/>
    <p:sldId id="454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78" r:id="rId41"/>
    <p:sldId id="479" r:id="rId42"/>
    <p:sldId id="480" r:id="rId43"/>
    <p:sldId id="481" r:id="rId44"/>
    <p:sldId id="482" r:id="rId45"/>
    <p:sldId id="483" r:id="rId46"/>
    <p:sldId id="484" r:id="rId47"/>
    <p:sldId id="485" r:id="rId48"/>
    <p:sldId id="486" r:id="rId49"/>
    <p:sldId id="514" r:id="rId50"/>
    <p:sldId id="512" r:id="rId51"/>
    <p:sldId id="513" r:id="rId52"/>
    <p:sldId id="487" r:id="rId53"/>
    <p:sldId id="488" r:id="rId54"/>
    <p:sldId id="489" r:id="rId55"/>
    <p:sldId id="490" r:id="rId56"/>
    <p:sldId id="491" r:id="rId57"/>
    <p:sldId id="515" r:id="rId58"/>
    <p:sldId id="493" r:id="rId59"/>
    <p:sldId id="494" r:id="rId60"/>
    <p:sldId id="495" r:id="rId61"/>
    <p:sldId id="496" r:id="rId62"/>
    <p:sldId id="497" r:id="rId63"/>
    <p:sldId id="498" r:id="rId64"/>
    <p:sldId id="499" r:id="rId65"/>
    <p:sldId id="500" r:id="rId66"/>
    <p:sldId id="501" r:id="rId67"/>
    <p:sldId id="502" r:id="rId68"/>
    <p:sldId id="503" r:id="rId69"/>
    <p:sldId id="504" r:id="rId70"/>
    <p:sldId id="505" r:id="rId71"/>
    <p:sldId id="506" r:id="rId72"/>
    <p:sldId id="510" r:id="rId73"/>
    <p:sldId id="459" r:id="rId74"/>
    <p:sldId id="460" r:id="rId75"/>
    <p:sldId id="508" r:id="rId7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AED"/>
    <a:srgbClr val="FA7406"/>
    <a:srgbClr val="FF9797"/>
    <a:srgbClr val="DB55BE"/>
    <a:srgbClr val="D2DEEF"/>
    <a:srgbClr val="EAEFF7"/>
    <a:srgbClr val="A9B1BC"/>
    <a:srgbClr val="01F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6754" autoAdjust="0"/>
  </p:normalViewPr>
  <p:slideViewPr>
    <p:cSldViewPr snapToGrid="0">
      <p:cViewPr varScale="1">
        <p:scale>
          <a:sx n="91" d="100"/>
          <a:sy n="91" d="100"/>
        </p:scale>
        <p:origin x="108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notesViewPr>
    <p:cSldViewPr snapToGrid="0">
      <p:cViewPr varScale="1">
        <p:scale>
          <a:sx n="88" d="100"/>
          <a:sy n="88" d="100"/>
        </p:scale>
        <p:origin x="26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C6A9A-B9E0-4964-B1CA-8F294A9AEA7A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BFD7-651D-4A90-8164-14F16E43C6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600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EE63-6891-4077-B8C5-429453B6B6F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93C77-5A83-4874-8031-3688192CD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2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20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7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42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12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5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65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53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35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28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48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32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09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37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9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2D3EF-7148-41A7-9FCE-14C18F21BD7D}" type="datetimeFigureOut">
              <a:rPr lang="fr-FR" smtClean="0"/>
              <a:t>07/06/2017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46A52-4C1A-4EC9-853B-344C0865DC1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" y="3091"/>
            <a:ext cx="1044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Anthon</a:t>
            </a:r>
            <a:r>
              <a:rPr lang="fr-FR" sz="1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Meilland : An </a:t>
            </a:r>
            <a:r>
              <a:rPr lang="fr-FR" sz="140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 </a:t>
            </a:r>
            <a:endParaRPr lang="fr-FR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842738" y="10275"/>
            <a:ext cx="4349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Barcelona, </a:t>
            </a:r>
            <a:r>
              <a:rPr lang="fr-FR" sz="14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dimecres</a:t>
            </a:r>
            <a:r>
              <a:rPr lang="fr-FR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fr-FR" sz="14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de</a:t>
            </a:r>
            <a:r>
              <a:rPr lang="fr-FR" sz="14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juny</a:t>
            </a:r>
            <a:r>
              <a:rPr lang="fr-FR" sz="14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</a:t>
            </a:r>
            <a:r>
              <a:rPr lang="fr-FR" sz="14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fr-FR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fr-FR" sz="1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70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emf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emf"/><Relationship Id="rId17" Type="http://schemas.openxmlformats.org/officeDocument/2006/relationships/image" Target="../media/image53.jpeg"/><Relationship Id="rId2" Type="http://schemas.openxmlformats.org/officeDocument/2006/relationships/image" Target="../media/image33.jpg"/><Relationship Id="rId1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1.jpeg"/><Relationship Id="rId15" Type="http://schemas.openxmlformats.org/officeDocument/2006/relationships/image" Target="../media/image51.jp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2.jpg"/><Relationship Id="rId7" Type="http://schemas.openxmlformats.org/officeDocument/2006/relationships/image" Target="../media/image4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9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fr/imgres?imgurl=http://upload.wikimedia.org/wikipedia/commons/9/9e/Albert_Abraham_Michelson2.jpg&amp;imgrefurl=http://en.wikipedia.org/wiki/Albert_A._Michelson&amp;h=1286&amp;w=916&amp;tbnid=1pKndZTTqutO3M:&amp;zoom=1&amp;docid=0ndEg8Wino_M2M&amp;ei=LHfcVKO0FY7cav_igpAD&amp;tbm=isch&amp;iact=rc&amp;uact=3&amp;dur=863&amp;page=1&amp;start=0&amp;ndsp=58&amp;ved=0CCIQrQMwA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fr/imgres?imgurl=http://upload.wikimedia.org/wikipedia/commons/9/9e/Albert_Abraham_Michelson2.jpg&amp;imgrefurl=http://en.wikipedia.org/wiki/Albert_A._Michelson&amp;h=1286&amp;w=916&amp;tbnid=1pKndZTTqutO3M:&amp;zoom=1&amp;docid=0ndEg8Wino_M2M&amp;ei=LHfcVKO0FY7cav_igpAD&amp;tbm=isch&amp;iact=rc&amp;uact=3&amp;dur=863&amp;page=1&amp;start=0&amp;ndsp=58&amp;ved=0CCIQrQMwA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google.fr/imgres?imgurl=http://upload.wikimedia.org/wikipedia/commons/9/9e/Albert_Abraham_Michelson2.jpg&amp;imgrefurl=http://en.wikipedia.org/wiki/Albert_A._Michelson&amp;h=1286&amp;w=916&amp;tbnid=1pKndZTTqutO3M:&amp;zoom=1&amp;docid=0ndEg8Wino_M2M&amp;ei=LHfcVKO0FY7cav_igpAD&amp;tbm=isch&amp;iact=rc&amp;uact=3&amp;dur=863&amp;page=1&amp;start=0&amp;ndsp=58&amp;ved=0CCIQrQMwA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b="2344"/>
          <a:stretch/>
        </p:blipFill>
        <p:spPr>
          <a:xfrm>
            <a:off x="0" y="1"/>
            <a:ext cx="12195425" cy="68631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" y="1692781"/>
            <a:ext cx="12195424" cy="3002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interferometric journey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massive stars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25" y="5131445"/>
            <a:ext cx="12192000" cy="961400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Anthony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Meilland</a:t>
            </a:r>
            <a:endParaRPr lang="fr-F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80" y="5834690"/>
            <a:ext cx="831132" cy="831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788"/>
          <a:stretch/>
        </p:blipFill>
        <p:spPr>
          <a:xfrm>
            <a:off x="6418899" y="5891158"/>
            <a:ext cx="1119587" cy="9275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/>
          <a:stretch/>
        </p:blipFill>
        <p:spPr>
          <a:xfrm>
            <a:off x="6572299" y="6266680"/>
            <a:ext cx="1165030" cy="59007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66" y="6075837"/>
            <a:ext cx="1175071" cy="5581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239841">
            <a:off x="1769283" y="1731383"/>
            <a:ext cx="322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FFC000"/>
                </a:solidFill>
              </a:rPr>
              <a:t>o</a:t>
            </a:r>
            <a:r>
              <a:rPr lang="fr-FR" sz="2400" dirty="0" err="1" smtClean="0">
                <a:solidFill>
                  <a:srgbClr val="FFC000"/>
                </a:solidFill>
              </a:rPr>
              <a:t>ptical</a:t>
            </a:r>
            <a:r>
              <a:rPr lang="fr-FR" sz="2400" dirty="0" smtClean="0">
                <a:solidFill>
                  <a:srgbClr val="FFC000"/>
                </a:solidFill>
              </a:rPr>
              <a:t> and </a:t>
            </a:r>
            <a:r>
              <a:rPr lang="fr-FR" sz="2400" dirty="0" err="1">
                <a:solidFill>
                  <a:srgbClr val="FFC000"/>
                </a:solidFill>
              </a:rPr>
              <a:t>I</a:t>
            </a:r>
            <a:r>
              <a:rPr lang="fr-FR" sz="2400" dirty="0" err="1" smtClean="0">
                <a:solidFill>
                  <a:srgbClr val="FFC000"/>
                </a:solidFill>
              </a:rPr>
              <a:t>nfrared</a:t>
            </a:r>
            <a:endParaRPr lang="en-GB" sz="2400" dirty="0">
              <a:solidFill>
                <a:srgbClr val="FFC000"/>
              </a:solidFill>
            </a:endParaRPr>
          </a:p>
        </p:txBody>
      </p:sp>
      <p:sp>
        <p:nvSpPr>
          <p:cNvPr id="12" name="Accolade ouvrante 11"/>
          <p:cNvSpPr/>
          <p:nvPr/>
        </p:nvSpPr>
        <p:spPr>
          <a:xfrm rot="16477814">
            <a:off x="2815666" y="864243"/>
            <a:ext cx="483888" cy="2570329"/>
          </a:xfrm>
          <a:prstGeom prst="leftBrace">
            <a:avLst>
              <a:gd name="adj1" fmla="val 56038"/>
              <a:gd name="adj2" fmla="val 48533"/>
            </a:avLst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6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"/>
    </mc:Choice>
    <mc:Fallback xmlns="">
      <p:transition spd="slow" advTm="169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1" y="2348882"/>
            <a:ext cx="2262613" cy="3177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ZoneTexte 22"/>
          <p:cNvSpPr txBox="1"/>
          <p:nvPr/>
        </p:nvSpPr>
        <p:spPr>
          <a:xfrm>
            <a:off x="676078" y="1878091"/>
            <a:ext cx="207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Albert A. Michelson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65" y="2766904"/>
            <a:ext cx="4697384" cy="337527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42" y="1602765"/>
            <a:ext cx="3557811" cy="261841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53" y="2729650"/>
            <a:ext cx="3765128" cy="293473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569386" y="6046294"/>
            <a:ext cx="248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Michelson &amp; </a:t>
            </a:r>
            <a:r>
              <a:rPr lang="fr-FR" dirty="0" err="1" smtClean="0"/>
              <a:t>Pease</a:t>
            </a:r>
            <a:r>
              <a:rPr lang="fr-FR" dirty="0" smtClean="0"/>
              <a:t> 1921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5892989" y="1766696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 Foot </a:t>
            </a:r>
            <a:r>
              <a:rPr lang="fr-FR" dirty="0" err="1" smtClean="0">
                <a:solidFill>
                  <a:schemeClr val="bg1"/>
                </a:solidFill>
              </a:rPr>
              <a:t>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264906" y="4571203"/>
            <a:ext cx="4280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measurement of the diameter of a star</a:t>
            </a:r>
          </a:p>
          <a:p>
            <a:pPr algn="ctr"/>
            <a:r>
              <a:rPr lang="en-US" dirty="0" smtClean="0"/>
              <a:t>Betelgeuse </a:t>
            </a:r>
            <a:r>
              <a:rPr lang="en-US" dirty="0" smtClean="0">
                <a:sym typeface="Wingdings" panose="05000000000000000000" pitchFamily="2" charset="2"/>
              </a:rPr>
              <a:t> </a:t>
            </a:r>
            <a:r>
              <a:rPr lang="en-US" dirty="0" smtClean="0"/>
              <a:t>θ = 47 mas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Once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time</a:t>
            </a:r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 smtClean="0"/>
              <a:t>The founding fathers of stellar interferometry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2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"/>
    </mc:Choice>
    <mc:Fallback xmlns="">
      <p:transition spd="slow" advTm="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Once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time</a:t>
            </a:r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 smtClean="0"/>
              <a:t>The founding fathers of stellar interferometry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2401520" y="5324089"/>
            <a:ext cx="72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Pease</a:t>
            </a:r>
            <a:r>
              <a:rPr lang="fr-FR" dirty="0" smtClean="0"/>
              <a:t> </a:t>
            </a:r>
            <a:r>
              <a:rPr lang="fr-FR" dirty="0" err="1" smtClean="0"/>
              <a:t>tried</a:t>
            </a:r>
            <a:r>
              <a:rPr lang="fr-FR" dirty="0" smtClean="0"/>
              <a:t> to </a:t>
            </a:r>
            <a:r>
              <a:rPr lang="fr-FR" dirty="0" err="1" smtClean="0"/>
              <a:t>build</a:t>
            </a:r>
            <a:r>
              <a:rPr lang="fr-FR" dirty="0" smtClean="0"/>
              <a:t> a </a:t>
            </a:r>
            <a:r>
              <a:rPr lang="fr-FR" dirty="0" err="1" smtClean="0"/>
              <a:t>larger</a:t>
            </a:r>
            <a:r>
              <a:rPr lang="fr-FR" dirty="0" smtClean="0"/>
              <a:t> </a:t>
            </a:r>
            <a:r>
              <a:rPr lang="fr-FR" dirty="0" err="1" smtClean="0"/>
              <a:t>interferometer</a:t>
            </a:r>
            <a:r>
              <a:rPr lang="fr-FR" dirty="0"/>
              <a:t> </a:t>
            </a:r>
            <a:r>
              <a:rPr lang="fr-FR" dirty="0" smtClean="0"/>
              <a:t>at Mount Wilson in the </a:t>
            </a:r>
            <a:r>
              <a:rPr lang="fr-FR" dirty="0" err="1" smtClean="0"/>
              <a:t>twenties</a:t>
            </a:r>
            <a:endParaRPr lang="fr-FR" dirty="0" smtClean="0"/>
          </a:p>
          <a:p>
            <a:r>
              <a:rPr lang="fr-FR" dirty="0" smtClean="0"/>
              <a:t>But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to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mechanical</a:t>
            </a:r>
            <a:r>
              <a:rPr lang="fr-FR" dirty="0" smtClean="0"/>
              <a:t> and 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problems</a:t>
            </a:r>
            <a:r>
              <a:rPr lang="fr-FR" dirty="0" smtClean="0"/>
              <a:t>…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8" y="1350180"/>
            <a:ext cx="7543367" cy="38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"/>
    </mc:Choice>
    <mc:Fallback xmlns="">
      <p:transition spd="slow" advTm="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fr-FR" dirty="0" smtClean="0"/>
              <a:t>The «</a:t>
            </a:r>
            <a:r>
              <a:rPr lang="fr-FR" dirty="0" err="1" smtClean="0"/>
              <a:t>rediscovery</a:t>
            </a:r>
            <a:r>
              <a:rPr lang="fr-FR" dirty="0" smtClean="0"/>
              <a:t>» of 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interferometry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Once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time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71" y="1883883"/>
            <a:ext cx="6518361" cy="41586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5069" r="4127"/>
          <a:stretch/>
        </p:blipFill>
        <p:spPr>
          <a:xfrm>
            <a:off x="176525" y="3743824"/>
            <a:ext cx="5118755" cy="25429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8" y="1715782"/>
            <a:ext cx="2408915" cy="1806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ZoneTexte 5"/>
          <p:cNvSpPr txBox="1"/>
          <p:nvPr/>
        </p:nvSpPr>
        <p:spPr>
          <a:xfrm>
            <a:off x="790815" y="1282518"/>
            <a:ext cx="177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Antoine </a:t>
            </a:r>
            <a:r>
              <a:rPr lang="fr-FR" dirty="0" err="1" smtClean="0"/>
              <a:t>Labeyrie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182489" y="1695795"/>
            <a:ext cx="19936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1972</a:t>
            </a:r>
          </a:p>
          <a:p>
            <a:pPr algn="ctr"/>
            <a:endParaRPr lang="fr-FR" dirty="0" smtClean="0"/>
          </a:p>
          <a:p>
            <a:pPr algn="ctr"/>
            <a:r>
              <a:rPr lang="fr-FR" sz="3600" b="1" dirty="0" smtClean="0">
                <a:sym typeface="Wingdings" panose="05000000000000000000" pitchFamily="2" charset="2"/>
              </a:rPr>
              <a:t> </a:t>
            </a:r>
            <a:r>
              <a:rPr lang="fr-FR" sz="3600" b="1" dirty="0" smtClean="0"/>
              <a:t>I2T </a:t>
            </a:r>
          </a:p>
          <a:p>
            <a:pPr algn="ctr"/>
            <a:r>
              <a:rPr lang="fr-FR" dirty="0" err="1" smtClean="0"/>
              <a:t>Calern</a:t>
            </a:r>
            <a:r>
              <a:rPr lang="fr-FR" dirty="0" smtClean="0"/>
              <a:t> </a:t>
            </a:r>
            <a:r>
              <a:rPr lang="fr-FR" dirty="0" err="1" smtClean="0"/>
              <a:t>Observatory</a:t>
            </a:r>
            <a:endParaRPr lang="fr-FR" dirty="0"/>
          </a:p>
          <a:p>
            <a:pPr algn="ctr"/>
            <a:endParaRPr lang="fr-FR" dirty="0" smtClean="0"/>
          </a:p>
        </p:txBody>
      </p:sp>
      <p:sp>
        <p:nvSpPr>
          <p:cNvPr id="7" name="Rectangle 6"/>
          <p:cNvSpPr/>
          <p:nvPr/>
        </p:nvSpPr>
        <p:spPr>
          <a:xfrm>
            <a:off x="5670014" y="60531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 smtClean="0"/>
              <a:t>First </a:t>
            </a:r>
            <a:r>
              <a:rPr lang="fr-FR" b="1" dirty="0" err="1" smtClean="0"/>
              <a:t>optical-interferometer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/>
              <a:t>two</a:t>
            </a:r>
            <a:r>
              <a:rPr lang="fr-FR" b="1" dirty="0"/>
              <a:t> </a:t>
            </a:r>
            <a:r>
              <a:rPr lang="fr-FR" b="1" dirty="0" err="1" smtClean="0"/>
              <a:t>telescopes</a:t>
            </a:r>
            <a:r>
              <a:rPr lang="fr-FR" b="1" dirty="0" smtClean="0"/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224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"/>
    </mc:Choice>
    <mc:Fallback xmlns="">
      <p:transition spd="slow" advTm="2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5" y="1359030"/>
            <a:ext cx="6598763" cy="5498970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>
            <a:off x="3372422" y="3271612"/>
            <a:ext cx="4128" cy="130480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384635" y="360216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B</a:t>
            </a:r>
            <a:endParaRPr lang="fr-FR" sz="2800" b="1" dirty="0">
              <a:solidFill>
                <a:srgbClr val="FF0000"/>
              </a:solidFill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7793965" y="3217749"/>
            <a:ext cx="649559" cy="604470"/>
            <a:chOff x="10253892" y="3642157"/>
            <a:chExt cx="649559" cy="604470"/>
          </a:xfrm>
        </p:grpSpPr>
        <p:sp>
          <p:nvSpPr>
            <p:cNvPr id="27" name="ZoneTexte 26"/>
            <p:cNvSpPr txBox="1"/>
            <p:nvPr/>
          </p:nvSpPr>
          <p:spPr>
            <a:xfrm>
              <a:off x="10470319" y="3642157"/>
              <a:ext cx="4331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…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0253892" y="372340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731621" y="1373675"/>
            <a:ext cx="6429547" cy="4646951"/>
            <a:chOff x="3363985" y="1621186"/>
            <a:chExt cx="6429547" cy="4646951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321341" y="1621186"/>
              <a:ext cx="472191" cy="4646951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9131464" y="371464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 flipV="1">
              <a:off x="3363985" y="3519123"/>
              <a:ext cx="2348918" cy="4147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363985" y="3941246"/>
              <a:ext cx="2355444" cy="8672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633325" y="1666875"/>
            <a:ext cx="7174038" cy="4646951"/>
            <a:chOff x="3173055" y="1914386"/>
            <a:chExt cx="7174038" cy="4646951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874902" y="1914386"/>
              <a:ext cx="472191" cy="4646951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9648648" y="373159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Connecteur droit 28"/>
            <p:cNvCxnSpPr/>
            <p:nvPr/>
          </p:nvCxnSpPr>
          <p:spPr>
            <a:xfrm flipV="1">
              <a:off x="3173055" y="3516175"/>
              <a:ext cx="2215309" cy="7404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3173055" y="4256659"/>
              <a:ext cx="2215309" cy="5205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 smtClean="0"/>
              <a:t>What about Fourier?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41773" y="3124523"/>
            <a:ext cx="287418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/>
            <a:r>
              <a:rPr lang="fr-FR" sz="2800" dirty="0" smtClean="0"/>
              <a:t>≈ </a:t>
            </a:r>
            <a:r>
              <a:rPr lang="fr-FR" sz="2800" dirty="0" err="1" smtClean="0"/>
              <a:t>Sum</a:t>
            </a:r>
            <a:r>
              <a:rPr lang="fr-FR" sz="2800" dirty="0" smtClean="0"/>
              <a:t> of </a:t>
            </a:r>
            <a:r>
              <a:rPr lang="fr-FR" sz="2800" dirty="0" err="1" smtClean="0"/>
              <a:t>sinusoids</a:t>
            </a:r>
            <a:r>
              <a:rPr lang="fr-FR" sz="2800" dirty="0" smtClean="0"/>
              <a:t>?</a:t>
            </a:r>
            <a:endParaRPr lang="en-GB" sz="2800" dirty="0"/>
          </a:p>
        </p:txBody>
      </p:sp>
      <p:sp>
        <p:nvSpPr>
          <p:cNvPr id="33" name="Ellipse 32"/>
          <p:cNvSpPr/>
          <p:nvPr/>
        </p:nvSpPr>
        <p:spPr>
          <a:xfrm>
            <a:off x="580290" y="3532328"/>
            <a:ext cx="151332" cy="1614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557659" y="3767037"/>
            <a:ext cx="151332" cy="16140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37873" y="3944085"/>
            <a:ext cx="151332" cy="1614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9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"/>
    </mc:Choice>
    <mc:Fallback xmlns="">
      <p:transition spd="slow" advTm="12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Van </a:t>
            </a:r>
            <a:r>
              <a:rPr lang="fr-FR" dirty="0" err="1"/>
              <a:t>Citter</a:t>
            </a:r>
            <a:r>
              <a:rPr lang="fr-FR" dirty="0"/>
              <a:t> &amp; Zernike </a:t>
            </a:r>
            <a:r>
              <a:rPr lang="fr-FR" dirty="0" err="1" smtClean="0"/>
              <a:t>theorem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3797798" y="2065954"/>
                <a:ext cx="4639412" cy="1301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sSup>
                                <m:s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acc>
                                    <m:accPr>
                                      <m:chr m:val="⃗"/>
                                      <m:ctrlPr>
                                        <a:rPr lang="el-G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p>
                              </m:s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320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798" y="2065954"/>
                <a:ext cx="4639412" cy="130176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/>
          <p:cNvCxnSpPr/>
          <p:nvPr/>
        </p:nvCxnSpPr>
        <p:spPr>
          <a:xfrm flipV="1">
            <a:off x="2443313" y="2855976"/>
            <a:ext cx="1322248" cy="587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ccolade fermante 24"/>
          <p:cNvSpPr/>
          <p:nvPr/>
        </p:nvSpPr>
        <p:spPr>
          <a:xfrm rot="5400000">
            <a:off x="6086247" y="1509608"/>
            <a:ext cx="888326" cy="4089941"/>
          </a:xfrm>
          <a:prstGeom prst="rightBrace">
            <a:avLst>
              <a:gd name="adj1" fmla="val 35240"/>
              <a:gd name="adj2" fmla="val 2788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1488758" y="3419598"/>
            <a:ext cx="18675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visibility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=</a:t>
            </a:r>
          </a:p>
          <a:p>
            <a:pPr algn="ctr"/>
            <a:r>
              <a:rPr lang="el-GR" sz="2800" dirty="0" smtClean="0"/>
              <a:t>γ</a:t>
            </a:r>
            <a:r>
              <a:rPr lang="fr-FR" sz="2800" dirty="0" smtClean="0"/>
              <a:t>=Ve</a:t>
            </a:r>
            <a:r>
              <a:rPr lang="fr-FR" sz="2800" baseline="30000" dirty="0" smtClean="0"/>
              <a:t>i</a:t>
            </a:r>
            <a:r>
              <a:rPr lang="el-GR" sz="2800" baseline="30000" dirty="0" smtClean="0"/>
              <a:t>ϕ</a:t>
            </a:r>
            <a:endParaRPr lang="en-US" sz="28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4893415" y="4009069"/>
                <a:ext cx="5648149" cy="1056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 smtClean="0"/>
                  <a:t>Normalized Fourier-</a:t>
                </a:r>
                <a:r>
                  <a:rPr lang="fr-FR" sz="2400" dirty="0" err="1" smtClean="0"/>
                  <a:t>transform</a:t>
                </a:r>
                <a:r>
                  <a:rPr lang="fr-FR" sz="2400" dirty="0" smtClean="0"/>
                  <a:t> of the </a:t>
                </a:r>
                <a:r>
                  <a:rPr lang="fr-FR" sz="2400" dirty="0" err="1" smtClean="0"/>
                  <a:t>object</a:t>
                </a:r>
                <a:r>
                  <a:rPr lang="fr-FR" sz="2400" dirty="0" smtClean="0"/>
                  <a:t> </a:t>
                </a:r>
              </a:p>
              <a:p>
                <a:pPr algn="ctr"/>
                <a:r>
                  <a:rPr lang="fr-FR" sz="2400" dirty="0" smtClean="0"/>
                  <a:t>at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num>
                      <m:den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  <m:r>
                      <a:rPr lang="fr-FR" sz="2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 smtClean="0"/>
                  <a:t>frequency</a:t>
                </a:r>
                <a:endParaRPr lang="en-US" sz="3600" baseline="300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415" y="4009069"/>
                <a:ext cx="5648149" cy="1056058"/>
              </a:xfrm>
              <a:prstGeom prst="rect">
                <a:avLst/>
              </a:prstGeom>
              <a:blipFill rotWithShape="0">
                <a:blip r:embed="rId3"/>
                <a:stretch>
                  <a:fillRect l="-1296" t="-4624" b="-52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avec flèche 31"/>
          <p:cNvCxnSpPr>
            <a:stCxn id="37" idx="0"/>
            <a:endCxn id="27" idx="2"/>
          </p:cNvCxnSpPr>
          <p:nvPr/>
        </p:nvCxnSpPr>
        <p:spPr>
          <a:xfrm flipV="1">
            <a:off x="1079518" y="4496816"/>
            <a:ext cx="1343022" cy="370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38" idx="0"/>
          </p:cNvCxnSpPr>
          <p:nvPr/>
        </p:nvCxnSpPr>
        <p:spPr>
          <a:xfrm flipH="1" flipV="1">
            <a:off x="2825445" y="4326112"/>
            <a:ext cx="690093" cy="574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86897" y="4866906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Fringe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endParaRPr lang="fr-FR" dirty="0" smtClean="0"/>
          </a:p>
        </p:txBody>
      </p:sp>
      <p:sp>
        <p:nvSpPr>
          <p:cNvPr id="38" name="ZoneTexte 37"/>
          <p:cNvSpPr txBox="1"/>
          <p:nvPr/>
        </p:nvSpPr>
        <p:spPr>
          <a:xfrm>
            <a:off x="2825445" y="4900707"/>
            <a:ext cx="138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Fringe</a:t>
            </a:r>
            <a:r>
              <a:rPr lang="fr-FR" dirty="0" smtClean="0"/>
              <a:t> phase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2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97" y="2497475"/>
            <a:ext cx="2821322" cy="2821322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sp>
        <p:nvSpPr>
          <p:cNvPr id="7" name="ZoneTexte 6"/>
          <p:cNvSpPr txBox="1"/>
          <p:nvPr/>
        </p:nvSpPr>
        <p:spPr>
          <a:xfrm>
            <a:off x="1283353" y="5036745"/>
            <a:ext cx="213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that</a:t>
            </a:r>
            <a:r>
              <a:rPr lang="fr-FR" sz="2800" dirty="0" smtClean="0"/>
              <a:t>?</a:t>
            </a:r>
            <a:endParaRPr lang="en-US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8565949" y="5388294"/>
            <a:ext cx="238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Oh </a:t>
            </a:r>
            <a:r>
              <a:rPr lang="fr-FR" sz="2800" dirty="0" err="1" smtClean="0"/>
              <a:t>it’s</a:t>
            </a:r>
            <a:r>
              <a:rPr lang="fr-FR" sz="2800" dirty="0" smtClean="0"/>
              <a:t> a </a:t>
            </a:r>
            <a:r>
              <a:rPr lang="fr-FR" sz="2800" dirty="0" err="1" smtClean="0"/>
              <a:t>Zebra</a:t>
            </a:r>
            <a:r>
              <a:rPr lang="fr-FR" sz="2800" dirty="0" smtClean="0"/>
              <a:t>!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01" y="2740161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4" y="1690688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283353" y="1400745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Modulus</a:t>
            </a:r>
            <a:endParaRPr lang="en-US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761639" y="2481065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Phase</a:t>
            </a:r>
            <a:endParaRPr lang="en-US" sz="1200" dirty="0"/>
          </a:p>
        </p:txBody>
      </p:sp>
      <p:grpSp>
        <p:nvGrpSpPr>
          <p:cNvPr id="43" name="Groupe 42"/>
          <p:cNvGrpSpPr/>
          <p:nvPr/>
        </p:nvGrpSpPr>
        <p:grpSpPr>
          <a:xfrm>
            <a:off x="5273878" y="2768777"/>
            <a:ext cx="1767920" cy="2089676"/>
            <a:chOff x="5273878" y="2768777"/>
            <a:chExt cx="1767920" cy="2089676"/>
          </a:xfrm>
        </p:grpSpPr>
        <p:sp>
          <p:nvSpPr>
            <p:cNvPr id="9" name="Arc 8"/>
            <p:cNvSpPr/>
            <p:nvPr/>
          </p:nvSpPr>
          <p:spPr>
            <a:xfrm rot="18671435">
              <a:off x="5233735" y="3200442"/>
              <a:ext cx="1724526" cy="1591496"/>
            </a:xfrm>
            <a:prstGeom prst="arc">
              <a:avLst>
                <a:gd name="adj1" fmla="val 16200032"/>
                <a:gd name="adj2" fmla="val 1056869"/>
              </a:avLst>
            </a:prstGeom>
            <a:noFill/>
            <a:ln w="63500"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73878" y="2768777"/>
              <a:ext cx="1767920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Inverse Fourier </a:t>
              </a:r>
              <a:r>
                <a:rPr lang="fr-FR" sz="1200" dirty="0" err="1" smtClean="0"/>
                <a:t>transform</a:t>
              </a:r>
              <a:endParaRPr lang="fr-FR" sz="1200" dirty="0" smtClean="0"/>
            </a:p>
            <a:p>
              <a:pPr algn="ctr"/>
              <a:endParaRPr lang="fr-FR" sz="2800" dirty="0" smtClean="0"/>
            </a:p>
            <a:p>
              <a:pPr algn="ctr"/>
              <a:r>
                <a:rPr lang="fr-FR" sz="2800" dirty="0" smtClean="0"/>
                <a:t>FT</a:t>
              </a:r>
              <a:r>
                <a:rPr lang="fr-FR" sz="2800" baseline="30000" dirty="0" smtClean="0"/>
                <a:t>-1</a:t>
              </a:r>
              <a:endParaRPr lang="en-US" sz="2800" baseline="30000" dirty="0"/>
            </a:p>
          </p:txBody>
        </p:sp>
      </p:grp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583223" y="365125"/>
            <a:ext cx="10894401" cy="1325563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Sampling the object FT</a:t>
            </a:r>
            <a:r>
              <a:rPr lang="en-US" dirty="0"/>
              <a:t> </a:t>
            </a:r>
            <a:r>
              <a:rPr lang="en-US" dirty="0" smtClean="0">
                <a:sym typeface="Wingdings" panose="05000000000000000000" pitchFamily="2" charset="2"/>
              </a:rPr>
              <a:t></a:t>
            </a:r>
            <a:r>
              <a:rPr lang="en-US" dirty="0" smtClean="0"/>
              <a:t>Filling </a:t>
            </a:r>
            <a:r>
              <a:rPr lang="en-US" dirty="0"/>
              <a:t>the (</a:t>
            </a:r>
            <a:r>
              <a:rPr lang="en-US" dirty="0" err="1"/>
              <a:t>u,v</a:t>
            </a:r>
            <a:r>
              <a:rPr lang="en-US" dirty="0"/>
              <a:t>) plan 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363159" y="5795773"/>
            <a:ext cx="4968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Need</a:t>
            </a:r>
            <a:r>
              <a:rPr lang="fr-FR" dirty="0" smtClean="0"/>
              <a:t> a lot of </a:t>
            </a:r>
            <a:r>
              <a:rPr lang="fr-FR" dirty="0" err="1" smtClean="0"/>
              <a:t>measurements</a:t>
            </a:r>
            <a:r>
              <a:rPr lang="fr-FR" dirty="0" smtClean="0"/>
              <a:t> </a:t>
            </a:r>
          </a:p>
          <a:p>
            <a:pPr algn="ctr"/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baselines</a:t>
            </a:r>
            <a:r>
              <a:rPr lang="fr-FR" dirty="0" smtClean="0"/>
              <a:t> of </a:t>
            </a:r>
            <a:r>
              <a:rPr lang="fr-FR" dirty="0" err="1" smtClean="0"/>
              <a:t>different</a:t>
            </a:r>
            <a:r>
              <a:rPr lang="fr-FR" dirty="0" smtClean="0"/>
              <a:t> orientations and </a:t>
            </a:r>
            <a:r>
              <a:rPr lang="fr-FR" dirty="0" err="1" smtClean="0"/>
              <a:t>lengths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7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"/>
    </mc:Choice>
    <mc:Fallback xmlns="">
      <p:transition spd="slow" advTm="16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2" y="1045710"/>
            <a:ext cx="8540428" cy="551414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t</a:t>
            </a:r>
            <a:r>
              <a:rPr lang="en-US" dirty="0" smtClean="0"/>
              <a:t>he </a:t>
            </a:r>
            <a:r>
              <a:rPr lang="en-US" dirty="0" smtClean="0"/>
              <a:t>real life </a:t>
            </a:r>
            <a:r>
              <a:rPr lang="en-US" dirty="0" smtClean="0">
                <a:sym typeface="Wingdings" panose="05000000000000000000" pitchFamily="2" charset="2"/>
              </a:rPr>
              <a:t> always sparse </a:t>
            </a:r>
            <a:r>
              <a:rPr lang="en-US" dirty="0" smtClean="0"/>
              <a:t>(</a:t>
            </a:r>
            <a:r>
              <a:rPr lang="en-US" dirty="0" err="1" smtClean="0"/>
              <a:t>u,v</a:t>
            </a:r>
            <a:r>
              <a:rPr lang="en-US" dirty="0" smtClean="0"/>
              <a:t>) plan </a:t>
            </a:r>
            <a:r>
              <a:rPr lang="en-US" dirty="0" smtClean="0">
                <a:sym typeface="Wingdings" panose="05000000000000000000" pitchFamily="2" charset="2"/>
              </a:rPr>
              <a:t>coverage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343934" y="5190345"/>
            <a:ext cx="78105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5674258" y="5206868"/>
            <a:ext cx="78105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84334" y="178952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u,v</a:t>
            </a:r>
            <a:r>
              <a:rPr lang="fr-FR" dirty="0" smtClean="0"/>
              <a:t>) plan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24835" y="347642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Visibility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5801" y="535188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7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"/>
    </mc:Choice>
    <mc:Fallback xmlns="">
      <p:transition spd="slow" advTm="2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phase </a:t>
            </a:r>
            <a:r>
              <a:rPr lang="fr-FR" dirty="0" err="1" smtClean="0"/>
              <a:t>contains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of the information!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8" y="2421295"/>
            <a:ext cx="2528887" cy="2528887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1" y="3962231"/>
            <a:ext cx="1664942" cy="16649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1" y="1690688"/>
            <a:ext cx="1663341" cy="16633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4714712" y="167426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Modulus</a:t>
            </a:r>
            <a:endParaRPr lang="en-US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4960226" y="3901716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Phase</a:t>
            </a:r>
            <a:endParaRPr lang="en-US" sz="12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60" y="2902129"/>
            <a:ext cx="1571088" cy="1571088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grpSp>
        <p:nvGrpSpPr>
          <p:cNvPr id="4" name="Groupe 3"/>
          <p:cNvGrpSpPr/>
          <p:nvPr/>
        </p:nvGrpSpPr>
        <p:grpSpPr>
          <a:xfrm>
            <a:off x="5516789" y="1454982"/>
            <a:ext cx="5398861" cy="2134754"/>
            <a:chOff x="5516789" y="1454982"/>
            <a:chExt cx="5398861" cy="213475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1454982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7" name="Flèche droite 16"/>
            <p:cNvSpPr/>
            <p:nvPr/>
          </p:nvSpPr>
          <p:spPr>
            <a:xfrm>
              <a:off x="5516789" y="1575815"/>
              <a:ext cx="3177961" cy="70959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èche droite 17"/>
            <p:cNvSpPr/>
            <p:nvPr/>
          </p:nvSpPr>
          <p:spPr>
            <a:xfrm rot="16200000">
              <a:off x="6317339" y="1831063"/>
              <a:ext cx="1038227" cy="900345"/>
            </a:xfrm>
            <a:prstGeom prst="rightArrow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516789" y="3962231"/>
            <a:ext cx="5398861" cy="2134754"/>
            <a:chOff x="5516789" y="3962231"/>
            <a:chExt cx="5398861" cy="213475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3962231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9" name="Flèche droite 18"/>
            <p:cNvSpPr/>
            <p:nvPr/>
          </p:nvSpPr>
          <p:spPr>
            <a:xfrm>
              <a:off x="5516789" y="5010039"/>
              <a:ext cx="3177961" cy="70959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èche droite 19"/>
            <p:cNvSpPr/>
            <p:nvPr/>
          </p:nvSpPr>
          <p:spPr>
            <a:xfrm rot="16200000">
              <a:off x="6387753" y="4517189"/>
              <a:ext cx="809776" cy="900345"/>
            </a:xfrm>
            <a:prstGeom prst="rightArrow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6504015" y="2885858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Random</a:t>
            </a:r>
            <a:r>
              <a:rPr lang="fr-FR" sz="1200" dirty="0" smtClean="0"/>
              <a:t> </a:t>
            </a:r>
            <a:r>
              <a:rPr lang="fr-FR" sz="1200" dirty="0" err="1" smtClean="0"/>
              <a:t>map</a:t>
            </a:r>
            <a:endParaRPr lang="en-US" sz="1200" dirty="0"/>
          </a:p>
        </p:txBody>
      </p:sp>
      <p:sp>
        <p:nvSpPr>
          <p:cNvPr id="22" name="Flèche droite 21"/>
          <p:cNvSpPr/>
          <p:nvPr/>
        </p:nvSpPr>
        <p:spPr>
          <a:xfrm>
            <a:off x="2882802" y="3332874"/>
            <a:ext cx="778777" cy="7095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FT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7769906" y="174443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FT</a:t>
            </a:r>
            <a:r>
              <a:rPr lang="fr-FR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864418" y="516343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FT</a:t>
            </a:r>
            <a:r>
              <a:rPr lang="fr-FR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24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"/>
    </mc:Choice>
    <mc:Fallback xmlns="">
      <p:transition spd="slow" advTm="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/>
          <p:cNvGrpSpPr/>
          <p:nvPr/>
        </p:nvGrpSpPr>
        <p:grpSpPr>
          <a:xfrm>
            <a:off x="-35861" y="288758"/>
            <a:ext cx="12243903" cy="6569242"/>
            <a:chOff x="-35861" y="288758"/>
            <a:chExt cx="12243903" cy="6569242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67" name="Image 6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Idealistic situation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798958" y="-6012726"/>
            <a:ext cx="10738822" cy="9698324"/>
            <a:chOff x="4606550" y="-5842911"/>
            <a:chExt cx="10738822" cy="9698324"/>
          </a:xfrm>
        </p:grpSpPr>
        <p:sp>
          <p:nvSpPr>
            <p:cNvPr id="22" name="Soleil 21"/>
            <p:cNvSpPr/>
            <p:nvPr/>
          </p:nvSpPr>
          <p:spPr>
            <a:xfrm>
              <a:off x="7381875" y="1288257"/>
              <a:ext cx="523875" cy="531018"/>
            </a:xfrm>
            <a:prstGeom prst="sun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0291832">
              <a:off x="6597850" y="-798582"/>
              <a:ext cx="3057524" cy="3241691"/>
            </a:xfrm>
            <a:prstGeom prst="arc">
              <a:avLst>
                <a:gd name="adj1" fmla="val 17042669"/>
                <a:gd name="adj2" fmla="val 2059728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291832">
              <a:off x="7067550" y="597983"/>
              <a:ext cx="1476375" cy="1483518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0291832">
              <a:off x="5932835" y="-2944809"/>
              <a:ext cx="5966329" cy="5889616"/>
            </a:xfrm>
            <a:prstGeom prst="arc">
              <a:avLst>
                <a:gd name="adj1" fmla="val 17755614"/>
                <a:gd name="adj2" fmla="val 2030180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10291832">
              <a:off x="4903592" y="-5842911"/>
              <a:ext cx="10441780" cy="9301731"/>
            </a:xfrm>
            <a:prstGeom prst="arc">
              <a:avLst>
                <a:gd name="adj1" fmla="val 18198550"/>
                <a:gd name="adj2" fmla="val 20203421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4606550" y="1553766"/>
              <a:ext cx="3457257" cy="2301647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Connecteur droit 32"/>
          <p:cNvCxnSpPr/>
          <p:nvPr/>
        </p:nvCxnSpPr>
        <p:spPr>
          <a:xfrm>
            <a:off x="4657725" y="1383951"/>
            <a:ext cx="4491926" cy="2915093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3452073" y="1412403"/>
            <a:ext cx="5401496" cy="348369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1796796" y="2194830"/>
            <a:ext cx="5237699" cy="345796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2375192" y="1649460"/>
            <a:ext cx="5872507" cy="366841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orme libre 51"/>
          <p:cNvSpPr/>
          <p:nvPr/>
        </p:nvSpPr>
        <p:spPr>
          <a:xfrm>
            <a:off x="-38100" y="5572125"/>
            <a:ext cx="11334750" cy="1019175"/>
          </a:xfrm>
          <a:custGeom>
            <a:avLst/>
            <a:gdLst>
              <a:gd name="connsiteX0" fmla="*/ 104775 w 11334750"/>
              <a:gd name="connsiteY0" fmla="*/ 781050 h 1019175"/>
              <a:gd name="connsiteX1" fmla="*/ 904875 w 11334750"/>
              <a:gd name="connsiteY1" fmla="*/ 238125 h 1019175"/>
              <a:gd name="connsiteX2" fmla="*/ 1314450 w 11334750"/>
              <a:gd name="connsiteY2" fmla="*/ 190500 h 1019175"/>
              <a:gd name="connsiteX3" fmla="*/ 1419225 w 11334750"/>
              <a:gd name="connsiteY3" fmla="*/ 247650 h 1019175"/>
              <a:gd name="connsiteX4" fmla="*/ 1457325 w 11334750"/>
              <a:gd name="connsiteY4" fmla="*/ 276225 h 1019175"/>
              <a:gd name="connsiteX5" fmla="*/ 1990725 w 11334750"/>
              <a:gd name="connsiteY5" fmla="*/ 180975 h 1019175"/>
              <a:gd name="connsiteX6" fmla="*/ 2190750 w 11334750"/>
              <a:gd name="connsiteY6" fmla="*/ 85725 h 1019175"/>
              <a:gd name="connsiteX7" fmla="*/ 2609850 w 11334750"/>
              <a:gd name="connsiteY7" fmla="*/ 0 h 1019175"/>
              <a:gd name="connsiteX8" fmla="*/ 2819400 w 11334750"/>
              <a:gd name="connsiteY8" fmla="*/ 85725 h 1019175"/>
              <a:gd name="connsiteX9" fmla="*/ 3095625 w 11334750"/>
              <a:gd name="connsiteY9" fmla="*/ 28575 h 1019175"/>
              <a:gd name="connsiteX10" fmla="*/ 3190875 w 11334750"/>
              <a:gd name="connsiteY10" fmla="*/ 38100 h 1019175"/>
              <a:gd name="connsiteX11" fmla="*/ 3486150 w 11334750"/>
              <a:gd name="connsiteY11" fmla="*/ 28575 h 1019175"/>
              <a:gd name="connsiteX12" fmla="*/ 4257675 w 11334750"/>
              <a:gd name="connsiteY12" fmla="*/ 76200 h 1019175"/>
              <a:gd name="connsiteX13" fmla="*/ 5381625 w 11334750"/>
              <a:gd name="connsiteY13" fmla="*/ 152400 h 1019175"/>
              <a:gd name="connsiteX14" fmla="*/ 5467350 w 11334750"/>
              <a:gd name="connsiteY14" fmla="*/ 123825 h 1019175"/>
              <a:gd name="connsiteX15" fmla="*/ 6505575 w 11334750"/>
              <a:gd name="connsiteY15" fmla="*/ 142875 h 1019175"/>
              <a:gd name="connsiteX16" fmla="*/ 6657975 w 11334750"/>
              <a:gd name="connsiteY16" fmla="*/ 142875 h 1019175"/>
              <a:gd name="connsiteX17" fmla="*/ 6877050 w 11334750"/>
              <a:gd name="connsiteY17" fmla="*/ 85725 h 1019175"/>
              <a:gd name="connsiteX18" fmla="*/ 6991350 w 11334750"/>
              <a:gd name="connsiteY18" fmla="*/ 76200 h 1019175"/>
              <a:gd name="connsiteX19" fmla="*/ 7419975 w 11334750"/>
              <a:gd name="connsiteY19" fmla="*/ 28575 h 1019175"/>
              <a:gd name="connsiteX20" fmla="*/ 8086725 w 11334750"/>
              <a:gd name="connsiteY20" fmla="*/ 85725 h 1019175"/>
              <a:gd name="connsiteX21" fmla="*/ 8248650 w 11334750"/>
              <a:gd name="connsiteY21" fmla="*/ 123825 h 1019175"/>
              <a:gd name="connsiteX22" fmla="*/ 8362950 w 11334750"/>
              <a:gd name="connsiteY22" fmla="*/ 161925 h 1019175"/>
              <a:gd name="connsiteX23" fmla="*/ 8505825 w 11334750"/>
              <a:gd name="connsiteY23" fmla="*/ 161925 h 1019175"/>
              <a:gd name="connsiteX24" fmla="*/ 9001125 w 11334750"/>
              <a:gd name="connsiteY24" fmla="*/ 247650 h 1019175"/>
              <a:gd name="connsiteX25" fmla="*/ 9096375 w 11334750"/>
              <a:gd name="connsiteY25" fmla="*/ 276225 h 1019175"/>
              <a:gd name="connsiteX26" fmla="*/ 9124950 w 11334750"/>
              <a:gd name="connsiteY26" fmla="*/ 285750 h 1019175"/>
              <a:gd name="connsiteX27" fmla="*/ 9210675 w 11334750"/>
              <a:gd name="connsiteY27" fmla="*/ 295275 h 1019175"/>
              <a:gd name="connsiteX28" fmla="*/ 9305925 w 11334750"/>
              <a:gd name="connsiteY28" fmla="*/ 304800 h 1019175"/>
              <a:gd name="connsiteX29" fmla="*/ 9515475 w 11334750"/>
              <a:gd name="connsiteY29" fmla="*/ 361950 h 1019175"/>
              <a:gd name="connsiteX30" fmla="*/ 9629775 w 11334750"/>
              <a:gd name="connsiteY30" fmla="*/ 419100 h 1019175"/>
              <a:gd name="connsiteX31" fmla="*/ 9658350 w 11334750"/>
              <a:gd name="connsiteY31" fmla="*/ 428625 h 1019175"/>
              <a:gd name="connsiteX32" fmla="*/ 9686925 w 11334750"/>
              <a:gd name="connsiteY32" fmla="*/ 457200 h 1019175"/>
              <a:gd name="connsiteX33" fmla="*/ 9715500 w 11334750"/>
              <a:gd name="connsiteY33" fmla="*/ 476250 h 1019175"/>
              <a:gd name="connsiteX34" fmla="*/ 9753600 w 11334750"/>
              <a:gd name="connsiteY34" fmla="*/ 504825 h 1019175"/>
              <a:gd name="connsiteX35" fmla="*/ 9791700 w 11334750"/>
              <a:gd name="connsiteY35" fmla="*/ 514350 h 1019175"/>
              <a:gd name="connsiteX36" fmla="*/ 9858375 w 11334750"/>
              <a:gd name="connsiteY36" fmla="*/ 542925 h 1019175"/>
              <a:gd name="connsiteX37" fmla="*/ 9906000 w 11334750"/>
              <a:gd name="connsiteY37" fmla="*/ 552450 h 1019175"/>
              <a:gd name="connsiteX38" fmla="*/ 9944100 w 11334750"/>
              <a:gd name="connsiteY38" fmla="*/ 561975 h 1019175"/>
              <a:gd name="connsiteX39" fmla="*/ 10001250 w 11334750"/>
              <a:gd name="connsiteY39" fmla="*/ 571500 h 1019175"/>
              <a:gd name="connsiteX40" fmla="*/ 10067925 w 11334750"/>
              <a:gd name="connsiteY40" fmla="*/ 590550 h 1019175"/>
              <a:gd name="connsiteX41" fmla="*/ 10153650 w 11334750"/>
              <a:gd name="connsiteY41" fmla="*/ 647700 h 1019175"/>
              <a:gd name="connsiteX42" fmla="*/ 10267950 w 11334750"/>
              <a:gd name="connsiteY42" fmla="*/ 704850 h 1019175"/>
              <a:gd name="connsiteX43" fmla="*/ 10296525 w 11334750"/>
              <a:gd name="connsiteY43" fmla="*/ 714375 h 1019175"/>
              <a:gd name="connsiteX44" fmla="*/ 10334625 w 11334750"/>
              <a:gd name="connsiteY44" fmla="*/ 723900 h 1019175"/>
              <a:gd name="connsiteX45" fmla="*/ 10382250 w 11334750"/>
              <a:gd name="connsiteY45" fmla="*/ 742950 h 1019175"/>
              <a:gd name="connsiteX46" fmla="*/ 10458450 w 11334750"/>
              <a:gd name="connsiteY46" fmla="*/ 771525 h 1019175"/>
              <a:gd name="connsiteX47" fmla="*/ 10487025 w 11334750"/>
              <a:gd name="connsiteY47" fmla="*/ 781050 h 1019175"/>
              <a:gd name="connsiteX48" fmla="*/ 10515600 w 11334750"/>
              <a:gd name="connsiteY48" fmla="*/ 800100 h 1019175"/>
              <a:gd name="connsiteX49" fmla="*/ 10706100 w 11334750"/>
              <a:gd name="connsiteY49" fmla="*/ 847725 h 1019175"/>
              <a:gd name="connsiteX50" fmla="*/ 10887075 w 11334750"/>
              <a:gd name="connsiteY50" fmla="*/ 904875 h 1019175"/>
              <a:gd name="connsiteX51" fmla="*/ 11220450 w 11334750"/>
              <a:gd name="connsiteY51" fmla="*/ 952500 h 1019175"/>
              <a:gd name="connsiteX52" fmla="*/ 11334750 w 11334750"/>
              <a:gd name="connsiteY52" fmla="*/ 981075 h 1019175"/>
              <a:gd name="connsiteX53" fmla="*/ 9525 w 11334750"/>
              <a:gd name="connsiteY53" fmla="*/ 1019175 h 1019175"/>
              <a:gd name="connsiteX54" fmla="*/ 0 w 11334750"/>
              <a:gd name="connsiteY54" fmla="*/ 752475 h 1019175"/>
              <a:gd name="connsiteX55" fmla="*/ 104775 w 11334750"/>
              <a:gd name="connsiteY55" fmla="*/ 78105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334750" h="1019175">
                <a:moveTo>
                  <a:pt x="104775" y="781050"/>
                </a:moveTo>
                <a:lnTo>
                  <a:pt x="904875" y="238125"/>
                </a:lnTo>
                <a:lnTo>
                  <a:pt x="1314450" y="190500"/>
                </a:lnTo>
                <a:cubicBezTo>
                  <a:pt x="1372111" y="219331"/>
                  <a:pt x="1378622" y="218648"/>
                  <a:pt x="1419225" y="247650"/>
                </a:cubicBezTo>
                <a:cubicBezTo>
                  <a:pt x="1432143" y="256877"/>
                  <a:pt x="1457325" y="276225"/>
                  <a:pt x="1457325" y="276225"/>
                </a:cubicBezTo>
                <a:lnTo>
                  <a:pt x="1990725" y="180975"/>
                </a:lnTo>
                <a:lnTo>
                  <a:pt x="2190750" y="85725"/>
                </a:lnTo>
                <a:lnTo>
                  <a:pt x="2609850" y="0"/>
                </a:lnTo>
                <a:lnTo>
                  <a:pt x="2819400" y="85725"/>
                </a:lnTo>
                <a:lnTo>
                  <a:pt x="3095625" y="28575"/>
                </a:lnTo>
                <a:cubicBezTo>
                  <a:pt x="3127375" y="31750"/>
                  <a:pt x="3158967" y="38100"/>
                  <a:pt x="3190875" y="38100"/>
                </a:cubicBezTo>
                <a:cubicBezTo>
                  <a:pt x="3289351" y="38100"/>
                  <a:pt x="3486150" y="28575"/>
                  <a:pt x="3486150" y="28575"/>
                </a:cubicBezTo>
                <a:lnTo>
                  <a:pt x="4257675" y="76200"/>
                </a:lnTo>
                <a:lnTo>
                  <a:pt x="5381625" y="152400"/>
                </a:lnTo>
                <a:lnTo>
                  <a:pt x="5467350" y="123825"/>
                </a:lnTo>
                <a:lnTo>
                  <a:pt x="6505575" y="142875"/>
                </a:lnTo>
                <a:lnTo>
                  <a:pt x="6657975" y="142875"/>
                </a:lnTo>
                <a:lnTo>
                  <a:pt x="6877050" y="85725"/>
                </a:lnTo>
                <a:lnTo>
                  <a:pt x="6991350" y="76200"/>
                </a:lnTo>
                <a:lnTo>
                  <a:pt x="7419975" y="28575"/>
                </a:lnTo>
                <a:lnTo>
                  <a:pt x="8086725" y="85725"/>
                </a:lnTo>
                <a:cubicBezTo>
                  <a:pt x="8092758" y="87066"/>
                  <a:pt x="8238190" y="118595"/>
                  <a:pt x="8248650" y="123825"/>
                </a:cubicBezTo>
                <a:cubicBezTo>
                  <a:pt x="8285770" y="142385"/>
                  <a:pt x="8317962" y="161925"/>
                  <a:pt x="8362950" y="161925"/>
                </a:cubicBezTo>
                <a:lnTo>
                  <a:pt x="8505825" y="161925"/>
                </a:lnTo>
                <a:lnTo>
                  <a:pt x="9001125" y="247650"/>
                </a:lnTo>
                <a:lnTo>
                  <a:pt x="9096375" y="276225"/>
                </a:lnTo>
                <a:cubicBezTo>
                  <a:pt x="9105971" y="279178"/>
                  <a:pt x="9115046" y="284099"/>
                  <a:pt x="9124950" y="285750"/>
                </a:cubicBezTo>
                <a:cubicBezTo>
                  <a:pt x="9153310" y="290477"/>
                  <a:pt x="9182100" y="292100"/>
                  <a:pt x="9210675" y="295275"/>
                </a:cubicBezTo>
                <a:cubicBezTo>
                  <a:pt x="9260334" y="311828"/>
                  <a:pt x="9229210" y="304800"/>
                  <a:pt x="9305925" y="304800"/>
                </a:cubicBezTo>
                <a:lnTo>
                  <a:pt x="9515475" y="361950"/>
                </a:lnTo>
                <a:cubicBezTo>
                  <a:pt x="9553575" y="381000"/>
                  <a:pt x="9591174" y="401086"/>
                  <a:pt x="9629775" y="419100"/>
                </a:cubicBezTo>
                <a:cubicBezTo>
                  <a:pt x="9638873" y="423346"/>
                  <a:pt x="9649996" y="423056"/>
                  <a:pt x="9658350" y="428625"/>
                </a:cubicBezTo>
                <a:cubicBezTo>
                  <a:pt x="9669558" y="436097"/>
                  <a:pt x="9676577" y="448576"/>
                  <a:pt x="9686925" y="457200"/>
                </a:cubicBezTo>
                <a:cubicBezTo>
                  <a:pt x="9695719" y="464529"/>
                  <a:pt x="9706185" y="469596"/>
                  <a:pt x="9715500" y="476250"/>
                </a:cubicBezTo>
                <a:cubicBezTo>
                  <a:pt x="9728418" y="485477"/>
                  <a:pt x="9739401" y="497725"/>
                  <a:pt x="9753600" y="504825"/>
                </a:cubicBezTo>
                <a:cubicBezTo>
                  <a:pt x="9765309" y="510679"/>
                  <a:pt x="9779443" y="509753"/>
                  <a:pt x="9791700" y="514350"/>
                </a:cubicBezTo>
                <a:cubicBezTo>
                  <a:pt x="9846220" y="534795"/>
                  <a:pt x="9811069" y="531099"/>
                  <a:pt x="9858375" y="542925"/>
                </a:cubicBezTo>
                <a:cubicBezTo>
                  <a:pt x="9874081" y="546852"/>
                  <a:pt x="9890196" y="548938"/>
                  <a:pt x="9906000" y="552450"/>
                </a:cubicBezTo>
                <a:cubicBezTo>
                  <a:pt x="9918779" y="555290"/>
                  <a:pt x="9931263" y="559408"/>
                  <a:pt x="9944100" y="561975"/>
                </a:cubicBezTo>
                <a:cubicBezTo>
                  <a:pt x="9963038" y="565763"/>
                  <a:pt x="9982432" y="567157"/>
                  <a:pt x="10001250" y="571500"/>
                </a:cubicBezTo>
                <a:cubicBezTo>
                  <a:pt x="10023772" y="576697"/>
                  <a:pt x="10067925" y="590550"/>
                  <a:pt x="10067925" y="590550"/>
                </a:cubicBezTo>
                <a:lnTo>
                  <a:pt x="10153650" y="647700"/>
                </a:lnTo>
                <a:cubicBezTo>
                  <a:pt x="10191750" y="666750"/>
                  <a:pt x="10227539" y="691380"/>
                  <a:pt x="10267950" y="704850"/>
                </a:cubicBezTo>
                <a:cubicBezTo>
                  <a:pt x="10277475" y="708025"/>
                  <a:pt x="10286871" y="711617"/>
                  <a:pt x="10296525" y="714375"/>
                </a:cubicBezTo>
                <a:cubicBezTo>
                  <a:pt x="10309112" y="717971"/>
                  <a:pt x="10322206" y="719760"/>
                  <a:pt x="10334625" y="723900"/>
                </a:cubicBezTo>
                <a:cubicBezTo>
                  <a:pt x="10350845" y="729307"/>
                  <a:pt x="10366030" y="737543"/>
                  <a:pt x="10382250" y="742950"/>
                </a:cubicBezTo>
                <a:cubicBezTo>
                  <a:pt x="10513957" y="786852"/>
                  <a:pt x="10322051" y="713068"/>
                  <a:pt x="10458450" y="771525"/>
                </a:cubicBezTo>
                <a:cubicBezTo>
                  <a:pt x="10467678" y="775480"/>
                  <a:pt x="10478045" y="776560"/>
                  <a:pt x="10487025" y="781050"/>
                </a:cubicBezTo>
                <a:cubicBezTo>
                  <a:pt x="10497264" y="786170"/>
                  <a:pt x="10515600" y="800100"/>
                  <a:pt x="10515600" y="800100"/>
                </a:cubicBezTo>
                <a:lnTo>
                  <a:pt x="10706100" y="847725"/>
                </a:lnTo>
                <a:lnTo>
                  <a:pt x="10887075" y="904875"/>
                </a:lnTo>
                <a:lnTo>
                  <a:pt x="11220450" y="952500"/>
                </a:lnTo>
                <a:lnTo>
                  <a:pt x="11334750" y="981075"/>
                </a:lnTo>
                <a:lnTo>
                  <a:pt x="9525" y="1019175"/>
                </a:lnTo>
                <a:lnTo>
                  <a:pt x="0" y="752475"/>
                </a:lnTo>
                <a:lnTo>
                  <a:pt x="104775" y="7810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0800000">
            <a:off x="6552280" y="4624735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rot="10310010">
            <a:off x="2453570" y="4579989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800000">
            <a:off x="2871330" y="4789062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0800000">
            <a:off x="7006266" y="4819388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e 77"/>
          <p:cNvGrpSpPr/>
          <p:nvPr/>
        </p:nvGrpSpPr>
        <p:grpSpPr>
          <a:xfrm>
            <a:off x="6648450" y="4655061"/>
            <a:ext cx="881688" cy="1258820"/>
            <a:chOff x="6648450" y="4655061"/>
            <a:chExt cx="881688" cy="1258820"/>
          </a:xfrm>
        </p:grpSpPr>
        <p:cxnSp>
          <p:nvCxnSpPr>
            <p:cNvPr id="58" name="Connecteur droit 57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/>
          <p:cNvGrpSpPr/>
          <p:nvPr/>
        </p:nvGrpSpPr>
        <p:grpSpPr>
          <a:xfrm>
            <a:off x="2533173" y="4624735"/>
            <a:ext cx="881688" cy="1258820"/>
            <a:chOff x="6648450" y="4655061"/>
            <a:chExt cx="881688" cy="1258820"/>
          </a:xfrm>
        </p:grpSpPr>
        <p:cxnSp>
          <p:nvCxnSpPr>
            <p:cNvPr id="81" name="Connecteur droit 80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avec flèche 50"/>
          <p:cNvCxnSpPr/>
          <p:nvPr/>
        </p:nvCxnSpPr>
        <p:spPr>
          <a:xfrm flipV="1">
            <a:off x="2667000" y="3685598"/>
            <a:ext cx="1362075" cy="1791277"/>
          </a:xfrm>
          <a:prstGeom prst="straightConnector1">
            <a:avLst/>
          </a:prstGeom>
          <a:ln w="6032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flipH="1">
            <a:off x="5962650" y="5899279"/>
            <a:ext cx="761407" cy="14602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H="1" flipV="1">
            <a:off x="2608780" y="5895622"/>
            <a:ext cx="1979727" cy="1026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H="1">
            <a:off x="5962650" y="5899467"/>
            <a:ext cx="15710" cy="820208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>
            <a:off x="4599830" y="5897074"/>
            <a:ext cx="5198" cy="332497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859965" y="5890382"/>
            <a:ext cx="102" cy="33998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843444" y="5889588"/>
            <a:ext cx="614288" cy="409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5450254" y="5889588"/>
            <a:ext cx="2631" cy="830087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flipH="1" flipV="1">
            <a:off x="5450254" y="6719675"/>
            <a:ext cx="528106" cy="757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2492251" y="580076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/>
          <p:nvPr/>
        </p:nvCxnSpPr>
        <p:spPr>
          <a:xfrm>
            <a:off x="4520967" y="5781792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/>
        </p:nvCxnSpPr>
        <p:spPr>
          <a:xfrm>
            <a:off x="5406616" y="5775338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5315571" y="663003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 flipH="1">
            <a:off x="6654503" y="5817561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 flipH="1">
            <a:off x="5855144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 flipH="1">
            <a:off x="5881782" y="6666489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flipH="1">
            <a:off x="4721266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 flipH="1">
            <a:off x="4345958" y="6229571"/>
            <a:ext cx="804630" cy="0"/>
          </a:xfrm>
          <a:prstGeom prst="line">
            <a:avLst/>
          </a:prstGeom>
          <a:ln w="5397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4588507" y="6211526"/>
            <a:ext cx="149163" cy="29037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H="1">
            <a:off x="4737670" y="6229571"/>
            <a:ext cx="138035" cy="26941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 rot="18552597">
            <a:off x="1647016" y="4230162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Path </a:t>
            </a:r>
            <a:r>
              <a:rPr lang="fr-FR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6043072" y="6157721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 Line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076">
            <a:off x="4439202" y="6392771"/>
            <a:ext cx="578781" cy="5867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20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"/>
    </mc:Choice>
    <mc:Fallback xmlns="">
      <p:transition spd="slow" advTm="2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e 66"/>
          <p:cNvGrpSpPr/>
          <p:nvPr/>
        </p:nvGrpSpPr>
        <p:grpSpPr>
          <a:xfrm>
            <a:off x="-35861" y="298185"/>
            <a:ext cx="12243903" cy="6569242"/>
            <a:chOff x="-35861" y="288758"/>
            <a:chExt cx="12243903" cy="6569242"/>
          </a:xfrm>
        </p:grpSpPr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3" name="Ellipse 2"/>
          <p:cNvSpPr/>
          <p:nvPr/>
        </p:nvSpPr>
        <p:spPr>
          <a:xfrm>
            <a:off x="-3111690" y="3059596"/>
            <a:ext cx="18206114" cy="5183651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79000"/>
                </a:schemeClr>
              </a:gs>
              <a:gs pos="74000">
                <a:schemeClr val="accent1">
                  <a:lumMod val="75000"/>
                  <a:alpha val="71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Unfortunately, Earth has an atmosphere!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798958" y="-6012726"/>
            <a:ext cx="10738822" cy="9698324"/>
            <a:chOff x="4606550" y="-5842911"/>
            <a:chExt cx="10738822" cy="9698324"/>
          </a:xfrm>
        </p:grpSpPr>
        <p:sp>
          <p:nvSpPr>
            <p:cNvPr id="22" name="Soleil 21"/>
            <p:cNvSpPr/>
            <p:nvPr/>
          </p:nvSpPr>
          <p:spPr>
            <a:xfrm>
              <a:off x="7381875" y="1288257"/>
              <a:ext cx="523875" cy="531018"/>
            </a:xfrm>
            <a:prstGeom prst="sun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0291832">
              <a:off x="6597850" y="-798582"/>
              <a:ext cx="3057524" cy="3241691"/>
            </a:xfrm>
            <a:prstGeom prst="arc">
              <a:avLst>
                <a:gd name="adj1" fmla="val 17042669"/>
                <a:gd name="adj2" fmla="val 2059728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291832">
              <a:off x="7067550" y="597983"/>
              <a:ext cx="1476375" cy="1483518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0291832">
              <a:off x="5932835" y="-2944809"/>
              <a:ext cx="5966329" cy="5889616"/>
            </a:xfrm>
            <a:prstGeom prst="arc">
              <a:avLst>
                <a:gd name="adj1" fmla="val 17755614"/>
                <a:gd name="adj2" fmla="val 2030180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10291832">
              <a:off x="4903592" y="-5842911"/>
              <a:ext cx="10441780" cy="9301731"/>
            </a:xfrm>
            <a:prstGeom prst="arc">
              <a:avLst>
                <a:gd name="adj1" fmla="val 18198550"/>
                <a:gd name="adj2" fmla="val 20203421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4606550" y="1553766"/>
              <a:ext cx="3457257" cy="2301647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Forme libre 51"/>
          <p:cNvSpPr/>
          <p:nvPr/>
        </p:nvSpPr>
        <p:spPr>
          <a:xfrm>
            <a:off x="-38100" y="5572125"/>
            <a:ext cx="11334750" cy="1019175"/>
          </a:xfrm>
          <a:custGeom>
            <a:avLst/>
            <a:gdLst>
              <a:gd name="connsiteX0" fmla="*/ 104775 w 11334750"/>
              <a:gd name="connsiteY0" fmla="*/ 781050 h 1019175"/>
              <a:gd name="connsiteX1" fmla="*/ 904875 w 11334750"/>
              <a:gd name="connsiteY1" fmla="*/ 238125 h 1019175"/>
              <a:gd name="connsiteX2" fmla="*/ 1314450 w 11334750"/>
              <a:gd name="connsiteY2" fmla="*/ 190500 h 1019175"/>
              <a:gd name="connsiteX3" fmla="*/ 1419225 w 11334750"/>
              <a:gd name="connsiteY3" fmla="*/ 247650 h 1019175"/>
              <a:gd name="connsiteX4" fmla="*/ 1457325 w 11334750"/>
              <a:gd name="connsiteY4" fmla="*/ 276225 h 1019175"/>
              <a:gd name="connsiteX5" fmla="*/ 1990725 w 11334750"/>
              <a:gd name="connsiteY5" fmla="*/ 180975 h 1019175"/>
              <a:gd name="connsiteX6" fmla="*/ 2190750 w 11334750"/>
              <a:gd name="connsiteY6" fmla="*/ 85725 h 1019175"/>
              <a:gd name="connsiteX7" fmla="*/ 2609850 w 11334750"/>
              <a:gd name="connsiteY7" fmla="*/ 0 h 1019175"/>
              <a:gd name="connsiteX8" fmla="*/ 2819400 w 11334750"/>
              <a:gd name="connsiteY8" fmla="*/ 85725 h 1019175"/>
              <a:gd name="connsiteX9" fmla="*/ 3095625 w 11334750"/>
              <a:gd name="connsiteY9" fmla="*/ 28575 h 1019175"/>
              <a:gd name="connsiteX10" fmla="*/ 3190875 w 11334750"/>
              <a:gd name="connsiteY10" fmla="*/ 38100 h 1019175"/>
              <a:gd name="connsiteX11" fmla="*/ 3486150 w 11334750"/>
              <a:gd name="connsiteY11" fmla="*/ 28575 h 1019175"/>
              <a:gd name="connsiteX12" fmla="*/ 4257675 w 11334750"/>
              <a:gd name="connsiteY12" fmla="*/ 76200 h 1019175"/>
              <a:gd name="connsiteX13" fmla="*/ 5381625 w 11334750"/>
              <a:gd name="connsiteY13" fmla="*/ 152400 h 1019175"/>
              <a:gd name="connsiteX14" fmla="*/ 5467350 w 11334750"/>
              <a:gd name="connsiteY14" fmla="*/ 123825 h 1019175"/>
              <a:gd name="connsiteX15" fmla="*/ 6505575 w 11334750"/>
              <a:gd name="connsiteY15" fmla="*/ 142875 h 1019175"/>
              <a:gd name="connsiteX16" fmla="*/ 6657975 w 11334750"/>
              <a:gd name="connsiteY16" fmla="*/ 142875 h 1019175"/>
              <a:gd name="connsiteX17" fmla="*/ 6877050 w 11334750"/>
              <a:gd name="connsiteY17" fmla="*/ 85725 h 1019175"/>
              <a:gd name="connsiteX18" fmla="*/ 6991350 w 11334750"/>
              <a:gd name="connsiteY18" fmla="*/ 76200 h 1019175"/>
              <a:gd name="connsiteX19" fmla="*/ 7419975 w 11334750"/>
              <a:gd name="connsiteY19" fmla="*/ 28575 h 1019175"/>
              <a:gd name="connsiteX20" fmla="*/ 8086725 w 11334750"/>
              <a:gd name="connsiteY20" fmla="*/ 85725 h 1019175"/>
              <a:gd name="connsiteX21" fmla="*/ 8248650 w 11334750"/>
              <a:gd name="connsiteY21" fmla="*/ 123825 h 1019175"/>
              <a:gd name="connsiteX22" fmla="*/ 8362950 w 11334750"/>
              <a:gd name="connsiteY22" fmla="*/ 161925 h 1019175"/>
              <a:gd name="connsiteX23" fmla="*/ 8505825 w 11334750"/>
              <a:gd name="connsiteY23" fmla="*/ 161925 h 1019175"/>
              <a:gd name="connsiteX24" fmla="*/ 9001125 w 11334750"/>
              <a:gd name="connsiteY24" fmla="*/ 247650 h 1019175"/>
              <a:gd name="connsiteX25" fmla="*/ 9096375 w 11334750"/>
              <a:gd name="connsiteY25" fmla="*/ 276225 h 1019175"/>
              <a:gd name="connsiteX26" fmla="*/ 9124950 w 11334750"/>
              <a:gd name="connsiteY26" fmla="*/ 285750 h 1019175"/>
              <a:gd name="connsiteX27" fmla="*/ 9210675 w 11334750"/>
              <a:gd name="connsiteY27" fmla="*/ 295275 h 1019175"/>
              <a:gd name="connsiteX28" fmla="*/ 9305925 w 11334750"/>
              <a:gd name="connsiteY28" fmla="*/ 304800 h 1019175"/>
              <a:gd name="connsiteX29" fmla="*/ 9515475 w 11334750"/>
              <a:gd name="connsiteY29" fmla="*/ 361950 h 1019175"/>
              <a:gd name="connsiteX30" fmla="*/ 9629775 w 11334750"/>
              <a:gd name="connsiteY30" fmla="*/ 419100 h 1019175"/>
              <a:gd name="connsiteX31" fmla="*/ 9658350 w 11334750"/>
              <a:gd name="connsiteY31" fmla="*/ 428625 h 1019175"/>
              <a:gd name="connsiteX32" fmla="*/ 9686925 w 11334750"/>
              <a:gd name="connsiteY32" fmla="*/ 457200 h 1019175"/>
              <a:gd name="connsiteX33" fmla="*/ 9715500 w 11334750"/>
              <a:gd name="connsiteY33" fmla="*/ 476250 h 1019175"/>
              <a:gd name="connsiteX34" fmla="*/ 9753600 w 11334750"/>
              <a:gd name="connsiteY34" fmla="*/ 504825 h 1019175"/>
              <a:gd name="connsiteX35" fmla="*/ 9791700 w 11334750"/>
              <a:gd name="connsiteY35" fmla="*/ 514350 h 1019175"/>
              <a:gd name="connsiteX36" fmla="*/ 9858375 w 11334750"/>
              <a:gd name="connsiteY36" fmla="*/ 542925 h 1019175"/>
              <a:gd name="connsiteX37" fmla="*/ 9906000 w 11334750"/>
              <a:gd name="connsiteY37" fmla="*/ 552450 h 1019175"/>
              <a:gd name="connsiteX38" fmla="*/ 9944100 w 11334750"/>
              <a:gd name="connsiteY38" fmla="*/ 561975 h 1019175"/>
              <a:gd name="connsiteX39" fmla="*/ 10001250 w 11334750"/>
              <a:gd name="connsiteY39" fmla="*/ 571500 h 1019175"/>
              <a:gd name="connsiteX40" fmla="*/ 10067925 w 11334750"/>
              <a:gd name="connsiteY40" fmla="*/ 590550 h 1019175"/>
              <a:gd name="connsiteX41" fmla="*/ 10153650 w 11334750"/>
              <a:gd name="connsiteY41" fmla="*/ 647700 h 1019175"/>
              <a:gd name="connsiteX42" fmla="*/ 10267950 w 11334750"/>
              <a:gd name="connsiteY42" fmla="*/ 704850 h 1019175"/>
              <a:gd name="connsiteX43" fmla="*/ 10296525 w 11334750"/>
              <a:gd name="connsiteY43" fmla="*/ 714375 h 1019175"/>
              <a:gd name="connsiteX44" fmla="*/ 10334625 w 11334750"/>
              <a:gd name="connsiteY44" fmla="*/ 723900 h 1019175"/>
              <a:gd name="connsiteX45" fmla="*/ 10382250 w 11334750"/>
              <a:gd name="connsiteY45" fmla="*/ 742950 h 1019175"/>
              <a:gd name="connsiteX46" fmla="*/ 10458450 w 11334750"/>
              <a:gd name="connsiteY46" fmla="*/ 771525 h 1019175"/>
              <a:gd name="connsiteX47" fmla="*/ 10487025 w 11334750"/>
              <a:gd name="connsiteY47" fmla="*/ 781050 h 1019175"/>
              <a:gd name="connsiteX48" fmla="*/ 10515600 w 11334750"/>
              <a:gd name="connsiteY48" fmla="*/ 800100 h 1019175"/>
              <a:gd name="connsiteX49" fmla="*/ 10706100 w 11334750"/>
              <a:gd name="connsiteY49" fmla="*/ 847725 h 1019175"/>
              <a:gd name="connsiteX50" fmla="*/ 10887075 w 11334750"/>
              <a:gd name="connsiteY50" fmla="*/ 904875 h 1019175"/>
              <a:gd name="connsiteX51" fmla="*/ 11220450 w 11334750"/>
              <a:gd name="connsiteY51" fmla="*/ 952500 h 1019175"/>
              <a:gd name="connsiteX52" fmla="*/ 11334750 w 11334750"/>
              <a:gd name="connsiteY52" fmla="*/ 981075 h 1019175"/>
              <a:gd name="connsiteX53" fmla="*/ 9525 w 11334750"/>
              <a:gd name="connsiteY53" fmla="*/ 1019175 h 1019175"/>
              <a:gd name="connsiteX54" fmla="*/ 0 w 11334750"/>
              <a:gd name="connsiteY54" fmla="*/ 752475 h 1019175"/>
              <a:gd name="connsiteX55" fmla="*/ 104775 w 11334750"/>
              <a:gd name="connsiteY55" fmla="*/ 78105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334750" h="1019175">
                <a:moveTo>
                  <a:pt x="104775" y="781050"/>
                </a:moveTo>
                <a:lnTo>
                  <a:pt x="904875" y="238125"/>
                </a:lnTo>
                <a:lnTo>
                  <a:pt x="1314450" y="190500"/>
                </a:lnTo>
                <a:cubicBezTo>
                  <a:pt x="1372111" y="219331"/>
                  <a:pt x="1378622" y="218648"/>
                  <a:pt x="1419225" y="247650"/>
                </a:cubicBezTo>
                <a:cubicBezTo>
                  <a:pt x="1432143" y="256877"/>
                  <a:pt x="1457325" y="276225"/>
                  <a:pt x="1457325" y="276225"/>
                </a:cubicBezTo>
                <a:lnTo>
                  <a:pt x="1990725" y="180975"/>
                </a:lnTo>
                <a:lnTo>
                  <a:pt x="2190750" y="85725"/>
                </a:lnTo>
                <a:lnTo>
                  <a:pt x="2609850" y="0"/>
                </a:lnTo>
                <a:lnTo>
                  <a:pt x="2819400" y="85725"/>
                </a:lnTo>
                <a:lnTo>
                  <a:pt x="3095625" y="28575"/>
                </a:lnTo>
                <a:cubicBezTo>
                  <a:pt x="3127375" y="31750"/>
                  <a:pt x="3158967" y="38100"/>
                  <a:pt x="3190875" y="38100"/>
                </a:cubicBezTo>
                <a:cubicBezTo>
                  <a:pt x="3289351" y="38100"/>
                  <a:pt x="3486150" y="28575"/>
                  <a:pt x="3486150" y="28575"/>
                </a:cubicBezTo>
                <a:lnTo>
                  <a:pt x="4257675" y="76200"/>
                </a:lnTo>
                <a:lnTo>
                  <a:pt x="5381625" y="152400"/>
                </a:lnTo>
                <a:lnTo>
                  <a:pt x="5467350" y="123825"/>
                </a:lnTo>
                <a:lnTo>
                  <a:pt x="6505575" y="142875"/>
                </a:lnTo>
                <a:lnTo>
                  <a:pt x="6657975" y="142875"/>
                </a:lnTo>
                <a:lnTo>
                  <a:pt x="6877050" y="85725"/>
                </a:lnTo>
                <a:lnTo>
                  <a:pt x="6991350" y="76200"/>
                </a:lnTo>
                <a:lnTo>
                  <a:pt x="7419975" y="28575"/>
                </a:lnTo>
                <a:lnTo>
                  <a:pt x="8086725" y="85725"/>
                </a:lnTo>
                <a:cubicBezTo>
                  <a:pt x="8092758" y="87066"/>
                  <a:pt x="8238190" y="118595"/>
                  <a:pt x="8248650" y="123825"/>
                </a:cubicBezTo>
                <a:cubicBezTo>
                  <a:pt x="8285770" y="142385"/>
                  <a:pt x="8317962" y="161925"/>
                  <a:pt x="8362950" y="161925"/>
                </a:cubicBezTo>
                <a:lnTo>
                  <a:pt x="8505825" y="161925"/>
                </a:lnTo>
                <a:lnTo>
                  <a:pt x="9001125" y="247650"/>
                </a:lnTo>
                <a:lnTo>
                  <a:pt x="9096375" y="276225"/>
                </a:lnTo>
                <a:cubicBezTo>
                  <a:pt x="9105971" y="279178"/>
                  <a:pt x="9115046" y="284099"/>
                  <a:pt x="9124950" y="285750"/>
                </a:cubicBezTo>
                <a:cubicBezTo>
                  <a:pt x="9153310" y="290477"/>
                  <a:pt x="9182100" y="292100"/>
                  <a:pt x="9210675" y="295275"/>
                </a:cubicBezTo>
                <a:cubicBezTo>
                  <a:pt x="9260334" y="311828"/>
                  <a:pt x="9229210" y="304800"/>
                  <a:pt x="9305925" y="304800"/>
                </a:cubicBezTo>
                <a:lnTo>
                  <a:pt x="9515475" y="361950"/>
                </a:lnTo>
                <a:cubicBezTo>
                  <a:pt x="9553575" y="381000"/>
                  <a:pt x="9591174" y="401086"/>
                  <a:pt x="9629775" y="419100"/>
                </a:cubicBezTo>
                <a:cubicBezTo>
                  <a:pt x="9638873" y="423346"/>
                  <a:pt x="9649996" y="423056"/>
                  <a:pt x="9658350" y="428625"/>
                </a:cubicBezTo>
                <a:cubicBezTo>
                  <a:pt x="9669558" y="436097"/>
                  <a:pt x="9676577" y="448576"/>
                  <a:pt x="9686925" y="457200"/>
                </a:cubicBezTo>
                <a:cubicBezTo>
                  <a:pt x="9695719" y="464529"/>
                  <a:pt x="9706185" y="469596"/>
                  <a:pt x="9715500" y="476250"/>
                </a:cubicBezTo>
                <a:cubicBezTo>
                  <a:pt x="9728418" y="485477"/>
                  <a:pt x="9739401" y="497725"/>
                  <a:pt x="9753600" y="504825"/>
                </a:cubicBezTo>
                <a:cubicBezTo>
                  <a:pt x="9765309" y="510679"/>
                  <a:pt x="9779443" y="509753"/>
                  <a:pt x="9791700" y="514350"/>
                </a:cubicBezTo>
                <a:cubicBezTo>
                  <a:pt x="9846220" y="534795"/>
                  <a:pt x="9811069" y="531099"/>
                  <a:pt x="9858375" y="542925"/>
                </a:cubicBezTo>
                <a:cubicBezTo>
                  <a:pt x="9874081" y="546852"/>
                  <a:pt x="9890196" y="548938"/>
                  <a:pt x="9906000" y="552450"/>
                </a:cubicBezTo>
                <a:cubicBezTo>
                  <a:pt x="9918779" y="555290"/>
                  <a:pt x="9931263" y="559408"/>
                  <a:pt x="9944100" y="561975"/>
                </a:cubicBezTo>
                <a:cubicBezTo>
                  <a:pt x="9963038" y="565763"/>
                  <a:pt x="9982432" y="567157"/>
                  <a:pt x="10001250" y="571500"/>
                </a:cubicBezTo>
                <a:cubicBezTo>
                  <a:pt x="10023772" y="576697"/>
                  <a:pt x="10067925" y="590550"/>
                  <a:pt x="10067925" y="590550"/>
                </a:cubicBezTo>
                <a:lnTo>
                  <a:pt x="10153650" y="647700"/>
                </a:lnTo>
                <a:cubicBezTo>
                  <a:pt x="10191750" y="666750"/>
                  <a:pt x="10227539" y="691380"/>
                  <a:pt x="10267950" y="704850"/>
                </a:cubicBezTo>
                <a:cubicBezTo>
                  <a:pt x="10277475" y="708025"/>
                  <a:pt x="10286871" y="711617"/>
                  <a:pt x="10296525" y="714375"/>
                </a:cubicBezTo>
                <a:cubicBezTo>
                  <a:pt x="10309112" y="717971"/>
                  <a:pt x="10322206" y="719760"/>
                  <a:pt x="10334625" y="723900"/>
                </a:cubicBezTo>
                <a:cubicBezTo>
                  <a:pt x="10350845" y="729307"/>
                  <a:pt x="10366030" y="737543"/>
                  <a:pt x="10382250" y="742950"/>
                </a:cubicBezTo>
                <a:cubicBezTo>
                  <a:pt x="10513957" y="786852"/>
                  <a:pt x="10322051" y="713068"/>
                  <a:pt x="10458450" y="771525"/>
                </a:cubicBezTo>
                <a:cubicBezTo>
                  <a:pt x="10467678" y="775480"/>
                  <a:pt x="10478045" y="776560"/>
                  <a:pt x="10487025" y="781050"/>
                </a:cubicBezTo>
                <a:cubicBezTo>
                  <a:pt x="10497264" y="786170"/>
                  <a:pt x="10515600" y="800100"/>
                  <a:pt x="10515600" y="800100"/>
                </a:cubicBezTo>
                <a:lnTo>
                  <a:pt x="10706100" y="847725"/>
                </a:lnTo>
                <a:lnTo>
                  <a:pt x="10887075" y="904875"/>
                </a:lnTo>
                <a:lnTo>
                  <a:pt x="11220450" y="952500"/>
                </a:lnTo>
                <a:lnTo>
                  <a:pt x="11334750" y="981075"/>
                </a:lnTo>
                <a:lnTo>
                  <a:pt x="9525" y="1019175"/>
                </a:lnTo>
                <a:lnTo>
                  <a:pt x="0" y="752475"/>
                </a:lnTo>
                <a:lnTo>
                  <a:pt x="104775" y="7810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0800000">
            <a:off x="6552280" y="4624735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rot="10310010">
            <a:off x="2453570" y="4579989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800000">
            <a:off x="2871330" y="4789062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0800000">
            <a:off x="7006266" y="4819388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e 77"/>
          <p:cNvGrpSpPr/>
          <p:nvPr/>
        </p:nvGrpSpPr>
        <p:grpSpPr>
          <a:xfrm>
            <a:off x="6648450" y="4655061"/>
            <a:ext cx="881688" cy="1258820"/>
            <a:chOff x="6648450" y="4655061"/>
            <a:chExt cx="881688" cy="1258820"/>
          </a:xfrm>
        </p:grpSpPr>
        <p:cxnSp>
          <p:nvCxnSpPr>
            <p:cNvPr id="58" name="Connecteur droit 57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/>
          <p:cNvGrpSpPr/>
          <p:nvPr/>
        </p:nvGrpSpPr>
        <p:grpSpPr>
          <a:xfrm>
            <a:off x="2533173" y="4624735"/>
            <a:ext cx="881688" cy="1258820"/>
            <a:chOff x="6648450" y="4655061"/>
            <a:chExt cx="881688" cy="1258820"/>
          </a:xfrm>
        </p:grpSpPr>
        <p:cxnSp>
          <p:nvCxnSpPr>
            <p:cNvPr id="81" name="Connecteur droit 80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avec flèche 50"/>
          <p:cNvCxnSpPr/>
          <p:nvPr/>
        </p:nvCxnSpPr>
        <p:spPr>
          <a:xfrm flipV="1">
            <a:off x="2667000" y="3685598"/>
            <a:ext cx="1362075" cy="1791277"/>
          </a:xfrm>
          <a:prstGeom prst="straightConnector1">
            <a:avLst/>
          </a:prstGeom>
          <a:ln w="6032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flipH="1">
            <a:off x="5962650" y="5899279"/>
            <a:ext cx="761407" cy="14602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H="1" flipV="1">
            <a:off x="2608780" y="5895622"/>
            <a:ext cx="1979727" cy="1026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H="1">
            <a:off x="5962650" y="5899467"/>
            <a:ext cx="15710" cy="820208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>
            <a:off x="4599830" y="5897074"/>
            <a:ext cx="5198" cy="332497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859965" y="5890382"/>
            <a:ext cx="102" cy="33998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843444" y="5889588"/>
            <a:ext cx="614288" cy="409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5450254" y="5889588"/>
            <a:ext cx="2631" cy="830087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flipH="1" flipV="1">
            <a:off x="5450254" y="6719675"/>
            <a:ext cx="528106" cy="757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2492251" y="580076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/>
          <p:nvPr/>
        </p:nvCxnSpPr>
        <p:spPr>
          <a:xfrm>
            <a:off x="4520967" y="5781792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/>
        </p:nvCxnSpPr>
        <p:spPr>
          <a:xfrm>
            <a:off x="5406616" y="5775338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5315571" y="663003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 flipH="1">
            <a:off x="6654503" y="5817561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 flipH="1">
            <a:off x="5855144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 flipH="1">
            <a:off x="5881782" y="6666489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flipH="1">
            <a:off x="4721266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 flipH="1">
            <a:off x="4345958" y="6229571"/>
            <a:ext cx="804630" cy="0"/>
          </a:xfrm>
          <a:prstGeom prst="line">
            <a:avLst/>
          </a:prstGeom>
          <a:ln w="5397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4588507" y="6211526"/>
            <a:ext cx="149163" cy="29037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H="1">
            <a:off x="4737670" y="6229571"/>
            <a:ext cx="138035" cy="26941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 rot="1940684" flipH="1">
            <a:off x="2320109" y="3364305"/>
            <a:ext cx="5905535" cy="1883818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orme libre 68"/>
          <p:cNvSpPr/>
          <p:nvPr/>
        </p:nvSpPr>
        <p:spPr>
          <a:xfrm rot="1940684" flipH="1">
            <a:off x="2812400" y="3126254"/>
            <a:ext cx="5545709" cy="863065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rme libre 72"/>
          <p:cNvSpPr/>
          <p:nvPr/>
        </p:nvSpPr>
        <p:spPr>
          <a:xfrm rot="1940684" flipH="1">
            <a:off x="3368537" y="2861191"/>
            <a:ext cx="5545709" cy="445023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rme libre 73"/>
          <p:cNvSpPr/>
          <p:nvPr/>
        </p:nvSpPr>
        <p:spPr>
          <a:xfrm rot="1940684" flipH="1">
            <a:off x="3985768" y="2680899"/>
            <a:ext cx="5545709" cy="195414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cteur droit avec flèche 74"/>
          <p:cNvCxnSpPr/>
          <p:nvPr/>
        </p:nvCxnSpPr>
        <p:spPr>
          <a:xfrm flipV="1">
            <a:off x="3414861" y="3510720"/>
            <a:ext cx="276259" cy="348028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000458" y="3181815"/>
            <a:ext cx="253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076">
            <a:off x="4407481" y="6404131"/>
            <a:ext cx="578781" cy="586775"/>
          </a:xfrm>
          <a:prstGeom prst="ellipse">
            <a:avLst/>
          </a:prstGeom>
        </p:spPr>
      </p:pic>
      <p:cxnSp>
        <p:nvCxnSpPr>
          <p:cNvPr id="60" name="Connecteur droit avec flèche 59"/>
          <p:cNvCxnSpPr/>
          <p:nvPr/>
        </p:nvCxnSpPr>
        <p:spPr>
          <a:xfrm flipV="1">
            <a:off x="6752001" y="4958531"/>
            <a:ext cx="381394" cy="54792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7052610" y="5173729"/>
            <a:ext cx="265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: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1" name="Connecteur droit 70"/>
          <p:cNvCxnSpPr/>
          <p:nvPr/>
        </p:nvCxnSpPr>
        <p:spPr>
          <a:xfrm>
            <a:off x="1796796" y="2194830"/>
            <a:ext cx="5237699" cy="3457962"/>
          </a:xfrm>
          <a:prstGeom prst="line">
            <a:avLst/>
          </a:prstGeom>
          <a:ln w="539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0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>
        <p:fade/>
      </p:transition>
    </mc:Choice>
    <mc:Fallback xmlns="">
      <p:transition spd="slow" advTm="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2886" y="1601690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Long baseline Interferometry 101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 smtClean="0"/>
              <a:t>) Our journey around massive stars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About the </a:t>
            </a:r>
            <a:r>
              <a:rPr lang="en-US" dirty="0" err="1" smtClean="0"/>
              <a:t>binarity</a:t>
            </a:r>
            <a:r>
              <a:rPr lang="en-US" dirty="0" smtClean="0"/>
              <a:t> of massive stars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The circumstellar environments of massive stars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From diameters measurements to stellar surface </a:t>
            </a:r>
            <a:r>
              <a:rPr lang="en-US" dirty="0" smtClean="0"/>
              <a:t>imaging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3) The next generation of instruments</a:t>
            </a:r>
          </a:p>
          <a:p>
            <a:pPr marL="514350" indent="-514350">
              <a:buFont typeface="+mj-lt"/>
              <a:buAutoNum type="arabi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7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"/>
    </mc:Choice>
    <mc:Fallback xmlns="">
      <p:transition spd="slow" advTm="60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US" dirty="0" smtClean="0"/>
              <a:t>The closure phase is our only hope (up to now)</a:t>
            </a:r>
            <a:endParaRPr lang="en-US" dirty="0"/>
          </a:p>
        </p:txBody>
      </p:sp>
      <p:sp>
        <p:nvSpPr>
          <p:cNvPr id="3" name="Ellipse 2"/>
          <p:cNvSpPr/>
          <p:nvPr/>
        </p:nvSpPr>
        <p:spPr>
          <a:xfrm>
            <a:off x="1132765" y="4607579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en-US" dirty="0"/>
          </a:p>
        </p:txBody>
      </p:sp>
      <p:sp>
        <p:nvSpPr>
          <p:cNvPr id="23" name="Ellipse 22"/>
          <p:cNvSpPr/>
          <p:nvPr/>
        </p:nvSpPr>
        <p:spPr>
          <a:xfrm>
            <a:off x="2731827" y="169068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en-US" dirty="0"/>
          </a:p>
        </p:txBody>
      </p:sp>
      <p:sp>
        <p:nvSpPr>
          <p:cNvPr id="24" name="Ellipse 23"/>
          <p:cNvSpPr/>
          <p:nvPr/>
        </p:nvSpPr>
        <p:spPr>
          <a:xfrm>
            <a:off x="5338550" y="393883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694828" y="2495906"/>
            <a:ext cx="1304724" cy="212206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965279" y="4406168"/>
            <a:ext cx="3373271" cy="53866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23" idx="5"/>
            <a:endCxn id="24" idx="1"/>
          </p:cNvCxnSpPr>
          <p:nvPr/>
        </p:nvCxnSpPr>
        <p:spPr>
          <a:xfrm>
            <a:off x="3442421" y="2377985"/>
            <a:ext cx="2018048" cy="167877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 rot="18130493">
            <a:off x="482900" y="3170650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φ</a:t>
            </a:r>
            <a:r>
              <a:rPr lang="fr-FR" sz="2800" baseline="-25000" dirty="0"/>
              <a:t>12</a:t>
            </a:r>
            <a:r>
              <a:rPr lang="fr-FR" sz="2800" dirty="0" smtClean="0"/>
              <a:t>=</a:t>
            </a:r>
            <a:r>
              <a:rPr lang="el-GR" sz="2800" dirty="0" smtClean="0"/>
              <a:t>ϕ</a:t>
            </a:r>
            <a:r>
              <a:rPr lang="fr-FR" sz="2800" baseline="-25000" dirty="0" smtClean="0"/>
              <a:t>12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2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1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 rot="2395167">
            <a:off x="3250010" y="2654861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φ</a:t>
            </a:r>
            <a:r>
              <a:rPr lang="fr-FR" sz="2800" baseline="-25000" dirty="0" smtClean="0"/>
              <a:t>3</a:t>
            </a:r>
            <a:r>
              <a:rPr lang="fr-FR" sz="2800" baseline="-25000" dirty="0"/>
              <a:t>1</a:t>
            </a:r>
            <a:r>
              <a:rPr lang="fr-FR" sz="2800" dirty="0" smtClean="0"/>
              <a:t>=</a:t>
            </a:r>
            <a:r>
              <a:rPr lang="el-GR" sz="2800" dirty="0" smtClean="0"/>
              <a:t>ϕ</a:t>
            </a:r>
            <a:r>
              <a:rPr lang="fr-FR" sz="2800" baseline="-25000" dirty="0" smtClean="0"/>
              <a:t>31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>
                <a:solidFill>
                  <a:srgbClr val="FF0000"/>
                </a:solidFill>
              </a:rPr>
              <a:t>1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 smtClean="0">
                <a:solidFill>
                  <a:srgbClr val="FF0000"/>
                </a:solidFill>
              </a:rPr>
              <a:t> δϕ</a:t>
            </a:r>
            <a:r>
              <a:rPr lang="fr-FR" sz="2800" baseline="-25000" dirty="0">
                <a:solidFill>
                  <a:srgbClr val="FF0000"/>
                </a:solidFill>
              </a:rPr>
              <a:t>3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 rot="21041431">
            <a:off x="2370854" y="4679545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φ</a:t>
            </a:r>
            <a:r>
              <a:rPr lang="fr-FR" sz="2800" baseline="-25000" dirty="0" smtClean="0"/>
              <a:t>23</a:t>
            </a:r>
            <a:r>
              <a:rPr lang="fr-FR" sz="2800" dirty="0" smtClean="0"/>
              <a:t>=</a:t>
            </a:r>
            <a:r>
              <a:rPr lang="el-GR" sz="2800" dirty="0" smtClean="0"/>
              <a:t>ϕ</a:t>
            </a:r>
            <a:r>
              <a:rPr lang="fr-FR" sz="2800" baseline="-25000" dirty="0" smtClean="0"/>
              <a:t>23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3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 smtClean="0">
                <a:solidFill>
                  <a:srgbClr val="FF0000"/>
                </a:solidFill>
              </a:rPr>
              <a:t> 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2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90659" y="1716142"/>
            <a:ext cx="6615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ϕ</a:t>
            </a:r>
            <a:r>
              <a:rPr lang="en-US" sz="2400" baseline="-25000" dirty="0" err="1" smtClean="0"/>
              <a:t>ij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« True » phase for the </a:t>
            </a:r>
            <a:r>
              <a:rPr lang="en-US" sz="2400" dirty="0" err="1" smtClean="0"/>
              <a:t>ij</a:t>
            </a:r>
            <a:r>
              <a:rPr lang="en-US" sz="2400" dirty="0" smtClean="0"/>
              <a:t> baseline</a:t>
            </a:r>
          </a:p>
          <a:p>
            <a:r>
              <a:rPr lang="en-US" sz="2400" dirty="0" err="1" smtClean="0"/>
              <a:t>δϕ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= Atmospheric « random » phase on telescope </a:t>
            </a:r>
            <a:r>
              <a:rPr lang="en-US" sz="2400" dirty="0" err="1" smtClean="0"/>
              <a:t>i</a:t>
            </a:r>
            <a:endParaRPr lang="en-US" sz="2400" dirty="0" smtClean="0"/>
          </a:p>
          <a:p>
            <a:r>
              <a:rPr lang="en-US" sz="2400" dirty="0" err="1" smtClean="0"/>
              <a:t>φ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 = Measured phase for the </a:t>
            </a:r>
            <a:r>
              <a:rPr lang="en-US" sz="2400" dirty="0" err="1" smtClean="0"/>
              <a:t>ij</a:t>
            </a:r>
            <a:r>
              <a:rPr lang="en-US" sz="2400" dirty="0" smtClean="0"/>
              <a:t> baseline</a:t>
            </a:r>
            <a:endParaRPr lang="en-US" sz="2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5920616" y="4951395"/>
            <a:ext cx="5540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Closure phase </a:t>
            </a:r>
          </a:p>
          <a:p>
            <a:r>
              <a:rPr lang="en-US" sz="2800" dirty="0" smtClean="0"/>
              <a:t> CP = φ</a:t>
            </a:r>
            <a:r>
              <a:rPr lang="en-US" sz="2800" baseline="-25000" dirty="0" smtClean="0"/>
              <a:t>12</a:t>
            </a:r>
            <a:r>
              <a:rPr lang="en-US" sz="2800" dirty="0" smtClean="0"/>
              <a:t> + φ</a:t>
            </a:r>
            <a:r>
              <a:rPr lang="en-US" sz="2800" baseline="-25000" dirty="0" smtClean="0"/>
              <a:t>23 </a:t>
            </a:r>
            <a:r>
              <a:rPr lang="en-US" sz="2800" dirty="0"/>
              <a:t>+</a:t>
            </a:r>
            <a:r>
              <a:rPr lang="en-US" sz="2800" dirty="0" smtClean="0"/>
              <a:t> φ</a:t>
            </a:r>
            <a:r>
              <a:rPr lang="en-US" sz="2800" baseline="-25000" dirty="0" smtClean="0"/>
              <a:t>31</a:t>
            </a:r>
            <a:r>
              <a:rPr lang="en-US" sz="2800" dirty="0" smtClean="0"/>
              <a:t> = ϕ</a:t>
            </a:r>
            <a:r>
              <a:rPr lang="en-US" sz="2800" baseline="-25000" dirty="0" smtClean="0"/>
              <a:t>12</a:t>
            </a:r>
            <a:r>
              <a:rPr lang="en-US" sz="2800" dirty="0" smtClean="0"/>
              <a:t> + ϕ</a:t>
            </a:r>
            <a:r>
              <a:rPr lang="en-US" sz="2800" baseline="-25000" dirty="0" smtClean="0"/>
              <a:t>23</a:t>
            </a:r>
            <a:r>
              <a:rPr lang="en-US" sz="2800" dirty="0" smtClean="0"/>
              <a:t> </a:t>
            </a:r>
            <a:r>
              <a:rPr lang="en-US" sz="2800" dirty="0"/>
              <a:t>+</a:t>
            </a:r>
            <a:r>
              <a:rPr lang="en-US" sz="2800" dirty="0" smtClean="0"/>
              <a:t> ϕ</a:t>
            </a:r>
            <a:r>
              <a:rPr lang="en-US" sz="2800" baseline="-25000" dirty="0" smtClean="0"/>
              <a:t>31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7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"/>
    </mc:Choice>
    <mc:Fallback xmlns="">
      <p:transition spd="slow" advTm="2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US" dirty="0" smtClean="0"/>
              <a:t>The closure phase is our only hope (up to now)</a:t>
            </a:r>
            <a:endParaRPr lang="en-US" dirty="0"/>
          </a:p>
        </p:txBody>
      </p:sp>
      <p:sp>
        <p:nvSpPr>
          <p:cNvPr id="3" name="Ellipse 2"/>
          <p:cNvSpPr/>
          <p:nvPr/>
        </p:nvSpPr>
        <p:spPr>
          <a:xfrm>
            <a:off x="1833416" y="2594808"/>
            <a:ext cx="443254" cy="456302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en-US" dirty="0"/>
          </a:p>
        </p:txBody>
      </p:sp>
      <p:sp>
        <p:nvSpPr>
          <p:cNvPr id="23" name="Ellipse 22"/>
          <p:cNvSpPr/>
          <p:nvPr/>
        </p:nvSpPr>
        <p:spPr>
          <a:xfrm>
            <a:off x="2489231" y="1606936"/>
            <a:ext cx="496565" cy="48636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en-US" dirty="0"/>
          </a:p>
        </p:txBody>
      </p:sp>
      <p:sp>
        <p:nvSpPr>
          <p:cNvPr id="24" name="Ellipse 23"/>
          <p:cNvSpPr/>
          <p:nvPr/>
        </p:nvSpPr>
        <p:spPr>
          <a:xfrm>
            <a:off x="3435107" y="2740174"/>
            <a:ext cx="437098" cy="443627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en-US" dirty="0"/>
          </a:p>
        </p:txBody>
      </p:sp>
      <p:cxnSp>
        <p:nvCxnSpPr>
          <p:cNvPr id="13" name="Connecteur droit 12"/>
          <p:cNvCxnSpPr>
            <a:stCxn id="23" idx="3"/>
            <a:endCxn id="3" idx="0"/>
          </p:cNvCxnSpPr>
          <p:nvPr/>
        </p:nvCxnSpPr>
        <p:spPr>
          <a:xfrm flipH="1">
            <a:off x="2055043" y="2022071"/>
            <a:ext cx="506908" cy="572737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stCxn id="24" idx="2"/>
            <a:endCxn id="3" idx="6"/>
          </p:cNvCxnSpPr>
          <p:nvPr/>
        </p:nvCxnSpPr>
        <p:spPr>
          <a:xfrm flipH="1" flipV="1">
            <a:off x="2276670" y="2822959"/>
            <a:ext cx="1158437" cy="13902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23" idx="5"/>
            <a:endCxn id="24" idx="1"/>
          </p:cNvCxnSpPr>
          <p:nvPr/>
        </p:nvCxnSpPr>
        <p:spPr>
          <a:xfrm>
            <a:off x="2913076" y="2022071"/>
            <a:ext cx="586043" cy="783071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1585133" y="4511117"/>
            <a:ext cx="443254" cy="456302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en-US" dirty="0"/>
          </a:p>
        </p:txBody>
      </p:sp>
      <p:sp>
        <p:nvSpPr>
          <p:cNvPr id="40" name="Ellipse 39"/>
          <p:cNvSpPr/>
          <p:nvPr/>
        </p:nvSpPr>
        <p:spPr>
          <a:xfrm>
            <a:off x="1690441" y="3363932"/>
            <a:ext cx="496565" cy="48636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en-US" dirty="0"/>
          </a:p>
        </p:txBody>
      </p:sp>
      <p:sp>
        <p:nvSpPr>
          <p:cNvPr id="41" name="Ellipse 40"/>
          <p:cNvSpPr/>
          <p:nvPr/>
        </p:nvSpPr>
        <p:spPr>
          <a:xfrm>
            <a:off x="3186824" y="4656483"/>
            <a:ext cx="437098" cy="443627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en-US" dirty="0"/>
          </a:p>
        </p:txBody>
      </p:sp>
      <p:cxnSp>
        <p:nvCxnSpPr>
          <p:cNvPr id="42" name="Connecteur droit 41"/>
          <p:cNvCxnSpPr>
            <a:stCxn id="40" idx="4"/>
            <a:endCxn id="38" idx="0"/>
          </p:cNvCxnSpPr>
          <p:nvPr/>
        </p:nvCxnSpPr>
        <p:spPr>
          <a:xfrm flipH="1">
            <a:off x="1806760" y="3850293"/>
            <a:ext cx="131964" cy="66082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>
            <a:stCxn id="41" idx="2"/>
            <a:endCxn id="38" idx="6"/>
          </p:cNvCxnSpPr>
          <p:nvPr/>
        </p:nvCxnSpPr>
        <p:spPr>
          <a:xfrm flipH="1" flipV="1">
            <a:off x="2028387" y="4739268"/>
            <a:ext cx="1158437" cy="13902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>
            <a:off x="3405373" y="3766457"/>
            <a:ext cx="94607" cy="93365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/>
          <p:cNvSpPr/>
          <p:nvPr/>
        </p:nvSpPr>
        <p:spPr>
          <a:xfrm>
            <a:off x="3280570" y="3407000"/>
            <a:ext cx="437098" cy="443627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endParaRPr lang="en-US" dirty="0"/>
          </a:p>
        </p:txBody>
      </p:sp>
      <p:cxnSp>
        <p:nvCxnSpPr>
          <p:cNvPr id="47" name="Connecteur droit 46"/>
          <p:cNvCxnSpPr>
            <a:stCxn id="46" idx="2"/>
          </p:cNvCxnSpPr>
          <p:nvPr/>
        </p:nvCxnSpPr>
        <p:spPr>
          <a:xfrm flipH="1">
            <a:off x="2187007" y="3628814"/>
            <a:ext cx="1093563" cy="1852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>
            <a:stCxn id="41" idx="1"/>
            <a:endCxn id="40" idx="5"/>
          </p:cNvCxnSpPr>
          <p:nvPr/>
        </p:nvCxnSpPr>
        <p:spPr>
          <a:xfrm flipH="1" flipV="1">
            <a:off x="2114286" y="3779067"/>
            <a:ext cx="1136550" cy="94238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stCxn id="38" idx="7"/>
            <a:endCxn id="46" idx="3"/>
          </p:cNvCxnSpPr>
          <p:nvPr/>
        </p:nvCxnSpPr>
        <p:spPr>
          <a:xfrm flipV="1">
            <a:off x="1963474" y="3785659"/>
            <a:ext cx="1381108" cy="792282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Tableau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12474"/>
              </p:ext>
            </p:extLst>
          </p:nvPr>
        </p:nvGraphicFramePr>
        <p:xfrm>
          <a:off x="4657556" y="2080238"/>
          <a:ext cx="628883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767"/>
                <a:gridCol w="1257767"/>
                <a:gridCol w="1257767"/>
                <a:gridCol w="1257767"/>
                <a:gridCol w="1257767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Tels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Baselines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Ind</a:t>
                      </a:r>
                      <a:r>
                        <a:rPr lang="fr-FR" dirty="0" smtClean="0"/>
                        <a:t>. CP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Info</a:t>
                      </a:r>
                      <a:r>
                        <a:rPr lang="fr-FR" baseline="0" dirty="0" smtClean="0"/>
                        <a:t> in CP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33%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50%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60%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67%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71%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1330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90%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" name="ZoneTexte 58"/>
          <p:cNvSpPr txBox="1"/>
          <p:nvPr/>
        </p:nvSpPr>
        <p:spPr>
          <a:xfrm>
            <a:off x="3872205" y="5457466"/>
            <a:ext cx="7433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Information </a:t>
            </a:r>
            <a:r>
              <a:rPr lang="en-US" sz="2800" dirty="0" smtClean="0"/>
              <a:t>on phase from </a:t>
            </a:r>
            <a:r>
              <a:rPr lang="en-US" sz="2800" dirty="0" smtClean="0"/>
              <a:t>closure phase = </a:t>
            </a:r>
            <a:r>
              <a:rPr lang="en-US" sz="2800" dirty="0" smtClean="0"/>
              <a:t>N-2/N</a:t>
            </a:r>
          </a:p>
        </p:txBody>
      </p:sp>
    </p:spTree>
    <p:extLst>
      <p:ext uri="{BB962C8B-B14F-4D97-AF65-F5344CB8AC3E}">
        <p14:creationId xmlns:p14="http://schemas.microsoft.com/office/powerpoint/2010/main" val="25599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"/>
    </mc:Choice>
    <mc:Fallback xmlns="">
      <p:transition spd="slow" advTm="2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50" y="1335013"/>
            <a:ext cx="2634042" cy="26211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GB" dirty="0" smtClean="0"/>
              <a:t>Image reconstruction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We want images!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3" y="1503376"/>
            <a:ext cx="2363011" cy="24508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8" y="3954248"/>
            <a:ext cx="1699594" cy="15812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49" y="3992619"/>
            <a:ext cx="1644282" cy="154292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38199" y="5594621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</a:t>
            </a:r>
            <a:r>
              <a:rPr lang="en-GB" baseline="-25000" dirty="0" smtClean="0"/>
              <a:t>v²</a:t>
            </a:r>
            <a:r>
              <a:rPr lang="en-GB" dirty="0" smtClean="0"/>
              <a:t>= 102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2637042" y="5566831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</a:t>
            </a:r>
            <a:r>
              <a:rPr lang="en-GB" baseline="-25000" dirty="0" smtClean="0"/>
              <a:t>CP</a:t>
            </a:r>
            <a:r>
              <a:rPr lang="en-GB" dirty="0" smtClean="0"/>
              <a:t>= 34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6515099" y="1399348"/>
            <a:ext cx="148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N</a:t>
            </a:r>
            <a:r>
              <a:rPr lang="en-GB" baseline="-25000" dirty="0" err="1" smtClean="0"/>
              <a:t>x</a:t>
            </a:r>
            <a:r>
              <a:rPr lang="en-GB" dirty="0" err="1" smtClean="0"/>
              <a:t>N</a:t>
            </a:r>
            <a:r>
              <a:rPr lang="en-GB" baseline="-25000" dirty="0" err="1" smtClean="0"/>
              <a:t>y</a:t>
            </a:r>
            <a:r>
              <a:rPr lang="en-GB" dirty="0" smtClean="0"/>
              <a:t> pixels 32x32=1024</a:t>
            </a:r>
            <a:endParaRPr lang="en-GB" dirty="0"/>
          </a:p>
        </p:txBody>
      </p:sp>
      <p:grpSp>
        <p:nvGrpSpPr>
          <p:cNvPr id="4" name="Groupe 3"/>
          <p:cNvGrpSpPr/>
          <p:nvPr/>
        </p:nvGrpSpPr>
        <p:grpSpPr>
          <a:xfrm>
            <a:off x="3409138" y="1813340"/>
            <a:ext cx="3893650" cy="3762437"/>
            <a:chOff x="3409138" y="1813340"/>
            <a:chExt cx="3893650" cy="3762437"/>
          </a:xfrm>
        </p:grpSpPr>
        <p:grpSp>
          <p:nvGrpSpPr>
            <p:cNvPr id="7" name="Groupe 6"/>
            <p:cNvGrpSpPr/>
            <p:nvPr/>
          </p:nvGrpSpPr>
          <p:grpSpPr>
            <a:xfrm>
              <a:off x="3409138" y="1813340"/>
              <a:ext cx="3893650" cy="3762437"/>
              <a:chOff x="3409138" y="1813340"/>
              <a:chExt cx="3893650" cy="3762437"/>
            </a:xfrm>
          </p:grpSpPr>
          <p:sp>
            <p:nvSpPr>
              <p:cNvPr id="22" name="Arc 21"/>
              <p:cNvSpPr/>
              <p:nvPr/>
            </p:nvSpPr>
            <p:spPr>
              <a:xfrm rot="16921110">
                <a:off x="3474744" y="1747734"/>
                <a:ext cx="3762437" cy="3893650"/>
              </a:xfrm>
              <a:prstGeom prst="arc">
                <a:avLst>
                  <a:gd name="adj1" fmla="val 16672781"/>
                  <a:gd name="adj2" fmla="val 1056869"/>
                </a:avLst>
              </a:prstGeom>
              <a:noFill/>
              <a:ln w="63500">
                <a:tailEnd type="triangle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3972873" y="1987612"/>
                <a:ext cx="190686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 smtClean="0"/>
                  <a:t>Model fitting</a:t>
                </a:r>
                <a:endParaRPr lang="en-GB" dirty="0"/>
              </a:p>
              <a:p>
                <a:pPr algn="ctr"/>
                <a:r>
                  <a:rPr lang="en-GB" dirty="0" smtClean="0"/>
                  <a:t>Using “Likelihood”</a:t>
                </a:r>
              </a:p>
              <a:p>
                <a:pPr algn="ctr"/>
                <a:endParaRPr lang="en-GB" dirty="0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3787021" y="2529808"/>
              <a:ext cx="22785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but</a:t>
              </a:r>
            </a:p>
            <a:p>
              <a:pPr algn="ctr"/>
              <a:r>
                <a:rPr lang="en-GB" dirty="0" smtClean="0"/>
                <a:t>N</a:t>
              </a:r>
              <a:r>
                <a:rPr lang="en-GB" baseline="-25000" dirty="0" smtClean="0"/>
                <a:t>v²</a:t>
              </a:r>
              <a:r>
                <a:rPr lang="en-GB" dirty="0" smtClean="0"/>
                <a:t>+N</a:t>
              </a:r>
              <a:r>
                <a:rPr lang="en-GB" baseline="-25000" dirty="0" smtClean="0"/>
                <a:t>CP </a:t>
              </a:r>
              <a:r>
                <a:rPr lang="en-GB" dirty="0" smtClean="0"/>
                <a:t>&lt; </a:t>
              </a:r>
              <a:r>
                <a:rPr lang="en-GB" dirty="0" err="1" smtClean="0"/>
                <a:t>N</a:t>
              </a:r>
              <a:r>
                <a:rPr lang="en-GB" baseline="-25000" dirty="0" err="1" smtClean="0"/>
                <a:t>x</a:t>
              </a:r>
              <a:r>
                <a:rPr lang="en-GB" dirty="0" err="1" smtClean="0"/>
                <a:t>N</a:t>
              </a:r>
              <a:r>
                <a:rPr lang="en-GB" baseline="-25000" dirty="0" err="1" smtClean="0"/>
                <a:t>y</a:t>
              </a:r>
              <a:endParaRPr lang="en-GB" baseline="-25000" dirty="0" smtClean="0"/>
            </a:p>
            <a:p>
              <a:pPr algn="ctr"/>
              <a:r>
                <a:rPr lang="en-GB" sz="1200" dirty="0" smtClean="0"/>
                <a:t>(more free parameters than data)</a:t>
              </a:r>
              <a:endParaRPr lang="en-GB" sz="1200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8108045" y="1128651"/>
            <a:ext cx="7007855" cy="2835414"/>
            <a:chOff x="8108045" y="1128651"/>
            <a:chExt cx="7007855" cy="2835414"/>
          </a:xfrm>
        </p:grpSpPr>
        <p:sp>
          <p:nvSpPr>
            <p:cNvPr id="32" name="Arc 31"/>
            <p:cNvSpPr/>
            <p:nvPr/>
          </p:nvSpPr>
          <p:spPr>
            <a:xfrm rot="17345153">
              <a:off x="7982986" y="1253710"/>
              <a:ext cx="2835414" cy="2585295"/>
            </a:xfrm>
            <a:prstGeom prst="arc">
              <a:avLst>
                <a:gd name="adj1" fmla="val 16200032"/>
                <a:gd name="adj2" fmla="val 1021928"/>
              </a:avLst>
            </a:prstGeom>
            <a:noFill/>
            <a:ln w="63500">
              <a:headEnd type="triangle"/>
              <a:tailEnd type="non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019900" y="1361139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dirty="0"/>
                <a:t>Additional </a:t>
              </a:r>
              <a:r>
                <a:rPr lang="en-GB" dirty="0" smtClean="0"/>
                <a:t>priors</a:t>
              </a:r>
              <a:endParaRPr lang="en-GB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/>
                <a:t>Positivity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Normalization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8213927" y="1577180"/>
            <a:ext cx="3388336" cy="3292602"/>
            <a:chOff x="8213927" y="1577180"/>
            <a:chExt cx="3388336" cy="3292602"/>
          </a:xfrm>
        </p:grpSpPr>
        <p:sp>
          <p:nvSpPr>
            <p:cNvPr id="34" name="Arc 33"/>
            <p:cNvSpPr/>
            <p:nvPr/>
          </p:nvSpPr>
          <p:spPr>
            <a:xfrm rot="8831894">
              <a:off x="8213927" y="1577180"/>
              <a:ext cx="2517183" cy="2342432"/>
            </a:xfrm>
            <a:prstGeom prst="arc">
              <a:avLst>
                <a:gd name="adj1" fmla="val 17909417"/>
                <a:gd name="adj2" fmla="val 1021928"/>
              </a:avLst>
            </a:prstGeom>
            <a:noFill/>
            <a:ln w="63500">
              <a:headEnd type="none"/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127296" y="3115456"/>
              <a:ext cx="24749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r>
                <a:rPr lang="en-GB" dirty="0" smtClean="0"/>
                <a:t>Regularizations methods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Smoothness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/>
                <a:t>C</a:t>
              </a:r>
              <a:r>
                <a:rPr lang="en-GB" dirty="0" smtClean="0"/>
                <a:t>ompactness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“Simplicity”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…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832255" y="3587191"/>
            <a:ext cx="5365688" cy="2352657"/>
            <a:chOff x="3832255" y="3587191"/>
            <a:chExt cx="5365688" cy="2352657"/>
          </a:xfrm>
        </p:grpSpPr>
        <p:sp>
          <p:nvSpPr>
            <p:cNvPr id="23" name="Arc 22"/>
            <p:cNvSpPr/>
            <p:nvPr/>
          </p:nvSpPr>
          <p:spPr>
            <a:xfrm rot="15186157">
              <a:off x="5585522" y="3645616"/>
              <a:ext cx="2083120" cy="1966269"/>
            </a:xfrm>
            <a:prstGeom prst="arc">
              <a:avLst>
                <a:gd name="adj1" fmla="val 16200032"/>
                <a:gd name="adj2" fmla="val 1021928"/>
              </a:avLst>
            </a:prstGeom>
            <a:noFill/>
            <a:ln w="63500">
              <a:headEnd type="none"/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832255" y="5016518"/>
              <a:ext cx="53656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Add even stronger constraints depending on the object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All flux inside a surface (for stellar surface)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Remove unresolved object (for circumstellar disk)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4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"/>
    </mc:Choice>
    <mc:Fallback xmlns="">
      <p:transition spd="slow" advTm="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0" y="321230"/>
            <a:ext cx="12243903" cy="6569242"/>
            <a:chOff x="-35861" y="288758"/>
            <a:chExt cx="12243903" cy="6569242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15" name="Ellipse 14"/>
          <p:cNvSpPr/>
          <p:nvPr/>
        </p:nvSpPr>
        <p:spPr>
          <a:xfrm rot="20066315">
            <a:off x="6665893" y="5338669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 rot="20066315">
            <a:off x="8061434" y="5222346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 few images from optical interferometers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We want images!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3751" r="6800" b="9462"/>
          <a:stretch/>
        </p:blipFill>
        <p:spPr>
          <a:xfrm>
            <a:off x="85963" y="2167730"/>
            <a:ext cx="1432875" cy="141402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3724" r="59957" b="15765"/>
          <a:stretch/>
        </p:blipFill>
        <p:spPr>
          <a:xfrm>
            <a:off x="1486814" y="3207421"/>
            <a:ext cx="1108662" cy="114064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t="6230" r="10902" b="15104"/>
          <a:stretch/>
        </p:blipFill>
        <p:spPr>
          <a:xfrm>
            <a:off x="1717564" y="2118895"/>
            <a:ext cx="1145318" cy="114064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b="27457"/>
          <a:stretch/>
        </p:blipFill>
        <p:spPr>
          <a:xfrm>
            <a:off x="214954" y="4817949"/>
            <a:ext cx="3209879" cy="104637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6" t="20979" r="39453" b="21722"/>
          <a:stretch/>
        </p:blipFill>
        <p:spPr>
          <a:xfrm>
            <a:off x="10561734" y="1580080"/>
            <a:ext cx="1074656" cy="89554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18603" r="73377" b="25872"/>
          <a:stretch/>
        </p:blipFill>
        <p:spPr>
          <a:xfrm>
            <a:off x="9494199" y="1620401"/>
            <a:ext cx="933253" cy="87669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010002"/>
              </a:clrFrom>
              <a:clrTo>
                <a:srgbClr val="0100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3" t="11317" r="3121" b="23190"/>
          <a:stretch/>
        </p:blipFill>
        <p:spPr>
          <a:xfrm>
            <a:off x="10003079" y="2435405"/>
            <a:ext cx="1376314" cy="10086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>
            <a:clrChange>
              <a:clrFrom>
                <a:srgbClr val="050401"/>
              </a:clrFrom>
              <a:clrTo>
                <a:srgbClr val="0504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315" y="2238384"/>
            <a:ext cx="1071221" cy="10869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915922" y="1444644"/>
            <a:ext cx="217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Dust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disks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Inner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rims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51200" y="1715620"/>
            <a:ext cx="239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Giants</a:t>
            </a:r>
            <a:r>
              <a:rPr lang="fr-FR" dirty="0" smtClean="0">
                <a:solidFill>
                  <a:schemeClr val="bg1"/>
                </a:solidFill>
              </a:rPr>
              <a:t> and </a:t>
            </a:r>
            <a:r>
              <a:rPr lang="fr-FR" dirty="0" err="1" smtClean="0">
                <a:solidFill>
                  <a:schemeClr val="bg1"/>
                </a:solidFill>
              </a:rPr>
              <a:t>Supergiants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105701" y="4639960"/>
            <a:ext cx="13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Fast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rotators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202054" y="4363360"/>
            <a:ext cx="111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Mira stars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7119049" y="436479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ε</a:t>
            </a:r>
            <a:r>
              <a:rPr lang="fr-FR" dirty="0" smtClean="0">
                <a:solidFill>
                  <a:schemeClr val="bg1"/>
                </a:solidFill>
              </a:rPr>
              <a:t> Aur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36" y="1598357"/>
            <a:ext cx="2813741" cy="15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804" t="15430" r="25035" b="27914"/>
          <a:stretch/>
        </p:blipFill>
        <p:spPr>
          <a:xfrm>
            <a:off x="3837177" y="2666615"/>
            <a:ext cx="1307665" cy="1712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12349" y="248582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Zhao+ 2008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068207" y="2225146"/>
            <a:ext cx="1144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Kluska</a:t>
            </a:r>
            <a:r>
              <a:rPr lang="fr-FR" sz="1400" dirty="0" smtClean="0">
                <a:solidFill>
                  <a:schemeClr val="bg1"/>
                </a:solidFill>
              </a:rPr>
              <a:t>+ 2014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500674" y="2405455"/>
            <a:ext cx="121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Benisty</a:t>
            </a:r>
            <a:r>
              <a:rPr lang="fr-FR" sz="1400" dirty="0" smtClean="0">
                <a:solidFill>
                  <a:schemeClr val="bg1"/>
                </a:solidFill>
              </a:rPr>
              <a:t>+ 2011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688665" y="3387104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Millour</a:t>
            </a:r>
            <a:r>
              <a:rPr lang="fr-FR" sz="1400" dirty="0" smtClean="0">
                <a:solidFill>
                  <a:schemeClr val="bg1"/>
                </a:solidFill>
              </a:rPr>
              <a:t>+ 2009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26274" y="5768887"/>
            <a:ext cx="3161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Monnier+ 2007, Zhao+ 2009, Che+ 2011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2225936" y="3165207"/>
            <a:ext cx="111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Baron+ 2014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31144" y="3605851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Haubois</a:t>
            </a:r>
            <a:r>
              <a:rPr lang="fr-FR" sz="1400" dirty="0" smtClean="0">
                <a:solidFill>
                  <a:schemeClr val="bg1"/>
                </a:solidFill>
              </a:rPr>
              <a:t>+ 2009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000006"/>
              </a:clrFrom>
              <a:clrTo>
                <a:srgbClr val="000006">
                  <a:alpha val="0"/>
                </a:srgbClr>
              </a:clrTo>
            </a:clrChange>
          </a:blip>
          <a:srcRect l="23593" t="14643" r="7273" b="19109"/>
          <a:stretch/>
        </p:blipFill>
        <p:spPr>
          <a:xfrm>
            <a:off x="5149724" y="1950313"/>
            <a:ext cx="1227667" cy="1126067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7139341" y="5940684"/>
            <a:ext cx="161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Kloppenborg</a:t>
            </a:r>
            <a:r>
              <a:rPr lang="fr-FR" sz="1400" dirty="0" smtClean="0">
                <a:solidFill>
                  <a:schemeClr val="bg1"/>
                </a:solidFill>
              </a:rPr>
              <a:t>+ 2009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amber.obs.ujf-grenoble.fr/IMG/jpg/TLep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50100"/>
              </a:clrFrom>
              <a:clrTo>
                <a:srgbClr val="05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96" y="4666687"/>
            <a:ext cx="1247700" cy="1247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4038673" y="5761874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Le Bouquin+ 2009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44" y="2070985"/>
            <a:ext cx="1415534" cy="1382357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6747249" y="2526897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Kraus+ 2012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2238" y="4092739"/>
            <a:ext cx="2138991" cy="2122689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9398189" y="4351483"/>
            <a:ext cx="231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very</a:t>
            </a:r>
            <a:r>
              <a:rPr lang="fr-FR" dirty="0" smtClean="0">
                <a:solidFill>
                  <a:schemeClr val="bg1"/>
                </a:solidFill>
              </a:rPr>
              <a:t> massive YSO </a:t>
            </a:r>
            <a:r>
              <a:rPr lang="fr-FR" dirty="0" err="1" smtClean="0">
                <a:solidFill>
                  <a:schemeClr val="bg1"/>
                </a:solidFill>
              </a:rPr>
              <a:t>disks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0097638" y="5530812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Kraus+ 2010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3668" r="65271" b="25733"/>
          <a:stretch/>
        </p:blipFill>
        <p:spPr>
          <a:xfrm>
            <a:off x="5798795" y="4817949"/>
            <a:ext cx="1156845" cy="105954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5" t="24892" r="35093" b="24508"/>
          <a:stretch/>
        </p:blipFill>
        <p:spPr>
          <a:xfrm>
            <a:off x="6888294" y="4750922"/>
            <a:ext cx="1156845" cy="105954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050000"/>
              </a:clrFrom>
              <a:clrTo>
                <a:srgbClr val="05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5" t="24892" r="4263" b="24508"/>
          <a:stretch/>
        </p:blipFill>
        <p:spPr>
          <a:xfrm>
            <a:off x="8020367" y="4716434"/>
            <a:ext cx="1156845" cy="1059540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020508" y="1535869"/>
            <a:ext cx="390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Binaries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Interacting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symbiotics</a:t>
            </a:r>
            <a:r>
              <a:rPr lang="fr-FR" dirty="0" smtClean="0">
                <a:solidFill>
                  <a:schemeClr val="bg1"/>
                </a:solidFill>
              </a:rPr>
              <a:t>, B[e]…)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150170" y="290693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Blind+ 2014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élogramme 7"/>
          <p:cNvSpPr/>
          <p:nvPr/>
        </p:nvSpPr>
        <p:spPr>
          <a:xfrm>
            <a:off x="7587728" y="3902688"/>
            <a:ext cx="1925052" cy="2815746"/>
          </a:xfrm>
          <a:prstGeom prst="parallelogram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21336" b="24864"/>
          <a:stretch/>
        </p:blipFill>
        <p:spPr>
          <a:xfrm>
            <a:off x="5087401" y="3976354"/>
            <a:ext cx="3511424" cy="2381152"/>
          </a:xfrm>
          <a:prstGeom prst="rect">
            <a:avLst/>
          </a:prstGeom>
        </p:spPr>
      </p:pic>
      <p:sp>
        <p:nvSpPr>
          <p:cNvPr id="10" name="Forme libre 9"/>
          <p:cNvSpPr/>
          <p:nvPr/>
        </p:nvSpPr>
        <p:spPr>
          <a:xfrm rot="20782105">
            <a:off x="4855574" y="4599070"/>
            <a:ext cx="808523" cy="760396"/>
          </a:xfrm>
          <a:custGeom>
            <a:avLst/>
            <a:gdLst>
              <a:gd name="connsiteX0" fmla="*/ 808523 w 808523"/>
              <a:gd name="connsiteY0" fmla="*/ 308009 h 760396"/>
              <a:gd name="connsiteX1" fmla="*/ 433137 w 808523"/>
              <a:gd name="connsiteY1" fmla="*/ 760396 h 760396"/>
              <a:gd name="connsiteX2" fmla="*/ 77003 w 808523"/>
              <a:gd name="connsiteY2" fmla="*/ 654518 h 760396"/>
              <a:gd name="connsiteX3" fmla="*/ 0 w 808523"/>
              <a:gd name="connsiteY3" fmla="*/ 423512 h 760396"/>
              <a:gd name="connsiteX4" fmla="*/ 442763 w 808523"/>
              <a:gd name="connsiteY4" fmla="*/ 0 h 760396"/>
              <a:gd name="connsiteX5" fmla="*/ 808523 w 808523"/>
              <a:gd name="connsiteY5" fmla="*/ 308009 h 7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523" h="760396">
                <a:moveTo>
                  <a:pt x="808523" y="308009"/>
                </a:moveTo>
                <a:lnTo>
                  <a:pt x="433137" y="760396"/>
                </a:lnTo>
                <a:lnTo>
                  <a:pt x="77003" y="654518"/>
                </a:lnTo>
                <a:lnTo>
                  <a:pt x="0" y="423512"/>
                </a:lnTo>
                <a:lnTo>
                  <a:pt x="442763" y="0"/>
                </a:lnTo>
                <a:lnTo>
                  <a:pt x="808523" y="3080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élogramme 10"/>
          <p:cNvSpPr/>
          <p:nvPr/>
        </p:nvSpPr>
        <p:spPr>
          <a:xfrm>
            <a:off x="3577929" y="1314125"/>
            <a:ext cx="1444688" cy="2079056"/>
          </a:xfrm>
          <a:prstGeom prst="parallelogram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1437">
            <a:off x="3793341" y="1824777"/>
            <a:ext cx="1035810" cy="1050116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199460" y="1978303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99459" y="2814097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579593" y="1966269"/>
            <a:ext cx="1668407" cy="316082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2579593" y="2320817"/>
            <a:ext cx="1668407" cy="49328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557651" y="1699171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00" y="482668"/>
            <a:ext cx="4206211" cy="3493827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 flipV="1">
            <a:off x="7430703" y="1988686"/>
            <a:ext cx="2451684" cy="641518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690349" y="4634958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690348" y="5470752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070482" y="4622924"/>
            <a:ext cx="1498628" cy="356344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048537" y="5082402"/>
            <a:ext cx="1520573" cy="354585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048540" y="4355826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37954" y="3057615"/>
            <a:ext cx="157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Interferometry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264390" y="2737133"/>
            <a:ext cx="143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pectroscopy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830745" y="5927984"/>
            <a:ext cx="235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Spectro</a:t>
            </a:r>
            <a:r>
              <a:rPr lang="en-US" dirty="0" smtClean="0">
                <a:solidFill>
                  <a:schemeClr val="bg1"/>
                </a:solidFill>
              </a:rPr>
              <a:t>-interferometry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5143481" y="2011301"/>
            <a:ext cx="1889804" cy="1983489"/>
            <a:chOff x="4869054" y="1867080"/>
            <a:chExt cx="2168731" cy="1983489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0" name="Virage 29"/>
            <p:cNvSpPr/>
            <p:nvPr/>
          </p:nvSpPr>
          <p:spPr>
            <a:xfrm rot="5400000">
              <a:off x="4605368" y="2130766"/>
              <a:ext cx="1973179" cy="1445807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Virage 30"/>
            <p:cNvSpPr/>
            <p:nvPr/>
          </p:nvSpPr>
          <p:spPr>
            <a:xfrm rot="5400000" flipV="1">
              <a:off x="5302765" y="2115550"/>
              <a:ext cx="1973179" cy="1496860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41">
            <a:off x="8093714" y="3970718"/>
            <a:ext cx="912640" cy="262972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210388" y="3372131"/>
            <a:ext cx="2741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Geometry of objects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549382" y="3168581"/>
            <a:ext cx="446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Flux as the function of wavelength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009474" y="6185751"/>
            <a:ext cx="672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Geometry of objects as a function of the wavelength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Spectro</a:t>
            </a:r>
            <a:r>
              <a:rPr lang="en-US" dirty="0" smtClean="0">
                <a:solidFill>
                  <a:schemeClr val="bg1"/>
                </a:solidFill>
              </a:rPr>
              <a:t>-interferometry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"/>
    </mc:Choice>
    <mc:Fallback xmlns="">
      <p:transition spd="slow" advTm="2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b="9045"/>
          <a:stretch/>
        </p:blipFill>
        <p:spPr>
          <a:xfrm>
            <a:off x="173419" y="1253358"/>
            <a:ext cx="5336628" cy="46508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664" y="6010306"/>
            <a:ext cx="582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VLTI/AMBER fringes on the Be star </a:t>
            </a:r>
            <a:r>
              <a:rPr lang="fr-FR" dirty="0" smtClean="0"/>
              <a:t>O </a:t>
            </a:r>
            <a:r>
              <a:rPr lang="fr-FR" dirty="0" err="1" smtClean="0"/>
              <a:t>Aqr</a:t>
            </a:r>
            <a:r>
              <a:rPr lang="fr-FR" dirty="0" smtClean="0"/>
              <a:t> </a:t>
            </a:r>
            <a:r>
              <a:rPr lang="en-US" dirty="0" smtClean="0"/>
              <a:t>around </a:t>
            </a:r>
            <a:r>
              <a:rPr lang="en-US" dirty="0" err="1" smtClean="0"/>
              <a:t>Brγ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Quantities extracted from </a:t>
            </a:r>
            <a:r>
              <a:rPr lang="en-US" dirty="0" err="1" smtClean="0"/>
              <a:t>spectro</a:t>
            </a:r>
            <a:r>
              <a:rPr lang="en-US" dirty="0" smtClean="0"/>
              <a:t>-interferometry</a:t>
            </a:r>
            <a:endParaRPr lang="en-US" baseline="30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299879" y="1253358"/>
            <a:ext cx="6413679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Absolute quantities =&gt; need of a calibrator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 smtClean="0"/>
              <a:t>Absolute visibility </a:t>
            </a:r>
            <a:r>
              <a:rPr lang="en-US" sz="2000" dirty="0" smtClean="0"/>
              <a:t>V(</a:t>
            </a:r>
            <a:r>
              <a:rPr lang="el-GR" sz="2000" dirty="0"/>
              <a:t>λ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of object as function of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 smtClean="0"/>
              <a:t>Closure phase </a:t>
            </a:r>
            <a:r>
              <a:rPr lang="el-GR" sz="2000" dirty="0" smtClean="0"/>
              <a:t>φ</a:t>
            </a:r>
            <a:r>
              <a:rPr lang="en-US" sz="2000" dirty="0" smtClean="0"/>
              <a:t>(</a:t>
            </a:r>
            <a:r>
              <a:rPr lang="el-GR" sz="2000" dirty="0" smtClean="0"/>
              <a:t>λ</a:t>
            </a:r>
            <a:r>
              <a:rPr lang="en-US" sz="2000" dirty="0" smtClean="0"/>
              <a:t>)  (if 3 telescopes or more)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Asymmetry  of object as function of </a:t>
            </a:r>
            <a:r>
              <a:rPr 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fr-FR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u="sng" dirty="0" smtClean="0"/>
              <a:t>Spectrum</a:t>
            </a:r>
            <a:r>
              <a:rPr lang="fr-FR" sz="2000" dirty="0" smtClean="0"/>
              <a:t> F(</a:t>
            </a:r>
            <a:r>
              <a:rPr lang="el-GR" dirty="0" smtClean="0"/>
              <a:t>λ</a:t>
            </a:r>
            <a:r>
              <a:rPr lang="fr-FR" dirty="0" smtClean="0"/>
              <a:t>)</a:t>
            </a:r>
          </a:p>
          <a:p>
            <a:endParaRPr lang="en-US" dirty="0"/>
          </a:p>
          <a:p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/>
              <a:t>Differential quantities  =&gt; no calibrator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 smtClean="0"/>
              <a:t>Differential phase </a:t>
            </a:r>
            <a:r>
              <a:rPr lang="en-US" sz="2000" dirty="0" smtClean="0"/>
              <a:t>: </a:t>
            </a:r>
            <a:r>
              <a:rPr lang="el-GR" sz="2000" dirty="0" smtClean="0"/>
              <a:t>ϕ</a:t>
            </a:r>
            <a:r>
              <a:rPr lang="en-US" sz="2000" dirty="0" smtClean="0"/>
              <a:t>(</a:t>
            </a:r>
            <a:r>
              <a:rPr lang="el-GR" sz="2000" dirty="0" smtClean="0"/>
              <a:t>λ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 of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hotocenter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position as a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 smtClean="0"/>
              <a:t>Differential visibility </a:t>
            </a:r>
            <a:r>
              <a:rPr lang="en-US" sz="2000" dirty="0" smtClean="0"/>
              <a:t>: v(</a:t>
            </a:r>
            <a:r>
              <a:rPr lang="el-GR" sz="2000" dirty="0"/>
              <a:t>λ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 of extension as a function of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1" y="962750"/>
            <a:ext cx="3596176" cy="50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"/>
    </mc:Choice>
    <mc:Fallback xmlns="">
      <p:transition spd="slow" advTm="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6" y="885525"/>
            <a:ext cx="8408495" cy="538841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Kinematics with or without angular resolution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1274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6" y="885525"/>
            <a:ext cx="8408495" cy="538841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9" b="2444"/>
          <a:stretch/>
        </p:blipFill>
        <p:spPr>
          <a:xfrm>
            <a:off x="1801916" y="3623792"/>
            <a:ext cx="8834040" cy="2717961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2117558" y="2328450"/>
            <a:ext cx="23100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897654" y="2328450"/>
            <a:ext cx="23100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686622" y="2325982"/>
            <a:ext cx="23100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Kinematics with or without angular resolution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8284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"/>
    </mc:Choice>
    <mc:Fallback xmlns="">
      <p:transition spd="slow" advTm="2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6" y="885525"/>
            <a:ext cx="8408495" cy="5388419"/>
          </a:xfrm>
          <a:prstGeom prst="rect">
            <a:avLst/>
          </a:prstGeom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Kinematics with or without angular resolution</a:t>
            </a:r>
            <a:endParaRPr lang="en-US" baseline="30000" dirty="0"/>
          </a:p>
        </p:txBody>
      </p:sp>
      <p:sp>
        <p:nvSpPr>
          <p:cNvPr id="22" name="Ellipse 21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eur droit 18"/>
          <p:cNvCxnSpPr/>
          <p:nvPr/>
        </p:nvCxnSpPr>
        <p:spPr>
          <a:xfrm>
            <a:off x="3234088" y="1434164"/>
            <a:ext cx="9626" cy="190493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058300" y="1434164"/>
            <a:ext cx="9626" cy="190493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8882513" y="1434164"/>
            <a:ext cx="9626" cy="190493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5" b="50080"/>
          <a:stretch/>
        </p:blipFill>
        <p:spPr>
          <a:xfrm>
            <a:off x="1801914" y="3580598"/>
            <a:ext cx="8408495" cy="24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"/>
    </mc:Choice>
    <mc:Fallback xmlns="">
      <p:transition spd="slow" advTm="2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9"/>
          <a:stretch/>
        </p:blipFill>
        <p:spPr>
          <a:xfrm>
            <a:off x="-1" y="306497"/>
            <a:ext cx="4704684" cy="331236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arrays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instruments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59" y="322973"/>
            <a:ext cx="3476525" cy="293891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42" y="3280625"/>
            <a:ext cx="3351442" cy="321200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2298"/>
            <a:ext cx="4704684" cy="32120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19632" y="406859"/>
            <a:ext cx="1990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VLTI : Chile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569912" y="5978046"/>
            <a:ext cx="324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CHARA : </a:t>
            </a:r>
            <a:r>
              <a:rPr lang="fr-FR" sz="3200" dirty="0" err="1" smtClean="0">
                <a:solidFill>
                  <a:schemeClr val="bg1"/>
                </a:solidFill>
              </a:rPr>
              <a:t>California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707395" y="1746082"/>
            <a:ext cx="26464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AMBER : </a:t>
            </a:r>
            <a:r>
              <a:rPr lang="fr-FR" dirty="0" smtClean="0"/>
              <a:t>HK 3T R=12000</a:t>
            </a:r>
          </a:p>
          <a:p>
            <a:r>
              <a:rPr lang="fr-FR" dirty="0"/>
              <a:t>MIDI : N </a:t>
            </a:r>
            <a:r>
              <a:rPr lang="fr-FR" dirty="0" smtClean="0"/>
              <a:t>2T R=300</a:t>
            </a:r>
            <a:endParaRPr lang="fr-FR" dirty="0"/>
          </a:p>
          <a:p>
            <a:r>
              <a:rPr lang="fr-FR" dirty="0" smtClean="0"/>
              <a:t>PIONIER </a:t>
            </a:r>
            <a:r>
              <a:rPr lang="fr-FR" dirty="0"/>
              <a:t>: H </a:t>
            </a:r>
            <a:r>
              <a:rPr lang="fr-FR" dirty="0" smtClean="0"/>
              <a:t>4T R=30</a:t>
            </a:r>
            <a:endParaRPr lang="fr-FR" dirty="0"/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GRAVITY : K 4T R=4000</a:t>
            </a:r>
          </a:p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MATISSE : LMN 4T R=4000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197684" y="883084"/>
            <a:ext cx="385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4 </a:t>
            </a:r>
            <a:r>
              <a:rPr lang="fr-FR" sz="2800" dirty="0" err="1" smtClean="0"/>
              <a:t>UTs</a:t>
            </a:r>
            <a:r>
              <a:rPr lang="fr-FR" sz="2800" dirty="0" smtClean="0"/>
              <a:t> (8m) + 4 </a:t>
            </a:r>
            <a:r>
              <a:rPr lang="fr-FR" sz="2800" dirty="0" err="1" smtClean="0"/>
              <a:t>ATs</a:t>
            </a:r>
            <a:r>
              <a:rPr lang="fr-FR" sz="2800" dirty="0" smtClean="0"/>
              <a:t> (1.8m)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8401976" y="3897358"/>
            <a:ext cx="2950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 6  </a:t>
            </a:r>
            <a:r>
              <a:rPr lang="fr-FR" sz="2800" dirty="0" err="1" smtClean="0"/>
              <a:t>Telescopes</a:t>
            </a:r>
            <a:r>
              <a:rPr lang="fr-FR" sz="2800" dirty="0" smtClean="0"/>
              <a:t> (1m)</a:t>
            </a:r>
            <a:endParaRPr lang="fr-FR" sz="2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8597698" y="4561413"/>
            <a:ext cx="2528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VEGA : BVR </a:t>
            </a:r>
            <a:r>
              <a:rPr lang="fr-FR" dirty="0" smtClean="0"/>
              <a:t>4T R=15000</a:t>
            </a:r>
          </a:p>
          <a:p>
            <a:r>
              <a:rPr lang="fr-FR" dirty="0" smtClean="0"/>
              <a:t>PAVO : BVR 3T R=30</a:t>
            </a:r>
            <a:endParaRPr lang="fr-FR" dirty="0" smtClean="0"/>
          </a:p>
          <a:p>
            <a:r>
              <a:rPr lang="fr-FR" dirty="0"/>
              <a:t>MIRC: H 6T R=30</a:t>
            </a:r>
          </a:p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New instruments in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dev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.!</a:t>
            </a:r>
            <a:endParaRPr lang="fr-F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Accolade ouvrante 31"/>
          <p:cNvSpPr/>
          <p:nvPr/>
        </p:nvSpPr>
        <p:spPr>
          <a:xfrm>
            <a:off x="8401976" y="1742346"/>
            <a:ext cx="493235" cy="1481063"/>
          </a:xfrm>
          <a:prstGeom prst="leftBrace">
            <a:avLst>
              <a:gd name="adj1" fmla="val 15979"/>
              <a:gd name="adj2" fmla="val 4773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Accolade ouvrante 32"/>
          <p:cNvSpPr/>
          <p:nvPr/>
        </p:nvSpPr>
        <p:spPr>
          <a:xfrm>
            <a:off x="8260724" y="4587030"/>
            <a:ext cx="493235" cy="1174712"/>
          </a:xfrm>
          <a:prstGeom prst="leftBrace">
            <a:avLst>
              <a:gd name="adj1" fmla="val 15979"/>
              <a:gd name="adj2" fmla="val 4773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5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7"/>
    </mc:Choice>
    <mc:Fallback xmlns="">
      <p:transition spd="slow" advTm="1273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" t="13984" r="1468" b="16809"/>
          <a:stretch/>
        </p:blipFill>
        <p:spPr>
          <a:xfrm>
            <a:off x="-27296" y="285750"/>
            <a:ext cx="12205980" cy="6538131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V="1">
            <a:off x="1830980" y="3388350"/>
            <a:ext cx="8694145" cy="273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1614956" y="3388350"/>
            <a:ext cx="379691" cy="34654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275104" y="3063422"/>
            <a:ext cx="105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B0F0"/>
                </a:solidFill>
              </a:rPr>
              <a:t>Diameter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05934" y="3203684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Baseline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1506944" y="482319"/>
            <a:ext cx="216024" cy="259228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0218649" y="482319"/>
            <a:ext cx="216024" cy="259228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2247900" y="3661824"/>
            <a:ext cx="3991583" cy="9585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7909545" y="3573016"/>
            <a:ext cx="2417116" cy="8880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8904312" y="5301208"/>
            <a:ext cx="1440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676216" y="6217390"/>
            <a:ext cx="550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« 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GI2T at Observatoire de la Côte d’Azur, France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 Long baseline interferometry 101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"/>
    </mc:Choice>
    <mc:Fallback xmlns="">
      <p:transition spd="slow" advTm="1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/>
          <a:stretch/>
        </p:blipFill>
        <p:spPr>
          <a:xfrm>
            <a:off x="2" y="298580"/>
            <a:ext cx="12191998" cy="6574984"/>
          </a:xfrm>
          <a:prstGeom prst="rect">
            <a:avLst/>
          </a:prstGeom>
        </p:spPr>
      </p:pic>
      <p:sp>
        <p:nvSpPr>
          <p:cNvPr id="63" name="Titre 1"/>
          <p:cNvSpPr txBox="1">
            <a:spLocks/>
          </p:cNvSpPr>
          <p:nvPr/>
        </p:nvSpPr>
        <p:spPr>
          <a:xfrm>
            <a:off x="0" y="517525"/>
            <a:ext cx="12191998" cy="257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00" b="1" dirty="0" smtClean="0">
                <a:solidFill>
                  <a:schemeClr val="bg1"/>
                </a:solidFill>
              </a:rPr>
              <a:t>Now that you are in the Fourier space…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…Let’s start our interferometric journey!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40045" y="6196455"/>
            <a:ext cx="245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VLTI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auxiliary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80290" y="3532328"/>
            <a:ext cx="151332" cy="1614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0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0"/>
    </mc:Choice>
    <mc:Fallback xmlns="">
      <p:transition spd="slow" advTm="1792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15840"/>
          <a:stretch/>
        </p:blipFill>
        <p:spPr>
          <a:xfrm>
            <a:off x="1" y="307909"/>
            <a:ext cx="12192001" cy="627017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About the </a:t>
            </a:r>
            <a:r>
              <a:rPr lang="en-US" dirty="0" err="1" smtClean="0">
                <a:solidFill>
                  <a:schemeClr val="bg1"/>
                </a:solidFill>
              </a:rPr>
              <a:t>binarity</a:t>
            </a:r>
            <a:r>
              <a:rPr lang="en-US" dirty="0" smtClean="0">
                <a:solidFill>
                  <a:schemeClr val="bg1"/>
                </a:solidFill>
              </a:rPr>
              <a:t> of massive stars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49887" y="6196455"/>
            <a:ext cx="49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HR5171A : Olivier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Chesneau’s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Peanut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2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binarity</a:t>
            </a:r>
            <a:r>
              <a:rPr lang="en-US" dirty="0" smtClean="0"/>
              <a:t> as seen by interferometers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/>
          <a:stretch/>
        </p:blipFill>
        <p:spPr>
          <a:xfrm>
            <a:off x="3524268" y="1954628"/>
            <a:ext cx="4404111" cy="43273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263883" y="1574074"/>
            <a:ext cx="297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fr-FR" dirty="0" smtClean="0"/>
              <a:t> </a:t>
            </a:r>
            <a:r>
              <a:rPr lang="fr-FR" dirty="0" err="1" smtClean="0"/>
              <a:t>Centauri</a:t>
            </a:r>
            <a:r>
              <a:rPr lang="fr-FR" dirty="0" smtClean="0"/>
              <a:t>  (</a:t>
            </a:r>
            <a:r>
              <a:rPr lang="fr-FR" dirty="0" err="1" smtClean="0"/>
              <a:t>Meilland</a:t>
            </a:r>
            <a:r>
              <a:rPr lang="fr-FR" dirty="0" smtClean="0"/>
              <a:t> 2008+)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997521" y="2991410"/>
            <a:ext cx="3112" cy="56294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288834" y="3040084"/>
            <a:ext cx="457199" cy="7776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6532" y="1943406"/>
            <a:ext cx="37864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Oscillation amplitude (A)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Flux ratio (f)</a:t>
            </a:r>
          </a:p>
          <a:p>
            <a:pPr algn="ctr"/>
            <a:endParaRPr lang="fr-FR" sz="28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f=A/2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34234" y="2180276"/>
            <a:ext cx="363484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B050"/>
                </a:solidFill>
              </a:rPr>
              <a:t>Oscillation </a:t>
            </a:r>
            <a:r>
              <a:rPr lang="fr-FR" sz="2800" dirty="0" err="1" smtClean="0">
                <a:solidFill>
                  <a:srgbClr val="00B050"/>
                </a:solidFill>
              </a:rPr>
              <a:t>period</a:t>
            </a:r>
            <a:r>
              <a:rPr lang="fr-FR" sz="2800" dirty="0" smtClean="0">
                <a:solidFill>
                  <a:srgbClr val="00B050"/>
                </a:solidFill>
              </a:rPr>
              <a:t> (T)</a:t>
            </a:r>
            <a:endParaRPr lang="fr-FR" sz="2400" dirty="0" smtClean="0">
              <a:solidFill>
                <a:srgbClr val="00B050"/>
              </a:solidFill>
            </a:endParaRPr>
          </a:p>
          <a:p>
            <a:pPr algn="ctr"/>
            <a:r>
              <a:rPr lang="fr-FR" sz="2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fr-FR" sz="28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Projected</a:t>
            </a:r>
            <a:r>
              <a:rPr lang="fr-FR" sz="2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separation</a:t>
            </a:r>
            <a:r>
              <a:rPr lang="fr-FR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 (s)</a:t>
            </a:r>
          </a:p>
          <a:p>
            <a:pPr algn="ctr"/>
            <a:endParaRPr lang="fr-FR" sz="28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s=1/T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9097" y="5082363"/>
            <a:ext cx="35243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/>
              <a:t>Detection</a:t>
            </a:r>
            <a:r>
              <a:rPr lang="fr-FR" sz="2000" b="1" dirty="0" smtClean="0"/>
              <a:t> </a:t>
            </a:r>
            <a:r>
              <a:rPr lang="fr-FR" sz="2000" b="1" dirty="0" err="1"/>
              <a:t>l</a:t>
            </a:r>
            <a:r>
              <a:rPr lang="fr-FR" sz="2000" b="1" dirty="0" err="1" smtClean="0"/>
              <a:t>imit</a:t>
            </a:r>
            <a:r>
              <a:rPr lang="fr-FR" sz="2000" b="1" dirty="0" smtClean="0"/>
              <a:t> due to flux ratio</a:t>
            </a:r>
          </a:p>
          <a:p>
            <a:pPr algn="ctr"/>
            <a:endParaRPr lang="fr-FR" sz="2000" b="1" dirty="0" smtClean="0"/>
          </a:p>
          <a:p>
            <a:pPr algn="ctr"/>
            <a:r>
              <a:rPr lang="fr-FR" sz="2800" b="1" dirty="0" smtClean="0"/>
              <a:t>f&lt;100</a:t>
            </a:r>
            <a:endParaRPr lang="fr-FR" sz="28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7615214" y="4929030"/>
            <a:ext cx="44728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/>
              <a:t>Detection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limit</a:t>
            </a:r>
            <a:r>
              <a:rPr lang="fr-FR" sz="2000" b="1" dirty="0" smtClean="0"/>
              <a:t> due to spatial </a:t>
            </a:r>
            <a:r>
              <a:rPr lang="fr-FR" sz="2000" b="1" dirty="0" err="1" smtClean="0"/>
              <a:t>resolution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b="1" dirty="0"/>
              <a:t>a</a:t>
            </a:r>
            <a:r>
              <a:rPr lang="fr-FR" sz="2000" b="1" dirty="0" smtClean="0"/>
              <a:t>nd </a:t>
            </a:r>
            <a:r>
              <a:rPr lang="fr-FR" sz="2000" b="1" dirty="0" err="1" smtClean="0"/>
              <a:t>interferometric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field</a:t>
            </a:r>
            <a:r>
              <a:rPr lang="fr-FR" sz="2000" b="1" dirty="0" smtClean="0"/>
              <a:t> of </a:t>
            </a:r>
            <a:r>
              <a:rPr lang="fr-FR" sz="2000" b="1" dirty="0" err="1" smtClean="0"/>
              <a:t>view</a:t>
            </a:r>
            <a:endParaRPr lang="fr-FR" sz="2000" b="1" dirty="0" smtClean="0"/>
          </a:p>
          <a:p>
            <a:pPr algn="ctr"/>
            <a:endParaRPr lang="fr-FR" sz="2000" b="1" dirty="0" smtClean="0"/>
          </a:p>
          <a:p>
            <a:pPr algn="ctr"/>
            <a:r>
              <a:rPr lang="fr-FR" sz="2400" b="1" dirty="0" smtClean="0"/>
              <a:t>0.2 mas &lt; s &lt; 150 mas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51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25"/>
    </mc:Choice>
    <mc:Fallback xmlns="">
      <p:transition spd="slow" advTm="6412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4014"/>
            <a:ext cx="12191999" cy="1325563"/>
          </a:xfrm>
        </p:spPr>
        <p:txBody>
          <a:bodyPr/>
          <a:lstStyle/>
          <a:p>
            <a:pPr algn="ctr"/>
            <a:r>
              <a:rPr lang="en-US" dirty="0" smtClean="0"/>
              <a:t>Some binaries as seen by the VLTI/AMBER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7" y="1270693"/>
            <a:ext cx="3727670" cy="488264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42734" y="6079234"/>
            <a:ext cx="527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Be star </a:t>
            </a:r>
            <a:r>
              <a:rPr lang="el-GR" dirty="0" smtClean="0"/>
              <a:t>δ</a:t>
            </a:r>
            <a:r>
              <a:rPr lang="fr-FR" dirty="0" smtClean="0"/>
              <a:t> </a:t>
            </a:r>
            <a:r>
              <a:rPr lang="fr-FR" dirty="0" err="1" smtClean="0"/>
              <a:t>Scorpii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el-GR" dirty="0" smtClean="0"/>
              <a:t>λ</a:t>
            </a:r>
            <a:r>
              <a:rPr lang="fr-FR" dirty="0" smtClean="0"/>
              <a:t>/</a:t>
            </a:r>
            <a:r>
              <a:rPr lang="el-GR" dirty="0" smtClean="0"/>
              <a:t>Δλ</a:t>
            </a:r>
            <a:r>
              <a:rPr lang="fr-FR" dirty="0" smtClean="0"/>
              <a:t>=1500 (</a:t>
            </a:r>
            <a:r>
              <a:rPr lang="fr-FR" dirty="0" err="1" smtClean="0"/>
              <a:t>Meilland</a:t>
            </a:r>
            <a:r>
              <a:rPr lang="fr-FR" dirty="0" smtClean="0"/>
              <a:t>+ 2011)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8021032" y="6059523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B[e] HD87643 (</a:t>
            </a:r>
            <a:r>
              <a:rPr lang="fr-FR" dirty="0" err="1" smtClean="0"/>
              <a:t>Millour</a:t>
            </a:r>
            <a:r>
              <a:rPr lang="fr-FR" dirty="0" smtClean="0"/>
              <a:t>+ 2009)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587412" y="1312204"/>
            <a:ext cx="4625499" cy="4744353"/>
            <a:chOff x="7340588" y="1448539"/>
            <a:chExt cx="4012282" cy="434097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588" y="1448539"/>
              <a:ext cx="4012282" cy="434097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106439" y="1502849"/>
              <a:ext cx="12464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/>
                <a:t>λ</a:t>
              </a:r>
              <a:r>
                <a:rPr lang="fr-FR" dirty="0"/>
                <a:t>/</a:t>
              </a:r>
              <a:r>
                <a:rPr lang="el-GR" dirty="0"/>
                <a:t>Δλ</a:t>
              </a:r>
              <a:r>
                <a:rPr lang="fr-FR" dirty="0"/>
                <a:t>=1500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223457" y="3719643"/>
              <a:ext cx="10123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/>
                <a:t>λ</a:t>
              </a:r>
              <a:r>
                <a:rPr lang="fr-FR" dirty="0"/>
                <a:t>/</a:t>
              </a:r>
              <a:r>
                <a:rPr lang="el-GR" dirty="0"/>
                <a:t>Δλ</a:t>
              </a:r>
              <a:r>
                <a:rPr lang="fr-FR" dirty="0" smtClean="0"/>
                <a:t>=30 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7663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binary fraction among massive stars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39684" y="1628503"/>
            <a:ext cx="506350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err="1" smtClean="0"/>
              <a:t>SMaSH</a:t>
            </a:r>
            <a:r>
              <a:rPr lang="en-US" sz="2400" dirty="0" smtClean="0"/>
              <a:t>+ program</a:t>
            </a:r>
          </a:p>
          <a:p>
            <a:pPr algn="ctr"/>
            <a:r>
              <a:rPr lang="en-US" dirty="0" smtClean="0"/>
              <a:t>(Southern Massive Stars at High Angular resolution)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173 O stars observed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105 VLTI/PIONIER </a:t>
            </a:r>
          </a:p>
          <a:p>
            <a:pPr algn="ctr"/>
            <a:r>
              <a:rPr lang="en-US" dirty="0" smtClean="0"/>
              <a:t>(small separation 1 - 45 mas)</a:t>
            </a:r>
          </a:p>
          <a:p>
            <a:pPr algn="ctr"/>
            <a:r>
              <a:rPr lang="en-US" dirty="0" smtClean="0"/>
              <a:t>+ </a:t>
            </a:r>
          </a:p>
          <a:p>
            <a:pPr algn="ctr"/>
            <a:r>
              <a:rPr lang="en-US" dirty="0" smtClean="0"/>
              <a:t>162 VLT/NACO</a:t>
            </a:r>
          </a:p>
          <a:p>
            <a:pPr algn="ctr"/>
            <a:r>
              <a:rPr lang="en-US" dirty="0" smtClean="0"/>
              <a:t>(larger separation 30 mas - 8’’)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33" y="1613559"/>
            <a:ext cx="4604907" cy="42450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131479" y="6080878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Bouquin+ 2014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45675" y="5026785"/>
            <a:ext cx="261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binary fraction : 0.86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3446917" y="5049271"/>
            <a:ext cx="314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companion : 1.83±0.32</a:t>
            </a:r>
            <a:endParaRPr lang="en-US" dirty="0"/>
          </a:p>
        </p:txBody>
      </p:sp>
      <p:cxnSp>
        <p:nvCxnSpPr>
          <p:cNvPr id="11" name="Connecteur droit avec flèche 10"/>
          <p:cNvCxnSpPr>
            <a:endCxn id="10" idx="0"/>
          </p:cNvCxnSpPr>
          <p:nvPr/>
        </p:nvCxnSpPr>
        <p:spPr>
          <a:xfrm>
            <a:off x="3718524" y="4605644"/>
            <a:ext cx="1301549" cy="44362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endCxn id="7" idx="0"/>
          </p:cNvCxnSpPr>
          <p:nvPr/>
        </p:nvCxnSpPr>
        <p:spPr>
          <a:xfrm flipH="1">
            <a:off x="1853694" y="4605644"/>
            <a:ext cx="1463198" cy="42114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43592" y="5971232"/>
            <a:ext cx="618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Massive stars were formed nearly exclusively in multiple systems</a:t>
            </a:r>
            <a:endParaRPr lang="en-US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1934518" y="5461861"/>
            <a:ext cx="1301549" cy="44362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3571435" y="5522502"/>
            <a:ext cx="1463198" cy="42114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0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triple-O stellar system HD 150136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seen </a:t>
            </a:r>
            <a:r>
              <a:rPr lang="en-US" sz="2400" dirty="0"/>
              <a:t>by the </a:t>
            </a:r>
            <a:r>
              <a:rPr lang="fr-FR" sz="2400" dirty="0"/>
              <a:t>VLTI/PIONIER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76875" y="3049025"/>
            <a:ext cx="35936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3D-orbit</a:t>
            </a:r>
          </a:p>
          <a:p>
            <a:pPr algn="ctr"/>
            <a:endParaRPr lang="fr-FR" dirty="0">
              <a:sym typeface="Wingdings" panose="05000000000000000000" pitchFamily="2" charset="2"/>
            </a:endParaRPr>
          </a:p>
          <a:p>
            <a:pPr algn="ctr"/>
            <a:endParaRPr lang="fr-FR" dirty="0" smtClean="0"/>
          </a:p>
          <a:p>
            <a:pPr algn="ctr"/>
            <a:r>
              <a:rPr lang="fr-FR" dirty="0" err="1" smtClean="0"/>
              <a:t>Determination</a:t>
            </a:r>
            <a:r>
              <a:rPr lang="fr-FR" dirty="0" smtClean="0"/>
              <a:t> of the </a:t>
            </a:r>
            <a:r>
              <a:rPr lang="fr-FR" dirty="0" err="1" smtClean="0"/>
              <a:t>stellar</a:t>
            </a:r>
            <a:r>
              <a:rPr lang="fr-FR" dirty="0" smtClean="0"/>
              <a:t> masses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975" y="1523202"/>
            <a:ext cx="3663709" cy="4823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16362" y="1270733"/>
            <a:ext cx="1485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86611" y="5341862"/>
            <a:ext cx="8801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Sana</a:t>
            </a:r>
            <a:r>
              <a:rPr lang="fr-FR" sz="2400" dirty="0"/>
              <a:t>+ </a:t>
            </a:r>
            <a:r>
              <a:rPr lang="fr-FR" sz="2400" dirty="0" smtClean="0"/>
              <a:t>2013 &amp; </a:t>
            </a:r>
            <a:r>
              <a:rPr lang="fr-FR" sz="2400" dirty="0" err="1" smtClean="0"/>
              <a:t>Nasseri</a:t>
            </a:r>
            <a:r>
              <a:rPr lang="fr-FR" sz="2400" dirty="0" smtClean="0"/>
              <a:t>+ 2014</a:t>
            </a:r>
          </a:p>
          <a:p>
            <a:pPr algn="ctr"/>
            <a:r>
              <a:rPr lang="fr-FR" sz="1600" dirty="0"/>
              <a:t>8% </a:t>
            </a:r>
            <a:r>
              <a:rPr lang="fr-FR" sz="1600" dirty="0" err="1" smtClean="0"/>
              <a:t>accuracy</a:t>
            </a:r>
            <a:r>
              <a:rPr lang="fr-FR" sz="1600" dirty="0" smtClean="0"/>
              <a:t> on the masses</a:t>
            </a:r>
            <a:endParaRPr lang="fr-FR" sz="1600" dirty="0"/>
          </a:p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997807" y="1653885"/>
            <a:ext cx="1571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 smtClean="0"/>
              <a:t>Interferometry</a:t>
            </a:r>
            <a:endParaRPr lang="fr-FR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5" y="2154367"/>
            <a:ext cx="4206172" cy="2854966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2958696" y="3041038"/>
            <a:ext cx="2755014" cy="18713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6826406" y="2928677"/>
            <a:ext cx="1975464" cy="2994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èche vers le bas 22"/>
          <p:cNvSpPr/>
          <p:nvPr/>
        </p:nvSpPr>
        <p:spPr>
          <a:xfrm>
            <a:off x="5950442" y="3426688"/>
            <a:ext cx="487680" cy="496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40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8872" y="494044"/>
            <a:ext cx="12059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The binary Be star ϕ </a:t>
            </a:r>
            <a:r>
              <a:rPr lang="en-US" sz="4400" dirty="0" err="1" smtClean="0">
                <a:latin typeface="+mj-lt"/>
              </a:rPr>
              <a:t>Persei</a:t>
            </a:r>
            <a:r>
              <a:rPr lang="en-US" sz="4400" dirty="0" smtClean="0">
                <a:latin typeface="+mj-lt"/>
              </a:rPr>
              <a:t> seen by CHARA</a:t>
            </a:r>
            <a:endParaRPr lang="en-US" sz="4400" dirty="0">
              <a:latin typeface="+mj-lt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31" y="1877276"/>
            <a:ext cx="5964143" cy="373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74" y="1953806"/>
            <a:ext cx="28956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269636" y="6073756"/>
            <a:ext cx="2796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Mourard</a:t>
            </a:r>
            <a:r>
              <a:rPr lang="en-US" dirty="0"/>
              <a:t>+ 2015 (submitted)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886200" y="5855677"/>
            <a:ext cx="3904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Circumstellar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r>
              <a:rPr lang="fr-FR" dirty="0" smtClean="0"/>
              <a:t> in H</a:t>
            </a:r>
            <a:r>
              <a:rPr lang="el-GR" dirty="0" smtClean="0"/>
              <a:t>α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We’ll</a:t>
            </a:r>
            <a:r>
              <a:rPr lang="fr-FR" dirty="0" smtClean="0"/>
              <a:t> have a look at </a:t>
            </a:r>
            <a:r>
              <a:rPr lang="fr-FR" dirty="0" err="1" smtClean="0"/>
              <a:t>it</a:t>
            </a:r>
            <a:r>
              <a:rPr lang="fr-FR" dirty="0" smtClean="0"/>
              <a:t> in few minutes!) </a:t>
            </a:r>
            <a:endParaRPr lang="fr-FR" dirty="0"/>
          </a:p>
        </p:txBody>
      </p:sp>
      <p:cxnSp>
        <p:nvCxnSpPr>
          <p:cNvPr id="22" name="Connecteur droit 21"/>
          <p:cNvCxnSpPr>
            <a:stCxn id="20" idx="0"/>
          </p:cNvCxnSpPr>
          <p:nvPr/>
        </p:nvCxnSpPr>
        <p:spPr>
          <a:xfrm flipV="1">
            <a:off x="5838594" y="3746445"/>
            <a:ext cx="2076681" cy="2109232"/>
          </a:xfrm>
          <a:prstGeom prst="line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10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78683" cy="1325563"/>
          </a:xfrm>
        </p:spPr>
        <p:txBody>
          <a:bodyPr/>
          <a:lstStyle/>
          <a:p>
            <a:pPr algn="ctr"/>
            <a:r>
              <a:rPr lang="fr-FR" dirty="0" smtClean="0"/>
              <a:t>A lot of </a:t>
            </a:r>
            <a:r>
              <a:rPr lang="fr-FR" dirty="0" err="1" smtClean="0"/>
              <a:t>Interferometric</a:t>
            </a:r>
            <a:r>
              <a:rPr lang="fr-FR" dirty="0" smtClean="0"/>
              <a:t> </a:t>
            </a:r>
            <a:r>
              <a:rPr lang="fr-FR" dirty="0" err="1" smtClean="0"/>
              <a:t>orbits</a:t>
            </a:r>
            <a:r>
              <a:rPr lang="fr-FR" dirty="0" smtClean="0"/>
              <a:t> of massive </a:t>
            </a:r>
            <a:r>
              <a:rPr lang="fr-FR" dirty="0" err="1" smtClean="0"/>
              <a:t>binaries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7" y="2073678"/>
            <a:ext cx="3367744" cy="2551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8064" y="4624744"/>
            <a:ext cx="1913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Kraus+ 2007, 2009</a:t>
            </a:r>
          </a:p>
        </p:txBody>
      </p:sp>
      <p:sp>
        <p:nvSpPr>
          <p:cNvPr id="4" name="Rectangle 3"/>
          <p:cNvSpPr/>
          <p:nvPr/>
        </p:nvSpPr>
        <p:spPr>
          <a:xfrm>
            <a:off x="308447" y="21072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θ</a:t>
            </a:r>
            <a:r>
              <a:rPr lang="fr-FR" baseline="30000" dirty="0">
                <a:solidFill>
                  <a:schemeClr val="bg1"/>
                </a:solidFill>
              </a:rPr>
              <a:t>1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Ori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C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12" y="1974748"/>
            <a:ext cx="3030924" cy="37094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81279" y="5684238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Monnier</a:t>
            </a:r>
            <a:r>
              <a:rPr lang="en-US" dirty="0"/>
              <a:t>+ (2011)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04" y="1549513"/>
            <a:ext cx="2998781" cy="18699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13991" y="3361329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Meilland</a:t>
            </a:r>
            <a:r>
              <a:rPr lang="en-US" dirty="0" smtClean="0"/>
              <a:t> + </a:t>
            </a:r>
            <a:r>
              <a:rPr lang="en-US" dirty="0"/>
              <a:t>(</a:t>
            </a:r>
            <a:r>
              <a:rPr lang="en-US" dirty="0" smtClean="0"/>
              <a:t>2012)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154304" y="6041622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Meilland</a:t>
            </a:r>
            <a:r>
              <a:rPr lang="en-US" dirty="0" smtClean="0"/>
              <a:t> + </a:t>
            </a:r>
            <a:r>
              <a:rPr lang="en-US" dirty="0"/>
              <a:t>(</a:t>
            </a:r>
            <a:r>
              <a:rPr lang="en-US" dirty="0" smtClean="0"/>
              <a:t>2011)</a:t>
            </a:r>
            <a:endParaRPr lang="en-US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87" y="3829493"/>
            <a:ext cx="2908240" cy="21469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85535" y="5446165"/>
            <a:ext cx="989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δ </a:t>
            </a:r>
            <a:r>
              <a:rPr lang="en-US" dirty="0" err="1" smtClean="0"/>
              <a:t>Scorpii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77223" y="1661615"/>
            <a:ext cx="1155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δ Centauri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758831" y="2085325"/>
            <a:ext cx="8659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WR140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7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401006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β </a:t>
            </a:r>
            <a:r>
              <a:rPr lang="fr-FR" sz="4000" dirty="0" err="1" smtClean="0"/>
              <a:t>Lyrae</a:t>
            </a:r>
            <a:r>
              <a:rPr lang="fr-FR" sz="4000" dirty="0" smtClean="0"/>
              <a:t> : A semi-</a:t>
            </a:r>
            <a:r>
              <a:rPr lang="fr-FR" sz="4000" dirty="0" err="1" smtClean="0"/>
              <a:t>detached</a:t>
            </a:r>
            <a:r>
              <a:rPr lang="fr-FR" sz="4000" dirty="0" smtClean="0"/>
              <a:t> </a:t>
            </a:r>
            <a:r>
              <a:rPr lang="fr-FR" sz="4000" dirty="0" err="1" smtClean="0"/>
              <a:t>binary</a:t>
            </a:r>
            <a:r>
              <a:rPr lang="fr-FR" sz="4000" dirty="0" smtClean="0"/>
              <a:t> </a:t>
            </a:r>
            <a:br>
              <a:rPr lang="fr-FR" sz="4000" dirty="0" smtClean="0"/>
            </a:br>
            <a:r>
              <a:rPr lang="fr-FR" sz="2800" dirty="0" smtClean="0"/>
              <a:t>as </a:t>
            </a:r>
            <a:r>
              <a:rPr lang="fr-FR" sz="2800" dirty="0" err="1" smtClean="0"/>
              <a:t>seen</a:t>
            </a:r>
            <a:r>
              <a:rPr lang="fr-FR" sz="2800" dirty="0" smtClean="0"/>
              <a:t> by CHARA/MIRC</a:t>
            </a:r>
            <a:endParaRPr lang="en-US" sz="4000" dirty="0"/>
          </a:p>
        </p:txBody>
      </p:sp>
      <p:grpSp>
        <p:nvGrpSpPr>
          <p:cNvPr id="9" name="Groupe 8"/>
          <p:cNvGrpSpPr/>
          <p:nvPr/>
        </p:nvGrpSpPr>
        <p:grpSpPr>
          <a:xfrm>
            <a:off x="4707779" y="1864383"/>
            <a:ext cx="5703045" cy="4332813"/>
            <a:chOff x="516506" y="1690688"/>
            <a:chExt cx="4709518" cy="393286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121" y="1690688"/>
              <a:ext cx="3198903" cy="346201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40333" y="4897447"/>
              <a:ext cx="3085691" cy="255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16506" y="5161891"/>
              <a:ext cx="1645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 smtClean="0"/>
                <a:t>Zhao+ 2008</a:t>
              </a:r>
              <a:endParaRPr lang="en-US" sz="2400" dirty="0"/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0" y="1305344"/>
            <a:ext cx="2822139" cy="5086748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 flipV="1">
            <a:off x="4077265" y="3509554"/>
            <a:ext cx="2436746" cy="19302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 rot="21348247">
            <a:off x="4305213" y="3201182"/>
            <a:ext cx="197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Images at 6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epochs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02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67883" y="4903713"/>
            <a:ext cx="3313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CHARA/VEGA  Bonneau+ 2011</a:t>
            </a:r>
          </a:p>
          <a:p>
            <a:pPr algn="ctr"/>
            <a:r>
              <a:rPr lang="el-GR" dirty="0" smtClean="0"/>
              <a:t>β</a:t>
            </a:r>
            <a:r>
              <a:rPr lang="fr-FR" dirty="0" smtClean="0"/>
              <a:t> </a:t>
            </a:r>
            <a:r>
              <a:rPr lang="fr-FR" dirty="0" err="1" smtClean="0"/>
              <a:t>Lyr</a:t>
            </a:r>
            <a:r>
              <a:rPr lang="fr-FR" dirty="0" smtClean="0"/>
              <a:t> (+ </a:t>
            </a:r>
            <a:r>
              <a:rPr lang="el-GR" dirty="0" smtClean="0"/>
              <a:t>υ</a:t>
            </a:r>
            <a:r>
              <a:rPr lang="fr-FR" dirty="0" smtClean="0"/>
              <a:t> </a:t>
            </a:r>
            <a:r>
              <a:rPr lang="fr-FR" dirty="0" err="1" smtClean="0"/>
              <a:t>Sgr</a:t>
            </a:r>
            <a:r>
              <a:rPr lang="fr-FR" dirty="0" smtClean="0"/>
              <a:t>) Observations in H</a:t>
            </a:r>
            <a:r>
              <a:rPr lang="el-GR" dirty="0" smtClean="0"/>
              <a:t>α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401600" y="5715906"/>
            <a:ext cx="4610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Hα Emission larger than the binary separation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And perpendicular to the orbital plan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36" y="1927410"/>
            <a:ext cx="4727476" cy="355177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0" y="1813437"/>
            <a:ext cx="4261636" cy="305670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923926" y="154112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Spectrum</a:t>
            </a:r>
            <a:endParaRPr lang="en-US" dirty="0"/>
          </a:p>
        </p:txBody>
      </p:sp>
      <p:sp>
        <p:nvSpPr>
          <p:cNvPr id="24" name="ZoneTexte 23"/>
          <p:cNvSpPr txBox="1"/>
          <p:nvPr/>
        </p:nvSpPr>
        <p:spPr>
          <a:xfrm>
            <a:off x="2273195" y="154112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Visibility</a:t>
            </a:r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>
            <a:off x="3807835" y="154676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</a:t>
            </a:r>
            <a:endParaRPr lang="en-US" dirty="0"/>
          </a:p>
        </p:txBody>
      </p:sp>
      <p:sp>
        <p:nvSpPr>
          <p:cNvPr id="26" name="Flèche droite 25"/>
          <p:cNvSpPr/>
          <p:nvPr/>
        </p:nvSpPr>
        <p:spPr>
          <a:xfrm>
            <a:off x="5242560" y="5817326"/>
            <a:ext cx="949234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6364096" y="5884354"/>
            <a:ext cx="80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Jets?</a:t>
            </a:r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401006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β </a:t>
            </a:r>
            <a:r>
              <a:rPr lang="fr-FR" sz="4000" dirty="0" err="1" smtClean="0"/>
              <a:t>Lyrae</a:t>
            </a:r>
            <a:r>
              <a:rPr lang="fr-FR" sz="4000" dirty="0" smtClean="0"/>
              <a:t> : A semi-</a:t>
            </a:r>
            <a:r>
              <a:rPr lang="fr-FR" sz="4000" dirty="0" err="1" smtClean="0"/>
              <a:t>detached</a:t>
            </a:r>
            <a:r>
              <a:rPr lang="fr-FR" sz="4000" dirty="0" smtClean="0"/>
              <a:t> </a:t>
            </a:r>
            <a:r>
              <a:rPr lang="fr-FR" sz="4000" dirty="0" err="1" smtClean="0"/>
              <a:t>binary</a:t>
            </a:r>
            <a:r>
              <a:rPr lang="fr-FR" sz="4000" dirty="0" smtClean="0"/>
              <a:t> </a:t>
            </a:r>
            <a:br>
              <a:rPr lang="fr-FR" sz="4000" dirty="0" smtClean="0"/>
            </a:br>
            <a:r>
              <a:rPr lang="fr-FR" sz="2800" dirty="0" smtClean="0"/>
              <a:t>as </a:t>
            </a:r>
            <a:r>
              <a:rPr lang="fr-FR" sz="2800" dirty="0" err="1" smtClean="0"/>
              <a:t>seen</a:t>
            </a:r>
            <a:r>
              <a:rPr lang="fr-FR" sz="2800" dirty="0" smtClean="0"/>
              <a:t> by CHARA/VEGA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6095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599199"/>
            <a:ext cx="6598763" cy="54989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 experiment (1801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214540" y="4081807"/>
            <a:ext cx="141402" cy="16025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Once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time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22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"/>
    </mc:Choice>
    <mc:Fallback xmlns="">
      <p:transition spd="slow" advTm="27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8040" cy="1325563"/>
          </a:xfrm>
        </p:spPr>
        <p:txBody>
          <a:bodyPr/>
          <a:lstStyle/>
          <a:p>
            <a:r>
              <a:rPr lang="fr-FR" dirty="0" smtClean="0"/>
              <a:t>HR5171A : a </a:t>
            </a:r>
            <a:r>
              <a:rPr lang="fr-FR" dirty="0" err="1" smtClean="0"/>
              <a:t>giant</a:t>
            </a:r>
            <a:r>
              <a:rPr lang="fr-FR" dirty="0" smtClean="0"/>
              <a:t> </a:t>
            </a:r>
            <a:r>
              <a:rPr lang="fr-FR" dirty="0" err="1" smtClean="0"/>
              <a:t>peanut</a:t>
            </a:r>
            <a:r>
              <a:rPr lang="fr-FR" dirty="0" smtClean="0"/>
              <a:t>?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7" y="1506494"/>
            <a:ext cx="7552291" cy="472018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993877" y="1887026"/>
            <a:ext cx="3651449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Chesneau</a:t>
            </a:r>
            <a:r>
              <a:rPr lang="en-US" sz="2400" dirty="0" smtClean="0"/>
              <a:t>+ 2014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Observations with VLTI/AMBER</a:t>
            </a:r>
          </a:p>
          <a:p>
            <a:pPr algn="ctr"/>
            <a:r>
              <a:rPr lang="en-US" dirty="0" smtClean="0"/>
              <a:t>+</a:t>
            </a:r>
          </a:p>
          <a:p>
            <a:pPr algn="ctr"/>
            <a:r>
              <a:rPr lang="en-US" dirty="0" smtClean="0"/>
              <a:t>Photometric data over 50 years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Yellow </a:t>
            </a:r>
            <a:r>
              <a:rPr lang="en-US" dirty="0" err="1" smtClean="0"/>
              <a:t>hypergiant</a:t>
            </a:r>
            <a:r>
              <a:rPr lang="en-US" dirty="0" smtClean="0"/>
              <a:t> (1300Ro)</a:t>
            </a:r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dirty="0" err="1" smtClean="0"/>
              <a:t>Companion</a:t>
            </a:r>
            <a:r>
              <a:rPr lang="fr-FR" dirty="0" smtClean="0"/>
              <a:t> </a:t>
            </a:r>
            <a:r>
              <a:rPr lang="fr-FR" dirty="0" err="1" smtClean="0"/>
              <a:t>detected</a:t>
            </a:r>
            <a:endParaRPr lang="fr-FR" dirty="0" smtClean="0"/>
          </a:p>
          <a:p>
            <a:pPr algn="ctr"/>
            <a:r>
              <a:rPr lang="fr-FR" dirty="0" smtClean="0"/>
              <a:t>+</a:t>
            </a:r>
            <a:endParaRPr lang="en-US" dirty="0" smtClean="0"/>
          </a:p>
          <a:p>
            <a:pPr algn="ctr"/>
            <a:r>
              <a:rPr lang="en-US" dirty="0" smtClean="0"/>
              <a:t>Probably in common envelope phase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err="1" smtClean="0"/>
              <a:t>Accelaration</a:t>
            </a:r>
            <a:r>
              <a:rPr lang="fr-FR" dirty="0" smtClean="0"/>
              <a:t> by the </a:t>
            </a:r>
            <a:r>
              <a:rPr lang="fr-FR" dirty="0" err="1" smtClean="0"/>
              <a:t>companion</a:t>
            </a:r>
            <a:endParaRPr lang="en-US" dirty="0" smtClean="0"/>
          </a:p>
          <a:p>
            <a:pPr algn="ctr"/>
            <a:r>
              <a:rPr lang="en-US" dirty="0" smtClean="0"/>
              <a:t>Clues of fast rotation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About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5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/>
          </a:blip>
          <a:srcRect t="3368" b="27953"/>
          <a:stretch/>
        </p:blipFill>
        <p:spPr>
          <a:xfrm>
            <a:off x="360" y="307911"/>
            <a:ext cx="12191640" cy="62795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circumstellar environments of massive stars…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40352" y="6175008"/>
            <a:ext cx="49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A[e]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supergiant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HD 62623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05425" y="1278283"/>
            <a:ext cx="615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…</a:t>
            </a:r>
            <a:r>
              <a:rPr lang="fr-FR" dirty="0" err="1" smtClean="0">
                <a:solidFill>
                  <a:schemeClr val="bg1"/>
                </a:solidFill>
              </a:rPr>
              <a:t>only</a:t>
            </a:r>
            <a:r>
              <a:rPr lang="fr-FR" dirty="0" smtClean="0">
                <a:solidFill>
                  <a:schemeClr val="bg1"/>
                </a:solidFill>
              </a:rPr>
              <a:t> a few </a:t>
            </a:r>
            <a:r>
              <a:rPr lang="fr-FR" dirty="0" err="1" smtClean="0">
                <a:solidFill>
                  <a:schemeClr val="bg1"/>
                </a:solidFill>
              </a:rPr>
              <a:t>examples</a:t>
            </a:r>
            <a:r>
              <a:rPr lang="fr-FR" dirty="0" smtClean="0">
                <a:solidFill>
                  <a:schemeClr val="bg1"/>
                </a:solidFill>
              </a:rPr>
              <a:t> of </a:t>
            </a:r>
            <a:r>
              <a:rPr lang="fr-FR" dirty="0" err="1" smtClean="0">
                <a:solidFill>
                  <a:schemeClr val="bg1"/>
                </a:solidFill>
              </a:rPr>
              <a:t>what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can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be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done</a:t>
            </a:r>
            <a:r>
              <a:rPr lang="fr-FR" dirty="0" smtClean="0">
                <a:solidFill>
                  <a:schemeClr val="bg1"/>
                </a:solidFill>
              </a:rPr>
              <a:t> and </a:t>
            </a:r>
            <a:r>
              <a:rPr lang="fr-FR" dirty="0" err="1" smtClean="0">
                <a:solidFill>
                  <a:schemeClr val="bg1"/>
                </a:solidFill>
              </a:rPr>
              <a:t>what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was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done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5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the right wavelength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92" y="1354437"/>
            <a:ext cx="8363326" cy="47055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639033" y="6059977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Dullemond</a:t>
            </a:r>
            <a:r>
              <a:rPr lang="fr-FR" dirty="0" smtClean="0"/>
              <a:t> &amp; Monnier (2010)</a:t>
            </a:r>
            <a:endParaRPr lang="en-US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682240" y="2386149"/>
            <a:ext cx="1552422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682240" y="2109150"/>
            <a:ext cx="1548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Visible </a:t>
            </a:r>
            <a:r>
              <a:rPr lang="fr-FR" sz="1200" dirty="0" err="1" smtClean="0">
                <a:solidFill>
                  <a:srgbClr val="FF0000"/>
                </a:solidFill>
              </a:rPr>
              <a:t>interferometry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8757" y="1799635"/>
            <a:ext cx="4351697" cy="28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18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51" y="1585080"/>
            <a:ext cx="5617028" cy="40285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Dust</a:t>
            </a:r>
            <a:r>
              <a:rPr lang="fr-FR" dirty="0" smtClean="0"/>
              <a:t> in the </a:t>
            </a:r>
            <a:r>
              <a:rPr lang="fr-FR" dirty="0" err="1" smtClean="0"/>
              <a:t>near</a:t>
            </a:r>
            <a:r>
              <a:rPr lang="fr-FR" dirty="0" smtClean="0"/>
              <a:t>-IR </a:t>
            </a:r>
            <a:r>
              <a:rPr lang="fr-FR" dirty="0" smtClean="0">
                <a:sym typeface="Wingdings" panose="05000000000000000000" pitchFamily="2" charset="2"/>
              </a:rPr>
              <a:t> </a:t>
            </a:r>
            <a:r>
              <a:rPr lang="fr-FR" dirty="0" err="1" smtClean="0">
                <a:sym typeface="Wingdings" panose="05000000000000000000" pitchFamily="2" charset="2"/>
              </a:rPr>
              <a:t>Inner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rim</a:t>
            </a:r>
            <a:r>
              <a:rPr lang="fr-FR" dirty="0" smtClean="0">
                <a:sym typeface="Wingdings" panose="05000000000000000000" pitchFamily="2" charset="2"/>
              </a:rPr>
              <a:t> of the </a:t>
            </a:r>
            <a:r>
              <a:rPr lang="fr-FR" dirty="0" err="1" smtClean="0">
                <a:sym typeface="Wingdings" panose="05000000000000000000" pitchFamily="2" charset="2"/>
              </a:rPr>
              <a:t>disk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681542" y="5544944"/>
            <a:ext cx="634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Monnier+ 2005, </a:t>
            </a:r>
            <a:r>
              <a:rPr lang="fr-FR" dirty="0" err="1" smtClean="0"/>
              <a:t>Millan-Gabet</a:t>
            </a:r>
            <a:r>
              <a:rPr lang="fr-FR" dirty="0" smtClean="0"/>
              <a:t>+ 2006, </a:t>
            </a:r>
            <a:r>
              <a:rPr lang="fr-FR" dirty="0" err="1" smtClean="0"/>
              <a:t>Dullemond</a:t>
            </a:r>
            <a:r>
              <a:rPr lang="fr-FR" dirty="0"/>
              <a:t> </a:t>
            </a:r>
            <a:r>
              <a:rPr lang="fr-FR" dirty="0" smtClean="0"/>
              <a:t>&amp; Monnier 2010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435304" y="2164640"/>
            <a:ext cx="341337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Survey on </a:t>
            </a:r>
            <a:r>
              <a:rPr lang="fr-FR" dirty="0" err="1"/>
              <a:t>Herbig</a:t>
            </a:r>
            <a:r>
              <a:rPr lang="fr-FR" dirty="0"/>
              <a:t> </a:t>
            </a:r>
            <a:r>
              <a:rPr lang="fr-FR" dirty="0" err="1"/>
              <a:t>Ae</a:t>
            </a:r>
            <a:r>
              <a:rPr lang="fr-FR" dirty="0"/>
              <a:t>/Be stars</a:t>
            </a:r>
          </a:p>
          <a:p>
            <a:pPr algn="ctr"/>
            <a:r>
              <a:rPr lang="fr-FR" dirty="0" err="1"/>
              <a:t>near</a:t>
            </a:r>
            <a:r>
              <a:rPr lang="fr-FR" dirty="0"/>
              <a:t>-IR </a:t>
            </a:r>
            <a:r>
              <a:rPr lang="fr-FR" dirty="0" smtClean="0"/>
              <a:t>extension</a:t>
            </a:r>
            <a:endParaRPr lang="en-US" dirty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dirty="0" err="1" smtClean="0"/>
              <a:t>Correlation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/>
              <a:t> </a:t>
            </a:r>
            <a:endParaRPr lang="fr-FR" dirty="0" smtClean="0"/>
          </a:p>
          <a:p>
            <a:pPr algn="ctr"/>
            <a:r>
              <a:rPr lang="fr-FR" dirty="0" smtClean="0"/>
              <a:t>NIR extension and </a:t>
            </a:r>
            <a:r>
              <a:rPr lang="fr-FR" dirty="0" err="1" smtClean="0"/>
              <a:t>Luminosity</a:t>
            </a:r>
            <a:endParaRPr lang="fr-FR" dirty="0" smtClean="0"/>
          </a:p>
          <a:p>
            <a:pPr algn="ctr"/>
            <a:r>
              <a:rPr lang="fr-FR" dirty="0" smtClean="0"/>
              <a:t>Radius/</a:t>
            </a:r>
            <a:r>
              <a:rPr lang="fr-FR" dirty="0" err="1" smtClean="0"/>
              <a:t>Luminosity</a:t>
            </a:r>
            <a:endParaRPr lang="fr-FR" dirty="0" smtClean="0"/>
          </a:p>
          <a:p>
            <a:pPr algn="ctr"/>
            <a:endParaRPr lang="fr-FR" dirty="0"/>
          </a:p>
          <a:p>
            <a:pPr algn="ctr"/>
            <a:r>
              <a:rPr lang="fr-FR" dirty="0" smtClean="0">
                <a:sym typeface="Wingdings" panose="05000000000000000000" pitchFamily="2" charset="2"/>
              </a:rPr>
              <a:t></a:t>
            </a:r>
          </a:p>
          <a:p>
            <a:pPr algn="ctr"/>
            <a:endParaRPr lang="fr-FR" dirty="0">
              <a:sym typeface="Wingdings" panose="05000000000000000000" pitchFamily="2" charset="2"/>
            </a:endParaRPr>
          </a:p>
          <a:p>
            <a:pPr algn="ctr"/>
            <a:r>
              <a:rPr lang="fr-FR" dirty="0" smtClean="0">
                <a:sym typeface="Wingdings" panose="05000000000000000000" pitchFamily="2" charset="2"/>
              </a:rPr>
              <a:t>Informations on </a:t>
            </a:r>
            <a:r>
              <a:rPr lang="fr-FR" dirty="0" err="1" smtClean="0">
                <a:sym typeface="Wingdings" panose="05000000000000000000" pitchFamily="2" charset="2"/>
              </a:rPr>
              <a:t>heating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processes</a:t>
            </a:r>
            <a:endParaRPr lang="fr-FR" dirty="0" smtClean="0">
              <a:sym typeface="Wingdings" panose="05000000000000000000" pitchFamily="2" charset="2"/>
            </a:endParaRPr>
          </a:p>
          <a:p>
            <a:pPr algn="ctr"/>
            <a:r>
              <a:rPr lang="fr-FR" dirty="0" err="1">
                <a:sym typeface="Wingdings" panose="05000000000000000000" pitchFamily="2" charset="2"/>
              </a:rPr>
              <a:t>b</a:t>
            </a:r>
            <a:r>
              <a:rPr lang="fr-FR" dirty="0" err="1" smtClean="0">
                <a:sym typeface="Wingdings" panose="05000000000000000000" pitchFamily="2" charset="2"/>
              </a:rPr>
              <a:t>elow</a:t>
            </a:r>
            <a:r>
              <a:rPr lang="fr-FR" dirty="0" smtClean="0">
                <a:sym typeface="Wingdings" panose="05000000000000000000" pitchFamily="2" charset="2"/>
              </a:rPr>
              <a:t> the </a:t>
            </a:r>
            <a:r>
              <a:rPr lang="fr-FR" dirty="0" err="1" smtClean="0">
                <a:sym typeface="Wingdings" panose="05000000000000000000" pitchFamily="2" charset="2"/>
              </a:rPr>
              <a:t>inner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rim</a:t>
            </a:r>
            <a:endParaRPr lang="fr-FR" dirty="0" smtClean="0">
              <a:sym typeface="Wingdings" panose="05000000000000000000" pitchFamily="2" charset="2"/>
            </a:endParaRPr>
          </a:p>
          <a:p>
            <a:pPr algn="ctr"/>
            <a:r>
              <a:rPr lang="fr-FR" dirty="0" smtClean="0">
                <a:sym typeface="Wingdings" panose="05000000000000000000" pitchFamily="2" charset="2"/>
              </a:rPr>
              <a:t>(</a:t>
            </a:r>
            <a:r>
              <a:rPr lang="fr-FR" dirty="0" err="1" smtClean="0">
                <a:sym typeface="Wingdings" panose="05000000000000000000" pitchFamily="2" charset="2"/>
              </a:rPr>
              <a:t>Optically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thin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gas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8637284" y="2006127"/>
            <a:ext cx="3366292" cy="2028860"/>
            <a:chOff x="8637284" y="2006127"/>
            <a:chExt cx="3366292" cy="2028860"/>
          </a:xfrm>
        </p:grpSpPr>
        <p:grpSp>
          <p:nvGrpSpPr>
            <p:cNvPr id="13" name="Groupe 12"/>
            <p:cNvGrpSpPr/>
            <p:nvPr/>
          </p:nvGrpSpPr>
          <p:grpSpPr>
            <a:xfrm>
              <a:off x="8637284" y="2006127"/>
              <a:ext cx="2837814" cy="2028860"/>
              <a:chOff x="8637284" y="2006127"/>
              <a:chExt cx="2837814" cy="2028860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9786067" y="2880946"/>
                <a:ext cx="7681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HD62623</a:t>
                </a:r>
                <a:endParaRPr lang="fr-FR" sz="1200" b="1" dirty="0"/>
              </a:p>
            </p:txBody>
          </p:sp>
          <p:sp>
            <p:nvSpPr>
              <p:cNvPr id="17" name="Étoile à 5 branches 16"/>
              <p:cNvSpPr/>
              <p:nvPr/>
            </p:nvSpPr>
            <p:spPr>
              <a:xfrm>
                <a:off x="9970945" y="3029586"/>
                <a:ext cx="314960" cy="27432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Étoile à 5 branches 17"/>
              <p:cNvSpPr/>
              <p:nvPr/>
            </p:nvSpPr>
            <p:spPr>
              <a:xfrm>
                <a:off x="8978181" y="3127345"/>
                <a:ext cx="314960" cy="27432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8637284" y="2929681"/>
                <a:ext cx="7681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HD50138</a:t>
                </a:r>
                <a:endParaRPr lang="fr-FR" sz="1200" b="1" dirty="0"/>
              </a:p>
            </p:txBody>
          </p:sp>
          <p:sp>
            <p:nvSpPr>
              <p:cNvPr id="20" name="Étoile à 5 branches 19"/>
              <p:cNvSpPr/>
              <p:nvPr/>
            </p:nvSpPr>
            <p:spPr>
              <a:xfrm>
                <a:off x="9883341" y="3667764"/>
                <a:ext cx="314960" cy="27432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10092999" y="3724753"/>
                <a:ext cx="7681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HD85567</a:t>
                </a:r>
                <a:endParaRPr lang="fr-FR" sz="1200" b="1" dirty="0"/>
              </a:p>
            </p:txBody>
          </p:sp>
          <p:sp>
            <p:nvSpPr>
              <p:cNvPr id="22" name="Étoile à 5 branches 21"/>
              <p:cNvSpPr/>
              <p:nvPr/>
            </p:nvSpPr>
            <p:spPr>
              <a:xfrm>
                <a:off x="9882259" y="3760667"/>
                <a:ext cx="314960" cy="27432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Étoile à 5 branches 22"/>
              <p:cNvSpPr/>
              <p:nvPr/>
            </p:nvSpPr>
            <p:spPr>
              <a:xfrm>
                <a:off x="8978181" y="3208063"/>
                <a:ext cx="314960" cy="27432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Étoile à 5 branches 23"/>
              <p:cNvSpPr/>
              <p:nvPr/>
            </p:nvSpPr>
            <p:spPr>
              <a:xfrm>
                <a:off x="10560814" y="2258646"/>
                <a:ext cx="314960" cy="27432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10334214" y="2006127"/>
                <a:ext cx="768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MWC300</a:t>
                </a:r>
                <a:endParaRPr lang="fr-FR" sz="1200" b="1" dirty="0"/>
              </a:p>
            </p:txBody>
          </p:sp>
          <p:sp>
            <p:nvSpPr>
              <p:cNvPr id="26" name="Étoile à 5 branches 25"/>
              <p:cNvSpPr/>
              <p:nvPr/>
            </p:nvSpPr>
            <p:spPr>
              <a:xfrm>
                <a:off x="9650218" y="3171074"/>
                <a:ext cx="314960" cy="27432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9300054" y="2995327"/>
                <a:ext cx="7657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V921 </a:t>
                </a:r>
                <a:r>
                  <a:rPr lang="fr-FR" sz="1200" b="1" dirty="0" err="1" smtClean="0"/>
                  <a:t>Sco</a:t>
                </a:r>
                <a:endParaRPr lang="fr-FR" sz="1200" b="1" dirty="0"/>
              </a:p>
            </p:txBody>
          </p:sp>
          <p:sp>
            <p:nvSpPr>
              <p:cNvPr id="28" name="Étoile à 5 branches 27"/>
              <p:cNvSpPr/>
              <p:nvPr/>
            </p:nvSpPr>
            <p:spPr>
              <a:xfrm>
                <a:off x="9787511" y="2703050"/>
                <a:ext cx="314960" cy="27432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9576807" y="2495958"/>
                <a:ext cx="772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HD45677</a:t>
                </a:r>
                <a:endParaRPr lang="fr-FR" sz="1200" b="1" dirty="0"/>
              </a:p>
            </p:txBody>
          </p:sp>
          <p:sp>
            <p:nvSpPr>
              <p:cNvPr id="30" name="Étoile à 5 branches 29"/>
              <p:cNvSpPr/>
              <p:nvPr/>
            </p:nvSpPr>
            <p:spPr>
              <a:xfrm>
                <a:off x="10965888" y="2663180"/>
                <a:ext cx="314960" cy="27432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10623583" y="2494099"/>
                <a:ext cx="8515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HD327083</a:t>
                </a:r>
                <a:endParaRPr lang="fr-FR" sz="1200" b="1" dirty="0"/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10946620" y="3310785"/>
              <a:ext cx="1056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B[e] stars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596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51" y="1585080"/>
            <a:ext cx="5617028" cy="40285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Dust</a:t>
            </a:r>
            <a:r>
              <a:rPr lang="fr-FR" dirty="0" smtClean="0"/>
              <a:t> in the </a:t>
            </a:r>
            <a:r>
              <a:rPr lang="fr-FR" dirty="0" err="1" smtClean="0"/>
              <a:t>near</a:t>
            </a:r>
            <a:r>
              <a:rPr lang="fr-FR" dirty="0" smtClean="0"/>
              <a:t>-IR </a:t>
            </a:r>
            <a:r>
              <a:rPr lang="fr-FR" dirty="0" smtClean="0">
                <a:sym typeface="Wingdings" panose="05000000000000000000" pitchFamily="2" charset="2"/>
              </a:rPr>
              <a:t> </a:t>
            </a:r>
            <a:r>
              <a:rPr lang="fr-FR" dirty="0" err="1" smtClean="0">
                <a:sym typeface="Wingdings" panose="05000000000000000000" pitchFamily="2" charset="2"/>
              </a:rPr>
              <a:t>Inner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rim</a:t>
            </a:r>
            <a:r>
              <a:rPr lang="fr-FR" dirty="0" smtClean="0">
                <a:sym typeface="Wingdings" panose="05000000000000000000" pitchFamily="2" charset="2"/>
              </a:rPr>
              <a:t> of the </a:t>
            </a:r>
            <a:r>
              <a:rPr lang="fr-FR" dirty="0" err="1" smtClean="0">
                <a:sym typeface="Wingdings" panose="05000000000000000000" pitchFamily="2" charset="2"/>
              </a:rPr>
              <a:t>disk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681542" y="5544944"/>
            <a:ext cx="634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Monnier+ 2005, </a:t>
            </a:r>
            <a:r>
              <a:rPr lang="fr-FR" dirty="0" err="1" smtClean="0"/>
              <a:t>Millan-Gabet</a:t>
            </a:r>
            <a:r>
              <a:rPr lang="fr-FR" dirty="0" smtClean="0"/>
              <a:t>+ 2006, </a:t>
            </a:r>
            <a:r>
              <a:rPr lang="fr-FR" dirty="0" err="1" smtClean="0"/>
              <a:t>Dullemond</a:t>
            </a:r>
            <a:r>
              <a:rPr lang="fr-FR" dirty="0"/>
              <a:t> </a:t>
            </a:r>
            <a:r>
              <a:rPr lang="fr-FR" dirty="0" smtClean="0"/>
              <a:t>&amp; Monnier 2010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6" y="1585080"/>
            <a:ext cx="4908448" cy="379435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1081" y="6078677"/>
            <a:ext cx="670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The </a:t>
            </a:r>
            <a:r>
              <a:rPr lang="fr-FR" sz="2400" dirty="0" smtClean="0"/>
              <a:t>Radius/</a:t>
            </a:r>
            <a:r>
              <a:rPr lang="fr-FR" sz="2400" dirty="0" err="1" smtClean="0"/>
              <a:t>Luminosity</a:t>
            </a:r>
            <a:r>
              <a:rPr lang="fr-FR" sz="2400" dirty="0" smtClean="0"/>
              <a:t> </a:t>
            </a:r>
            <a:r>
              <a:rPr lang="fr-FR" sz="2400" dirty="0" smtClean="0"/>
              <a:t>relation </a:t>
            </a:r>
            <a:r>
              <a:rPr lang="fr-FR" sz="2400" dirty="0" err="1" smtClean="0"/>
              <a:t>works</a:t>
            </a:r>
            <a:r>
              <a:rPr lang="fr-FR" sz="2400" dirty="0" smtClean="0"/>
              <a:t> </a:t>
            </a:r>
            <a:r>
              <a:rPr lang="fr-FR" sz="2400" dirty="0" err="1" smtClean="0"/>
              <a:t>also</a:t>
            </a:r>
            <a:r>
              <a:rPr lang="fr-FR" sz="2400" dirty="0" smtClean="0"/>
              <a:t> for </a:t>
            </a:r>
            <a:r>
              <a:rPr lang="fr-FR" sz="2400" dirty="0" err="1" smtClean="0"/>
              <a:t>AGNs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2269167" y="5379439"/>
            <a:ext cx="176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Kishimoto</a:t>
            </a:r>
            <a:r>
              <a:rPr lang="fr-FR" dirty="0" smtClean="0"/>
              <a:t>+ 2011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2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44" y="3361819"/>
            <a:ext cx="2621998" cy="228910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4"/>
          <a:stretch/>
        </p:blipFill>
        <p:spPr>
          <a:xfrm>
            <a:off x="3344469" y="2510650"/>
            <a:ext cx="2549798" cy="245213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r="34085"/>
          <a:stretch/>
        </p:blipFill>
        <p:spPr>
          <a:xfrm>
            <a:off x="8244301" y="690214"/>
            <a:ext cx="1665896" cy="156292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6235" y="1383123"/>
            <a:ext cx="3220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From</a:t>
            </a:r>
            <a:r>
              <a:rPr lang="fr-FR" sz="2800" b="1" dirty="0" smtClean="0"/>
              <a:t> model </a:t>
            </a:r>
            <a:r>
              <a:rPr lang="fr-FR" sz="2800" b="1" dirty="0" err="1" smtClean="0"/>
              <a:t>fitting</a:t>
            </a:r>
            <a:r>
              <a:rPr lang="fr-FR" sz="2800" b="1" dirty="0" smtClean="0"/>
              <a:t>…</a:t>
            </a:r>
            <a:endParaRPr lang="en-US" sz="28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535114" y="6071778"/>
            <a:ext cx="2021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…to Imaging</a:t>
            </a:r>
            <a:endParaRPr lang="en-US" sz="2800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50"/>
          <a:stretch/>
        </p:blipFill>
        <p:spPr>
          <a:xfrm>
            <a:off x="8374039" y="1846171"/>
            <a:ext cx="1632887" cy="157889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950692" y="1034301"/>
            <a:ext cx="1416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Kluska</a:t>
            </a:r>
            <a:r>
              <a:rPr lang="fr-FR" dirty="0" smtClean="0"/>
              <a:t>+ 2014</a:t>
            </a:r>
          </a:p>
          <a:p>
            <a:pPr algn="ctr"/>
            <a:r>
              <a:rPr lang="fr-FR" dirty="0" smtClean="0"/>
              <a:t>VLTI/PIONIER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0" y="1906343"/>
            <a:ext cx="3726052" cy="287813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0"/>
          <a:stretch/>
        </p:blipFill>
        <p:spPr>
          <a:xfrm>
            <a:off x="515501" y="4626541"/>
            <a:ext cx="3565552" cy="193628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774116" y="5055932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Monnier+ 2006</a:t>
            </a:r>
          </a:p>
          <a:p>
            <a:pPr algn="ctr"/>
            <a:r>
              <a:rPr lang="fr-FR" dirty="0" smtClean="0"/>
              <a:t>IOTA/IONIC3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6"/>
          <a:stretch/>
        </p:blipFill>
        <p:spPr>
          <a:xfrm>
            <a:off x="7115240" y="1043229"/>
            <a:ext cx="1602758" cy="1540128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9910197" y="5523316"/>
            <a:ext cx="1504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Benisty</a:t>
            </a:r>
            <a:r>
              <a:rPr lang="fr-FR" dirty="0" smtClean="0"/>
              <a:t>+ 2011</a:t>
            </a:r>
          </a:p>
          <a:p>
            <a:pPr algn="ctr"/>
            <a:r>
              <a:rPr lang="fr-FR" dirty="0" smtClean="0"/>
              <a:t>VLTI/AMBER</a:t>
            </a:r>
            <a:endParaRPr lang="en-US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4893214" y="1906343"/>
            <a:ext cx="3093320" cy="1650867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 rot="19904189">
            <a:off x="5707177" y="2420886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</a:rPr>
              <a:t>Same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</a:rPr>
              <a:t>object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400" y="3557210"/>
            <a:ext cx="2460748" cy="2166869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7098623" y="5650924"/>
            <a:ext cx="1488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Renard+ 2010</a:t>
            </a:r>
          </a:p>
          <a:p>
            <a:pPr algn="ctr"/>
            <a:r>
              <a:rPr lang="fr-FR" dirty="0" smtClean="0"/>
              <a:t>VLTI/AMBER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 err="1" smtClean="0"/>
              <a:t>Dust</a:t>
            </a:r>
            <a:r>
              <a:rPr lang="fr-FR" dirty="0" smtClean="0"/>
              <a:t> in the </a:t>
            </a:r>
            <a:r>
              <a:rPr lang="fr-FR" dirty="0" err="1" smtClean="0"/>
              <a:t>near</a:t>
            </a:r>
            <a:r>
              <a:rPr lang="fr-FR" dirty="0" smtClean="0"/>
              <a:t>-IR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44844" y="1259554"/>
            <a:ext cx="3277912" cy="51658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ZoneTexte 2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78684" cy="1325563"/>
          </a:xfrm>
        </p:spPr>
        <p:txBody>
          <a:bodyPr/>
          <a:lstStyle/>
          <a:p>
            <a:pPr algn="ctr"/>
            <a:r>
              <a:rPr lang="fr-FR" dirty="0" err="1" smtClean="0"/>
              <a:t>Dust</a:t>
            </a:r>
            <a:r>
              <a:rPr lang="fr-FR" dirty="0" smtClean="0"/>
              <a:t> in the </a:t>
            </a:r>
            <a:r>
              <a:rPr lang="fr-FR" dirty="0" err="1" smtClean="0"/>
              <a:t>mid</a:t>
            </a:r>
            <a:r>
              <a:rPr lang="fr-FR" dirty="0" smtClean="0"/>
              <a:t>-IR : the A[e] </a:t>
            </a:r>
            <a:r>
              <a:rPr lang="fr-FR" dirty="0" err="1" smtClean="0"/>
              <a:t>supergiant</a:t>
            </a:r>
            <a:r>
              <a:rPr lang="fr-FR" dirty="0" smtClean="0"/>
              <a:t> HD62623</a:t>
            </a:r>
            <a:endParaRPr lang="en-US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r="41737"/>
          <a:stretch/>
        </p:blipFill>
        <p:spPr>
          <a:xfrm>
            <a:off x="-58140" y="3803473"/>
            <a:ext cx="5096983" cy="276692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92249" y="2151084"/>
            <a:ext cx="3570963" cy="3456246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8"/>
          <a:stretch/>
        </p:blipFill>
        <p:spPr>
          <a:xfrm>
            <a:off x="1046309" y="1291181"/>
            <a:ext cx="2438512" cy="20554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4770" y="4377268"/>
            <a:ext cx="500101" cy="49452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>
            <a:stCxn id="7" idx="0"/>
          </p:cNvCxnSpPr>
          <p:nvPr/>
        </p:nvCxnSpPr>
        <p:spPr>
          <a:xfrm flipH="1" flipV="1">
            <a:off x="3234770" y="3039491"/>
            <a:ext cx="250051" cy="13377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424773" y="1527724"/>
            <a:ext cx="1957815" cy="149114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10545395" y="619052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Meilland</a:t>
            </a:r>
            <a:r>
              <a:rPr lang="fr-FR" dirty="0" smtClean="0"/>
              <a:t>+ 2010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932492" y="1290152"/>
            <a:ext cx="4327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From</a:t>
            </a:r>
            <a:r>
              <a:rPr lang="fr-FR" sz="2400" dirty="0" smtClean="0"/>
              <a:t> the VLTI/MIDI point of </a:t>
            </a:r>
            <a:r>
              <a:rPr lang="fr-FR" sz="2400" dirty="0" err="1" smtClean="0"/>
              <a:t>view</a:t>
            </a:r>
            <a:endParaRPr lang="fr-FR" sz="2400" dirty="0"/>
          </a:p>
        </p:txBody>
      </p:sp>
      <p:sp>
        <p:nvSpPr>
          <p:cNvPr id="37" name="Rectangle 36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833759" y="6547257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14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67" y="1943751"/>
            <a:ext cx="3448970" cy="284456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78684" cy="1325563"/>
          </a:xfrm>
        </p:spPr>
        <p:txBody>
          <a:bodyPr/>
          <a:lstStyle/>
          <a:p>
            <a:pPr algn="ctr"/>
            <a:r>
              <a:rPr lang="fr-FR" dirty="0" err="1" smtClean="0"/>
              <a:t>Dust</a:t>
            </a:r>
            <a:r>
              <a:rPr lang="fr-FR" dirty="0" smtClean="0"/>
              <a:t> in the </a:t>
            </a:r>
            <a:r>
              <a:rPr lang="fr-FR" dirty="0" err="1" smtClean="0"/>
              <a:t>mid</a:t>
            </a:r>
            <a:r>
              <a:rPr lang="fr-FR" dirty="0" smtClean="0"/>
              <a:t>-IR : the A[e] </a:t>
            </a:r>
            <a:r>
              <a:rPr lang="fr-FR" dirty="0" err="1" smtClean="0"/>
              <a:t>supergiant</a:t>
            </a:r>
            <a:r>
              <a:rPr lang="fr-FR" dirty="0" smtClean="0"/>
              <a:t> HD62623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545395" y="619052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Meilland</a:t>
            </a:r>
            <a:r>
              <a:rPr lang="fr-FR" dirty="0" smtClean="0"/>
              <a:t>+ 2010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81523" y="1772456"/>
            <a:ext cx="8281799" cy="2802223"/>
            <a:chOff x="181523" y="1772456"/>
            <a:chExt cx="8281799" cy="280222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23" y="1790204"/>
              <a:ext cx="8281799" cy="2784475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2299376" y="1781330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8µm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967407" y="1790204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10µm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697928" y="1772456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13µm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85725" y="4832750"/>
            <a:ext cx="12106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Modeling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a radiative </a:t>
            </a:r>
            <a:r>
              <a:rPr lang="fr-FR" sz="2000" dirty="0" err="1" smtClean="0"/>
              <a:t>transfer</a:t>
            </a:r>
            <a:r>
              <a:rPr lang="fr-FR" sz="2000" dirty="0" smtClean="0"/>
              <a:t> code : MC3D (Wolf 2003)</a:t>
            </a:r>
            <a:endParaRPr lang="fr-FR" sz="2000" dirty="0"/>
          </a:p>
          <a:p>
            <a:r>
              <a:rPr lang="fr-FR" sz="2000" dirty="0" smtClean="0"/>
              <a:t>Contraints on inclination angle, </a:t>
            </a:r>
            <a:r>
              <a:rPr lang="fr-FR" sz="2000" dirty="0" err="1" smtClean="0"/>
              <a:t>density</a:t>
            </a:r>
            <a:r>
              <a:rPr lang="fr-FR" sz="2000" dirty="0" smtClean="0"/>
              <a:t> structure, </a:t>
            </a:r>
            <a:r>
              <a:rPr lang="fr-FR" sz="2000" dirty="0" err="1" smtClean="0"/>
              <a:t>temperature</a:t>
            </a:r>
            <a:r>
              <a:rPr lang="fr-FR" sz="2000" dirty="0" smtClean="0"/>
              <a:t>, </a:t>
            </a:r>
            <a:r>
              <a:rPr lang="fr-FR" sz="2000" dirty="0" err="1" smtClean="0"/>
              <a:t>chemistry</a:t>
            </a:r>
            <a:r>
              <a:rPr lang="fr-FR" sz="2000" dirty="0" smtClean="0"/>
              <a:t>… </a:t>
            </a:r>
            <a:endParaRPr lang="en-US" sz="1400" dirty="0"/>
          </a:p>
        </p:txBody>
      </p:sp>
      <p:grpSp>
        <p:nvGrpSpPr>
          <p:cNvPr id="9" name="Groupe 8"/>
          <p:cNvGrpSpPr/>
          <p:nvPr/>
        </p:nvGrpSpPr>
        <p:grpSpPr>
          <a:xfrm>
            <a:off x="8802669" y="3757125"/>
            <a:ext cx="3022366" cy="2033032"/>
            <a:chOff x="8802669" y="3757125"/>
            <a:chExt cx="3022366" cy="2033032"/>
          </a:xfrm>
        </p:grpSpPr>
        <p:sp>
          <p:nvSpPr>
            <p:cNvPr id="4" name="Ellipse 3"/>
            <p:cNvSpPr/>
            <p:nvPr/>
          </p:nvSpPr>
          <p:spPr>
            <a:xfrm rot="20740069">
              <a:off x="10668000" y="3757125"/>
              <a:ext cx="1095375" cy="8175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>
              <a:stCxn id="7" idx="0"/>
            </p:cNvCxnSpPr>
            <p:nvPr/>
          </p:nvCxnSpPr>
          <p:spPr>
            <a:xfrm flipV="1">
              <a:off x="10313852" y="4517806"/>
              <a:ext cx="540919" cy="62602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8802669" y="5143826"/>
              <a:ext cx="30223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Compact structure </a:t>
              </a:r>
              <a:r>
                <a:rPr lang="fr-FR" dirty="0" err="1" smtClean="0">
                  <a:solidFill>
                    <a:srgbClr val="FF0000"/>
                  </a:solidFill>
                </a:rPr>
                <a:t>unresolved</a:t>
              </a:r>
              <a:endParaRPr lang="fr-FR" dirty="0" smtClean="0">
                <a:solidFill>
                  <a:srgbClr val="FF0000"/>
                </a:solidFill>
                <a:sym typeface="Wingdings" panose="05000000000000000000" pitchFamily="2" charset="2"/>
              </a:endParaRPr>
            </a:p>
            <a:p>
              <a:pPr algn="ctr"/>
              <a:r>
                <a:rPr lang="fr-FR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Inner</a:t>
              </a:r>
              <a:r>
                <a:rPr lang="fr-FR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gaseous</a:t>
              </a:r>
              <a:r>
                <a:rPr lang="fr-FR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environment</a:t>
              </a:r>
              <a:r>
                <a:rPr lang="fr-FR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?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1156756" y="5728563"/>
            <a:ext cx="3510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too</a:t>
            </a:r>
            <a:r>
              <a:rPr lang="fr-FR" dirty="0" smtClean="0"/>
              <a:t> slow to influence mass-</a:t>
            </a:r>
            <a:r>
              <a:rPr lang="fr-FR" dirty="0" err="1" smtClean="0"/>
              <a:t>ejection</a:t>
            </a:r>
            <a:endParaRPr lang="fr-FR" dirty="0"/>
          </a:p>
          <a:p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fast</a:t>
            </a:r>
            <a:r>
              <a:rPr lang="fr-FR" dirty="0" smtClean="0"/>
              <a:t> for a </a:t>
            </a:r>
            <a:r>
              <a:rPr lang="fr-FR" dirty="0" err="1" smtClean="0"/>
              <a:t>supergiant</a:t>
            </a:r>
            <a:r>
              <a:rPr lang="fr-FR" dirty="0" smtClean="0"/>
              <a:t> star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5725" y="5867062"/>
            <a:ext cx="115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Rotation :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56643" y="5916343"/>
            <a:ext cx="3524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 </a:t>
            </a:r>
            <a:r>
              <a:rPr lang="fr-FR" dirty="0" err="1" smtClean="0">
                <a:sym typeface="Wingdings" panose="05000000000000000000" pitchFamily="2" charset="2"/>
              </a:rPr>
              <a:t>spin-up</a:t>
            </a:r>
            <a:r>
              <a:rPr lang="fr-FR" dirty="0" smtClean="0">
                <a:sym typeface="Wingdings" panose="05000000000000000000" pitchFamily="2" charset="2"/>
              </a:rPr>
              <a:t> by a putative </a:t>
            </a:r>
            <a:r>
              <a:rPr lang="fr-FR" dirty="0" err="1" smtClean="0">
                <a:sym typeface="Wingdings" panose="05000000000000000000" pitchFamily="2" charset="2"/>
              </a:rPr>
              <a:t>companion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3932492" y="1290152"/>
            <a:ext cx="4327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From</a:t>
            </a:r>
            <a:r>
              <a:rPr lang="fr-FR" sz="2400" dirty="0" smtClean="0"/>
              <a:t> the VLTI/MIDI point of </a:t>
            </a:r>
            <a:r>
              <a:rPr lang="fr-FR" sz="2400" dirty="0" err="1" smtClean="0"/>
              <a:t>view</a:t>
            </a:r>
            <a:endParaRPr lang="fr-FR" sz="2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847076" y="6571719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5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67" y="1943751"/>
            <a:ext cx="3448970" cy="2844562"/>
          </a:xfrm>
          <a:prstGeom prst="rect">
            <a:avLst/>
          </a:prstGeom>
        </p:spPr>
      </p:pic>
      <p:pic>
        <p:nvPicPr>
          <p:cNvPr id="19" name="Picture 8" descr="HD62623_visi_SIMECA_MC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3659" y="1817026"/>
            <a:ext cx="3484677" cy="3016133"/>
          </a:xfrm>
          <a:prstGeom prst="rect">
            <a:avLst/>
          </a:prstGeom>
          <a:noFill/>
        </p:spPr>
      </p:pic>
      <p:sp>
        <p:nvSpPr>
          <p:cNvPr id="21" name="ZoneTexte 2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78684" cy="1325563"/>
          </a:xfrm>
        </p:spPr>
        <p:txBody>
          <a:bodyPr/>
          <a:lstStyle/>
          <a:p>
            <a:pPr algn="ctr"/>
            <a:r>
              <a:rPr lang="fr-FR" dirty="0" err="1" smtClean="0"/>
              <a:t>Dust</a:t>
            </a:r>
            <a:r>
              <a:rPr lang="fr-FR" dirty="0" smtClean="0"/>
              <a:t> in the </a:t>
            </a:r>
            <a:r>
              <a:rPr lang="fr-FR" dirty="0" err="1" smtClean="0"/>
              <a:t>mid</a:t>
            </a:r>
            <a:r>
              <a:rPr lang="fr-FR" dirty="0" smtClean="0"/>
              <a:t>-IR : the A[e] </a:t>
            </a:r>
            <a:r>
              <a:rPr lang="fr-FR" dirty="0" err="1" smtClean="0"/>
              <a:t>supergiant</a:t>
            </a:r>
            <a:r>
              <a:rPr lang="fr-FR" dirty="0" smtClean="0"/>
              <a:t> HD62623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545395" y="619052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Meilland</a:t>
            </a:r>
            <a:r>
              <a:rPr lang="fr-FR" dirty="0" smtClean="0"/>
              <a:t>+ 2010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81523" y="1772456"/>
            <a:ext cx="8281799" cy="2802223"/>
            <a:chOff x="181523" y="1772456"/>
            <a:chExt cx="8281799" cy="280222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23" y="1790204"/>
              <a:ext cx="8281799" cy="2784475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2299376" y="1781330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8µm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967407" y="1790204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10µm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697928" y="1772456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13µm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85725" y="4832750"/>
            <a:ext cx="12106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Modeling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a radiative </a:t>
            </a:r>
            <a:r>
              <a:rPr lang="fr-FR" sz="2000" dirty="0" err="1" smtClean="0"/>
              <a:t>transfer</a:t>
            </a:r>
            <a:r>
              <a:rPr lang="fr-FR" sz="2000" dirty="0" smtClean="0"/>
              <a:t> code : MC3D (Wolf 2003)</a:t>
            </a:r>
            <a:endParaRPr lang="fr-FR" sz="2000" dirty="0"/>
          </a:p>
          <a:p>
            <a:r>
              <a:rPr lang="fr-FR" sz="2000" dirty="0" smtClean="0"/>
              <a:t>Contraints on inclination angle, </a:t>
            </a:r>
            <a:r>
              <a:rPr lang="fr-FR" sz="2000" dirty="0" err="1" smtClean="0"/>
              <a:t>density</a:t>
            </a:r>
            <a:r>
              <a:rPr lang="fr-FR" sz="2000" dirty="0" smtClean="0"/>
              <a:t> structure, </a:t>
            </a:r>
            <a:r>
              <a:rPr lang="fr-FR" sz="2000" dirty="0" err="1" smtClean="0"/>
              <a:t>temperature</a:t>
            </a:r>
            <a:r>
              <a:rPr lang="fr-FR" sz="2000" dirty="0" smtClean="0"/>
              <a:t>, </a:t>
            </a:r>
            <a:r>
              <a:rPr lang="fr-FR" sz="2000" dirty="0" err="1" smtClean="0"/>
              <a:t>chemistry</a:t>
            </a:r>
            <a:r>
              <a:rPr lang="fr-FR" sz="2000" dirty="0" smtClean="0"/>
              <a:t>… </a:t>
            </a:r>
            <a:endParaRPr lang="en-US" sz="1400" dirty="0"/>
          </a:p>
        </p:txBody>
      </p:sp>
      <p:sp>
        <p:nvSpPr>
          <p:cNvPr id="4" name="Ellipse 3"/>
          <p:cNvSpPr/>
          <p:nvPr/>
        </p:nvSpPr>
        <p:spPr>
          <a:xfrm rot="20740069">
            <a:off x="10668000" y="3757125"/>
            <a:ext cx="1095375" cy="817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/>
          <p:cNvCxnSpPr>
            <a:stCxn id="7" idx="0"/>
          </p:cNvCxnSpPr>
          <p:nvPr/>
        </p:nvCxnSpPr>
        <p:spPr>
          <a:xfrm flipV="1">
            <a:off x="10414297" y="4517806"/>
            <a:ext cx="440474" cy="6260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810236" y="5143826"/>
            <a:ext cx="3208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Inner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gaseous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environment</a:t>
            </a:r>
            <a:endParaRPr lang="fr-FR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Modeled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with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the SIMECA code 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Stee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1995)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156756" y="5728563"/>
            <a:ext cx="3510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too</a:t>
            </a:r>
            <a:r>
              <a:rPr lang="fr-FR" dirty="0" smtClean="0"/>
              <a:t> slow to influence mass-</a:t>
            </a:r>
            <a:r>
              <a:rPr lang="fr-FR" dirty="0" err="1" smtClean="0"/>
              <a:t>ejection</a:t>
            </a:r>
            <a:endParaRPr lang="fr-FR" dirty="0"/>
          </a:p>
          <a:p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fast</a:t>
            </a:r>
            <a:r>
              <a:rPr lang="fr-FR" dirty="0" smtClean="0"/>
              <a:t> for a </a:t>
            </a:r>
            <a:r>
              <a:rPr lang="fr-FR" dirty="0" err="1" smtClean="0"/>
              <a:t>supergiant</a:t>
            </a:r>
            <a:r>
              <a:rPr lang="fr-FR" dirty="0" smtClean="0"/>
              <a:t> star</a:t>
            </a:r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85725" y="5867062"/>
            <a:ext cx="115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Rotation :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932492" y="1290152"/>
            <a:ext cx="4327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From</a:t>
            </a:r>
            <a:r>
              <a:rPr lang="fr-FR" sz="2400" dirty="0" smtClean="0"/>
              <a:t> the VLTI/MIDI point of </a:t>
            </a:r>
            <a:r>
              <a:rPr lang="fr-FR" sz="2400" dirty="0" err="1" smtClean="0"/>
              <a:t>view</a:t>
            </a:r>
            <a:endParaRPr lang="fr-FR" sz="2400" dirty="0"/>
          </a:p>
        </p:txBody>
      </p:sp>
      <p:sp>
        <p:nvSpPr>
          <p:cNvPr id="30" name="Rectangle 29"/>
          <p:cNvSpPr/>
          <p:nvPr/>
        </p:nvSpPr>
        <p:spPr>
          <a:xfrm>
            <a:off x="4756643" y="5916343"/>
            <a:ext cx="3524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 </a:t>
            </a:r>
            <a:r>
              <a:rPr lang="fr-FR" dirty="0" err="1" smtClean="0">
                <a:sym typeface="Wingdings" panose="05000000000000000000" pitchFamily="2" charset="2"/>
              </a:rPr>
              <a:t>spin-up</a:t>
            </a:r>
            <a:r>
              <a:rPr lang="fr-FR" dirty="0" smtClean="0">
                <a:sym typeface="Wingdings" panose="05000000000000000000" pitchFamily="2" charset="2"/>
              </a:rPr>
              <a:t> by a putative </a:t>
            </a:r>
            <a:r>
              <a:rPr lang="fr-FR" dirty="0" err="1" smtClean="0">
                <a:sym typeface="Wingdings" panose="05000000000000000000" pitchFamily="2" charset="2"/>
              </a:rPr>
              <a:t>companion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6853735" y="658147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115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1944439"/>
            <a:ext cx="1581591" cy="37654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15" y="1824776"/>
            <a:ext cx="1851980" cy="39641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213891" y="5762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CHARA/VEGA observation </a:t>
            </a:r>
          </a:p>
          <a:p>
            <a:pPr algn="ctr"/>
            <a:r>
              <a:rPr lang="en-US" dirty="0" smtClean="0"/>
              <a:t>High-resolution (R=30000) on Hα</a:t>
            </a:r>
            <a:endParaRPr lang="en-US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"/>
          <a:stretch>
            <a:fillRect/>
          </a:stretch>
        </p:blipFill>
        <p:spPr bwMode="auto">
          <a:xfrm>
            <a:off x="7754601" y="2735019"/>
            <a:ext cx="3886914" cy="231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046839" y="5015804"/>
            <a:ext cx="3796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Constraints on mass-loss</a:t>
            </a:r>
          </a:p>
          <a:p>
            <a:pPr algn="ctr"/>
            <a:r>
              <a:rPr lang="en-US" dirty="0" smtClean="0"/>
              <a:t>Strong Asymmetry detected for Deneb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38"/>
          <a:stretch/>
        </p:blipFill>
        <p:spPr>
          <a:xfrm>
            <a:off x="3917568" y="2314201"/>
            <a:ext cx="3490039" cy="257832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33548" y="4796118"/>
            <a:ext cx="305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with The CMFGEN code</a:t>
            </a:r>
            <a:endParaRPr lang="en-US" dirty="0"/>
          </a:p>
        </p:txBody>
      </p:sp>
      <p:sp>
        <p:nvSpPr>
          <p:cNvPr id="12" name="Flèche droite 11"/>
          <p:cNvSpPr/>
          <p:nvPr/>
        </p:nvSpPr>
        <p:spPr>
          <a:xfrm rot="247642">
            <a:off x="3639293" y="2538416"/>
            <a:ext cx="556549" cy="838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èche droite 13"/>
          <p:cNvSpPr/>
          <p:nvPr/>
        </p:nvSpPr>
        <p:spPr>
          <a:xfrm rot="308857">
            <a:off x="6811897" y="3924098"/>
            <a:ext cx="1538416" cy="838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91209" y="1399087"/>
            <a:ext cx="58083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 err="1" smtClean="0"/>
              <a:t>Example</a:t>
            </a:r>
            <a:r>
              <a:rPr lang="fr-FR" sz="2800" dirty="0" smtClean="0"/>
              <a:t> : </a:t>
            </a:r>
            <a:r>
              <a:rPr lang="fr-FR" sz="2800" dirty="0" err="1" smtClean="0"/>
              <a:t>Deneb</a:t>
            </a:r>
            <a:r>
              <a:rPr lang="fr-FR" sz="2800" dirty="0" smtClean="0"/>
              <a:t> </a:t>
            </a:r>
            <a:r>
              <a:rPr lang="fr-FR" sz="2800" dirty="0"/>
              <a:t>(B8Ia) &amp; </a:t>
            </a:r>
            <a:r>
              <a:rPr lang="fr-FR" sz="2800" dirty="0" err="1"/>
              <a:t>Rigel</a:t>
            </a:r>
            <a:r>
              <a:rPr lang="fr-FR" sz="2800" dirty="0"/>
              <a:t> (A2Ia</a:t>
            </a:r>
            <a:r>
              <a:rPr lang="fr-FR" sz="2800" dirty="0" smtClean="0"/>
              <a:t>)</a:t>
            </a:r>
          </a:p>
          <a:p>
            <a:pPr algn="ctr"/>
            <a:r>
              <a:rPr lang="fr-FR" sz="2000" dirty="0" err="1"/>
              <a:t>Chesneau</a:t>
            </a:r>
            <a:r>
              <a:rPr lang="fr-FR" sz="2000" dirty="0"/>
              <a:t>+ </a:t>
            </a:r>
            <a:r>
              <a:rPr lang="fr-FR" sz="2000" dirty="0" smtClean="0"/>
              <a:t>2010</a:t>
            </a:r>
            <a:endParaRPr lang="en-US" sz="2800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990599" y="517525"/>
            <a:ext cx="123575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What</a:t>
            </a:r>
            <a:r>
              <a:rPr lang="fr-FR" dirty="0" smtClean="0"/>
              <a:t> about the </a:t>
            </a:r>
            <a:r>
              <a:rPr lang="fr-FR" dirty="0" err="1" smtClean="0"/>
              <a:t>gas</a:t>
            </a:r>
            <a:r>
              <a:rPr lang="fr-FR" dirty="0" smtClean="0"/>
              <a:t> : Wind of AB stars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5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599199"/>
            <a:ext cx="6598763" cy="549897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1" t="1404"/>
          <a:stretch/>
        </p:blipFill>
        <p:spPr>
          <a:xfrm>
            <a:off x="8737076" y="1436231"/>
            <a:ext cx="812276" cy="5421769"/>
          </a:xfrm>
          <a:prstGeom prst="rect">
            <a:avLst/>
          </a:prstGeom>
        </p:spPr>
      </p:pic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Moving the source</a:t>
            </a:r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214540" y="4048110"/>
            <a:ext cx="141402" cy="16025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haut 8"/>
          <p:cNvSpPr/>
          <p:nvPr/>
        </p:nvSpPr>
        <p:spPr>
          <a:xfrm>
            <a:off x="3123336" y="3403076"/>
            <a:ext cx="323810" cy="5040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>
            <a:off x="9387447" y="2729140"/>
            <a:ext cx="323810" cy="13526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 experiment (1801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Once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time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716674" y="3224613"/>
            <a:ext cx="2397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Fringes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position change</a:t>
            </a:r>
          </a:p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But not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envelope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561723" y="5428266"/>
                <a:ext cx="2582182" cy="879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dirty="0" smtClean="0"/>
                  <a:t>Δx=2</a:t>
                </a:r>
                <a:r>
                  <a:rPr lang="el-GR" sz="3600" dirty="0" smtClean="0"/>
                  <a:t>π</a:t>
                </a:r>
                <a:r>
                  <a:rPr lang="fr-FR" sz="3600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360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lang="fr-FR" sz="3600" dirty="0" smtClean="0"/>
                  <a:t> </a:t>
                </a:r>
                <a:r>
                  <a:rPr lang="el-GR" sz="3600" dirty="0" smtClean="0"/>
                  <a:t>Δϕ</a:t>
                </a:r>
                <a:r>
                  <a:rPr lang="fr-FR" sz="3600" dirty="0" smtClean="0"/>
                  <a:t> </a:t>
                </a:r>
                <a:endParaRPr lang="fr-FR" sz="36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723" y="5428266"/>
                <a:ext cx="2582182" cy="879087"/>
              </a:xfrm>
              <a:prstGeom prst="rect">
                <a:avLst/>
              </a:prstGeom>
              <a:blipFill rotWithShape="0">
                <a:blip r:embed="rId4"/>
                <a:stretch>
                  <a:fillRect l="-7075" r="-2123" b="-124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0444918" y="3907105"/>
            <a:ext cx="851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solidFill>
                  <a:schemeClr val="accent1"/>
                </a:solidFill>
              </a:rPr>
              <a:t>Δϕ</a:t>
            </a:r>
            <a:r>
              <a:rPr lang="fr-FR" sz="36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84874" y="2811447"/>
            <a:ext cx="542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 smtClean="0">
                <a:solidFill>
                  <a:schemeClr val="accent1"/>
                </a:solidFill>
              </a:rPr>
              <a:t>Δx</a:t>
            </a:r>
            <a:endParaRPr lang="fr-FR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"/>
    </mc:Choice>
    <mc:Fallback xmlns="">
      <p:transition spd="slow" advTm="1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0" y="1928390"/>
            <a:ext cx="7653821" cy="24976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3211" y="5676366"/>
            <a:ext cx="147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Kraus+ (2008</a:t>
            </a:r>
            <a:r>
              <a:rPr lang="fr-FR" dirty="0" smtClean="0"/>
              <a:t>)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What</a:t>
            </a:r>
            <a:r>
              <a:rPr lang="fr-FR" dirty="0" smtClean="0"/>
              <a:t> about the </a:t>
            </a:r>
            <a:r>
              <a:rPr lang="fr-FR" dirty="0" err="1" smtClean="0"/>
              <a:t>gas</a:t>
            </a:r>
            <a:r>
              <a:rPr lang="fr-FR" dirty="0" smtClean="0"/>
              <a:t> : </a:t>
            </a:r>
            <a:r>
              <a:rPr lang="fr-FR" dirty="0" err="1" smtClean="0"/>
              <a:t>Herbig</a:t>
            </a:r>
            <a:r>
              <a:rPr lang="fr-FR" dirty="0" smtClean="0"/>
              <a:t> stars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46"/>
          <a:stretch/>
        </p:blipFill>
        <p:spPr>
          <a:xfrm>
            <a:off x="9865930" y="2103132"/>
            <a:ext cx="2023241" cy="410475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4" r="1429"/>
          <a:stretch/>
        </p:blipFill>
        <p:spPr>
          <a:xfrm>
            <a:off x="7871592" y="3632108"/>
            <a:ext cx="1994338" cy="275324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01567" y="5756698"/>
            <a:ext cx="407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 </a:t>
            </a:r>
            <a:r>
              <a:rPr lang="fr-FR" dirty="0" err="1" smtClean="0"/>
              <a:t>Herbig</a:t>
            </a:r>
            <a:r>
              <a:rPr lang="fr-FR" dirty="0" smtClean="0"/>
              <a:t> stars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VLTI/AMBER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2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72" y="2424320"/>
            <a:ext cx="4398628" cy="19120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211" y="5676366"/>
            <a:ext cx="152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Kraus+ (2008)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What</a:t>
            </a:r>
            <a:r>
              <a:rPr lang="fr-FR" dirty="0" smtClean="0"/>
              <a:t> about the </a:t>
            </a:r>
            <a:r>
              <a:rPr lang="fr-FR" dirty="0" err="1" smtClean="0"/>
              <a:t>gas</a:t>
            </a:r>
            <a:r>
              <a:rPr lang="fr-FR" dirty="0" smtClean="0"/>
              <a:t> : </a:t>
            </a:r>
            <a:r>
              <a:rPr lang="fr-FR" dirty="0" err="1" smtClean="0"/>
              <a:t>Herbig</a:t>
            </a:r>
            <a:r>
              <a:rPr lang="fr-FR" dirty="0" smtClean="0"/>
              <a:t> stars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"/>
          <a:stretch/>
        </p:blipFill>
        <p:spPr>
          <a:xfrm>
            <a:off x="3896687" y="2428057"/>
            <a:ext cx="4154237" cy="19120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/>
          <a:stretch/>
        </p:blipFill>
        <p:spPr>
          <a:xfrm>
            <a:off x="31531" y="2428057"/>
            <a:ext cx="4257440" cy="19120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76247" y="4454242"/>
            <a:ext cx="1571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Large Emission</a:t>
            </a:r>
          </a:p>
          <a:p>
            <a:pPr algn="ctr"/>
            <a:r>
              <a:rPr lang="fr-FR" dirty="0" smtClean="0"/>
              <a:t>Disk </a:t>
            </a:r>
            <a:r>
              <a:rPr lang="fr-FR" dirty="0" err="1" smtClean="0"/>
              <a:t>wind</a:t>
            </a:r>
            <a:r>
              <a:rPr lang="fr-FR" dirty="0" smtClean="0"/>
              <a:t>?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4370545" y="4423538"/>
            <a:ext cx="3958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Compact Emission</a:t>
            </a:r>
          </a:p>
          <a:p>
            <a:pPr algn="ctr"/>
            <a:r>
              <a:rPr lang="fr-FR" dirty="0" err="1" smtClean="0"/>
              <a:t>Inner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r>
              <a:rPr lang="fr-FR" dirty="0" smtClean="0"/>
              <a:t> or </a:t>
            </a:r>
            <a:r>
              <a:rPr lang="fr-FR" dirty="0" err="1" smtClean="0"/>
              <a:t>magnetospheric</a:t>
            </a:r>
            <a:r>
              <a:rPr lang="fr-FR" dirty="0" smtClean="0"/>
              <a:t> </a:t>
            </a:r>
            <a:r>
              <a:rPr lang="fr-FR" dirty="0" err="1" smtClean="0"/>
              <a:t>accretion</a:t>
            </a:r>
            <a:r>
              <a:rPr lang="fr-FR" dirty="0" smtClean="0"/>
              <a:t>?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9419780" y="4350005"/>
            <a:ext cx="140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Intermediate</a:t>
            </a:r>
            <a:endParaRPr lang="fr-FR" dirty="0" smtClean="0"/>
          </a:p>
          <a:p>
            <a:pPr algn="ctr"/>
            <a:r>
              <a:rPr lang="fr-FR" dirty="0" err="1" smtClean="0"/>
              <a:t>Stellar</a:t>
            </a:r>
            <a:r>
              <a:rPr lang="fr-FR" dirty="0" smtClean="0"/>
              <a:t> </a:t>
            </a:r>
            <a:r>
              <a:rPr lang="fr-FR" dirty="0" err="1" smtClean="0"/>
              <a:t>wind</a:t>
            </a:r>
            <a:r>
              <a:rPr lang="fr-FR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2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 of multi-band </a:t>
            </a:r>
            <a:r>
              <a:rPr lang="fr-FR" dirty="0" err="1" smtClean="0"/>
              <a:t>interferometry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8" y="2179028"/>
            <a:ext cx="3532296" cy="3718583"/>
          </a:xfrm>
          <a:prstGeom prst="rect">
            <a:avLst/>
          </a:prstGeom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79" y="3826922"/>
            <a:ext cx="3460236" cy="247304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81360" y="1187968"/>
            <a:ext cx="986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The </a:t>
            </a:r>
            <a:r>
              <a:rPr lang="fr-FR" sz="2400" dirty="0" err="1" smtClean="0"/>
              <a:t>classical</a:t>
            </a:r>
            <a:r>
              <a:rPr lang="fr-FR" sz="2400" dirty="0" smtClean="0"/>
              <a:t> Be </a:t>
            </a:r>
            <a:r>
              <a:rPr lang="el-GR" sz="2400" dirty="0" smtClean="0"/>
              <a:t>α</a:t>
            </a:r>
            <a:r>
              <a:rPr lang="fr-FR" sz="2400" dirty="0" smtClean="0"/>
              <a:t> Ara as </a:t>
            </a:r>
            <a:r>
              <a:rPr lang="fr-FR" sz="2400" dirty="0" err="1" smtClean="0"/>
              <a:t>seen</a:t>
            </a:r>
            <a:r>
              <a:rPr lang="fr-FR" sz="2400" dirty="0" smtClean="0"/>
              <a:t> by the VTI instruments AMBER and MIDI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2868946" y="2351680"/>
            <a:ext cx="787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2.1µm</a:t>
            </a:r>
          </a:p>
          <a:p>
            <a:r>
              <a:rPr lang="fr-FR" dirty="0" smtClean="0">
                <a:solidFill>
                  <a:srgbClr val="01FF62"/>
                </a:solidFill>
              </a:rPr>
              <a:t>8µm</a:t>
            </a:r>
            <a:endParaRPr lang="fr-FR" dirty="0">
              <a:solidFill>
                <a:srgbClr val="01FF62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12µm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221641" y="3294825"/>
            <a:ext cx="1874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Disk size </a:t>
            </a:r>
          </a:p>
          <a:p>
            <a:pPr algn="ctr"/>
            <a:r>
              <a:rPr lang="fr-FR" dirty="0"/>
              <a:t>c</a:t>
            </a:r>
            <a:r>
              <a:rPr lang="fr-FR" dirty="0" smtClean="0"/>
              <a:t>onstant </a:t>
            </a:r>
            <a:r>
              <a:rPr lang="fr-FR" dirty="0" err="1" smtClean="0"/>
              <a:t>between</a:t>
            </a:r>
            <a:endParaRPr lang="fr-FR" dirty="0" smtClean="0"/>
          </a:p>
          <a:p>
            <a:pPr algn="ctr"/>
            <a:r>
              <a:rPr lang="fr-FR" dirty="0" smtClean="0"/>
              <a:t>2.1 and 12µm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064779" y="6115302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Isothermal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r>
              <a:rPr lang="fr-FR" dirty="0" smtClean="0"/>
              <a:t> (</a:t>
            </a:r>
            <a:r>
              <a:rPr lang="fr-FR" dirty="0" err="1" smtClean="0"/>
              <a:t>Sigut</a:t>
            </a:r>
            <a:r>
              <a:rPr lang="fr-FR" dirty="0" smtClean="0"/>
              <a:t> &amp; Jones 2009)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19" y="1650843"/>
            <a:ext cx="5322313" cy="186281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397560" y="587078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Meilland</a:t>
            </a:r>
            <a:r>
              <a:rPr lang="fr-FR" dirty="0" smtClean="0"/>
              <a:t>+ 2009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5430644" y="2453001"/>
            <a:ext cx="930265" cy="6358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5415776" y="4318190"/>
            <a:ext cx="1417984" cy="8493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959142" y="3457590"/>
            <a:ext cx="484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Disk </a:t>
            </a:r>
            <a:r>
              <a:rPr lang="fr-FR" dirty="0" err="1" smtClean="0"/>
              <a:t>truncated</a:t>
            </a:r>
            <a:r>
              <a:rPr lang="fr-FR" dirty="0" smtClean="0"/>
              <a:t> by a </a:t>
            </a:r>
            <a:r>
              <a:rPr lang="fr-FR" dirty="0" err="1" smtClean="0"/>
              <a:t>companion</a:t>
            </a:r>
            <a:r>
              <a:rPr lang="fr-FR" dirty="0" smtClean="0"/>
              <a:t> (</a:t>
            </a:r>
            <a:r>
              <a:rPr lang="fr-FR" dirty="0" err="1" smtClean="0"/>
              <a:t>Chesneau</a:t>
            </a:r>
            <a:r>
              <a:rPr lang="fr-FR" dirty="0" smtClean="0"/>
              <a:t>+ 2005)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21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13" y="4938947"/>
            <a:ext cx="1843189" cy="1252486"/>
          </a:xfrm>
          <a:prstGeom prst="rect">
            <a:avLst/>
          </a:prstGeom>
        </p:spPr>
      </p:pic>
      <p:graphicFrame>
        <p:nvGraphicFramePr>
          <p:cNvPr id="25" name="Tableau 24"/>
          <p:cNvGraphicFramePr>
            <a:graphicFrameLocks noGrp="1"/>
          </p:cNvGraphicFramePr>
          <p:nvPr>
            <p:extLst/>
          </p:nvPr>
        </p:nvGraphicFramePr>
        <p:xfrm>
          <a:off x="166617" y="1147703"/>
          <a:ext cx="4055141" cy="544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748"/>
                <a:gridCol w="1078118"/>
                <a:gridCol w="1819275"/>
              </a:tblGrid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Author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Star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Instrument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Tycner</a:t>
                      </a:r>
                      <a:r>
                        <a:rPr lang="fr-FR" sz="1100" dirty="0" smtClean="0"/>
                        <a:t>+ 2004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100" dirty="0" smtClean="0"/>
                        <a:t>ζ</a:t>
                      </a:r>
                      <a:r>
                        <a:rPr lang="fr-FR" sz="1100" dirty="0" smtClean="0"/>
                        <a:t> Tau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NPOI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Tycner</a:t>
                      </a:r>
                      <a:r>
                        <a:rPr lang="fr-FR" sz="1100" dirty="0" smtClean="0"/>
                        <a:t>+ 2006</a:t>
                      </a:r>
                      <a:endParaRPr lang="fr-FR" sz="11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100" dirty="0" smtClean="0"/>
                        <a:t>γ</a:t>
                      </a:r>
                      <a:r>
                        <a:rPr lang="fr-FR" sz="1100" dirty="0" smtClean="0"/>
                        <a:t> Cas &amp; </a:t>
                      </a:r>
                      <a:r>
                        <a:rPr lang="el-GR" sz="1100" dirty="0" smtClean="0"/>
                        <a:t>ϕ</a:t>
                      </a:r>
                      <a:r>
                        <a:rPr lang="fr-FR" sz="1100" dirty="0" smtClean="0"/>
                        <a:t> Per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NPOI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baseline="0" dirty="0" err="1" smtClean="0"/>
                        <a:t>Kervella</a:t>
                      </a:r>
                      <a:r>
                        <a:rPr lang="fr-FR" sz="1100" baseline="0" dirty="0" smtClean="0"/>
                        <a:t>+ 2006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Achernar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VLTI/VINCI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Gies</a:t>
                      </a:r>
                      <a:r>
                        <a:rPr lang="fr-FR" sz="1100" dirty="0" smtClean="0"/>
                        <a:t>+</a:t>
                      </a:r>
                      <a:r>
                        <a:rPr lang="fr-FR" sz="1100" baseline="0" dirty="0" smtClean="0"/>
                        <a:t> 2007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4 Stars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CHARA/CLASSIC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Meilland</a:t>
                      </a:r>
                      <a:r>
                        <a:rPr lang="fr-FR" sz="1100" dirty="0" smtClean="0"/>
                        <a:t>+ 2007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100" dirty="0" smtClean="0"/>
                        <a:t>α</a:t>
                      </a:r>
                      <a:r>
                        <a:rPr lang="fr-FR" sz="1100" dirty="0" smtClean="0"/>
                        <a:t> Ara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VLTI/AMBER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Meilland</a:t>
                      </a:r>
                      <a:r>
                        <a:rPr lang="fr-FR" sz="1100" dirty="0" smtClean="0"/>
                        <a:t>+ 2007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100" dirty="0" smtClean="0"/>
                        <a:t>κ</a:t>
                      </a:r>
                      <a:r>
                        <a:rPr lang="fr-FR" sz="1100" dirty="0" smtClean="0"/>
                        <a:t> </a:t>
                      </a:r>
                      <a:r>
                        <a:rPr lang="fr-FR" sz="1100" dirty="0" err="1" smtClean="0"/>
                        <a:t>CMa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VLTI/AMBER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Meilland</a:t>
                      </a:r>
                      <a:r>
                        <a:rPr lang="fr-FR" sz="1100" dirty="0" smtClean="0"/>
                        <a:t>+</a:t>
                      </a:r>
                      <a:r>
                        <a:rPr lang="fr-FR" sz="1100" baseline="0" dirty="0" smtClean="0"/>
                        <a:t> 2008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100" dirty="0" smtClean="0"/>
                        <a:t>δ</a:t>
                      </a:r>
                      <a:r>
                        <a:rPr lang="fr-FR" sz="1100" dirty="0" smtClean="0"/>
                        <a:t> Cen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VLTI/AMBER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Kanaan</a:t>
                      </a:r>
                      <a:r>
                        <a:rPr lang="fr-FR" sz="1100" dirty="0" smtClean="0"/>
                        <a:t>+ 2008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Achernar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VLTI/VINCI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Tycner</a:t>
                      </a:r>
                      <a:r>
                        <a:rPr lang="fr-FR" sz="1100" dirty="0" smtClean="0"/>
                        <a:t>+ 2008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100" dirty="0" smtClean="0"/>
                        <a:t>χ</a:t>
                      </a:r>
                      <a:r>
                        <a:rPr lang="fr-FR" sz="1100" dirty="0" smtClean="0"/>
                        <a:t> </a:t>
                      </a:r>
                      <a:r>
                        <a:rPr lang="fr-FR" sz="1100" dirty="0" err="1" smtClean="0"/>
                        <a:t>Oph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NPOI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Kervella</a:t>
                      </a:r>
                      <a:r>
                        <a:rPr lang="fr-FR" sz="1100" dirty="0" smtClean="0"/>
                        <a:t>+ 2009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Achernar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VLTI/MIDI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Stelf</a:t>
                      </a:r>
                      <a:r>
                        <a:rPr lang="fr-FR" sz="1100" dirty="0" smtClean="0"/>
                        <a:t>+</a:t>
                      </a:r>
                      <a:r>
                        <a:rPr lang="fr-FR" sz="1100" baseline="0" dirty="0" smtClean="0"/>
                        <a:t> 2009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100" dirty="0" smtClean="0"/>
                        <a:t>ζ</a:t>
                      </a:r>
                      <a:r>
                        <a:rPr lang="fr-FR" sz="1100" dirty="0" smtClean="0"/>
                        <a:t> Tau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VLTI/AMBER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aseline="0" dirty="0" err="1" smtClean="0"/>
                        <a:t>Caricofi</a:t>
                      </a:r>
                      <a:r>
                        <a:rPr lang="fr-FR" sz="1100" baseline="0" dirty="0" smtClean="0"/>
                        <a:t>+ 2009</a:t>
                      </a:r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/>
                        <a:t>ζ</a:t>
                      </a:r>
                      <a:r>
                        <a:rPr lang="fr-FR" sz="1100" dirty="0" smtClean="0"/>
                        <a:t> Tau</a:t>
                      </a:r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VLTI/AMBER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Meilland</a:t>
                      </a:r>
                      <a:r>
                        <a:rPr lang="fr-FR" sz="1100" dirty="0" smtClean="0"/>
                        <a:t>+ 2009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7</a:t>
                      </a:r>
                      <a:r>
                        <a:rPr lang="fr-FR" sz="1100" baseline="0" dirty="0" smtClean="0"/>
                        <a:t> Stars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VLTI/MIDI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Tycner</a:t>
                      </a:r>
                      <a:r>
                        <a:rPr lang="fr-FR" sz="1100" dirty="0" smtClean="0"/>
                        <a:t>+ 2011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100" smtClean="0"/>
                        <a:t>δ</a:t>
                      </a:r>
                      <a:r>
                        <a:rPr lang="fr-FR" sz="1100" smtClean="0"/>
                        <a:t> Sco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smtClean="0"/>
                        <a:t>NPOI</a:t>
                      </a:r>
                      <a:endParaRPr lang="en-US" sz="1100" dirty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Meilland</a:t>
                      </a:r>
                      <a:r>
                        <a:rPr lang="fr-FR" sz="1100" dirty="0" smtClean="0"/>
                        <a:t>+</a:t>
                      </a:r>
                      <a:r>
                        <a:rPr lang="fr-FR" sz="1100" baseline="0" dirty="0" smtClean="0"/>
                        <a:t> 2011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/>
                        <a:t>δ</a:t>
                      </a:r>
                      <a:r>
                        <a:rPr lang="fr-FR" sz="1100" dirty="0" smtClean="0"/>
                        <a:t> </a:t>
                      </a:r>
                      <a:r>
                        <a:rPr lang="fr-FR" sz="1100" dirty="0" err="1" smtClean="0"/>
                        <a:t>Sco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VLTI/AMBER+ CHARA/VEGA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Meilland</a:t>
                      </a:r>
                      <a:r>
                        <a:rPr lang="fr-FR" sz="1100" dirty="0" smtClean="0"/>
                        <a:t>+</a:t>
                      </a:r>
                      <a:r>
                        <a:rPr lang="fr-FR" sz="1100" baseline="0" dirty="0" smtClean="0"/>
                        <a:t> 2012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8 Stars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VLTI/AMBER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Delaa</a:t>
                      </a:r>
                      <a:r>
                        <a:rPr lang="fr-FR" sz="1100" dirty="0" smtClean="0"/>
                        <a:t>+</a:t>
                      </a:r>
                      <a:r>
                        <a:rPr lang="fr-FR" sz="1100" baseline="0" dirty="0" smtClean="0"/>
                        <a:t> 2011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48 Per &amp; </a:t>
                      </a:r>
                      <a:r>
                        <a:rPr lang="fr-FR" sz="1100" baseline="0" dirty="0" smtClean="0"/>
                        <a:t> </a:t>
                      </a:r>
                      <a:r>
                        <a:rPr lang="el-GR" sz="1100" baseline="0" dirty="0" smtClean="0"/>
                        <a:t>ψ</a:t>
                      </a:r>
                      <a:r>
                        <a:rPr lang="fr-FR" sz="1100" baseline="0" dirty="0" smtClean="0"/>
                        <a:t> </a:t>
                      </a:r>
                      <a:r>
                        <a:rPr lang="fr-FR" sz="1100" dirty="0" smtClean="0"/>
                        <a:t>Per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CHARA/VEGA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Stee</a:t>
                      </a:r>
                      <a:r>
                        <a:rPr lang="fr-FR" sz="1100" dirty="0" smtClean="0"/>
                        <a:t>+</a:t>
                      </a:r>
                      <a:r>
                        <a:rPr lang="fr-FR" sz="1100" baseline="0" dirty="0" smtClean="0"/>
                        <a:t> 2012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/>
                        <a:t>γ</a:t>
                      </a:r>
                      <a:r>
                        <a:rPr lang="fr-FR" sz="1100" dirty="0" smtClean="0"/>
                        <a:t> Cas</a:t>
                      </a:r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CHARA/VEGA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Meilland</a:t>
                      </a:r>
                      <a:r>
                        <a:rPr lang="fr-FR" sz="1100" dirty="0" smtClean="0"/>
                        <a:t>+ 2013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 smtClean="0"/>
                        <a:t>δ</a:t>
                      </a:r>
                      <a:r>
                        <a:rPr lang="fr-FR" sz="1100" dirty="0" smtClean="0"/>
                        <a:t> </a:t>
                      </a:r>
                      <a:r>
                        <a:rPr lang="fr-FR" sz="1100" dirty="0" err="1" smtClean="0"/>
                        <a:t>Sco</a:t>
                      </a:r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VLTI/AMBER</a:t>
                      </a:r>
                      <a:endParaRPr lang="en-US" sz="1100" dirty="0" smtClean="0"/>
                    </a:p>
                  </a:txBody>
                  <a:tcPr/>
                </a:tc>
              </a:tr>
              <a:tr h="236835"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Touhami</a:t>
                      </a:r>
                      <a:r>
                        <a:rPr lang="fr-FR" sz="1100" dirty="0" smtClean="0"/>
                        <a:t>+</a:t>
                      </a:r>
                      <a:r>
                        <a:rPr lang="fr-FR" sz="1100" baseline="0" dirty="0" smtClean="0"/>
                        <a:t> 2013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24 Stars</a:t>
                      </a:r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CHARA/CLIMB</a:t>
                      </a:r>
                      <a:endParaRPr lang="en-US" sz="11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Be stars and interferometry</a:t>
            </a:r>
            <a:endParaRPr lang="en-US" dirty="0"/>
          </a:p>
        </p:txBody>
      </p:sp>
      <p:grpSp>
        <p:nvGrpSpPr>
          <p:cNvPr id="35" name="Groupe 34"/>
          <p:cNvGrpSpPr/>
          <p:nvPr/>
        </p:nvGrpSpPr>
        <p:grpSpPr>
          <a:xfrm>
            <a:off x="4561279" y="1391203"/>
            <a:ext cx="4371975" cy="1754395"/>
            <a:chOff x="6648450" y="2026511"/>
            <a:chExt cx="4371975" cy="1754395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450" y="2330391"/>
              <a:ext cx="4371975" cy="1450515"/>
            </a:xfrm>
            <a:prstGeom prst="rect">
              <a:avLst/>
            </a:prstGeom>
          </p:spPr>
        </p:pic>
        <p:grpSp>
          <p:nvGrpSpPr>
            <p:cNvPr id="34" name="Groupe 33"/>
            <p:cNvGrpSpPr/>
            <p:nvPr/>
          </p:nvGrpSpPr>
          <p:grpSpPr>
            <a:xfrm>
              <a:off x="6830782" y="2026511"/>
              <a:ext cx="4078150" cy="774292"/>
              <a:chOff x="6819900" y="2068306"/>
              <a:chExt cx="4078150" cy="774292"/>
            </a:xfrm>
          </p:grpSpPr>
          <p:sp>
            <p:nvSpPr>
              <p:cNvPr id="28" name="ZoneTexte 27"/>
              <p:cNvSpPr txBox="1"/>
              <p:nvPr/>
            </p:nvSpPr>
            <p:spPr>
              <a:xfrm>
                <a:off x="6819900" y="2412882"/>
                <a:ext cx="9113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SIMECA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8410282" y="2470032"/>
                <a:ext cx="848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BEDISK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9991725" y="2473266"/>
                <a:ext cx="835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HDUST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101433" y="2068306"/>
                <a:ext cx="37966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Radiative transfer modelling</a:t>
                </a:r>
                <a:endParaRPr lang="en-US" sz="2400" b="1" dirty="0"/>
              </a:p>
            </p:txBody>
          </p:sp>
        </p:grpSp>
      </p:grpSp>
      <p:grpSp>
        <p:nvGrpSpPr>
          <p:cNvPr id="36" name="Groupe 35"/>
          <p:cNvGrpSpPr/>
          <p:nvPr/>
        </p:nvGrpSpPr>
        <p:grpSpPr>
          <a:xfrm>
            <a:off x="9069768" y="2171438"/>
            <a:ext cx="2853933" cy="1570620"/>
            <a:chOff x="6904407" y="3862684"/>
            <a:chExt cx="2853933" cy="1570620"/>
          </a:xfrm>
        </p:grpSpPr>
        <p:sp>
          <p:nvSpPr>
            <p:cNvPr id="32" name="ZoneTexte 31"/>
            <p:cNvSpPr txBox="1"/>
            <p:nvPr/>
          </p:nvSpPr>
          <p:spPr>
            <a:xfrm>
              <a:off x="7541217" y="3862684"/>
              <a:ext cx="217110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Disk kinematics</a:t>
              </a:r>
              <a:endParaRPr lang="en-US" sz="2400" b="1" dirty="0" smtClean="0">
                <a:sym typeface="Wingdings" panose="05000000000000000000" pitchFamily="2" charset="2"/>
              </a:endParaRPr>
            </a:p>
            <a:p>
              <a:pPr algn="ctr"/>
              <a:r>
                <a:rPr lang="en-US" dirty="0" smtClean="0">
                  <a:sym typeface="Wingdings" panose="05000000000000000000" pitchFamily="2" charset="2"/>
                </a:rPr>
                <a:t> </a:t>
              </a:r>
              <a:r>
                <a:rPr lang="en-US" dirty="0" err="1" smtClean="0">
                  <a:sym typeface="Wingdings" panose="05000000000000000000" pitchFamily="2" charset="2"/>
                </a:rPr>
                <a:t>Keplerian</a:t>
              </a:r>
              <a:r>
                <a:rPr lang="en-US" dirty="0" smtClean="0">
                  <a:sym typeface="Wingdings" panose="05000000000000000000" pitchFamily="2" charset="2"/>
                </a:rPr>
                <a:t> rotation</a:t>
              </a:r>
              <a:endParaRPr lang="en-US" dirty="0"/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407" y="4515811"/>
              <a:ext cx="2853933" cy="917493"/>
            </a:xfrm>
            <a:prstGeom prst="rect">
              <a:avLst/>
            </a:prstGeom>
          </p:spPr>
        </p:pic>
      </p:grpSp>
      <p:pic>
        <p:nvPicPr>
          <p:cNvPr id="37" name="Imag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78" y="4603068"/>
            <a:ext cx="1940175" cy="1505702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4743611" y="4603068"/>
            <a:ext cx="144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Polar </a:t>
            </a:r>
            <a:r>
              <a:rPr lang="fr-FR" b="1" dirty="0" err="1" smtClean="0"/>
              <a:t>Winds</a:t>
            </a:r>
            <a:r>
              <a:rPr lang="fr-FR" b="1" dirty="0" smtClean="0"/>
              <a:t>?</a:t>
            </a:r>
            <a:endParaRPr lang="en-US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8750921" y="3848322"/>
            <a:ext cx="150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Statistics</a:t>
            </a:r>
            <a:endParaRPr lang="en-US" sz="28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7670529" y="4629448"/>
            <a:ext cx="162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Stellar</a:t>
            </a:r>
            <a:r>
              <a:rPr lang="fr-FR" b="1" dirty="0" smtClean="0"/>
              <a:t> rotation</a:t>
            </a:r>
            <a:endParaRPr lang="en-US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9868213" y="4292616"/>
            <a:ext cx="1796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Size, flattening</a:t>
            </a:r>
            <a:r>
              <a:rPr lang="en-US" dirty="0" smtClean="0"/>
              <a:t>…</a:t>
            </a:r>
          </a:p>
          <a:p>
            <a:pPr algn="ctr"/>
            <a:r>
              <a:rPr lang="en-US" dirty="0" smtClean="0"/>
              <a:t>Density structure</a:t>
            </a:r>
            <a:endParaRPr lang="en-US" dirty="0"/>
          </a:p>
        </p:txBody>
      </p:sp>
      <p:sp>
        <p:nvSpPr>
          <p:cNvPr id="43" name="ZoneTexte 42"/>
          <p:cNvSpPr txBox="1"/>
          <p:nvPr/>
        </p:nvSpPr>
        <p:spPr>
          <a:xfrm>
            <a:off x="7681462" y="5595240"/>
            <a:ext cx="15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Near to </a:t>
            </a:r>
            <a:r>
              <a:rPr lang="fr-FR" dirty="0" err="1" smtClean="0"/>
              <a:t>critical</a:t>
            </a:r>
            <a:endParaRPr lang="en-US" dirty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04" y="4972400"/>
            <a:ext cx="1491372" cy="1495425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5810692" y="320072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Binarity</a:t>
            </a:r>
            <a:endParaRPr lang="en-US" b="1" dirty="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61" y="3497054"/>
            <a:ext cx="2633433" cy="102966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llipse 2"/>
          <p:cNvSpPr/>
          <p:nvPr/>
        </p:nvSpPr>
        <p:spPr>
          <a:xfrm rot="20927721">
            <a:off x="8949846" y="1895882"/>
            <a:ext cx="3133627" cy="173274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8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57" y="1021449"/>
            <a:ext cx="4041916" cy="532707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17" y="938560"/>
            <a:ext cx="3942209" cy="519566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9" y="1257490"/>
            <a:ext cx="3862820" cy="509103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952890" cy="1325563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about </a:t>
            </a:r>
            <a:r>
              <a:rPr lang="fr-FR" dirty="0" err="1" smtClean="0"/>
              <a:t>kinematics</a:t>
            </a:r>
            <a:r>
              <a:rPr lang="fr-FR" dirty="0" smtClean="0"/>
              <a:t> </a:t>
            </a:r>
            <a:r>
              <a:rPr lang="fr-FR" dirty="0" smtClean="0"/>
              <a:t>: </a:t>
            </a:r>
            <a:r>
              <a:rPr lang="fr-FR" dirty="0" err="1" smtClean="0"/>
              <a:t>classical</a:t>
            </a:r>
            <a:r>
              <a:rPr lang="fr-FR" dirty="0" smtClean="0"/>
              <a:t> Be stars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" y="1494087"/>
            <a:ext cx="3388420" cy="386407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79" y="1353526"/>
            <a:ext cx="6848431" cy="4858874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573264" y="5417042"/>
            <a:ext cx="284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 Be stars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</a:t>
            </a:r>
          </a:p>
          <a:p>
            <a:pPr algn="ctr"/>
            <a:r>
              <a:rPr lang="fr-FR" dirty="0" smtClean="0"/>
              <a:t>VLTI/AMBER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5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about the </a:t>
            </a:r>
            <a:r>
              <a:rPr lang="fr-FR" dirty="0" err="1" smtClean="0"/>
              <a:t>kinematics</a:t>
            </a:r>
            <a:r>
              <a:rPr lang="fr-FR" dirty="0" smtClean="0"/>
              <a:t> : </a:t>
            </a:r>
            <a:r>
              <a:rPr lang="fr-FR" dirty="0" err="1" smtClean="0"/>
              <a:t>classical</a:t>
            </a:r>
            <a:r>
              <a:rPr lang="fr-FR" dirty="0" smtClean="0"/>
              <a:t> Be stars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42" y="1525549"/>
            <a:ext cx="6609917" cy="203185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65" y="3557400"/>
            <a:ext cx="6955270" cy="26110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83866" y="6063373"/>
            <a:ext cx="6236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Keplerian</a:t>
            </a:r>
            <a:r>
              <a:rPr lang="fr-FR" sz="2400" dirty="0" smtClean="0"/>
              <a:t> </a:t>
            </a:r>
            <a:r>
              <a:rPr lang="fr-FR" sz="2400" dirty="0" err="1" smtClean="0"/>
              <a:t>disks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no expansion (v</a:t>
            </a:r>
            <a:r>
              <a:rPr lang="fr-FR" sz="2400" baseline="-25000" dirty="0" smtClean="0"/>
              <a:t>exp</a:t>
            </a:r>
            <a:r>
              <a:rPr lang="fr-FR" sz="2400" dirty="0" smtClean="0"/>
              <a:t>&lt;10km/s )</a:t>
            </a:r>
            <a:endParaRPr lang="fr-FR" sz="24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" y="1494087"/>
            <a:ext cx="3388420" cy="386407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73264" y="5417042"/>
            <a:ext cx="284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 Be stars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</a:t>
            </a:r>
          </a:p>
          <a:p>
            <a:pPr algn="ctr"/>
            <a:r>
              <a:rPr lang="fr-FR" dirty="0" smtClean="0"/>
              <a:t>VLTI/AMBER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2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79" y="2880052"/>
            <a:ext cx="4549420" cy="351341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942379" cy="1325563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about the </a:t>
            </a:r>
            <a:r>
              <a:rPr lang="fr-FR" dirty="0" err="1" smtClean="0"/>
              <a:t>kinematics</a:t>
            </a:r>
            <a:r>
              <a:rPr lang="fr-FR" dirty="0" smtClean="0"/>
              <a:t>: </a:t>
            </a:r>
            <a:r>
              <a:rPr lang="fr-FR" dirty="0" err="1" smtClean="0"/>
              <a:t>classical</a:t>
            </a:r>
            <a:r>
              <a:rPr lang="fr-FR" dirty="0" smtClean="0"/>
              <a:t> Be stars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120" y="1348814"/>
            <a:ext cx="4509759" cy="230425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263004" y="4636758"/>
            <a:ext cx="2151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V/V</a:t>
            </a:r>
            <a:r>
              <a:rPr lang="fr-FR" sz="2000" baseline="-25000" dirty="0" smtClean="0"/>
              <a:t>c</a:t>
            </a:r>
            <a:r>
              <a:rPr lang="fr-FR" sz="2000" dirty="0" smtClean="0"/>
              <a:t> = 0.82 </a:t>
            </a:r>
            <a:r>
              <a:rPr lang="fr-FR" sz="2000" dirty="0" smtClean="0">
                <a:latin typeface="Times New Roman"/>
                <a:cs typeface="Times New Roman"/>
              </a:rPr>
              <a:t>± </a:t>
            </a:r>
            <a:r>
              <a:rPr lang="fr-FR" sz="2000" dirty="0" smtClean="0">
                <a:cs typeface="Times New Roman"/>
              </a:rPr>
              <a:t>0.08</a:t>
            </a:r>
          </a:p>
          <a:p>
            <a:r>
              <a:rPr lang="fr-FR" sz="2000" dirty="0" smtClean="0">
                <a:latin typeface="Times New Roman"/>
                <a:cs typeface="Times New Roman"/>
              </a:rPr>
              <a:t>Ω/</a:t>
            </a:r>
            <a:r>
              <a:rPr lang="el-GR" sz="2000" dirty="0" smtClean="0">
                <a:latin typeface="Times New Roman"/>
                <a:cs typeface="Times New Roman"/>
              </a:rPr>
              <a:t>Ω</a:t>
            </a:r>
            <a:r>
              <a:rPr lang="fr-FR" sz="2000" baseline="-25000" dirty="0" smtClean="0">
                <a:latin typeface="Times New Roman"/>
                <a:cs typeface="Times New Roman"/>
              </a:rPr>
              <a:t>c</a:t>
            </a:r>
            <a:r>
              <a:rPr lang="fr-FR" sz="2000" dirty="0" smtClean="0">
                <a:latin typeface="Times New Roman"/>
                <a:cs typeface="Times New Roman"/>
              </a:rPr>
              <a:t> = 0.95 </a:t>
            </a:r>
            <a:r>
              <a:rPr lang="el-GR" sz="2000" dirty="0" smtClean="0">
                <a:latin typeface="Times New Roman"/>
                <a:cs typeface="Times New Roman"/>
              </a:rPr>
              <a:t>±</a:t>
            </a:r>
            <a:r>
              <a:rPr lang="fr-FR" sz="2000" dirty="0" smtClean="0">
                <a:latin typeface="Times New Roman"/>
                <a:cs typeface="Times New Roman"/>
              </a:rPr>
              <a:t> 0.02</a:t>
            </a:r>
            <a:endParaRPr lang="fr-FR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" y="1494087"/>
            <a:ext cx="3388420" cy="386407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73264" y="5417042"/>
            <a:ext cx="284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 Be stars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</a:t>
            </a:r>
          </a:p>
          <a:p>
            <a:pPr algn="ctr"/>
            <a:r>
              <a:rPr lang="fr-FR" dirty="0" smtClean="0"/>
              <a:t>VLTI/AMBER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859848" y="4173610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Nearly</a:t>
            </a:r>
            <a:r>
              <a:rPr lang="fr-FR" sz="2400" dirty="0" smtClean="0"/>
              <a:t> </a:t>
            </a:r>
            <a:r>
              <a:rPr lang="fr-FR" sz="2400" dirty="0" err="1" smtClean="0"/>
              <a:t>critical</a:t>
            </a:r>
            <a:r>
              <a:rPr lang="fr-FR" sz="2400" dirty="0" smtClean="0"/>
              <a:t> </a:t>
            </a:r>
            <a:r>
              <a:rPr lang="fr-FR" sz="2400" dirty="0" err="1" smtClean="0"/>
              <a:t>rotators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5296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about the </a:t>
            </a:r>
            <a:r>
              <a:rPr lang="fr-FR" dirty="0" err="1" smtClean="0"/>
              <a:t>kinematics</a:t>
            </a:r>
            <a:r>
              <a:rPr lang="fr-FR" dirty="0"/>
              <a:t> </a:t>
            </a:r>
            <a:r>
              <a:rPr lang="fr-FR" dirty="0" smtClean="0"/>
              <a:t>: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objects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31249" y="1345176"/>
            <a:ext cx="207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Herbig</a:t>
            </a:r>
            <a:r>
              <a:rPr lang="fr-FR" dirty="0" smtClean="0"/>
              <a:t> </a:t>
            </a:r>
            <a:r>
              <a:rPr lang="fr-FR" dirty="0" err="1" smtClean="0"/>
              <a:t>Ae</a:t>
            </a:r>
            <a:r>
              <a:rPr lang="fr-FR" dirty="0" smtClean="0"/>
              <a:t>/Be stars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215771" y="1341581"/>
            <a:ext cx="22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Hot </a:t>
            </a:r>
            <a:r>
              <a:rPr lang="fr-FR" dirty="0" err="1" smtClean="0"/>
              <a:t>supergiant’s</a:t>
            </a:r>
            <a:r>
              <a:rPr lang="fr-FR" dirty="0" smtClean="0"/>
              <a:t> </a:t>
            </a:r>
            <a:r>
              <a:rPr lang="fr-FR" dirty="0" err="1" smtClean="0"/>
              <a:t>wind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506222" y="2021108"/>
            <a:ext cx="75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Novas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0" y="2404108"/>
            <a:ext cx="3403611" cy="3261792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"/>
          <a:stretch>
            <a:fillRect/>
          </a:stretch>
        </p:blipFill>
        <p:spPr bwMode="auto">
          <a:xfrm>
            <a:off x="3950289" y="1615970"/>
            <a:ext cx="2762535" cy="16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795625" y="3210898"/>
            <a:ext cx="1396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err="1" smtClean="0"/>
              <a:t>Chesneau</a:t>
            </a:r>
            <a:r>
              <a:rPr lang="fr-FR" sz="1400" dirty="0"/>
              <a:t>+ </a:t>
            </a:r>
            <a:r>
              <a:rPr lang="fr-FR" sz="1400" dirty="0" smtClean="0"/>
              <a:t>2010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9179003" y="5519821"/>
            <a:ext cx="12218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T </a:t>
            </a:r>
            <a:r>
              <a:rPr lang="fr-FR" dirty="0" err="1" smtClean="0"/>
              <a:t>Pyx</a:t>
            </a:r>
            <a:endParaRPr lang="fr-FR" dirty="0" smtClean="0"/>
          </a:p>
          <a:p>
            <a:pPr algn="ctr"/>
            <a:r>
              <a:rPr lang="fr-FR" sz="1200" dirty="0" err="1"/>
              <a:t>Chesneau</a:t>
            </a:r>
            <a:r>
              <a:rPr lang="fr-FR" sz="1200" dirty="0"/>
              <a:t>+ </a:t>
            </a:r>
            <a:r>
              <a:rPr lang="fr-FR" sz="1200" dirty="0" smtClean="0"/>
              <a:t>2011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211781" y="5788335"/>
            <a:ext cx="3513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/>
              <a:t>Malbet</a:t>
            </a:r>
            <a:r>
              <a:rPr lang="fr-FR" sz="1400" dirty="0" smtClean="0"/>
              <a:t>+ 2007, Tatulli+2007, </a:t>
            </a:r>
            <a:r>
              <a:rPr lang="fr-FR" sz="1400" dirty="0" err="1" smtClean="0"/>
              <a:t>Weigelt</a:t>
            </a:r>
            <a:r>
              <a:rPr lang="fr-FR" sz="1400" dirty="0" smtClean="0"/>
              <a:t>+ </a:t>
            </a:r>
            <a:r>
              <a:rPr lang="fr-FR" sz="1400" dirty="0" smtClean="0"/>
              <a:t>2011, </a:t>
            </a:r>
            <a:r>
              <a:rPr lang="en-US" sz="1400" dirty="0" smtClean="0"/>
              <a:t>Perrault </a:t>
            </a:r>
            <a:r>
              <a:rPr lang="en-US" sz="1400" dirty="0" smtClean="0"/>
              <a:t>2010+, </a:t>
            </a:r>
            <a:r>
              <a:rPr lang="en-US" sz="1400" dirty="0" err="1" smtClean="0"/>
              <a:t>Benisty</a:t>
            </a:r>
            <a:r>
              <a:rPr lang="en-US" sz="1400" dirty="0" smtClean="0"/>
              <a:t> 2013+</a:t>
            </a:r>
            <a:endParaRPr lang="en-US" sz="14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22" y="3846992"/>
            <a:ext cx="2861143" cy="266137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072235" y="3604909"/>
            <a:ext cx="160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B[e] stars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3724167" y="6157667"/>
            <a:ext cx="4070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Ellerbroek</a:t>
            </a:r>
            <a:r>
              <a:rPr lang="fr-FR" sz="1400" dirty="0" smtClean="0"/>
              <a:t>+ </a:t>
            </a:r>
            <a:r>
              <a:rPr lang="fr-FR" sz="1400" dirty="0" smtClean="0"/>
              <a:t>2015, </a:t>
            </a:r>
            <a:r>
              <a:rPr lang="fr-FR" sz="1400" dirty="0" err="1" smtClean="0"/>
              <a:t>wheelwright</a:t>
            </a:r>
            <a:r>
              <a:rPr lang="fr-FR" sz="1400" dirty="0" smtClean="0"/>
              <a:t>+ 2012, </a:t>
            </a:r>
            <a:r>
              <a:rPr lang="fr-FR" sz="1400" dirty="0" err="1" smtClean="0"/>
              <a:t>Millour</a:t>
            </a:r>
            <a:r>
              <a:rPr lang="fr-FR" sz="1400" dirty="0" smtClean="0"/>
              <a:t>+ 2012 </a:t>
            </a:r>
            <a:endParaRPr lang="fr-FR" sz="14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6" y="1630496"/>
            <a:ext cx="1659817" cy="425297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3" y="1791031"/>
            <a:ext cx="1570114" cy="38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 descr="imgCont"/>
          <p:cNvPicPr>
            <a:picLocks noChangeAspect="1" noChangeArrowheads="1"/>
          </p:cNvPicPr>
          <p:nvPr/>
        </p:nvPicPr>
        <p:blipFill rotWithShape="1">
          <a:blip r:embed="rId2" cstate="print"/>
          <a:srcRect r="51361"/>
          <a:stretch/>
        </p:blipFill>
        <p:spPr bwMode="auto">
          <a:xfrm>
            <a:off x="381488" y="1820224"/>
            <a:ext cx="3546700" cy="4246487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19270" y="1316190"/>
            <a:ext cx="769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A[e] </a:t>
            </a:r>
            <a:r>
              <a:rPr lang="fr-FR" dirty="0" err="1" smtClean="0"/>
              <a:t>supergiant</a:t>
            </a:r>
            <a:r>
              <a:rPr lang="fr-FR" dirty="0" smtClean="0"/>
              <a:t> HD62623 </a:t>
            </a:r>
            <a:r>
              <a:rPr lang="fr-FR" dirty="0" err="1" smtClean="0"/>
              <a:t>from</a:t>
            </a:r>
            <a:r>
              <a:rPr lang="fr-FR" dirty="0" smtClean="0"/>
              <a:t> VLTI/AMBER HR observations (</a:t>
            </a:r>
            <a:r>
              <a:rPr lang="fr-FR" dirty="0" err="1" smtClean="0"/>
              <a:t>Millour</a:t>
            </a:r>
            <a:r>
              <a:rPr lang="fr-FR" dirty="0" smtClean="0"/>
              <a:t>+ 2011)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Spectro</a:t>
            </a:r>
            <a:r>
              <a:rPr lang="en-US" dirty="0" smtClean="0"/>
              <a:t>-interferometric imaging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92396" y="1685521"/>
            <a:ext cx="7146384" cy="438118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3285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0" t="6185" r="53999" b="50000"/>
          <a:stretch/>
        </p:blipFill>
        <p:spPr>
          <a:xfrm>
            <a:off x="-108413" y="2043262"/>
            <a:ext cx="4929948" cy="39656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719270" y="1316190"/>
            <a:ext cx="769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A[e] </a:t>
            </a:r>
            <a:r>
              <a:rPr lang="fr-FR" dirty="0" err="1" smtClean="0"/>
              <a:t>supergiant</a:t>
            </a:r>
            <a:r>
              <a:rPr lang="fr-FR" dirty="0" smtClean="0"/>
              <a:t> HD62623 </a:t>
            </a:r>
            <a:r>
              <a:rPr lang="fr-FR" dirty="0" err="1" smtClean="0"/>
              <a:t>from</a:t>
            </a:r>
            <a:r>
              <a:rPr lang="fr-FR" dirty="0" smtClean="0"/>
              <a:t> VLTI/AMBER HR observations (</a:t>
            </a:r>
            <a:r>
              <a:rPr lang="fr-FR" dirty="0" err="1" smtClean="0"/>
              <a:t>Millour</a:t>
            </a:r>
            <a:r>
              <a:rPr lang="fr-FR" dirty="0" smtClean="0"/>
              <a:t>+ 2011)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Spectro</a:t>
            </a:r>
            <a:r>
              <a:rPr lang="en-US" dirty="0" smtClean="0"/>
              <a:t>-interferometric imaging</a:t>
            </a:r>
            <a:endParaRPr lang="en-US" dirty="0"/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13495" b="40729"/>
          <a:stretch>
            <a:fillRect/>
          </a:stretch>
        </p:blipFill>
        <p:spPr>
          <a:xfrm>
            <a:off x="4931291" y="2076281"/>
            <a:ext cx="7067229" cy="38996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970384" y="5955297"/>
            <a:ext cx="313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 in the 2.1µm continuum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421602" y="5992155"/>
            <a:ext cx="495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Narrow-band images </a:t>
            </a:r>
            <a:r>
              <a:rPr lang="fr-FR" dirty="0" err="1" smtClean="0"/>
              <a:t>through</a:t>
            </a:r>
            <a:r>
              <a:rPr lang="fr-FR" dirty="0" smtClean="0"/>
              <a:t> the Br</a:t>
            </a:r>
            <a:r>
              <a:rPr lang="el-GR" dirty="0" smtClean="0"/>
              <a:t>γ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line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8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606541"/>
            <a:ext cx="6598763" cy="5498970"/>
          </a:xfrm>
          <a:prstGeom prst="rect">
            <a:avLst/>
          </a:prstGeom>
        </p:spPr>
      </p:pic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Increasing the source extension</a:t>
            </a:r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049885" y="3933903"/>
            <a:ext cx="405353" cy="41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84" y="6026470"/>
            <a:ext cx="556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The </a:t>
            </a:r>
            <a:r>
              <a:rPr lang="fr-FR" sz="2400" dirty="0" err="1" smtClean="0"/>
              <a:t>fringes</a:t>
            </a:r>
            <a:r>
              <a:rPr lang="fr-FR" sz="2400" dirty="0"/>
              <a:t> </a:t>
            </a:r>
            <a:r>
              <a:rPr lang="fr-FR" sz="2400" dirty="0" err="1" smtClean="0"/>
              <a:t>even</a:t>
            </a:r>
            <a:r>
              <a:rPr lang="fr-FR" sz="2400" dirty="0" smtClean="0"/>
              <a:t> </a:t>
            </a:r>
            <a:r>
              <a:rPr lang="fr-FR" sz="2400" dirty="0" err="1" smtClean="0"/>
              <a:t>disappear</a:t>
            </a:r>
            <a:r>
              <a:rPr lang="fr-FR" sz="2400" dirty="0" smtClean="0"/>
              <a:t> for </a:t>
            </a:r>
            <a:r>
              <a:rPr lang="el-GR" sz="2400" dirty="0" smtClean="0"/>
              <a:t>θ</a:t>
            </a:r>
            <a:r>
              <a:rPr lang="fr-FR" sz="2400" dirty="0" smtClean="0"/>
              <a:t>=1.22 </a:t>
            </a:r>
            <a:r>
              <a:rPr lang="el-GR" sz="2400" dirty="0" smtClean="0"/>
              <a:t>λ</a:t>
            </a:r>
            <a:r>
              <a:rPr lang="fr-FR" sz="2400" dirty="0" smtClean="0"/>
              <a:t>/B !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3255517" y="3941246"/>
            <a:ext cx="7883" cy="41478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004786" y="3519123"/>
            <a:ext cx="4128" cy="130480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706762" y="3873440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θ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16999" y="384967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B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 experiment (1801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Once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time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p:grpSp>
        <p:nvGrpSpPr>
          <p:cNvPr id="38" name="Groupe 37"/>
          <p:cNvGrpSpPr/>
          <p:nvPr/>
        </p:nvGrpSpPr>
        <p:grpSpPr>
          <a:xfrm>
            <a:off x="10253892" y="1819956"/>
            <a:ext cx="1931611" cy="4609707"/>
            <a:chOff x="10253892" y="1819956"/>
            <a:chExt cx="1931611" cy="4609707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57" t="4860" r="4000" b="11312"/>
            <a:stretch/>
          </p:blipFill>
          <p:spPr>
            <a:xfrm>
              <a:off x="11372845" y="1819956"/>
              <a:ext cx="471340" cy="4609707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10560186" y="5434038"/>
              <a:ext cx="16253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You </a:t>
              </a:r>
              <a:r>
                <a:rPr lang="fr-FR" dirty="0" err="1" smtClean="0">
                  <a:solidFill>
                    <a:srgbClr val="FF0000"/>
                  </a:solidFill>
                </a:rPr>
                <a:t>lose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fr-FR" dirty="0" err="1" smtClean="0">
                  <a:solidFill>
                    <a:srgbClr val="FF0000"/>
                  </a:solidFill>
                </a:rPr>
                <a:t>fringe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contrast</a:t>
              </a:r>
              <a:r>
                <a:rPr lang="fr-FR" dirty="0" smtClean="0">
                  <a:solidFill>
                    <a:srgbClr val="FF0000"/>
                  </a:solidFill>
                </a:rPr>
                <a:t>!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0918376" y="3652939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0470319" y="3642157"/>
              <a:ext cx="4331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…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0253892" y="372340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3363985" y="1621186"/>
            <a:ext cx="6429547" cy="4646951"/>
            <a:chOff x="3363985" y="1621186"/>
            <a:chExt cx="6429547" cy="4646951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321341" y="1621186"/>
              <a:ext cx="472191" cy="4646951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9131464" y="371464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 flipV="1">
              <a:off x="3363985" y="3519123"/>
              <a:ext cx="2348918" cy="4147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363985" y="3941246"/>
              <a:ext cx="2355444" cy="8672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3395875" y="1914386"/>
            <a:ext cx="6951218" cy="4646951"/>
            <a:chOff x="3395875" y="1914386"/>
            <a:chExt cx="6951218" cy="4646951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874902" y="1914386"/>
              <a:ext cx="472191" cy="4646951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9648648" y="373159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Connecteur droit 28"/>
            <p:cNvCxnSpPr>
              <a:stCxn id="14" idx="5"/>
            </p:cNvCxnSpPr>
            <p:nvPr/>
          </p:nvCxnSpPr>
          <p:spPr>
            <a:xfrm flipV="1">
              <a:off x="3395875" y="3547456"/>
              <a:ext cx="2215309" cy="7404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>
              <a:stCxn id="14" idx="5"/>
            </p:cNvCxnSpPr>
            <p:nvPr/>
          </p:nvCxnSpPr>
          <p:spPr>
            <a:xfrm>
              <a:off x="3395875" y="4287940"/>
              <a:ext cx="2215309" cy="5205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90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"/>
    </mc:Choice>
    <mc:Fallback xmlns="">
      <p:transition spd="slow" advTm="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19270" y="1316190"/>
            <a:ext cx="769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A[e] </a:t>
            </a:r>
            <a:r>
              <a:rPr lang="fr-FR" dirty="0" err="1" smtClean="0"/>
              <a:t>supergiant</a:t>
            </a:r>
            <a:r>
              <a:rPr lang="fr-FR" dirty="0" smtClean="0"/>
              <a:t> HD62623 </a:t>
            </a:r>
            <a:r>
              <a:rPr lang="fr-FR" dirty="0" err="1" smtClean="0"/>
              <a:t>from</a:t>
            </a:r>
            <a:r>
              <a:rPr lang="fr-FR" dirty="0" smtClean="0"/>
              <a:t> VLTI/AMBER HR observations (</a:t>
            </a:r>
            <a:r>
              <a:rPr lang="fr-FR" dirty="0" err="1" smtClean="0"/>
              <a:t>Millour</a:t>
            </a:r>
            <a:r>
              <a:rPr lang="fr-FR" dirty="0" smtClean="0"/>
              <a:t>+ 2011)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Spectro</a:t>
            </a:r>
            <a:r>
              <a:rPr lang="en-US" dirty="0" smtClean="0"/>
              <a:t>-interferometric imaging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7"/>
          <a:stretch/>
        </p:blipFill>
        <p:spPr>
          <a:xfrm>
            <a:off x="768437" y="1829065"/>
            <a:ext cx="10841079" cy="459241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90262" y="6052146"/>
            <a:ext cx="382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Reconstructed</a:t>
            </a:r>
            <a:r>
              <a:rPr lang="fr-FR" dirty="0" smtClean="0"/>
              <a:t> </a:t>
            </a:r>
            <a:r>
              <a:rPr lang="fr-FR" dirty="0" err="1" smtClean="0"/>
              <a:t>projected</a:t>
            </a:r>
            <a:r>
              <a:rPr lang="fr-FR" dirty="0" smtClean="0"/>
              <a:t> </a:t>
            </a:r>
            <a:r>
              <a:rPr lang="fr-FR" dirty="0" err="1" smtClean="0"/>
              <a:t>velocity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850155" y="6067386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Keplerian</a:t>
            </a:r>
            <a:r>
              <a:rPr lang="fr-FR" dirty="0" smtClean="0"/>
              <a:t> rotation </a:t>
            </a:r>
            <a:r>
              <a:rPr lang="fr-FR" dirty="0" err="1" smtClean="0"/>
              <a:t>disk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80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Spectro</a:t>
            </a:r>
            <a:r>
              <a:rPr lang="en-US" dirty="0" smtClean="0"/>
              <a:t>-interferometric imaging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0490082" y="5649211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39213" y="1626051"/>
            <a:ext cx="240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CHARA/VEGA H</a:t>
            </a:r>
            <a:r>
              <a:rPr lang="el-GR" dirty="0" smtClean="0">
                <a:solidFill>
                  <a:schemeClr val="bg1"/>
                </a:solidFill>
              </a:rPr>
              <a:t>α</a:t>
            </a:r>
            <a:r>
              <a:rPr lang="fr-FR" dirty="0" smtClean="0">
                <a:solidFill>
                  <a:schemeClr val="bg1"/>
                </a:solidFill>
              </a:rPr>
              <a:t>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80613" y="1290000"/>
            <a:ext cx="569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binary Be star ϕ </a:t>
            </a:r>
            <a:r>
              <a:rPr lang="en-US" dirty="0" err="1" smtClean="0"/>
              <a:t>Persei</a:t>
            </a:r>
            <a:r>
              <a:rPr lang="en-US" dirty="0" smtClean="0"/>
              <a:t> seen by CHARA </a:t>
            </a:r>
            <a:r>
              <a:rPr lang="en-US" dirty="0" err="1" smtClean="0"/>
              <a:t>Mourard</a:t>
            </a:r>
            <a:r>
              <a:rPr lang="en-US" dirty="0" smtClean="0"/>
              <a:t>+ </a:t>
            </a:r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25" name="Connecteur droit 24"/>
          <p:cNvCxnSpPr/>
          <p:nvPr/>
        </p:nvCxnSpPr>
        <p:spPr>
          <a:xfrm>
            <a:off x="214685" y="4081607"/>
            <a:ext cx="623515" cy="0"/>
          </a:xfrm>
          <a:prstGeom prst="line">
            <a:avLst/>
          </a:prstGeom>
          <a:ln w="28575">
            <a:solidFill>
              <a:schemeClr val="bg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64992" y="3819997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1 mas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5987" y="1654451"/>
            <a:ext cx="12176014" cy="3091274"/>
            <a:chOff x="205861" y="1810718"/>
            <a:chExt cx="12176014" cy="3091274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908"/>
            <a:stretch/>
          </p:blipFill>
          <p:spPr bwMode="auto">
            <a:xfrm>
              <a:off x="205861" y="1810718"/>
              <a:ext cx="5656592" cy="30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 r="7151"/>
            <a:stretch/>
          </p:blipFill>
          <p:spPr bwMode="auto">
            <a:xfrm>
              <a:off x="5798329" y="1814394"/>
              <a:ext cx="6583546" cy="3087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ZoneTexte 29"/>
            <p:cNvSpPr txBox="1"/>
            <p:nvPr/>
          </p:nvSpPr>
          <p:spPr>
            <a:xfrm>
              <a:off x="1111788" y="1875354"/>
              <a:ext cx="4231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R</a:t>
              </a:r>
              <a:r>
                <a:rPr lang="fr-FR" b="1" dirty="0" err="1" smtClean="0"/>
                <a:t>econstructed</a:t>
              </a:r>
              <a:r>
                <a:rPr lang="fr-FR" b="1" dirty="0" smtClean="0"/>
                <a:t> images </a:t>
              </a:r>
              <a:r>
                <a:rPr lang="fr-FR" b="1" dirty="0" err="1" smtClean="0"/>
                <a:t>from</a:t>
              </a:r>
              <a:r>
                <a:rPr lang="fr-FR" b="1" dirty="0" smtClean="0"/>
                <a:t> the VEGA data</a:t>
              </a:r>
              <a:endParaRPr lang="fr-FR" b="1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111788" y="2877229"/>
              <a:ext cx="3698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/>
                <a:t>Nearly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edge</a:t>
              </a:r>
              <a:r>
                <a:rPr lang="fr-FR" b="1" dirty="0" smtClean="0"/>
                <a:t>-on </a:t>
              </a:r>
              <a:r>
                <a:rPr lang="fr-FR" b="1" dirty="0" err="1" smtClean="0"/>
                <a:t>Keplerian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disk</a:t>
              </a:r>
              <a:r>
                <a:rPr lang="fr-FR" b="1" dirty="0" smtClean="0"/>
                <a:t> model</a:t>
              </a:r>
              <a:endParaRPr lang="fr-FR" b="1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151926" y="3879104"/>
              <a:ext cx="3825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Reconstructed</a:t>
              </a:r>
              <a:r>
                <a:rPr lang="fr-FR" b="1" dirty="0"/>
                <a:t> images </a:t>
              </a:r>
              <a:r>
                <a:rPr lang="fr-FR" b="1" dirty="0" err="1"/>
                <a:t>from</a:t>
              </a:r>
              <a:r>
                <a:rPr lang="fr-FR" b="1" dirty="0"/>
                <a:t> the </a:t>
              </a:r>
              <a:r>
                <a:rPr lang="fr-FR" b="1" dirty="0" smtClean="0"/>
                <a:t>model</a:t>
              </a:r>
              <a:endParaRPr lang="fr-FR" b="1" dirty="0"/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1773" t="4056" r="5314" b="55913"/>
          <a:stretch/>
        </p:blipFill>
        <p:spPr bwMode="auto">
          <a:xfrm>
            <a:off x="1420634" y="4712779"/>
            <a:ext cx="3831936" cy="18500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oneTexte 15"/>
          <p:cNvSpPr txBox="1"/>
          <p:nvPr/>
        </p:nvSpPr>
        <p:spPr>
          <a:xfrm>
            <a:off x="339901" y="5428773"/>
            <a:ext cx="829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Observation </a:t>
            </a:r>
            <a:r>
              <a:rPr lang="fr-FR" dirty="0" err="1" smtClean="0"/>
              <a:t>with</a:t>
            </a:r>
            <a:r>
              <a:rPr lang="fr-FR" dirty="0" smtClean="0"/>
              <a:t> CHARA/VEGA in the H</a:t>
            </a:r>
            <a:r>
              <a:rPr lang="fr-FR" dirty="0" smtClean="0">
                <a:latin typeface="Symbol" pitchFamily="18" charset="2"/>
              </a:rPr>
              <a:t>a </a:t>
            </a:r>
            <a:r>
              <a:rPr lang="fr-FR" dirty="0" err="1" smtClean="0"/>
              <a:t>emission</a:t>
            </a:r>
            <a:r>
              <a:rPr lang="fr-FR" dirty="0" smtClean="0"/>
              <a:t> line </a:t>
            </a:r>
            <a:r>
              <a:rPr lang="fr-FR" dirty="0" err="1" smtClean="0"/>
              <a:t>wit</a:t>
            </a:r>
            <a:r>
              <a:rPr lang="fr-FR" dirty="0" smtClean="0"/>
              <a:t> h a </a:t>
            </a:r>
            <a:r>
              <a:rPr lang="fr-FR" dirty="0" err="1" smtClean="0"/>
              <a:t>nice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u,v</a:t>
            </a:r>
            <a:r>
              <a:rPr lang="fr-FR" dirty="0" smtClean="0"/>
              <a:t>) plan </a:t>
            </a:r>
            <a:r>
              <a:rPr lang="fr-FR" dirty="0" err="1" smtClean="0"/>
              <a:t>coverage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26" y="4748334"/>
            <a:ext cx="1883234" cy="18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3" r="49675"/>
          <a:stretch/>
        </p:blipFill>
        <p:spPr>
          <a:xfrm>
            <a:off x="6550857" y="1494576"/>
            <a:ext cx="4600656" cy="46609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675" y="365125"/>
            <a:ext cx="11655845" cy="1325563"/>
          </a:xfrm>
        </p:spPr>
        <p:txBody>
          <a:bodyPr/>
          <a:lstStyle/>
          <a:p>
            <a:r>
              <a:rPr lang="en-US" dirty="0" smtClean="0"/>
              <a:t>Separating spectra using </a:t>
            </a:r>
            <a:r>
              <a:rPr lang="en-US" dirty="0" err="1" smtClean="0"/>
              <a:t>spectro</a:t>
            </a:r>
            <a:r>
              <a:rPr lang="en-US" dirty="0" smtClean="0"/>
              <a:t>-interferometry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0585332" y="541884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55365" y="1289892"/>
            <a:ext cx="569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binary Be star ϕ </a:t>
            </a:r>
            <a:r>
              <a:rPr lang="en-US" dirty="0" err="1" smtClean="0"/>
              <a:t>Persei</a:t>
            </a:r>
            <a:r>
              <a:rPr lang="en-US" dirty="0" smtClean="0"/>
              <a:t> seen by CHARA </a:t>
            </a:r>
            <a:r>
              <a:rPr lang="en-US" dirty="0" err="1" smtClean="0"/>
              <a:t>Mourard</a:t>
            </a:r>
            <a:r>
              <a:rPr lang="en-US" dirty="0" smtClean="0"/>
              <a:t>+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5" b="54465"/>
          <a:stretch/>
        </p:blipFill>
        <p:spPr>
          <a:xfrm>
            <a:off x="185968" y="1655691"/>
            <a:ext cx="5538880" cy="4614122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3028950" y="3836810"/>
            <a:ext cx="4295775" cy="228600"/>
          </a:xfrm>
          <a:prstGeom prst="line">
            <a:avLst/>
          </a:prstGeom>
          <a:ln w="38100">
            <a:solidFill>
              <a:srgbClr val="F28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3409950" y="4227335"/>
            <a:ext cx="3914775" cy="6667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3276600" y="5027435"/>
            <a:ext cx="4048125" cy="20955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367337" y="3625275"/>
            <a:ext cx="55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28AED"/>
                </a:solidFill>
              </a:rPr>
              <a:t>Star</a:t>
            </a:r>
            <a:endParaRPr lang="fr-FR" dirty="0">
              <a:solidFill>
                <a:srgbClr val="F28AED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 rot="637102">
            <a:off x="5635583" y="431856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Disk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 rot="243543">
            <a:off x="5161762" y="4801597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outside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 rot="1156438">
            <a:off x="9277351" y="2798114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Full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spectrum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" y="6073183"/>
            <a:ext cx="1220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Similar to integral-field spectroscopy but with a 10 times higher spatial resolution!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458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b="1" dirty="0" smtClean="0"/>
              <a:t>From diameter measurements to stellar imaging</a:t>
            </a:r>
            <a:endParaRPr lang="en-US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28" y="3270236"/>
            <a:ext cx="2098325" cy="218029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8913">
            <a:off x="4254606" y="3296590"/>
            <a:ext cx="13539339" cy="37344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4419886" y="5592658"/>
            <a:ext cx="2380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 </a:t>
            </a:r>
            <a:r>
              <a:rPr lang="fr-FR" sz="1200" dirty="0" err="1" smtClean="0"/>
              <a:t>red</a:t>
            </a:r>
            <a:r>
              <a:rPr lang="fr-FR" sz="1200" dirty="0" smtClean="0"/>
              <a:t> </a:t>
            </a:r>
            <a:r>
              <a:rPr lang="fr-FR" sz="1200" dirty="0" err="1" smtClean="0"/>
              <a:t>supergiant</a:t>
            </a:r>
            <a:r>
              <a:rPr lang="fr-FR" sz="1200" dirty="0" smtClean="0"/>
              <a:t> model (CO5BOLD)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0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fr-FR" dirty="0" smtClean="0"/>
              <a:t>A bit of </a:t>
            </a:r>
            <a:r>
              <a:rPr lang="fr-FR" dirty="0" err="1" smtClean="0"/>
              <a:t>history</a:t>
            </a:r>
            <a:r>
              <a:rPr lang="fr-FR" dirty="0" smtClean="0"/>
              <a:t>…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" y="1970677"/>
            <a:ext cx="5632155" cy="404694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81" y="1027906"/>
            <a:ext cx="3557811" cy="261841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62" y="1046415"/>
            <a:ext cx="3765128" cy="293473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78684" y="6002661"/>
            <a:ext cx="248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Michelson &amp; </a:t>
            </a:r>
            <a:r>
              <a:rPr lang="fr-FR" dirty="0" err="1" smtClean="0"/>
              <a:t>Pease</a:t>
            </a:r>
            <a:r>
              <a:rPr lang="fr-FR" dirty="0" smtClean="0"/>
              <a:t> 1921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5984987" y="1120128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 Foot </a:t>
            </a:r>
            <a:r>
              <a:rPr lang="fr-FR" dirty="0" err="1" smtClean="0">
                <a:solidFill>
                  <a:schemeClr val="bg1"/>
                </a:solidFill>
              </a:rPr>
              <a:t>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210880" y="4042348"/>
            <a:ext cx="4280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measurement of the diameter of a star</a:t>
            </a:r>
          </a:p>
          <a:p>
            <a:pPr algn="ctr"/>
            <a:r>
              <a:rPr lang="en-US" dirty="0" smtClean="0"/>
              <a:t>Betelgeuse </a:t>
            </a:r>
            <a:r>
              <a:rPr lang="en-US" dirty="0" smtClean="0">
                <a:sym typeface="Wingdings" panose="05000000000000000000" pitchFamily="2" charset="2"/>
              </a:rPr>
              <a:t> </a:t>
            </a:r>
            <a:r>
              <a:rPr lang="en-US" dirty="0" smtClean="0"/>
              <a:t>θ = 47 mas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8841968" y="4042348"/>
            <a:ext cx="2992689" cy="2469161"/>
            <a:chOff x="8841968" y="4042348"/>
            <a:chExt cx="2992689" cy="2469161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273" y="4042348"/>
              <a:ext cx="2152506" cy="2152506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8841968" y="4042348"/>
              <a:ext cx="2957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IOTA/IONIC3 H-Band </a:t>
              </a:r>
            </a:p>
            <a:p>
              <a:pPr algn="ctr"/>
              <a:r>
                <a:rPr lang="fr-FR" dirty="0" err="1" smtClean="0">
                  <a:solidFill>
                    <a:schemeClr val="bg1"/>
                  </a:solidFill>
                </a:rPr>
                <a:t>Reconstructed</a:t>
              </a:r>
              <a:r>
                <a:rPr lang="fr-FR" dirty="0" smtClean="0">
                  <a:solidFill>
                    <a:schemeClr val="bg1"/>
                  </a:solidFill>
                </a:rPr>
                <a:t> image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9296896" y="5825522"/>
              <a:ext cx="2537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solidFill>
                    <a:schemeClr val="bg1"/>
                  </a:solidFill>
                </a:rPr>
                <a:t>θ</a:t>
              </a:r>
              <a:r>
                <a:rPr lang="fr-FR" dirty="0" smtClean="0">
                  <a:solidFill>
                    <a:schemeClr val="bg1"/>
                  </a:solidFill>
                </a:rPr>
                <a:t> = 44.28 </a:t>
              </a:r>
              <a:r>
                <a:rPr lang="el-GR" dirty="0" smtClean="0">
                  <a:solidFill>
                    <a:schemeClr val="bg1"/>
                  </a:solidFill>
                </a:rPr>
                <a:t>±</a:t>
              </a:r>
              <a:r>
                <a:rPr lang="fr-FR" dirty="0" smtClean="0">
                  <a:solidFill>
                    <a:schemeClr val="bg1"/>
                  </a:solidFill>
                </a:rPr>
                <a:t> 0.15 mas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952351" y="6142177"/>
              <a:ext cx="27363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err="1"/>
                <a:t>Haubois</a:t>
              </a:r>
              <a:r>
                <a:rPr lang="fr-FR" dirty="0"/>
                <a:t>+ 2009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17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do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accurate</a:t>
            </a:r>
            <a:r>
              <a:rPr lang="fr-FR" dirty="0" smtClean="0"/>
              <a:t> </a:t>
            </a:r>
            <a:r>
              <a:rPr lang="fr-FR" dirty="0" err="1" smtClean="0"/>
              <a:t>diameters</a:t>
            </a:r>
            <a:r>
              <a:rPr lang="fr-FR" dirty="0" smtClean="0"/>
              <a:t>?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2345171"/>
            <a:ext cx="6252009" cy="3563167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738304" y="1690688"/>
            <a:ext cx="5057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1) For fundamental parameters of stars</a:t>
            </a:r>
            <a:endParaRPr lang="en-US" sz="2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59" y="1385323"/>
            <a:ext cx="5314363" cy="471079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092110" y="4703113"/>
            <a:ext cx="1896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CHARA/PAVO</a:t>
            </a:r>
          </a:p>
          <a:p>
            <a:pPr algn="ctr"/>
            <a:r>
              <a:rPr lang="fr-FR" dirty="0" smtClean="0"/>
              <a:t>10 </a:t>
            </a:r>
            <a:r>
              <a:rPr lang="fr-FR" dirty="0" err="1" smtClean="0"/>
              <a:t>early</a:t>
            </a:r>
            <a:r>
              <a:rPr lang="fr-FR" dirty="0" smtClean="0"/>
              <a:t> type stars</a:t>
            </a:r>
          </a:p>
          <a:p>
            <a:pPr algn="ctr"/>
            <a:r>
              <a:rPr lang="fr-FR" dirty="0" smtClean="0"/>
              <a:t>Maestro+ 2013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6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4"/>
          <a:stretch/>
        </p:blipFill>
        <p:spPr>
          <a:xfrm>
            <a:off x="5991226" y="1828217"/>
            <a:ext cx="5919620" cy="453043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do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accurate</a:t>
            </a:r>
            <a:r>
              <a:rPr lang="fr-FR" dirty="0" smtClean="0"/>
              <a:t> </a:t>
            </a:r>
            <a:r>
              <a:rPr lang="fr-FR" dirty="0" err="1" smtClean="0"/>
              <a:t>diameters</a:t>
            </a:r>
            <a:r>
              <a:rPr lang="fr-FR" dirty="0" smtClean="0"/>
              <a:t>?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979972" y="1526916"/>
            <a:ext cx="8714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2) Surface </a:t>
            </a:r>
            <a:r>
              <a:rPr lang="en-US" sz="2400" dirty="0" smtClean="0"/>
              <a:t>brightness relation </a:t>
            </a:r>
            <a:r>
              <a:rPr lang="en-US" sz="2400" dirty="0" smtClean="0">
                <a:sym typeface="Wingdings" panose="05000000000000000000" pitchFamily="2" charset="2"/>
              </a:rPr>
              <a:t> Distance estimators in the Universe</a:t>
            </a:r>
            <a:endParaRPr lang="en-US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7334104" y="5087750"/>
            <a:ext cx="159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CHARA/VEGA</a:t>
            </a:r>
          </a:p>
          <a:p>
            <a:pPr algn="ctr"/>
            <a:r>
              <a:rPr lang="en-US" dirty="0" err="1" smtClean="0"/>
              <a:t>Challouf</a:t>
            </a:r>
            <a:r>
              <a:rPr lang="en-US" dirty="0" smtClean="0"/>
              <a:t>+ 2014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6"/>
          <a:stretch/>
        </p:blipFill>
        <p:spPr>
          <a:xfrm>
            <a:off x="180975" y="2111387"/>
            <a:ext cx="5667375" cy="402384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176643" y="4980112"/>
            <a:ext cx="1606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CHARA/PAVO</a:t>
            </a:r>
          </a:p>
          <a:p>
            <a:pPr algn="ctr"/>
            <a:r>
              <a:rPr lang="fr-FR" dirty="0" smtClean="0"/>
              <a:t>Maestro+ 2013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48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en-US" dirty="0" smtClean="0"/>
              <a:t>Imaging stellar surface of Betelgeuse and beyond…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7" y="1645137"/>
            <a:ext cx="4090242" cy="409024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9736" y="1706702"/>
            <a:ext cx="38840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IOTA/IONIC3 H-Band 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Reconstructed</a:t>
            </a:r>
            <a:r>
              <a:rPr lang="fr-FR" dirty="0" smtClean="0">
                <a:solidFill>
                  <a:schemeClr val="bg1"/>
                </a:solidFill>
              </a:rPr>
              <a:t> image</a:t>
            </a:r>
          </a:p>
          <a:p>
            <a:pPr algn="ctr"/>
            <a:endParaRPr lang="fr-FR" dirty="0" smtClean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 smtClean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 smtClean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 smtClean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 smtClean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6627" y="5441777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θ</a:t>
            </a:r>
            <a:r>
              <a:rPr lang="fr-FR" dirty="0" smtClean="0">
                <a:solidFill>
                  <a:schemeClr val="bg1"/>
                </a:solidFill>
              </a:rPr>
              <a:t> = 44.28 </a:t>
            </a:r>
            <a:r>
              <a:rPr lang="el-GR" dirty="0" smtClean="0">
                <a:solidFill>
                  <a:schemeClr val="bg1"/>
                </a:solidFill>
              </a:rPr>
              <a:t>±</a:t>
            </a:r>
            <a:r>
              <a:rPr lang="fr-FR" dirty="0" smtClean="0">
                <a:solidFill>
                  <a:schemeClr val="bg1"/>
                </a:solidFill>
              </a:rPr>
              <a:t> 0.15 mas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0171" y="5785367"/>
            <a:ext cx="158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/>
              <a:t>Haubois</a:t>
            </a:r>
            <a:r>
              <a:rPr lang="fr-FR" dirty="0"/>
              <a:t>+ 2009</a:t>
            </a:r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4916743" y="2127194"/>
            <a:ext cx="6662917" cy="3955065"/>
            <a:chOff x="4916743" y="2127194"/>
            <a:chExt cx="6662917" cy="395506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9258"/>
            <a:stretch/>
          </p:blipFill>
          <p:spPr>
            <a:xfrm>
              <a:off x="4916743" y="2158652"/>
              <a:ext cx="3347691" cy="2861023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6915389" y="5158929"/>
              <a:ext cx="29442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CHARA/MIRC H-band images </a:t>
              </a:r>
            </a:p>
            <a:p>
              <a:pPr algn="ctr"/>
              <a:r>
                <a:rPr lang="en-US" dirty="0" smtClean="0"/>
                <a:t>of two Supergiant stars</a:t>
              </a:r>
            </a:p>
            <a:p>
              <a:pPr algn="ctr"/>
              <a:r>
                <a:rPr lang="en-US" dirty="0" smtClean="0"/>
                <a:t>Baron+ 2014</a:t>
              </a:r>
              <a:endParaRPr lang="en-US" dirty="0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1"/>
            <a:stretch/>
          </p:blipFill>
          <p:spPr>
            <a:xfrm>
              <a:off x="8139654" y="2127194"/>
              <a:ext cx="3440006" cy="2923938"/>
            </a:xfrm>
            <a:prstGeom prst="rect">
              <a:avLst/>
            </a:prstGeom>
          </p:spPr>
        </p:pic>
      </p:grp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820443" y="6562820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91888" y="1569407"/>
            <a:ext cx="3999718" cy="4155957"/>
            <a:chOff x="291888" y="1569407"/>
            <a:chExt cx="3999718" cy="4155957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88" y="1569407"/>
              <a:ext cx="3999718" cy="4155957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227612" y="3523360"/>
              <a:ext cx="2478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CO5BOLD </a:t>
              </a:r>
              <a:r>
                <a:rPr lang="fr-FR" dirty="0" err="1" smtClean="0">
                  <a:solidFill>
                    <a:schemeClr val="bg1"/>
                  </a:solidFill>
                </a:rPr>
                <a:t>Freytag</a:t>
              </a:r>
              <a:r>
                <a:rPr lang="fr-FR" dirty="0" smtClean="0">
                  <a:solidFill>
                    <a:schemeClr val="bg1"/>
                  </a:solidFill>
                </a:rPr>
                <a:t>+ 2012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fr-FR" dirty="0" err="1" smtClean="0"/>
              <a:t>Stellar</a:t>
            </a:r>
            <a:r>
              <a:rPr lang="fr-FR" dirty="0" smtClean="0"/>
              <a:t> surfaces of </a:t>
            </a:r>
            <a:r>
              <a:rPr lang="fr-FR" dirty="0" err="1" smtClean="0"/>
              <a:t>fast-rotators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0" y="1218901"/>
            <a:ext cx="3917454" cy="32692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9049" y="4468167"/>
            <a:ext cx="449738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VLTI/VINCI</a:t>
            </a:r>
          </a:p>
          <a:p>
            <a:pPr algn="ctr"/>
            <a:r>
              <a:rPr lang="en-US" dirty="0" err="1" smtClean="0"/>
              <a:t>Domiciano</a:t>
            </a:r>
            <a:r>
              <a:rPr lang="en-US" dirty="0" smtClean="0"/>
              <a:t>+ 2003</a:t>
            </a:r>
          </a:p>
          <a:p>
            <a:pPr algn="ctr"/>
            <a:r>
              <a:rPr lang="en-US" dirty="0" smtClean="0"/>
              <a:t>B2Vne star close to critical rotation</a:t>
            </a:r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r>
              <a:rPr lang="en-US" sz="2000" dirty="0" smtClean="0"/>
              <a:t>From 2 telescopes and 100m baselines…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898386" y="152378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Achernar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159280" y="1295317"/>
            <a:ext cx="11213923" cy="5158614"/>
            <a:chOff x="5159280" y="1295317"/>
            <a:chExt cx="11213923" cy="515861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280" y="1295317"/>
              <a:ext cx="6540905" cy="4757021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8010797" y="6053821"/>
              <a:ext cx="8362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…</a:t>
              </a:r>
              <a:r>
                <a:rPr lang="en-US" sz="2000" dirty="0" smtClean="0"/>
                <a:t>to 6 telescopes and 300m baselines</a:t>
              </a:r>
              <a:endParaRPr lang="en-US" sz="20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571657" y="1345764"/>
              <a:ext cx="10486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chemeClr val="bg1"/>
                  </a:solidFill>
                </a:rPr>
                <a:t>CHARA/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827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en-US" dirty="0" smtClean="0"/>
              <a:t>Stellar surfaces of fast-rotators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η</a:t>
            </a:r>
            <a:r>
              <a:rPr lang="fr-FR" sz="1400" dirty="0" smtClean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64183" y="1631101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CHARA/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17029" y="1573692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CHARA/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8286" y="1512093"/>
            <a:ext cx="379674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Constraints on the  Gravity darkening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err="1" smtClean="0"/>
              <a:t>Teff</a:t>
            </a:r>
            <a:r>
              <a:rPr lang="en-US" sz="2400" dirty="0" smtClean="0"/>
              <a:t> α </a:t>
            </a:r>
            <a:r>
              <a:rPr lang="en-US" sz="2400" dirty="0" err="1" smtClean="0"/>
              <a:t>geff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β</a:t>
            </a:r>
          </a:p>
          <a:p>
            <a:pPr algn="ctr"/>
            <a:r>
              <a:rPr lang="en-US" dirty="0"/>
              <a:t>(von </a:t>
            </a:r>
            <a:r>
              <a:rPr lang="en-US" dirty="0" err="1"/>
              <a:t>Zeipel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</a:t>
            </a:r>
            <a:r>
              <a:rPr lang="en-US" dirty="0"/>
              <a:t> β = 0.25 )</a:t>
            </a:r>
          </a:p>
          <a:p>
            <a:pPr algn="ctr"/>
            <a:r>
              <a:rPr lang="en-US" dirty="0" smtClean="0"/>
              <a:t>β ~ 0.22 ( and depends on </a:t>
            </a:r>
            <a:r>
              <a:rPr lang="en-US" dirty="0" err="1" smtClean="0"/>
              <a:t>Teff</a:t>
            </a:r>
            <a:r>
              <a:rPr lang="en-US" dirty="0" smtClean="0"/>
              <a:t>) </a:t>
            </a:r>
            <a:endParaRPr lang="en-US" dirty="0" smtClean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en-US" dirty="0" smtClean="0"/>
              <a:t>Compatible with stellar interior model</a:t>
            </a:r>
          </a:p>
          <a:p>
            <a:pPr algn="ctr"/>
            <a:r>
              <a:rPr lang="en-US" dirty="0" smtClean="0"/>
              <a:t> for fast-rotators ESTER </a:t>
            </a:r>
          </a:p>
          <a:p>
            <a:pPr algn="ctr"/>
            <a:r>
              <a:rPr lang="en-US" dirty="0" smtClean="0"/>
              <a:t>(Espinoza Lara+ 2011)</a:t>
            </a:r>
          </a:p>
          <a:p>
            <a:pPr algn="ctr"/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2" y="1959344"/>
            <a:ext cx="3136799" cy="2045739"/>
          </a:xfrm>
          <a:prstGeom prst="rect">
            <a:avLst/>
          </a:prstGeom>
        </p:spPr>
      </p:pic>
      <p:sp>
        <p:nvSpPr>
          <p:cNvPr id="17" name="Flèche vers le bas 16"/>
          <p:cNvSpPr/>
          <p:nvPr/>
        </p:nvSpPr>
        <p:spPr>
          <a:xfrm>
            <a:off x="2295525" y="5125987"/>
            <a:ext cx="523875" cy="500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20443" y="6562820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80" y="1295317"/>
            <a:ext cx="6540905" cy="475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 smtClean="0"/>
              <a:t>The founding fathers of stellar interferometry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9" y="1762856"/>
            <a:ext cx="2784351" cy="32779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AutoShape 2" descr="Résultat de recherche d'images pour &quot;albert michelson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07974" y="1347701"/>
            <a:ext cx="289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Hippolyte Fizeau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82428" y="5132443"/>
            <a:ext cx="331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1851</a:t>
            </a:r>
          </a:p>
          <a:p>
            <a:pPr algn="ctr"/>
            <a:r>
              <a:rPr lang="fr-FR" dirty="0" err="1" smtClean="0"/>
              <a:t>Idea</a:t>
            </a:r>
            <a:r>
              <a:rPr lang="fr-FR" dirty="0" smtClean="0"/>
              <a:t> of </a:t>
            </a:r>
            <a:r>
              <a:rPr lang="fr-FR" dirty="0" err="1"/>
              <a:t>u</a:t>
            </a:r>
            <a:r>
              <a:rPr lang="fr-FR" dirty="0" err="1" smtClean="0"/>
              <a:t>sing</a:t>
            </a:r>
            <a:r>
              <a:rPr lang="fr-FR" dirty="0" smtClean="0"/>
              <a:t> Young </a:t>
            </a:r>
            <a:r>
              <a:rPr lang="fr-FR" dirty="0" err="1" smtClean="0"/>
              <a:t>experiment</a:t>
            </a:r>
            <a:r>
              <a:rPr lang="fr-FR" dirty="0" smtClean="0"/>
              <a:t> </a:t>
            </a:r>
          </a:p>
          <a:p>
            <a:pPr algn="ctr"/>
            <a:r>
              <a:rPr lang="fr-FR" dirty="0"/>
              <a:t>to </a:t>
            </a:r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 smtClean="0"/>
              <a:t>diameters</a:t>
            </a:r>
            <a:endParaRPr lang="fr-FR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Once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time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8"/>
          <a:stretch/>
        </p:blipFill>
        <p:spPr>
          <a:xfrm>
            <a:off x="8788615" y="1690688"/>
            <a:ext cx="2372710" cy="37862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3"/>
          <a:stretch/>
        </p:blipFill>
        <p:spPr>
          <a:xfrm>
            <a:off x="5134314" y="1690688"/>
            <a:ext cx="2393511" cy="378623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34314" y="5591841"/>
            <a:ext cx="27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 single </a:t>
            </a:r>
            <a:r>
              <a:rPr lang="fr-FR" dirty="0" err="1"/>
              <a:t>t</a:t>
            </a:r>
            <a:r>
              <a:rPr lang="fr-FR" dirty="0" err="1" smtClean="0"/>
              <a:t>elescope</a:t>
            </a:r>
            <a:endParaRPr lang="fr-FR" dirty="0" smtClean="0"/>
          </a:p>
          <a:p>
            <a:pPr algn="ctr"/>
            <a:r>
              <a:rPr lang="fr-FR" dirty="0" smtClean="0"/>
              <a:t>And a </a:t>
            </a:r>
            <a:r>
              <a:rPr lang="fr-FR" dirty="0" err="1" smtClean="0"/>
              <a:t>mask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holes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977774" y="5591842"/>
            <a:ext cx="2249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E</a:t>
            </a:r>
            <a:r>
              <a:rPr lang="fr-FR" dirty="0" err="1" smtClean="0"/>
              <a:t>xternal</a:t>
            </a:r>
            <a:r>
              <a:rPr lang="fr-FR" dirty="0" smtClean="0"/>
              <a:t> </a:t>
            </a:r>
            <a:r>
              <a:rPr lang="fr-FR" dirty="0" err="1" smtClean="0"/>
              <a:t>mirrors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on top of a </a:t>
            </a:r>
            <a:r>
              <a:rPr lang="fr-FR" dirty="0" err="1" smtClean="0"/>
              <a:t>telescope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146885" y="1335432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Bonneau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04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"/>
    </mc:Choice>
    <mc:Fallback xmlns="">
      <p:transition spd="slow" advTm="19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038722" y="6083586"/>
            <a:ext cx="5436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/>
              <a:t>Delaa</a:t>
            </a:r>
            <a:r>
              <a:rPr lang="fr-FR" sz="2400" dirty="0"/>
              <a:t>+ 2013</a:t>
            </a:r>
            <a:endParaRPr lang="en-US" sz="2400" dirty="0"/>
          </a:p>
          <a:p>
            <a:pPr algn="r"/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20443" y="6562820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en-US" dirty="0" smtClean="0"/>
              <a:t>Stellar surfaces of fast-rotators</a:t>
            </a:r>
            <a:endParaRPr lang="en-US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1" y="4819842"/>
            <a:ext cx="1216536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tx1"/>
                </a:solidFill>
                <a:latin typeface="+mn-lt"/>
              </a:rPr>
              <a:t>But apparent </a:t>
            </a:r>
            <a:r>
              <a:rPr lang="el-GR" sz="2800" dirty="0" smtClean="0">
                <a:solidFill>
                  <a:schemeClr val="tx1"/>
                </a:solidFill>
                <a:latin typeface="+mn-lt"/>
              </a:rPr>
              <a:t>β</a:t>
            </a:r>
            <a:r>
              <a:rPr lang="fr-FR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  <a:latin typeface="+mn-lt"/>
              </a:rPr>
              <a:t>might</a:t>
            </a:r>
            <a:r>
              <a:rPr lang="fr-FR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  <a:latin typeface="+mn-lt"/>
              </a:rPr>
              <a:t>be</a:t>
            </a:r>
            <a:r>
              <a:rPr lang="fr-FR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  <a:latin typeface="+mn-lt"/>
              </a:rPr>
              <a:t>affected</a:t>
            </a:r>
            <a:r>
              <a:rPr lang="fr-FR" sz="2800" dirty="0" smtClean="0">
                <a:solidFill>
                  <a:schemeClr val="tx1"/>
                </a:solidFill>
                <a:latin typeface="+mn-lt"/>
              </a:rPr>
              <a:t> by latitudinal </a:t>
            </a:r>
            <a:r>
              <a:rPr lang="fr-FR" sz="2800" dirty="0" err="1" smtClean="0">
                <a:solidFill>
                  <a:schemeClr val="tx1"/>
                </a:solidFill>
                <a:latin typeface="+mn-lt"/>
              </a:rPr>
              <a:t>differential</a:t>
            </a:r>
            <a:r>
              <a:rPr lang="fr-FR" sz="2800" dirty="0" smtClean="0">
                <a:solidFill>
                  <a:schemeClr val="tx1"/>
                </a:solidFill>
                <a:latin typeface="+mn-lt"/>
              </a:rPr>
              <a:t> rotation</a:t>
            </a:r>
          </a:p>
        </p:txBody>
      </p:sp>
      <p:pic>
        <p:nvPicPr>
          <p:cNvPr id="18" name="Image 17" descr="brillance_surf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474" y="1745606"/>
            <a:ext cx="7992888" cy="196573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360522" y="3711337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</a:t>
            </a:r>
            <a:r>
              <a:rPr lang="en-US" sz="2000" dirty="0" err="1" smtClean="0"/>
              <a:t>α</a:t>
            </a:r>
            <a:r>
              <a:rPr lang="en-US" sz="2000" dirty="0" smtClean="0"/>
              <a:t>       = 0.5</a:t>
            </a:r>
          </a:p>
          <a:p>
            <a:r>
              <a:rPr lang="en-US" sz="2000" dirty="0" smtClean="0"/>
              <a:t>       </a:t>
            </a:r>
            <a:r>
              <a:rPr lang="fr-FR" sz="2000" dirty="0" err="1" smtClean="0">
                <a:sym typeface="Wingdings"/>
              </a:rPr>
              <a:t>β</a:t>
            </a:r>
            <a:r>
              <a:rPr lang="fr-FR" sz="2000" baseline="-25000" dirty="0" err="1" smtClean="0">
                <a:sym typeface="Wingdings"/>
              </a:rPr>
              <a:t>app</a:t>
            </a:r>
            <a:r>
              <a:rPr lang="fr-FR" sz="2000" dirty="0" smtClean="0">
                <a:sym typeface="Wingdings"/>
              </a:rPr>
              <a:t>  = 0.22 </a:t>
            </a:r>
            <a:endParaRPr lang="en-US" sz="2000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5168834" y="3727152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2000" dirty="0" err="1" smtClean="0"/>
              <a:t>α</a:t>
            </a:r>
            <a:r>
              <a:rPr lang="en-US" sz="2000" dirty="0" smtClean="0"/>
              <a:t>      = 0.0</a:t>
            </a:r>
          </a:p>
          <a:p>
            <a:r>
              <a:rPr lang="en-US" sz="2000" dirty="0" smtClean="0"/>
              <a:t> </a:t>
            </a:r>
            <a:r>
              <a:rPr lang="fr-FR" sz="2000" dirty="0" err="1" smtClean="0">
                <a:sym typeface="Wingdings"/>
              </a:rPr>
              <a:t>β</a:t>
            </a:r>
            <a:r>
              <a:rPr lang="fr-FR" sz="2000" baseline="-25000" dirty="0" err="1" smtClean="0">
                <a:sym typeface="Wingdings"/>
              </a:rPr>
              <a:t>app</a:t>
            </a:r>
            <a:r>
              <a:rPr lang="fr-FR" sz="2000" dirty="0" smtClean="0">
                <a:sym typeface="Wingdings"/>
              </a:rPr>
              <a:t>  = 0.25 </a:t>
            </a: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8049154" y="3734341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α</a:t>
            </a:r>
            <a:r>
              <a:rPr lang="en-US" sz="2000" dirty="0" smtClean="0"/>
              <a:t>       = -1,5</a:t>
            </a:r>
          </a:p>
          <a:p>
            <a:r>
              <a:rPr lang="fr-FR" sz="2000" dirty="0" err="1" smtClean="0">
                <a:sym typeface="Wingdings"/>
              </a:rPr>
              <a:t>β</a:t>
            </a:r>
            <a:r>
              <a:rPr lang="fr-FR" sz="2000" baseline="-25000" dirty="0" err="1" smtClean="0">
                <a:sym typeface="Wingdings"/>
              </a:rPr>
              <a:t>app</a:t>
            </a:r>
            <a:r>
              <a:rPr lang="fr-FR" sz="2000" dirty="0" smtClean="0">
                <a:sym typeface="Wingdings"/>
              </a:rPr>
              <a:t>  = 0.30 </a:t>
            </a:r>
            <a:endParaRPr lang="en-US" sz="200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7310158" y="2490260"/>
            <a:ext cx="276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faster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Equator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204451" y="2477663"/>
            <a:ext cx="254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rotation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235565" y="2474986"/>
            <a:ext cx="378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Equator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faster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pole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7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en-US" dirty="0" smtClean="0"/>
              <a:t>Stellar rotation and </a:t>
            </a:r>
            <a:r>
              <a:rPr lang="en-US" dirty="0" err="1" smtClean="0"/>
              <a:t>spectro</a:t>
            </a:r>
            <a:r>
              <a:rPr lang="en-US" dirty="0" smtClean="0"/>
              <a:t>-interferometry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038722" y="6083586"/>
            <a:ext cx="5436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err="1" smtClean="0"/>
              <a:t>Hadjara</a:t>
            </a:r>
            <a:r>
              <a:rPr lang="fr-FR" sz="2400" dirty="0" smtClean="0"/>
              <a:t> 2014+ &amp; </a:t>
            </a:r>
            <a:r>
              <a:rPr lang="fr-FR" sz="2400" dirty="0" err="1" smtClean="0"/>
              <a:t>Delaa</a:t>
            </a:r>
            <a:r>
              <a:rPr lang="fr-FR" sz="2400" dirty="0"/>
              <a:t>+ 2013</a:t>
            </a:r>
            <a:endParaRPr lang="en-US" sz="2400" dirty="0"/>
          </a:p>
          <a:p>
            <a:pPr algn="r"/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20443" y="6562820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iameters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Intensity_star_solide rotation_convert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820" b="1845"/>
          <a:stretch/>
        </p:blipFill>
        <p:spPr>
          <a:xfrm>
            <a:off x="581627" y="1634241"/>
            <a:ext cx="5514373" cy="4134736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8628747" y="1343010"/>
            <a:ext cx="3878803" cy="4773646"/>
            <a:chOff x="7253243" y="1219530"/>
            <a:chExt cx="3878803" cy="4773646"/>
          </a:xfrm>
        </p:grpSpPr>
        <p:pic>
          <p:nvPicPr>
            <p:cNvPr id="28" name="Image 27" descr="Coupe.png"/>
            <p:cNvPicPr>
              <a:picLocks noChangeAspect="1"/>
            </p:cNvPicPr>
            <p:nvPr/>
          </p:nvPicPr>
          <p:blipFill rotWithShape="1">
            <a:blip r:embed="rId5"/>
            <a:srcRect t="2689" b="1965"/>
            <a:stretch/>
          </p:blipFill>
          <p:spPr>
            <a:xfrm>
              <a:off x="7253243" y="1223859"/>
              <a:ext cx="2490228" cy="4769317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7253243" y="4581819"/>
              <a:ext cx="2764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Pole </a:t>
              </a:r>
              <a:r>
                <a:rPr lang="fr-FR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faster</a:t>
              </a:r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than</a:t>
              </a:r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Equator</a:t>
              </a:r>
              <a:endPara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7829653" y="2927832"/>
              <a:ext cx="2541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Rigid</a:t>
              </a:r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rotation</a:t>
              </a:r>
              <a:endPara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350125" y="1219530"/>
              <a:ext cx="3781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Equator</a:t>
              </a:r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faster</a:t>
              </a:r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than</a:t>
              </a:r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pole</a:t>
              </a:r>
              <a:endPara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9319279" y="6065923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fr-FR" dirty="0" smtClean="0"/>
              <a:t>=587.55nm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735533" y="5776004"/>
            <a:ext cx="351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Images </a:t>
            </a:r>
            <a:r>
              <a:rPr lang="fr-FR" dirty="0" err="1" smtClean="0"/>
              <a:t>through</a:t>
            </a:r>
            <a:r>
              <a:rPr lang="fr-FR" dirty="0" smtClean="0"/>
              <a:t> a </a:t>
            </a:r>
            <a:r>
              <a:rPr lang="fr-FR" dirty="0" err="1" smtClean="0"/>
              <a:t>photospheric</a:t>
            </a:r>
            <a:r>
              <a:rPr lang="fr-FR" dirty="0" smtClean="0"/>
              <a:t> line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/>
          <a:stretch/>
        </p:blipFill>
        <p:spPr>
          <a:xfrm>
            <a:off x="1" y="314325"/>
            <a:ext cx="12191999" cy="65592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6273" y="1169318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of interferometric instruments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2"/>
          <a:stretch/>
        </p:blipFill>
        <p:spPr>
          <a:xfrm>
            <a:off x="0" y="618905"/>
            <a:ext cx="12192000" cy="90861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45" y="3197059"/>
            <a:ext cx="4326319" cy="43263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63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/>
          <a:stretch/>
        </p:blipFill>
        <p:spPr>
          <a:xfrm>
            <a:off x="1" y="314325"/>
            <a:ext cx="12191999" cy="65592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6"/>
            <a:ext cx="12191999" cy="8703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next generation at VLTI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328179" y="1195851"/>
            <a:ext cx="3296092" cy="3919573"/>
            <a:chOff x="328179" y="1195851"/>
            <a:chExt cx="3296092" cy="391957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8" r="6715"/>
            <a:stretch/>
          </p:blipFill>
          <p:spPr>
            <a:xfrm>
              <a:off x="328179" y="1195851"/>
              <a:ext cx="3296092" cy="2769565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087199" y="1559730"/>
              <a:ext cx="1778051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PIONIER</a:t>
              </a:r>
            </a:p>
            <a:p>
              <a:endParaRPr lang="fr-F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3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2011</a:t>
              </a:r>
            </a:p>
            <a:p>
              <a:endParaRPr lang="fr-F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97580" y="3915095"/>
              <a:ext cx="30246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  band</a:t>
              </a:r>
            </a:p>
            <a:p>
              <a:pPr algn="ctr"/>
              <a:r>
                <a:rPr lang="fr-FR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Spectral </a:t>
              </a:r>
              <a:r>
                <a:rPr lang="fr-FR" sz="24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resolution</a:t>
              </a:r>
              <a:endParaRPr lang="fr-F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24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mH</a:t>
              </a:r>
              <a:r>
                <a:rPr lang="fr-FR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&lt;8</a:t>
              </a:r>
              <a:endParaRPr lang="fr-FR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442637" y="1206612"/>
            <a:ext cx="3306725" cy="4327444"/>
            <a:chOff x="4442637" y="1206612"/>
            <a:chExt cx="3306725" cy="432744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r="5905"/>
            <a:stretch/>
          </p:blipFill>
          <p:spPr>
            <a:xfrm>
              <a:off x="4442637" y="1206612"/>
              <a:ext cx="3306725" cy="2787691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794904" y="1522497"/>
              <a:ext cx="2486898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GRAVITY</a:t>
              </a:r>
            </a:p>
            <a:p>
              <a:pPr algn="ctr"/>
              <a:endParaRPr lang="en-GB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GB" sz="3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2015</a:t>
              </a:r>
              <a:endParaRPr lang="en-GB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GB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Still in commissioning</a:t>
              </a:r>
              <a:endParaRPr lang="en-GB" sz="11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892529" y="3964396"/>
              <a:ext cx="24069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band</a:t>
              </a:r>
            </a:p>
            <a:p>
              <a:pPr algn="ctr"/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 to R = 4000</a:t>
              </a:r>
            </a:p>
            <a:p>
              <a:pPr algn="ctr"/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mK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&lt;10 (7 for </a:t>
              </a:r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ATs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algn="ctr"/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DIT up to 1min!</a:t>
              </a:r>
              <a:endParaRPr lang="fr-F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8452436" y="1186789"/>
            <a:ext cx="3292549" cy="4007843"/>
            <a:chOff x="8452436" y="1186789"/>
            <a:chExt cx="3292549" cy="40078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436" y="1186789"/>
              <a:ext cx="3292549" cy="2787691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9356558" y="1630959"/>
              <a:ext cx="184614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MATISSE</a:t>
              </a:r>
            </a:p>
            <a:p>
              <a:pPr algn="ctr"/>
              <a:endPara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9143058" y="3994303"/>
              <a:ext cx="2213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L,M, &amp; N  bands</a:t>
              </a:r>
            </a:p>
            <a:p>
              <a:pPr algn="ctr"/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 to  R = 4000</a:t>
              </a:r>
            </a:p>
            <a:p>
              <a:pPr algn="ctr"/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r>
                <a:rPr lang="fr-FR" sz="2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12µm</a:t>
              </a: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&gt; 1 </a:t>
              </a:r>
              <a:r>
                <a:rPr lang="fr-FR" sz="2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Jy</a:t>
              </a:r>
              <a:endPara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723198" y="5207335"/>
            <a:ext cx="10479505" cy="1386698"/>
            <a:chOff x="723198" y="5207335"/>
            <a:chExt cx="10479505" cy="1386698"/>
          </a:xfrm>
        </p:grpSpPr>
        <p:sp>
          <p:nvSpPr>
            <p:cNvPr id="12" name="Accolade fermante 11"/>
            <p:cNvSpPr/>
            <p:nvPr/>
          </p:nvSpPr>
          <p:spPr>
            <a:xfrm rot="5400000">
              <a:off x="5685100" y="245433"/>
              <a:ext cx="555701" cy="10479505"/>
            </a:xfrm>
            <a:prstGeom prst="rightBrace">
              <a:avLst>
                <a:gd name="adj1" fmla="val 69697"/>
                <a:gd name="adj2" fmla="val 50388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200493" y="5763036"/>
              <a:ext cx="67493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>
                  <a:solidFill>
                    <a:schemeClr val="bg1"/>
                  </a:solidFill>
                </a:rPr>
                <a:t>Potential</a:t>
              </a:r>
              <a:r>
                <a:rPr lang="fr-FR" sz="2400" dirty="0" smtClean="0">
                  <a:solidFill>
                    <a:schemeClr val="bg1"/>
                  </a:solidFill>
                </a:rPr>
                <a:t> « I-Shooter » mode </a:t>
              </a:r>
              <a:r>
                <a:rPr lang="fr-FR" sz="2400" dirty="0" err="1" smtClean="0">
                  <a:solidFill>
                    <a:schemeClr val="bg1"/>
                  </a:solidFill>
                </a:rPr>
                <a:t>with</a:t>
              </a:r>
              <a:r>
                <a:rPr lang="fr-FR" sz="2400" dirty="0" smtClean="0">
                  <a:solidFill>
                    <a:schemeClr val="bg1"/>
                  </a:solidFill>
                </a:rPr>
                <a:t> the 3 instruments </a:t>
              </a:r>
            </a:p>
            <a:p>
              <a:r>
                <a:rPr lang="fr-FR" sz="2400" dirty="0" smtClean="0">
                  <a:solidFill>
                    <a:schemeClr val="bg1"/>
                  </a:solidFill>
                </a:rPr>
                <a:t>operating </a:t>
              </a:r>
              <a:r>
                <a:rPr lang="fr-FR" sz="2400" dirty="0" err="1" smtClean="0">
                  <a:solidFill>
                    <a:schemeClr val="bg1"/>
                  </a:solidFill>
                </a:rPr>
                <a:t>simultaneously</a:t>
              </a:r>
              <a:r>
                <a:rPr lang="fr-FR" sz="2400" dirty="0" smtClean="0">
                  <a:solidFill>
                    <a:schemeClr val="bg1"/>
                  </a:solidFill>
                </a:rPr>
                <a:t> ( 1.6- 13.5 µm)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 rot="20872353">
            <a:off x="889844" y="4942437"/>
            <a:ext cx="2916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extension to J band </a:t>
            </a:r>
          </a:p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spectral </a:t>
            </a:r>
            <a:r>
              <a:rPr lang="fr-F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 rot="21355953">
            <a:off x="7918317" y="5674217"/>
            <a:ext cx="4146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+  possible Visible (R and I bands)</a:t>
            </a:r>
          </a:p>
          <a:p>
            <a:r>
              <a:rPr lang="fr-FR" dirty="0">
                <a:solidFill>
                  <a:schemeClr val="bg1"/>
                </a:solidFill>
              </a:rPr>
              <a:t>i</a:t>
            </a:r>
            <a:r>
              <a:rPr lang="fr-FR" dirty="0" smtClean="0">
                <a:solidFill>
                  <a:schemeClr val="bg1"/>
                </a:solidFill>
              </a:rPr>
              <a:t>nstrument for 3rd </a:t>
            </a:r>
            <a:r>
              <a:rPr lang="fr-FR" dirty="0" err="1" smtClean="0">
                <a:solidFill>
                  <a:schemeClr val="bg1"/>
                </a:solidFill>
              </a:rPr>
              <a:t>generation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after</a:t>
            </a:r>
            <a:r>
              <a:rPr lang="fr-FR" dirty="0" smtClean="0">
                <a:solidFill>
                  <a:schemeClr val="bg1"/>
                </a:solidFill>
              </a:rPr>
              <a:t> 2022)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20871" y="3448615"/>
            <a:ext cx="7900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4-telescopes </a:t>
            </a:r>
            <a:r>
              <a:rPr lang="fr-FR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combiners</a:t>
            </a:r>
            <a:r>
              <a:rPr lang="fr-F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( 6 V² + </a:t>
            </a: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iCP</a:t>
            </a:r>
            <a:r>
              <a:rPr lang="fr-F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65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69"/>
    </mc:Choice>
    <mc:Fallback xmlns="">
      <p:transition spd="slow" advTm="122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758"/>
          <a:stretch/>
        </p:blipFill>
        <p:spPr>
          <a:xfrm>
            <a:off x="10633" y="298632"/>
            <a:ext cx="12184911" cy="6267155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6788829" y="3362154"/>
            <a:ext cx="3816389" cy="143370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Ellipse 23"/>
          <p:cNvSpPr/>
          <p:nvPr/>
        </p:nvSpPr>
        <p:spPr>
          <a:xfrm>
            <a:off x="1747975" y="891203"/>
            <a:ext cx="5088260" cy="96478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/>
          <p:cNvSpPr/>
          <p:nvPr/>
        </p:nvSpPr>
        <p:spPr>
          <a:xfrm>
            <a:off x="3239706" y="1765144"/>
            <a:ext cx="2337567" cy="318920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/>
          <p:cNvSpPr/>
          <p:nvPr/>
        </p:nvSpPr>
        <p:spPr>
          <a:xfrm>
            <a:off x="2829123" y="4468331"/>
            <a:ext cx="2932808" cy="70605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colade fermante 26"/>
          <p:cNvSpPr/>
          <p:nvPr/>
        </p:nvSpPr>
        <p:spPr>
          <a:xfrm rot="10800000">
            <a:off x="402752" y="3053332"/>
            <a:ext cx="290541" cy="750238"/>
          </a:xfrm>
          <a:prstGeom prst="rightBrace">
            <a:avLst>
              <a:gd name="adj1" fmla="val 610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colade fermante 24"/>
          <p:cNvSpPr/>
          <p:nvPr/>
        </p:nvSpPr>
        <p:spPr>
          <a:xfrm rot="10800000">
            <a:off x="369410" y="2272605"/>
            <a:ext cx="290541" cy="574326"/>
          </a:xfrm>
          <a:prstGeom prst="rightBrace">
            <a:avLst>
              <a:gd name="adj1" fmla="val 610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/>
          <p:cNvSpPr/>
          <p:nvPr/>
        </p:nvSpPr>
        <p:spPr>
          <a:xfrm>
            <a:off x="3294430" y="5304558"/>
            <a:ext cx="1876255" cy="9647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6"/>
            <a:ext cx="12191999" cy="8703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next generation at CHARA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78483" y="1175773"/>
            <a:ext cx="470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Installation of adaptive </a:t>
            </a:r>
            <a:r>
              <a:rPr lang="fr-FR" dirty="0" err="1" smtClean="0"/>
              <a:t>optics</a:t>
            </a:r>
            <a:r>
              <a:rPr lang="fr-FR" dirty="0" smtClean="0"/>
              <a:t> on the </a:t>
            </a:r>
            <a:r>
              <a:rPr lang="fr-FR" dirty="0" err="1" smtClean="0"/>
              <a:t>telescopes</a:t>
            </a:r>
            <a:r>
              <a:rPr lang="fr-FR" dirty="0" smtClean="0"/>
              <a:t> 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527944" y="2247611"/>
            <a:ext cx="11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VEGA (4T) </a:t>
            </a:r>
          </a:p>
          <a:p>
            <a:r>
              <a:rPr lang="fr-FR" dirty="0" smtClean="0"/>
              <a:t>PAVO (2T)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606909" y="3027296"/>
            <a:ext cx="11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MIRC (6T)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3463286" y="2272605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SPICA (6T) VRI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555292" y="3285678"/>
            <a:ext cx="123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CLIMB(3T)</a:t>
            </a:r>
          </a:p>
          <a:p>
            <a:r>
              <a:rPr lang="fr-FR" dirty="0" smtClean="0"/>
              <a:t>FLUOR (2T)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3488225" y="3123696"/>
            <a:ext cx="163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MIRCx</a:t>
            </a:r>
            <a:r>
              <a:rPr lang="fr-FR" dirty="0" smtClean="0"/>
              <a:t> (6T) J? H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3436601" y="4057039"/>
            <a:ext cx="148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MYSTIC (6T) K</a:t>
            </a:r>
            <a:endParaRPr lang="en-GB" dirty="0"/>
          </a:p>
        </p:txBody>
      </p:sp>
      <p:sp>
        <p:nvSpPr>
          <p:cNvPr id="14" name="ZoneTexte 13"/>
          <p:cNvSpPr txBox="1"/>
          <p:nvPr/>
        </p:nvSpPr>
        <p:spPr>
          <a:xfrm>
            <a:off x="3436601" y="5371016"/>
            <a:ext cx="152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+</a:t>
            </a:r>
          </a:p>
          <a:p>
            <a:pPr algn="ctr"/>
            <a:r>
              <a:rPr lang="fr-FR" dirty="0" smtClean="0"/>
              <a:t> </a:t>
            </a:r>
            <a:r>
              <a:rPr lang="fr-FR" dirty="0" err="1" smtClean="0"/>
              <a:t>Fringe</a:t>
            </a:r>
            <a:r>
              <a:rPr lang="fr-FR" dirty="0" smtClean="0"/>
              <a:t> </a:t>
            </a:r>
            <a:r>
              <a:rPr lang="fr-FR" dirty="0" err="1" smtClean="0"/>
              <a:t>tracker</a:t>
            </a:r>
            <a:endParaRPr lang="en-GB" dirty="0"/>
          </a:p>
        </p:txBody>
      </p:sp>
      <p:sp>
        <p:nvSpPr>
          <p:cNvPr id="5" name="Accolade fermante 4"/>
          <p:cNvSpPr/>
          <p:nvPr/>
        </p:nvSpPr>
        <p:spPr>
          <a:xfrm>
            <a:off x="5745656" y="1941503"/>
            <a:ext cx="982002" cy="4075843"/>
          </a:xfrm>
          <a:prstGeom prst="rightBrace">
            <a:avLst>
              <a:gd name="adj1" fmla="val 610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7158876" y="3610666"/>
            <a:ext cx="3299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Also</a:t>
            </a:r>
            <a:r>
              <a:rPr lang="fr-FR" dirty="0" smtClean="0"/>
              <a:t> « I-shooter » mode</a:t>
            </a:r>
          </a:p>
          <a:p>
            <a:r>
              <a:rPr lang="fr-FR" dirty="0" smtClean="0"/>
              <a:t>0.6 – 2.5 µm</a:t>
            </a:r>
          </a:p>
          <a:p>
            <a:r>
              <a:rPr lang="fr-FR" dirty="0" err="1" smtClean="0"/>
              <a:t>With</a:t>
            </a:r>
            <a:r>
              <a:rPr lang="fr-FR" dirty="0" smtClean="0"/>
              <a:t> a gain in </a:t>
            </a:r>
            <a:r>
              <a:rPr lang="fr-FR" dirty="0" err="1" smtClean="0"/>
              <a:t>limiting</a:t>
            </a:r>
            <a:r>
              <a:rPr lang="fr-FR" dirty="0" smtClean="0"/>
              <a:t> magnitude</a:t>
            </a:r>
          </a:p>
          <a:p>
            <a:endParaRPr lang="en-GB" dirty="0"/>
          </a:p>
        </p:txBody>
      </p:sp>
      <p:sp>
        <p:nvSpPr>
          <p:cNvPr id="17" name="Flèche vers le bas 16"/>
          <p:cNvSpPr/>
          <p:nvPr/>
        </p:nvSpPr>
        <p:spPr>
          <a:xfrm>
            <a:off x="-50538" y="1926044"/>
            <a:ext cx="548167" cy="3133572"/>
          </a:xfrm>
          <a:prstGeom prst="downArrow">
            <a:avLst/>
          </a:prstGeom>
          <a:gradFill>
            <a:gsLst>
              <a:gs pos="0">
                <a:schemeClr val="accent1"/>
              </a:gs>
              <a:gs pos="100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</a:p>
          <a:p>
            <a:pPr algn="ctr"/>
            <a:r>
              <a:rPr lang="fr-FR" dirty="0" smtClean="0"/>
              <a:t>V</a:t>
            </a:r>
          </a:p>
          <a:p>
            <a:pPr algn="ctr"/>
            <a:r>
              <a:rPr lang="fr-FR" dirty="0" smtClean="0"/>
              <a:t>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H</a:t>
            </a:r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r>
              <a:rPr lang="fr-FR" dirty="0" smtClean="0"/>
              <a:t>K</a:t>
            </a:r>
          </a:p>
          <a:p>
            <a:pPr algn="ctr"/>
            <a:endParaRPr lang="en-GB" dirty="0"/>
          </a:p>
        </p:txBody>
      </p:sp>
      <p:sp>
        <p:nvSpPr>
          <p:cNvPr id="18" name="Flèche droite 17"/>
          <p:cNvSpPr/>
          <p:nvPr/>
        </p:nvSpPr>
        <p:spPr>
          <a:xfrm>
            <a:off x="1744634" y="2314888"/>
            <a:ext cx="1554480" cy="275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èche droite 18"/>
          <p:cNvSpPr/>
          <p:nvPr/>
        </p:nvSpPr>
        <p:spPr>
          <a:xfrm>
            <a:off x="1649180" y="3148537"/>
            <a:ext cx="1554480" cy="275092"/>
          </a:xfrm>
          <a:prstGeom prst="rightArrow">
            <a:avLst/>
          </a:prstGeom>
          <a:solidFill>
            <a:srgbClr val="F28A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èche droite 19"/>
          <p:cNvSpPr/>
          <p:nvPr/>
        </p:nvSpPr>
        <p:spPr>
          <a:xfrm rot="1706996">
            <a:off x="1719637" y="3679702"/>
            <a:ext cx="1554480" cy="2750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ZoneTexte 27"/>
          <p:cNvSpPr txBox="1"/>
          <p:nvPr/>
        </p:nvSpPr>
        <p:spPr>
          <a:xfrm>
            <a:off x="2883847" y="4608740"/>
            <a:ext cx="286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New </a:t>
            </a:r>
            <a:r>
              <a:rPr lang="fr-FR" dirty="0" err="1" smtClean="0"/>
              <a:t>generation</a:t>
            </a:r>
            <a:r>
              <a:rPr lang="fr-FR" dirty="0" smtClean="0"/>
              <a:t> of detectors</a:t>
            </a:r>
          </a:p>
        </p:txBody>
      </p:sp>
    </p:spTree>
    <p:extLst>
      <p:ext uri="{BB962C8B-B14F-4D97-AF65-F5344CB8AC3E}">
        <p14:creationId xmlns:p14="http://schemas.microsoft.com/office/powerpoint/2010/main" val="31343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16"/>
    </mc:Choice>
    <mc:Fallback xmlns="">
      <p:transition spd="slow" advTm="97916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r="12119" b="6367"/>
          <a:stretch/>
        </p:blipFill>
        <p:spPr>
          <a:xfrm>
            <a:off x="-16042" y="319189"/>
            <a:ext cx="12224084" cy="6246598"/>
          </a:xfrm>
          <a:prstGeom prst="rect">
            <a:avLst/>
          </a:prstGeom>
        </p:spPr>
      </p:pic>
      <p:sp>
        <p:nvSpPr>
          <p:cNvPr id="31" name="Titre 1"/>
          <p:cNvSpPr>
            <a:spLocks noGrp="1"/>
          </p:cNvSpPr>
          <p:nvPr>
            <p:ph type="title"/>
          </p:nvPr>
        </p:nvSpPr>
        <p:spPr>
          <a:xfrm>
            <a:off x="1" y="365126"/>
            <a:ext cx="12191999" cy="8703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MROI : a new interferometric facility?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357039" y="1507086"/>
            <a:ext cx="44752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Magdalena Ridge (New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1.4m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endParaRPr lang="fr-F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Stations</a:t>
            </a:r>
          </a:p>
          <a:p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Baselines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to 340m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515082" y="4487872"/>
            <a:ext cx="44122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100M$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US Air 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orce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interested</a:t>
            </a:r>
            <a:endParaRPr lang="fr-F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714" y="2440720"/>
            <a:ext cx="4388665" cy="40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16"/>
    </mc:Choice>
    <mc:Fallback xmlns="">
      <p:transition spd="slow" advTm="97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 smtClean="0"/>
              <a:t>The founding fathers of stellar interferometry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" y="2051869"/>
            <a:ext cx="2173405" cy="3312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AutoShape 2" descr="Résultat de recherche d'images pour &quot;albert michelson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898249" y="1681054"/>
            <a:ext cx="18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Édouard Stephan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617447" y="2702819"/>
            <a:ext cx="260122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dirty="0" smtClean="0"/>
          </a:p>
          <a:p>
            <a:pPr algn="ctr"/>
            <a:r>
              <a:rPr lang="fr-FR" sz="2400" dirty="0" smtClean="0"/>
              <a:t>No </a:t>
            </a:r>
            <a:r>
              <a:rPr lang="fr-FR" sz="2400" dirty="0" err="1" smtClean="0"/>
              <a:t>loss</a:t>
            </a:r>
            <a:r>
              <a:rPr lang="fr-FR" sz="2400" dirty="0" smtClean="0"/>
              <a:t> of </a:t>
            </a:r>
            <a:r>
              <a:rPr lang="fr-FR" sz="2400" dirty="0" err="1" smtClean="0"/>
              <a:t>contrast</a:t>
            </a:r>
            <a:r>
              <a:rPr lang="fr-FR" sz="2400" dirty="0" smtClean="0"/>
              <a:t>!</a:t>
            </a:r>
          </a:p>
          <a:p>
            <a:pPr algn="ctr"/>
            <a:endParaRPr lang="fr-FR" sz="2400" dirty="0" smtClean="0"/>
          </a:p>
          <a:p>
            <a:pPr algn="ctr"/>
            <a:r>
              <a:rPr lang="el-GR" sz="2400" dirty="0" smtClean="0"/>
              <a:t>θ</a:t>
            </a:r>
            <a:r>
              <a:rPr lang="fr-FR" sz="2400" baseline="-25000" dirty="0" smtClean="0">
                <a:sym typeface="Wingdings" panose="05000000000000000000" pitchFamily="2" charset="2"/>
              </a:rPr>
              <a:t> </a:t>
            </a:r>
            <a:r>
              <a:rPr lang="fr-FR" sz="2400" dirty="0" smtClean="0"/>
              <a:t>&lt; 150 mas</a:t>
            </a:r>
          </a:p>
          <a:p>
            <a:pPr algn="ctr"/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Once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time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61" y="1436610"/>
            <a:ext cx="3652159" cy="43002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455" y="5482795"/>
            <a:ext cx="330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1874</a:t>
            </a:r>
          </a:p>
          <a:p>
            <a:pPr algn="ctr"/>
            <a:r>
              <a:rPr lang="fr-FR" dirty="0" err="1" smtClean="0"/>
              <a:t>Experiment</a:t>
            </a:r>
            <a:r>
              <a:rPr lang="fr-FR" dirty="0" smtClean="0"/>
              <a:t> </a:t>
            </a:r>
            <a:r>
              <a:rPr lang="fr-FR" dirty="0"/>
              <a:t>on </a:t>
            </a:r>
            <a:r>
              <a:rPr lang="fr-FR" dirty="0" err="1"/>
              <a:t>sky</a:t>
            </a:r>
            <a:r>
              <a:rPr lang="fr-FR" dirty="0"/>
              <a:t> in Marseille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84938" y="57705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/>
              <a:t>80 cm </a:t>
            </a:r>
            <a:r>
              <a:rPr lang="fr-FR" dirty="0" err="1" smtClean="0"/>
              <a:t>Telescope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dirty="0" smtClean="0"/>
              <a:t> by Léon Foucault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9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"/>
    </mc:Choice>
    <mc:Fallback xmlns="">
      <p:transition spd="slow" advTm="3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GB" dirty="0" smtClean="0"/>
              <a:t>The founding fathers of stellar interferometry</a:t>
            </a:r>
            <a:endParaRPr lang="en-GB" dirty="0"/>
          </a:p>
        </p:txBody>
      </p:sp>
      <p:sp>
        <p:nvSpPr>
          <p:cNvPr id="6" name="AutoShape 2" descr="Résultat de recherche d'images pour &quot;albert michelson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1" y="2348882"/>
            <a:ext cx="2262613" cy="3177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Rectangle 15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Once upon a time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89" y="2451059"/>
            <a:ext cx="3961622" cy="23729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645" y="6112288"/>
            <a:ext cx="4809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Lick Observatory (1891)</a:t>
            </a:r>
            <a:endParaRPr lang="en-GB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14" y="1874924"/>
            <a:ext cx="2728882" cy="336593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666690" y="5273987"/>
            <a:ext cx="4523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Device very similar to that described by </a:t>
            </a:r>
            <a:r>
              <a:rPr lang="en-GB" dirty="0" err="1" smtClean="0"/>
              <a:t>Fizeau</a:t>
            </a:r>
            <a:endParaRPr lang="en-GB" dirty="0" smtClean="0"/>
          </a:p>
          <a:p>
            <a:pPr algn="ctr"/>
            <a:r>
              <a:rPr lang="en-GB" dirty="0" smtClean="0"/>
              <a:t>Two movable slits on a single-dish telescope</a:t>
            </a:r>
            <a:endParaRPr lang="en-GB" dirty="0"/>
          </a:p>
        </p:txBody>
      </p:sp>
      <p:sp>
        <p:nvSpPr>
          <p:cNvPr id="21" name="ZoneTexte 20"/>
          <p:cNvSpPr txBox="1"/>
          <p:nvPr/>
        </p:nvSpPr>
        <p:spPr>
          <a:xfrm>
            <a:off x="9143999" y="3807048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1.02’’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775014" y="3375904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0.94’’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164633" y="3994467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1.37’’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184495" y="3142105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1.31’’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76078" y="1878091"/>
            <a:ext cx="207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Albert A. Michelson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8484122" y="2046012"/>
            <a:ext cx="3546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Jupiter satellites angular diameters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7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"/>
    </mc:Choice>
    <mc:Fallback xmlns="">
      <p:transition spd="slow" advTm="1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30165</TotalTime>
  <Words>3696</Words>
  <Application>Microsoft Office PowerPoint</Application>
  <PresentationFormat>Grand écran</PresentationFormat>
  <Paragraphs>903</Paragraphs>
  <Slides>75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83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An interferometric journey  around massive stars </vt:lpstr>
      <vt:lpstr>Summary</vt:lpstr>
      <vt:lpstr>Présentation PowerPoint</vt:lpstr>
      <vt:lpstr>Thomas Young’s slit experiment (1801)</vt:lpstr>
      <vt:lpstr>Thomas Young’s slit experiment (1801)</vt:lpstr>
      <vt:lpstr>Thomas Young’s slit experiment (1801)</vt:lpstr>
      <vt:lpstr>The founding fathers of stellar interferometry</vt:lpstr>
      <vt:lpstr>The founding fathers of stellar interferometry</vt:lpstr>
      <vt:lpstr>The founding fathers of stellar interferometry</vt:lpstr>
      <vt:lpstr>The founding fathers of stellar interferometry</vt:lpstr>
      <vt:lpstr>The founding fathers of stellar interferometry</vt:lpstr>
      <vt:lpstr>The «rediscovery» of optical interferometry</vt:lpstr>
      <vt:lpstr>What about Fourier?</vt:lpstr>
      <vt:lpstr>Van Citter &amp; Zernike theorem</vt:lpstr>
      <vt:lpstr>Sampling the object FT Filling the (u,v) plan </vt:lpstr>
      <vt:lpstr>In the real life  always sparse (u,v) plan coverage</vt:lpstr>
      <vt:lpstr>The phase contains most of the information!</vt:lpstr>
      <vt:lpstr>Idealistic situation</vt:lpstr>
      <vt:lpstr>Unfortunately, Earth has an atmosphere!</vt:lpstr>
      <vt:lpstr>The closure phase is our only hope (up to now)</vt:lpstr>
      <vt:lpstr>The closure phase is our only hope (up to now)</vt:lpstr>
      <vt:lpstr>Image reconstruction</vt:lpstr>
      <vt:lpstr>A few images from optical interferometers</vt:lpstr>
      <vt:lpstr>Spectro-interferometry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About the binarity of massive stars </vt:lpstr>
      <vt:lpstr>The binarity as seen by interferometers</vt:lpstr>
      <vt:lpstr>Some binaries as seen by the VLTI/AMBER</vt:lpstr>
      <vt:lpstr>The binary fraction among massive stars</vt:lpstr>
      <vt:lpstr>The triple-O stellar system HD 150136  seen by the VLTI/PIONIER</vt:lpstr>
      <vt:lpstr>Présentation PowerPoint</vt:lpstr>
      <vt:lpstr>A lot of Interferometric orbits of massive binaries</vt:lpstr>
      <vt:lpstr>β Lyrae : A semi-detached binary  as seen by CHARA/MIRC</vt:lpstr>
      <vt:lpstr>β Lyrae : A semi-detached binary  as seen by CHARA/VEGA</vt:lpstr>
      <vt:lpstr>HR5171A : a giant peanut?</vt:lpstr>
      <vt:lpstr>The circumstellar environments of massive stars…</vt:lpstr>
      <vt:lpstr>Choosing the right wavelength</vt:lpstr>
      <vt:lpstr>Dust in the near-IR  Inner rim of the disk</vt:lpstr>
      <vt:lpstr>Dust in the near-IR  Inner rim of the disk</vt:lpstr>
      <vt:lpstr>Dust in the near-IR</vt:lpstr>
      <vt:lpstr>Dust in the mid-IR : the A[e] supergiant HD62623</vt:lpstr>
      <vt:lpstr>Dust in the mid-IR : the A[e] supergiant HD62623</vt:lpstr>
      <vt:lpstr>Dust in the mid-IR : the A[e] supergiant HD62623</vt:lpstr>
      <vt:lpstr>Présentation PowerPoint</vt:lpstr>
      <vt:lpstr>Présentation PowerPoint</vt:lpstr>
      <vt:lpstr>Présentation PowerPoint</vt:lpstr>
      <vt:lpstr>Example of multi-band interferometry</vt:lpstr>
      <vt:lpstr>Classical Be stars and interferometry</vt:lpstr>
      <vt:lpstr>What about kinematics : classical Be stars</vt:lpstr>
      <vt:lpstr>What about the kinematics : classical Be stars</vt:lpstr>
      <vt:lpstr>What about the kinematics: classical Be stars</vt:lpstr>
      <vt:lpstr>What about the kinematics : other objects</vt:lpstr>
      <vt:lpstr>Spectro-interferometric imaging</vt:lpstr>
      <vt:lpstr>Spectro-interferometric imaging</vt:lpstr>
      <vt:lpstr>Spectro-interferometric imaging</vt:lpstr>
      <vt:lpstr>Spectro-interferometric imaging</vt:lpstr>
      <vt:lpstr>Separating spectra using spectro-interferometry</vt:lpstr>
      <vt:lpstr>From diameter measurements to stellar imaging</vt:lpstr>
      <vt:lpstr>A bit of history…</vt:lpstr>
      <vt:lpstr>Why do we need accurate diameters?</vt:lpstr>
      <vt:lpstr>Why do we need accurate diameters?</vt:lpstr>
      <vt:lpstr>Imaging stellar surface of Betelgeuse and beyond…</vt:lpstr>
      <vt:lpstr>Stellar surfaces of fast-rotators</vt:lpstr>
      <vt:lpstr>Stellar surfaces of fast-rotators</vt:lpstr>
      <vt:lpstr>Stellar surfaces of fast-rotators</vt:lpstr>
      <vt:lpstr>Stellar rotation and spectro-interferometry</vt:lpstr>
      <vt:lpstr>of interferometric instruments</vt:lpstr>
      <vt:lpstr>The next generation at VLTI</vt:lpstr>
      <vt:lpstr>The next generation at CHARA</vt:lpstr>
      <vt:lpstr>MROI : a new interferometric facility?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interferometric journey around massive stars</dc:title>
  <dc:creator>ame</dc:creator>
  <cp:lastModifiedBy>Anthony Meilland</cp:lastModifiedBy>
  <cp:revision>567</cp:revision>
  <dcterms:created xsi:type="dcterms:W3CDTF">2014-06-11T07:59:32Z</dcterms:created>
  <dcterms:modified xsi:type="dcterms:W3CDTF">2017-06-07T12:47:45Z</dcterms:modified>
</cp:coreProperties>
</file>