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393" r:id="rId3"/>
    <p:sldId id="431" r:id="rId4"/>
    <p:sldId id="432" r:id="rId5"/>
    <p:sldId id="397" r:id="rId6"/>
    <p:sldId id="453" r:id="rId7"/>
    <p:sldId id="435" r:id="rId8"/>
    <p:sldId id="266" r:id="rId9"/>
    <p:sldId id="265" r:id="rId10"/>
    <p:sldId id="267" r:id="rId11"/>
    <p:sldId id="268" r:id="rId12"/>
    <p:sldId id="270" r:id="rId13"/>
    <p:sldId id="272" r:id="rId14"/>
    <p:sldId id="273" r:id="rId15"/>
    <p:sldId id="274" r:id="rId16"/>
    <p:sldId id="299" r:id="rId17"/>
    <p:sldId id="300" r:id="rId18"/>
    <p:sldId id="261" r:id="rId19"/>
    <p:sldId id="374" r:id="rId20"/>
    <p:sldId id="377" r:id="rId21"/>
    <p:sldId id="292" r:id="rId22"/>
    <p:sldId id="446" r:id="rId23"/>
    <p:sldId id="295" r:id="rId24"/>
    <p:sldId id="436" r:id="rId25"/>
    <p:sldId id="302" r:id="rId26"/>
    <p:sldId id="303" r:id="rId27"/>
    <p:sldId id="306" r:id="rId28"/>
    <p:sldId id="312" r:id="rId29"/>
    <p:sldId id="284" r:id="rId30"/>
    <p:sldId id="286" r:id="rId31"/>
    <p:sldId id="337" r:id="rId32"/>
    <p:sldId id="335" r:id="rId33"/>
    <p:sldId id="336" r:id="rId34"/>
    <p:sldId id="343" r:id="rId35"/>
    <p:sldId id="437" r:id="rId36"/>
    <p:sldId id="356" r:id="rId37"/>
    <p:sldId id="342" r:id="rId38"/>
    <p:sldId id="347" r:id="rId39"/>
    <p:sldId id="350" r:id="rId40"/>
    <p:sldId id="355" r:id="rId41"/>
    <p:sldId id="438" r:id="rId42"/>
    <p:sldId id="440" r:id="rId43"/>
    <p:sldId id="348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6" r:id="rId52"/>
    <p:sldId id="439" r:id="rId53"/>
    <p:sldId id="441" r:id="rId54"/>
    <p:sldId id="444" r:id="rId55"/>
    <p:sldId id="442" r:id="rId56"/>
    <p:sldId id="320" r:id="rId57"/>
    <p:sldId id="326" r:id="rId58"/>
    <p:sldId id="338" r:id="rId59"/>
    <p:sldId id="447" r:id="rId60"/>
    <p:sldId id="322" r:id="rId61"/>
    <p:sldId id="330" r:id="rId62"/>
    <p:sldId id="331" r:id="rId63"/>
    <p:sldId id="333" r:id="rId64"/>
    <p:sldId id="399" r:id="rId65"/>
    <p:sldId id="400" r:id="rId66"/>
    <p:sldId id="401" r:id="rId67"/>
    <p:sldId id="445" r:id="rId68"/>
    <p:sldId id="403" r:id="rId69"/>
    <p:sldId id="455" r:id="rId70"/>
    <p:sldId id="415" r:id="rId71"/>
    <p:sldId id="419" r:id="rId72"/>
    <p:sldId id="405" r:id="rId73"/>
    <p:sldId id="421" r:id="rId74"/>
    <p:sldId id="425" r:id="rId75"/>
    <p:sldId id="422" r:id="rId76"/>
    <p:sldId id="456" r:id="rId77"/>
    <p:sldId id="457" r:id="rId78"/>
    <p:sldId id="458" r:id="rId79"/>
    <p:sldId id="459" r:id="rId80"/>
    <p:sldId id="450" r:id="rId81"/>
    <p:sldId id="448" r:id="rId82"/>
    <p:sldId id="429" r:id="rId83"/>
    <p:sldId id="449" r:id="rId84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 étoiles, l'Univers et Nous" id="{44CFEF1E-A78F-4884-B15B-121B08CD23DC}">
          <p14:sldIdLst>
            <p14:sldId id="256"/>
            <p14:sldId id="393"/>
            <p14:sldId id="431"/>
            <p14:sldId id="432"/>
            <p14:sldId id="397"/>
            <p14:sldId id="453"/>
            <p14:sldId id="435"/>
            <p14:sldId id="266"/>
            <p14:sldId id="265"/>
            <p14:sldId id="267"/>
            <p14:sldId id="268"/>
            <p14:sldId id="270"/>
            <p14:sldId id="272"/>
            <p14:sldId id="273"/>
          </p14:sldIdLst>
        </p14:section>
        <p14:section name="Qu'est-ce qu'une étoile" id="{92496043-6896-46EE-8224-1F3C143EBFF1}">
          <p14:sldIdLst>
            <p14:sldId id="274"/>
            <p14:sldId id="299"/>
            <p14:sldId id="300"/>
            <p14:sldId id="261"/>
            <p14:sldId id="374"/>
            <p14:sldId id="377"/>
            <p14:sldId id="292"/>
            <p14:sldId id="446"/>
            <p14:sldId id="295"/>
            <p14:sldId id="436"/>
            <p14:sldId id="302"/>
            <p14:sldId id="303"/>
            <p14:sldId id="306"/>
            <p14:sldId id="312"/>
            <p14:sldId id="284"/>
            <p14:sldId id="286"/>
            <p14:sldId id="337"/>
          </p14:sldIdLst>
        </p14:section>
        <p14:section name="Evolution tardive des étoiles" id="{AEEE56DF-2DDA-4996-805D-06440C2AF782}">
          <p14:sldIdLst>
            <p14:sldId id="335"/>
            <p14:sldId id="336"/>
            <p14:sldId id="343"/>
            <p14:sldId id="437"/>
            <p14:sldId id="356"/>
            <p14:sldId id="342"/>
            <p14:sldId id="347"/>
            <p14:sldId id="350"/>
            <p14:sldId id="355"/>
            <p14:sldId id="438"/>
            <p14:sldId id="440"/>
            <p14:sldId id="348"/>
            <p14:sldId id="357"/>
            <p14:sldId id="358"/>
            <p14:sldId id="359"/>
            <p14:sldId id="360"/>
            <p14:sldId id="361"/>
            <p14:sldId id="362"/>
            <p14:sldId id="363"/>
            <p14:sldId id="366"/>
            <p14:sldId id="439"/>
            <p14:sldId id="441"/>
            <p14:sldId id="444"/>
            <p14:sldId id="442"/>
          </p14:sldIdLst>
        </p14:section>
        <p14:section name="Naissance des étoiles" id="{1267B2F1-249F-41AC-9217-2954AAB505A5}">
          <p14:sldIdLst>
            <p14:sldId id="320"/>
            <p14:sldId id="326"/>
            <p14:sldId id="338"/>
            <p14:sldId id="447"/>
            <p14:sldId id="322"/>
            <p14:sldId id="330"/>
            <p14:sldId id="331"/>
            <p14:sldId id="333"/>
            <p14:sldId id="399"/>
            <p14:sldId id="400"/>
            <p14:sldId id="401"/>
            <p14:sldId id="445"/>
          </p14:sldIdLst>
        </p14:section>
        <p14:section name="La vie ici et ailleurs" id="{FB260349-1218-4044-A796-4CE7CC227E65}">
          <p14:sldIdLst>
            <p14:sldId id="403"/>
            <p14:sldId id="455"/>
            <p14:sldId id="415"/>
            <p14:sldId id="419"/>
            <p14:sldId id="405"/>
            <p14:sldId id="421"/>
            <p14:sldId id="425"/>
            <p14:sldId id="422"/>
            <p14:sldId id="456"/>
            <p14:sldId id="457"/>
            <p14:sldId id="458"/>
            <p14:sldId id="459"/>
            <p14:sldId id="450"/>
            <p14:sldId id="448"/>
            <p14:sldId id="429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DFA93D"/>
    <a:srgbClr val="FF0000"/>
    <a:srgbClr val="220D0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869" autoAdjust="0"/>
  </p:normalViewPr>
  <p:slideViewPr>
    <p:cSldViewPr>
      <p:cViewPr varScale="1">
        <p:scale>
          <a:sx n="110" d="100"/>
          <a:sy n="110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98069168036778E-2"/>
          <c:y val="0.14489070495529557"/>
          <c:w val="0.97291656441968699"/>
          <c:h val="0.8551092950447044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22"/>
          <c:cat>
            <c:strRef>
              <c:f>Feuil1!$A$2:$A$5</c:f>
              <c:strCache>
                <c:ptCount val="3"/>
                <c:pt idx="0">
                  <c:v>Etoiles</c:v>
                </c:pt>
                <c:pt idx="1">
                  <c:v>Gaz interstellaire</c:v>
                </c:pt>
                <c:pt idx="2">
                  <c:v>Autre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12</c:v>
                </c:pt>
                <c:pt idx="1">
                  <c:v>87</c:v>
                </c:pt>
                <c:pt idx="2" formatCode="0%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83333333333334E-2"/>
          <c:y val="0.14489074803149607"/>
          <c:w val="0.97291656441968699"/>
          <c:h val="0.8551092950447044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22"/>
          <c:cat>
            <c:strRef>
              <c:f>Feuil1!$A$2:$A$5</c:f>
              <c:strCache>
                <c:ptCount val="3"/>
                <c:pt idx="0">
                  <c:v>Matière ordinaire</c:v>
                </c:pt>
                <c:pt idx="1">
                  <c:v>Matière noirerim.</c:v>
                </c:pt>
                <c:pt idx="2">
                  <c:v>Energie noire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26.8</c:v>
                </c:pt>
                <c:pt idx="2">
                  <c:v>68.3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5E2C0-59B9-4C3C-A513-DBF13F72E42A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7A529-511D-4127-8373-DF2655FEBD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55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A529-511D-4127-8373-DF2655FEBD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55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A529-511D-4127-8373-DF2655FEBD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38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A529-511D-4127-8373-DF2655FEBD02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40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5301208"/>
            <a:ext cx="6400800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85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095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84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4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1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67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23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58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57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88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51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AABE-CC41-4DB7-B414-6E05D6BC39A2}" type="datetimeFigureOut">
              <a:rPr lang="fr-FR" smtClean="0"/>
              <a:t>09/02/2017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01B6-7F3A-4998-8EDD-EE33D3572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73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jp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g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g"/><Relationship Id="rId18" Type="http://schemas.openxmlformats.org/officeDocument/2006/relationships/image" Target="../media/image91.jpeg"/><Relationship Id="rId3" Type="http://schemas.microsoft.com/office/2007/relationships/hdphoto" Target="../media/hdphoto8.wdp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microsoft.com/office/2007/relationships/hdphoto" Target="../media/hdphoto11.wdp"/><Relationship Id="rId2" Type="http://schemas.openxmlformats.org/officeDocument/2006/relationships/image" Target="../media/image79.png"/><Relationship Id="rId16" Type="http://schemas.openxmlformats.org/officeDocument/2006/relationships/image" Target="../media/image90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microsoft.com/office/2007/relationships/hdphoto" Target="../media/hdphoto9.wdp"/><Relationship Id="rId15" Type="http://schemas.microsoft.com/office/2007/relationships/hdphoto" Target="../media/hdphoto10.wdp"/><Relationship Id="rId10" Type="http://schemas.openxmlformats.org/officeDocument/2006/relationships/image" Target="../media/image85.jpg"/><Relationship Id="rId19" Type="http://schemas.microsoft.com/office/2007/relationships/hdphoto" Target="../media/hdphoto12.wdp"/><Relationship Id="rId4" Type="http://schemas.openxmlformats.org/officeDocument/2006/relationships/image" Target="../media/image80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00.png"/><Relationship Id="rId7" Type="http://schemas.openxmlformats.org/officeDocument/2006/relationships/image" Target="../media/image88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560"/>
          <a:stretch/>
        </p:blipFill>
        <p:spPr>
          <a:xfrm>
            <a:off x="0" y="-29652"/>
            <a:ext cx="9144000" cy="69019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48581" y="0"/>
            <a:ext cx="10369152" cy="184665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vie des étoiles…</a:t>
            </a:r>
          </a:p>
          <a:p>
            <a:pPr algn="ctr"/>
            <a:r>
              <a:rPr lang="fr-FR" sz="4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…et autour des étoiles</a:t>
            </a:r>
            <a:endParaRPr lang="fr-FR" sz="4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21348" y="5487320"/>
            <a:ext cx="10341919" cy="132343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Anthony </a:t>
            </a:r>
            <a:r>
              <a:rPr lang="fr-FR" sz="28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Meilland</a:t>
            </a:r>
            <a:endParaRPr lang="fr-FR" sz="2800" b="1" cap="none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Chargé de Recherche au CNRS</a:t>
            </a:r>
          </a:p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Laboratoire Lagrange – Observatoire de la Côte d’Azur</a:t>
            </a:r>
          </a:p>
        </p:txBody>
      </p:sp>
    </p:spTree>
    <p:extLst>
      <p:ext uri="{BB962C8B-B14F-4D97-AF65-F5344CB8AC3E}">
        <p14:creationId xmlns:p14="http://schemas.microsoft.com/office/powerpoint/2010/main" val="17079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6" y="0"/>
            <a:ext cx="65159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1348" y="-29652"/>
            <a:ext cx="1034191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s’intéresser aux étoiles?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phares dans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49422"/>
            <a:ext cx="9144001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Galaxie du moulinet du sud (M83)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4384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tion of _S2_ and other stars around the central Black Ho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540" y="1341232"/>
            <a:ext cx="4832920" cy="5286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1348" y="-29652"/>
            <a:ext cx="1034191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s’intéresser aux étoiles?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phares dans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389" y="6396406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Découverte du trou noir au centre de notre Galaxie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707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348" y="-29652"/>
            <a:ext cx="1034191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s’intéresser aux étoiles?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phares dans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389" y="6396406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Découverte de l’existence d’une « matière noire »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Galaxy Rotation Under the Influence of Dark Mat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124685" y="1558473"/>
            <a:ext cx="6907780" cy="3453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5063925"/>
            <a:ext cx="3513453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Modèle sans matière noire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4048" y="5063924"/>
            <a:ext cx="3384376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Modèle avec matière noire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656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5206"/>
            <a:ext cx="7961040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1348" y="-29652"/>
            <a:ext cx="1034191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s’intéresser aux étoiles?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32367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force de transformation de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79735" y="1518817"/>
            <a:ext cx="7708310" cy="1014833"/>
            <a:chOff x="579735" y="1518817"/>
            <a:chExt cx="7708310" cy="1014833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579735" y="1518817"/>
              <a:ext cx="435972" cy="510008"/>
            </a:xfrm>
            <a:prstGeom prst="roundRect">
              <a:avLst>
                <a:gd name="adj" fmla="val 6746"/>
              </a:avLst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584497" y="2023642"/>
              <a:ext cx="435972" cy="510008"/>
            </a:xfrm>
            <a:prstGeom prst="roundRect">
              <a:avLst>
                <a:gd name="adj" fmla="val 6746"/>
              </a:avLst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7852073" y="1528342"/>
              <a:ext cx="435972" cy="510008"/>
            </a:xfrm>
            <a:prstGeom prst="roundRect">
              <a:avLst>
                <a:gd name="adj" fmla="val 6746"/>
              </a:avLst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1013122" y="2023642"/>
              <a:ext cx="435972" cy="510008"/>
            </a:xfrm>
            <a:prstGeom prst="roundRect">
              <a:avLst>
                <a:gd name="adj" fmla="val 6746"/>
              </a:avLst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76753" y="3028035"/>
            <a:ext cx="7711292" cy="3386467"/>
            <a:chOff x="576753" y="3028035"/>
            <a:chExt cx="7711292" cy="3386467"/>
          </a:xfrm>
        </p:grpSpPr>
        <p:sp>
          <p:nvSpPr>
            <p:cNvPr id="62" name="Rectangle à coins arrondis 61"/>
            <p:cNvSpPr/>
            <p:nvPr/>
          </p:nvSpPr>
          <p:spPr>
            <a:xfrm>
              <a:off x="4006236" y="353419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à coins arrondis 79"/>
            <p:cNvSpPr/>
            <p:nvPr/>
          </p:nvSpPr>
          <p:spPr>
            <a:xfrm>
              <a:off x="401271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à coins arrondis 83"/>
            <p:cNvSpPr/>
            <p:nvPr/>
          </p:nvSpPr>
          <p:spPr>
            <a:xfrm>
              <a:off x="5725914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à coins arrondis 45"/>
            <p:cNvSpPr/>
            <p:nvPr/>
          </p:nvSpPr>
          <p:spPr>
            <a:xfrm>
              <a:off x="4861231" y="303412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à coins arrondis 46"/>
            <p:cNvSpPr/>
            <p:nvPr/>
          </p:nvSpPr>
          <p:spPr>
            <a:xfrm>
              <a:off x="5289001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à coins arrondis 47"/>
            <p:cNvSpPr/>
            <p:nvPr/>
          </p:nvSpPr>
          <p:spPr>
            <a:xfrm>
              <a:off x="5712924" y="303412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6150174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574433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à coins arrondis 50"/>
            <p:cNvSpPr/>
            <p:nvPr/>
          </p:nvSpPr>
          <p:spPr>
            <a:xfrm>
              <a:off x="6996559" y="3031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7427813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à coins arrondis 52"/>
            <p:cNvSpPr/>
            <p:nvPr/>
          </p:nvSpPr>
          <p:spPr>
            <a:xfrm>
              <a:off x="7863785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591447" y="352508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1020469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à coins arrondis 55"/>
            <p:cNvSpPr/>
            <p:nvPr/>
          </p:nvSpPr>
          <p:spPr>
            <a:xfrm>
              <a:off x="1449094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à coins arrondis 56"/>
            <p:cNvSpPr/>
            <p:nvPr/>
          </p:nvSpPr>
          <p:spPr>
            <a:xfrm>
              <a:off x="1873354" y="353202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à coins arrondis 57"/>
            <p:cNvSpPr/>
            <p:nvPr/>
          </p:nvSpPr>
          <p:spPr>
            <a:xfrm>
              <a:off x="2291858" y="353419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à coins arrondis 58"/>
            <p:cNvSpPr/>
            <p:nvPr/>
          </p:nvSpPr>
          <p:spPr>
            <a:xfrm>
              <a:off x="2729024" y="353419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à coins arrondis 59"/>
            <p:cNvSpPr/>
            <p:nvPr/>
          </p:nvSpPr>
          <p:spPr>
            <a:xfrm>
              <a:off x="3157716" y="3534193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à coins arrondis 60"/>
            <p:cNvSpPr/>
            <p:nvPr/>
          </p:nvSpPr>
          <p:spPr>
            <a:xfrm>
              <a:off x="3581976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4436971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à coins arrondis 63"/>
            <p:cNvSpPr/>
            <p:nvPr/>
          </p:nvSpPr>
          <p:spPr>
            <a:xfrm>
              <a:off x="4860032" y="353145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à coins arrondis 64"/>
            <p:cNvSpPr/>
            <p:nvPr/>
          </p:nvSpPr>
          <p:spPr>
            <a:xfrm>
              <a:off x="5284292" y="353145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à coins arrondis 65"/>
            <p:cNvSpPr/>
            <p:nvPr/>
          </p:nvSpPr>
          <p:spPr>
            <a:xfrm>
              <a:off x="5725914" y="353419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à coins arrondis 66"/>
            <p:cNvSpPr/>
            <p:nvPr/>
          </p:nvSpPr>
          <p:spPr>
            <a:xfrm>
              <a:off x="6138970" y="353144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à coins arrondis 67"/>
            <p:cNvSpPr/>
            <p:nvPr/>
          </p:nvSpPr>
          <p:spPr>
            <a:xfrm>
              <a:off x="6577517" y="3525082"/>
              <a:ext cx="424260" cy="513879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à coins arrondis 68"/>
            <p:cNvSpPr/>
            <p:nvPr/>
          </p:nvSpPr>
          <p:spPr>
            <a:xfrm>
              <a:off x="7004924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à coins arrondis 69"/>
            <p:cNvSpPr/>
            <p:nvPr/>
          </p:nvSpPr>
          <p:spPr>
            <a:xfrm>
              <a:off x="7422953" y="353144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à coins arrondis 70"/>
            <p:cNvSpPr/>
            <p:nvPr/>
          </p:nvSpPr>
          <p:spPr>
            <a:xfrm>
              <a:off x="7847213" y="352508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à coins arrondis 71"/>
            <p:cNvSpPr/>
            <p:nvPr/>
          </p:nvSpPr>
          <p:spPr>
            <a:xfrm>
              <a:off x="58559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1016210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1444729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à coins arrondis 74"/>
            <p:cNvSpPr/>
            <p:nvPr/>
          </p:nvSpPr>
          <p:spPr>
            <a:xfrm>
              <a:off x="1873354" y="402297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à coins arrondis 75"/>
            <p:cNvSpPr/>
            <p:nvPr/>
          </p:nvSpPr>
          <p:spPr>
            <a:xfrm>
              <a:off x="2297614" y="40297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à coins arrondis 76"/>
            <p:cNvSpPr/>
            <p:nvPr/>
          </p:nvSpPr>
          <p:spPr>
            <a:xfrm>
              <a:off x="2729024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à coins arrondis 77"/>
            <p:cNvSpPr/>
            <p:nvPr/>
          </p:nvSpPr>
          <p:spPr>
            <a:xfrm>
              <a:off x="3157716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à coins arrondis 78"/>
            <p:cNvSpPr/>
            <p:nvPr/>
          </p:nvSpPr>
          <p:spPr>
            <a:xfrm>
              <a:off x="3581976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à coins arrondis 80"/>
            <p:cNvSpPr/>
            <p:nvPr/>
          </p:nvSpPr>
          <p:spPr>
            <a:xfrm>
              <a:off x="443697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à coins arrondis 81"/>
            <p:cNvSpPr/>
            <p:nvPr/>
          </p:nvSpPr>
          <p:spPr>
            <a:xfrm>
              <a:off x="4860032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à coins arrondis 82"/>
            <p:cNvSpPr/>
            <p:nvPr/>
          </p:nvSpPr>
          <p:spPr>
            <a:xfrm>
              <a:off x="5301654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à coins arrondis 84"/>
            <p:cNvSpPr/>
            <p:nvPr/>
          </p:nvSpPr>
          <p:spPr>
            <a:xfrm>
              <a:off x="6148388" y="402976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à coins arrondis 85"/>
            <p:cNvSpPr/>
            <p:nvPr/>
          </p:nvSpPr>
          <p:spPr>
            <a:xfrm>
              <a:off x="6580664" y="403748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à coins arrondis 86"/>
            <p:cNvSpPr/>
            <p:nvPr/>
          </p:nvSpPr>
          <p:spPr>
            <a:xfrm>
              <a:off x="7002660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à coins arrondis 87"/>
            <p:cNvSpPr/>
            <p:nvPr/>
          </p:nvSpPr>
          <p:spPr>
            <a:xfrm>
              <a:off x="7426535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à coins arrondis 88"/>
            <p:cNvSpPr/>
            <p:nvPr/>
          </p:nvSpPr>
          <p:spPr>
            <a:xfrm>
              <a:off x="7852073" y="404199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à coins arrondis 89"/>
            <p:cNvSpPr/>
            <p:nvPr/>
          </p:nvSpPr>
          <p:spPr>
            <a:xfrm>
              <a:off x="576753" y="453295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à coins arrondis 90"/>
            <p:cNvSpPr/>
            <p:nvPr/>
          </p:nvSpPr>
          <p:spPr>
            <a:xfrm>
              <a:off x="1024834" y="453902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à coins arrondis 91"/>
            <p:cNvSpPr/>
            <p:nvPr/>
          </p:nvSpPr>
          <p:spPr>
            <a:xfrm>
              <a:off x="1436691" y="454115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à coins arrondis 92"/>
            <p:cNvSpPr/>
            <p:nvPr/>
          </p:nvSpPr>
          <p:spPr>
            <a:xfrm>
              <a:off x="1860951" y="530120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à coins arrondis 93"/>
            <p:cNvSpPr/>
            <p:nvPr/>
          </p:nvSpPr>
          <p:spPr>
            <a:xfrm>
              <a:off x="2291858" y="530120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à coins arrondis 94"/>
            <p:cNvSpPr/>
            <p:nvPr/>
          </p:nvSpPr>
          <p:spPr>
            <a:xfrm>
              <a:off x="2716118" y="530120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à coins arrondis 95"/>
            <p:cNvSpPr/>
            <p:nvPr/>
          </p:nvSpPr>
          <p:spPr>
            <a:xfrm>
              <a:off x="3138044" y="530120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à coins arrondis 96"/>
            <p:cNvSpPr/>
            <p:nvPr/>
          </p:nvSpPr>
          <p:spPr>
            <a:xfrm>
              <a:off x="4006236" y="530120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à coins arrondis 97"/>
            <p:cNvSpPr/>
            <p:nvPr/>
          </p:nvSpPr>
          <p:spPr>
            <a:xfrm>
              <a:off x="4445365" y="53012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à coins arrondis 98"/>
            <p:cNvSpPr/>
            <p:nvPr/>
          </p:nvSpPr>
          <p:spPr>
            <a:xfrm>
              <a:off x="4850314" y="5301203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à coins arrondis 99"/>
            <p:cNvSpPr/>
            <p:nvPr/>
          </p:nvSpPr>
          <p:spPr>
            <a:xfrm>
              <a:off x="5294738" y="530120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à coins arrondis 100"/>
            <p:cNvSpPr/>
            <p:nvPr/>
          </p:nvSpPr>
          <p:spPr>
            <a:xfrm>
              <a:off x="5718998" y="530120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à coins arrondis 101"/>
            <p:cNvSpPr/>
            <p:nvPr/>
          </p:nvSpPr>
          <p:spPr>
            <a:xfrm>
              <a:off x="6148388" y="530120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à coins arrondis 102"/>
            <p:cNvSpPr/>
            <p:nvPr/>
          </p:nvSpPr>
          <p:spPr>
            <a:xfrm>
              <a:off x="6580664" y="530119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à coins arrondis 103"/>
            <p:cNvSpPr/>
            <p:nvPr/>
          </p:nvSpPr>
          <p:spPr>
            <a:xfrm>
              <a:off x="7003553" y="529670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à coins arrondis 104"/>
            <p:cNvSpPr/>
            <p:nvPr/>
          </p:nvSpPr>
          <p:spPr>
            <a:xfrm>
              <a:off x="7420819" y="529670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7855102" y="529669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à coins arrondis 106"/>
            <p:cNvSpPr/>
            <p:nvPr/>
          </p:nvSpPr>
          <p:spPr>
            <a:xfrm>
              <a:off x="1871588" y="592354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à coins arrondis 107"/>
            <p:cNvSpPr/>
            <p:nvPr/>
          </p:nvSpPr>
          <p:spPr>
            <a:xfrm>
              <a:off x="2285211" y="592354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à coins arrondis 108"/>
            <p:cNvSpPr/>
            <p:nvPr/>
          </p:nvSpPr>
          <p:spPr>
            <a:xfrm>
              <a:off x="2716118" y="592354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à coins arrondis 109"/>
            <p:cNvSpPr/>
            <p:nvPr/>
          </p:nvSpPr>
          <p:spPr>
            <a:xfrm>
              <a:off x="3157716" y="591421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68467" y="2043213"/>
            <a:ext cx="7710895" cy="1501028"/>
            <a:chOff x="568467" y="2043213"/>
            <a:chExt cx="7710895" cy="1501028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6141491" y="254327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92D05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568467" y="2043213"/>
              <a:ext cx="7710895" cy="1501028"/>
              <a:chOff x="568467" y="2043213"/>
              <a:chExt cx="7710895" cy="1501028"/>
            </a:xfrm>
          </p:grpSpPr>
          <p:sp>
            <p:nvSpPr>
              <p:cNvPr id="45" name="Rectangle à coins arrondis 44"/>
              <p:cNvSpPr/>
              <p:nvPr/>
            </p:nvSpPr>
            <p:spPr>
              <a:xfrm>
                <a:off x="4436971" y="3028035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à coins arrondis 36"/>
              <p:cNvSpPr/>
              <p:nvPr/>
            </p:nvSpPr>
            <p:spPr>
              <a:xfrm>
                <a:off x="4012711" y="3034125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568467" y="2543276"/>
                <a:ext cx="435972" cy="510008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à coins arrondis 18"/>
              <p:cNvSpPr/>
              <p:nvPr/>
            </p:nvSpPr>
            <p:spPr>
              <a:xfrm>
                <a:off x="992330" y="2543276"/>
                <a:ext cx="435972" cy="509588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à coins arrondis 22"/>
              <p:cNvSpPr/>
              <p:nvPr/>
            </p:nvSpPr>
            <p:spPr>
              <a:xfrm>
                <a:off x="5715445" y="2043213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à coins arrondis 23"/>
              <p:cNvSpPr/>
              <p:nvPr/>
            </p:nvSpPr>
            <p:spPr>
              <a:xfrm>
                <a:off x="6141490" y="2047975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à coins arrondis 24"/>
              <p:cNvSpPr/>
              <p:nvPr/>
            </p:nvSpPr>
            <p:spPr>
              <a:xfrm>
                <a:off x="6565751" y="2047976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à coins arrondis 25"/>
              <p:cNvSpPr/>
              <p:nvPr/>
            </p:nvSpPr>
            <p:spPr>
              <a:xfrm>
                <a:off x="6990011" y="2043213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à coins arrondis 26"/>
              <p:cNvSpPr/>
              <p:nvPr/>
            </p:nvSpPr>
            <p:spPr>
              <a:xfrm>
                <a:off x="7414271" y="2043213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à coins arrondis 27"/>
              <p:cNvSpPr/>
              <p:nvPr/>
            </p:nvSpPr>
            <p:spPr>
              <a:xfrm>
                <a:off x="7855102" y="2043213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à coins arrondis 28"/>
              <p:cNvSpPr/>
              <p:nvPr/>
            </p:nvSpPr>
            <p:spPr>
              <a:xfrm>
                <a:off x="587526" y="3053284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à coins arrondis 29"/>
              <p:cNvSpPr/>
              <p:nvPr/>
            </p:nvSpPr>
            <p:spPr>
              <a:xfrm>
                <a:off x="1004439" y="3052864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à coins arrondis 30"/>
              <p:cNvSpPr/>
              <p:nvPr/>
            </p:nvSpPr>
            <p:spPr>
              <a:xfrm>
                <a:off x="1428008" y="3050691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à coins arrondis 31"/>
              <p:cNvSpPr/>
              <p:nvPr/>
            </p:nvSpPr>
            <p:spPr>
              <a:xfrm>
                <a:off x="1852268" y="3043756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à coins arrondis 32"/>
              <p:cNvSpPr/>
              <p:nvPr/>
            </p:nvSpPr>
            <p:spPr>
              <a:xfrm>
                <a:off x="2276528" y="3043755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à coins arrondis 33"/>
              <p:cNvSpPr/>
              <p:nvPr/>
            </p:nvSpPr>
            <p:spPr>
              <a:xfrm>
                <a:off x="2707435" y="3043754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à coins arrondis 34"/>
              <p:cNvSpPr/>
              <p:nvPr/>
            </p:nvSpPr>
            <p:spPr>
              <a:xfrm>
                <a:off x="3155508" y="3043753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à coins arrondis 35"/>
              <p:cNvSpPr/>
              <p:nvPr/>
            </p:nvSpPr>
            <p:spPr>
              <a:xfrm>
                <a:off x="3579768" y="3043752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à coins arrondis 37"/>
              <p:cNvSpPr/>
              <p:nvPr/>
            </p:nvSpPr>
            <p:spPr>
              <a:xfrm>
                <a:off x="5717230" y="2538932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à coins arrondis 39"/>
              <p:cNvSpPr/>
              <p:nvPr/>
            </p:nvSpPr>
            <p:spPr>
              <a:xfrm>
                <a:off x="6565750" y="2543275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à coins arrondis 40"/>
              <p:cNvSpPr/>
              <p:nvPr/>
            </p:nvSpPr>
            <p:spPr>
              <a:xfrm>
                <a:off x="6990010" y="2543276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à coins arrondis 41"/>
              <p:cNvSpPr/>
              <p:nvPr/>
            </p:nvSpPr>
            <p:spPr>
              <a:xfrm>
                <a:off x="7414270" y="2543276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à coins arrondis 42"/>
              <p:cNvSpPr/>
              <p:nvPr/>
            </p:nvSpPr>
            <p:spPr>
              <a:xfrm>
                <a:off x="7843390" y="2534170"/>
                <a:ext cx="424260" cy="490957"/>
              </a:xfrm>
              <a:prstGeom prst="roundRect">
                <a:avLst>
                  <a:gd name="adj" fmla="val 6746"/>
                </a:avLst>
              </a:prstGeom>
              <a:solidFill>
                <a:srgbClr val="92D05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657576" y="1435267"/>
            <a:ext cx="6053475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Nucléosynthèse primordiale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6524" y="1690271"/>
            <a:ext cx="6053475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33993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33993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ucléosynthèse stellaire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569725" y="1924595"/>
            <a:ext cx="4232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Supernova (explosion d’étoile)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solidFill>
                <a:srgbClr val="00B0F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232110" y="2165118"/>
            <a:ext cx="302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Eléments de synthèse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41996" y="6453336"/>
            <a:ext cx="9110524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Classification périodique des éléments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980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348" y="-29652"/>
            <a:ext cx="10341919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s’intéresser aux étoiles?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32367"/>
            <a:ext cx="9144000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Une force de transformation de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205812" y="4252082"/>
            <a:ext cx="2529052" cy="2426501"/>
            <a:chOff x="6415591" y="3645309"/>
            <a:chExt cx="2529052" cy="242650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0A0809"/>
                </a:clrFrom>
                <a:clrTo>
                  <a:srgbClr val="0A080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7" b="4610"/>
            <a:stretch/>
          </p:blipFill>
          <p:spPr>
            <a:xfrm>
              <a:off x="7380312" y="3645309"/>
              <a:ext cx="1277625" cy="2106438"/>
            </a:xfrm>
            <a:prstGeom prst="rect">
              <a:avLst/>
            </a:prstGeom>
          </p:spPr>
        </p:pic>
        <p:sp>
          <p:nvSpPr>
            <p:cNvPr id="114" name="Rectangle 113"/>
            <p:cNvSpPr/>
            <p:nvPr/>
          </p:nvSpPr>
          <p:spPr>
            <a:xfrm>
              <a:off x="6415591" y="5733256"/>
              <a:ext cx="2529052" cy="33855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Or </a:t>
              </a:r>
              <a:r>
                <a:rPr lang="fr-FR" sz="16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sym typeface="Wingdings" panose="05000000000000000000" pitchFamily="2" charset="2"/>
                </a:rPr>
                <a:t>Supernovæ</a:t>
              </a:r>
              <a:endParaRPr lang="fr-FR" sz="16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032"/>
            <a:ext cx="2832479" cy="4005064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151713" y="4861161"/>
            <a:ext cx="2529052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Corps humain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606046" y="1738198"/>
            <a:ext cx="6537953" cy="30469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Hydrogène 	10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% 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sym typeface="Wingdings" panose="05000000000000000000" pitchFamily="2" charset="2"/>
              </a:rPr>
              <a:t>Nucléosynthèse primordiale</a:t>
            </a:r>
          </a:p>
          <a:p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Oxygène	65%</a:t>
            </a:r>
          </a:p>
          <a:p>
            <a:r>
              <a: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Carbone 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18%</a:t>
            </a: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Azote		3%</a:t>
            </a: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Calcium	1,5%</a:t>
            </a: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Phosphore	1%</a:t>
            </a:r>
          </a:p>
          <a:p>
            <a:endParaRPr lang="fr-FR" sz="1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léments lourds (&gt;Nickel) &lt;1% 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sym typeface="Wingdings" panose="05000000000000000000" pitchFamily="2" charset="2"/>
              </a:rPr>
              <a:t></a:t>
            </a:r>
            <a:r>
              <a: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supernova</a:t>
            </a:r>
            <a:endParaRPr lang="fr-FR" sz="1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Accolade fermante 6"/>
          <p:cNvSpPr/>
          <p:nvPr/>
        </p:nvSpPr>
        <p:spPr>
          <a:xfrm>
            <a:off x="4932040" y="2160946"/>
            <a:ext cx="396044" cy="1377451"/>
          </a:xfrm>
          <a:prstGeom prst="rightBrace">
            <a:avLst>
              <a:gd name="adj1" fmla="val 8333"/>
              <a:gd name="adj2" fmla="val 49421"/>
            </a:avLst>
          </a:prstGeom>
          <a:ln w="12700">
            <a:solidFill>
              <a:schemeClr val="bg1"/>
            </a:solidFill>
          </a:ln>
          <a:effectLst>
            <a:glow rad="3810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61303" y="2526505"/>
            <a:ext cx="2325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Nucléosynthèse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stellaire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5412879" y="4110149"/>
            <a:ext cx="2529052" cy="2438405"/>
            <a:chOff x="5869570" y="4132828"/>
            <a:chExt cx="2529052" cy="243840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22" y="4132828"/>
              <a:ext cx="2438405" cy="243840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69570" y="6053262"/>
              <a:ext cx="2529052" cy="33855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Plomb</a:t>
              </a:r>
              <a:r>
                <a:rPr lang="fr-FR" sz="1600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sym typeface="Wingdings" panose="05000000000000000000" pitchFamily="2" charset="2"/>
                </a:rPr>
                <a:t>Supernovæ</a:t>
              </a:r>
              <a:endParaRPr lang="fr-FR" sz="16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595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" y="12750"/>
            <a:ext cx="9125932" cy="684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8520" y="188640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Qu’est-ce qu’une étoile?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181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9" name="Picture 5" descr="terr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305"/>
              </a:clrFrom>
              <a:clrTo>
                <a:srgbClr val="0403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" y="625722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Diamètre de 1.4 Million de km (108 Terres)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 exemple bien connu : le Soleil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29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625722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Masse de 2.10</a:t>
            </a:r>
            <a:r>
              <a:rPr lang="fr-FR" sz="3200" b="1" spc="300" baseline="30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</a:t>
            </a:r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kg (300000 Terres)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 exemple bien connu : le Soleil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pic>
        <p:nvPicPr>
          <p:cNvPr id="11" name="Picture 5" descr="terr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305"/>
              </a:clrFrom>
              <a:clrTo>
                <a:srgbClr val="0403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4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-1169245" y="-1765336"/>
            <a:ext cx="11515002" cy="10388672"/>
            <a:chOff x="708792" y="-171400"/>
            <a:chExt cx="7535616" cy="7221323"/>
          </a:xfrm>
        </p:grpSpPr>
        <p:cxnSp>
          <p:nvCxnSpPr>
            <p:cNvPr id="4" name="Connecteur droit avec flèche 3"/>
            <p:cNvCxnSpPr/>
            <p:nvPr/>
          </p:nvCxnSpPr>
          <p:spPr>
            <a:xfrm>
              <a:off x="708792" y="3501008"/>
              <a:ext cx="936104" cy="0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1067662" y="1792051"/>
              <a:ext cx="792088" cy="360040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1007604" y="4800106"/>
              <a:ext cx="792088" cy="501102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H="1" flipV="1">
              <a:off x="7395120" y="3407458"/>
              <a:ext cx="849288" cy="21542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7109759" y="1676723"/>
              <a:ext cx="774610" cy="475368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 flipV="1">
              <a:off x="7077948" y="4713430"/>
              <a:ext cx="806420" cy="391852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4427984" y="-171400"/>
              <a:ext cx="0" cy="830482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1979712" y="338686"/>
              <a:ext cx="720080" cy="716820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>
              <a:off x="6093653" y="243841"/>
              <a:ext cx="566579" cy="770840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V="1">
              <a:off x="4572000" y="6257835"/>
              <a:ext cx="0" cy="792088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2339752" y="5805264"/>
              <a:ext cx="504056" cy="848615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 flipV="1">
              <a:off x="6376942" y="5674731"/>
              <a:ext cx="675617" cy="706597"/>
            </a:xfrm>
            <a:prstGeom prst="straightConnector1">
              <a:avLst/>
            </a:prstGeom>
            <a:ln w="63500">
              <a:solidFill>
                <a:srgbClr val="FFFF00"/>
              </a:solidFill>
              <a:headEnd type="none" w="med" len="med"/>
              <a:tailEnd type="triangle" w="med" len="lg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Pourquoi les étoiles sont-elles des boules ?</a:t>
            </a:r>
            <a:endParaRPr lang="fr-FR" sz="4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453" y="2722676"/>
            <a:ext cx="9143999" cy="9233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5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Auto-Gravité</a:t>
            </a:r>
            <a:r>
              <a:rPr lang="fr-FR" sz="4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400" dirty="0"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75962" y="3578342"/>
            <a:ext cx="9143999" cy="123110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txBody>
          <a:bodyPr wrap="square">
            <a:spAutoFit/>
          </a:bodyPr>
          <a:lstStyle/>
          <a:p>
            <a:pPr algn="ctr"/>
            <a:r>
              <a:rPr lang="fr-FR" sz="5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 + radiation</a:t>
            </a:r>
            <a:endParaRPr lang="fr-FR" sz="1600" dirty="0">
              <a:solidFill>
                <a:srgbClr val="00B0F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705809" y="914520"/>
            <a:ext cx="5528189" cy="5256815"/>
            <a:chOff x="1827420" y="870224"/>
            <a:chExt cx="5345205" cy="4963192"/>
          </a:xfrm>
        </p:grpSpPr>
        <p:cxnSp>
          <p:nvCxnSpPr>
            <p:cNvPr id="23" name="Connecteur droit avec flèche 22"/>
            <p:cNvCxnSpPr/>
            <p:nvPr/>
          </p:nvCxnSpPr>
          <p:spPr>
            <a:xfrm flipH="1" flipV="1">
              <a:off x="1827420" y="3414238"/>
              <a:ext cx="1160404" cy="19075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H="1" flipV="1">
              <a:off x="2245625" y="2276872"/>
              <a:ext cx="958223" cy="432048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>
              <a:off x="2045956" y="4005064"/>
              <a:ext cx="1057971" cy="52595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5953330" y="3433313"/>
              <a:ext cx="1219295" cy="2160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5607808" y="2085362"/>
              <a:ext cx="1095061" cy="641559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5868144" y="4057783"/>
              <a:ext cx="963101" cy="614519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4427984" y="870224"/>
              <a:ext cx="0" cy="1215138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 flipV="1">
              <a:off x="2987824" y="1318284"/>
              <a:ext cx="792088" cy="868996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5030041" y="1059305"/>
              <a:ext cx="818944" cy="1127975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4427984" y="4692279"/>
              <a:ext cx="0" cy="1141137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flipH="1">
              <a:off x="2888023" y="4531014"/>
              <a:ext cx="631649" cy="1008466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5247768" y="4580193"/>
              <a:ext cx="720081" cy="90042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none" w="med" len="med"/>
              <a:tailEnd type="triangle" w="med" len="lg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73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40" y="24964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rotation du soleil</a:t>
            </a:r>
            <a:endParaRPr lang="fr-FR" sz="6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One Solar Rotation of Sunspo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DFA93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 flipV="1">
            <a:off x="1547664" y="682661"/>
            <a:ext cx="5731315" cy="573131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92" y="5936923"/>
            <a:ext cx="9144001" cy="954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 tour en 24,5 jours à l’équateur (2km/s)</a:t>
            </a:r>
          </a:p>
          <a:p>
            <a:pPr algn="ctr"/>
            <a:r>
              <a:rPr lang="fr-FR" sz="28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Très lent = pas d’effet de la force centrifuge</a:t>
            </a:r>
            <a:endParaRPr lang="fr-FR" sz="4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419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"/>
          <a:stretch/>
        </p:blipFill>
        <p:spPr>
          <a:xfrm>
            <a:off x="-648581" y="-29652"/>
            <a:ext cx="9792581" cy="69019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étoiles dans l’Univers</a:t>
            </a:r>
            <a:r>
              <a:rPr lang="fr-FR" sz="3200" b="1" cap="none" spc="30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 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25152" y="6549421"/>
            <a:ext cx="1036915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Voie Lact</a:t>
            </a:r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ée au dessus du VLT (Désert d’Atacama, Chili)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0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40" y="24964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rotation rapide</a:t>
            </a:r>
            <a:endParaRPr lang="fr-FR" sz="6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0" y="1726332"/>
            <a:ext cx="4574288" cy="35283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16833" r="10354" b="13694"/>
          <a:stretch/>
        </p:blipFill>
        <p:spPr>
          <a:xfrm>
            <a:off x="7640" y="1386960"/>
            <a:ext cx="4032448" cy="4116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2942" y="5423699"/>
            <a:ext cx="2281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Regulus</a:t>
            </a:r>
          </a:p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Vrot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= 347 km/s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725862" y="5408623"/>
            <a:ext cx="2281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Altaïr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Vrot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= 286 km/s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077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-1" y="12751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composition chimique du Soleil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082" y="16288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73% Hydrogène</a:t>
            </a:r>
          </a:p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Hélium</a:t>
            </a:r>
          </a:p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 d’éléments plus lourds </a:t>
            </a: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(C,N,O,…)</a:t>
            </a:r>
          </a:p>
        </p:txBody>
      </p:sp>
    </p:spTree>
    <p:extLst>
      <p:ext uri="{BB962C8B-B14F-4D97-AF65-F5344CB8AC3E}">
        <p14:creationId xmlns:p14="http://schemas.microsoft.com/office/powerpoint/2010/main" val="2579897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-1" y="12751"/>
            <a:ext cx="914400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 spectre du soleil contient des informations sur sa composition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1" y="1685401"/>
            <a:ext cx="7096125" cy="467677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014492" y="4087365"/>
            <a:ext cx="2184191" cy="582886"/>
            <a:chOff x="4014492" y="4087365"/>
            <a:chExt cx="2184191" cy="582886"/>
          </a:xfrm>
        </p:grpSpPr>
        <p:sp>
          <p:nvSpPr>
            <p:cNvPr id="17" name="Ellipse 16"/>
            <p:cNvSpPr/>
            <p:nvPr/>
          </p:nvSpPr>
          <p:spPr>
            <a:xfrm>
              <a:off x="4571999" y="4370803"/>
              <a:ext cx="360040" cy="292851"/>
            </a:xfrm>
            <a:prstGeom prst="ellipse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4014492" y="4087365"/>
              <a:ext cx="2184191" cy="582886"/>
              <a:chOff x="4014492" y="4087365"/>
              <a:chExt cx="2184191" cy="58288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320794" y="4087365"/>
                <a:ext cx="16530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Magnésium</a:t>
                </a:r>
                <a:endParaRPr lang="fr-FR" dirty="0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5838643" y="4377400"/>
                <a:ext cx="360040" cy="292851"/>
              </a:xfrm>
              <a:prstGeom prst="ellipse">
                <a:avLst/>
              </a:prstGeom>
              <a:noFill/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4014492" y="4343734"/>
                <a:ext cx="360040" cy="292851"/>
              </a:xfrm>
              <a:prstGeom prst="ellipse">
                <a:avLst/>
              </a:prstGeom>
              <a:noFill/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2768677" y="1772816"/>
            <a:ext cx="4034881" cy="3405694"/>
            <a:chOff x="2768677" y="1772816"/>
            <a:chExt cx="4034881" cy="3405694"/>
          </a:xfrm>
        </p:grpSpPr>
        <p:sp>
          <p:nvSpPr>
            <p:cNvPr id="7" name="Rectangle 6"/>
            <p:cNvSpPr/>
            <p:nvPr/>
          </p:nvSpPr>
          <p:spPr>
            <a:xfrm>
              <a:off x="5233769" y="1772816"/>
              <a:ext cx="1569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Hydrogène</a:t>
              </a:r>
              <a:endParaRPr lang="fr-F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68677" y="4568984"/>
              <a:ext cx="1569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Hydrogène</a:t>
              </a:r>
              <a:endParaRPr lang="fr-FR" dirty="0"/>
            </a:p>
          </p:txBody>
        </p:sp>
        <p:sp>
          <p:nvSpPr>
            <p:cNvPr id="4" name="Ellipse 3"/>
            <p:cNvSpPr/>
            <p:nvPr/>
          </p:nvSpPr>
          <p:spPr>
            <a:xfrm>
              <a:off x="5796136" y="2142148"/>
              <a:ext cx="360040" cy="292851"/>
            </a:xfrm>
            <a:prstGeom prst="ellipse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222882" y="4885659"/>
              <a:ext cx="360040" cy="292851"/>
            </a:xfrm>
            <a:prstGeom prst="ellipse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291573" y="2959637"/>
            <a:ext cx="1318473" cy="562014"/>
            <a:chOff x="4291573" y="2959637"/>
            <a:chExt cx="1318473" cy="562014"/>
          </a:xfrm>
        </p:grpSpPr>
        <p:sp>
          <p:nvSpPr>
            <p:cNvPr id="11" name="Rectangle 10"/>
            <p:cNvSpPr/>
            <p:nvPr/>
          </p:nvSpPr>
          <p:spPr>
            <a:xfrm>
              <a:off x="4471593" y="2959637"/>
              <a:ext cx="1138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Sodium</a:t>
              </a:r>
              <a:endParaRPr lang="fr-FR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5037373" y="3213725"/>
              <a:ext cx="360040" cy="292851"/>
            </a:xfrm>
            <a:prstGeom prst="ellipse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291573" y="3228800"/>
              <a:ext cx="360040" cy="292851"/>
            </a:xfrm>
            <a:prstGeom prst="ellipse">
              <a:avLst/>
            </a:prstGeom>
            <a:noFill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5173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pic>
        <p:nvPicPr>
          <p:cNvPr id="9" name="Picture 25" descr="C:\Documents and Settings\ameilland\Mes documents\images temp\soleil_i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3455595" cy="4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179512" y="861698"/>
            <a:ext cx="4176464" cy="2207262"/>
            <a:chOff x="179512" y="861698"/>
            <a:chExt cx="4176464" cy="2207262"/>
          </a:xfrm>
        </p:grpSpPr>
        <p:sp>
          <p:nvSpPr>
            <p:cNvPr id="4" name="Rectangle 3"/>
            <p:cNvSpPr/>
            <p:nvPr/>
          </p:nvSpPr>
          <p:spPr>
            <a:xfrm>
              <a:off x="179512" y="861698"/>
              <a:ext cx="24352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15 Millions de °C</a:t>
              </a:r>
              <a:endParaRPr lang="fr-FR" dirty="0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1331430" y="1231030"/>
              <a:ext cx="3024546" cy="1837930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179511" y="4117224"/>
            <a:ext cx="1831434" cy="1513076"/>
            <a:chOff x="179511" y="4117224"/>
            <a:chExt cx="1831434" cy="1513076"/>
          </a:xfrm>
        </p:grpSpPr>
        <p:sp>
          <p:nvSpPr>
            <p:cNvPr id="11" name="Rectangle 10"/>
            <p:cNvSpPr/>
            <p:nvPr/>
          </p:nvSpPr>
          <p:spPr>
            <a:xfrm>
              <a:off x="179511" y="5260968"/>
              <a:ext cx="10839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5500°C</a:t>
              </a:r>
              <a:endParaRPr lang="fr-FR" dirty="0"/>
            </a:p>
          </p:txBody>
        </p:sp>
        <p:cxnSp>
          <p:nvCxnSpPr>
            <p:cNvPr id="14" name="Connecteur droit avec flèche 13"/>
            <p:cNvCxnSpPr>
              <a:stCxn id="11" idx="0"/>
            </p:cNvCxnSpPr>
            <p:nvPr/>
          </p:nvCxnSpPr>
          <p:spPr>
            <a:xfrm flipV="1">
              <a:off x="721487" y="4117224"/>
              <a:ext cx="1289458" cy="1143744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-2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du Soleil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3" y="2617713"/>
            <a:ext cx="5515945" cy="4142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43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1658865" y="748895"/>
            <a:ext cx="5640401" cy="5664617"/>
            <a:chOff x="1658865" y="748895"/>
            <a:chExt cx="5640401" cy="5664617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4" r="-482"/>
            <a:stretch/>
          </p:blipFill>
          <p:spPr>
            <a:xfrm>
              <a:off x="1658865" y="748895"/>
              <a:ext cx="5640401" cy="5664617"/>
            </a:xfrm>
            <a:prstGeom prst="rect">
              <a:avLst/>
            </a:prstGeom>
          </p:spPr>
        </p:pic>
        <p:pic>
          <p:nvPicPr>
            <p:cNvPr id="24" name="Picture 25" descr="C:\Documents and Settings\ameilland\Mes documents\images temp\soleil_int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945" y="836712"/>
              <a:ext cx="3352354" cy="4060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-2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 noyau : « Moteur du Soleil »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79512" y="861698"/>
            <a:ext cx="4176464" cy="2207262"/>
            <a:chOff x="179512" y="861698"/>
            <a:chExt cx="4176464" cy="2207262"/>
          </a:xfrm>
        </p:grpSpPr>
        <p:sp>
          <p:nvSpPr>
            <p:cNvPr id="11" name="Rectangle 10"/>
            <p:cNvSpPr/>
            <p:nvPr/>
          </p:nvSpPr>
          <p:spPr>
            <a:xfrm>
              <a:off x="179512" y="861698"/>
              <a:ext cx="9941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Noyau</a:t>
              </a:r>
              <a:endParaRPr lang="fr-FR" dirty="0"/>
            </a:p>
          </p:txBody>
        </p:sp>
        <p:cxnSp>
          <p:nvCxnSpPr>
            <p:cNvPr id="12" name="Connecteur droit avec flèche 11"/>
            <p:cNvCxnSpPr>
              <a:stCxn id="11" idx="3"/>
            </p:cNvCxnSpPr>
            <p:nvPr/>
          </p:nvCxnSpPr>
          <p:spPr>
            <a:xfrm>
              <a:off x="1173695" y="1046364"/>
              <a:ext cx="3182281" cy="2022596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0" y="598023"/>
            <a:ext cx="9144001" cy="6036988"/>
            <a:chOff x="0" y="598023"/>
            <a:chExt cx="9144001" cy="6036988"/>
          </a:xfrm>
        </p:grpSpPr>
        <p:sp>
          <p:nvSpPr>
            <p:cNvPr id="14" name="Rectangle 13"/>
            <p:cNvSpPr/>
            <p:nvPr/>
          </p:nvSpPr>
          <p:spPr>
            <a:xfrm>
              <a:off x="0" y="598023"/>
              <a:ext cx="91440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Température : 15 Millions de degrés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134332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Suffisante pour initier la fusion </a:t>
              </a:r>
            </a:p>
            <a:p>
              <a:pPr algn="ctr"/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l’hydrogène en Hélium </a:t>
              </a:r>
              <a:endPara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(4 Millions de °C)</a:t>
              </a:r>
              <a:endParaRPr lang="fr-FR" sz="1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83" y="2034129"/>
              <a:ext cx="3229191" cy="4600882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2584" y="5924719"/>
            <a:ext cx="9131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Soleil ne transforme actuellement que de</a:t>
            </a: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l’Hydrogène </a:t>
            </a:r>
            <a:r>
              <a:rPr lang="fr-FR" sz="2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Hélium</a:t>
            </a:r>
            <a:endParaRPr lang="fr-FR" sz="28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36827" y="1231030"/>
            <a:ext cx="4211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Insuffisant pour former des </a:t>
            </a:r>
          </a:p>
          <a:p>
            <a:pPr algn="ctr"/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Éléments plus lourds</a:t>
            </a:r>
          </a:p>
          <a:p>
            <a:pPr algn="ctr"/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1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He-&gt; C : 100 Millions de °C</a:t>
            </a: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 -&gt; O : 500 Millions de °C</a:t>
            </a:r>
          </a:p>
          <a:p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 -&gt; Si : 1,5 Milliard de °C</a:t>
            </a:r>
          </a:p>
          <a:p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-&gt; Fe :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 Milliards de °C</a:t>
            </a: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5052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3330" y="333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658865" y="748895"/>
            <a:ext cx="5640401" cy="5664617"/>
            <a:chOff x="1658865" y="748895"/>
            <a:chExt cx="5640401" cy="5664617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4" r="-482"/>
            <a:stretch/>
          </p:blipFill>
          <p:spPr>
            <a:xfrm>
              <a:off x="1658865" y="748895"/>
              <a:ext cx="5640401" cy="5664617"/>
            </a:xfrm>
            <a:prstGeom prst="rect">
              <a:avLst/>
            </a:prstGeom>
          </p:spPr>
        </p:pic>
        <p:pic>
          <p:nvPicPr>
            <p:cNvPr id="9" name="Picture 25" descr="C:\Documents and Settings\ameilland\Mes documents\images temp\soleil_int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945" y="836712"/>
              <a:ext cx="3352354" cy="4060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-2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couche radiative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800221" y="2646132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3601885" y="2462053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3347864" y="2652143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3255311" y="2409209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3328148" y="2132856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3080930" y="2132856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076796" y="2711255"/>
            <a:ext cx="90010" cy="9001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 flipH="1" flipV="1">
            <a:off x="4156084" y="2783721"/>
            <a:ext cx="146967" cy="12507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1" idx="2"/>
          </p:cNvCxnSpPr>
          <p:nvPr/>
        </p:nvCxnSpPr>
        <p:spPr>
          <a:xfrm flipH="1" flipV="1">
            <a:off x="3890231" y="2711255"/>
            <a:ext cx="186565" cy="45005"/>
          </a:xfrm>
          <a:prstGeom prst="straightConnector1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3691896" y="2475236"/>
            <a:ext cx="108325" cy="170896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  <a:effectLst>
            <a:glow rad="63500">
              <a:schemeClr val="accent3">
                <a:satMod val="175000"/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3437874" y="2552063"/>
            <a:ext cx="164011" cy="12154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  <a:effectLst>
            <a:glow rad="63500">
              <a:schemeClr val="accent3">
                <a:satMod val="175000"/>
                <a:alpha val="6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endCxn id="26" idx="4"/>
          </p:cNvCxnSpPr>
          <p:nvPr/>
        </p:nvCxnSpPr>
        <p:spPr>
          <a:xfrm flipH="1" flipV="1">
            <a:off x="3300316" y="2499219"/>
            <a:ext cx="72838" cy="17211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63500">
              <a:schemeClr val="accent6">
                <a:satMod val="175000"/>
                <a:alpha val="8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endCxn id="28" idx="3"/>
          </p:cNvCxnSpPr>
          <p:nvPr/>
        </p:nvCxnSpPr>
        <p:spPr>
          <a:xfrm flipV="1">
            <a:off x="3303164" y="2209684"/>
            <a:ext cx="38166" cy="19952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  <a:effectLst>
            <a:glow rad="63500">
              <a:schemeClr val="accent6">
                <a:satMod val="175000"/>
                <a:alpha val="8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28" idx="2"/>
          </p:cNvCxnSpPr>
          <p:nvPr/>
        </p:nvCxnSpPr>
        <p:spPr>
          <a:xfrm flipH="1" flipV="1">
            <a:off x="3170940" y="2155358"/>
            <a:ext cx="157208" cy="225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5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 flipV="1">
            <a:off x="2913031" y="2052787"/>
            <a:ext cx="167899" cy="10257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  <a:effectLst>
            <a:glow rad="63500">
              <a:schemeClr val="accent2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-8264" y="5884113"/>
            <a:ext cx="9144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 un million d’années pour que l’</a:t>
            </a:r>
            <a:r>
              <a:rPr lang="fr-FR" sz="2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nergie </a:t>
            </a: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noyau traverse la couche radiative</a:t>
            </a:r>
            <a:endParaRPr lang="fr-FR" sz="2800" dirty="0"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-43186" y="1043444"/>
            <a:ext cx="8983209" cy="3715640"/>
            <a:chOff x="-43186" y="1043444"/>
            <a:chExt cx="8983209" cy="3715640"/>
          </a:xfrm>
        </p:grpSpPr>
        <p:cxnSp>
          <p:nvCxnSpPr>
            <p:cNvPr id="58" name="Connecteur droit avec flèche 57"/>
            <p:cNvCxnSpPr/>
            <p:nvPr/>
          </p:nvCxnSpPr>
          <p:spPr>
            <a:xfrm flipH="1">
              <a:off x="4076796" y="1412776"/>
              <a:ext cx="3375524" cy="1992070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6660232" y="1043444"/>
              <a:ext cx="22797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4 Millions de °C</a:t>
              </a:r>
              <a:endParaRPr lang="fr-FR" dirty="0"/>
            </a:p>
          </p:txBody>
        </p:sp>
        <p:cxnSp>
          <p:nvCxnSpPr>
            <p:cNvPr id="63" name="Connecteur droit avec flèche 62"/>
            <p:cNvCxnSpPr>
              <a:stCxn id="64" idx="3"/>
            </p:cNvCxnSpPr>
            <p:nvPr/>
          </p:nvCxnSpPr>
          <p:spPr>
            <a:xfrm flipV="1">
              <a:off x="2236605" y="4077072"/>
              <a:ext cx="676426" cy="497346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-43186" y="4389752"/>
              <a:ext cx="22797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2</a:t>
              </a:r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Millions de °C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61760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r="-482"/>
          <a:stretch/>
        </p:blipFill>
        <p:spPr>
          <a:xfrm>
            <a:off x="1658865" y="748895"/>
            <a:ext cx="5640401" cy="5664617"/>
          </a:xfrm>
          <a:prstGeom prst="rect">
            <a:avLst/>
          </a:prstGeom>
        </p:spPr>
      </p:pic>
      <p:pic>
        <p:nvPicPr>
          <p:cNvPr id="9" name="Picture 25" descr="C:\Documents and Settings\ameilland\Mes documents\images temp\soleil_i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5" y="836712"/>
            <a:ext cx="3352354" cy="4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2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couche convective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1299324" y="1529980"/>
            <a:ext cx="1184444" cy="1538980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24350" y="1160648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 Millions de °C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8388" r="2409" b="106"/>
          <a:stretch/>
        </p:blipFill>
        <p:spPr>
          <a:xfrm>
            <a:off x="5363299" y="1963243"/>
            <a:ext cx="3324526" cy="2520278"/>
          </a:xfrm>
          <a:prstGeom prst="rect">
            <a:avLst/>
          </a:prstGeom>
        </p:spPr>
      </p:pic>
      <p:cxnSp>
        <p:nvCxnSpPr>
          <p:cNvPr id="38" name="Connecteur droit avec flèche 37"/>
          <p:cNvCxnSpPr>
            <a:stCxn id="40" idx="0"/>
          </p:cNvCxnSpPr>
          <p:nvPr/>
        </p:nvCxnSpPr>
        <p:spPr>
          <a:xfrm flipV="1">
            <a:off x="918726" y="3645024"/>
            <a:ext cx="1176730" cy="720080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76750" y="4365104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5500°C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-3" y="5819908"/>
            <a:ext cx="9144001" cy="954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Transport d’énergie par mouvement de matière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2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fr-FR" sz="28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 l’ordre d’une journée </a:t>
            </a:r>
            <a:endParaRPr lang="fr-FR" b="1" cap="none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79912" y="939415"/>
            <a:ext cx="586881" cy="44246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 rot="5400000">
            <a:off x="6201717" y="1105259"/>
            <a:ext cx="1624949" cy="3324527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>
            <a:endCxn id="44" idx="1"/>
          </p:cNvCxnSpPr>
          <p:nvPr/>
        </p:nvCxnSpPr>
        <p:spPr>
          <a:xfrm>
            <a:off x="4130381" y="1381881"/>
            <a:ext cx="2883810" cy="573167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455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grpSp>
        <p:nvGrpSpPr>
          <p:cNvPr id="36" name="Groupe 35"/>
          <p:cNvGrpSpPr/>
          <p:nvPr/>
        </p:nvGrpSpPr>
        <p:grpSpPr>
          <a:xfrm>
            <a:off x="660000" y="1253105"/>
            <a:ext cx="3814722" cy="3037000"/>
            <a:chOff x="660000" y="1253105"/>
            <a:chExt cx="3814722" cy="3037000"/>
          </a:xfrm>
        </p:grpSpPr>
        <p:grpSp>
          <p:nvGrpSpPr>
            <p:cNvPr id="34" name="Groupe 33"/>
            <p:cNvGrpSpPr/>
            <p:nvPr/>
          </p:nvGrpSpPr>
          <p:grpSpPr>
            <a:xfrm>
              <a:off x="660000" y="1253105"/>
              <a:ext cx="3814722" cy="3037000"/>
              <a:chOff x="660000" y="1253105"/>
              <a:chExt cx="3814722" cy="303700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74" t="18146" r="15663" b="18467"/>
              <a:stretch/>
            </p:blipFill>
            <p:spPr>
              <a:xfrm>
                <a:off x="660000" y="1253105"/>
                <a:ext cx="2903888" cy="3037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283967" y="2687472"/>
                <a:ext cx="190755" cy="20164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dkEdg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5" name="Connecteur droit 24"/>
              <p:cNvCxnSpPr>
                <a:stCxn id="23" idx="1"/>
                <a:endCxn id="3" idx="3"/>
              </p:cNvCxnSpPr>
              <p:nvPr/>
            </p:nvCxnSpPr>
            <p:spPr>
              <a:xfrm flipH="1" flipV="1">
                <a:off x="3563888" y="2771605"/>
                <a:ext cx="720079" cy="16689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660000" y="1253105"/>
              <a:ext cx="2903888" cy="3015485"/>
            </a:xfrm>
            <a:prstGeom prst="rect">
              <a:avLst/>
            </a:prstGeom>
            <a:noFill/>
            <a:ln w="317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5576" y="3899258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5500°C</a:t>
            </a:r>
            <a:endParaRPr lang="fr-FR" dirty="0"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69968" y="2449220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000°C</a:t>
            </a:r>
            <a:endParaRPr lang="fr-FR" dirty="0"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5729" y="4349662"/>
            <a:ext cx="2946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Liées au champs </a:t>
            </a:r>
          </a:p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magnétique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7966" y="4349663"/>
            <a:ext cx="3546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des cellules </a:t>
            </a:r>
          </a:p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convection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5315449" y="1334178"/>
            <a:ext cx="3476239" cy="2955927"/>
            <a:chOff x="5315449" y="1334178"/>
            <a:chExt cx="3476239" cy="2955927"/>
          </a:xfrm>
        </p:grpSpPr>
        <p:pic>
          <p:nvPicPr>
            <p:cNvPr id="20" name="Mesmerizing time-lapse video of Solar Granules oozing over a-1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5848583" y="1347000"/>
              <a:ext cx="2943105" cy="294310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848582" y="1334178"/>
              <a:ext cx="2943105" cy="2955927"/>
            </a:xfrm>
            <a:prstGeom prst="rect">
              <a:avLst/>
            </a:prstGeom>
            <a:noFill/>
            <a:ln w="317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15449" y="3041516"/>
              <a:ext cx="95378" cy="10082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/>
            <p:cNvCxnSpPr>
              <a:stCxn id="20" idx="1"/>
            </p:cNvCxnSpPr>
            <p:nvPr/>
          </p:nvCxnSpPr>
          <p:spPr>
            <a:xfrm flipH="1">
              <a:off x="5410828" y="2818553"/>
              <a:ext cx="437755" cy="22296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-2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Photosphère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0" b="61010"/>
          <a:stretch/>
        </p:blipFill>
        <p:spPr bwMode="auto">
          <a:xfrm>
            <a:off x="6444208" y="5180660"/>
            <a:ext cx="2026577" cy="149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7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4" grpId="0"/>
      <p:bldP spid="18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r="8344"/>
          <a:stretch/>
        </p:blipFill>
        <p:spPr>
          <a:xfrm>
            <a:off x="0" y="8619"/>
            <a:ext cx="9144000" cy="68493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570" y="188640"/>
            <a:ext cx="914400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autres étoiles ressemblent-elles </a:t>
            </a:r>
          </a:p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au Soleil</a:t>
            </a:r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49422"/>
            <a:ext cx="9144001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Arches National Park, Utah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70" y="2564904"/>
            <a:ext cx="9144001" cy="11079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OUI et NON!</a:t>
            </a:r>
            <a:endParaRPr lang="fr-FR" sz="8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00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025"/>
          <a:stretch/>
        </p:blipFill>
        <p:spPr>
          <a:xfrm>
            <a:off x="1619672" y="692696"/>
            <a:ext cx="5709424" cy="5621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étoiles différentes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49422"/>
            <a:ext cx="9144001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Constellation d’Orion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0159" y="5085184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Rigel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(9700°C)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75863" y="1448240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Bételgeuse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(3300°C)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20072" y="2067741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Bellatrix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(21200°C)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59061" y="5142014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Saiph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(26200°C)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4425" y="2996952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Mintaka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(30000°C)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0369" y="3573016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Alnitak</a:t>
            </a:r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(30000°C)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4800" y="3304729"/>
            <a:ext cx="266429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Alnilam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(27000°C)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3430321" y="1104680"/>
            <a:ext cx="2077783" cy="4134392"/>
            <a:chOff x="3430321" y="1104680"/>
            <a:chExt cx="2077783" cy="4134392"/>
          </a:xfrm>
        </p:grpSpPr>
        <p:cxnSp>
          <p:nvCxnSpPr>
            <p:cNvPr id="3" name="Connecteur droit 2"/>
            <p:cNvCxnSpPr/>
            <p:nvPr/>
          </p:nvCxnSpPr>
          <p:spPr>
            <a:xfrm flipH="1">
              <a:off x="4080444" y="1104680"/>
              <a:ext cx="1046539" cy="221993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5220072" y="1124744"/>
              <a:ext cx="288032" cy="864096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834425" y="2067741"/>
              <a:ext cx="673679" cy="1236989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12" idx="0"/>
            </p:cNvCxnSpPr>
            <p:nvPr/>
          </p:nvCxnSpPr>
          <p:spPr>
            <a:xfrm>
              <a:off x="4008011" y="1448240"/>
              <a:ext cx="203949" cy="2010377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4834425" y="3356992"/>
              <a:ext cx="413039" cy="1785022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3446178" y="5068842"/>
              <a:ext cx="1669107" cy="170230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3430321" y="3612506"/>
              <a:ext cx="709631" cy="1382338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4303582" y="3451464"/>
              <a:ext cx="146850" cy="52153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4540287" y="3304730"/>
              <a:ext cx="247738" cy="99164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  <a:effectLst>
              <a:glow rad="63500">
                <a:srgbClr val="FFFF00">
                  <a:alpha val="3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077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9981"/>
          <a:stretch/>
        </p:blipFill>
        <p:spPr>
          <a:xfrm>
            <a:off x="0" y="8764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-29652"/>
            <a:ext cx="9144001" cy="107721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Notre jumelle</a:t>
            </a:r>
          </a:p>
          <a:p>
            <a:pPr algn="ctr"/>
            <a:r>
              <a: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</a:t>
            </a:r>
            <a:r>
              <a:rPr lang="fr-FR" sz="32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galaxie spirale d’Andromède (M31)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" y="6213293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300 Milliards d’étoiles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886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9687" r="3151"/>
          <a:stretch/>
        </p:blipFill>
        <p:spPr>
          <a:xfrm>
            <a:off x="0" y="12751"/>
            <a:ext cx="9144000" cy="5225255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étoiles variées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" y="4005064"/>
            <a:ext cx="9144001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Diagramme </a:t>
            </a:r>
            <a:r>
              <a:rPr lang="fr-FR" sz="20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Hertzprung</a:t>
            </a:r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-Russel (HR) 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- Luminosité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4789066"/>
            <a:ext cx="9144001" cy="203132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surface	2000 - 50000  	°C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Diamètre 			0,08 - 1500 		</a:t>
            </a:r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Ro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Masse				0,07 -  300 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Mo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Luminosité 			0,0001 – 50000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lvl="2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Eléments lourds (CNO…)	0 – 20			%</a:t>
            </a:r>
          </a:p>
          <a:p>
            <a:pPr lvl="2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Vitesse de rotation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		1 – 600		km/s</a:t>
            </a:r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Champs magnétique, 	structure interne, température du noyau…</a:t>
            </a:r>
            <a:endParaRPr lang="fr-FR" sz="1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061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306"/>
              </a:clrFrom>
              <a:clrTo>
                <a:srgbClr val="0003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9686" r="3151" b="14694"/>
          <a:stretch/>
        </p:blipFill>
        <p:spPr>
          <a:xfrm>
            <a:off x="0" y="0"/>
            <a:ext cx="9144000" cy="426926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1" y="6273225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vie « adulte »  des étoiles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1628" y="-8215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séquence principale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552091" y="759125"/>
            <a:ext cx="7798777" cy="3316420"/>
          </a:xfrm>
          <a:custGeom>
            <a:avLst/>
            <a:gdLst>
              <a:gd name="connsiteX0" fmla="*/ 0 w 7798777"/>
              <a:gd name="connsiteY0" fmla="*/ 0 h 3316420"/>
              <a:gd name="connsiteX1" fmla="*/ 862641 w 7798777"/>
              <a:gd name="connsiteY1" fmla="*/ 224286 h 3316420"/>
              <a:gd name="connsiteX2" fmla="*/ 1871932 w 7798777"/>
              <a:gd name="connsiteY2" fmla="*/ 491705 h 3316420"/>
              <a:gd name="connsiteX3" fmla="*/ 2743200 w 7798777"/>
              <a:gd name="connsiteY3" fmla="*/ 664233 h 3316420"/>
              <a:gd name="connsiteX4" fmla="*/ 3786996 w 7798777"/>
              <a:gd name="connsiteY4" fmla="*/ 854015 h 3316420"/>
              <a:gd name="connsiteX5" fmla="*/ 4658264 w 7798777"/>
              <a:gd name="connsiteY5" fmla="*/ 948905 h 3316420"/>
              <a:gd name="connsiteX6" fmla="*/ 5331124 w 7798777"/>
              <a:gd name="connsiteY6" fmla="*/ 1078301 h 3316420"/>
              <a:gd name="connsiteX7" fmla="*/ 6064369 w 7798777"/>
              <a:gd name="connsiteY7" fmla="*/ 1397479 h 3316420"/>
              <a:gd name="connsiteX8" fmla="*/ 6694098 w 7798777"/>
              <a:gd name="connsiteY8" fmla="*/ 1811547 h 3316420"/>
              <a:gd name="connsiteX9" fmla="*/ 7280694 w 7798777"/>
              <a:gd name="connsiteY9" fmla="*/ 2518913 h 3316420"/>
              <a:gd name="connsiteX10" fmla="*/ 7737894 w 7798777"/>
              <a:gd name="connsiteY10" fmla="*/ 3217652 h 3316420"/>
              <a:gd name="connsiteX11" fmla="*/ 7781026 w 7798777"/>
              <a:gd name="connsiteY11" fmla="*/ 3295290 h 3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8777" h="3316420">
                <a:moveTo>
                  <a:pt x="0" y="0"/>
                </a:moveTo>
                <a:lnTo>
                  <a:pt x="862641" y="224286"/>
                </a:lnTo>
                <a:cubicBezTo>
                  <a:pt x="1174630" y="306237"/>
                  <a:pt x="1558506" y="418381"/>
                  <a:pt x="1871932" y="491705"/>
                </a:cubicBezTo>
                <a:cubicBezTo>
                  <a:pt x="2185359" y="565030"/>
                  <a:pt x="2743200" y="664233"/>
                  <a:pt x="2743200" y="664233"/>
                </a:cubicBezTo>
                <a:cubicBezTo>
                  <a:pt x="3062377" y="724618"/>
                  <a:pt x="3467819" y="806570"/>
                  <a:pt x="3786996" y="854015"/>
                </a:cubicBezTo>
                <a:cubicBezTo>
                  <a:pt x="4106173" y="901460"/>
                  <a:pt x="4400909" y="911524"/>
                  <a:pt x="4658264" y="948905"/>
                </a:cubicBezTo>
                <a:cubicBezTo>
                  <a:pt x="4915619" y="986286"/>
                  <a:pt x="5096773" y="1003539"/>
                  <a:pt x="5331124" y="1078301"/>
                </a:cubicBezTo>
                <a:cubicBezTo>
                  <a:pt x="5565475" y="1153063"/>
                  <a:pt x="5837207" y="1275271"/>
                  <a:pt x="6064369" y="1397479"/>
                </a:cubicBezTo>
                <a:cubicBezTo>
                  <a:pt x="6291531" y="1519687"/>
                  <a:pt x="6491377" y="1624641"/>
                  <a:pt x="6694098" y="1811547"/>
                </a:cubicBezTo>
                <a:cubicBezTo>
                  <a:pt x="6896819" y="1998453"/>
                  <a:pt x="7106728" y="2284562"/>
                  <a:pt x="7280694" y="2518913"/>
                </a:cubicBezTo>
                <a:cubicBezTo>
                  <a:pt x="7454660" y="2753264"/>
                  <a:pt x="7654505" y="3088256"/>
                  <a:pt x="7737894" y="3217652"/>
                </a:cubicBezTo>
                <a:cubicBezTo>
                  <a:pt x="7821283" y="3347048"/>
                  <a:pt x="7801154" y="3321169"/>
                  <a:pt x="7781026" y="3295290"/>
                </a:cubicBezTo>
              </a:path>
            </a:pathLst>
          </a:custGeom>
          <a:noFill/>
          <a:ln w="47625">
            <a:solidFill>
              <a:srgbClr val="FFFF00"/>
            </a:solidFill>
            <a:prstDash val="dash"/>
          </a:ln>
          <a:effectLst>
            <a:glow rad="228600">
              <a:srgbClr val="FFFF00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2" y="4077072"/>
            <a:ext cx="9144001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Diagramme </a:t>
            </a:r>
            <a:r>
              <a:rPr lang="fr-FR" sz="20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Hertzprung</a:t>
            </a:r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-Russel (HR) 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- Luminosité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29200"/>
            <a:ext cx="9144001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/ Rayon / Luminosité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Uniquement fixés par la masse de l’étoile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540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69154"/>
            <a:ext cx="4392488" cy="4392488"/>
          </a:xfrm>
          <a:prstGeom prst="rect">
            <a:avLst/>
          </a:prstGeom>
        </p:spPr>
      </p:pic>
      <p:pic>
        <p:nvPicPr>
          <p:cNvPr id="63" name="Picture 25" descr="C:\Documents and Settings\ameilland\Mes documents\images temp\soleil_i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3171"/>
            <a:ext cx="2662706" cy="31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6273225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vie « adulte »  des étoiles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1628" y="-8215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séquence principale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2418459" y="2492896"/>
            <a:ext cx="1865509" cy="576064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300318" y="2169730"/>
            <a:ext cx="324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Fusion des noyaux </a:t>
            </a:r>
          </a:p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d’Hydrogène en Hélium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4737718" y="3861048"/>
            <a:ext cx="43415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Uniquement dans la zone ou la 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 est supérieure à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 Millions de degrés</a:t>
            </a:r>
            <a:endParaRPr lang="fr-FR" dirty="0"/>
          </a:p>
        </p:txBody>
      </p:sp>
      <p:grpSp>
        <p:nvGrpSpPr>
          <p:cNvPr id="36" name="Groupe 35"/>
          <p:cNvGrpSpPr/>
          <p:nvPr/>
        </p:nvGrpSpPr>
        <p:grpSpPr>
          <a:xfrm>
            <a:off x="1881669" y="2566254"/>
            <a:ext cx="1087613" cy="1112305"/>
            <a:chOff x="708792" y="-171400"/>
            <a:chExt cx="7535616" cy="7221323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708792" y="3501008"/>
              <a:ext cx="936104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1067662" y="1792051"/>
              <a:ext cx="792088" cy="36004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1007604" y="4800106"/>
              <a:ext cx="792088" cy="501102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 flipV="1">
              <a:off x="7395120" y="3407458"/>
              <a:ext cx="849288" cy="21542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7109759" y="1676723"/>
              <a:ext cx="774610" cy="475368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H="1" flipV="1">
              <a:off x="7077948" y="4713430"/>
              <a:ext cx="806420" cy="391852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4427984" y="-171400"/>
              <a:ext cx="0" cy="830482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1979712" y="338686"/>
              <a:ext cx="720080" cy="71682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H="1">
              <a:off x="6093653" y="243841"/>
              <a:ext cx="566579" cy="77084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4572000" y="6257835"/>
              <a:ext cx="0" cy="792088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V="1">
              <a:off x="2339752" y="5805264"/>
              <a:ext cx="504056" cy="848615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6376942" y="5674731"/>
              <a:ext cx="675617" cy="70659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sm" len="med"/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2116301" y="2773798"/>
            <a:ext cx="676908" cy="675051"/>
            <a:chOff x="1827420" y="870224"/>
            <a:chExt cx="5345205" cy="4963192"/>
          </a:xfrm>
        </p:grpSpPr>
        <p:cxnSp>
          <p:nvCxnSpPr>
            <p:cNvPr id="50" name="Connecteur droit avec flèche 49"/>
            <p:cNvCxnSpPr/>
            <p:nvPr/>
          </p:nvCxnSpPr>
          <p:spPr>
            <a:xfrm flipH="1" flipV="1">
              <a:off x="1827420" y="3414238"/>
              <a:ext cx="1160404" cy="19075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H="1" flipV="1">
              <a:off x="2245625" y="2276872"/>
              <a:ext cx="958223" cy="432048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H="1">
              <a:off x="2045956" y="4005064"/>
              <a:ext cx="1057971" cy="52595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5953330" y="3433313"/>
              <a:ext cx="1219295" cy="2160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V="1">
              <a:off x="5607808" y="2085362"/>
              <a:ext cx="1095061" cy="641559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>
              <a:off x="5868144" y="4057783"/>
              <a:ext cx="963101" cy="614519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4427984" y="870224"/>
              <a:ext cx="0" cy="1215138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flipH="1" flipV="1">
              <a:off x="2987824" y="1318284"/>
              <a:ext cx="792088" cy="868996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flipV="1">
              <a:off x="5030041" y="1059305"/>
              <a:ext cx="818944" cy="1127975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4427984" y="4692279"/>
              <a:ext cx="0" cy="1141137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 flipH="1">
              <a:off x="2888023" y="4531014"/>
              <a:ext cx="631649" cy="1008466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5247768" y="4580193"/>
              <a:ext cx="720081" cy="900420"/>
            </a:xfrm>
            <a:prstGeom prst="straightConnector1">
              <a:avLst/>
            </a:prstGeom>
            <a:ln w="34925">
              <a:solidFill>
                <a:srgbClr val="00B0F0"/>
              </a:solidFill>
              <a:headEnd type="none" w="med" len="med"/>
              <a:tailEnd type="triangle" w="sm" len="med"/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4571999" y="5525277"/>
            <a:ext cx="3912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Relative stabilité de l’étoile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4750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6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-396552" y="-1282821"/>
            <a:ext cx="14707384" cy="9375333"/>
            <a:chOff x="-360045" y="-1236906"/>
            <a:chExt cx="14707384" cy="9375333"/>
          </a:xfrm>
        </p:grpSpPr>
        <p:grpSp>
          <p:nvGrpSpPr>
            <p:cNvPr id="6" name="Groupe 5"/>
            <p:cNvGrpSpPr/>
            <p:nvPr/>
          </p:nvGrpSpPr>
          <p:grpSpPr>
            <a:xfrm>
              <a:off x="3790606" y="1068599"/>
              <a:ext cx="4119049" cy="4094070"/>
              <a:chOff x="3790606" y="1068599"/>
              <a:chExt cx="4119049" cy="4094070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71" t="13202" r="9628" b="13595"/>
              <a:stretch/>
            </p:blipFill>
            <p:spPr>
              <a:xfrm>
                <a:off x="3790606" y="1440553"/>
                <a:ext cx="4119049" cy="371794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292080" y="1068599"/>
                <a:ext cx="1464417" cy="954107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3.5 Mo</a:t>
                </a: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3 </a:t>
                </a:r>
                <a:r>
                  <a:rPr lang="fr-FR" sz="1400" b="1" spc="300" dirty="0" err="1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Ro</a:t>
                </a:r>
                <a:endParaRPr lang="fr-FR" sz="14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1000</a:t>
                </a:r>
                <a:r>
                  <a:rPr lang="fr-FR" sz="1400" b="1" cap="none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0°C</a:t>
                </a:r>
              </a:p>
              <a:p>
                <a:pPr algn="ctr"/>
                <a:endParaRPr lang="fr-FR" sz="14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10554" y="4901059"/>
                <a:ext cx="2027467" cy="261610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1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500 Millions</a:t>
                </a:r>
                <a:endParaRPr lang="fr-FR" sz="11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7046246" y="-1236906"/>
              <a:ext cx="7301093" cy="9375333"/>
              <a:chOff x="7046246" y="-1236906"/>
              <a:chExt cx="7301093" cy="9375333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7164288" y="-1236906"/>
                <a:ext cx="7183051" cy="9375333"/>
                <a:chOff x="7164288" y="-1236906"/>
                <a:chExt cx="7183051" cy="9375333"/>
              </a:xfrm>
            </p:grpSpPr>
            <p:pic>
              <p:nvPicPr>
                <p:cNvPr id="25" name="Image 24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71" t="13202" r="9628" b="13595"/>
                <a:stretch/>
              </p:blipFill>
              <p:spPr>
                <a:xfrm>
                  <a:off x="7164288" y="-1236906"/>
                  <a:ext cx="7183051" cy="9375333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7889196" y="661351"/>
                  <a:ext cx="1464417" cy="954107"/>
                </a:xfrm>
                <a:prstGeom prst="rect">
                  <a:avLst/>
                </a:prstGeom>
                <a:noFill/>
                <a:effectLst>
                  <a:glow rad="63500">
                    <a:schemeClr val="accent1">
                      <a:satMod val="175000"/>
                    </a:schemeClr>
                  </a:glow>
                  <a:outerShdw blurRad="50800" dist="38100" dir="2700000" algn="tl" rotWithShape="0">
                    <a:prstClr val="black"/>
                  </a:outerShdw>
                  <a:softEdge rad="31750"/>
                </a:effectLst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r-FR" sz="1400" b="1" spc="300" dirty="0" smtClean="0">
                      <a:ln w="11430" cmpd="sng"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88000">
                              <a:schemeClr val="accent1">
                                <a:tint val="44500"/>
                                <a:satMod val="160000"/>
                                <a:alpha val="53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prstDash val="solid"/>
                        <a:miter lim="800000"/>
                      </a:ln>
                      <a:gradFill>
                        <a:gsLst>
                          <a:gs pos="0">
                            <a:schemeClr val="bg2"/>
                          </a:gs>
                          <a:gs pos="25000">
                            <a:schemeClr val="bg2">
                              <a:lumMod val="90000"/>
                            </a:schemeClr>
                          </a:gs>
                          <a:gs pos="75000">
                            <a:schemeClr val="bg2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</a:gradFill>
                      <a:effectLst>
                        <a:glow rad="45500">
                          <a:schemeClr val="accent1">
                            <a:satMod val="220000"/>
                            <a:alpha val="35000"/>
                          </a:schemeClr>
                        </a:glow>
                      </a:effectLst>
                    </a:rPr>
                    <a:t>35 Mo</a:t>
                  </a:r>
                </a:p>
                <a:p>
                  <a:pPr algn="ctr"/>
                  <a:r>
                    <a:rPr lang="fr-FR" sz="1400" b="1" spc="300" dirty="0" smtClean="0">
                      <a:ln w="11430" cmpd="sng"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88000">
                              <a:schemeClr val="accent1">
                                <a:tint val="44500"/>
                                <a:satMod val="160000"/>
                                <a:alpha val="53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prstDash val="solid"/>
                        <a:miter lim="800000"/>
                      </a:ln>
                      <a:gradFill>
                        <a:gsLst>
                          <a:gs pos="0">
                            <a:schemeClr val="bg2"/>
                          </a:gs>
                          <a:gs pos="25000">
                            <a:schemeClr val="bg2">
                              <a:lumMod val="90000"/>
                            </a:schemeClr>
                          </a:gs>
                          <a:gs pos="75000">
                            <a:schemeClr val="bg2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</a:gradFill>
                      <a:effectLst>
                        <a:glow rad="45500">
                          <a:schemeClr val="accent1">
                            <a:satMod val="220000"/>
                            <a:alpha val="35000"/>
                          </a:schemeClr>
                        </a:glow>
                      </a:effectLst>
                    </a:rPr>
                    <a:t>10 </a:t>
                  </a:r>
                  <a:r>
                    <a:rPr lang="fr-FR" sz="1400" b="1" spc="300" dirty="0" err="1" smtClean="0">
                      <a:ln w="11430" cmpd="sng"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88000">
                              <a:schemeClr val="accent1">
                                <a:tint val="44500"/>
                                <a:satMod val="160000"/>
                                <a:alpha val="53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prstDash val="solid"/>
                        <a:miter lim="800000"/>
                      </a:ln>
                      <a:gradFill>
                        <a:gsLst>
                          <a:gs pos="0">
                            <a:schemeClr val="bg2"/>
                          </a:gs>
                          <a:gs pos="25000">
                            <a:schemeClr val="bg2">
                              <a:lumMod val="90000"/>
                            </a:schemeClr>
                          </a:gs>
                          <a:gs pos="75000">
                            <a:schemeClr val="bg2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</a:gradFill>
                      <a:effectLst>
                        <a:glow rad="45500">
                          <a:schemeClr val="accent1">
                            <a:satMod val="220000"/>
                            <a:alpha val="35000"/>
                          </a:schemeClr>
                        </a:glow>
                      </a:effectLst>
                    </a:rPr>
                    <a:t>Ro</a:t>
                  </a:r>
                  <a:endPara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endParaRPr>
                </a:p>
                <a:p>
                  <a:pPr algn="ctr"/>
                  <a:r>
                    <a:rPr lang="fr-FR" sz="1400" b="1" spc="300" dirty="0" smtClean="0">
                      <a:ln w="11430" cmpd="sng"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88000">
                              <a:schemeClr val="accent1">
                                <a:tint val="44500"/>
                                <a:satMod val="160000"/>
                                <a:alpha val="53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prstDash val="solid"/>
                        <a:miter lim="800000"/>
                      </a:ln>
                      <a:gradFill>
                        <a:gsLst>
                          <a:gs pos="0">
                            <a:schemeClr val="bg2"/>
                          </a:gs>
                          <a:gs pos="25000">
                            <a:schemeClr val="bg2">
                              <a:lumMod val="90000"/>
                            </a:schemeClr>
                          </a:gs>
                          <a:gs pos="75000">
                            <a:schemeClr val="bg2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</a:gradFill>
                      <a:effectLst>
                        <a:glow rad="45500">
                          <a:schemeClr val="accent1">
                            <a:satMod val="220000"/>
                            <a:alpha val="35000"/>
                          </a:schemeClr>
                        </a:glow>
                      </a:effectLst>
                    </a:rPr>
                    <a:t>4000</a:t>
                  </a:r>
                  <a:r>
                    <a:rPr lang="fr-FR" sz="1400" b="1" cap="none" spc="300" dirty="0" smtClean="0">
                      <a:ln w="11430" cmpd="sng">
                        <a:gradFill>
                          <a:gsLst>
                            <a:gs pos="0">
                              <a:schemeClr val="accent1">
                                <a:tint val="66000"/>
                                <a:satMod val="160000"/>
                              </a:schemeClr>
                            </a:gs>
                            <a:gs pos="88000">
                              <a:schemeClr val="accent1">
                                <a:tint val="44500"/>
                                <a:satMod val="160000"/>
                                <a:alpha val="53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prstDash val="solid"/>
                        <a:miter lim="800000"/>
                      </a:ln>
                      <a:gradFill>
                        <a:gsLst>
                          <a:gs pos="0">
                            <a:schemeClr val="bg2"/>
                          </a:gs>
                          <a:gs pos="25000">
                            <a:schemeClr val="bg2">
                              <a:lumMod val="90000"/>
                            </a:schemeClr>
                          </a:gs>
                          <a:gs pos="75000">
                            <a:schemeClr val="bg2"/>
                          </a:gs>
                          <a:gs pos="100000">
                            <a:srgbClr val="005CBF"/>
                          </a:gs>
                        </a:gsLst>
                        <a:lin ang="5400000" scaled="0"/>
                      </a:gradFill>
                      <a:effectLst>
                        <a:glow rad="45500">
                          <a:schemeClr val="accent1">
                            <a:satMod val="220000"/>
                            <a:alpha val="35000"/>
                          </a:schemeClr>
                        </a:glow>
                      </a:effectLst>
                    </a:rPr>
                    <a:t>0°C</a:t>
                  </a:r>
                </a:p>
                <a:p>
                  <a:pPr algn="ctr"/>
                  <a:endParaRPr lang="fr-FR" sz="1400" b="1" cap="none" spc="300" dirty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endParaRP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7046246" y="6021288"/>
                <a:ext cx="2027467" cy="261610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1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quelques Millions</a:t>
                </a:r>
                <a:endParaRPr lang="fr-FR" sz="11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-360045" y="2022706"/>
              <a:ext cx="2027467" cy="1558861"/>
              <a:chOff x="-360045" y="2022706"/>
              <a:chExt cx="2027467" cy="155886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2634" y="2022706"/>
                <a:ext cx="1222110" cy="954107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0.25 Mo</a:t>
                </a: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0.3 </a:t>
                </a:r>
                <a:r>
                  <a:rPr lang="fr-FR" sz="1400" b="1" spc="300" dirty="0" err="1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Ro</a:t>
                </a:r>
                <a:endParaRPr lang="fr-FR" sz="1400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  <a:p>
                <a:pPr algn="ctr"/>
                <a:r>
                  <a:rPr lang="fr-FR" sz="1400" b="1" spc="300" dirty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3000°C</a:t>
                </a:r>
              </a:p>
              <a:p>
                <a:pPr algn="ctr"/>
                <a:endParaRPr lang="fr-FR" sz="14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360045" y="3319957"/>
                <a:ext cx="2027467" cy="261610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100" b="1" spc="300" dirty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3</a:t>
                </a:r>
                <a:r>
                  <a:rPr lang="fr-FR" sz="11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00 Milliards</a:t>
                </a:r>
                <a:endParaRPr lang="fr-FR" sz="11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236" y="3080818"/>
                <a:ext cx="330188" cy="222877"/>
              </a:xfrm>
              <a:prstGeom prst="rect">
                <a:avLst/>
              </a:prstGeom>
            </p:spPr>
          </p:pic>
        </p:grpSp>
        <p:grpSp>
          <p:nvGrpSpPr>
            <p:cNvPr id="9" name="Groupe 8"/>
            <p:cNvGrpSpPr/>
            <p:nvPr/>
          </p:nvGrpSpPr>
          <p:grpSpPr>
            <a:xfrm>
              <a:off x="1105310" y="1868818"/>
              <a:ext cx="2027467" cy="1961521"/>
              <a:chOff x="1105310" y="1868818"/>
              <a:chExt cx="2027467" cy="196152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276999" y="1868818"/>
                <a:ext cx="1464417" cy="954107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0.5 Mo</a:t>
                </a: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0.6 </a:t>
                </a:r>
                <a:r>
                  <a:rPr lang="fr-FR" sz="1400" b="1" spc="300" dirty="0" err="1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Ro</a:t>
                </a:r>
                <a:endParaRPr lang="fr-FR" sz="14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  <a:p>
                <a:pPr algn="ctr"/>
                <a:r>
                  <a:rPr lang="fr-FR" sz="1400" b="1" cap="none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4000°C</a:t>
                </a:r>
              </a:p>
              <a:p>
                <a:pPr algn="ctr"/>
                <a:endParaRPr lang="fr-FR" sz="14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105310" y="3568729"/>
                <a:ext cx="2027467" cy="261610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1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50 Milliards</a:t>
                </a:r>
                <a:endParaRPr lang="fr-FR" sz="11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182" y="2895239"/>
                <a:ext cx="880050" cy="594034"/>
              </a:xfrm>
              <a:prstGeom prst="rect">
                <a:avLst/>
              </a:prstGeom>
            </p:spPr>
          </p:pic>
        </p:grpSp>
        <p:grpSp>
          <p:nvGrpSpPr>
            <p:cNvPr id="2" name="Groupe 1"/>
            <p:cNvGrpSpPr/>
            <p:nvPr/>
          </p:nvGrpSpPr>
          <p:grpSpPr>
            <a:xfrm>
              <a:off x="2741416" y="1673655"/>
              <a:ext cx="2027467" cy="2268842"/>
              <a:chOff x="2741416" y="1673655"/>
              <a:chExt cx="2027467" cy="226884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11970" y="1673655"/>
                <a:ext cx="1464417" cy="954107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1 Mo</a:t>
                </a: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1 </a:t>
                </a:r>
                <a:r>
                  <a:rPr lang="fr-FR" sz="1400" b="1" spc="300" dirty="0" err="1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Ro</a:t>
                </a:r>
                <a:endParaRPr lang="fr-FR" sz="14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  <a:p>
                <a:pPr algn="ctr"/>
                <a:r>
                  <a:rPr lang="fr-FR" sz="14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55</a:t>
                </a:r>
                <a:r>
                  <a:rPr lang="fr-FR" sz="1400" b="1" cap="none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00°C</a:t>
                </a:r>
              </a:p>
              <a:p>
                <a:pPr algn="ctr"/>
                <a:endParaRPr lang="fr-FR" sz="14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741416" y="3680887"/>
                <a:ext cx="2027467" cy="261610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sz="1100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gradFill>
                      <a:gsLst>
                        <a:gs pos="0">
                          <a:schemeClr val="bg2"/>
                        </a:gs>
                        <a:gs pos="25000">
                          <a:schemeClr val="bg2">
                            <a:lumMod val="90000"/>
                          </a:schemeClr>
                        </a:gs>
                        <a:gs pos="75000">
                          <a:schemeClr val="bg2"/>
                        </a:gs>
                        <a:gs pos="100000">
                          <a:srgbClr val="005CBF"/>
                        </a:gs>
                      </a:gsLst>
                      <a:lin ang="5400000" scaled="0"/>
                    </a:gra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10 Milliards</a:t>
                </a:r>
                <a:endParaRPr lang="fr-FR" sz="1100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2777" y="2674901"/>
                <a:ext cx="906666" cy="906666"/>
              </a:xfrm>
              <a:prstGeom prst="rect">
                <a:avLst/>
              </a:prstGeom>
            </p:spPr>
          </p:pic>
        </p:grpSp>
        <p:grpSp>
          <p:nvGrpSpPr>
            <p:cNvPr id="27" name="Groupe 26"/>
            <p:cNvGrpSpPr/>
            <p:nvPr/>
          </p:nvGrpSpPr>
          <p:grpSpPr>
            <a:xfrm>
              <a:off x="206734" y="3800723"/>
              <a:ext cx="7461610" cy="2895796"/>
              <a:chOff x="206734" y="3800723"/>
              <a:chExt cx="7461610" cy="2895796"/>
            </a:xfrm>
          </p:grpSpPr>
          <p:sp>
            <p:nvSpPr>
              <p:cNvPr id="12" name="Forme libre 11"/>
              <p:cNvSpPr/>
              <p:nvPr/>
            </p:nvSpPr>
            <p:spPr>
              <a:xfrm>
                <a:off x="206734" y="3800723"/>
                <a:ext cx="7461610" cy="2895796"/>
              </a:xfrm>
              <a:custGeom>
                <a:avLst/>
                <a:gdLst>
                  <a:gd name="connsiteX0" fmla="*/ 0 w 6941489"/>
                  <a:gd name="connsiteY0" fmla="*/ 0 h 2544418"/>
                  <a:gd name="connsiteX1" fmla="*/ 3299791 w 6941489"/>
                  <a:gd name="connsiteY1" fmla="*/ 604300 h 2544418"/>
                  <a:gd name="connsiteX2" fmla="*/ 6941489 w 6941489"/>
                  <a:gd name="connsiteY2" fmla="*/ 2544418 h 254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1489" h="2544418">
                    <a:moveTo>
                      <a:pt x="0" y="0"/>
                    </a:moveTo>
                    <a:cubicBezTo>
                      <a:pt x="1071438" y="90115"/>
                      <a:pt x="2142876" y="180230"/>
                      <a:pt x="3299791" y="604300"/>
                    </a:cubicBezTo>
                    <a:cubicBezTo>
                      <a:pt x="4456706" y="1028370"/>
                      <a:pt x="6231172" y="2164081"/>
                      <a:pt x="6941489" y="2544418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prstDash val="dash"/>
                <a:tailEnd type="triangle"/>
              </a:ln>
              <a:effectLst>
                <a:glow rad="165100">
                  <a:srgbClr val="FFFF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810364">
                <a:off x="3710687" y="5713402"/>
                <a:ext cx="3626014" cy="369332"/>
              </a:xfrm>
              <a:prstGeom prst="rect">
                <a:avLst/>
              </a:prstGeom>
              <a:noFill/>
              <a:effectLst>
                <a:glow rad="63500">
                  <a:schemeClr val="accent1">
                    <a:satMod val="175000"/>
                  </a:schemeClr>
                </a:glow>
                <a:outerShdw blurRad="50800" dist="38100" dir="2700000" algn="tl" rotWithShape="0">
                  <a:prstClr val="black"/>
                </a:outerShdw>
                <a:softEdge rad="3175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r-FR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solidFill>
                      <a:srgbClr val="FFFF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Masse croissante</a:t>
                </a:r>
                <a:endParaRPr lang="fr-FR" b="1" cap="none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418519">
                <a:off x="3222068" y="4847196"/>
                <a:ext cx="1451808" cy="369332"/>
              </a:xfrm>
              <a:prstGeom prst="rect">
                <a:avLst/>
              </a:prstGeom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none">
                <a:spAutoFit/>
              </a:bodyPr>
              <a:lstStyle/>
              <a:p>
                <a:r>
                  <a:rPr lang="fr-FR" b="1" spc="300" dirty="0" smtClean="0">
                    <a:ln w="11430" cmpd="sng"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8000">
                            <a:schemeClr val="accent1">
                              <a:tint val="44500"/>
                              <a:satMod val="160000"/>
                              <a:alpha val="53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prstDash val="solid"/>
                      <a:miter lim="800000"/>
                    </a:ln>
                    <a:solidFill>
                      <a:srgbClr val="FFFF00"/>
                    </a:solidFill>
                    <a:effectLst>
                      <a:glow rad="45500">
                        <a:schemeClr val="accent1">
                          <a:satMod val="220000"/>
                          <a:alpha val="35000"/>
                        </a:schemeClr>
                      </a:glow>
                    </a:effectLst>
                  </a:rPr>
                  <a:t>Etoile de </a:t>
                </a:r>
                <a:endParaRPr lang="fr-FR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-1" y="-5941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Temps sur la séquence principale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9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Fin de la séquence principale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69154"/>
            <a:ext cx="4392488" cy="4392488"/>
          </a:xfrm>
          <a:prstGeom prst="rect">
            <a:avLst/>
          </a:prstGeom>
        </p:spPr>
      </p:pic>
      <p:pic>
        <p:nvPicPr>
          <p:cNvPr id="31" name="Picture 25" descr="C:\Documents and Settings\ameilland\Mes documents\images temp\soleil_i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3171"/>
            <a:ext cx="2662706" cy="31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Forme libre 81"/>
          <p:cNvSpPr/>
          <p:nvPr/>
        </p:nvSpPr>
        <p:spPr>
          <a:xfrm>
            <a:off x="1928186" y="2569271"/>
            <a:ext cx="1047088" cy="1056545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2154131" y="2708919"/>
            <a:ext cx="683470" cy="777251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/>
          <p:cNvCxnSpPr/>
          <p:nvPr/>
        </p:nvCxnSpPr>
        <p:spPr>
          <a:xfrm flipH="1">
            <a:off x="2519771" y="1707089"/>
            <a:ext cx="2556285" cy="138157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5093397" y="1440044"/>
            <a:ext cx="3903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Noyau d’hélium 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Plus de réactions nucléaires</a:t>
            </a:r>
          </a:p>
        </p:txBody>
      </p:sp>
      <p:sp>
        <p:nvSpPr>
          <p:cNvPr id="75" name="Flèche vers le bas 74"/>
          <p:cNvSpPr/>
          <p:nvPr/>
        </p:nvSpPr>
        <p:spPr>
          <a:xfrm>
            <a:off x="6529626" y="2495806"/>
            <a:ext cx="936104" cy="36829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59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5481724" y="2979485"/>
            <a:ext cx="303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compression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des couches internes</a:t>
            </a:r>
          </a:p>
        </p:txBody>
      </p:sp>
      <p:sp>
        <p:nvSpPr>
          <p:cNvPr id="77" name="Flèche vers le bas 76"/>
          <p:cNvSpPr/>
          <p:nvPr/>
        </p:nvSpPr>
        <p:spPr>
          <a:xfrm>
            <a:off x="6529631" y="3744409"/>
            <a:ext cx="936104" cy="36829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59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571691" y="4236362"/>
            <a:ext cx="2851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Augmentation de la 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</a:t>
            </a:r>
          </a:p>
        </p:txBody>
      </p:sp>
      <p:sp>
        <p:nvSpPr>
          <p:cNvPr id="80" name="Flèche vers le bas 79"/>
          <p:cNvSpPr/>
          <p:nvPr/>
        </p:nvSpPr>
        <p:spPr>
          <a:xfrm>
            <a:off x="6529463" y="4961371"/>
            <a:ext cx="936104" cy="36829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59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5195817" y="5335893"/>
            <a:ext cx="37703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Combustion de l’hydrogène</a:t>
            </a:r>
          </a:p>
          <a:p>
            <a:pPr algn="ctr"/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ans une coquille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où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 &gt; 4 Millions de °C</a:t>
            </a:r>
          </a:p>
        </p:txBody>
      </p:sp>
      <p:cxnSp>
        <p:nvCxnSpPr>
          <p:cNvPr id="83" name="Connecteur droit avec flèche 82"/>
          <p:cNvCxnSpPr/>
          <p:nvPr/>
        </p:nvCxnSpPr>
        <p:spPr>
          <a:xfrm flipH="1" flipV="1">
            <a:off x="2837601" y="3522124"/>
            <a:ext cx="2358216" cy="1923100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71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306"/>
              </a:clrFrom>
              <a:clrTo>
                <a:srgbClr val="0003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9686" r="3151" b="14694"/>
          <a:stretch/>
        </p:blipFill>
        <p:spPr>
          <a:xfrm>
            <a:off x="-40240" y="1417016"/>
            <a:ext cx="9144000" cy="426926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07504" y="122996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«vieillesse» des étoiles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30585" y="1437524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séquence principale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543134" y="2204864"/>
            <a:ext cx="7798777" cy="3316420"/>
          </a:xfrm>
          <a:custGeom>
            <a:avLst/>
            <a:gdLst>
              <a:gd name="connsiteX0" fmla="*/ 0 w 7798777"/>
              <a:gd name="connsiteY0" fmla="*/ 0 h 3316420"/>
              <a:gd name="connsiteX1" fmla="*/ 862641 w 7798777"/>
              <a:gd name="connsiteY1" fmla="*/ 224286 h 3316420"/>
              <a:gd name="connsiteX2" fmla="*/ 1871932 w 7798777"/>
              <a:gd name="connsiteY2" fmla="*/ 491705 h 3316420"/>
              <a:gd name="connsiteX3" fmla="*/ 2743200 w 7798777"/>
              <a:gd name="connsiteY3" fmla="*/ 664233 h 3316420"/>
              <a:gd name="connsiteX4" fmla="*/ 3786996 w 7798777"/>
              <a:gd name="connsiteY4" fmla="*/ 854015 h 3316420"/>
              <a:gd name="connsiteX5" fmla="*/ 4658264 w 7798777"/>
              <a:gd name="connsiteY5" fmla="*/ 948905 h 3316420"/>
              <a:gd name="connsiteX6" fmla="*/ 5331124 w 7798777"/>
              <a:gd name="connsiteY6" fmla="*/ 1078301 h 3316420"/>
              <a:gd name="connsiteX7" fmla="*/ 6064369 w 7798777"/>
              <a:gd name="connsiteY7" fmla="*/ 1397479 h 3316420"/>
              <a:gd name="connsiteX8" fmla="*/ 6694098 w 7798777"/>
              <a:gd name="connsiteY8" fmla="*/ 1811547 h 3316420"/>
              <a:gd name="connsiteX9" fmla="*/ 7280694 w 7798777"/>
              <a:gd name="connsiteY9" fmla="*/ 2518913 h 3316420"/>
              <a:gd name="connsiteX10" fmla="*/ 7737894 w 7798777"/>
              <a:gd name="connsiteY10" fmla="*/ 3217652 h 3316420"/>
              <a:gd name="connsiteX11" fmla="*/ 7781026 w 7798777"/>
              <a:gd name="connsiteY11" fmla="*/ 3295290 h 3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98777" h="3316420">
                <a:moveTo>
                  <a:pt x="0" y="0"/>
                </a:moveTo>
                <a:lnTo>
                  <a:pt x="862641" y="224286"/>
                </a:lnTo>
                <a:cubicBezTo>
                  <a:pt x="1174630" y="306237"/>
                  <a:pt x="1558506" y="418381"/>
                  <a:pt x="1871932" y="491705"/>
                </a:cubicBezTo>
                <a:cubicBezTo>
                  <a:pt x="2185359" y="565030"/>
                  <a:pt x="2743200" y="664233"/>
                  <a:pt x="2743200" y="664233"/>
                </a:cubicBezTo>
                <a:cubicBezTo>
                  <a:pt x="3062377" y="724618"/>
                  <a:pt x="3467819" y="806570"/>
                  <a:pt x="3786996" y="854015"/>
                </a:cubicBezTo>
                <a:cubicBezTo>
                  <a:pt x="4106173" y="901460"/>
                  <a:pt x="4400909" y="911524"/>
                  <a:pt x="4658264" y="948905"/>
                </a:cubicBezTo>
                <a:cubicBezTo>
                  <a:pt x="4915619" y="986286"/>
                  <a:pt x="5096773" y="1003539"/>
                  <a:pt x="5331124" y="1078301"/>
                </a:cubicBezTo>
                <a:cubicBezTo>
                  <a:pt x="5565475" y="1153063"/>
                  <a:pt x="5837207" y="1275271"/>
                  <a:pt x="6064369" y="1397479"/>
                </a:cubicBezTo>
                <a:cubicBezTo>
                  <a:pt x="6291531" y="1519687"/>
                  <a:pt x="6491377" y="1624641"/>
                  <a:pt x="6694098" y="1811547"/>
                </a:cubicBezTo>
                <a:cubicBezTo>
                  <a:pt x="6896819" y="1998453"/>
                  <a:pt x="7106728" y="2284562"/>
                  <a:pt x="7280694" y="2518913"/>
                </a:cubicBezTo>
                <a:cubicBezTo>
                  <a:pt x="7454660" y="2753264"/>
                  <a:pt x="7654505" y="3088256"/>
                  <a:pt x="7737894" y="3217652"/>
                </a:cubicBezTo>
                <a:cubicBezTo>
                  <a:pt x="7821283" y="3347048"/>
                  <a:pt x="7801154" y="3321169"/>
                  <a:pt x="7781026" y="3295290"/>
                </a:cubicBezTo>
              </a:path>
            </a:pathLst>
          </a:custGeom>
          <a:noFill/>
          <a:ln w="47625">
            <a:solidFill>
              <a:srgbClr val="FFFF00"/>
            </a:solidFill>
            <a:prstDash val="dash"/>
          </a:ln>
          <a:effectLst>
            <a:glow rad="228600">
              <a:srgbClr val="FFFF00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5657172" y="2634420"/>
            <a:ext cx="2018526" cy="667828"/>
          </a:xfrm>
          <a:custGeom>
            <a:avLst/>
            <a:gdLst>
              <a:gd name="connsiteX0" fmla="*/ 420635 w 2018526"/>
              <a:gd name="connsiteY0" fmla="*/ 667828 h 667828"/>
              <a:gd name="connsiteX1" fmla="*/ 32707 w 2018526"/>
              <a:gd name="connsiteY1" fmla="*/ 501574 h 667828"/>
              <a:gd name="connsiteX2" fmla="*/ 69653 w 2018526"/>
              <a:gd name="connsiteY2" fmla="*/ 298374 h 667828"/>
              <a:gd name="connsiteX3" fmla="*/ 457580 w 2018526"/>
              <a:gd name="connsiteY3" fmla="*/ 159828 h 667828"/>
              <a:gd name="connsiteX4" fmla="*/ 1307326 w 2018526"/>
              <a:gd name="connsiteY4" fmla="*/ 12046 h 667828"/>
              <a:gd name="connsiteX5" fmla="*/ 2018526 w 2018526"/>
              <a:gd name="connsiteY5" fmla="*/ 12046 h 66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8526" h="667828">
                <a:moveTo>
                  <a:pt x="420635" y="667828"/>
                </a:moveTo>
                <a:cubicBezTo>
                  <a:pt x="255919" y="615489"/>
                  <a:pt x="91204" y="563150"/>
                  <a:pt x="32707" y="501574"/>
                </a:cubicBezTo>
                <a:cubicBezTo>
                  <a:pt x="-25790" y="439998"/>
                  <a:pt x="-1159" y="355332"/>
                  <a:pt x="69653" y="298374"/>
                </a:cubicBezTo>
                <a:cubicBezTo>
                  <a:pt x="140465" y="241416"/>
                  <a:pt x="251301" y="207549"/>
                  <a:pt x="457580" y="159828"/>
                </a:cubicBezTo>
                <a:cubicBezTo>
                  <a:pt x="663859" y="112107"/>
                  <a:pt x="1047168" y="36676"/>
                  <a:pt x="1307326" y="12046"/>
                </a:cubicBezTo>
                <a:cubicBezTo>
                  <a:pt x="1567484" y="-12584"/>
                  <a:pt x="1884599" y="7428"/>
                  <a:pt x="2018526" y="12046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rme libre 9"/>
          <p:cNvSpPr/>
          <p:nvPr/>
        </p:nvSpPr>
        <p:spPr>
          <a:xfrm>
            <a:off x="3664829" y="1868725"/>
            <a:ext cx="3058454" cy="1158730"/>
          </a:xfrm>
          <a:custGeom>
            <a:avLst/>
            <a:gdLst>
              <a:gd name="connsiteX0" fmla="*/ 420635 w 2018526"/>
              <a:gd name="connsiteY0" fmla="*/ 667828 h 667828"/>
              <a:gd name="connsiteX1" fmla="*/ 32707 w 2018526"/>
              <a:gd name="connsiteY1" fmla="*/ 501574 h 667828"/>
              <a:gd name="connsiteX2" fmla="*/ 69653 w 2018526"/>
              <a:gd name="connsiteY2" fmla="*/ 298374 h 667828"/>
              <a:gd name="connsiteX3" fmla="*/ 457580 w 2018526"/>
              <a:gd name="connsiteY3" fmla="*/ 159828 h 667828"/>
              <a:gd name="connsiteX4" fmla="*/ 1307326 w 2018526"/>
              <a:gd name="connsiteY4" fmla="*/ 12046 h 667828"/>
              <a:gd name="connsiteX5" fmla="*/ 2018526 w 2018526"/>
              <a:gd name="connsiteY5" fmla="*/ 12046 h 66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8526" h="667828">
                <a:moveTo>
                  <a:pt x="420635" y="667828"/>
                </a:moveTo>
                <a:cubicBezTo>
                  <a:pt x="255919" y="615489"/>
                  <a:pt x="91204" y="563150"/>
                  <a:pt x="32707" y="501574"/>
                </a:cubicBezTo>
                <a:cubicBezTo>
                  <a:pt x="-25790" y="439998"/>
                  <a:pt x="-1159" y="355332"/>
                  <a:pt x="69653" y="298374"/>
                </a:cubicBezTo>
                <a:cubicBezTo>
                  <a:pt x="140465" y="241416"/>
                  <a:pt x="251301" y="207549"/>
                  <a:pt x="457580" y="159828"/>
                </a:cubicBezTo>
                <a:cubicBezTo>
                  <a:pt x="663859" y="112107"/>
                  <a:pt x="1047168" y="36676"/>
                  <a:pt x="1307326" y="12046"/>
                </a:cubicBezTo>
                <a:cubicBezTo>
                  <a:pt x="1567484" y="-12584"/>
                  <a:pt x="1884599" y="7428"/>
                  <a:pt x="2018526" y="12046"/>
                </a:cubicBezTo>
              </a:path>
            </a:pathLst>
          </a:custGeom>
          <a:noFill/>
          <a:ln>
            <a:solidFill>
              <a:srgbClr val="FFFF00"/>
            </a:solidFill>
            <a:prstDash val="sysDash"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rme libre 2"/>
          <p:cNvSpPr/>
          <p:nvPr/>
        </p:nvSpPr>
        <p:spPr>
          <a:xfrm>
            <a:off x="1178667" y="1579179"/>
            <a:ext cx="6166392" cy="808656"/>
          </a:xfrm>
          <a:custGeom>
            <a:avLst/>
            <a:gdLst>
              <a:gd name="connsiteX0" fmla="*/ 171992 w 6166392"/>
              <a:gd name="connsiteY0" fmla="*/ 953236 h 953236"/>
              <a:gd name="connsiteX1" fmla="*/ 5738 w 6166392"/>
              <a:gd name="connsiteY1" fmla="*/ 602254 h 953236"/>
              <a:gd name="connsiteX2" fmla="*/ 356719 w 6166392"/>
              <a:gd name="connsiteY2" fmla="*/ 334400 h 953236"/>
              <a:gd name="connsiteX3" fmla="*/ 2342538 w 6166392"/>
              <a:gd name="connsiteY3" fmla="*/ 1890 h 953236"/>
              <a:gd name="connsiteX4" fmla="*/ 6166392 w 6166392"/>
              <a:gd name="connsiteY4" fmla="*/ 223563 h 9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392" h="953236">
                <a:moveTo>
                  <a:pt x="171992" y="953236"/>
                </a:moveTo>
                <a:cubicBezTo>
                  <a:pt x="73471" y="829314"/>
                  <a:pt x="-25050" y="705393"/>
                  <a:pt x="5738" y="602254"/>
                </a:cubicBezTo>
                <a:cubicBezTo>
                  <a:pt x="36526" y="499115"/>
                  <a:pt x="-32748" y="434461"/>
                  <a:pt x="356719" y="334400"/>
                </a:cubicBezTo>
                <a:cubicBezTo>
                  <a:pt x="746186" y="234339"/>
                  <a:pt x="1374259" y="20363"/>
                  <a:pt x="2342538" y="1890"/>
                </a:cubicBezTo>
                <a:cubicBezTo>
                  <a:pt x="3310817" y="-16583"/>
                  <a:pt x="4738604" y="103490"/>
                  <a:pt x="6166392" y="223563"/>
                </a:cubicBezTo>
              </a:path>
            </a:pathLst>
          </a:custGeom>
          <a:noFill/>
          <a:ln>
            <a:solidFill>
              <a:srgbClr val="FFFF00"/>
            </a:solidFill>
            <a:prstDash val="dash"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91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126188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géantes </a:t>
            </a:r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rouges </a:t>
            </a: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(vieilles étoiles de faible masse)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-747464"/>
            <a:ext cx="8208912" cy="8208912"/>
          </a:xfrm>
          <a:prstGeom prst="rect">
            <a:avLst/>
          </a:prstGeom>
        </p:spPr>
      </p:pic>
      <p:cxnSp>
        <p:nvCxnSpPr>
          <p:cNvPr id="35" name="Connecteur droit 34"/>
          <p:cNvCxnSpPr/>
          <p:nvPr/>
        </p:nvCxnSpPr>
        <p:spPr>
          <a:xfrm>
            <a:off x="3347864" y="5949276"/>
            <a:ext cx="0" cy="216026"/>
          </a:xfrm>
          <a:prstGeom prst="line">
            <a:avLst/>
          </a:prstGeom>
          <a:ln w="73025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4067944" y="5949276"/>
            <a:ext cx="0" cy="216026"/>
          </a:xfrm>
          <a:prstGeom prst="line">
            <a:avLst/>
          </a:prstGeom>
          <a:ln w="73025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4716016" y="5941045"/>
            <a:ext cx="0" cy="216026"/>
          </a:xfrm>
          <a:prstGeom prst="line">
            <a:avLst/>
          </a:prstGeom>
          <a:ln w="73025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enthèse ouvrante 11"/>
          <p:cNvSpPr/>
          <p:nvPr/>
        </p:nvSpPr>
        <p:spPr>
          <a:xfrm rot="16200000">
            <a:off x="4085946" y="4491115"/>
            <a:ext cx="216025" cy="3132348"/>
          </a:xfrm>
          <a:prstGeom prst="leftBracket">
            <a:avLst>
              <a:gd name="adj" fmla="val 0"/>
            </a:avLst>
          </a:prstGeom>
          <a:ln w="73025"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3023828" y="6305622"/>
            <a:ext cx="648072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60305" y="6257967"/>
            <a:ext cx="648072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dirty="0"/>
              <a:t>Ve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43908" y="6305622"/>
            <a:ext cx="648072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Ve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45986" y="6305622"/>
            <a:ext cx="540060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90102" y="6305622"/>
            <a:ext cx="666073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60470" y="2965847"/>
            <a:ext cx="4392488" cy="101566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Cas du soleil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Diamètre multiplié pas 200</a:t>
            </a:r>
            <a:endParaRPr lang="fr-FR" sz="20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3000°C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353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-747464"/>
            <a:ext cx="8208912" cy="8208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-48308"/>
            <a:ext cx="9144001" cy="126188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géantes </a:t>
            </a:r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rouges </a:t>
            </a: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(vieilles étoiles de faible masse)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225" y="1313171"/>
            <a:ext cx="2663359" cy="31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rme libre 7"/>
          <p:cNvSpPr/>
          <p:nvPr/>
        </p:nvSpPr>
        <p:spPr>
          <a:xfrm>
            <a:off x="1852808" y="2499199"/>
            <a:ext cx="1122466" cy="1126617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2027753" y="2636719"/>
            <a:ext cx="809848" cy="845867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519771" y="1707089"/>
            <a:ext cx="2556285" cy="138157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25767" y="1313171"/>
            <a:ext cx="4343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Combustion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du noyau d’hélium 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100 Millions de °C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95817" y="5335893"/>
            <a:ext cx="3770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Combustion de l’hydrogène</a:t>
            </a:r>
          </a:p>
          <a:p>
            <a:pPr algn="ctr"/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ans une coquille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2837601" y="3522124"/>
            <a:ext cx="2358216" cy="1923100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844368" y="3625816"/>
            <a:ext cx="703297" cy="1710077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0251" y="5401313"/>
            <a:ext cx="261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Couche convective</a:t>
            </a:r>
          </a:p>
        </p:txBody>
      </p:sp>
    </p:spTree>
    <p:extLst>
      <p:ext uri="{BB962C8B-B14F-4D97-AF65-F5344CB8AC3E}">
        <p14:creationId xmlns:p14="http://schemas.microsoft.com/office/powerpoint/2010/main" val="3311982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-747464"/>
            <a:ext cx="8208912" cy="8208912"/>
          </a:xfrm>
          <a:prstGeom prst="rect">
            <a:avLst/>
          </a:prstGeom>
        </p:spPr>
      </p:pic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225" y="1313171"/>
            <a:ext cx="2663359" cy="31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géantes rouges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835696" y="2492897"/>
            <a:ext cx="1139578" cy="1132920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2051720" y="2705845"/>
            <a:ext cx="785881" cy="780326"/>
          </a:xfrm>
          <a:custGeom>
            <a:avLst/>
            <a:gdLst>
              <a:gd name="connsiteX0" fmla="*/ 485702 w 683470"/>
              <a:gd name="connsiteY0" fmla="*/ 2858 h 777633"/>
              <a:gd name="connsiteX1" fmla="*/ 255114 w 683470"/>
              <a:gd name="connsiteY1" fmla="*/ 98273 h 777633"/>
              <a:gd name="connsiteX2" fmla="*/ 96088 w 683470"/>
              <a:gd name="connsiteY2" fmla="*/ 217543 h 777633"/>
              <a:gd name="connsiteX3" fmla="*/ 672 w 683470"/>
              <a:gd name="connsiteY3" fmla="*/ 456082 h 777633"/>
              <a:gd name="connsiteX4" fmla="*/ 64283 w 683470"/>
              <a:gd name="connsiteY4" fmla="*/ 567400 h 777633"/>
              <a:gd name="connsiteX5" fmla="*/ 255114 w 683470"/>
              <a:gd name="connsiteY5" fmla="*/ 694621 h 777633"/>
              <a:gd name="connsiteX6" fmla="*/ 493653 w 683470"/>
              <a:gd name="connsiteY6" fmla="*/ 766183 h 777633"/>
              <a:gd name="connsiteX7" fmla="*/ 676533 w 683470"/>
              <a:gd name="connsiteY7" fmla="*/ 734378 h 777633"/>
              <a:gd name="connsiteX8" fmla="*/ 636777 w 683470"/>
              <a:gd name="connsiteY8" fmla="*/ 368618 h 777633"/>
              <a:gd name="connsiteX9" fmla="*/ 557264 w 683470"/>
              <a:gd name="connsiteY9" fmla="*/ 58517 h 777633"/>
              <a:gd name="connsiteX10" fmla="*/ 485702 w 683470"/>
              <a:gd name="connsiteY10" fmla="*/ 2858 h 77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70" h="777633">
                <a:moveTo>
                  <a:pt x="485702" y="2858"/>
                </a:moveTo>
                <a:cubicBezTo>
                  <a:pt x="435344" y="9484"/>
                  <a:pt x="320050" y="62492"/>
                  <a:pt x="255114" y="98273"/>
                </a:cubicBezTo>
                <a:cubicBezTo>
                  <a:pt x="190178" y="134054"/>
                  <a:pt x="138495" y="157908"/>
                  <a:pt x="96088" y="217543"/>
                </a:cubicBezTo>
                <a:cubicBezTo>
                  <a:pt x="53681" y="277178"/>
                  <a:pt x="5973" y="397773"/>
                  <a:pt x="672" y="456082"/>
                </a:cubicBezTo>
                <a:cubicBezTo>
                  <a:pt x="-4629" y="514391"/>
                  <a:pt x="21876" y="527644"/>
                  <a:pt x="64283" y="567400"/>
                </a:cubicBezTo>
                <a:cubicBezTo>
                  <a:pt x="106690" y="607156"/>
                  <a:pt x="183552" y="661490"/>
                  <a:pt x="255114" y="694621"/>
                </a:cubicBezTo>
                <a:cubicBezTo>
                  <a:pt x="326676" y="727752"/>
                  <a:pt x="423417" y="759557"/>
                  <a:pt x="493653" y="766183"/>
                </a:cubicBezTo>
                <a:cubicBezTo>
                  <a:pt x="563889" y="772809"/>
                  <a:pt x="652679" y="800639"/>
                  <a:pt x="676533" y="734378"/>
                </a:cubicBezTo>
                <a:cubicBezTo>
                  <a:pt x="700387" y="668117"/>
                  <a:pt x="656655" y="481261"/>
                  <a:pt x="636777" y="368618"/>
                </a:cubicBezTo>
                <a:cubicBezTo>
                  <a:pt x="616899" y="255975"/>
                  <a:pt x="575817" y="120802"/>
                  <a:pt x="557264" y="58517"/>
                </a:cubicBezTo>
                <a:cubicBezTo>
                  <a:pt x="538711" y="-3768"/>
                  <a:pt x="536060" y="-3768"/>
                  <a:pt x="485702" y="2858"/>
                </a:cubicBezTo>
                <a:close/>
              </a:path>
            </a:pathLst>
          </a:cu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519771" y="1707089"/>
            <a:ext cx="2556285" cy="138157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82277" y="1346003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noyau de Carbone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64088" y="5292209"/>
            <a:ext cx="253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Coquille d’Hélium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2837601" y="3522124"/>
            <a:ext cx="2358216" cy="1923100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45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Fin de vie de étoile de faible masse</a:t>
            </a:r>
          </a:p>
        </p:txBody>
      </p:sp>
      <p:pic>
        <p:nvPicPr>
          <p:cNvPr id="4" name="nebuleuse planetaire formation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92.39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17" y="476672"/>
            <a:ext cx="8730532" cy="5952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275" y="6396335"/>
            <a:ext cx="9144001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Ejection des couches externes en 10000 à 100000 ans</a:t>
            </a:r>
          </a:p>
        </p:txBody>
      </p:sp>
    </p:spTree>
    <p:extLst>
      <p:ext uri="{BB962C8B-B14F-4D97-AF65-F5344CB8AC3E}">
        <p14:creationId xmlns:p14="http://schemas.microsoft.com/office/powerpoint/2010/main" val="27494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4857"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-48308"/>
            <a:ext cx="9144001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galaxies qui interagissent</a:t>
            </a:r>
            <a:endParaRPr lang="fr-FR" sz="48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2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662" r="10001" b="1673"/>
          <a:stretch/>
        </p:blipFill>
        <p:spPr>
          <a:xfrm>
            <a:off x="-2" y="19400"/>
            <a:ext cx="9144000" cy="6905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Fin de vie des étoiles de faible masse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42" y="6617127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Nébuleuse de l’hélice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550414" y="2204864"/>
            <a:ext cx="1405962" cy="2304256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42175" y="4653136"/>
            <a:ext cx="299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Nébuleuse planétaire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6581" y="4653136"/>
            <a:ext cx="221175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Naine blanche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10000 km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M= 20-50% Mo</a:t>
            </a:r>
          </a:p>
          <a:p>
            <a:pPr algn="ctr"/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100 000 K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1cm</a:t>
            </a:r>
            <a:r>
              <a:rPr lang="fr-FR" b="1" spc="300" baseline="30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= 1 Tonne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259632" y="3472152"/>
            <a:ext cx="3312367" cy="1180984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78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662" r="10001" b="1673"/>
          <a:stretch/>
        </p:blipFill>
        <p:spPr>
          <a:xfrm>
            <a:off x="-1" y="17129"/>
            <a:ext cx="9144000" cy="6905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Chimie des nébuleuses planétaires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3359" y="1823489"/>
            <a:ext cx="70732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Chimie complexe avec les éléments éjectés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H, He, C, N, O + éléments plus rares (Si, Fe, Al, Ti…)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7779" y="2793388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r>
              <a:rPr lang="fr-FR" b="1" spc="300" baseline="-25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8236" y="2905957"/>
            <a:ext cx="53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75392" y="339182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77814" y="340502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TiO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7891" y="2892740"/>
            <a:ext cx="62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SiO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2342" y="351869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</a:t>
            </a:r>
            <a:r>
              <a:rPr lang="fr-FR" b="1" spc="300" baseline="-25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37317" y="3177211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NaCl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1282" y="3809051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r>
              <a:rPr lang="fr-FR" b="1" spc="300" baseline="-25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8186" y="3013597"/>
            <a:ext cx="2592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Molécules simples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883" y="4649674"/>
            <a:ext cx="2979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Molécules Complexes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36490" y="6078268"/>
            <a:ext cx="1956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 Poussière »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20" y="4857081"/>
            <a:ext cx="809625" cy="32385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65" y="4526215"/>
            <a:ext cx="762000" cy="75247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65" y="4828506"/>
            <a:ext cx="952500" cy="70485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077276" y="3137157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NH</a:t>
            </a:r>
            <a:r>
              <a:rPr lang="fr-FR" b="1" spc="300" baseline="-25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7238" r="14840" b="7238"/>
          <a:stretch/>
        </p:blipFill>
        <p:spPr>
          <a:xfrm>
            <a:off x="4158458" y="5711245"/>
            <a:ext cx="1123081" cy="110337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95499" y="4592877"/>
            <a:ext cx="34955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Hydrocarbures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Alcools, benzène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(Molécules </a:t>
            </a:r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prébiotiques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36921" y="328521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SiO</a:t>
            </a:r>
            <a:r>
              <a:rPr lang="fr-FR" b="1" spc="300" baseline="-25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1180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3202" r="9628" b="13595"/>
          <a:stretch/>
        </p:blipFill>
        <p:spPr>
          <a:xfrm>
            <a:off x="971600" y="477304"/>
            <a:ext cx="6912768" cy="62396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4017" y="116632"/>
            <a:ext cx="9396537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 des étoiles massives</a:t>
            </a:r>
            <a:endParaRPr lang="fr-FR" sz="48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516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5868144" y="801578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T&gt;4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 -&gt; He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flipH="1">
            <a:off x="2843808" y="1268760"/>
            <a:ext cx="3312368" cy="2136086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750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195736" y="3050958"/>
            <a:ext cx="1080120" cy="10441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68144" y="801578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T&gt;4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 -&gt; He</a:t>
            </a:r>
          </a:p>
        </p:txBody>
      </p:sp>
      <p:cxnSp>
        <p:nvCxnSpPr>
          <p:cNvPr id="14" name="Connecteur droit avec flèche 13"/>
          <p:cNvCxnSpPr>
            <a:endCxn id="3" idx="7"/>
          </p:cNvCxnSpPr>
          <p:nvPr/>
        </p:nvCxnSpPr>
        <p:spPr>
          <a:xfrm flipH="1">
            <a:off x="3117676" y="1268760"/>
            <a:ext cx="3038500" cy="1935105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22466" y="168115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He-&gt; C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2987824" y="2148341"/>
            <a:ext cx="3178164" cy="1424675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980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087723" y="292494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195736" y="3050958"/>
            <a:ext cx="1080120" cy="10441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868144" y="801578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T&gt;4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 -&gt; He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2987824" y="1268760"/>
            <a:ext cx="3168353" cy="1728192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722466" y="168115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 -&gt; C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3145341" y="2148341"/>
            <a:ext cx="3020649" cy="1136643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23127" y="2758515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T&gt;500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 -&gt; O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2987824" y="3225697"/>
            <a:ext cx="3178827" cy="491335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-2" y="-5379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943707" y="2780928"/>
            <a:ext cx="1584176" cy="15841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087723" y="2924944"/>
            <a:ext cx="1296144" cy="12961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195736" y="3050958"/>
            <a:ext cx="1080120" cy="1044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868144" y="801578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T&gt;4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 -&gt; He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987824" y="1268760"/>
            <a:ext cx="3168354" cy="1584176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22466" y="168115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 -&gt; C</a:t>
            </a:r>
          </a:p>
        </p:txBody>
      </p:sp>
      <p:cxnSp>
        <p:nvCxnSpPr>
          <p:cNvPr id="15" name="Connecteur droit avec flèche 14"/>
          <p:cNvCxnSpPr>
            <a:endCxn id="7" idx="7"/>
          </p:cNvCxnSpPr>
          <p:nvPr/>
        </p:nvCxnSpPr>
        <p:spPr>
          <a:xfrm flipH="1">
            <a:off x="3194051" y="2148341"/>
            <a:ext cx="2971940" cy="96641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723127" y="2758515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T&gt;500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 -&gt; O</a:t>
            </a:r>
          </a:p>
        </p:txBody>
      </p:sp>
      <p:cxnSp>
        <p:nvCxnSpPr>
          <p:cNvPr id="17" name="Connecteur droit avec flèche 16"/>
          <p:cNvCxnSpPr>
            <a:endCxn id="3" idx="6"/>
          </p:cNvCxnSpPr>
          <p:nvPr/>
        </p:nvCxnSpPr>
        <p:spPr>
          <a:xfrm flipH="1">
            <a:off x="3275856" y="3225697"/>
            <a:ext cx="2890796" cy="34731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83329" y="3739512"/>
            <a:ext cx="2817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T&gt;1,5 Milliard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 -&gt; Si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2843808" y="3739512"/>
            <a:ext cx="3343162" cy="467182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566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799692" y="2636912"/>
            <a:ext cx="1872208" cy="18722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943707" y="2780928"/>
            <a:ext cx="1584176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087723" y="2924944"/>
            <a:ext cx="1296144" cy="12961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195736" y="3050958"/>
            <a:ext cx="1080120" cy="10441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868144" y="801578"/>
            <a:ext cx="2585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T&gt;4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 -&gt; He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3059832" y="1268760"/>
            <a:ext cx="3096346" cy="1489755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22466" y="168115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 -&gt; C</a:t>
            </a:r>
          </a:p>
        </p:txBody>
      </p:sp>
      <p:cxnSp>
        <p:nvCxnSpPr>
          <p:cNvPr id="22" name="Connecteur droit avec flèche 21"/>
          <p:cNvCxnSpPr>
            <a:endCxn id="9" idx="7"/>
          </p:cNvCxnSpPr>
          <p:nvPr/>
        </p:nvCxnSpPr>
        <p:spPr>
          <a:xfrm flipH="1">
            <a:off x="3295886" y="2148341"/>
            <a:ext cx="2870106" cy="864584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23127" y="2758515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T&gt;500 Millions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 -&gt; O</a:t>
            </a:r>
          </a:p>
        </p:txBody>
      </p:sp>
      <p:cxnSp>
        <p:nvCxnSpPr>
          <p:cNvPr id="24" name="Connecteur droit avec flèche 23"/>
          <p:cNvCxnSpPr>
            <a:endCxn id="7" idx="6"/>
          </p:cNvCxnSpPr>
          <p:nvPr/>
        </p:nvCxnSpPr>
        <p:spPr>
          <a:xfrm flipH="1">
            <a:off x="3383867" y="3225697"/>
            <a:ext cx="2782786" cy="34731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83329" y="3739512"/>
            <a:ext cx="2817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T&gt;1,5 Milliard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 -&gt; Si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3203848" y="3739512"/>
            <a:ext cx="2983123" cy="467182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849451" y="4869160"/>
            <a:ext cx="2693751" cy="64633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T&gt;3 Milliards de °C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 -&gt; Fe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2771800" y="3739512"/>
            <a:ext cx="3142573" cy="1452813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276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Evolution tardives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51520" y="1124744"/>
            <a:ext cx="4968552" cy="48965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799692" y="2636912"/>
            <a:ext cx="1872208" cy="18722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943707" y="2780928"/>
            <a:ext cx="1584176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087723" y="2924944"/>
            <a:ext cx="1296144" cy="129614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2195736" y="3050958"/>
            <a:ext cx="1080120" cy="10441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326250" y="3176972"/>
            <a:ext cx="819091" cy="7920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271526" y="986244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Hélium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3059832" y="1268760"/>
            <a:ext cx="3096346" cy="1489755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372200" y="1963675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Carbone</a:t>
            </a:r>
          </a:p>
        </p:txBody>
      </p:sp>
      <p:cxnSp>
        <p:nvCxnSpPr>
          <p:cNvPr id="22" name="Connecteur droit avec flèche 21"/>
          <p:cNvCxnSpPr>
            <a:endCxn id="9" idx="7"/>
          </p:cNvCxnSpPr>
          <p:nvPr/>
        </p:nvCxnSpPr>
        <p:spPr>
          <a:xfrm flipH="1">
            <a:off x="3295886" y="2148341"/>
            <a:ext cx="2870106" cy="864584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348090" y="2992306"/>
            <a:ext cx="128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Oxygène</a:t>
            </a:r>
          </a:p>
        </p:txBody>
      </p:sp>
      <p:cxnSp>
        <p:nvCxnSpPr>
          <p:cNvPr id="24" name="Connecteur droit avec flèche 23"/>
          <p:cNvCxnSpPr>
            <a:endCxn id="7" idx="6"/>
          </p:cNvCxnSpPr>
          <p:nvPr/>
        </p:nvCxnSpPr>
        <p:spPr>
          <a:xfrm flipH="1">
            <a:off x="3383867" y="3225697"/>
            <a:ext cx="2782786" cy="347319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396244" y="4036422"/>
            <a:ext cx="1233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Silicium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3203848" y="3739512"/>
            <a:ext cx="2983123" cy="467182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39030" y="5053826"/>
            <a:ext cx="599652" cy="36933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Fer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H="1" flipV="1">
            <a:off x="2771800" y="3739512"/>
            <a:ext cx="3142573" cy="1452813"/>
          </a:xfrm>
          <a:prstGeom prst="straightConnector1">
            <a:avLst/>
          </a:prstGeom>
          <a:ln w="44450">
            <a:solidFill>
              <a:schemeClr val="tx2">
                <a:lumMod val="40000"/>
                <a:lumOff val="60000"/>
              </a:schemeClr>
            </a:solidFill>
            <a:tailEnd type="triangle"/>
          </a:ln>
          <a:effectLst>
            <a:glow rad="88900">
              <a:schemeClr val="tx2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2" y="6211669"/>
            <a:ext cx="9144001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Plus de réaction possible dans le noyau!</a:t>
            </a:r>
          </a:p>
        </p:txBody>
      </p:sp>
    </p:spTree>
    <p:extLst>
      <p:ext uri="{BB962C8B-B14F-4D97-AF65-F5344CB8AC3E}">
        <p14:creationId xmlns:p14="http://schemas.microsoft.com/office/powerpoint/2010/main" val="232018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ab Nebula Supernova Explosion_High Defini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0.2864" end="3172.747"/>
                </p14:media>
              </p:ext>
            </p:extLst>
          </p:nvPr>
        </p:nvPicPr>
        <p:blipFill rotWithShape="1">
          <a:blip r:embed="rId4"/>
          <a:srcRect l="12500" r="125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Fin de vie des étoiles massives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82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5736" y="5956339"/>
            <a:ext cx="9144000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3000 </a:t>
            </a:r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Galaxies dans une petite zone du Ciel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12576" y="6453336"/>
            <a:ext cx="9144000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Hubble </a:t>
            </a:r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Deep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Field (1995)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02" y="-46166"/>
            <a:ext cx="9144000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 centaines de milliards de Galaxies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6497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9090B"/>
              </a:clrFrom>
              <a:clrTo>
                <a:srgbClr val="0909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8"/>
          <a:stretch/>
        </p:blipFill>
        <p:spPr>
          <a:xfrm>
            <a:off x="4641127" y="274857"/>
            <a:ext cx="4783635" cy="429418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60000"/>
              </a:clrFrom>
              <a:clrTo>
                <a:srgbClr val="06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3" y="274857"/>
            <a:ext cx="4546828" cy="45222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15740" r="18312" b="16920"/>
          <a:stretch/>
        </p:blipFill>
        <p:spPr>
          <a:xfrm>
            <a:off x="3069271" y="4067199"/>
            <a:ext cx="3202599" cy="2849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Quelques restes de Supernovæ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5616" y="4067199"/>
            <a:ext cx="2160240" cy="73866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SN 1054 (Crabe)</a:t>
            </a:r>
          </a:p>
          <a:p>
            <a:pPr algn="ct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Observée en Chine en 1054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7904" y="6021288"/>
            <a:ext cx="2160240" cy="73866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SN 1572</a:t>
            </a:r>
          </a:p>
          <a:p>
            <a:pPr algn="ct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Observée en 1572 par </a:t>
            </a:r>
            <a:r>
              <a:rPr lang="fr-FR" sz="14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Tycho</a:t>
            </a:r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Brahé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20072" y="3573016"/>
            <a:ext cx="3923928" cy="73866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N49</a:t>
            </a:r>
          </a:p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160000 années-lumière</a:t>
            </a:r>
          </a:p>
          <a:p>
            <a:pPr algn="ct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Dans le grand nuage 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 Magellan </a:t>
            </a:r>
            <a:endParaRPr lang="fr-FR" sz="1400" b="1" cap="none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7" y="767733"/>
            <a:ext cx="4063685" cy="31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4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48308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supernovas en dehors de notre galaxie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473"/>
            <a:ext cx="9144000" cy="52230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742" y="6617127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Galaxie du moulinet (M101)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6021288"/>
            <a:ext cx="741682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Environ 2 Supernovas par galaxies et par siècle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506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48308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Etoiles à neutron et trous noirs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40612"/>
              </a:clrFrom>
              <a:clrTo>
                <a:srgbClr val="0406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89"/>
          <a:stretch/>
        </p:blipFill>
        <p:spPr>
          <a:xfrm>
            <a:off x="1231361" y="2428154"/>
            <a:ext cx="378053" cy="37549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765883" y="2066687"/>
            <a:ext cx="1373030" cy="1098424"/>
            <a:chOff x="6709374" y="2982827"/>
            <a:chExt cx="1373030" cy="1098424"/>
          </a:xfrm>
        </p:grpSpPr>
        <p:sp>
          <p:nvSpPr>
            <p:cNvPr id="8" name="Ellipse 7"/>
            <p:cNvSpPr/>
            <p:nvPr/>
          </p:nvSpPr>
          <p:spPr>
            <a:xfrm>
              <a:off x="7143861" y="3280011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374" y="2982827"/>
              <a:ext cx="1373030" cy="1098424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-19332" y="3463451"/>
            <a:ext cx="28794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 km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M= 1-2 Mo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1 000 </a:t>
            </a:r>
            <a:r>
              <a: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000 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1cm3 = 1 Giga Tonne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" y="1579791"/>
            <a:ext cx="2840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Etoile à neutron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62367" y="1585233"/>
            <a:ext cx="168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Trou noir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66292" y="3423503"/>
            <a:ext cx="316477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 &lt; 10 km</a:t>
            </a: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M= 3-5 Mo</a:t>
            </a: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fr-FR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1cm3 = 10 Giga Tonnes</a:t>
            </a:r>
          </a:p>
        </p:txBody>
      </p:sp>
    </p:spTree>
    <p:extLst>
      <p:ext uri="{BB962C8B-B14F-4D97-AF65-F5344CB8AC3E}">
        <p14:creationId xmlns:p14="http://schemas.microsoft.com/office/powerpoint/2010/main" val="932121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5206"/>
            <a:ext cx="7961040" cy="5256584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576753" y="3028035"/>
            <a:ext cx="7711292" cy="3386467"/>
            <a:chOff x="576753" y="3028035"/>
            <a:chExt cx="7711292" cy="3386467"/>
          </a:xfrm>
        </p:grpSpPr>
        <p:sp>
          <p:nvSpPr>
            <p:cNvPr id="62" name="Rectangle à coins arrondis 61"/>
            <p:cNvSpPr/>
            <p:nvPr/>
          </p:nvSpPr>
          <p:spPr>
            <a:xfrm>
              <a:off x="4006236" y="353419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à coins arrondis 79"/>
            <p:cNvSpPr/>
            <p:nvPr/>
          </p:nvSpPr>
          <p:spPr>
            <a:xfrm>
              <a:off x="401271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à coins arrondis 83"/>
            <p:cNvSpPr/>
            <p:nvPr/>
          </p:nvSpPr>
          <p:spPr>
            <a:xfrm>
              <a:off x="5725914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à coins arrondis 45"/>
            <p:cNvSpPr/>
            <p:nvPr/>
          </p:nvSpPr>
          <p:spPr>
            <a:xfrm>
              <a:off x="4861231" y="303412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à coins arrondis 46"/>
            <p:cNvSpPr/>
            <p:nvPr/>
          </p:nvSpPr>
          <p:spPr>
            <a:xfrm>
              <a:off x="5289001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à coins arrondis 47"/>
            <p:cNvSpPr/>
            <p:nvPr/>
          </p:nvSpPr>
          <p:spPr>
            <a:xfrm>
              <a:off x="5712924" y="303412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6150174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574433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à coins arrondis 50"/>
            <p:cNvSpPr/>
            <p:nvPr/>
          </p:nvSpPr>
          <p:spPr>
            <a:xfrm>
              <a:off x="6996559" y="3031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7427813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à coins arrondis 52"/>
            <p:cNvSpPr/>
            <p:nvPr/>
          </p:nvSpPr>
          <p:spPr>
            <a:xfrm>
              <a:off x="7863785" y="302803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591447" y="352508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1020469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à coins arrondis 55"/>
            <p:cNvSpPr/>
            <p:nvPr/>
          </p:nvSpPr>
          <p:spPr>
            <a:xfrm>
              <a:off x="1449094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à coins arrondis 56"/>
            <p:cNvSpPr/>
            <p:nvPr/>
          </p:nvSpPr>
          <p:spPr>
            <a:xfrm>
              <a:off x="1873354" y="353202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à coins arrondis 57"/>
            <p:cNvSpPr/>
            <p:nvPr/>
          </p:nvSpPr>
          <p:spPr>
            <a:xfrm>
              <a:off x="2291858" y="353419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à coins arrondis 58"/>
            <p:cNvSpPr/>
            <p:nvPr/>
          </p:nvSpPr>
          <p:spPr>
            <a:xfrm>
              <a:off x="2729024" y="353419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à coins arrondis 59"/>
            <p:cNvSpPr/>
            <p:nvPr/>
          </p:nvSpPr>
          <p:spPr>
            <a:xfrm>
              <a:off x="3157716" y="3534193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à coins arrondis 60"/>
            <p:cNvSpPr/>
            <p:nvPr/>
          </p:nvSpPr>
          <p:spPr>
            <a:xfrm>
              <a:off x="3581976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4436971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à coins arrondis 63"/>
            <p:cNvSpPr/>
            <p:nvPr/>
          </p:nvSpPr>
          <p:spPr>
            <a:xfrm>
              <a:off x="4860032" y="353145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à coins arrondis 64"/>
            <p:cNvSpPr/>
            <p:nvPr/>
          </p:nvSpPr>
          <p:spPr>
            <a:xfrm>
              <a:off x="5284292" y="353145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à coins arrondis 65"/>
            <p:cNvSpPr/>
            <p:nvPr/>
          </p:nvSpPr>
          <p:spPr>
            <a:xfrm>
              <a:off x="5725914" y="353419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à coins arrondis 66"/>
            <p:cNvSpPr/>
            <p:nvPr/>
          </p:nvSpPr>
          <p:spPr>
            <a:xfrm>
              <a:off x="6138970" y="353144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à coins arrondis 67"/>
            <p:cNvSpPr/>
            <p:nvPr/>
          </p:nvSpPr>
          <p:spPr>
            <a:xfrm>
              <a:off x="6577517" y="3525082"/>
              <a:ext cx="424260" cy="513879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à coins arrondis 68"/>
            <p:cNvSpPr/>
            <p:nvPr/>
          </p:nvSpPr>
          <p:spPr>
            <a:xfrm>
              <a:off x="7004924" y="35388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à coins arrondis 69"/>
            <p:cNvSpPr/>
            <p:nvPr/>
          </p:nvSpPr>
          <p:spPr>
            <a:xfrm>
              <a:off x="7422953" y="353144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à coins arrondis 70"/>
            <p:cNvSpPr/>
            <p:nvPr/>
          </p:nvSpPr>
          <p:spPr>
            <a:xfrm>
              <a:off x="7847213" y="352508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à coins arrondis 71"/>
            <p:cNvSpPr/>
            <p:nvPr/>
          </p:nvSpPr>
          <p:spPr>
            <a:xfrm>
              <a:off x="58559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1016210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1444729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à coins arrondis 74"/>
            <p:cNvSpPr/>
            <p:nvPr/>
          </p:nvSpPr>
          <p:spPr>
            <a:xfrm>
              <a:off x="1873354" y="402297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à coins arrondis 75"/>
            <p:cNvSpPr/>
            <p:nvPr/>
          </p:nvSpPr>
          <p:spPr>
            <a:xfrm>
              <a:off x="2297614" y="40297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à coins arrondis 76"/>
            <p:cNvSpPr/>
            <p:nvPr/>
          </p:nvSpPr>
          <p:spPr>
            <a:xfrm>
              <a:off x="2729024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à coins arrondis 77"/>
            <p:cNvSpPr/>
            <p:nvPr/>
          </p:nvSpPr>
          <p:spPr>
            <a:xfrm>
              <a:off x="3157716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à coins arrondis 78"/>
            <p:cNvSpPr/>
            <p:nvPr/>
          </p:nvSpPr>
          <p:spPr>
            <a:xfrm>
              <a:off x="3581976" y="403748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à coins arrondis 80"/>
            <p:cNvSpPr/>
            <p:nvPr/>
          </p:nvSpPr>
          <p:spPr>
            <a:xfrm>
              <a:off x="4436971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à coins arrondis 81"/>
            <p:cNvSpPr/>
            <p:nvPr/>
          </p:nvSpPr>
          <p:spPr>
            <a:xfrm>
              <a:off x="4860032" y="403748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à coins arrondis 82"/>
            <p:cNvSpPr/>
            <p:nvPr/>
          </p:nvSpPr>
          <p:spPr>
            <a:xfrm>
              <a:off x="5301654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à coins arrondis 84"/>
            <p:cNvSpPr/>
            <p:nvPr/>
          </p:nvSpPr>
          <p:spPr>
            <a:xfrm>
              <a:off x="6148388" y="402976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à coins arrondis 85"/>
            <p:cNvSpPr/>
            <p:nvPr/>
          </p:nvSpPr>
          <p:spPr>
            <a:xfrm>
              <a:off x="6580664" y="403748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à coins arrondis 86"/>
            <p:cNvSpPr/>
            <p:nvPr/>
          </p:nvSpPr>
          <p:spPr>
            <a:xfrm>
              <a:off x="7002660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à coins arrondis 87"/>
            <p:cNvSpPr/>
            <p:nvPr/>
          </p:nvSpPr>
          <p:spPr>
            <a:xfrm>
              <a:off x="7426535" y="403896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à coins arrondis 88"/>
            <p:cNvSpPr/>
            <p:nvPr/>
          </p:nvSpPr>
          <p:spPr>
            <a:xfrm>
              <a:off x="7852073" y="404199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à coins arrondis 89"/>
            <p:cNvSpPr/>
            <p:nvPr/>
          </p:nvSpPr>
          <p:spPr>
            <a:xfrm>
              <a:off x="576753" y="453295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à coins arrondis 90"/>
            <p:cNvSpPr/>
            <p:nvPr/>
          </p:nvSpPr>
          <p:spPr>
            <a:xfrm>
              <a:off x="1024834" y="453902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à coins arrondis 91"/>
            <p:cNvSpPr/>
            <p:nvPr/>
          </p:nvSpPr>
          <p:spPr>
            <a:xfrm>
              <a:off x="1436691" y="454115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à coins arrondis 92"/>
            <p:cNvSpPr/>
            <p:nvPr/>
          </p:nvSpPr>
          <p:spPr>
            <a:xfrm>
              <a:off x="1860951" y="530120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à coins arrondis 93"/>
            <p:cNvSpPr/>
            <p:nvPr/>
          </p:nvSpPr>
          <p:spPr>
            <a:xfrm>
              <a:off x="2291858" y="530120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à coins arrondis 94"/>
            <p:cNvSpPr/>
            <p:nvPr/>
          </p:nvSpPr>
          <p:spPr>
            <a:xfrm>
              <a:off x="2716118" y="5301208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à coins arrondis 95"/>
            <p:cNvSpPr/>
            <p:nvPr/>
          </p:nvSpPr>
          <p:spPr>
            <a:xfrm>
              <a:off x="3138044" y="5301206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à coins arrondis 96"/>
            <p:cNvSpPr/>
            <p:nvPr/>
          </p:nvSpPr>
          <p:spPr>
            <a:xfrm>
              <a:off x="4006236" y="530120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à coins arrondis 97"/>
            <p:cNvSpPr/>
            <p:nvPr/>
          </p:nvSpPr>
          <p:spPr>
            <a:xfrm>
              <a:off x="4445365" y="530120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à coins arrondis 98"/>
            <p:cNvSpPr/>
            <p:nvPr/>
          </p:nvSpPr>
          <p:spPr>
            <a:xfrm>
              <a:off x="4850314" y="5301203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à coins arrondis 99"/>
            <p:cNvSpPr/>
            <p:nvPr/>
          </p:nvSpPr>
          <p:spPr>
            <a:xfrm>
              <a:off x="5294738" y="5301202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à coins arrondis 100"/>
            <p:cNvSpPr/>
            <p:nvPr/>
          </p:nvSpPr>
          <p:spPr>
            <a:xfrm>
              <a:off x="5718998" y="530120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à coins arrondis 101"/>
            <p:cNvSpPr/>
            <p:nvPr/>
          </p:nvSpPr>
          <p:spPr>
            <a:xfrm>
              <a:off x="6148388" y="530120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à coins arrondis 102"/>
            <p:cNvSpPr/>
            <p:nvPr/>
          </p:nvSpPr>
          <p:spPr>
            <a:xfrm>
              <a:off x="6580664" y="530119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à coins arrondis 103"/>
            <p:cNvSpPr/>
            <p:nvPr/>
          </p:nvSpPr>
          <p:spPr>
            <a:xfrm>
              <a:off x="7003553" y="5296701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à coins arrondis 104"/>
            <p:cNvSpPr/>
            <p:nvPr/>
          </p:nvSpPr>
          <p:spPr>
            <a:xfrm>
              <a:off x="7420819" y="5296700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7855102" y="5296699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à coins arrondis 106"/>
            <p:cNvSpPr/>
            <p:nvPr/>
          </p:nvSpPr>
          <p:spPr>
            <a:xfrm>
              <a:off x="1871588" y="592354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à coins arrondis 107"/>
            <p:cNvSpPr/>
            <p:nvPr/>
          </p:nvSpPr>
          <p:spPr>
            <a:xfrm>
              <a:off x="2285211" y="5923545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à coins arrondis 108"/>
            <p:cNvSpPr/>
            <p:nvPr/>
          </p:nvSpPr>
          <p:spPr>
            <a:xfrm>
              <a:off x="2716118" y="5923544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Rectangle à coins arrondis 109"/>
            <p:cNvSpPr/>
            <p:nvPr/>
          </p:nvSpPr>
          <p:spPr>
            <a:xfrm>
              <a:off x="3157716" y="5914217"/>
              <a:ext cx="424260" cy="490957"/>
            </a:xfrm>
            <a:prstGeom prst="roundRect">
              <a:avLst>
                <a:gd name="adj" fmla="val 6746"/>
              </a:avLst>
            </a:prstGeom>
            <a:solidFill>
              <a:srgbClr val="00B0F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-1" y="-48308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Nucléosynthèse des supernovas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298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-48308"/>
            <a:ext cx="9144001" cy="6906308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5700464" cy="5700464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082" y="16288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73% Hydrogène</a:t>
            </a:r>
          </a:p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Hélium</a:t>
            </a:r>
          </a:p>
          <a:p>
            <a:pPr algn="ctr"/>
            <a:endParaRPr lang="fr-FR" sz="32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 d’éléments plus lourds </a:t>
            </a:r>
          </a:p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(C,N,O,…)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0145" y="6279464"/>
            <a:ext cx="9144001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 générations précédentes d’étoiles</a:t>
            </a:r>
            <a:endParaRPr lang="fr-FR" sz="4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" y="165151"/>
            <a:ext cx="9144001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D’où proviennent les éléments lourds du Soleil?</a:t>
            </a:r>
            <a:endParaRPr lang="fr-FR" sz="4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91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-1" y="-48308"/>
            <a:ext cx="9144001" cy="107721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Enrichissement du gaz interstellaire en éléments lourds (C,N,O…)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2" name="Image 1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000"/>
              </a:clrFrom>
              <a:clrTo>
                <a:srgbClr val="06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546828" cy="4522295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662" r="10001" b="1673"/>
          <a:stretch/>
        </p:blipFill>
        <p:spPr>
          <a:xfrm>
            <a:off x="-2341" y="2060848"/>
            <a:ext cx="4327167" cy="326785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Rectangle 113"/>
          <p:cNvSpPr/>
          <p:nvPr/>
        </p:nvSpPr>
        <p:spPr>
          <a:xfrm>
            <a:off x="1095477" y="4869160"/>
            <a:ext cx="2160240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Nébuleuse planétaire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652120" y="5067093"/>
            <a:ext cx="2160240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Supernova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51520" y="6192799"/>
            <a:ext cx="8579276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 gaz éjecté retourne dans le milieu interstellaire</a:t>
            </a:r>
          </a:p>
          <a:p>
            <a:pPr algn="ct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Il a été enrichi par la nucléosynthèse stellaire ( + supernova)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264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" y="0"/>
            <a:ext cx="909348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nébuleuse d’Orion (M42)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Nuage de gaz dans notre galaxie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8951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838"/>
          <a:stretch/>
        </p:blipFill>
        <p:spPr>
          <a:xfrm>
            <a:off x="0" y="12751"/>
            <a:ext cx="9144000" cy="6845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8064" y="6549420"/>
            <a:ext cx="3995936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Nébuleuse de la tête de sorcière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Equilibre des nuages de gaz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947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Effondrement de nuages de gaz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krumholz11c_l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755576" y="1242431"/>
            <a:ext cx="7416825" cy="3708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Simulation de l’effondrement d’un nuage en amas d’étoiles (</a:t>
            </a:r>
            <a:r>
              <a:rPr lang="fr-FR" sz="14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Krumholtz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2011)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680" y="4973428"/>
            <a:ext cx="1511661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Densité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0032" y="4973427"/>
            <a:ext cx="2952328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Température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7984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r="6512"/>
          <a:stretch/>
        </p:blipFill>
        <p:spPr>
          <a:xfrm>
            <a:off x="-2" y="10039"/>
            <a:ext cx="9144001" cy="6837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Pouponnière d’étoiles dans la nébuleuse d’Orion (M42)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Effondrement de nuages de gaz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1"/>
          <a:stretch/>
        </p:blipFill>
        <p:spPr>
          <a:xfrm>
            <a:off x="1475656" y="1340768"/>
            <a:ext cx="5405468" cy="450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547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9981"/>
          <a:stretch/>
        </p:blipFill>
        <p:spPr>
          <a:xfrm>
            <a:off x="0" y="8764"/>
            <a:ext cx="9144000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60203"/>
              </a:clrFrom>
              <a:clrTo>
                <a:srgbClr val="0602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12226" r="5785" b="44320"/>
          <a:stretch/>
        </p:blipFill>
        <p:spPr>
          <a:xfrm rot="12829744">
            <a:off x="1701889" y="2621480"/>
            <a:ext cx="6838552" cy="1844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-29652"/>
            <a:ext cx="9144001" cy="107721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Il n’y a pas que des étoiles </a:t>
            </a:r>
          </a:p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dans les galaxies</a:t>
            </a:r>
            <a:endParaRPr lang="fr-FR" sz="32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439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/>
          <a:stretch/>
        </p:blipFill>
        <p:spPr>
          <a:xfrm>
            <a:off x="10357" y="12750"/>
            <a:ext cx="9144002" cy="68452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61066"/>
            <a:ext cx="5803845" cy="44644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583"/>
            <a:ext cx="338945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Nébuleuse de 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l’Aigle (M16</a:t>
            </a:r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 </a:t>
            </a:r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vue globale et détails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Effondrement de nuages de gaz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53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r="5280"/>
          <a:stretch/>
        </p:blipFill>
        <p:spPr>
          <a:xfrm flipH="1">
            <a:off x="-2" y="12751"/>
            <a:ext cx="9144002" cy="6824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Formation d’une protoétoile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Vue d’artiste d’une protoétoile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516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1154"/>
            <a:ext cx="3661649" cy="36724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49384"/>
            <a:ext cx="3456384" cy="25922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96752"/>
            <a:ext cx="2432856" cy="24328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56602"/>
            <a:ext cx="3084173" cy="2833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</a:t>
            </a:r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rotoétoile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Observations de protoétoiles et de leur jets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8743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</a:t>
            </a:r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rotoétoile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Observations de protoétoiles et de leur jets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046" r="9477" b="12790"/>
          <a:stretch/>
        </p:blipFill>
        <p:spPr bwMode="auto">
          <a:xfrm>
            <a:off x="1259632" y="1340768"/>
            <a:ext cx="6395224" cy="43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484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" b="3291"/>
          <a:stretch/>
        </p:blipFill>
        <p:spPr>
          <a:xfrm>
            <a:off x="0" y="12750"/>
            <a:ext cx="9143999" cy="6844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Poussière et gaz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Vue d’artiste d’un disque protoplanétaire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497584" y="2348881"/>
            <a:ext cx="6776920" cy="1637044"/>
            <a:chOff x="5031398" y="2259594"/>
            <a:chExt cx="6776920" cy="1637044"/>
          </a:xfrm>
        </p:grpSpPr>
        <p:sp>
          <p:nvSpPr>
            <p:cNvPr id="8" name="Rectangle 7"/>
            <p:cNvSpPr/>
            <p:nvPr/>
          </p:nvSpPr>
          <p:spPr>
            <a:xfrm>
              <a:off x="5031398" y="3250307"/>
              <a:ext cx="67769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Poussière (Silicate et Fer)</a:t>
              </a:r>
            </a:p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+ Gaz (hydrogène, hélium, eau, CO</a:t>
              </a:r>
              <a:r>
                <a:rPr lang="fr-FR" b="1" spc="300" baseline="-250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2</a:t>
              </a:r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, Ammoniac...)</a:t>
              </a:r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 flipV="1">
              <a:off x="7177822" y="2259594"/>
              <a:ext cx="1242036" cy="877182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1266912" y="4509120"/>
            <a:ext cx="4102341" cy="1297052"/>
            <a:chOff x="82468" y="3761376"/>
            <a:chExt cx="4102341" cy="1297052"/>
          </a:xfrm>
        </p:grpSpPr>
        <p:sp>
          <p:nvSpPr>
            <p:cNvPr id="11" name="Rectangle 10"/>
            <p:cNvSpPr/>
            <p:nvPr/>
          </p:nvSpPr>
          <p:spPr>
            <a:xfrm>
              <a:off x="82468" y="4689096"/>
              <a:ext cx="4102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+ </a:t>
              </a:r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Glace (eau, CO</a:t>
              </a:r>
              <a:r>
                <a:rPr lang="fr-FR" b="1" spc="300" baseline="-250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2</a:t>
              </a:r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, Ammoniac</a:t>
              </a:r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)</a:t>
              </a:r>
              <a:endPara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cxnSp>
          <p:nvCxnSpPr>
            <p:cNvPr id="12" name="Connecteur droit avec flèche 11"/>
            <p:cNvCxnSpPr>
              <a:stCxn id="11" idx="0"/>
            </p:cNvCxnSpPr>
            <p:nvPr/>
          </p:nvCxnSpPr>
          <p:spPr>
            <a:xfrm flipH="1" flipV="1">
              <a:off x="1888259" y="3761376"/>
              <a:ext cx="245380" cy="927720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3800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"/>
          <a:stretch/>
        </p:blipFill>
        <p:spPr>
          <a:xfrm>
            <a:off x="-1" y="12750"/>
            <a:ext cx="9144002" cy="6844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Formation de </a:t>
            </a:r>
            <a:r>
              <a:rPr lang="fr-FR" sz="44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planétésimaux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" y="6549420"/>
            <a:ext cx="914400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Vue d’artiste d’un disque protoplanétaire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3074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 r="21234"/>
          <a:stretch/>
        </p:blipFill>
        <p:spPr>
          <a:xfrm>
            <a:off x="-2590" y="116632"/>
            <a:ext cx="9126374" cy="69033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Formation de planètes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8" name="Groupe 7"/>
          <p:cNvGrpSpPr/>
          <p:nvPr/>
        </p:nvGrpSpPr>
        <p:grpSpPr>
          <a:xfrm flipH="1">
            <a:off x="1763703" y="4864968"/>
            <a:ext cx="6942384" cy="1790075"/>
            <a:chOff x="-3684902" y="4117224"/>
            <a:chExt cx="5695830" cy="1790075"/>
          </a:xfrm>
        </p:grpSpPr>
        <p:sp>
          <p:nvSpPr>
            <p:cNvPr id="9" name="Rectangle 8"/>
            <p:cNvSpPr/>
            <p:nvPr/>
          </p:nvSpPr>
          <p:spPr>
            <a:xfrm>
              <a:off x="-3684902" y="5260968"/>
              <a:ext cx="49483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Géante gazeuse</a:t>
              </a:r>
            </a:p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Accrétion de gaz autour d’un cœur de glace)</a:t>
              </a:r>
              <a:endParaRPr lang="fr-FR" dirty="0"/>
            </a:p>
          </p:txBody>
        </p:sp>
        <p:cxnSp>
          <p:nvCxnSpPr>
            <p:cNvPr id="10" name="Connecteur droit avec flèche 9"/>
            <p:cNvCxnSpPr>
              <a:stCxn id="9" idx="0"/>
            </p:cNvCxnSpPr>
            <p:nvPr/>
          </p:nvCxnSpPr>
          <p:spPr>
            <a:xfrm flipV="1">
              <a:off x="-1210720" y="4117224"/>
              <a:ext cx="3221648" cy="1143744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/>
          <p:cNvGrpSpPr/>
          <p:nvPr/>
        </p:nvGrpSpPr>
        <p:grpSpPr>
          <a:xfrm rot="10800000" flipV="1">
            <a:off x="6118361" y="3429000"/>
            <a:ext cx="2581925" cy="2064453"/>
            <a:chOff x="-2042569" y="3853936"/>
            <a:chExt cx="4791906" cy="1887102"/>
          </a:xfrm>
        </p:grpSpPr>
        <p:sp>
          <p:nvSpPr>
            <p:cNvPr id="12" name="Rectangle 11"/>
            <p:cNvSpPr/>
            <p:nvPr/>
          </p:nvSpPr>
          <p:spPr>
            <a:xfrm>
              <a:off x="-2042569" y="5150231"/>
              <a:ext cx="4791906" cy="590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Planète tellurique</a:t>
              </a:r>
            </a:p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(roche)</a:t>
              </a:r>
              <a:endParaRPr lang="fr-FR" dirty="0"/>
            </a:p>
          </p:txBody>
        </p:sp>
        <p:cxnSp>
          <p:nvCxnSpPr>
            <p:cNvPr id="13" name="Connecteur droit avec flèche 12"/>
            <p:cNvCxnSpPr>
              <a:stCxn id="12" idx="0"/>
            </p:cNvCxnSpPr>
            <p:nvPr/>
          </p:nvCxnSpPr>
          <p:spPr>
            <a:xfrm rot="10800000">
              <a:off x="-127343" y="3853936"/>
              <a:ext cx="480728" cy="1296295"/>
            </a:xfrm>
            <a:prstGeom prst="straightConnector1">
              <a:avLst/>
            </a:prstGeom>
            <a:ln w="44450"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  <a:effectLst>
              <a:glow rad="88900">
                <a:schemeClr val="tx2">
                  <a:lumMod val="60000"/>
                  <a:lumOff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521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2751"/>
            <a:ext cx="9144001" cy="7694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Formation de planètes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90" y="3935355"/>
            <a:ext cx="2405216" cy="2405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" y="2893098"/>
            <a:ext cx="3808918" cy="38089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3789040"/>
            <a:ext cx="2552802" cy="2552802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5007098" y="1066771"/>
            <a:ext cx="3024336" cy="2291375"/>
            <a:chOff x="3208020" y="558118"/>
            <a:chExt cx="3024336" cy="229137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020" y="581240"/>
              <a:ext cx="3024336" cy="226825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208020" y="558118"/>
              <a:ext cx="2868939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Télescope Optique </a:t>
              </a: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(VLT)</a:t>
              </a:r>
              <a:endPara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844431" y="988911"/>
            <a:ext cx="3161914" cy="2369235"/>
            <a:chOff x="6326691" y="525160"/>
            <a:chExt cx="3161914" cy="2369235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6745"/>
            <a:stretch/>
          </p:blipFill>
          <p:spPr>
            <a:xfrm>
              <a:off x="6326691" y="525160"/>
              <a:ext cx="3161914" cy="236923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360328" y="558118"/>
              <a:ext cx="2701874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Radio-</a:t>
              </a:r>
              <a:r>
                <a:rPr lang="fr-FR" sz="2000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téléescope</a:t>
              </a:r>
              <a:endPara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(ALMA)</a:t>
              </a:r>
              <a:endPara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987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age 46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Image 46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6050A"/>
              </a:clrFrom>
              <a:clrTo>
                <a:srgbClr val="06050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5945">
            <a:off x="1251850" y="1708766"/>
            <a:ext cx="859356" cy="85935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-1228837" y="3573016"/>
            <a:ext cx="2520280" cy="1676938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/>
          <p:cNvSpPr/>
          <p:nvPr/>
        </p:nvSpPr>
        <p:spPr>
          <a:xfrm>
            <a:off x="-1852112" y="3263548"/>
            <a:ext cx="3704221" cy="2397699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Ellipse 294"/>
          <p:cNvSpPr/>
          <p:nvPr/>
        </p:nvSpPr>
        <p:spPr>
          <a:xfrm>
            <a:off x="-2484278" y="2996952"/>
            <a:ext cx="4968552" cy="3168352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Ellipse 295"/>
          <p:cNvSpPr/>
          <p:nvPr/>
        </p:nvSpPr>
        <p:spPr>
          <a:xfrm>
            <a:off x="-3096346" y="2780928"/>
            <a:ext cx="6192688" cy="3888432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/>
          <p:cNvSpPr/>
          <p:nvPr/>
        </p:nvSpPr>
        <p:spPr>
          <a:xfrm>
            <a:off x="-4501008" y="2276872"/>
            <a:ext cx="9145016" cy="6048672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Ellipse 297"/>
          <p:cNvSpPr/>
          <p:nvPr/>
        </p:nvSpPr>
        <p:spPr>
          <a:xfrm>
            <a:off x="-6445224" y="1844824"/>
            <a:ext cx="12961440" cy="8496944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/>
          <p:cNvSpPr/>
          <p:nvPr/>
        </p:nvSpPr>
        <p:spPr>
          <a:xfrm>
            <a:off x="-8857638" y="1412774"/>
            <a:ext cx="17174053" cy="10369154"/>
          </a:xfrm>
          <a:prstGeom prst="ellipse">
            <a:avLst/>
          </a:prstGeom>
          <a:noFill/>
          <a:ln w="12700"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/>
          <p:cNvSpPr/>
          <p:nvPr/>
        </p:nvSpPr>
        <p:spPr>
          <a:xfrm>
            <a:off x="-10693696" y="1124744"/>
            <a:ext cx="21530392" cy="12241360"/>
          </a:xfrm>
          <a:prstGeom prst="ellipse">
            <a:avLst/>
          </a:prstGeom>
          <a:noFill/>
          <a:ln w="6350">
            <a:solidFill>
              <a:srgbClr val="FFC000">
                <a:alpha val="31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3" name="Image 30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7" t="29521" b="27887"/>
          <a:stretch/>
        </p:blipFill>
        <p:spPr>
          <a:xfrm>
            <a:off x="2541701" y="3604793"/>
            <a:ext cx="389201" cy="360040"/>
          </a:xfrm>
          <a:prstGeom prst="rect">
            <a:avLst/>
          </a:prstGeom>
          <a:noFill/>
          <a:ln w="15875">
            <a:noFill/>
          </a:ln>
          <a:effectLst/>
        </p:spPr>
      </p:pic>
      <p:pic>
        <p:nvPicPr>
          <p:cNvPr id="304" name="Image 30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7" t="12849" r="20740" b="10614"/>
          <a:stretch/>
        </p:blipFill>
        <p:spPr>
          <a:xfrm>
            <a:off x="2215630" y="4130474"/>
            <a:ext cx="504056" cy="517036"/>
          </a:xfrm>
          <a:prstGeom prst="rect">
            <a:avLst/>
          </a:prstGeom>
          <a:noFill/>
          <a:ln w="15875">
            <a:noFill/>
          </a:ln>
          <a:effectLst/>
        </p:spPr>
      </p:pic>
      <p:pic>
        <p:nvPicPr>
          <p:cNvPr id="305" name="Image 30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2849" r="52225" b="10614"/>
          <a:stretch/>
        </p:blipFill>
        <p:spPr>
          <a:xfrm>
            <a:off x="1475656" y="4749608"/>
            <a:ext cx="502137" cy="523796"/>
          </a:xfrm>
          <a:prstGeom prst="rect">
            <a:avLst/>
          </a:prstGeom>
          <a:noFill/>
          <a:ln w="15875">
            <a:noFill/>
          </a:ln>
          <a:effectLst/>
        </p:spPr>
      </p:pic>
      <p:pic>
        <p:nvPicPr>
          <p:cNvPr id="306" name="Image 305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r="84046" b="34824"/>
          <a:stretch/>
        </p:blipFill>
        <p:spPr>
          <a:xfrm>
            <a:off x="969914" y="3806327"/>
            <a:ext cx="321529" cy="276122"/>
          </a:xfrm>
          <a:prstGeom prst="rect">
            <a:avLst/>
          </a:prstGeom>
          <a:noFill/>
          <a:ln w="15875">
            <a:noFill/>
          </a:ln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92" y="1293887"/>
            <a:ext cx="871441" cy="9829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2032" y="3645024"/>
            <a:ext cx="1664184" cy="93610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55" y="1184539"/>
            <a:ext cx="457095" cy="45646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03" y="2917122"/>
            <a:ext cx="1367198" cy="1025399"/>
          </a:xfrm>
          <a:prstGeom prst="rect">
            <a:avLst/>
          </a:prstGeom>
        </p:spPr>
      </p:pic>
      <p:sp>
        <p:nvSpPr>
          <p:cNvPr id="21" name="Forme libre 20"/>
          <p:cNvSpPr/>
          <p:nvPr/>
        </p:nvSpPr>
        <p:spPr>
          <a:xfrm>
            <a:off x="3565561" y="4276940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2" name="Forme libre 311"/>
          <p:cNvSpPr/>
          <p:nvPr/>
        </p:nvSpPr>
        <p:spPr>
          <a:xfrm>
            <a:off x="2895316" y="3204941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Forme libre 312"/>
          <p:cNvSpPr/>
          <p:nvPr/>
        </p:nvSpPr>
        <p:spPr>
          <a:xfrm>
            <a:off x="3475240" y="5381087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4" name="Forme libre 313"/>
          <p:cNvSpPr/>
          <p:nvPr/>
        </p:nvSpPr>
        <p:spPr>
          <a:xfrm rot="18492721">
            <a:off x="3677660" y="5752648"/>
            <a:ext cx="213435" cy="16890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5" name="Forme libre 314"/>
          <p:cNvSpPr/>
          <p:nvPr/>
        </p:nvSpPr>
        <p:spPr>
          <a:xfrm rot="2220871">
            <a:off x="3297608" y="5891289"/>
            <a:ext cx="181750" cy="16380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6" name="Forme libre 315"/>
          <p:cNvSpPr/>
          <p:nvPr/>
        </p:nvSpPr>
        <p:spPr>
          <a:xfrm rot="18449720">
            <a:off x="3784401" y="4780145"/>
            <a:ext cx="128098" cy="23482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7" name="Forme libre 316"/>
          <p:cNvSpPr/>
          <p:nvPr/>
        </p:nvSpPr>
        <p:spPr>
          <a:xfrm>
            <a:off x="3782678" y="5242601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8" name="Forme libre 317"/>
          <p:cNvSpPr/>
          <p:nvPr/>
        </p:nvSpPr>
        <p:spPr>
          <a:xfrm>
            <a:off x="3777278" y="4516507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9" name="Forme libre 318"/>
          <p:cNvSpPr/>
          <p:nvPr/>
        </p:nvSpPr>
        <p:spPr>
          <a:xfrm>
            <a:off x="3525225" y="5050753"/>
            <a:ext cx="182679" cy="191848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0" name="Forme libre 319"/>
          <p:cNvSpPr/>
          <p:nvPr/>
        </p:nvSpPr>
        <p:spPr>
          <a:xfrm>
            <a:off x="3491160" y="4582171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1" name="Forme libre 320"/>
          <p:cNvSpPr/>
          <p:nvPr/>
        </p:nvSpPr>
        <p:spPr>
          <a:xfrm>
            <a:off x="3355769" y="3913217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" name="Forme libre 321"/>
          <p:cNvSpPr/>
          <p:nvPr/>
        </p:nvSpPr>
        <p:spPr>
          <a:xfrm flipH="1">
            <a:off x="3083302" y="3509741"/>
            <a:ext cx="116814" cy="9505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3" name="Forme libre 322"/>
          <p:cNvSpPr/>
          <p:nvPr/>
        </p:nvSpPr>
        <p:spPr>
          <a:xfrm>
            <a:off x="2642309" y="3215701"/>
            <a:ext cx="93993" cy="15240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4" name="Forme libre 323"/>
          <p:cNvSpPr/>
          <p:nvPr/>
        </p:nvSpPr>
        <p:spPr>
          <a:xfrm>
            <a:off x="2825749" y="3420244"/>
            <a:ext cx="152400" cy="724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Forme libre 324"/>
          <p:cNvSpPr/>
          <p:nvPr/>
        </p:nvSpPr>
        <p:spPr>
          <a:xfrm>
            <a:off x="3047716" y="3357341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Forme libre 325"/>
          <p:cNvSpPr/>
          <p:nvPr/>
        </p:nvSpPr>
        <p:spPr>
          <a:xfrm>
            <a:off x="2232245" y="2916417"/>
            <a:ext cx="95620" cy="8053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" name="Forme libre 326"/>
          <p:cNvSpPr/>
          <p:nvPr/>
        </p:nvSpPr>
        <p:spPr>
          <a:xfrm>
            <a:off x="3081039" y="3809106"/>
            <a:ext cx="99319" cy="1041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8" name="Forme libre 327"/>
          <p:cNvSpPr/>
          <p:nvPr/>
        </p:nvSpPr>
        <p:spPr>
          <a:xfrm>
            <a:off x="1574974" y="2780928"/>
            <a:ext cx="99319" cy="10193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9" name="Forme libre 328"/>
          <p:cNvSpPr/>
          <p:nvPr/>
        </p:nvSpPr>
        <p:spPr>
          <a:xfrm>
            <a:off x="901432" y="2579887"/>
            <a:ext cx="136963" cy="13822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0" name="Forme libre 329"/>
          <p:cNvSpPr/>
          <p:nvPr/>
        </p:nvSpPr>
        <p:spPr>
          <a:xfrm>
            <a:off x="323528" y="2496361"/>
            <a:ext cx="72008" cy="16705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1" name="Forme libre 330"/>
          <p:cNvSpPr/>
          <p:nvPr/>
        </p:nvSpPr>
        <p:spPr>
          <a:xfrm>
            <a:off x="1320004" y="2490193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2" name="Forme libre 331"/>
          <p:cNvSpPr/>
          <p:nvPr/>
        </p:nvSpPr>
        <p:spPr>
          <a:xfrm>
            <a:off x="1472404" y="2642593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3" name="Forme libre 332"/>
          <p:cNvSpPr/>
          <p:nvPr/>
        </p:nvSpPr>
        <p:spPr>
          <a:xfrm>
            <a:off x="3008803" y="6309320"/>
            <a:ext cx="191313" cy="16169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Forme libre 333"/>
          <p:cNvSpPr/>
          <p:nvPr/>
        </p:nvSpPr>
        <p:spPr>
          <a:xfrm>
            <a:off x="2408592" y="3095958"/>
            <a:ext cx="152400" cy="12142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Forme libre 334"/>
          <p:cNvSpPr/>
          <p:nvPr/>
        </p:nvSpPr>
        <p:spPr>
          <a:xfrm>
            <a:off x="3280033" y="4115249"/>
            <a:ext cx="152400" cy="16169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6" name="Forme libre 335"/>
          <p:cNvSpPr/>
          <p:nvPr/>
        </p:nvSpPr>
        <p:spPr>
          <a:xfrm rot="16963496">
            <a:off x="2117769" y="2996444"/>
            <a:ext cx="157799" cy="13533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7" name="Forme libre 336"/>
          <p:cNvSpPr/>
          <p:nvPr/>
        </p:nvSpPr>
        <p:spPr>
          <a:xfrm>
            <a:off x="578062" y="2518822"/>
            <a:ext cx="191313" cy="12212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8" name="Forme libre 337"/>
          <p:cNvSpPr/>
          <p:nvPr/>
        </p:nvSpPr>
        <p:spPr>
          <a:xfrm>
            <a:off x="1852109" y="2762258"/>
            <a:ext cx="191313" cy="13927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9" name="Forme libre 338"/>
          <p:cNvSpPr/>
          <p:nvPr/>
        </p:nvSpPr>
        <p:spPr>
          <a:xfrm rot="2856502">
            <a:off x="3225532" y="6473573"/>
            <a:ext cx="226974" cy="16169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0" name="Forme libre 339"/>
          <p:cNvSpPr/>
          <p:nvPr/>
        </p:nvSpPr>
        <p:spPr>
          <a:xfrm rot="5888605">
            <a:off x="1112831" y="2533264"/>
            <a:ext cx="164687" cy="11417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1" name="Forme libre 340"/>
          <p:cNvSpPr/>
          <p:nvPr/>
        </p:nvSpPr>
        <p:spPr>
          <a:xfrm rot="180104">
            <a:off x="2721763" y="6545039"/>
            <a:ext cx="217023" cy="29540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2" name="Forme libre 341"/>
          <p:cNvSpPr/>
          <p:nvPr/>
        </p:nvSpPr>
        <p:spPr>
          <a:xfrm rot="2220871">
            <a:off x="3503503" y="6210795"/>
            <a:ext cx="137255" cy="1077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3" name="Forme libre 342"/>
          <p:cNvSpPr/>
          <p:nvPr/>
        </p:nvSpPr>
        <p:spPr>
          <a:xfrm rot="2220871">
            <a:off x="3436753" y="5738106"/>
            <a:ext cx="149312" cy="7788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4" name="Forme libre 343"/>
          <p:cNvSpPr/>
          <p:nvPr/>
        </p:nvSpPr>
        <p:spPr>
          <a:xfrm>
            <a:off x="-820" y="2456522"/>
            <a:ext cx="191313" cy="12212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5" name="Forme libre 344"/>
          <p:cNvSpPr/>
          <p:nvPr/>
        </p:nvSpPr>
        <p:spPr>
          <a:xfrm>
            <a:off x="3705470" y="5443259"/>
            <a:ext cx="79251" cy="5504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2" name="Forme libre 381"/>
          <p:cNvSpPr/>
          <p:nvPr/>
        </p:nvSpPr>
        <p:spPr>
          <a:xfrm>
            <a:off x="8680119" y="1263249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Forme libre 382"/>
          <p:cNvSpPr/>
          <p:nvPr/>
        </p:nvSpPr>
        <p:spPr>
          <a:xfrm>
            <a:off x="8819382" y="1654110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4" name="Forme libre 383"/>
          <p:cNvSpPr/>
          <p:nvPr/>
        </p:nvSpPr>
        <p:spPr>
          <a:xfrm>
            <a:off x="4355976" y="586694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5" name="Forme libre 384"/>
          <p:cNvSpPr/>
          <p:nvPr/>
        </p:nvSpPr>
        <p:spPr>
          <a:xfrm rot="18492721">
            <a:off x="5118183" y="775930"/>
            <a:ext cx="106718" cy="8445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Forme libre 385"/>
          <p:cNvSpPr/>
          <p:nvPr/>
        </p:nvSpPr>
        <p:spPr>
          <a:xfrm rot="2220871">
            <a:off x="2420780" y="391411"/>
            <a:ext cx="161676" cy="81278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7" name="Forme libre 386"/>
          <p:cNvSpPr/>
          <p:nvPr/>
        </p:nvSpPr>
        <p:spPr>
          <a:xfrm rot="18449720">
            <a:off x="5570176" y="661573"/>
            <a:ext cx="92113" cy="13894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Forme libre 387"/>
          <p:cNvSpPr/>
          <p:nvPr/>
        </p:nvSpPr>
        <p:spPr>
          <a:xfrm>
            <a:off x="7794421" y="1286703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9" name="Forme libre 388"/>
          <p:cNvSpPr/>
          <p:nvPr/>
        </p:nvSpPr>
        <p:spPr>
          <a:xfrm>
            <a:off x="6348325" y="1576020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0" name="Forme libre 389"/>
          <p:cNvSpPr/>
          <p:nvPr/>
        </p:nvSpPr>
        <p:spPr>
          <a:xfrm>
            <a:off x="5684124" y="1130008"/>
            <a:ext cx="58407" cy="13324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Forme libre 390"/>
          <p:cNvSpPr/>
          <p:nvPr/>
        </p:nvSpPr>
        <p:spPr>
          <a:xfrm>
            <a:off x="6373873" y="1166168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Forme libre 391"/>
          <p:cNvSpPr/>
          <p:nvPr/>
        </p:nvSpPr>
        <p:spPr>
          <a:xfrm>
            <a:off x="190493" y="180916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3" name="Forme libre 392"/>
          <p:cNvSpPr/>
          <p:nvPr/>
        </p:nvSpPr>
        <p:spPr>
          <a:xfrm flipH="1">
            <a:off x="5625717" y="418113"/>
            <a:ext cx="116814" cy="9505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4" name="Forme libre 393"/>
          <p:cNvSpPr/>
          <p:nvPr/>
        </p:nvSpPr>
        <p:spPr>
          <a:xfrm>
            <a:off x="7735952" y="1709179"/>
            <a:ext cx="93993" cy="15240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5" name="Forme libre 394"/>
          <p:cNvSpPr/>
          <p:nvPr/>
        </p:nvSpPr>
        <p:spPr>
          <a:xfrm>
            <a:off x="8197923" y="1340293"/>
            <a:ext cx="152400" cy="724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Forme libre 395"/>
          <p:cNvSpPr/>
          <p:nvPr/>
        </p:nvSpPr>
        <p:spPr>
          <a:xfrm>
            <a:off x="7901178" y="1079321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7" name="Forme libre 396"/>
          <p:cNvSpPr/>
          <p:nvPr/>
        </p:nvSpPr>
        <p:spPr>
          <a:xfrm>
            <a:off x="7406093" y="1652966"/>
            <a:ext cx="95620" cy="8053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Forme libre 397"/>
          <p:cNvSpPr/>
          <p:nvPr/>
        </p:nvSpPr>
        <p:spPr>
          <a:xfrm>
            <a:off x="8197923" y="2335181"/>
            <a:ext cx="99319" cy="1041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Forme libre 398"/>
          <p:cNvSpPr/>
          <p:nvPr/>
        </p:nvSpPr>
        <p:spPr>
          <a:xfrm>
            <a:off x="1749304" y="210220"/>
            <a:ext cx="99319" cy="10193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Forme libre 399"/>
          <p:cNvSpPr/>
          <p:nvPr/>
        </p:nvSpPr>
        <p:spPr>
          <a:xfrm>
            <a:off x="7362982" y="1224776"/>
            <a:ext cx="136963" cy="970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Forme libre 400"/>
          <p:cNvSpPr/>
          <p:nvPr/>
        </p:nvSpPr>
        <p:spPr>
          <a:xfrm>
            <a:off x="6012160" y="328370"/>
            <a:ext cx="72008" cy="16705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2" name="Forme libre 401"/>
          <p:cNvSpPr/>
          <p:nvPr/>
        </p:nvSpPr>
        <p:spPr>
          <a:xfrm>
            <a:off x="7707440" y="700543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3" name="Forme libre 402"/>
          <p:cNvSpPr/>
          <p:nvPr/>
        </p:nvSpPr>
        <p:spPr>
          <a:xfrm>
            <a:off x="8407209" y="978074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4" name="Forme libre 403"/>
          <p:cNvSpPr/>
          <p:nvPr/>
        </p:nvSpPr>
        <p:spPr>
          <a:xfrm>
            <a:off x="4164664" y="289872"/>
            <a:ext cx="95656" cy="100626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5" name="Forme libre 404"/>
          <p:cNvSpPr/>
          <p:nvPr/>
        </p:nvSpPr>
        <p:spPr>
          <a:xfrm>
            <a:off x="8316414" y="2022150"/>
            <a:ext cx="129707" cy="607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Forme libre 405"/>
          <p:cNvSpPr/>
          <p:nvPr/>
        </p:nvSpPr>
        <p:spPr>
          <a:xfrm>
            <a:off x="8890553" y="2124302"/>
            <a:ext cx="96523" cy="8084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Forme libre 406"/>
          <p:cNvSpPr/>
          <p:nvPr/>
        </p:nvSpPr>
        <p:spPr>
          <a:xfrm rot="16963496">
            <a:off x="8755778" y="2489463"/>
            <a:ext cx="157799" cy="13533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8" name="Forme libre 407"/>
          <p:cNvSpPr/>
          <p:nvPr/>
        </p:nvSpPr>
        <p:spPr>
          <a:xfrm>
            <a:off x="1263260" y="390497"/>
            <a:ext cx="191313" cy="12212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Forme libre 408"/>
          <p:cNvSpPr/>
          <p:nvPr/>
        </p:nvSpPr>
        <p:spPr>
          <a:xfrm>
            <a:off x="6801041" y="1283564"/>
            <a:ext cx="191313" cy="96898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" name="Forme libre 409"/>
          <p:cNvSpPr/>
          <p:nvPr/>
        </p:nvSpPr>
        <p:spPr>
          <a:xfrm rot="2856502">
            <a:off x="3429697" y="224562"/>
            <a:ext cx="168281" cy="7673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Forme libre 410"/>
          <p:cNvSpPr/>
          <p:nvPr/>
        </p:nvSpPr>
        <p:spPr>
          <a:xfrm rot="5888605">
            <a:off x="6715987" y="977474"/>
            <a:ext cx="88084" cy="579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Forme libre 411"/>
          <p:cNvSpPr/>
          <p:nvPr/>
        </p:nvSpPr>
        <p:spPr>
          <a:xfrm rot="180104">
            <a:off x="7525991" y="1944041"/>
            <a:ext cx="107902" cy="1360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3" name="Forme libre 412"/>
          <p:cNvSpPr/>
          <p:nvPr/>
        </p:nvSpPr>
        <p:spPr>
          <a:xfrm rot="2220871">
            <a:off x="8315857" y="1766989"/>
            <a:ext cx="137255" cy="1077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" name="Forme libre 413"/>
          <p:cNvSpPr/>
          <p:nvPr/>
        </p:nvSpPr>
        <p:spPr>
          <a:xfrm rot="2220871">
            <a:off x="3384520" y="613275"/>
            <a:ext cx="149312" cy="7788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" name="Forme libre 414"/>
          <p:cNvSpPr/>
          <p:nvPr/>
        </p:nvSpPr>
        <p:spPr>
          <a:xfrm>
            <a:off x="5076057" y="289872"/>
            <a:ext cx="95486" cy="100626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Forme libre 415"/>
          <p:cNvSpPr/>
          <p:nvPr/>
        </p:nvSpPr>
        <p:spPr>
          <a:xfrm>
            <a:off x="2776651" y="234829"/>
            <a:ext cx="79251" cy="5504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Forme libre 416"/>
          <p:cNvSpPr/>
          <p:nvPr/>
        </p:nvSpPr>
        <p:spPr>
          <a:xfrm rot="2220871">
            <a:off x="709071" y="301326"/>
            <a:ext cx="181750" cy="163804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8" name="Image 417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36" y="781542"/>
            <a:ext cx="596530" cy="388938"/>
          </a:xfrm>
          <a:prstGeom prst="rect">
            <a:avLst/>
          </a:prstGeom>
        </p:spPr>
      </p:pic>
      <p:sp>
        <p:nvSpPr>
          <p:cNvPr id="419" name="Forme libre 418"/>
          <p:cNvSpPr/>
          <p:nvPr/>
        </p:nvSpPr>
        <p:spPr>
          <a:xfrm>
            <a:off x="7332823" y="759549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Forme libre 419"/>
          <p:cNvSpPr/>
          <p:nvPr/>
        </p:nvSpPr>
        <p:spPr>
          <a:xfrm>
            <a:off x="7472086" y="1150410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Forme libre 420"/>
          <p:cNvSpPr/>
          <p:nvPr/>
        </p:nvSpPr>
        <p:spPr>
          <a:xfrm>
            <a:off x="6562694" y="728254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Forme libre 421"/>
          <p:cNvSpPr/>
          <p:nvPr/>
        </p:nvSpPr>
        <p:spPr>
          <a:xfrm>
            <a:off x="6589468" y="1345309"/>
            <a:ext cx="93993" cy="15240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Forme libre 422"/>
          <p:cNvSpPr/>
          <p:nvPr/>
        </p:nvSpPr>
        <p:spPr>
          <a:xfrm>
            <a:off x="6850627" y="836593"/>
            <a:ext cx="152400" cy="724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Forme libre 423"/>
          <p:cNvSpPr/>
          <p:nvPr/>
        </p:nvSpPr>
        <p:spPr>
          <a:xfrm>
            <a:off x="6553882" y="575621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5" name="Forme libre 424"/>
          <p:cNvSpPr/>
          <p:nvPr/>
        </p:nvSpPr>
        <p:spPr>
          <a:xfrm>
            <a:off x="6058797" y="1149266"/>
            <a:ext cx="95620" cy="8053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6" name="Forme libre 425"/>
          <p:cNvSpPr/>
          <p:nvPr/>
        </p:nvSpPr>
        <p:spPr>
          <a:xfrm>
            <a:off x="6015686" y="721076"/>
            <a:ext cx="136963" cy="970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7" name="Forme libre 426"/>
          <p:cNvSpPr/>
          <p:nvPr/>
        </p:nvSpPr>
        <p:spPr>
          <a:xfrm>
            <a:off x="6360144" y="196843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8" name="Forme libre 427"/>
          <p:cNvSpPr/>
          <p:nvPr/>
        </p:nvSpPr>
        <p:spPr>
          <a:xfrm>
            <a:off x="7059913" y="474374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9" name="Forme libre 428"/>
          <p:cNvSpPr/>
          <p:nvPr/>
        </p:nvSpPr>
        <p:spPr>
          <a:xfrm>
            <a:off x="6969118" y="1518450"/>
            <a:ext cx="129707" cy="607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0" name="Forme libre 429"/>
          <p:cNvSpPr/>
          <p:nvPr/>
        </p:nvSpPr>
        <p:spPr>
          <a:xfrm>
            <a:off x="7543257" y="1620602"/>
            <a:ext cx="96523" cy="8084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1" name="Forme libre 430"/>
          <p:cNvSpPr/>
          <p:nvPr/>
        </p:nvSpPr>
        <p:spPr>
          <a:xfrm rot="180104">
            <a:off x="6178695" y="1440341"/>
            <a:ext cx="107902" cy="1360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2" name="Forme libre 431"/>
          <p:cNvSpPr/>
          <p:nvPr/>
        </p:nvSpPr>
        <p:spPr>
          <a:xfrm rot="2220871">
            <a:off x="7085635" y="1130224"/>
            <a:ext cx="137255" cy="1077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3" name="Forme libre 432"/>
          <p:cNvSpPr/>
          <p:nvPr/>
        </p:nvSpPr>
        <p:spPr>
          <a:xfrm>
            <a:off x="5099331" y="112229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4" name="Forme libre 433"/>
          <p:cNvSpPr/>
          <p:nvPr/>
        </p:nvSpPr>
        <p:spPr>
          <a:xfrm>
            <a:off x="5238594" y="503090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5" name="Forme libre 434"/>
          <p:cNvSpPr/>
          <p:nvPr/>
        </p:nvSpPr>
        <p:spPr>
          <a:xfrm>
            <a:off x="4213633" y="135683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6" name="Forme libre 435"/>
          <p:cNvSpPr/>
          <p:nvPr/>
        </p:nvSpPr>
        <p:spPr>
          <a:xfrm>
            <a:off x="4155164" y="558159"/>
            <a:ext cx="93993" cy="15240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7" name="Forme libre 436"/>
          <p:cNvSpPr/>
          <p:nvPr/>
        </p:nvSpPr>
        <p:spPr>
          <a:xfrm>
            <a:off x="4617135" y="189273"/>
            <a:ext cx="152400" cy="724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Forme libre 437"/>
          <p:cNvSpPr/>
          <p:nvPr/>
        </p:nvSpPr>
        <p:spPr>
          <a:xfrm>
            <a:off x="3267847" y="427965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9" name="Forme libre 438"/>
          <p:cNvSpPr/>
          <p:nvPr/>
        </p:nvSpPr>
        <p:spPr>
          <a:xfrm>
            <a:off x="3825305" y="501946"/>
            <a:ext cx="95620" cy="8053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0" name="Forme libre 439"/>
          <p:cNvSpPr/>
          <p:nvPr/>
        </p:nvSpPr>
        <p:spPr>
          <a:xfrm>
            <a:off x="3782194" y="73756"/>
            <a:ext cx="136963" cy="970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2" name="Forme libre 441"/>
          <p:cNvSpPr/>
          <p:nvPr/>
        </p:nvSpPr>
        <p:spPr>
          <a:xfrm>
            <a:off x="4747731" y="457269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3" name="Forme libre 442"/>
          <p:cNvSpPr/>
          <p:nvPr/>
        </p:nvSpPr>
        <p:spPr>
          <a:xfrm>
            <a:off x="4735626" y="871130"/>
            <a:ext cx="129707" cy="607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4" name="Forme libre 443"/>
          <p:cNvSpPr/>
          <p:nvPr/>
        </p:nvSpPr>
        <p:spPr>
          <a:xfrm>
            <a:off x="5309765" y="973282"/>
            <a:ext cx="96523" cy="8084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Forme libre 444"/>
          <p:cNvSpPr/>
          <p:nvPr/>
        </p:nvSpPr>
        <p:spPr>
          <a:xfrm rot="180104">
            <a:off x="3945203" y="793021"/>
            <a:ext cx="107902" cy="1360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6" name="Forme libre 445"/>
          <p:cNvSpPr/>
          <p:nvPr/>
        </p:nvSpPr>
        <p:spPr>
          <a:xfrm rot="2220871">
            <a:off x="4735069" y="615969"/>
            <a:ext cx="137255" cy="1077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7" name="Forme libre 446"/>
          <p:cNvSpPr/>
          <p:nvPr/>
        </p:nvSpPr>
        <p:spPr>
          <a:xfrm>
            <a:off x="2944119" y="-9739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8" name="Forme libre 447"/>
          <p:cNvSpPr/>
          <p:nvPr/>
        </p:nvSpPr>
        <p:spPr>
          <a:xfrm>
            <a:off x="3083382" y="381122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Forme libre 448"/>
          <p:cNvSpPr/>
          <p:nvPr/>
        </p:nvSpPr>
        <p:spPr>
          <a:xfrm>
            <a:off x="2058421" y="13715"/>
            <a:ext cx="142343" cy="117213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0" name="Forme libre 449"/>
          <p:cNvSpPr/>
          <p:nvPr/>
        </p:nvSpPr>
        <p:spPr>
          <a:xfrm>
            <a:off x="1999952" y="436191"/>
            <a:ext cx="93993" cy="15240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Forme libre 450"/>
          <p:cNvSpPr/>
          <p:nvPr/>
        </p:nvSpPr>
        <p:spPr>
          <a:xfrm>
            <a:off x="2461923" y="67305"/>
            <a:ext cx="152400" cy="724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Forme libre 451"/>
          <p:cNvSpPr/>
          <p:nvPr/>
        </p:nvSpPr>
        <p:spPr>
          <a:xfrm>
            <a:off x="865846" y="186787"/>
            <a:ext cx="71172" cy="58607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Forme libre 452"/>
          <p:cNvSpPr/>
          <p:nvPr/>
        </p:nvSpPr>
        <p:spPr>
          <a:xfrm>
            <a:off x="1670093" y="379978"/>
            <a:ext cx="95620" cy="8053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4" name="Forme libre 453"/>
          <p:cNvSpPr/>
          <p:nvPr/>
        </p:nvSpPr>
        <p:spPr>
          <a:xfrm>
            <a:off x="1251522" y="174474"/>
            <a:ext cx="136963" cy="97080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Forme libre 454"/>
          <p:cNvSpPr/>
          <p:nvPr/>
        </p:nvSpPr>
        <p:spPr>
          <a:xfrm>
            <a:off x="1971440" y="-572445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Forme libre 455"/>
          <p:cNvSpPr/>
          <p:nvPr/>
        </p:nvSpPr>
        <p:spPr>
          <a:xfrm>
            <a:off x="312541" y="388835"/>
            <a:ext cx="77826" cy="74711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7" name="Forme libre 456"/>
          <p:cNvSpPr/>
          <p:nvPr/>
        </p:nvSpPr>
        <p:spPr>
          <a:xfrm>
            <a:off x="2580414" y="749162"/>
            <a:ext cx="129707" cy="60712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8" name="Forme libre 457"/>
          <p:cNvSpPr/>
          <p:nvPr/>
        </p:nvSpPr>
        <p:spPr>
          <a:xfrm>
            <a:off x="3154553" y="851314"/>
            <a:ext cx="96523" cy="80845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Forme libre 458"/>
          <p:cNvSpPr/>
          <p:nvPr/>
        </p:nvSpPr>
        <p:spPr>
          <a:xfrm rot="180104">
            <a:off x="524111" y="212113"/>
            <a:ext cx="107902" cy="1360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0" name="Forme libre 459"/>
          <p:cNvSpPr/>
          <p:nvPr/>
        </p:nvSpPr>
        <p:spPr>
          <a:xfrm rot="2220871">
            <a:off x="2579857" y="494001"/>
            <a:ext cx="137255" cy="107789"/>
          </a:xfrm>
          <a:custGeom>
            <a:avLst/>
            <a:gdLst>
              <a:gd name="connsiteX0" fmla="*/ 142310 w 142343"/>
              <a:gd name="connsiteY0" fmla="*/ 5419 h 117213"/>
              <a:gd name="connsiteX1" fmla="*/ 142310 w 142343"/>
              <a:gd name="connsiteY1" fmla="*/ 5419 h 117213"/>
              <a:gd name="connsiteX2" fmla="*/ 38944 w 142343"/>
              <a:gd name="connsiteY2" fmla="*/ 13371 h 117213"/>
              <a:gd name="connsiteX3" fmla="*/ 134359 w 142343"/>
              <a:gd name="connsiteY3" fmla="*/ 108786 h 117213"/>
              <a:gd name="connsiteX4" fmla="*/ 142310 w 142343"/>
              <a:gd name="connsiteY4" fmla="*/ 5419 h 11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3" h="117213">
                <a:moveTo>
                  <a:pt x="142310" y="5419"/>
                </a:moveTo>
                <a:lnTo>
                  <a:pt x="142310" y="5419"/>
                </a:lnTo>
                <a:cubicBezTo>
                  <a:pt x="107855" y="8070"/>
                  <a:pt x="61433" y="-12867"/>
                  <a:pt x="38944" y="13371"/>
                </a:cubicBezTo>
                <a:cubicBezTo>
                  <a:pt x="-85136" y="158132"/>
                  <a:pt x="126232" y="109525"/>
                  <a:pt x="134359" y="108786"/>
                </a:cubicBezTo>
                <a:cubicBezTo>
                  <a:pt x="146167" y="61553"/>
                  <a:pt x="140985" y="22647"/>
                  <a:pt x="142310" y="54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flood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1" name="Image 46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78" y="1044818"/>
            <a:ext cx="460876" cy="300491"/>
          </a:xfrm>
          <a:prstGeom prst="rect">
            <a:avLst/>
          </a:prstGeom>
        </p:spPr>
      </p:pic>
      <p:pic>
        <p:nvPicPr>
          <p:cNvPr id="462" name="Image 46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48" y="1746840"/>
            <a:ext cx="596530" cy="388938"/>
          </a:xfrm>
          <a:prstGeom prst="rect">
            <a:avLst/>
          </a:prstGeom>
        </p:spPr>
      </p:pic>
      <p:sp>
        <p:nvSpPr>
          <p:cNvPr id="465" name="Rectangle 464"/>
          <p:cNvSpPr/>
          <p:nvPr/>
        </p:nvSpPr>
        <p:spPr>
          <a:xfrm>
            <a:off x="37521" y="2975675"/>
            <a:ext cx="1728192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Planètes telluriques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3713990" y="2359642"/>
            <a:ext cx="1728192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Géantes Gazeuses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67" name="Rectangle 466"/>
          <p:cNvSpPr/>
          <p:nvPr/>
        </p:nvSpPr>
        <p:spPr>
          <a:xfrm>
            <a:off x="2602455" y="5853085"/>
            <a:ext cx="1728192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Ceinture</a:t>
            </a:r>
          </a:p>
          <a:p>
            <a:pPr algn="ctr"/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’</a:t>
            </a:r>
            <a:r>
              <a:rPr lang="fr-FR" sz="1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</a:t>
            </a:r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stéroïdes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68" name="Rectangle 467"/>
          <p:cNvSpPr/>
          <p:nvPr/>
        </p:nvSpPr>
        <p:spPr>
          <a:xfrm>
            <a:off x="6894278" y="546310"/>
            <a:ext cx="1728192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Ceinture de Kuiper</a:t>
            </a:r>
            <a:endParaRPr lang="fr-FR" sz="16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685826" y="3980166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Mercure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1247978" y="5150293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Venus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2043422" y="4568957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Terre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2322036" y="3869028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Mars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3510352" y="3828628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Jupiter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5" name="Rectangle 474"/>
          <p:cNvSpPr/>
          <p:nvPr/>
        </p:nvSpPr>
        <p:spPr>
          <a:xfrm>
            <a:off x="5226492" y="4478923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Saturne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6" name="Rectangle 475"/>
          <p:cNvSpPr/>
          <p:nvPr/>
        </p:nvSpPr>
        <p:spPr>
          <a:xfrm>
            <a:off x="2415640" y="1918503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Uranus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7" name="Rectangle 476"/>
          <p:cNvSpPr/>
          <p:nvPr/>
        </p:nvSpPr>
        <p:spPr>
          <a:xfrm>
            <a:off x="3309266" y="1530999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Neptune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8" name="Rectangle 477"/>
          <p:cNvSpPr/>
          <p:nvPr/>
        </p:nvSpPr>
        <p:spPr>
          <a:xfrm>
            <a:off x="5659166" y="973282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Pluton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79" name="Rectangle 478"/>
          <p:cNvSpPr/>
          <p:nvPr/>
        </p:nvSpPr>
        <p:spPr>
          <a:xfrm>
            <a:off x="7615577" y="2016913"/>
            <a:ext cx="1032077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Eris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80" name="Rectangle 479"/>
          <p:cNvSpPr/>
          <p:nvPr/>
        </p:nvSpPr>
        <p:spPr>
          <a:xfrm>
            <a:off x="7591518" y="1251488"/>
            <a:ext cx="1379174" cy="2462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000" b="1" cap="none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Makemake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81" name="Rectangle 480"/>
          <p:cNvSpPr/>
          <p:nvPr/>
        </p:nvSpPr>
        <p:spPr>
          <a:xfrm>
            <a:off x="1016062" y="1808446"/>
            <a:ext cx="1379174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Comètes</a:t>
            </a:r>
            <a:endParaRPr lang="fr-FR" sz="1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82" name="Ellipse 481"/>
          <p:cNvSpPr/>
          <p:nvPr/>
        </p:nvSpPr>
        <p:spPr>
          <a:xfrm rot="18987437">
            <a:off x="-1732822" y="2081955"/>
            <a:ext cx="7291576" cy="1676938"/>
          </a:xfrm>
          <a:prstGeom prst="ellipse">
            <a:avLst/>
          </a:prstGeom>
          <a:noFill/>
          <a:ln>
            <a:solidFill>
              <a:srgbClr val="FFC000">
                <a:alpha val="31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3" name="Rectangle 482"/>
          <p:cNvSpPr/>
          <p:nvPr/>
        </p:nvSpPr>
        <p:spPr>
          <a:xfrm>
            <a:off x="38137" y="-102962"/>
            <a:ext cx="9144001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système solaire</a:t>
            </a:r>
            <a:endParaRPr lang="fr-FR" sz="40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1" name="Image 300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75" y="3713610"/>
            <a:ext cx="1395750" cy="13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1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3" b="12369"/>
          <a:stretch/>
        </p:blipFill>
        <p:spPr>
          <a:xfrm>
            <a:off x="0" y="-12032"/>
            <a:ext cx="9144000" cy="6845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48581" y="0"/>
            <a:ext cx="10369152" cy="101566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comètes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9524" y="6550223"/>
            <a:ext cx="4366339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Comète </a:t>
            </a:r>
            <a:r>
              <a:rPr lang="fr-FR" sz="14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Churyumov-Gerasimenko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7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6" y="3140968"/>
            <a:ext cx="8136905" cy="35476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12751"/>
            <a:ext cx="9144001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 spectre de la lumière</a:t>
            </a:r>
            <a:endParaRPr lang="fr-FR" sz="4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80882" y="581239"/>
            <a:ext cx="3027138" cy="2268253"/>
            <a:chOff x="180882" y="581239"/>
            <a:chExt cx="3027138" cy="226825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3285" b="10865"/>
            <a:stretch/>
          </p:blipFill>
          <p:spPr>
            <a:xfrm>
              <a:off x="180882" y="581239"/>
              <a:ext cx="3027138" cy="226825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78174" y="657191"/>
              <a:ext cx="2701874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Satellite </a:t>
              </a: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(Hubble)</a:t>
              </a:r>
              <a:endPara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08020" y="558118"/>
            <a:ext cx="3024336" cy="2291375"/>
            <a:chOff x="3208020" y="558118"/>
            <a:chExt cx="3024336" cy="229137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020" y="581240"/>
              <a:ext cx="3024336" cy="226825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208020" y="558118"/>
              <a:ext cx="2868939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Télescope Optique </a:t>
              </a: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(VLT)</a:t>
              </a:r>
              <a:endPara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124836" y="558118"/>
            <a:ext cx="3161914" cy="2392357"/>
            <a:chOff x="6124836" y="558118"/>
            <a:chExt cx="3161914" cy="239235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" r="6745"/>
            <a:stretch/>
          </p:blipFill>
          <p:spPr>
            <a:xfrm>
              <a:off x="6124836" y="581240"/>
              <a:ext cx="3161914" cy="236923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60328" y="558118"/>
              <a:ext cx="2701874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Radio-</a:t>
              </a:r>
              <a:r>
                <a:rPr lang="fr-FR" sz="2000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téléescope</a:t>
              </a:r>
              <a:endPara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(ALMA)</a:t>
              </a:r>
              <a:endParaRPr lang="fr-FR" sz="32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7705793" y="631390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1000°C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899592" y="6313907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10000°C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9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4953"/>
          <a:stretch/>
        </p:blipFill>
        <p:spPr>
          <a:xfrm>
            <a:off x="0" y="-4821"/>
            <a:ext cx="9144000" cy="68417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34347"/>
            <a:ext cx="914400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a-t-il des planètes </a:t>
            </a:r>
          </a:p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autour d’autres étoiles?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540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7348"/>
          <a:stretch/>
        </p:blipFill>
        <p:spPr>
          <a:xfrm>
            <a:off x="0" y="14076"/>
            <a:ext cx="9182138" cy="6840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37" y="0"/>
            <a:ext cx="9144001" cy="67403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3600" b="1" spc="300" baseline="300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exoplanète</a:t>
            </a:r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découverte en 1995 </a:t>
            </a:r>
          </a:p>
          <a:p>
            <a:pPr algn="ctr"/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36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l’Observatoire de Haute-Provence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11560" y="3088845"/>
            <a:ext cx="2520280" cy="2605195"/>
            <a:chOff x="611560" y="3088845"/>
            <a:chExt cx="2520280" cy="260519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789040"/>
              <a:ext cx="1905000" cy="1905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1560" y="3088845"/>
              <a:ext cx="2520280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Méthodes des Vitesse radiales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436096" y="2941284"/>
            <a:ext cx="2857500" cy="2724196"/>
            <a:chOff x="5436096" y="2941284"/>
            <a:chExt cx="2857500" cy="272419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3665230"/>
              <a:ext cx="2857500" cy="20002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773316" y="2941284"/>
              <a:ext cx="2520280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Méthodes des Transits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5032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5502"/>
          <a:stretch/>
        </p:blipFill>
        <p:spPr>
          <a:xfrm>
            <a:off x="0" y="123956"/>
            <a:ext cx="9144000" cy="67340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37" y="-102962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</a:t>
            </a:r>
            <a:r>
              <a:rPr lang="fr-FR" sz="36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Exoplanètes</a:t>
            </a:r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autour de 700 étoiles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66" y="6488668"/>
            <a:ext cx="9144001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Exoplanets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 » (des </a:t>
            </a:r>
            <a:r>
              <a:rPr lang="fr-FR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exoplanètes</a:t>
            </a:r>
            <a:r>
              <a: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partout!) </a:t>
            </a:r>
            <a:endParaRPr lang="fr-FR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-226010" y="-27939"/>
            <a:ext cx="8129333" cy="1151178"/>
            <a:chOff x="-226010" y="-27939"/>
            <a:chExt cx="8129333" cy="1151178"/>
          </a:xfrm>
        </p:grpSpPr>
        <p:grpSp>
          <p:nvGrpSpPr>
            <p:cNvPr id="7" name="Groupe 6"/>
            <p:cNvGrpSpPr/>
            <p:nvPr/>
          </p:nvGrpSpPr>
          <p:grpSpPr>
            <a:xfrm>
              <a:off x="251520" y="-27939"/>
              <a:ext cx="7056784" cy="571308"/>
              <a:chOff x="251520" y="-27939"/>
              <a:chExt cx="7056784" cy="571308"/>
            </a:xfrm>
          </p:grpSpPr>
          <p:cxnSp>
            <p:nvCxnSpPr>
              <p:cNvPr id="4" name="Connecteur droit 3"/>
              <p:cNvCxnSpPr/>
              <p:nvPr/>
            </p:nvCxnSpPr>
            <p:spPr>
              <a:xfrm>
                <a:off x="251520" y="0"/>
                <a:ext cx="936104" cy="543369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 flipH="1">
                <a:off x="363724" y="108248"/>
                <a:ext cx="711696" cy="43512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6372200" y="-27939"/>
                <a:ext cx="936104" cy="543369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H="1">
                <a:off x="6484404" y="80309"/>
                <a:ext cx="711696" cy="43512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-226010" y="476908"/>
              <a:ext cx="1891163" cy="64633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3560</a:t>
              </a:r>
              <a:endParaRPr lang="fr-FR" sz="3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12160" y="447121"/>
              <a:ext cx="1891163" cy="64633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2671</a:t>
              </a:r>
              <a:endParaRPr lang="fr-FR" sz="3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814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8137" y="3916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quoi ressemblent ces planètes?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6027003"/>
            <a:ext cx="9144001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ne connait que leur masse, leur rayon,</a:t>
            </a:r>
          </a:p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la distance à leur étoile</a:t>
            </a:r>
            <a:endParaRPr lang="fr-FR" sz="2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111472" y="2618854"/>
            <a:ext cx="5832648" cy="3121953"/>
            <a:chOff x="3111472" y="2618854"/>
            <a:chExt cx="5832648" cy="312195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561" y="2618854"/>
              <a:ext cx="3635896" cy="272692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1472" y="4725144"/>
              <a:ext cx="5832648" cy="1015663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Super-Jupiters </a:t>
              </a:r>
              <a:endParaRPr lang="fr-FR" sz="20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Naine-brunes</a:t>
              </a:r>
            </a:p>
            <a:p>
              <a:pPr algn="ctr"/>
              <a:r>
                <a:rPr lang="fr-FR" sz="2000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(Jusqu’à 80M</a:t>
              </a:r>
              <a:r>
                <a:rPr lang="fr-FR" sz="2000" b="1" spc="300" baseline="-250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</a:t>
              </a:r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sz="20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608818" y="1412776"/>
            <a:ext cx="2520280" cy="1206078"/>
            <a:chOff x="6608818" y="1412776"/>
            <a:chExt cx="2520280" cy="120607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524" y="1412776"/>
              <a:ext cx="859510" cy="6446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08818" y="1910968"/>
              <a:ext cx="2520280" cy="707886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Planètes océan?</a:t>
              </a: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5-6 M</a:t>
              </a:r>
              <a:r>
                <a:rPr lang="fr-FR" sz="2000" b="1" spc="300" baseline="-250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4184340" y="1097171"/>
            <a:ext cx="2520280" cy="1464101"/>
            <a:chOff x="4184340" y="1097171"/>
            <a:chExt cx="2520280" cy="146410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0" t="11386" r="27687" b="12346"/>
            <a:stretch/>
          </p:blipFill>
          <p:spPr>
            <a:xfrm>
              <a:off x="5044496" y="1097171"/>
              <a:ext cx="535616" cy="475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84340" y="1545609"/>
              <a:ext cx="2520280" cy="1015663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Super-Terres</a:t>
              </a:r>
            </a:p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(Telluriques)</a:t>
              </a:r>
            </a:p>
            <a:p>
              <a:pPr algn="ctr"/>
              <a:endPara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76394" y="903639"/>
            <a:ext cx="3470446" cy="4529391"/>
            <a:chOff x="176394" y="903639"/>
            <a:chExt cx="3470446" cy="452939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77" t="12849" r="20740" b="10614"/>
            <a:stretch/>
          </p:blipFill>
          <p:spPr>
            <a:xfrm>
              <a:off x="2084496" y="4941259"/>
              <a:ext cx="178719" cy="183321"/>
            </a:xfrm>
            <a:prstGeom prst="rect">
              <a:avLst/>
            </a:prstGeom>
            <a:noFill/>
            <a:ln w="15875">
              <a:noFill/>
            </a:ln>
            <a:effectLst/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76" y="903639"/>
              <a:ext cx="2286952" cy="171521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127" y="3155575"/>
              <a:ext cx="879728" cy="87852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76394" y="2453972"/>
              <a:ext cx="3115194" cy="40011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Géantes Gazeuses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4374" y="3982314"/>
              <a:ext cx="2972466" cy="40011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Géantes de Glace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3276" y="5032920"/>
              <a:ext cx="3153564" cy="400110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Planètes telluriques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825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37" y="3916"/>
            <a:ext cx="914400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Température des planètes</a:t>
            </a:r>
          </a:p>
          <a:p>
            <a:pPr algn="ctr"/>
            <a:r>
              <a:rPr lang="fr-FR" sz="36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épend de leur distance à l’étoile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6027003"/>
            <a:ext cx="9144001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à partir de leur distance à l’étoile </a:t>
            </a:r>
          </a:p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FR" sz="2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luminosité de celle-ci</a:t>
            </a:r>
            <a:endParaRPr lang="fr-FR" sz="2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7984" y="4221088"/>
            <a:ext cx="2047254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Jupiter</a:t>
            </a:r>
          </a:p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Chaud</a:t>
            </a:r>
          </a:p>
        </p:txBody>
      </p:sp>
    </p:spTree>
    <p:extLst>
      <p:ext uri="{BB962C8B-B14F-4D97-AF65-F5344CB8AC3E}">
        <p14:creationId xmlns:p14="http://schemas.microsoft.com/office/powerpoint/2010/main" val="78353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16797" r="7301" b="6839"/>
          <a:stretch/>
        </p:blipFill>
        <p:spPr>
          <a:xfrm>
            <a:off x="395536" y="769179"/>
            <a:ext cx="7929156" cy="5438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9392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zone d’habitabilité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129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36"/>
            <a:ext cx="9144000" cy="69358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37" y="-102962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systèmes planétaires…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52542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…découverts par le satellite Kepler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622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8137" y="-102962"/>
            <a:ext cx="9144001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exemples de systèmes planétaires</a:t>
            </a:r>
            <a:endParaRPr lang="fr-FR" sz="28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65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6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8137" y="-102962"/>
            <a:ext cx="9144001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exemples de systèmes planétaires</a:t>
            </a:r>
            <a:endParaRPr lang="fr-FR" sz="28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0" y="764704"/>
            <a:ext cx="7450695" cy="59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4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8780"/>
          <a:stretch/>
        </p:blipFill>
        <p:spPr>
          <a:xfrm>
            <a:off x="0" y="0"/>
            <a:ext cx="9144001" cy="690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37" y="-102962"/>
            <a:ext cx="9144001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exemples de systèmes planétaires</a:t>
            </a:r>
            <a:endParaRPr lang="fr-FR" sz="28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292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r="9883"/>
          <a:stretch/>
        </p:blipFill>
        <p:spPr>
          <a:xfrm>
            <a:off x="0" y="-29652"/>
            <a:ext cx="9144000" cy="6887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1348" y="-29652"/>
            <a:ext cx="10341919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étoiles dans l’Univers</a:t>
            </a:r>
            <a:endParaRPr lang="fr-FR" sz="4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3934509680"/>
              </p:ext>
            </p:extLst>
          </p:nvPr>
        </p:nvGraphicFramePr>
        <p:xfrm>
          <a:off x="2591779" y="1740878"/>
          <a:ext cx="3912096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716016" y="2276872"/>
            <a:ext cx="417646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Etoiles (12%)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47763" y="4909230"/>
            <a:ext cx="4176464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Gaz interstellaire (87%)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21349" y="908720"/>
            <a:ext cx="10341919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Répartition de la matière ordinaire dans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1720" y="1773328"/>
            <a:ext cx="4176464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Autre  (&lt;1</a:t>
            </a:r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%)</a:t>
            </a:r>
            <a:endParaRPr lang="fr-FR" sz="2000" b="1" cap="none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(Planètes, poussière…)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435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détecter la vie ?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62598"/>
            <a:ext cx="6912768" cy="27363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29"/>
          <a:stretch/>
        </p:blipFill>
        <p:spPr>
          <a:xfrm>
            <a:off x="762000" y="764704"/>
            <a:ext cx="7620000" cy="28795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2960" y="6435267"/>
            <a:ext cx="6478079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Spectre de l’atmosphère terrestre</a:t>
            </a:r>
          </a:p>
          <a:p>
            <a:pPr algn="ctr"/>
            <a:endParaRPr lang="fr-FR" sz="20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874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11" y="0"/>
            <a:ext cx="1029102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841" y="5733256"/>
            <a:ext cx="914400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aurons peut-être une  réponse dans quelques années grâce à l’ELT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détecter la vie ?</a:t>
            </a:r>
            <a:endParaRPr lang="fr-FR" sz="36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686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" r="5115" b="8583"/>
          <a:stretch/>
        </p:blipFill>
        <p:spPr>
          <a:xfrm>
            <a:off x="-8702" y="-27383"/>
            <a:ext cx="9189214" cy="6840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37" y="0"/>
            <a:ext cx="9144001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 des </a:t>
            </a:r>
            <a:r>
              <a:rPr lang="fr-FR" sz="48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</a:t>
            </a:r>
            <a:r>
              <a:rPr lang="fr-FR" sz="4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exoTerres</a:t>
            </a:r>
            <a:r>
              <a:rPr lang="fr-FR" sz="4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56592" y="6332686"/>
            <a:ext cx="10966790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d’</a:t>
            </a:r>
            <a:r>
              <a:rPr lang="fr-FR" sz="20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hypertélescope</a:t>
            </a:r>
            <a:r>
              <a:rPr lang="fr-FR" sz="2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spatial du Professeur </a:t>
            </a:r>
            <a:r>
              <a:rPr lang="fr-FR" sz="2000" b="1" spc="300" dirty="0" err="1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Labeyrie</a:t>
            </a:r>
            <a:endParaRPr lang="fr-FR" sz="2000" b="1" spc="300" dirty="0" smtClean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010547" y="1556792"/>
            <a:ext cx="3327443" cy="3168352"/>
            <a:chOff x="5010547" y="1556792"/>
            <a:chExt cx="3327443" cy="316835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556792"/>
              <a:ext cx="3168352" cy="316835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10547" y="1557089"/>
              <a:ext cx="3261934" cy="64633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Image d’une </a:t>
              </a:r>
              <a:r>
                <a:rPr lang="fr-FR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exoTerre</a:t>
              </a:r>
              <a:endPara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à 30 années-lumière</a:t>
              </a:r>
              <a:endPara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76056" y="4078813"/>
              <a:ext cx="3261934" cy="64633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</a:schemeClr>
              </a:glow>
              <a:outerShdw blurRad="50800" dist="38100" dir="2700000" algn="tl" rotWithShape="0">
                <a:prstClr val="black"/>
              </a:outerShdw>
              <a:softEdge rad="3175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 un </a:t>
              </a:r>
              <a:r>
                <a:rPr lang="fr-FR" b="1" spc="300" dirty="0" err="1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hypertélescope</a:t>
              </a:r>
              <a:endParaRPr lang="fr-FR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spc="300" dirty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fr-FR" b="1" spc="300" dirty="0" smtClean="0">
                  <a:ln w="11430" cmpd="sng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88000">
                          <a:schemeClr val="accent1">
                            <a:tint val="44500"/>
                            <a:satMod val="160000"/>
                            <a:alpha val="53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  <a:prstDash val="solid"/>
                    <a:miter lim="800000"/>
                  </a:ln>
                  <a:gradFill>
                    <a:gsLst>
                      <a:gs pos="0">
                        <a:schemeClr val="bg2"/>
                      </a:gs>
                      <a:gs pos="25000">
                        <a:schemeClr val="bg2">
                          <a:lumMod val="90000"/>
                        </a:schemeClr>
                      </a:gs>
                      <a:gs pos="75000">
                        <a:schemeClr val="bg2"/>
                      </a:gs>
                      <a:gs pos="100000">
                        <a:srgbClr val="005CBF"/>
                      </a:gs>
                    </a:gsLst>
                    <a:lin ang="5400000" scaled="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100km de diamètre</a:t>
              </a:r>
              <a:endParaRPr lang="fr-FR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211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5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37" y="0"/>
            <a:ext cx="9144001" cy="8309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48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travail et des rêves…</a:t>
            </a:r>
            <a:endParaRPr lang="fr-FR" sz="32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" y="6150114"/>
            <a:ext cx="9144001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…pour les générations futures</a:t>
            </a:r>
            <a:endParaRPr lang="fr-FR" sz="2400" b="1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739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3870644044"/>
              </p:ext>
            </p:extLst>
          </p:nvPr>
        </p:nvGraphicFramePr>
        <p:xfrm>
          <a:off x="2327920" y="1766719"/>
          <a:ext cx="3912096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79628" y="1838727"/>
            <a:ext cx="4176464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Matière </a:t>
            </a:r>
          </a:p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Ordinaire(5%)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4264" y="2630815"/>
            <a:ext cx="4176464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Matière </a:t>
            </a:r>
          </a:p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Noire (27%)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83904" y="4935071"/>
            <a:ext cx="4176464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Energie</a:t>
            </a:r>
          </a:p>
          <a:p>
            <a:pPr algn="ctr"/>
            <a:r>
              <a:rPr lang="fr-FR" sz="2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Noire (68%)</a:t>
            </a:r>
            <a:endParaRPr lang="fr-FR" sz="2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21349" y="908720"/>
            <a:ext cx="10341919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Composition de l’Univers observable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21348" y="-29652"/>
            <a:ext cx="10341919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none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étoiles dans l’Univers</a:t>
            </a:r>
            <a:endParaRPr lang="fr-FR" sz="40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73258" y="6340484"/>
            <a:ext cx="9208047" cy="461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spc="300" dirty="0" smtClean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étoiles ne représentent que 0.6% de l’Univers</a:t>
            </a:r>
            <a:endParaRPr lang="fr-FR" sz="2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1652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15395</TotalTime>
  <Words>1591</Words>
  <Application>Microsoft Office PowerPoint</Application>
  <PresentationFormat>Affichage à l'écran (4:3)</PresentationFormat>
  <Paragraphs>466</Paragraphs>
  <Slides>83</Slides>
  <Notes>3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7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étoiles, l’univers et nous…</dc:title>
  <dc:creator>Anthony Meilland</dc:creator>
  <cp:lastModifiedBy>Anthony Meilland</cp:lastModifiedBy>
  <cp:revision>350</cp:revision>
  <dcterms:created xsi:type="dcterms:W3CDTF">2013-08-20T07:49:23Z</dcterms:created>
  <dcterms:modified xsi:type="dcterms:W3CDTF">2017-02-09T17:35:07Z</dcterms:modified>
</cp:coreProperties>
</file>