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80" r:id="rId13"/>
    <p:sldId id="271" r:id="rId14"/>
    <p:sldId id="269" r:id="rId15"/>
    <p:sldId id="281" r:id="rId16"/>
    <p:sldId id="267" r:id="rId17"/>
    <p:sldId id="273" r:id="rId18"/>
    <p:sldId id="274" r:id="rId19"/>
    <p:sldId id="282" r:id="rId20"/>
    <p:sldId id="286" r:id="rId21"/>
    <p:sldId id="295" r:id="rId22"/>
    <p:sldId id="290" r:id="rId23"/>
    <p:sldId id="297" r:id="rId24"/>
    <p:sldId id="275" r:id="rId25"/>
    <p:sldId id="292" r:id="rId26"/>
    <p:sldId id="294" r:id="rId27"/>
    <p:sldId id="293" r:id="rId28"/>
    <p:sldId id="298" r:id="rId29"/>
    <p:sldId id="299" r:id="rId30"/>
    <p:sldId id="276" r:id="rId31"/>
    <p:sldId id="307" r:id="rId32"/>
    <p:sldId id="324" r:id="rId33"/>
    <p:sldId id="306" r:id="rId34"/>
    <p:sldId id="300" r:id="rId35"/>
    <p:sldId id="301" r:id="rId36"/>
    <p:sldId id="321" r:id="rId37"/>
    <p:sldId id="305" r:id="rId38"/>
    <p:sldId id="302" r:id="rId39"/>
    <p:sldId id="303" r:id="rId40"/>
    <p:sldId id="304" r:id="rId41"/>
    <p:sldId id="312" r:id="rId42"/>
    <p:sldId id="313" r:id="rId43"/>
    <p:sldId id="272" r:id="rId44"/>
    <p:sldId id="277" r:id="rId45"/>
    <p:sldId id="323" r:id="rId46"/>
    <p:sldId id="317" r:id="rId47"/>
    <p:sldId id="318" r:id="rId48"/>
    <p:sldId id="314" r:id="rId49"/>
    <p:sldId id="316" r:id="rId50"/>
    <p:sldId id="311" r:id="rId51"/>
    <p:sldId id="278" r:id="rId52"/>
    <p:sldId id="309" r:id="rId53"/>
    <p:sldId id="319" r:id="rId54"/>
    <p:sldId id="279" r:id="rId55"/>
    <p:sldId id="287" r:id="rId56"/>
    <p:sldId id="288" r:id="rId57"/>
    <p:sldId id="315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4D9"/>
    <a:srgbClr val="2015FB"/>
    <a:srgbClr val="0C03BD"/>
    <a:srgbClr val="10DBE0"/>
    <a:srgbClr val="1AD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1" autoAdjust="0"/>
    <p:restoredTop sz="94660"/>
  </p:normalViewPr>
  <p:slideViewPr>
    <p:cSldViewPr snapToGrid="0">
      <p:cViewPr varScale="1">
        <p:scale>
          <a:sx n="89" d="100"/>
          <a:sy n="89" d="100"/>
        </p:scale>
        <p:origin x="66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8F3C45-8F60-4843-9951-97486024D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D136745-2FCC-4CAC-B231-C53D1D0BC1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640B8B-37B7-4580-98E0-BE2C6077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17/11/2019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ED470C-4305-4E0B-B237-4B2F7DBCA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6A203A-46C5-449A-8BD4-592A8F057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283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276C1C-37FA-49A2-AAA4-7752964FA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64912C5-6EF9-4245-A50C-63B51487F8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2539C9-2A1E-4402-85F1-D6F9FF7A9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17/11/2019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C6CC9C-AEFF-4F96-BE91-BEEAF007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128D3F-9A8C-4684-8A7E-3E825E034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2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911C577-5DB3-4AB5-AC46-1AE2A2EE32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8403B43-DB94-485C-9276-112439CBB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00E95E-3978-48C1-8717-6990511B3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17/11/2019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D857E3-CFCE-43DD-A746-8C097F9F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2D17C9-21C3-4449-BD25-8BD1F2855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424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C8EB2-ED40-4E02-B956-993301E38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29B985-AC27-4FDD-865A-862B9CB8B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646AD5-2B0B-4D3F-A77D-1BDAEB698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17/11/2019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96C1E5-B292-48DB-869F-0414AFF08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375370-D602-43C8-8ACF-85B80A922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03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5C231C-91F1-4E7D-965C-1C5A0C7A0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2C021B-6403-44FD-A803-17D79553F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A59941-50D7-4A9D-80E5-460B0DE0B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17/11/2019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FDDFB-8A1C-4B68-B300-D41963586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07588E-77EB-4326-9DCE-70F56AA0C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785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1C805-0A97-494D-B487-146916593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720FE4-C47D-45FB-9C0D-903391ACBD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6CA8939-FFD6-4E9A-9060-EED891C91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1956AE-90ED-42A0-A058-C475E4EDE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17/11/2019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1B3016-986F-4B24-804C-3E0FFBEE4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D80B99-2424-4600-8A36-4244BAFFF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80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E66696-08B9-48F3-B31A-12A3D7F59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A08A23-9826-4956-A244-EA2F1E4FE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879207D-3E32-4EDD-8079-3991995A47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8ECF7A6-991D-48AF-874D-ED9EB1956A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91EC8A-BCBC-4591-B7F1-B72ADB2746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57BCC1F-AC6F-4F69-88CC-057E4FE32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17/11/2019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3D95A1C-3D01-4094-9E06-7DE08644B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9A685AA-1FC3-4200-9C94-0ACCD29D4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397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17570A-51A1-4077-A648-438AA7C65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71A96D-B859-49E6-A777-B911C3C8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17/11/2019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127F06A-32C6-4C2A-9D31-26B306541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F768AF-C4A4-4350-AF2E-8ACCE1BB2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777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12E3B5C-E256-4FF8-B479-7846F4AE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17/11/2019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1CC8E95-8D9F-4FDD-840B-451D3C025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A937D3-EEBA-476D-AC28-D5D6737E1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451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492F34-0595-4CFE-84DE-36E6167D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EAC419-F81D-4440-BEA4-201A92DEA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77D703-C4E6-4F41-8E30-985E4C4BD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0E34C1-CDC4-41CA-A885-4740C60E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17/11/2019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291B81-A517-4351-B74D-9A0CF3A81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FCC4A3E-9105-4132-9685-DBD4D106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720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6A58E1-2238-49EF-ADBA-8E535711C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E24A08B-D739-497A-B1C5-85490FB866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E840C4-6498-4952-819D-9650C460B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B6DB4F-3A00-420C-9895-4B73685A2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8ABE-84DE-4971-81C4-DC46EA54D6E4}" type="datetimeFigureOut">
              <a:rPr lang="en-GB" smtClean="0"/>
              <a:t>17/11/2019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15AD8F-C632-4582-9B7D-3AD69D0CE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628EF2-05B4-4094-A5EA-A018E00D9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027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9EEBB6BD-B594-4A0A-9F88-22F448278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5908" t="75632" r="17433" b="8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DB835BC-F051-4746-ABCF-B128D369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2435D8-0AA2-4843-B636-B3ADE1EEA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A09F50-BED8-40EC-8D62-8999BA02C7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18ABE-84DE-4971-81C4-DC46EA54D6E4}" type="datetimeFigureOut">
              <a:rPr lang="en-GB" smtClean="0"/>
              <a:t>17/11/2019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73B3F5-9495-4D3F-ADC1-5B4995895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4DF021-D7E3-4528-94EA-4FE3978CB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EEEEA-7623-4DB2-A8BD-286B07F774A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519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gif"/><Relationship Id="rId18" Type="http://schemas.openxmlformats.org/officeDocument/2006/relationships/image" Target="../media/image27.emf"/><Relationship Id="rId3" Type="http://schemas.openxmlformats.org/officeDocument/2006/relationships/image" Target="../media/image2.svg"/><Relationship Id="rId21" Type="http://schemas.openxmlformats.org/officeDocument/2006/relationships/image" Target="../media/image30.jpe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17" Type="http://schemas.openxmlformats.org/officeDocument/2006/relationships/image" Target="../media/image26.jpg"/><Relationship Id="rId2" Type="http://schemas.openxmlformats.org/officeDocument/2006/relationships/image" Target="../media/image1.png"/><Relationship Id="rId16" Type="http://schemas.openxmlformats.org/officeDocument/2006/relationships/image" Target="../media/image25.jpe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emf"/><Relationship Id="rId10" Type="http://schemas.openxmlformats.org/officeDocument/2006/relationships/image" Target="../media/image19.jpeg"/><Relationship Id="rId19" Type="http://schemas.openxmlformats.org/officeDocument/2006/relationships/image" Target="../media/image28.jpeg"/><Relationship Id="rId4" Type="http://schemas.openxmlformats.org/officeDocument/2006/relationships/image" Target="../media/image12.jpg"/><Relationship Id="rId9" Type="http://schemas.openxmlformats.org/officeDocument/2006/relationships/image" Target="../media/image18.jpeg"/><Relationship Id="rId14" Type="http://schemas.openxmlformats.org/officeDocument/2006/relationships/image" Target="../media/image23.emf"/><Relationship Id="rId22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2.svg"/><Relationship Id="rId7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gif"/><Relationship Id="rId5" Type="http://schemas.openxmlformats.org/officeDocument/2006/relationships/image" Target="../media/image39.jpeg"/><Relationship Id="rId4" Type="http://schemas.openxmlformats.org/officeDocument/2006/relationships/image" Target="../media/image38.jp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emf"/><Relationship Id="rId4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sv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31.jpe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64.jpg"/><Relationship Id="rId4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gif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sv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microsoft.com/office/2007/relationships/hdphoto" Target="../media/hdphoto1.wdp"/><Relationship Id="rId4" Type="http://schemas.openxmlformats.org/officeDocument/2006/relationships/image" Target="../media/image5.jp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634D74-D39A-4268-BCFA-E21CBB03F56F}"/>
              </a:ext>
            </a:extLst>
          </p:cNvPr>
          <p:cNvSpPr/>
          <p:nvPr/>
        </p:nvSpPr>
        <p:spPr>
          <a:xfrm>
            <a:off x="82696" y="787262"/>
            <a:ext cx="4692900" cy="4504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109B3F-D13B-4EDD-822E-2E0FFFF69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4038" y="1578268"/>
            <a:ext cx="7411452" cy="3304113"/>
          </a:xfrm>
        </p:spPr>
        <p:txBody>
          <a:bodyPr>
            <a:normAutofit fontScale="90000"/>
          </a:bodyPr>
          <a:lstStyle/>
          <a:p>
            <a:pPr algn="l"/>
            <a:r>
              <a:rPr lang="fr-FR" sz="8900" b="1" dirty="0">
                <a:solidFill>
                  <a:schemeClr val="bg1"/>
                </a:solidFill>
              </a:rPr>
              <a:t>Our science </a:t>
            </a:r>
            <a:r>
              <a:rPr lang="fr-FR" sz="8900" b="1" dirty="0" err="1">
                <a:solidFill>
                  <a:schemeClr val="bg1"/>
                </a:solidFill>
              </a:rPr>
              <a:t>with</a:t>
            </a:r>
            <a:r>
              <a:rPr lang="fr-FR" sz="8900" b="1" dirty="0">
                <a:solidFill>
                  <a:schemeClr val="bg1"/>
                </a:solidFill>
              </a:rPr>
              <a:t> </a:t>
            </a:r>
            <a:br>
              <a:rPr lang="fr-FR" sz="10700" b="1" dirty="0">
                <a:solidFill>
                  <a:schemeClr val="bg1"/>
                </a:solidFill>
              </a:rPr>
            </a:br>
            <a:r>
              <a:rPr lang="fr-FR" sz="17300" b="1" dirty="0">
                <a:solidFill>
                  <a:schemeClr val="bg1"/>
                </a:solidFill>
              </a:rPr>
              <a:t>MATISSE</a:t>
            </a:r>
            <a:endParaRPr lang="en-GB" sz="17300" b="1" dirty="0">
              <a:solidFill>
                <a:schemeClr val="bg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F23F5BB-1ABC-44FB-AC90-9AEED4006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735637"/>
            <a:ext cx="12192000" cy="98743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A. Meilland, B. Lopez, R. Petrov, W. Jaffe, F. </a:t>
            </a:r>
            <a:r>
              <a:rPr lang="fr-FR" dirty="0" err="1">
                <a:solidFill>
                  <a:schemeClr val="bg1"/>
                </a:solidFill>
              </a:rPr>
              <a:t>Millour</a:t>
            </a:r>
            <a:r>
              <a:rPr lang="fr-FR" dirty="0">
                <a:solidFill>
                  <a:schemeClr val="bg1"/>
                </a:solidFill>
              </a:rPr>
              <a:t>, A. </a:t>
            </a:r>
            <a:r>
              <a:rPr lang="fr-FR" dirty="0" err="1">
                <a:solidFill>
                  <a:schemeClr val="bg1"/>
                </a:solidFill>
              </a:rPr>
              <a:t>Matter</a:t>
            </a:r>
            <a:r>
              <a:rPr lang="fr-FR" dirty="0">
                <a:solidFill>
                  <a:schemeClr val="bg1"/>
                </a:solidFill>
              </a:rPr>
              <a:t>, K. </a:t>
            </a:r>
            <a:r>
              <a:rPr lang="fr-FR" dirty="0" err="1">
                <a:solidFill>
                  <a:schemeClr val="bg1"/>
                </a:solidFill>
              </a:rPr>
              <a:t>Meisenheimer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r>
              <a:rPr lang="fr-FR" dirty="0">
                <a:solidFill>
                  <a:schemeClr val="bg1"/>
                </a:solidFill>
              </a:rPr>
              <a:t>and the MATISSE consortium</a:t>
            </a: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04B1DC7-85DB-4682-AC81-DD3FDBF9CE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0" y="743052"/>
            <a:ext cx="4775596" cy="45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97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3200" dirty="0" err="1">
                <a:solidFill>
                  <a:schemeClr val="bg1"/>
                </a:solidFill>
              </a:rPr>
              <a:t>Closure</a:t>
            </a:r>
            <a:r>
              <a:rPr lang="fr-FR" sz="3200" dirty="0">
                <a:solidFill>
                  <a:schemeClr val="bg1"/>
                </a:solidFill>
              </a:rPr>
              <a:t> phase </a:t>
            </a:r>
            <a:r>
              <a:rPr lang="fr-FR" sz="3200" dirty="0" err="1">
                <a:solidFill>
                  <a:schemeClr val="bg1"/>
                </a:solidFill>
              </a:rPr>
              <a:t>is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  <a:r>
              <a:rPr lang="fr-FR" sz="3200" dirty="0" err="1">
                <a:solidFill>
                  <a:schemeClr val="bg1"/>
                </a:solidFill>
              </a:rPr>
              <a:t>your</a:t>
            </a:r>
            <a:r>
              <a:rPr lang="fr-FR" sz="3200" dirty="0">
                <a:solidFill>
                  <a:schemeClr val="bg1"/>
                </a:solidFill>
              </a:rPr>
              <a:t> best </a:t>
            </a:r>
            <a:r>
              <a:rPr lang="fr-FR" sz="3200" dirty="0" err="1">
                <a:solidFill>
                  <a:schemeClr val="bg1"/>
                </a:solidFill>
              </a:rPr>
              <a:t>friend</a:t>
            </a:r>
            <a:endParaRPr lang="en-US" sz="3200" dirty="0">
              <a:solidFill>
                <a:schemeClr val="bg1"/>
              </a:solidFill>
            </a:endParaRPr>
          </a:p>
          <a:p>
            <a:pPr lvl="1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110BEB6-4670-46F7-8AB1-D4019C9540B6}"/>
              </a:ext>
            </a:extLst>
          </p:cNvPr>
          <p:cNvSpPr/>
          <p:nvPr/>
        </p:nvSpPr>
        <p:spPr>
          <a:xfrm>
            <a:off x="1833416" y="2594808"/>
            <a:ext cx="443254" cy="456302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endParaRPr lang="en-US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FAFBEAF-2DB7-4C7C-9078-F1781C4463D2}"/>
              </a:ext>
            </a:extLst>
          </p:cNvPr>
          <p:cNvSpPr/>
          <p:nvPr/>
        </p:nvSpPr>
        <p:spPr>
          <a:xfrm>
            <a:off x="2489231" y="1606936"/>
            <a:ext cx="496565" cy="486361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  <a:endParaRPr lang="en-US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C4A388A-3CC4-4966-A8B8-6B25BC8EAF80}"/>
              </a:ext>
            </a:extLst>
          </p:cNvPr>
          <p:cNvSpPr/>
          <p:nvPr/>
        </p:nvSpPr>
        <p:spPr>
          <a:xfrm>
            <a:off x="3435107" y="2740174"/>
            <a:ext cx="437098" cy="443627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  <a:endParaRPr lang="en-US" dirty="0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C1597DB9-8AF8-4135-AA4D-7D8DBAB94D27}"/>
              </a:ext>
            </a:extLst>
          </p:cNvPr>
          <p:cNvCxnSpPr>
            <a:stCxn id="21" idx="3"/>
            <a:endCxn id="19" idx="0"/>
          </p:cNvCxnSpPr>
          <p:nvPr/>
        </p:nvCxnSpPr>
        <p:spPr>
          <a:xfrm flipH="1">
            <a:off x="2055043" y="2022071"/>
            <a:ext cx="506908" cy="572737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3D606B10-20F4-4300-9A6E-5A4626F06E9F}"/>
              </a:ext>
            </a:extLst>
          </p:cNvPr>
          <p:cNvCxnSpPr>
            <a:cxnSpLocks/>
          </p:cNvCxnSpPr>
          <p:nvPr/>
        </p:nvCxnSpPr>
        <p:spPr>
          <a:xfrm flipH="1" flipV="1">
            <a:off x="2276670" y="2833717"/>
            <a:ext cx="1158437" cy="139029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F3687FD-5ACF-46AB-B201-15F86D6961AD}"/>
              </a:ext>
            </a:extLst>
          </p:cNvPr>
          <p:cNvCxnSpPr>
            <a:stCxn id="21" idx="5"/>
            <a:endCxn id="22" idx="1"/>
          </p:cNvCxnSpPr>
          <p:nvPr/>
        </p:nvCxnSpPr>
        <p:spPr>
          <a:xfrm>
            <a:off x="2913076" y="2022071"/>
            <a:ext cx="586043" cy="783071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C6949496-59F4-409D-85DC-BAE2A06A85A2}"/>
              </a:ext>
            </a:extLst>
          </p:cNvPr>
          <p:cNvSpPr/>
          <p:nvPr/>
        </p:nvSpPr>
        <p:spPr>
          <a:xfrm>
            <a:off x="1585133" y="4511117"/>
            <a:ext cx="443254" cy="456302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endParaRPr lang="en-US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01E9B4A-FF6F-49A5-9D2C-A4EFDD807372}"/>
              </a:ext>
            </a:extLst>
          </p:cNvPr>
          <p:cNvSpPr/>
          <p:nvPr/>
        </p:nvSpPr>
        <p:spPr>
          <a:xfrm>
            <a:off x="1690441" y="3363932"/>
            <a:ext cx="496565" cy="486361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  <a:endParaRPr lang="en-US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8336C21-27F6-48B9-9E9D-25C22DF4202E}"/>
              </a:ext>
            </a:extLst>
          </p:cNvPr>
          <p:cNvSpPr/>
          <p:nvPr/>
        </p:nvSpPr>
        <p:spPr>
          <a:xfrm>
            <a:off x="3186824" y="4656483"/>
            <a:ext cx="437098" cy="443627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  <a:endParaRPr lang="en-US" dirty="0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D5B7302A-0512-4A70-827C-4E63AAEE3868}"/>
              </a:ext>
            </a:extLst>
          </p:cNvPr>
          <p:cNvCxnSpPr>
            <a:stCxn id="27" idx="4"/>
            <a:endCxn id="26" idx="0"/>
          </p:cNvCxnSpPr>
          <p:nvPr/>
        </p:nvCxnSpPr>
        <p:spPr>
          <a:xfrm flipH="1">
            <a:off x="1806760" y="3850293"/>
            <a:ext cx="131964" cy="660824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2A1CE72-CACC-4865-B633-2B8A76512DFA}"/>
              </a:ext>
            </a:extLst>
          </p:cNvPr>
          <p:cNvCxnSpPr>
            <a:stCxn id="28" idx="2"/>
            <a:endCxn id="26" idx="6"/>
          </p:cNvCxnSpPr>
          <p:nvPr/>
        </p:nvCxnSpPr>
        <p:spPr>
          <a:xfrm flipH="1" flipV="1">
            <a:off x="2028387" y="4739268"/>
            <a:ext cx="1158437" cy="139029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A6D287A0-72A0-4823-9B6D-A2E10F0386C5}"/>
              </a:ext>
            </a:extLst>
          </p:cNvPr>
          <p:cNvCxnSpPr/>
          <p:nvPr/>
        </p:nvCxnSpPr>
        <p:spPr>
          <a:xfrm flipH="1">
            <a:off x="3405373" y="3766457"/>
            <a:ext cx="94607" cy="933659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0858D99D-4DCE-40D0-9BC6-F2E5FAD557E2}"/>
              </a:ext>
            </a:extLst>
          </p:cNvPr>
          <p:cNvSpPr/>
          <p:nvPr/>
        </p:nvSpPr>
        <p:spPr>
          <a:xfrm>
            <a:off x="3280570" y="3407000"/>
            <a:ext cx="437098" cy="443627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</a:t>
            </a:r>
            <a:endParaRPr lang="en-US" dirty="0"/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32CF8740-E748-423E-9E15-9662EA4877A2}"/>
              </a:ext>
            </a:extLst>
          </p:cNvPr>
          <p:cNvCxnSpPr>
            <a:stCxn id="32" idx="2"/>
          </p:cNvCxnSpPr>
          <p:nvPr/>
        </p:nvCxnSpPr>
        <p:spPr>
          <a:xfrm flipH="1">
            <a:off x="2187007" y="3628814"/>
            <a:ext cx="1093563" cy="1852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2B9407C5-3EB1-46FD-A6B0-777A0E283F61}"/>
              </a:ext>
            </a:extLst>
          </p:cNvPr>
          <p:cNvCxnSpPr>
            <a:stCxn id="28" idx="1"/>
            <a:endCxn id="27" idx="5"/>
          </p:cNvCxnSpPr>
          <p:nvPr/>
        </p:nvCxnSpPr>
        <p:spPr>
          <a:xfrm flipH="1" flipV="1">
            <a:off x="2114286" y="3779067"/>
            <a:ext cx="1136550" cy="942384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1554419B-F25D-425D-9D26-193B5768AC99}"/>
              </a:ext>
            </a:extLst>
          </p:cNvPr>
          <p:cNvCxnSpPr>
            <a:stCxn id="26" idx="7"/>
            <a:endCxn id="32" idx="3"/>
          </p:cNvCxnSpPr>
          <p:nvPr/>
        </p:nvCxnSpPr>
        <p:spPr>
          <a:xfrm flipV="1">
            <a:off x="1963474" y="3785659"/>
            <a:ext cx="1381108" cy="792282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DE442FB9-89C3-45AF-86B3-9263BCAA52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506909"/>
              </p:ext>
            </p:extLst>
          </p:nvPr>
        </p:nvGraphicFramePr>
        <p:xfrm>
          <a:off x="4657557" y="2080238"/>
          <a:ext cx="6786025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7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72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6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82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Telescopes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Baselines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Ind</a:t>
                      </a:r>
                      <a:r>
                        <a:rPr lang="fr-FR" dirty="0"/>
                        <a:t>. CP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Info</a:t>
                      </a:r>
                      <a:r>
                        <a:rPr lang="fr-FR" baseline="0" dirty="0"/>
                        <a:t> on phase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33%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4</a:t>
                      </a:r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</a:t>
                      </a:r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</a:t>
                      </a:r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</a:t>
                      </a:r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50%</a:t>
                      </a:r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60%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67%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71%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21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1330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190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90%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7" name="ZoneTexte 36">
            <a:extLst>
              <a:ext uri="{FF2B5EF4-FFF2-40B4-BE49-F238E27FC236}">
                <a16:creationId xmlns:a16="http://schemas.microsoft.com/office/drawing/2014/main" id="{49382881-A222-4A58-A5E7-942A67898A7C}"/>
              </a:ext>
            </a:extLst>
          </p:cNvPr>
          <p:cNvSpPr txBox="1"/>
          <p:nvPr/>
        </p:nvSpPr>
        <p:spPr>
          <a:xfrm>
            <a:off x="3872205" y="5457466"/>
            <a:ext cx="7433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Information on phase from closure phase = N-2/N</a:t>
            </a:r>
          </a:p>
        </p:txBody>
      </p:sp>
    </p:spTree>
    <p:extLst>
      <p:ext uri="{BB962C8B-B14F-4D97-AF65-F5344CB8AC3E}">
        <p14:creationId xmlns:p14="http://schemas.microsoft.com/office/powerpoint/2010/main" val="243741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A few Images with interferometry</a:t>
            </a:r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CAB4806B-6C25-41D8-A65E-24B1B260B2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1"/>
          <a:stretch/>
        </p:blipFill>
        <p:spPr>
          <a:xfrm>
            <a:off x="-5144" y="1493803"/>
            <a:ext cx="6858000" cy="5369781"/>
          </a:xfrm>
          <a:prstGeom prst="rect">
            <a:avLst/>
          </a:prstGeo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36561E00-5F47-4582-94DA-FA892FB38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11" r="1530"/>
          <a:stretch/>
        </p:blipFill>
        <p:spPr>
          <a:xfrm>
            <a:off x="5388830" y="1808267"/>
            <a:ext cx="6753068" cy="3195113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E0D31AEC-6BC1-48F3-9310-63CC68BD7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" r="3657" b="19247"/>
          <a:stretch/>
        </p:blipFill>
        <p:spPr>
          <a:xfrm>
            <a:off x="5584815" y="1493800"/>
            <a:ext cx="6607185" cy="5346586"/>
          </a:xfrm>
          <a:prstGeom prst="rect">
            <a:avLst/>
          </a:prstGeom>
        </p:spPr>
      </p:pic>
      <p:sp>
        <p:nvSpPr>
          <p:cNvPr id="83" name="Ellipse 82">
            <a:extLst>
              <a:ext uri="{FF2B5EF4-FFF2-40B4-BE49-F238E27FC236}">
                <a16:creationId xmlns:a16="http://schemas.microsoft.com/office/drawing/2014/main" id="{8325E504-8041-4F37-860E-27613A6379D2}"/>
              </a:ext>
            </a:extLst>
          </p:cNvPr>
          <p:cNvSpPr/>
          <p:nvPr/>
        </p:nvSpPr>
        <p:spPr>
          <a:xfrm rot="20066315">
            <a:off x="6579930" y="5611070"/>
            <a:ext cx="1314474" cy="4268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BC503BB4-5695-4AA6-A50A-939701FE062A}"/>
              </a:ext>
            </a:extLst>
          </p:cNvPr>
          <p:cNvSpPr/>
          <p:nvPr/>
        </p:nvSpPr>
        <p:spPr>
          <a:xfrm rot="20066315">
            <a:off x="7975471" y="5494747"/>
            <a:ext cx="1314474" cy="4268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5" name="Image 84">
            <a:extLst>
              <a:ext uri="{FF2B5EF4-FFF2-40B4-BE49-F238E27FC236}">
                <a16:creationId xmlns:a16="http://schemas.microsoft.com/office/drawing/2014/main" id="{4FAE8604-09D6-49E9-A91E-ADD6E30567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" t="3751" r="6800" b="9462"/>
          <a:stretch/>
        </p:blipFill>
        <p:spPr>
          <a:xfrm>
            <a:off x="0" y="2440131"/>
            <a:ext cx="1432875" cy="1414021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9AA5D2ED-C695-47E4-959E-2BC916F649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2" t="13724" r="59957" b="15765"/>
          <a:stretch/>
        </p:blipFill>
        <p:spPr>
          <a:xfrm>
            <a:off x="1400851" y="3479822"/>
            <a:ext cx="1108662" cy="1140642"/>
          </a:xfrm>
          <a:prstGeom prst="rect">
            <a:avLst/>
          </a:prstGeom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F0894E88-45AB-4E99-81FE-0AAC9BD756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4" t="6230" r="10902" b="15104"/>
          <a:stretch/>
        </p:blipFill>
        <p:spPr>
          <a:xfrm>
            <a:off x="1631601" y="2391296"/>
            <a:ext cx="1145318" cy="1140644"/>
          </a:xfrm>
          <a:prstGeom prst="rect">
            <a:avLst/>
          </a:prstGeom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B92C9713-1483-4BBC-AB55-7C291103C5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0" b="27457"/>
          <a:stretch/>
        </p:blipFill>
        <p:spPr>
          <a:xfrm>
            <a:off x="168225" y="5314700"/>
            <a:ext cx="3209879" cy="1046375"/>
          </a:xfrm>
          <a:prstGeom prst="rect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BE79FB6F-BD33-4109-B028-A89EE0BC85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6" t="20979" r="39453" b="21722"/>
          <a:stretch/>
        </p:blipFill>
        <p:spPr>
          <a:xfrm>
            <a:off x="10475771" y="1852481"/>
            <a:ext cx="1074656" cy="895546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B4284018-9524-47A6-8B97-7D4C4924AC5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t="18603" r="73377" b="25872"/>
          <a:stretch/>
        </p:blipFill>
        <p:spPr>
          <a:xfrm>
            <a:off x="9408236" y="1892802"/>
            <a:ext cx="933253" cy="876692"/>
          </a:xfrm>
          <a:prstGeom prst="rect">
            <a:avLst/>
          </a:prstGeom>
        </p:spPr>
      </p:pic>
      <p:pic>
        <p:nvPicPr>
          <p:cNvPr id="91" name="Image 90">
            <a:extLst>
              <a:ext uri="{FF2B5EF4-FFF2-40B4-BE49-F238E27FC236}">
                <a16:creationId xmlns:a16="http://schemas.microsoft.com/office/drawing/2014/main" id="{B4F93E33-71BF-4488-AC90-C0C7C928B8F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010002"/>
              </a:clrFrom>
              <a:clrTo>
                <a:srgbClr val="0100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3" t="11317" r="3121" b="23190"/>
          <a:stretch/>
        </p:blipFill>
        <p:spPr>
          <a:xfrm>
            <a:off x="9917116" y="2707806"/>
            <a:ext cx="1376314" cy="1008668"/>
          </a:xfrm>
          <a:prstGeom prst="rect">
            <a:avLst/>
          </a:prstGeom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3EAA5DAB-CCFC-4630-BE30-3B2AFA0B4F3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50401"/>
              </a:clrFrom>
              <a:clrTo>
                <a:srgbClr val="0504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6352" y="2510785"/>
            <a:ext cx="1071221" cy="1086975"/>
          </a:xfrm>
          <a:prstGeom prst="rect">
            <a:avLst/>
          </a:prstGeom>
        </p:spPr>
      </p:pic>
      <p:sp>
        <p:nvSpPr>
          <p:cNvPr id="93" name="ZoneTexte 92">
            <a:extLst>
              <a:ext uri="{FF2B5EF4-FFF2-40B4-BE49-F238E27FC236}">
                <a16:creationId xmlns:a16="http://schemas.microsoft.com/office/drawing/2014/main" id="{F9A6EC51-533F-4424-AB46-7A23EA23881D}"/>
              </a:ext>
            </a:extLst>
          </p:cNvPr>
          <p:cNvSpPr txBox="1"/>
          <p:nvPr/>
        </p:nvSpPr>
        <p:spPr>
          <a:xfrm>
            <a:off x="8632708" y="1873252"/>
            <a:ext cx="2798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Dust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disks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Inner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rims</a:t>
            </a:r>
            <a:r>
              <a:rPr lang="fr-FR" dirty="0">
                <a:solidFill>
                  <a:schemeClr val="bg1"/>
                </a:solidFill>
              </a:rPr>
              <a:t> of YSO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AA6417BA-3151-435C-83EC-C055C4E3EC40}"/>
              </a:ext>
            </a:extLst>
          </p:cNvPr>
          <p:cNvSpPr txBox="1"/>
          <p:nvPr/>
        </p:nvSpPr>
        <p:spPr>
          <a:xfrm>
            <a:off x="65237" y="1988021"/>
            <a:ext cx="239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Giants</a:t>
            </a:r>
            <a:r>
              <a:rPr lang="fr-FR" dirty="0">
                <a:solidFill>
                  <a:schemeClr val="bg1"/>
                </a:solidFill>
              </a:rPr>
              <a:t> and </a:t>
            </a:r>
            <a:r>
              <a:rPr lang="fr-FR" dirty="0" err="1">
                <a:solidFill>
                  <a:schemeClr val="bg1"/>
                </a:solidFill>
              </a:rPr>
              <a:t>Supergiants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905233D1-C575-4E5D-BDDA-4EF034DBB01B}"/>
              </a:ext>
            </a:extLst>
          </p:cNvPr>
          <p:cNvSpPr txBox="1"/>
          <p:nvPr/>
        </p:nvSpPr>
        <p:spPr>
          <a:xfrm>
            <a:off x="1058972" y="5136711"/>
            <a:ext cx="1355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Fast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rotators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CFF47E25-18C0-43F0-A384-07F473E7AE29}"/>
              </a:ext>
            </a:extLst>
          </p:cNvPr>
          <p:cNvSpPr txBox="1"/>
          <p:nvPr/>
        </p:nvSpPr>
        <p:spPr>
          <a:xfrm>
            <a:off x="4116091" y="4635761"/>
            <a:ext cx="1111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Mira stars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4879F189-CB4B-49EB-A9F9-96768AE770AA}"/>
              </a:ext>
            </a:extLst>
          </p:cNvPr>
          <p:cNvSpPr txBox="1"/>
          <p:nvPr/>
        </p:nvSpPr>
        <p:spPr>
          <a:xfrm>
            <a:off x="6562398" y="4615248"/>
            <a:ext cx="207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Eclipse of </a:t>
            </a:r>
            <a:r>
              <a:rPr lang="el-GR" dirty="0">
                <a:solidFill>
                  <a:schemeClr val="bg1"/>
                </a:solidFill>
              </a:rPr>
              <a:t>ε</a:t>
            </a:r>
            <a:r>
              <a:rPr lang="fr-FR" dirty="0">
                <a:solidFill>
                  <a:schemeClr val="bg1"/>
                </a:solidFill>
              </a:rPr>
              <a:t> Aur </a:t>
            </a:r>
          </a:p>
        </p:txBody>
      </p:sp>
      <p:pic>
        <p:nvPicPr>
          <p:cNvPr id="98" name="Picture 2" descr="Afficher l'image d'origine">
            <a:extLst>
              <a:ext uri="{FF2B5EF4-FFF2-40B4-BE49-F238E27FC236}">
                <a16:creationId xmlns:a16="http://schemas.microsoft.com/office/drawing/2014/main" id="{3AD6990B-0658-4C0D-9741-A253B1134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73" y="1870758"/>
            <a:ext cx="2813741" cy="158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Image 98">
            <a:extLst>
              <a:ext uri="{FF2B5EF4-FFF2-40B4-BE49-F238E27FC236}">
                <a16:creationId xmlns:a16="http://schemas.microsoft.com/office/drawing/2014/main" id="{9A1231AD-EB19-40B2-84D9-E4171EE0D67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2804" t="15430" r="25035" b="27914"/>
          <a:stretch/>
        </p:blipFill>
        <p:spPr>
          <a:xfrm>
            <a:off x="5069289" y="3332605"/>
            <a:ext cx="1307665" cy="1712856"/>
          </a:xfrm>
          <a:prstGeom prst="rect">
            <a:avLst/>
          </a:prstGeom>
        </p:spPr>
      </p:pic>
      <p:sp>
        <p:nvSpPr>
          <p:cNvPr id="100" name="ZoneTexte 99">
            <a:extLst>
              <a:ext uri="{FF2B5EF4-FFF2-40B4-BE49-F238E27FC236}">
                <a16:creationId xmlns:a16="http://schemas.microsoft.com/office/drawing/2014/main" id="{AA088C78-F09C-4907-ADE2-CBB751A120AB}"/>
              </a:ext>
            </a:extLst>
          </p:cNvPr>
          <p:cNvSpPr txBox="1"/>
          <p:nvPr/>
        </p:nvSpPr>
        <p:spPr>
          <a:xfrm>
            <a:off x="3526386" y="2758226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Zhao+ 2008</a:t>
            </a: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7ACEFFDD-7D31-415C-941A-A380F1EF1F87}"/>
              </a:ext>
            </a:extLst>
          </p:cNvPr>
          <p:cNvSpPr txBox="1"/>
          <p:nvPr/>
        </p:nvSpPr>
        <p:spPr>
          <a:xfrm>
            <a:off x="9982244" y="2497547"/>
            <a:ext cx="1144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Kluska</a:t>
            </a:r>
            <a:r>
              <a:rPr lang="fr-FR" sz="1400" dirty="0">
                <a:solidFill>
                  <a:schemeClr val="bg1"/>
                </a:solidFill>
              </a:rPr>
              <a:t>+ 2014</a:t>
            </a: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3E3B4FB3-7291-454A-BE26-E5666082AA39}"/>
              </a:ext>
            </a:extLst>
          </p:cNvPr>
          <p:cNvSpPr txBox="1"/>
          <p:nvPr/>
        </p:nvSpPr>
        <p:spPr>
          <a:xfrm>
            <a:off x="8414711" y="2677856"/>
            <a:ext cx="1215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Benisty</a:t>
            </a:r>
            <a:r>
              <a:rPr lang="fr-FR" sz="1400" dirty="0">
                <a:solidFill>
                  <a:schemeClr val="bg1"/>
                </a:solidFill>
              </a:rPr>
              <a:t>+ 2011</a:t>
            </a: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83C0CB0C-CAE8-4414-85C6-8945832D4BE5}"/>
              </a:ext>
            </a:extLst>
          </p:cNvPr>
          <p:cNvSpPr txBox="1"/>
          <p:nvPr/>
        </p:nvSpPr>
        <p:spPr>
          <a:xfrm>
            <a:off x="5251893" y="3955547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Millour</a:t>
            </a:r>
            <a:r>
              <a:rPr lang="fr-FR" sz="1400" dirty="0">
                <a:solidFill>
                  <a:schemeClr val="bg1"/>
                </a:solidFill>
              </a:rPr>
              <a:t>+ 2009</a:t>
            </a: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A4381617-FA24-4720-9105-4C72324E0306}"/>
              </a:ext>
            </a:extLst>
          </p:cNvPr>
          <p:cNvSpPr txBox="1"/>
          <p:nvPr/>
        </p:nvSpPr>
        <p:spPr>
          <a:xfrm>
            <a:off x="279545" y="6265638"/>
            <a:ext cx="3161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Monnier+ 2007, Zhao+ 2009, Che+ 2011</a:t>
            </a: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1BD40C42-6056-436F-86A2-62239AC5CD5A}"/>
              </a:ext>
            </a:extLst>
          </p:cNvPr>
          <p:cNvSpPr txBox="1"/>
          <p:nvPr/>
        </p:nvSpPr>
        <p:spPr>
          <a:xfrm>
            <a:off x="1508029" y="3329346"/>
            <a:ext cx="111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Baron+ 2014</a:t>
            </a: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FEDE1E01-BBFB-4513-B97F-FBC320C45FB5}"/>
              </a:ext>
            </a:extLst>
          </p:cNvPr>
          <p:cNvSpPr txBox="1"/>
          <p:nvPr/>
        </p:nvSpPr>
        <p:spPr>
          <a:xfrm>
            <a:off x="45181" y="3878252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Haubois</a:t>
            </a:r>
            <a:r>
              <a:rPr lang="fr-FR" sz="1400" dirty="0">
                <a:solidFill>
                  <a:schemeClr val="bg1"/>
                </a:solidFill>
              </a:rPr>
              <a:t>+ 2009</a:t>
            </a:r>
          </a:p>
        </p:txBody>
      </p:sp>
      <p:pic>
        <p:nvPicPr>
          <p:cNvPr id="107" name="Image 106">
            <a:extLst>
              <a:ext uri="{FF2B5EF4-FFF2-40B4-BE49-F238E27FC236}">
                <a16:creationId xmlns:a16="http://schemas.microsoft.com/office/drawing/2014/main" id="{E1DB6E38-2941-46CE-B44C-E748C9EF77B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000006"/>
              </a:clrFrom>
              <a:clrTo>
                <a:srgbClr val="000006">
                  <a:alpha val="0"/>
                </a:srgbClr>
              </a:clrTo>
            </a:clrChange>
          </a:blip>
          <a:srcRect l="23593" t="14643" r="7273" b="19109"/>
          <a:stretch/>
        </p:blipFill>
        <p:spPr>
          <a:xfrm>
            <a:off x="5063761" y="2222714"/>
            <a:ext cx="1227667" cy="1126067"/>
          </a:xfrm>
          <a:prstGeom prst="rect">
            <a:avLst/>
          </a:prstGeom>
        </p:spPr>
      </p:pic>
      <p:sp>
        <p:nvSpPr>
          <p:cNvPr id="108" name="ZoneTexte 107">
            <a:extLst>
              <a:ext uri="{FF2B5EF4-FFF2-40B4-BE49-F238E27FC236}">
                <a16:creationId xmlns:a16="http://schemas.microsoft.com/office/drawing/2014/main" id="{A40FEBC9-6903-4903-9B9E-2E6563D79781}"/>
              </a:ext>
            </a:extLst>
          </p:cNvPr>
          <p:cNvSpPr txBox="1"/>
          <p:nvPr/>
        </p:nvSpPr>
        <p:spPr>
          <a:xfrm>
            <a:off x="7053378" y="6213085"/>
            <a:ext cx="161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Kloppenborg</a:t>
            </a:r>
            <a:r>
              <a:rPr lang="fr-FR" sz="1400" dirty="0">
                <a:solidFill>
                  <a:schemeClr val="bg1"/>
                </a:solidFill>
              </a:rPr>
              <a:t>+ 2009</a:t>
            </a:r>
          </a:p>
        </p:txBody>
      </p:sp>
      <p:pic>
        <p:nvPicPr>
          <p:cNvPr id="109" name="Picture 2" descr="http://amber.obs.ujf-grenoble.fr/IMG/jpg/TLep.jpg">
            <a:extLst>
              <a:ext uri="{FF2B5EF4-FFF2-40B4-BE49-F238E27FC236}">
                <a16:creationId xmlns:a16="http://schemas.microsoft.com/office/drawing/2014/main" id="{54A5ECF0-4CFC-4341-9007-6BF05C31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050100"/>
              </a:clrFrom>
              <a:clrTo>
                <a:srgbClr val="0501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33" y="4939088"/>
            <a:ext cx="1247700" cy="1247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ZoneTexte 109">
            <a:extLst>
              <a:ext uri="{FF2B5EF4-FFF2-40B4-BE49-F238E27FC236}">
                <a16:creationId xmlns:a16="http://schemas.microsoft.com/office/drawing/2014/main" id="{25B5F035-A2E7-4DEB-874B-5A41E05E3590}"/>
              </a:ext>
            </a:extLst>
          </p:cNvPr>
          <p:cNvSpPr txBox="1"/>
          <p:nvPr/>
        </p:nvSpPr>
        <p:spPr>
          <a:xfrm>
            <a:off x="3952710" y="6034275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Le Bouquin+ 2009</a:t>
            </a:r>
          </a:p>
        </p:txBody>
      </p:sp>
      <p:pic>
        <p:nvPicPr>
          <p:cNvPr id="111" name="Image 110">
            <a:extLst>
              <a:ext uri="{FF2B5EF4-FFF2-40B4-BE49-F238E27FC236}">
                <a16:creationId xmlns:a16="http://schemas.microsoft.com/office/drawing/2014/main" id="{24332D7C-7B78-4B59-8DEA-86BD3F3CFB3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481" y="2343386"/>
            <a:ext cx="1415534" cy="1382357"/>
          </a:xfrm>
          <a:prstGeom prst="rect">
            <a:avLst/>
          </a:prstGeom>
        </p:spPr>
      </p:pic>
      <p:sp>
        <p:nvSpPr>
          <p:cNvPr id="112" name="ZoneTexte 111">
            <a:extLst>
              <a:ext uri="{FF2B5EF4-FFF2-40B4-BE49-F238E27FC236}">
                <a16:creationId xmlns:a16="http://schemas.microsoft.com/office/drawing/2014/main" id="{A5759B15-4D53-4771-96E1-DE1E4BC887F6}"/>
              </a:ext>
            </a:extLst>
          </p:cNvPr>
          <p:cNvSpPr txBox="1"/>
          <p:nvPr/>
        </p:nvSpPr>
        <p:spPr>
          <a:xfrm>
            <a:off x="6661286" y="2799298"/>
            <a:ext cx="1080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Kraus+ 2012</a:t>
            </a:r>
          </a:p>
        </p:txBody>
      </p:sp>
      <p:pic>
        <p:nvPicPr>
          <p:cNvPr id="113" name="Image 112">
            <a:extLst>
              <a:ext uri="{FF2B5EF4-FFF2-40B4-BE49-F238E27FC236}">
                <a16:creationId xmlns:a16="http://schemas.microsoft.com/office/drawing/2014/main" id="{0D4331D5-58D0-4734-BB70-10E3678ED57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6275" y="4365140"/>
            <a:ext cx="2138991" cy="2122689"/>
          </a:xfrm>
          <a:prstGeom prst="rect">
            <a:avLst/>
          </a:prstGeom>
        </p:spPr>
      </p:pic>
      <p:sp>
        <p:nvSpPr>
          <p:cNvPr id="114" name="ZoneTexte 113">
            <a:extLst>
              <a:ext uri="{FF2B5EF4-FFF2-40B4-BE49-F238E27FC236}">
                <a16:creationId xmlns:a16="http://schemas.microsoft.com/office/drawing/2014/main" id="{C14317F6-71D3-4634-BA67-2C8FD0674A5C}"/>
              </a:ext>
            </a:extLst>
          </p:cNvPr>
          <p:cNvSpPr txBox="1"/>
          <p:nvPr/>
        </p:nvSpPr>
        <p:spPr>
          <a:xfrm>
            <a:off x="9312226" y="4623884"/>
            <a:ext cx="2315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very</a:t>
            </a:r>
            <a:r>
              <a:rPr lang="fr-FR" dirty="0">
                <a:solidFill>
                  <a:schemeClr val="bg1"/>
                </a:solidFill>
              </a:rPr>
              <a:t> massive YSO </a:t>
            </a:r>
            <a:r>
              <a:rPr lang="fr-FR" dirty="0" err="1">
                <a:solidFill>
                  <a:schemeClr val="bg1"/>
                </a:solidFill>
              </a:rPr>
              <a:t>disks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5" name="ZoneTexte 114">
            <a:extLst>
              <a:ext uri="{FF2B5EF4-FFF2-40B4-BE49-F238E27FC236}">
                <a16:creationId xmlns:a16="http://schemas.microsoft.com/office/drawing/2014/main" id="{AFC4B179-3A97-4AB4-AD27-D1AD2E49D270}"/>
              </a:ext>
            </a:extLst>
          </p:cNvPr>
          <p:cNvSpPr txBox="1"/>
          <p:nvPr/>
        </p:nvSpPr>
        <p:spPr>
          <a:xfrm>
            <a:off x="10011675" y="5803213"/>
            <a:ext cx="1080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Kraus+ 2010</a:t>
            </a:r>
          </a:p>
        </p:txBody>
      </p:sp>
      <p:pic>
        <p:nvPicPr>
          <p:cNvPr id="116" name="Image 115">
            <a:extLst>
              <a:ext uri="{FF2B5EF4-FFF2-40B4-BE49-F238E27FC236}">
                <a16:creationId xmlns:a16="http://schemas.microsoft.com/office/drawing/2014/main" id="{2513EECA-3021-4363-B60E-9DBD38FF21A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3668" r="65271" b="25733"/>
          <a:stretch/>
        </p:blipFill>
        <p:spPr>
          <a:xfrm>
            <a:off x="5712832" y="5090350"/>
            <a:ext cx="1156845" cy="1059540"/>
          </a:xfrm>
          <a:prstGeom prst="rect">
            <a:avLst/>
          </a:prstGeom>
        </p:spPr>
      </p:pic>
      <p:pic>
        <p:nvPicPr>
          <p:cNvPr id="117" name="Image 116">
            <a:extLst>
              <a:ext uri="{FF2B5EF4-FFF2-40B4-BE49-F238E27FC236}">
                <a16:creationId xmlns:a16="http://schemas.microsoft.com/office/drawing/2014/main" id="{812342E5-46AB-419C-9259-F8EF7A7231A5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clrChange>
              <a:clrFrom>
                <a:srgbClr val="0E0000"/>
              </a:clrFrom>
              <a:clrTo>
                <a:srgbClr val="0E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5" t="24892" r="35093" b="24508"/>
          <a:stretch/>
        </p:blipFill>
        <p:spPr>
          <a:xfrm>
            <a:off x="6802331" y="5023323"/>
            <a:ext cx="1156845" cy="1059540"/>
          </a:xfrm>
          <a:prstGeom prst="rect">
            <a:avLst/>
          </a:prstGeom>
        </p:spPr>
      </p:pic>
      <p:pic>
        <p:nvPicPr>
          <p:cNvPr id="118" name="Image 117">
            <a:extLst>
              <a:ext uri="{FF2B5EF4-FFF2-40B4-BE49-F238E27FC236}">
                <a16:creationId xmlns:a16="http://schemas.microsoft.com/office/drawing/2014/main" id="{BFA525B5-21E3-40F2-8CDB-893544DA271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050000"/>
              </a:clrFrom>
              <a:clrTo>
                <a:srgbClr val="05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5" t="24892" r="4263" b="24508"/>
          <a:stretch/>
        </p:blipFill>
        <p:spPr>
          <a:xfrm>
            <a:off x="7934404" y="4988835"/>
            <a:ext cx="1156845" cy="1059540"/>
          </a:xfrm>
          <a:prstGeom prst="rect">
            <a:avLst/>
          </a:prstGeom>
        </p:spPr>
      </p:pic>
      <p:sp>
        <p:nvSpPr>
          <p:cNvPr id="119" name="ZoneTexte 118">
            <a:extLst>
              <a:ext uri="{FF2B5EF4-FFF2-40B4-BE49-F238E27FC236}">
                <a16:creationId xmlns:a16="http://schemas.microsoft.com/office/drawing/2014/main" id="{18B2F22E-0811-4FD0-8FFF-16A740F52587}"/>
              </a:ext>
            </a:extLst>
          </p:cNvPr>
          <p:cNvSpPr txBox="1"/>
          <p:nvPr/>
        </p:nvSpPr>
        <p:spPr>
          <a:xfrm>
            <a:off x="3934545" y="1808270"/>
            <a:ext cx="390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Binaries</a:t>
            </a:r>
            <a:r>
              <a:rPr lang="fr-FR" dirty="0">
                <a:solidFill>
                  <a:schemeClr val="bg1"/>
                </a:solidFill>
              </a:rPr>
              <a:t> (</a:t>
            </a:r>
            <a:r>
              <a:rPr lang="fr-FR" dirty="0" err="1">
                <a:solidFill>
                  <a:schemeClr val="bg1"/>
                </a:solidFill>
              </a:rPr>
              <a:t>Interacting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err="1">
                <a:solidFill>
                  <a:schemeClr val="bg1"/>
                </a:solidFill>
              </a:rPr>
              <a:t>symbiotics</a:t>
            </a:r>
            <a:r>
              <a:rPr lang="fr-FR" dirty="0">
                <a:solidFill>
                  <a:schemeClr val="bg1"/>
                </a:solidFill>
              </a:rPr>
              <a:t>, B[e]…)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D2038246-374F-4323-BB11-46F059D811DB}"/>
              </a:ext>
            </a:extLst>
          </p:cNvPr>
          <p:cNvSpPr txBox="1"/>
          <p:nvPr/>
        </p:nvSpPr>
        <p:spPr>
          <a:xfrm>
            <a:off x="5064207" y="3179332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Blind+ 2014</a:t>
            </a:r>
          </a:p>
        </p:txBody>
      </p:sp>
      <p:pic>
        <p:nvPicPr>
          <p:cNvPr id="121" name="Picture 10">
            <a:extLst>
              <a:ext uri="{FF2B5EF4-FFF2-40B4-BE49-F238E27FC236}">
                <a16:creationId xmlns:a16="http://schemas.microsoft.com/office/drawing/2014/main" id="{5C73CC35-7C2E-442F-9D27-DFBDCDF6976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964" y="3135455"/>
            <a:ext cx="1610746" cy="1610746"/>
          </a:xfrm>
          <a:prstGeom prst="rect">
            <a:avLst/>
          </a:prstGeom>
        </p:spPr>
      </p:pic>
      <p:sp>
        <p:nvSpPr>
          <p:cNvPr id="122" name="ZoneTexte 49">
            <a:extLst>
              <a:ext uri="{FF2B5EF4-FFF2-40B4-BE49-F238E27FC236}">
                <a16:creationId xmlns:a16="http://schemas.microsoft.com/office/drawing/2014/main" id="{71FA2D84-C9A6-42C2-BC1A-46DD5E4E99C2}"/>
              </a:ext>
            </a:extLst>
          </p:cNvPr>
          <p:cNvSpPr txBox="1"/>
          <p:nvPr/>
        </p:nvSpPr>
        <p:spPr>
          <a:xfrm>
            <a:off x="2552104" y="4507876"/>
            <a:ext cx="1256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Paladini</a:t>
            </a:r>
            <a:r>
              <a:rPr lang="fr-FR" sz="1400" dirty="0">
                <a:solidFill>
                  <a:schemeClr val="bg1"/>
                </a:solidFill>
              </a:rPr>
              <a:t>+ 2018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1E2521F-05AE-4455-BD83-5709B420C830}"/>
              </a:ext>
            </a:extLst>
          </p:cNvPr>
          <p:cNvSpPr txBox="1"/>
          <p:nvPr/>
        </p:nvSpPr>
        <p:spPr>
          <a:xfrm rot="196055">
            <a:off x="1773164" y="3160986"/>
            <a:ext cx="90656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in H or K band!!</a:t>
            </a:r>
            <a:endParaRPr lang="en-GB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112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872384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Spectro-interferometric imaging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F6A996-820B-420C-A867-9DE50A4071D6}"/>
              </a:ext>
            </a:extLst>
          </p:cNvPr>
          <p:cNvSpPr txBox="1"/>
          <p:nvPr/>
        </p:nvSpPr>
        <p:spPr>
          <a:xfrm>
            <a:off x="2633845" y="1514967"/>
            <a:ext cx="64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binary Be star ϕ </a:t>
            </a:r>
            <a:r>
              <a:rPr lang="en-US" dirty="0" err="1">
                <a:solidFill>
                  <a:schemeClr val="bg1"/>
                </a:solidFill>
              </a:rPr>
              <a:t>Persei</a:t>
            </a:r>
            <a:r>
              <a:rPr lang="en-US" dirty="0">
                <a:solidFill>
                  <a:schemeClr val="bg1"/>
                </a:solidFill>
              </a:rPr>
              <a:t> seen by CHARA/VEGA (</a:t>
            </a:r>
            <a:r>
              <a:rPr lang="en-US" dirty="0" err="1">
                <a:solidFill>
                  <a:schemeClr val="bg1"/>
                </a:solidFill>
              </a:rPr>
              <a:t>Mourard</a:t>
            </a:r>
            <a:r>
              <a:rPr lang="en-US" dirty="0">
                <a:solidFill>
                  <a:schemeClr val="bg1"/>
                </a:solidFill>
              </a:rPr>
              <a:t>+ 2015)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C1A9411-CA0C-4CDE-921D-D46B0F6D66DC}"/>
              </a:ext>
            </a:extLst>
          </p:cNvPr>
          <p:cNvCxnSpPr/>
          <p:nvPr/>
        </p:nvCxnSpPr>
        <p:spPr>
          <a:xfrm>
            <a:off x="214685" y="4081607"/>
            <a:ext cx="623515" cy="0"/>
          </a:xfrm>
          <a:prstGeom prst="line">
            <a:avLst/>
          </a:prstGeom>
          <a:ln w="28575">
            <a:solidFill>
              <a:schemeClr val="bg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A31CE17E-A284-4EFC-B2B9-9481136F4A8B}"/>
              </a:ext>
            </a:extLst>
          </p:cNvPr>
          <p:cNvSpPr txBox="1"/>
          <p:nvPr/>
        </p:nvSpPr>
        <p:spPr>
          <a:xfrm>
            <a:off x="264992" y="3819997"/>
            <a:ext cx="5229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1 mas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5902536E-BDBC-4E77-95CE-9F3552572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1773" t="4056" r="5314" b="55913"/>
          <a:stretch/>
        </p:blipFill>
        <p:spPr bwMode="auto">
          <a:xfrm>
            <a:off x="928314" y="4716469"/>
            <a:ext cx="3831936" cy="185004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5A738C3-C328-42D5-B7E4-CC46BA16ADF4}"/>
              </a:ext>
            </a:extLst>
          </p:cNvPr>
          <p:cNvSpPr txBox="1"/>
          <p:nvPr/>
        </p:nvSpPr>
        <p:spPr>
          <a:xfrm>
            <a:off x="787124" y="6488668"/>
            <a:ext cx="8299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Observation </a:t>
            </a:r>
            <a:r>
              <a:rPr lang="fr-FR" dirty="0" err="1">
                <a:solidFill>
                  <a:schemeClr val="bg1"/>
                </a:solidFill>
              </a:rPr>
              <a:t>with</a:t>
            </a:r>
            <a:r>
              <a:rPr lang="fr-FR" dirty="0">
                <a:solidFill>
                  <a:schemeClr val="bg1"/>
                </a:solidFill>
              </a:rPr>
              <a:t> CHARA/VEGA in the H</a:t>
            </a:r>
            <a:r>
              <a:rPr lang="fr-FR" dirty="0">
                <a:solidFill>
                  <a:schemeClr val="bg1"/>
                </a:solidFill>
                <a:latin typeface="Symbol" pitchFamily="18" charset="2"/>
              </a:rPr>
              <a:t>a </a:t>
            </a:r>
            <a:r>
              <a:rPr lang="fr-FR" dirty="0" err="1">
                <a:solidFill>
                  <a:schemeClr val="bg1"/>
                </a:solidFill>
              </a:rPr>
              <a:t>emission</a:t>
            </a:r>
            <a:r>
              <a:rPr lang="fr-FR" dirty="0">
                <a:solidFill>
                  <a:schemeClr val="bg1"/>
                </a:solidFill>
              </a:rPr>
              <a:t> line </a:t>
            </a:r>
            <a:r>
              <a:rPr lang="fr-FR" dirty="0" err="1">
                <a:solidFill>
                  <a:schemeClr val="bg1"/>
                </a:solidFill>
              </a:rPr>
              <a:t>wit</a:t>
            </a:r>
            <a:r>
              <a:rPr lang="fr-FR" dirty="0">
                <a:solidFill>
                  <a:schemeClr val="bg1"/>
                </a:solidFill>
              </a:rPr>
              <a:t> h a </a:t>
            </a:r>
            <a:r>
              <a:rPr lang="fr-FR" dirty="0" err="1">
                <a:solidFill>
                  <a:schemeClr val="bg1"/>
                </a:solidFill>
              </a:rPr>
              <a:t>nice</a:t>
            </a:r>
            <a:r>
              <a:rPr lang="fr-FR" dirty="0">
                <a:solidFill>
                  <a:schemeClr val="bg1"/>
                </a:solidFill>
              </a:rPr>
              <a:t> (</a:t>
            </a:r>
            <a:r>
              <a:rPr lang="fr-FR" dirty="0" err="1">
                <a:solidFill>
                  <a:schemeClr val="bg1"/>
                </a:solidFill>
              </a:rPr>
              <a:t>u,v</a:t>
            </a:r>
            <a:r>
              <a:rPr lang="fr-FR" dirty="0">
                <a:solidFill>
                  <a:schemeClr val="bg1"/>
                </a:solidFill>
              </a:rPr>
              <a:t>) plan </a:t>
            </a:r>
            <a:r>
              <a:rPr lang="fr-FR" dirty="0" err="1">
                <a:solidFill>
                  <a:schemeClr val="bg1"/>
                </a:solidFill>
              </a:rPr>
              <a:t>coverage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C3C26FE-914C-4527-AF55-8CBE32F1C6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68" y="4670491"/>
            <a:ext cx="1883234" cy="1818177"/>
          </a:xfrm>
          <a:prstGeom prst="rect">
            <a:avLst/>
          </a:prstGeom>
        </p:spPr>
      </p:pic>
      <p:grpSp>
        <p:nvGrpSpPr>
          <p:cNvPr id="22" name="Group 4">
            <a:extLst>
              <a:ext uri="{FF2B5EF4-FFF2-40B4-BE49-F238E27FC236}">
                <a16:creationId xmlns:a16="http://schemas.microsoft.com/office/drawing/2014/main" id="{35D16AD4-1C08-424F-AF5C-5A7FCCA3EA79}"/>
              </a:ext>
            </a:extLst>
          </p:cNvPr>
          <p:cNvGrpSpPr/>
          <p:nvPr/>
        </p:nvGrpSpPr>
        <p:grpSpPr>
          <a:xfrm>
            <a:off x="15986" y="1852028"/>
            <a:ext cx="12176014" cy="2722464"/>
            <a:chOff x="15987" y="1338494"/>
            <a:chExt cx="12176014" cy="2722464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39DCE59-7455-4834-8CED-922796DE0A94}"/>
                </a:ext>
              </a:extLst>
            </p:cNvPr>
            <p:cNvSpPr txBox="1"/>
            <p:nvPr/>
          </p:nvSpPr>
          <p:spPr>
            <a:xfrm>
              <a:off x="339213" y="1626051"/>
              <a:ext cx="24098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CHARA/VEGA H</a:t>
              </a:r>
              <a:r>
                <a:rPr lang="el-GR" dirty="0">
                  <a:solidFill>
                    <a:schemeClr val="bg1"/>
                  </a:solidFill>
                </a:rPr>
                <a:t>α</a:t>
              </a:r>
              <a:r>
                <a:rPr lang="fr-FR" dirty="0">
                  <a:solidFill>
                    <a:schemeClr val="bg1"/>
                  </a:solidFill>
                </a:rPr>
                <a:t> Image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5650D6B1-AEB9-4F75-92CB-771AF9B28693}"/>
                </a:ext>
              </a:extLst>
            </p:cNvPr>
            <p:cNvGrpSpPr/>
            <p:nvPr/>
          </p:nvGrpSpPr>
          <p:grpSpPr>
            <a:xfrm>
              <a:off x="15987" y="1338494"/>
              <a:ext cx="12176014" cy="2722464"/>
              <a:chOff x="205861" y="1494761"/>
              <a:chExt cx="12176014" cy="2722464"/>
            </a:xfrm>
          </p:grpSpPr>
          <p:pic>
            <p:nvPicPr>
              <p:cNvPr id="27" name="Picture 2">
                <a:extLst>
                  <a:ext uri="{FF2B5EF4-FFF2-40B4-BE49-F238E27FC236}">
                    <a16:creationId xmlns:a16="http://schemas.microsoft.com/office/drawing/2014/main" id="{8DFBC9DC-D5E3-4F77-BA75-91357F19C7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6908" b="34505"/>
              <a:stretch/>
            </p:blipFill>
            <p:spPr bwMode="auto">
              <a:xfrm>
                <a:off x="205861" y="1810718"/>
                <a:ext cx="5656592" cy="2024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">
                <a:extLst>
                  <a:ext uri="{FF2B5EF4-FFF2-40B4-BE49-F238E27FC236}">
                    <a16:creationId xmlns:a16="http://schemas.microsoft.com/office/drawing/2014/main" id="{72195102-C6A7-4390-86FC-8BAA22AFA6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647" r="7151" b="34562"/>
              <a:stretch/>
            </p:blipFill>
            <p:spPr bwMode="auto">
              <a:xfrm>
                <a:off x="5798329" y="1814394"/>
                <a:ext cx="6583546" cy="20204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7D787CB3-1D12-4665-9A7A-56DDA7812ED4}"/>
                  </a:ext>
                </a:extLst>
              </p:cNvPr>
              <p:cNvSpPr txBox="1"/>
              <p:nvPr/>
            </p:nvSpPr>
            <p:spPr>
              <a:xfrm>
                <a:off x="1072483" y="1494761"/>
                <a:ext cx="42316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err="1">
                    <a:solidFill>
                      <a:schemeClr val="bg1"/>
                    </a:solidFill>
                  </a:rPr>
                  <a:t>Reconstructed</a:t>
                </a:r>
                <a:r>
                  <a:rPr lang="fr-FR" b="1" dirty="0">
                    <a:solidFill>
                      <a:schemeClr val="bg1"/>
                    </a:solidFill>
                  </a:rPr>
                  <a:t> images </a:t>
                </a:r>
                <a:r>
                  <a:rPr lang="fr-FR" b="1" dirty="0" err="1">
                    <a:solidFill>
                      <a:schemeClr val="bg1"/>
                    </a:solidFill>
                  </a:rPr>
                  <a:t>from</a:t>
                </a:r>
                <a:r>
                  <a:rPr lang="fr-FR" b="1" dirty="0">
                    <a:solidFill>
                      <a:schemeClr val="bg1"/>
                    </a:solidFill>
                  </a:rPr>
                  <a:t> the VEGA data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0638715-6A34-461B-A1C0-0A9F80F18116}"/>
                  </a:ext>
                </a:extLst>
              </p:cNvPr>
              <p:cNvSpPr txBox="1"/>
              <p:nvPr/>
            </p:nvSpPr>
            <p:spPr>
              <a:xfrm>
                <a:off x="1185061" y="3847893"/>
                <a:ext cx="21858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err="1">
                    <a:solidFill>
                      <a:schemeClr val="bg1"/>
                    </a:solidFill>
                  </a:rPr>
                  <a:t>Keplerian</a:t>
                </a:r>
                <a:r>
                  <a:rPr lang="fr-FR" b="1" dirty="0">
                    <a:solidFill>
                      <a:schemeClr val="bg1"/>
                    </a:solidFill>
                  </a:rPr>
                  <a:t> </a:t>
                </a:r>
                <a:r>
                  <a:rPr lang="fr-FR" b="1" dirty="0" err="1">
                    <a:solidFill>
                      <a:schemeClr val="bg1"/>
                    </a:solidFill>
                  </a:rPr>
                  <a:t>disk</a:t>
                </a:r>
                <a:r>
                  <a:rPr lang="fr-FR" b="1" dirty="0">
                    <a:solidFill>
                      <a:schemeClr val="bg1"/>
                    </a:solidFill>
                  </a:rPr>
                  <a:t> model</a:t>
                </a:r>
              </a:p>
            </p:txBody>
          </p:sp>
        </p:grpSp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48027C3B-4424-4C4A-A358-6795E12482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662" r="56908"/>
            <a:stretch/>
          </p:blipFill>
          <p:spPr bwMode="auto">
            <a:xfrm>
              <a:off x="15987" y="3426060"/>
              <a:ext cx="5656592" cy="319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5130F402-3498-479E-824F-A68E85E324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47" t="91403" r="7151"/>
            <a:stretch/>
          </p:blipFill>
          <p:spPr bwMode="auto">
            <a:xfrm>
              <a:off x="5608455" y="3484910"/>
              <a:ext cx="6583546" cy="265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7249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872384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Spectro-interferometry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40F30F9C-4AA1-4EC0-A0B5-8AD2956A8A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" r="87100" b="9045"/>
          <a:stretch/>
        </p:blipFill>
        <p:spPr>
          <a:xfrm>
            <a:off x="91554" y="1460980"/>
            <a:ext cx="750511" cy="5070237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D3ABC027-7EE1-45CC-9893-D0424D2FF537}"/>
              </a:ext>
            </a:extLst>
          </p:cNvPr>
          <p:cNvSpPr txBox="1"/>
          <p:nvPr/>
        </p:nvSpPr>
        <p:spPr>
          <a:xfrm>
            <a:off x="0" y="6473918"/>
            <a:ext cx="6483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VLTI/AMBER 3Tels fringes on a Be star around </a:t>
            </a:r>
            <a:r>
              <a:rPr lang="en-US" sz="2000" b="1" dirty="0" err="1">
                <a:solidFill>
                  <a:schemeClr val="bg1"/>
                </a:solidFill>
              </a:rPr>
              <a:t>Brγ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9989FDE2-27C8-4534-AF21-F2231131B63C}"/>
              </a:ext>
            </a:extLst>
          </p:cNvPr>
          <p:cNvSpPr txBox="1"/>
          <p:nvPr/>
        </p:nvSpPr>
        <p:spPr>
          <a:xfrm>
            <a:off x="5850986" y="1774530"/>
            <a:ext cx="63484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Spectro-interferometric data</a:t>
            </a:r>
          </a:p>
          <a:p>
            <a:pPr algn="ctr"/>
            <a:endParaRPr lang="en-US" sz="2000" u="sng" dirty="0">
              <a:solidFill>
                <a:schemeClr val="bg1"/>
              </a:solidFill>
            </a:endParaRPr>
          </a:p>
          <a:p>
            <a:pPr algn="ctr"/>
            <a:r>
              <a:rPr lang="en-US" sz="2000" u="sng" dirty="0">
                <a:solidFill>
                  <a:schemeClr val="bg1"/>
                </a:solidFill>
              </a:rPr>
              <a:t>Visibility </a:t>
            </a:r>
            <a:r>
              <a:rPr lang="en-US" sz="2000" dirty="0">
                <a:solidFill>
                  <a:schemeClr val="bg1"/>
                </a:solidFill>
              </a:rPr>
              <a:t>V(</a:t>
            </a:r>
            <a:r>
              <a:rPr lang="el-GR" sz="2000" dirty="0">
                <a:solidFill>
                  <a:schemeClr val="bg1"/>
                </a:solidFill>
              </a:rPr>
              <a:t>λ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en-US" sz="2000" u="sng" dirty="0">
                <a:solidFill>
                  <a:schemeClr val="bg1"/>
                </a:solidFill>
              </a:rPr>
              <a:t>Closure phase </a:t>
            </a:r>
            <a:r>
              <a:rPr lang="el-GR" sz="2000" dirty="0">
                <a:solidFill>
                  <a:schemeClr val="bg1"/>
                </a:solidFill>
              </a:rPr>
              <a:t>φ</a:t>
            </a:r>
            <a:r>
              <a:rPr lang="en-US" sz="2000" dirty="0">
                <a:solidFill>
                  <a:schemeClr val="bg1"/>
                </a:solidFill>
              </a:rPr>
              <a:t>(</a:t>
            </a:r>
            <a:r>
              <a:rPr lang="el-GR" sz="2000" dirty="0">
                <a:solidFill>
                  <a:schemeClr val="bg1"/>
                </a:solidFill>
              </a:rPr>
              <a:t>λ</a:t>
            </a:r>
            <a:r>
              <a:rPr lang="en-US" sz="2000" dirty="0">
                <a:solidFill>
                  <a:schemeClr val="bg1"/>
                </a:solidFill>
              </a:rPr>
              <a:t>) </a:t>
            </a:r>
          </a:p>
          <a:p>
            <a:pPr algn="ctr"/>
            <a:r>
              <a:rPr lang="fr-F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fr-FR" sz="2000" u="sng" dirty="0">
                <a:solidFill>
                  <a:schemeClr val="bg1"/>
                </a:solidFill>
              </a:rPr>
              <a:t>Spectrum</a:t>
            </a:r>
            <a:r>
              <a:rPr lang="fr-FR" sz="2000" dirty="0">
                <a:solidFill>
                  <a:schemeClr val="bg1"/>
                </a:solidFill>
              </a:rPr>
              <a:t> F(</a:t>
            </a:r>
            <a:r>
              <a:rPr lang="el-GR" sz="2000" dirty="0">
                <a:solidFill>
                  <a:schemeClr val="bg1"/>
                </a:solidFill>
              </a:rPr>
              <a:t>λ</a:t>
            </a:r>
            <a:r>
              <a:rPr lang="fr-FR" sz="20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+</a:t>
            </a:r>
            <a:endParaRPr lang="en-US" sz="2000" u="sng" dirty="0">
              <a:solidFill>
                <a:schemeClr val="bg1"/>
              </a:solidFill>
            </a:endParaRPr>
          </a:p>
          <a:p>
            <a:pPr algn="ctr"/>
            <a:r>
              <a:rPr lang="en-US" sz="2000" u="sng" dirty="0">
                <a:solidFill>
                  <a:schemeClr val="bg1"/>
                </a:solidFill>
              </a:rPr>
              <a:t>Differential phase 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l-GR" sz="2000" dirty="0">
                <a:solidFill>
                  <a:schemeClr val="bg1"/>
                </a:solidFill>
              </a:rPr>
              <a:t>ϕ</a:t>
            </a:r>
            <a:r>
              <a:rPr lang="en-US" sz="2000" dirty="0">
                <a:solidFill>
                  <a:schemeClr val="bg1"/>
                </a:solidFill>
              </a:rPr>
              <a:t>(</a:t>
            </a:r>
            <a:r>
              <a:rPr lang="el-GR" sz="2000" dirty="0">
                <a:solidFill>
                  <a:schemeClr val="bg1"/>
                </a:solidFill>
              </a:rPr>
              <a:t>λ</a:t>
            </a:r>
            <a:r>
              <a:rPr lang="en-US" sz="2000" dirty="0">
                <a:solidFill>
                  <a:schemeClr val="bg1"/>
                </a:solidFill>
              </a:rPr>
              <a:t>)   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(~real phase – </a:t>
            </a:r>
            <a:r>
              <a:rPr lang="en-US" sz="2000" dirty="0" err="1">
                <a:solidFill>
                  <a:schemeClr val="bg1"/>
                </a:solidFill>
              </a:rPr>
              <a:t>cst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Position » as a </a:t>
            </a:r>
            <a:r>
              <a:rPr lang="fr-F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l-G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				</a:t>
            </a: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8F355EE5-C79F-437F-BF42-0D6A0A9320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491" y="1457160"/>
            <a:ext cx="3596176" cy="5074057"/>
          </a:xfrm>
          <a:prstGeom prst="rect">
            <a:avLst/>
          </a:prstGeom>
        </p:spPr>
      </p:pic>
      <p:pic>
        <p:nvPicPr>
          <p:cNvPr id="56" name="Image 13">
            <a:extLst>
              <a:ext uri="{FF2B5EF4-FFF2-40B4-BE49-F238E27FC236}">
                <a16:creationId xmlns:a16="http://schemas.microsoft.com/office/drawing/2014/main" id="{2E760509-B1DC-436B-97E5-317E8393B2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3" t="2191" r="-760" b="9679"/>
          <a:stretch/>
        </p:blipFill>
        <p:spPr>
          <a:xfrm>
            <a:off x="1465795" y="1460980"/>
            <a:ext cx="1211700" cy="5070238"/>
          </a:xfrm>
          <a:prstGeom prst="rect">
            <a:avLst/>
          </a:prstGeom>
        </p:spPr>
      </p:pic>
      <p:pic>
        <p:nvPicPr>
          <p:cNvPr id="57" name="Image 13">
            <a:extLst>
              <a:ext uri="{FF2B5EF4-FFF2-40B4-BE49-F238E27FC236}">
                <a16:creationId xmlns:a16="http://schemas.microsoft.com/office/drawing/2014/main" id="{1327A8F3-9E24-4AEC-986E-DDE46942E7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8" t="2825" r="34507" b="9045"/>
          <a:stretch/>
        </p:blipFill>
        <p:spPr>
          <a:xfrm>
            <a:off x="793897" y="1460980"/>
            <a:ext cx="882278" cy="507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7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E3E63ED-52F3-4478-A2AF-C6F2B1EC171F}"/>
              </a:ext>
            </a:extLst>
          </p:cNvPr>
          <p:cNvSpPr txBox="1"/>
          <p:nvPr/>
        </p:nvSpPr>
        <p:spPr>
          <a:xfrm>
            <a:off x="1" y="2033338"/>
            <a:ext cx="121919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3200" dirty="0">
                <a:solidFill>
                  <a:schemeClr val="bg1"/>
                </a:solidFill>
              </a:rPr>
              <a:t>Long-</a:t>
            </a:r>
            <a:r>
              <a:rPr lang="fr-FR" sz="3200" dirty="0" err="1">
                <a:solidFill>
                  <a:schemeClr val="bg1"/>
                </a:solidFill>
              </a:rPr>
              <a:t>baseline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  <a:r>
              <a:rPr lang="fr-FR" sz="3200" dirty="0" err="1">
                <a:solidFill>
                  <a:schemeClr val="bg1"/>
                </a:solidFill>
              </a:rPr>
              <a:t>interferometry</a:t>
            </a:r>
            <a:r>
              <a:rPr lang="fr-FR" sz="3200" dirty="0">
                <a:solidFill>
                  <a:schemeClr val="bg1"/>
                </a:solidFill>
              </a:rPr>
              <a:t> 101 in 5min</a:t>
            </a:r>
          </a:p>
          <a:p>
            <a:pPr lvl="1"/>
            <a:endParaRPr lang="fr-FR" sz="3200" dirty="0">
              <a:solidFill>
                <a:schemeClr val="bg1"/>
              </a:solidFill>
            </a:endParaRPr>
          </a:p>
          <a:p>
            <a:pPr lvl="1"/>
            <a:r>
              <a:rPr lang="fr-FR" sz="3200" dirty="0">
                <a:solidFill>
                  <a:srgbClr val="FF0000"/>
                </a:solidFill>
              </a:rPr>
              <a:t>Description of consortium Programmes</a:t>
            </a:r>
          </a:p>
          <a:p>
            <a:pPr lvl="1"/>
            <a:endParaRPr lang="fr-FR" sz="3200" dirty="0">
              <a:solidFill>
                <a:schemeClr val="bg1"/>
              </a:solidFill>
            </a:endParaRPr>
          </a:p>
          <a:p>
            <a:pPr lvl="1"/>
            <a:r>
              <a:rPr lang="fr-FR" sz="3200" dirty="0" err="1">
                <a:solidFill>
                  <a:schemeClr val="bg1"/>
                </a:solidFill>
              </a:rPr>
              <a:t>My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  <a:r>
              <a:rPr lang="fr-FR" sz="3200" dirty="0" err="1">
                <a:solidFill>
                  <a:schemeClr val="bg1"/>
                </a:solidFill>
              </a:rPr>
              <a:t>personnal</a:t>
            </a:r>
            <a:r>
              <a:rPr lang="fr-FR" sz="3200" dirty="0">
                <a:solidFill>
                  <a:schemeClr val="bg1"/>
                </a:solidFill>
              </a:rPr>
              <a:t> sciences cases : hot stars </a:t>
            </a:r>
            <a:r>
              <a:rPr lang="fr-FR" sz="3200" dirty="0" err="1">
                <a:solidFill>
                  <a:schemeClr val="bg1"/>
                </a:solidFill>
              </a:rPr>
              <a:t>environments</a:t>
            </a:r>
            <a:endParaRPr lang="fr-FR" sz="3200" dirty="0">
              <a:solidFill>
                <a:schemeClr val="bg1"/>
              </a:solidFill>
            </a:endParaRPr>
          </a:p>
          <a:p>
            <a:pPr lvl="1"/>
            <a:endParaRPr lang="fr-F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730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MATISSE is MIDI successor…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4EA56142-3F52-4A3E-A5C0-6B6CBB081576}"/>
              </a:ext>
            </a:extLst>
          </p:cNvPr>
          <p:cNvSpPr txBox="1"/>
          <p:nvPr/>
        </p:nvSpPr>
        <p:spPr>
          <a:xfrm>
            <a:off x="-1" y="1723721"/>
            <a:ext cx="121919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solidFill>
                  <a:schemeClr val="bg1"/>
                </a:solidFill>
              </a:rPr>
              <a:t>MATISSE was originally thought as a 4-telescopes MIDI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More or less the same sensibility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Same spectral window : N band (8-13um)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But 6x gain is efficiency for visibility measurements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And imaging capability thanks to closure phase</a:t>
            </a:r>
          </a:p>
          <a:p>
            <a:pPr lvl="1"/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Then L&amp;M bands were added (2.9-5um) in the concept 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Allow to study warmer material (dust &amp; gas)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Higher resolution modes up to 4000 : chemistry &amp; kinematics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Easier fringe search and </a:t>
            </a:r>
            <a:r>
              <a:rPr lang="en-US" sz="2800" dirty="0" err="1">
                <a:solidFill>
                  <a:schemeClr val="bg1"/>
                </a:solidFill>
              </a:rPr>
              <a:t>coherencing</a:t>
            </a:r>
            <a:r>
              <a:rPr lang="en-US" sz="2800" dirty="0">
                <a:solidFill>
                  <a:schemeClr val="bg1"/>
                </a:solidFill>
              </a:rPr>
              <a:t> (L band usually more sensitive)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620E3C-5B55-4CB9-914D-B9D47F184ACD}"/>
              </a:ext>
            </a:extLst>
          </p:cNvPr>
          <p:cNvSpPr txBox="1"/>
          <p:nvPr/>
        </p:nvSpPr>
        <p:spPr>
          <a:xfrm>
            <a:off x="0" y="625690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en-US" sz="3200" dirty="0">
                <a:solidFill>
                  <a:schemeClr val="bg1"/>
                </a:solidFill>
              </a:rPr>
              <a:t>… with a bit of AMBER</a:t>
            </a:r>
          </a:p>
        </p:txBody>
      </p:sp>
    </p:spTree>
    <p:extLst>
      <p:ext uri="{BB962C8B-B14F-4D97-AF65-F5344CB8AC3E}">
        <p14:creationId xmlns:p14="http://schemas.microsoft.com/office/powerpoint/2010/main" val="1022176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MATISSE is MIDI successor…</a:t>
            </a: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C96F55BE-38C5-46CB-B5FE-8B47DF48C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232487"/>
              </p:ext>
            </p:extLst>
          </p:nvPr>
        </p:nvGraphicFramePr>
        <p:xfrm>
          <a:off x="6609284" y="2665676"/>
          <a:ext cx="494299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222">
                  <a:extLst>
                    <a:ext uri="{9D8B030D-6E8A-4147-A177-3AD203B41FA5}">
                      <a16:colId xmlns:a16="http://schemas.microsoft.com/office/drawing/2014/main" val="19220048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66523949"/>
                    </a:ext>
                  </a:extLst>
                </a:gridCol>
                <a:gridCol w="674254">
                  <a:extLst>
                    <a:ext uri="{9D8B030D-6E8A-4147-A177-3AD203B41FA5}">
                      <a16:colId xmlns:a16="http://schemas.microsoft.com/office/drawing/2014/main" val="191685861"/>
                    </a:ext>
                  </a:extLst>
                </a:gridCol>
                <a:gridCol w="1403928">
                  <a:extLst>
                    <a:ext uri="{9D8B030D-6E8A-4147-A177-3AD203B41FA5}">
                      <a16:colId xmlns:a16="http://schemas.microsoft.com/office/drawing/2014/main" val="4059959854"/>
                    </a:ext>
                  </a:extLst>
                </a:gridCol>
                <a:gridCol w="1252990">
                  <a:extLst>
                    <a:ext uri="{9D8B030D-6E8A-4147-A177-3AD203B41FA5}">
                      <a16:colId xmlns:a16="http://schemas.microsoft.com/office/drawing/2014/main" val="27803504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nTel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Band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Spectral </a:t>
                      </a:r>
                      <a:r>
                        <a:rPr lang="fr-FR" dirty="0" err="1"/>
                        <a:t>Res</a:t>
                      </a:r>
                      <a:r>
                        <a:rPr lang="fr-FR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Available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501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trike="noStrike" dirty="0"/>
                        <a:t>MIDI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trike="noStrike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trike="noStrike" dirty="0"/>
                        <a:t>N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trike="noStrike" dirty="0"/>
                        <a:t>20-230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2003-2015</a:t>
                      </a:r>
                      <a:endParaRPr lang="fr-FR" strike="noStrike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394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trike="noStrike" dirty="0"/>
                        <a:t>AMBER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trike="noStrike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trike="noStrike" dirty="0"/>
                        <a:t>HK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trike="noStrike" dirty="0"/>
                        <a:t>30-12000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trike="noStrike" dirty="0"/>
                        <a:t>2005-2018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299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PIONIER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5-30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2012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545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GRAVITY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K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22-4000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2016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746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MATISSE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LMN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30-4000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2019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478455"/>
                  </a:ext>
                </a:extLst>
              </a:tr>
            </a:tbl>
          </a:graphicData>
        </a:graphic>
      </p:graphicFrame>
      <p:pic>
        <p:nvPicPr>
          <p:cNvPr id="56" name="Image 55">
            <a:extLst>
              <a:ext uri="{FF2B5EF4-FFF2-40B4-BE49-F238E27FC236}">
                <a16:creationId xmlns:a16="http://schemas.microsoft.com/office/drawing/2014/main" id="{47B2C0EE-CB8E-4B06-94F1-A12DB0790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68" y="2169865"/>
            <a:ext cx="4535179" cy="3731614"/>
          </a:xfrm>
          <a:prstGeom prst="rect">
            <a:avLst/>
          </a:prstGeom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F327B2DD-1E91-4233-A620-36A9D38C8508}"/>
              </a:ext>
            </a:extLst>
          </p:cNvPr>
          <p:cNvSpPr txBox="1"/>
          <p:nvPr/>
        </p:nvSpPr>
        <p:spPr>
          <a:xfrm>
            <a:off x="882100" y="5831813"/>
            <a:ext cx="4830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chemeClr val="bg1"/>
                </a:solidFill>
              </a:rPr>
              <a:t>Interferometric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papers</a:t>
            </a:r>
            <a:r>
              <a:rPr lang="fr-FR" sz="2400" dirty="0">
                <a:solidFill>
                  <a:schemeClr val="bg1"/>
                </a:solidFill>
              </a:rPr>
              <a:t> by instrument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(source : JMMC </a:t>
            </a:r>
            <a:r>
              <a:rPr lang="fr-FR" sz="2400" dirty="0" err="1">
                <a:solidFill>
                  <a:schemeClr val="bg1"/>
                </a:solidFill>
              </a:rPr>
              <a:t>bibDb</a:t>
            </a:r>
            <a:r>
              <a:rPr lang="fr-FR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894A81FC-A9CE-48DB-8FF0-76C638045219}"/>
              </a:ext>
            </a:extLst>
          </p:cNvPr>
          <p:cNvSpPr txBox="1"/>
          <p:nvPr/>
        </p:nvSpPr>
        <p:spPr>
          <a:xfrm>
            <a:off x="564706" y="1703098"/>
            <a:ext cx="5465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AMBER and MIDI deserve their retirement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6679F06F-EABE-48AE-81E7-7EE0515222C4}"/>
              </a:ext>
            </a:extLst>
          </p:cNvPr>
          <p:cNvSpPr txBox="1"/>
          <p:nvPr/>
        </p:nvSpPr>
        <p:spPr>
          <a:xfrm>
            <a:off x="0" y="625690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en-US" sz="3200" dirty="0">
                <a:solidFill>
                  <a:schemeClr val="bg1"/>
                </a:solidFill>
              </a:rPr>
              <a:t>… with a bit of AMBER</a:t>
            </a:r>
          </a:p>
        </p:txBody>
      </p:sp>
    </p:spTree>
    <p:extLst>
      <p:ext uri="{BB962C8B-B14F-4D97-AF65-F5344CB8AC3E}">
        <p14:creationId xmlns:p14="http://schemas.microsoft.com/office/powerpoint/2010/main" val="2072094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Main science </a:t>
            </a:r>
            <a:r>
              <a:rPr lang="en-US" sz="3200" dirty="0" err="1">
                <a:solidFill>
                  <a:schemeClr val="bg1"/>
                </a:solidFill>
              </a:rPr>
              <a:t>programmes</a:t>
            </a:r>
            <a:r>
              <a:rPr lang="en-US" sz="3200" dirty="0">
                <a:solidFill>
                  <a:schemeClr val="bg1"/>
                </a:solidFill>
              </a:rPr>
              <a:t> from the consortium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B02F6E0-8F1F-455D-924B-D2CE9F050139}"/>
              </a:ext>
            </a:extLst>
          </p:cNvPr>
          <p:cNvGrpSpPr/>
          <p:nvPr/>
        </p:nvGrpSpPr>
        <p:grpSpPr>
          <a:xfrm>
            <a:off x="7075209" y="1615355"/>
            <a:ext cx="4610937" cy="3141618"/>
            <a:chOff x="6469565" y="752031"/>
            <a:chExt cx="4610937" cy="314161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ADF9695-2502-43D3-9A2B-AA20033F9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988" r="12550"/>
            <a:stretch/>
          </p:blipFill>
          <p:spPr>
            <a:xfrm>
              <a:off x="6469565" y="752031"/>
              <a:ext cx="4610937" cy="3141618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5C7921A-01C1-4B11-859F-7126BDDF0B64}"/>
                </a:ext>
              </a:extLst>
            </p:cNvPr>
            <p:cNvSpPr txBox="1"/>
            <p:nvPr/>
          </p:nvSpPr>
          <p:spPr>
            <a:xfrm>
              <a:off x="6768324" y="877897"/>
              <a:ext cx="7530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solidFill>
                    <a:schemeClr val="bg1"/>
                  </a:solidFill>
                </a:rPr>
                <a:t>AGN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26059F4-CFB7-4478-80D3-2F63C0FB6E0A}"/>
              </a:ext>
            </a:extLst>
          </p:cNvPr>
          <p:cNvGrpSpPr/>
          <p:nvPr/>
        </p:nvGrpSpPr>
        <p:grpSpPr>
          <a:xfrm>
            <a:off x="365792" y="1694141"/>
            <a:ext cx="5195352" cy="3469718"/>
            <a:chOff x="421849" y="1373299"/>
            <a:chExt cx="5860204" cy="3727736"/>
          </a:xfrm>
        </p:grpSpPr>
        <p:pic>
          <p:nvPicPr>
            <p:cNvPr id="11" name="Image 1" descr="RTEmagicC_subaru_disque_protoplanetaire_2_The_Graduate_University_for_Advanced_Studies_and_the_National_Astronomical_Observatory_of_Japan_txdam35084_5fd85a2.jpg">
              <a:extLst>
                <a:ext uri="{FF2B5EF4-FFF2-40B4-BE49-F238E27FC236}">
                  <a16:creationId xmlns:a16="http://schemas.microsoft.com/office/drawing/2014/main" id="{986B048D-4C42-470A-9E24-9259CD8AD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298"/>
            <a:stretch>
              <a:fillRect/>
            </a:stretch>
          </p:blipFill>
          <p:spPr bwMode="auto">
            <a:xfrm flipH="1">
              <a:off x="421849" y="1373299"/>
              <a:ext cx="5860204" cy="3727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CCED47F-6A4D-41C4-A151-ADFFE165B870}"/>
                </a:ext>
              </a:extLst>
            </p:cNvPr>
            <p:cNvSpPr txBox="1"/>
            <p:nvPr/>
          </p:nvSpPr>
          <p:spPr>
            <a:xfrm>
              <a:off x="421849" y="1393902"/>
              <a:ext cx="3036952" cy="49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chemeClr val="bg1"/>
                  </a:solidFill>
                </a:rPr>
                <a:t>Protoplanetary</a:t>
              </a:r>
              <a:r>
                <a:rPr lang="fr-FR" sz="2400" b="1" dirty="0">
                  <a:solidFill>
                    <a:schemeClr val="bg1"/>
                  </a:solidFill>
                </a:rPr>
                <a:t> </a:t>
              </a:r>
              <a:r>
                <a:rPr lang="fr-FR" sz="2400" b="1" dirty="0" err="1">
                  <a:solidFill>
                    <a:schemeClr val="bg1"/>
                  </a:solidFill>
                </a:rPr>
                <a:t>disk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57E705D-2088-4B10-A19A-926290666BEC}"/>
              </a:ext>
            </a:extLst>
          </p:cNvPr>
          <p:cNvGrpSpPr/>
          <p:nvPr/>
        </p:nvGrpSpPr>
        <p:grpSpPr>
          <a:xfrm>
            <a:off x="4599684" y="3512581"/>
            <a:ext cx="4062348" cy="3051017"/>
            <a:chOff x="1118928" y="1629267"/>
            <a:chExt cx="5548572" cy="446673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9CCFD1C-1BBF-4073-9D95-35D8AFA0984C}"/>
                </a:ext>
              </a:extLst>
            </p:cNvPr>
            <p:cNvSpPr/>
            <p:nvPr/>
          </p:nvSpPr>
          <p:spPr>
            <a:xfrm>
              <a:off x="1118928" y="1629267"/>
              <a:ext cx="5548572" cy="44667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AB874841-D198-4B3E-8E19-59CA6BA10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18914" y="3429000"/>
              <a:ext cx="2264923" cy="249813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9E94965-AE8B-47D9-ABE4-BDD5E0E43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0986" t="13131" r="16586"/>
            <a:stretch/>
          </p:blipFill>
          <p:spPr>
            <a:xfrm>
              <a:off x="1455679" y="3309073"/>
              <a:ext cx="2763235" cy="249813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54ACCBCE-CBDE-4F9F-AB29-76ABA05E4A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707" r="-2272" b="4660"/>
            <a:stretch/>
          </p:blipFill>
          <p:spPr>
            <a:xfrm>
              <a:off x="4545064" y="1984092"/>
              <a:ext cx="1617333" cy="1624474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AF57AA61-A0D5-4752-9AA5-1559E5B2F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53188" y="1678225"/>
              <a:ext cx="1400175" cy="1295400"/>
            </a:xfrm>
            <a:prstGeom prst="rect">
              <a:avLst/>
            </a:prstGeom>
          </p:spPr>
        </p:pic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460AA6FB-FF44-47ED-A7FA-92D6CD42698C}"/>
              </a:ext>
            </a:extLst>
          </p:cNvPr>
          <p:cNvSpPr txBox="1"/>
          <p:nvPr/>
        </p:nvSpPr>
        <p:spPr>
          <a:xfrm>
            <a:off x="6440437" y="6135501"/>
            <a:ext cx="187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Evolved stars </a:t>
            </a:r>
          </a:p>
        </p:txBody>
      </p:sp>
    </p:spTree>
    <p:extLst>
      <p:ext uri="{BB962C8B-B14F-4D97-AF65-F5344CB8AC3E}">
        <p14:creationId xmlns:p14="http://schemas.microsoft.com/office/powerpoint/2010/main" val="2655477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2B99CD-477E-4AEC-82BE-13B627B0F2D4}"/>
              </a:ext>
            </a:extLst>
          </p:cNvPr>
          <p:cNvSpPr/>
          <p:nvPr/>
        </p:nvSpPr>
        <p:spPr>
          <a:xfrm>
            <a:off x="6307440" y="1840226"/>
            <a:ext cx="5522869" cy="3453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Consortium protoplanetary disks GTO </a:t>
            </a:r>
            <a:r>
              <a:rPr lang="en-US" sz="3200" dirty="0" err="1">
                <a:solidFill>
                  <a:schemeClr val="bg1"/>
                </a:solidFill>
              </a:rPr>
              <a:t>programmes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4" name="Image 3">
            <a:extLst>
              <a:ext uri="{FF2B5EF4-FFF2-40B4-BE49-F238E27FC236}">
                <a16:creationId xmlns:a16="http://schemas.microsoft.com/office/drawing/2014/main" id="{83505D2A-FC56-4B06-9249-97547F163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40" y="1840226"/>
            <a:ext cx="5387255" cy="34978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1" descr="RTEmagicC_subaru_disque_protoplanetaire_2_The_Graduate_University_for_Advanced_Studies_and_the_National_Astronomical_Observatory_of_Japan_txdam35084_5fd85a2.jpg">
            <a:extLst>
              <a:ext uri="{FF2B5EF4-FFF2-40B4-BE49-F238E27FC236}">
                <a16:creationId xmlns:a16="http://schemas.microsoft.com/office/drawing/2014/main" id="{3ED911EA-C851-4573-909F-D6C15F0B17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8"/>
          <a:stretch>
            <a:fillRect/>
          </a:stretch>
        </p:blipFill>
        <p:spPr bwMode="auto">
          <a:xfrm flipH="1">
            <a:off x="361691" y="1713644"/>
            <a:ext cx="5860204" cy="372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2718B06C-8C5A-4D62-AE44-D6603AAFB3B6}"/>
              </a:ext>
            </a:extLst>
          </p:cNvPr>
          <p:cNvSpPr txBox="1"/>
          <p:nvPr/>
        </p:nvSpPr>
        <p:spPr>
          <a:xfrm>
            <a:off x="849591" y="5602350"/>
            <a:ext cx="107446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Study temperature and density profile in the disk (in conitnuum L,M, and N bands)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Detect gaps and other structures in the disk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Locate chemical elements in the disk such as water, ice, CO,…</a:t>
            </a:r>
          </a:p>
        </p:txBody>
      </p:sp>
    </p:spTree>
    <p:extLst>
      <p:ext uri="{BB962C8B-B14F-4D97-AF65-F5344CB8AC3E}">
        <p14:creationId xmlns:p14="http://schemas.microsoft.com/office/powerpoint/2010/main" val="3595680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Consortium protoplanetary disks GTO </a:t>
            </a:r>
            <a:r>
              <a:rPr lang="en-US" sz="3200" dirty="0" err="1">
                <a:solidFill>
                  <a:schemeClr val="bg1"/>
                </a:solidFill>
              </a:rPr>
              <a:t>programmes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654D98-B3D1-468C-9ADF-F0C6C3FB6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516" y="1541296"/>
            <a:ext cx="8363326" cy="4705540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20215D4-3BB4-42A6-A586-1CD57E46EFCA}"/>
              </a:ext>
            </a:extLst>
          </p:cNvPr>
          <p:cNvCxnSpPr/>
          <p:nvPr/>
        </p:nvCxnSpPr>
        <p:spPr>
          <a:xfrm>
            <a:off x="2202989" y="2618903"/>
            <a:ext cx="1552422" cy="0"/>
          </a:xfrm>
          <a:prstGeom prst="straightConnector1">
            <a:avLst/>
          </a:prstGeom>
          <a:ln w="25400">
            <a:solidFill>
              <a:schemeClr val="accent5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2B49C140-97FE-458F-9E57-9F70FBFF782A}"/>
              </a:ext>
            </a:extLst>
          </p:cNvPr>
          <p:cNvSpPr txBox="1"/>
          <p:nvPr/>
        </p:nvSpPr>
        <p:spPr>
          <a:xfrm>
            <a:off x="2202989" y="2341904"/>
            <a:ext cx="1548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5">
                    <a:lumMod val="75000"/>
                  </a:schemeClr>
                </a:solidFill>
              </a:rPr>
              <a:t>Visible </a:t>
            </a:r>
            <a:r>
              <a:rPr lang="fr-FR" sz="1200" dirty="0" err="1">
                <a:solidFill>
                  <a:schemeClr val="accent5">
                    <a:lumMod val="75000"/>
                  </a:schemeClr>
                </a:solidFill>
              </a:rPr>
              <a:t>interferometry</a:t>
            </a:r>
            <a:endParaRPr lang="en-US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B06DE28-2C1E-4F29-A760-1B74385594FD}"/>
              </a:ext>
            </a:extLst>
          </p:cNvPr>
          <p:cNvSpPr txBox="1"/>
          <p:nvPr/>
        </p:nvSpPr>
        <p:spPr>
          <a:xfrm>
            <a:off x="7008583" y="5877504"/>
            <a:ext cx="295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Dullemond</a:t>
            </a:r>
            <a:r>
              <a:rPr lang="fr-FR" dirty="0"/>
              <a:t> &amp; Monnier (2010)</a:t>
            </a:r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45BE44-B764-4C64-BF9C-03457D61F9D0}"/>
              </a:ext>
            </a:extLst>
          </p:cNvPr>
          <p:cNvSpPr txBox="1"/>
          <p:nvPr/>
        </p:nvSpPr>
        <p:spPr>
          <a:xfrm>
            <a:off x="398358" y="6339169"/>
            <a:ext cx="10946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Larger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wavelengths</a:t>
            </a:r>
            <a:r>
              <a:rPr lang="fr-FR" dirty="0">
                <a:solidFill>
                  <a:schemeClr val="bg1"/>
                </a:solidFill>
              </a:rPr>
              <a:t> probe </a:t>
            </a:r>
            <a:r>
              <a:rPr lang="fr-FR" dirty="0" err="1">
                <a:solidFill>
                  <a:schemeClr val="bg1"/>
                </a:solidFill>
              </a:rPr>
              <a:t>colder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material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so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further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from</a:t>
            </a:r>
            <a:r>
              <a:rPr lang="fr-FR" dirty="0">
                <a:solidFill>
                  <a:schemeClr val="bg1"/>
                </a:solidFill>
              </a:rPr>
              <a:t> the star 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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With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MATISSE  1000K (3µm) to 200K (13µm)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7399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E3E63ED-52F3-4478-A2AF-C6F2B1EC171F}"/>
              </a:ext>
            </a:extLst>
          </p:cNvPr>
          <p:cNvSpPr txBox="1"/>
          <p:nvPr/>
        </p:nvSpPr>
        <p:spPr>
          <a:xfrm>
            <a:off x="1" y="2033338"/>
            <a:ext cx="121919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3200" dirty="0">
                <a:solidFill>
                  <a:schemeClr val="bg1"/>
                </a:solidFill>
              </a:rPr>
              <a:t>Long-</a:t>
            </a:r>
            <a:r>
              <a:rPr lang="fr-FR" sz="3200" dirty="0" err="1">
                <a:solidFill>
                  <a:schemeClr val="bg1"/>
                </a:solidFill>
              </a:rPr>
              <a:t>baseline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  <a:r>
              <a:rPr lang="fr-FR" sz="3200" dirty="0" err="1">
                <a:solidFill>
                  <a:schemeClr val="bg1"/>
                </a:solidFill>
              </a:rPr>
              <a:t>interferometry</a:t>
            </a:r>
            <a:r>
              <a:rPr lang="fr-FR" sz="3200" dirty="0">
                <a:solidFill>
                  <a:schemeClr val="bg1"/>
                </a:solidFill>
              </a:rPr>
              <a:t> 101 in 5min</a:t>
            </a:r>
          </a:p>
          <a:p>
            <a:pPr lvl="1"/>
            <a:endParaRPr lang="fr-FR" sz="3200" dirty="0">
              <a:solidFill>
                <a:schemeClr val="bg1"/>
              </a:solidFill>
            </a:endParaRPr>
          </a:p>
          <a:p>
            <a:pPr lvl="1"/>
            <a:r>
              <a:rPr lang="fr-FR" sz="3200" dirty="0">
                <a:solidFill>
                  <a:schemeClr val="bg1"/>
                </a:solidFill>
              </a:rPr>
              <a:t>Description of consortium Programmes </a:t>
            </a:r>
          </a:p>
          <a:p>
            <a:pPr lvl="1"/>
            <a:endParaRPr lang="fr-FR" sz="3200" dirty="0">
              <a:solidFill>
                <a:schemeClr val="bg1"/>
              </a:solidFill>
            </a:endParaRPr>
          </a:p>
          <a:p>
            <a:pPr lvl="1"/>
            <a:r>
              <a:rPr lang="fr-FR" sz="3200" dirty="0" err="1">
                <a:solidFill>
                  <a:schemeClr val="bg1"/>
                </a:solidFill>
              </a:rPr>
              <a:t>My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  <a:r>
              <a:rPr lang="fr-FR" sz="3200" dirty="0" err="1">
                <a:solidFill>
                  <a:schemeClr val="bg1"/>
                </a:solidFill>
              </a:rPr>
              <a:t>personnal</a:t>
            </a:r>
            <a:r>
              <a:rPr lang="fr-FR" sz="3200" dirty="0">
                <a:solidFill>
                  <a:schemeClr val="bg1"/>
                </a:solidFill>
              </a:rPr>
              <a:t> sciences cases : hot stars </a:t>
            </a:r>
            <a:r>
              <a:rPr lang="fr-FR" sz="3200" dirty="0" err="1">
                <a:solidFill>
                  <a:schemeClr val="bg1"/>
                </a:solidFill>
              </a:rPr>
              <a:t>environments</a:t>
            </a:r>
            <a:endParaRPr lang="fr-FR" sz="3200" dirty="0">
              <a:solidFill>
                <a:schemeClr val="bg1"/>
              </a:solidFill>
            </a:endParaRPr>
          </a:p>
          <a:p>
            <a:pPr lvl="1"/>
            <a:endParaRPr lang="fr-F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6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F355F9D-E743-4A22-90C3-BFDA666DF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39" y="2590862"/>
            <a:ext cx="4329557" cy="3064394"/>
          </a:xfrm>
          <a:prstGeom prst="rect">
            <a:avLst/>
          </a:prstGeom>
        </p:spPr>
      </p:pic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Consortium protoplanetary disks GTO </a:t>
            </a:r>
            <a:r>
              <a:rPr lang="en-US" sz="3200" dirty="0" err="1">
                <a:solidFill>
                  <a:schemeClr val="bg1"/>
                </a:solidFill>
              </a:rPr>
              <a:t>programmes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71F9923-9291-4D72-A0F0-60A020440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11" y="1804736"/>
            <a:ext cx="4379495" cy="437949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9A4BC13-93D4-4E4F-ACD2-8A97B9974F09}"/>
              </a:ext>
            </a:extLst>
          </p:cNvPr>
          <p:cNvSpPr txBox="1"/>
          <p:nvPr/>
        </p:nvSpPr>
        <p:spPr>
          <a:xfrm>
            <a:off x="1515818" y="6184231"/>
            <a:ext cx="2549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HL Tau image </a:t>
            </a:r>
            <a:r>
              <a:rPr lang="fr-FR" dirty="0" err="1">
                <a:solidFill>
                  <a:schemeClr val="bg1"/>
                </a:solidFill>
              </a:rPr>
              <a:t>from</a:t>
            </a:r>
            <a:r>
              <a:rPr lang="fr-FR" dirty="0">
                <a:solidFill>
                  <a:schemeClr val="bg1"/>
                </a:solidFill>
              </a:rPr>
              <a:t> ALMA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CE5517E-19F6-48E4-A497-6E7BA9CFF100}"/>
              </a:ext>
            </a:extLst>
          </p:cNvPr>
          <p:cNvCxnSpPr>
            <a:cxnSpLocks/>
          </p:cNvCxnSpPr>
          <p:nvPr/>
        </p:nvCxnSpPr>
        <p:spPr>
          <a:xfrm flipH="1">
            <a:off x="818148" y="2070154"/>
            <a:ext cx="2598820" cy="2865829"/>
          </a:xfrm>
          <a:prstGeom prst="straightConnector1">
            <a:avLst/>
          </a:prstGeom>
          <a:ln w="41275">
            <a:solidFill>
              <a:schemeClr val="bg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E4B309BE-1DBD-4729-A366-DB47BC1D9A1B}"/>
              </a:ext>
            </a:extLst>
          </p:cNvPr>
          <p:cNvSpPr txBox="1"/>
          <p:nvPr/>
        </p:nvSpPr>
        <p:spPr>
          <a:xfrm rot="18800766">
            <a:off x="1333222" y="3167391"/>
            <a:ext cx="1166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150AU</a:t>
            </a:r>
            <a:endParaRPr lang="en-GB" sz="2800" dirty="0">
              <a:solidFill>
                <a:schemeClr val="bg1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ABFEADB1-0EB5-4D00-9BF2-6FA5EEC82523}"/>
              </a:ext>
            </a:extLst>
          </p:cNvPr>
          <p:cNvCxnSpPr>
            <a:cxnSpLocks/>
          </p:cNvCxnSpPr>
          <p:nvPr/>
        </p:nvCxnSpPr>
        <p:spPr>
          <a:xfrm flipH="1">
            <a:off x="2901497" y="3428847"/>
            <a:ext cx="4688223" cy="320187"/>
          </a:xfrm>
          <a:prstGeom prst="straightConnector1">
            <a:avLst/>
          </a:prstGeom>
          <a:ln w="44450">
            <a:solidFill>
              <a:srgbClr val="00B0F0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B048591-5136-4805-8564-0FB436CF78D3}"/>
              </a:ext>
            </a:extLst>
          </p:cNvPr>
          <p:cNvCxnSpPr>
            <a:cxnSpLocks/>
          </p:cNvCxnSpPr>
          <p:nvPr/>
        </p:nvCxnSpPr>
        <p:spPr>
          <a:xfrm flipH="1" flipV="1">
            <a:off x="2665223" y="4289590"/>
            <a:ext cx="5603488" cy="194144"/>
          </a:xfrm>
          <a:prstGeom prst="straightConnector1">
            <a:avLst/>
          </a:prstGeom>
          <a:ln w="44450">
            <a:solidFill>
              <a:srgbClr val="00B0F0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6CD8C737-11F3-4BEA-ACA6-0CA30B8230E4}"/>
              </a:ext>
            </a:extLst>
          </p:cNvPr>
          <p:cNvSpPr txBox="1"/>
          <p:nvPr/>
        </p:nvSpPr>
        <p:spPr>
          <a:xfrm>
            <a:off x="5812139" y="5695406"/>
            <a:ext cx="4379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Simulation of MATISSE image for 3 </a:t>
            </a:r>
            <a:r>
              <a:rPr lang="fr-FR" dirty="0" err="1">
                <a:solidFill>
                  <a:schemeClr val="bg1"/>
                </a:solidFill>
              </a:rPr>
              <a:t>nights</a:t>
            </a:r>
            <a:r>
              <a:rPr lang="fr-FR" dirty="0">
                <a:solidFill>
                  <a:schemeClr val="bg1"/>
                </a:solidFill>
              </a:rPr>
              <a:t> of observation of the </a:t>
            </a:r>
            <a:r>
              <a:rPr lang="fr-FR" dirty="0" err="1">
                <a:solidFill>
                  <a:schemeClr val="bg1"/>
                </a:solidFill>
              </a:rPr>
              <a:t>disk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around</a:t>
            </a:r>
            <a:r>
              <a:rPr lang="fr-FR" dirty="0">
                <a:solidFill>
                  <a:schemeClr val="bg1"/>
                </a:solidFill>
              </a:rPr>
              <a:t> HD100546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C102E9E-8D67-44FE-A274-242FA1F1B685}"/>
              </a:ext>
            </a:extLst>
          </p:cNvPr>
          <p:cNvSpPr txBox="1"/>
          <p:nvPr/>
        </p:nvSpPr>
        <p:spPr>
          <a:xfrm>
            <a:off x="8831047" y="1754851"/>
            <a:ext cx="2888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Inner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disk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(down to sublimation radius)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C283301-5DF5-4F2E-A465-E49BAA73BAF8}"/>
              </a:ext>
            </a:extLst>
          </p:cNvPr>
          <p:cNvSpPr txBox="1"/>
          <p:nvPr/>
        </p:nvSpPr>
        <p:spPr>
          <a:xfrm>
            <a:off x="10275321" y="3486479"/>
            <a:ext cx="1916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Details on the Gap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09944E4-CDBF-4D73-A42B-B0A0209C32BE}"/>
              </a:ext>
            </a:extLst>
          </p:cNvPr>
          <p:cNvSpPr txBox="1"/>
          <p:nvPr/>
        </p:nvSpPr>
        <p:spPr>
          <a:xfrm>
            <a:off x="10528893" y="488885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Clump</a:t>
            </a:r>
            <a:r>
              <a:rPr lang="fr-FR" dirty="0">
                <a:solidFill>
                  <a:schemeClr val="bg1"/>
                </a:solidFill>
              </a:rPr>
              <a:t>?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F960691-5414-4A11-B490-FCDF2034A89D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7976917" y="2401182"/>
            <a:ext cx="2298404" cy="1429769"/>
          </a:xfrm>
          <a:prstGeom prst="straightConnector1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7E6C4B0-6D58-4713-9B10-FCAC9BDE97FF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8268711" y="3671145"/>
            <a:ext cx="2006610" cy="340895"/>
          </a:xfrm>
          <a:prstGeom prst="straightConnector1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777BB0A-01A5-4F1E-A022-9B760C4D4AB4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7744629" y="4123059"/>
            <a:ext cx="2784264" cy="950461"/>
          </a:xfrm>
          <a:prstGeom prst="straightConnector1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6E796D70-5241-4EED-ACFC-31AD6F5BBA55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7225653" y="2152291"/>
            <a:ext cx="286936" cy="1281877"/>
          </a:xfrm>
          <a:prstGeom prst="straightConnector1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3644ADE6-BE43-4DCC-AF6F-C2BB58D606C0}"/>
              </a:ext>
            </a:extLst>
          </p:cNvPr>
          <p:cNvSpPr txBox="1"/>
          <p:nvPr/>
        </p:nvSpPr>
        <p:spPr>
          <a:xfrm>
            <a:off x="6046933" y="1782959"/>
            <a:ext cx="2357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Inner</a:t>
            </a:r>
            <a:r>
              <a:rPr lang="fr-FR" dirty="0">
                <a:solidFill>
                  <a:schemeClr val="bg1"/>
                </a:solidFill>
              </a:rPr>
              <a:t> part of </a:t>
            </a:r>
            <a:r>
              <a:rPr lang="fr-FR" dirty="0" err="1">
                <a:solidFill>
                  <a:schemeClr val="bg1"/>
                </a:solidFill>
              </a:rPr>
              <a:t>outer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disk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1F1B6115-E6EE-4B8F-8407-4CA04780D070}"/>
              </a:ext>
            </a:extLst>
          </p:cNvPr>
          <p:cNvCxnSpPr>
            <a:cxnSpLocks/>
          </p:cNvCxnSpPr>
          <p:nvPr/>
        </p:nvCxnSpPr>
        <p:spPr>
          <a:xfrm>
            <a:off x="7053695" y="3503068"/>
            <a:ext cx="532733" cy="965325"/>
          </a:xfrm>
          <a:prstGeom prst="line">
            <a:avLst/>
          </a:prstGeom>
          <a:ln w="28575">
            <a:solidFill>
              <a:schemeClr val="bg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4B4852CF-1A8D-4C97-BCFB-354B2BF1AE11}"/>
              </a:ext>
            </a:extLst>
          </p:cNvPr>
          <p:cNvSpPr txBox="1"/>
          <p:nvPr/>
        </p:nvSpPr>
        <p:spPr>
          <a:xfrm>
            <a:off x="6619177" y="3830951"/>
            <a:ext cx="69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15AU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327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6401C8-6A64-4B21-AF32-0C5C88055672}"/>
              </a:ext>
            </a:extLst>
          </p:cNvPr>
          <p:cNvSpPr/>
          <p:nvPr/>
        </p:nvSpPr>
        <p:spPr>
          <a:xfrm>
            <a:off x="457201" y="1702317"/>
            <a:ext cx="6028782" cy="4927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Consortium protoplanetary disks GTO </a:t>
            </a:r>
            <a:r>
              <a:rPr lang="en-US" sz="3200" dirty="0" err="1">
                <a:solidFill>
                  <a:schemeClr val="bg1"/>
                </a:solidFill>
              </a:rPr>
              <a:t>programmes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9A08DBE-856D-4029-8DE4-D4011910E7E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7201" y="1702317"/>
            <a:ext cx="6093996" cy="50255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D666F29-9E28-4B2D-A111-2B6462A53A2D}"/>
              </a:ext>
            </a:extLst>
          </p:cNvPr>
          <p:cNvSpPr txBox="1"/>
          <p:nvPr/>
        </p:nvSpPr>
        <p:spPr>
          <a:xfrm>
            <a:off x="7181851" y="4904609"/>
            <a:ext cx="4199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Nano-</a:t>
            </a:r>
            <a:r>
              <a:rPr lang="fr-FR" dirty="0" err="1">
                <a:solidFill>
                  <a:schemeClr val="bg1"/>
                </a:solidFill>
              </a:rPr>
              <a:t>diamonds</a:t>
            </a:r>
            <a:r>
              <a:rPr lang="fr-FR" dirty="0">
                <a:solidFill>
                  <a:schemeClr val="bg1"/>
                </a:solidFill>
              </a:rPr>
              <a:t> in the </a:t>
            </a:r>
            <a:r>
              <a:rPr lang="fr-FR" dirty="0" err="1">
                <a:solidFill>
                  <a:schemeClr val="bg1"/>
                </a:solidFill>
              </a:rPr>
              <a:t>protoplanetary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disk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around</a:t>
            </a:r>
            <a:r>
              <a:rPr lang="fr-FR" dirty="0">
                <a:solidFill>
                  <a:schemeClr val="bg1"/>
                </a:solidFill>
              </a:rPr>
              <a:t> HD100456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5AA598-975B-4357-937C-8CA7E5A13E54}"/>
              </a:ext>
            </a:extLst>
          </p:cNvPr>
          <p:cNvSpPr/>
          <p:nvPr/>
        </p:nvSpPr>
        <p:spPr>
          <a:xfrm>
            <a:off x="7181851" y="1831575"/>
            <a:ext cx="4267199" cy="3040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2D06B34-93CA-4F26-8E53-764ECE31CCE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181851" y="1798791"/>
            <a:ext cx="4283393" cy="288565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43F662E-497B-4C9F-99B2-9A9BAA62C77A}"/>
              </a:ext>
            </a:extLst>
          </p:cNvPr>
          <p:cNvSpPr txBox="1"/>
          <p:nvPr/>
        </p:nvSpPr>
        <p:spPr>
          <a:xfrm>
            <a:off x="7190509" y="5926033"/>
            <a:ext cx="454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Size </a:t>
            </a:r>
            <a:r>
              <a:rPr lang="fr-FR" dirty="0" err="1">
                <a:solidFill>
                  <a:schemeClr val="bg1"/>
                </a:solidFill>
              </a:rPr>
              <a:t>is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larger</a:t>
            </a:r>
            <a:r>
              <a:rPr lang="fr-FR" dirty="0">
                <a:solidFill>
                  <a:schemeClr val="bg1"/>
                </a:solidFill>
              </a:rPr>
              <a:t> in the band </a:t>
            </a:r>
            <a:r>
              <a:rPr lang="fr-FR" dirty="0" err="1">
                <a:solidFill>
                  <a:schemeClr val="bg1"/>
                </a:solidFill>
              </a:rPr>
              <a:t>than</a:t>
            </a:r>
            <a:r>
              <a:rPr lang="fr-FR" dirty="0">
                <a:solidFill>
                  <a:schemeClr val="bg1"/>
                </a:solidFill>
              </a:rPr>
              <a:t> the continuum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99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6401C8-6A64-4B21-AF32-0C5C88055672}"/>
              </a:ext>
            </a:extLst>
          </p:cNvPr>
          <p:cNvSpPr/>
          <p:nvPr/>
        </p:nvSpPr>
        <p:spPr>
          <a:xfrm>
            <a:off x="343443" y="1673742"/>
            <a:ext cx="6028782" cy="4927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Consortium protoplanetary disks GTO </a:t>
            </a:r>
            <a:r>
              <a:rPr lang="en-US" sz="3200" dirty="0" err="1">
                <a:solidFill>
                  <a:schemeClr val="bg1"/>
                </a:solidFill>
              </a:rPr>
              <a:t>programmes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68AB9304-E5C6-4D13-89FC-294D4765C83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1053229" y="1281830"/>
            <a:ext cx="4802034" cy="583595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B302799-042F-4F07-B2F6-B16063CAF4A3}"/>
              </a:ext>
            </a:extLst>
          </p:cNvPr>
          <p:cNvSpPr/>
          <p:nvPr/>
        </p:nvSpPr>
        <p:spPr>
          <a:xfrm>
            <a:off x="7181851" y="1831575"/>
            <a:ext cx="4267199" cy="3040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49583D9-5ADE-4CB1-B4E9-4960017031B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181851" y="1798791"/>
            <a:ext cx="4283393" cy="2885651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58955911-91FA-4D01-A491-5476979ACB14}"/>
              </a:ext>
            </a:extLst>
          </p:cNvPr>
          <p:cNvSpPr txBox="1"/>
          <p:nvPr/>
        </p:nvSpPr>
        <p:spPr>
          <a:xfrm>
            <a:off x="7181851" y="4904609"/>
            <a:ext cx="4199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Nano-</a:t>
            </a:r>
            <a:r>
              <a:rPr lang="fr-FR" dirty="0" err="1">
                <a:solidFill>
                  <a:schemeClr val="bg1"/>
                </a:solidFill>
              </a:rPr>
              <a:t>diamonds</a:t>
            </a:r>
            <a:r>
              <a:rPr lang="fr-FR" dirty="0">
                <a:solidFill>
                  <a:schemeClr val="bg1"/>
                </a:solidFill>
              </a:rPr>
              <a:t> in the </a:t>
            </a:r>
            <a:r>
              <a:rPr lang="fr-FR" dirty="0" err="1">
                <a:solidFill>
                  <a:schemeClr val="bg1"/>
                </a:solidFill>
              </a:rPr>
              <a:t>protoplanetary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disk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around</a:t>
            </a:r>
            <a:r>
              <a:rPr lang="fr-FR" dirty="0">
                <a:solidFill>
                  <a:schemeClr val="bg1"/>
                </a:solidFill>
              </a:rPr>
              <a:t> HD100456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A915269-7BA9-4EBA-AF81-6D743D631417}"/>
              </a:ext>
            </a:extLst>
          </p:cNvPr>
          <p:cNvSpPr txBox="1"/>
          <p:nvPr/>
        </p:nvSpPr>
        <p:spPr>
          <a:xfrm>
            <a:off x="7181851" y="5926033"/>
            <a:ext cx="4199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No </a:t>
            </a:r>
            <a:r>
              <a:rPr lang="fr-FR" dirty="0" err="1">
                <a:solidFill>
                  <a:schemeClr val="bg1"/>
                </a:solidFill>
              </a:rPr>
              <a:t>asymmetry</a:t>
            </a:r>
            <a:r>
              <a:rPr lang="fr-FR" dirty="0">
                <a:solidFill>
                  <a:schemeClr val="bg1"/>
                </a:solidFill>
              </a:rPr>
              <a:t> in the </a:t>
            </a:r>
            <a:r>
              <a:rPr lang="fr-FR" dirty="0" err="1">
                <a:solidFill>
                  <a:schemeClr val="bg1"/>
                </a:solidFill>
              </a:rPr>
              <a:t>disk</a:t>
            </a:r>
            <a:r>
              <a:rPr lang="fr-FR" dirty="0">
                <a:solidFill>
                  <a:schemeClr val="bg1"/>
                </a:solidFill>
              </a:rPr>
              <a:t> continuum </a:t>
            </a:r>
            <a:r>
              <a:rPr lang="fr-FR" dirty="0" err="1">
                <a:solidFill>
                  <a:schemeClr val="bg1"/>
                </a:solidFill>
              </a:rPr>
              <a:t>nor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in the nano-</a:t>
            </a:r>
            <a:r>
              <a:rPr lang="fr-FR" dirty="0" err="1">
                <a:solidFill>
                  <a:schemeClr val="bg1"/>
                </a:solidFill>
              </a:rPr>
              <a:t>diamonds</a:t>
            </a:r>
            <a:r>
              <a:rPr lang="fr-FR" dirty="0">
                <a:solidFill>
                  <a:schemeClr val="bg1"/>
                </a:solidFill>
              </a:rPr>
              <a:t> distribution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02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Consortium protoplanetary disks GTO </a:t>
            </a:r>
            <a:r>
              <a:rPr lang="en-US" sz="3200" dirty="0" err="1">
                <a:solidFill>
                  <a:schemeClr val="bg1"/>
                </a:solidFill>
              </a:rPr>
              <a:t>programmes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B302799-042F-4F07-B2F6-B16063CAF4A3}"/>
              </a:ext>
            </a:extLst>
          </p:cNvPr>
          <p:cNvSpPr/>
          <p:nvPr/>
        </p:nvSpPr>
        <p:spPr>
          <a:xfrm>
            <a:off x="7181851" y="1831575"/>
            <a:ext cx="4267199" cy="3040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49583D9-5ADE-4CB1-B4E9-4960017031B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181851" y="1798791"/>
            <a:ext cx="4283393" cy="2885651"/>
          </a:xfrm>
          <a:prstGeom prst="rect">
            <a:avLst/>
          </a:prstGeom>
        </p:spPr>
      </p:pic>
      <p:pic>
        <p:nvPicPr>
          <p:cNvPr id="1026" name="Picture 8">
            <a:extLst>
              <a:ext uri="{FF2B5EF4-FFF2-40B4-BE49-F238E27FC236}">
                <a16:creationId xmlns:a16="http://schemas.microsoft.com/office/drawing/2014/main" id="{A4805D7F-6C6D-41D8-ACE4-7F3AC465F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07" y="1760414"/>
            <a:ext cx="3240981" cy="255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9">
            <a:extLst>
              <a:ext uri="{FF2B5EF4-FFF2-40B4-BE49-F238E27FC236}">
                <a16:creationId xmlns:a16="http://schemas.microsoft.com/office/drawing/2014/main" id="{673DDD5C-4129-4E25-89D0-2198548F9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8"/>
          <a:stretch/>
        </p:blipFill>
        <p:spPr bwMode="auto">
          <a:xfrm>
            <a:off x="3662188" y="2629850"/>
            <a:ext cx="2891012" cy="27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07F8C531-A1B5-4695-A357-B4531ED36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1" y="179879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16772C-B16C-4CB4-BDFB-0FA79F24A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1" y="425624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fr-F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A3B4DC-7346-4C95-BE84-34057145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1" y="637079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13A705A7-24DF-426B-A98B-D36DFDF231CA}"/>
              </a:ext>
            </a:extLst>
          </p:cNvPr>
          <p:cNvCxnSpPr>
            <a:cxnSpLocks/>
          </p:cNvCxnSpPr>
          <p:nvPr/>
        </p:nvCxnSpPr>
        <p:spPr>
          <a:xfrm flipH="1" flipV="1">
            <a:off x="2962275" y="2117800"/>
            <a:ext cx="6457950" cy="118581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C5EC55D-353E-4F68-9E5B-2B0AFF00A917}"/>
              </a:ext>
            </a:extLst>
          </p:cNvPr>
          <p:cNvCxnSpPr>
            <a:cxnSpLocks/>
          </p:cNvCxnSpPr>
          <p:nvPr/>
        </p:nvCxnSpPr>
        <p:spPr>
          <a:xfrm flipH="1">
            <a:off x="6500407" y="3804149"/>
            <a:ext cx="4358094" cy="1029869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4C421FBD-38A0-4DA2-884F-B54CE67F0F52}"/>
              </a:ext>
            </a:extLst>
          </p:cNvPr>
          <p:cNvSpPr txBox="1"/>
          <p:nvPr/>
        </p:nvSpPr>
        <p:spPr>
          <a:xfrm>
            <a:off x="7181851" y="4904609"/>
            <a:ext cx="4199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Nano-diamonds</a:t>
            </a:r>
            <a:r>
              <a:rPr lang="fr-FR" dirty="0">
                <a:solidFill>
                  <a:schemeClr val="bg1"/>
                </a:solidFill>
              </a:rPr>
              <a:t> in the </a:t>
            </a:r>
            <a:r>
              <a:rPr lang="fr-FR" dirty="0" err="1">
                <a:solidFill>
                  <a:schemeClr val="bg1"/>
                </a:solidFill>
              </a:rPr>
              <a:t>protoplanetary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disk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around</a:t>
            </a:r>
            <a:r>
              <a:rPr lang="fr-FR" dirty="0">
                <a:solidFill>
                  <a:schemeClr val="bg1"/>
                </a:solidFill>
              </a:rPr>
              <a:t> HD100456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22A199F-635A-48F8-872D-2E757FE50CE7}"/>
              </a:ext>
            </a:extLst>
          </p:cNvPr>
          <p:cNvSpPr txBox="1"/>
          <p:nvPr/>
        </p:nvSpPr>
        <p:spPr>
          <a:xfrm>
            <a:off x="421207" y="5529755"/>
            <a:ext cx="101875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First </a:t>
            </a:r>
            <a:r>
              <a:rPr lang="fr-FR" dirty="0" err="1">
                <a:solidFill>
                  <a:schemeClr val="bg1"/>
                </a:solidFill>
              </a:rPr>
              <a:t>interpretation</a:t>
            </a:r>
            <a:r>
              <a:rPr lang="fr-FR" dirty="0">
                <a:solidFill>
                  <a:schemeClr val="bg1"/>
                </a:solidFill>
              </a:rPr>
              <a:t>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Continuum </a:t>
            </a:r>
            <a:r>
              <a:rPr lang="fr-FR" dirty="0" err="1">
                <a:solidFill>
                  <a:schemeClr val="bg1"/>
                </a:solidFill>
              </a:rPr>
              <a:t>coming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from</a:t>
            </a:r>
            <a:r>
              <a:rPr lang="fr-FR" dirty="0">
                <a:solidFill>
                  <a:schemeClr val="bg1"/>
                </a:solidFill>
              </a:rPr>
              <a:t> the hot </a:t>
            </a:r>
            <a:r>
              <a:rPr lang="fr-FR" dirty="0" err="1">
                <a:solidFill>
                  <a:schemeClr val="bg1"/>
                </a:solidFill>
              </a:rPr>
              <a:t>inner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disk</a:t>
            </a:r>
            <a:r>
              <a:rPr lang="fr-FR" dirty="0">
                <a:solidFill>
                  <a:schemeClr val="bg1"/>
                </a:solidFill>
              </a:rPr>
              <a:t> close to </a:t>
            </a:r>
            <a:r>
              <a:rPr lang="en-US" dirty="0">
                <a:solidFill>
                  <a:schemeClr val="bg1"/>
                </a:solidFill>
              </a:rPr>
              <a:t>sublimation</a:t>
            </a:r>
            <a:r>
              <a:rPr lang="fr-FR" dirty="0">
                <a:solidFill>
                  <a:schemeClr val="bg1"/>
                </a:solidFill>
              </a:rPr>
              <a:t> radius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Nano-diamonds located further in an apparently dust free zone ort with a very low dust density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59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Consortium AGNs GTO programs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EEA469D-3029-4D48-A657-3068CB4027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88" r="12550"/>
          <a:stretch/>
        </p:blipFill>
        <p:spPr>
          <a:xfrm>
            <a:off x="590875" y="2081434"/>
            <a:ext cx="5206918" cy="3547684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151419C3-C997-4F2F-A473-71A28F3026D9}"/>
              </a:ext>
            </a:extLst>
          </p:cNvPr>
          <p:cNvSpPr txBox="1"/>
          <p:nvPr/>
        </p:nvSpPr>
        <p:spPr>
          <a:xfrm>
            <a:off x="6719432" y="1410355"/>
            <a:ext cx="514871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Imaging the Torus of  </a:t>
            </a:r>
            <a:r>
              <a:rPr lang="fr-FR" sz="2400" dirty="0" err="1">
                <a:solidFill>
                  <a:schemeClr val="bg1"/>
                </a:solidFill>
              </a:rPr>
              <a:t>bright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AGNs</a:t>
            </a:r>
            <a:endParaRPr lang="fr-FR" sz="2400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Going beyond MIDI thanks to closure phase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Access to hotter dust and gas with L&amp;M bands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F7A580D7-7F81-4644-ABF3-D7C36632F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089" y="2488224"/>
            <a:ext cx="1756518" cy="161318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988A9CC-215F-479A-96DC-94EE40229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5951" y="2464582"/>
            <a:ext cx="1698540" cy="161318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076985A-9FBF-49FC-BA8B-E7572B8760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5257" y="4680396"/>
            <a:ext cx="3581400" cy="1701165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ED377F0F-A38E-4CA3-B8A7-4A3DFBC62902}"/>
              </a:ext>
            </a:extLst>
          </p:cNvPr>
          <p:cNvSpPr txBox="1"/>
          <p:nvPr/>
        </p:nvSpPr>
        <p:spPr>
          <a:xfrm>
            <a:off x="7545592" y="3658646"/>
            <a:ext cx="10567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>
                <a:solidFill>
                  <a:schemeClr val="bg1"/>
                </a:solidFill>
              </a:rPr>
              <a:t>Tristram</a:t>
            </a:r>
            <a:r>
              <a:rPr lang="fr-FR" sz="1100" dirty="0">
                <a:solidFill>
                  <a:schemeClr val="bg1"/>
                </a:solidFill>
              </a:rPr>
              <a:t>+ 2014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244F5DB-2CDC-4962-B436-478C5521611F}"/>
              </a:ext>
            </a:extLst>
          </p:cNvPr>
          <p:cNvSpPr txBox="1"/>
          <p:nvPr/>
        </p:nvSpPr>
        <p:spPr>
          <a:xfrm>
            <a:off x="9620427" y="3661039"/>
            <a:ext cx="14462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Lopez-Gonzaga+ 2014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D444C58-657E-499D-86B7-884511986A30}"/>
              </a:ext>
            </a:extLst>
          </p:cNvPr>
          <p:cNvSpPr txBox="1"/>
          <p:nvPr/>
        </p:nvSpPr>
        <p:spPr>
          <a:xfrm>
            <a:off x="7868432" y="2580913"/>
            <a:ext cx="638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>
                <a:solidFill>
                  <a:schemeClr val="bg1"/>
                </a:solidFill>
              </a:rPr>
              <a:t>CIrcinus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EA975B5-042C-4263-B367-89EE3433A4D1}"/>
              </a:ext>
            </a:extLst>
          </p:cNvPr>
          <p:cNvSpPr txBox="1"/>
          <p:nvPr/>
        </p:nvSpPr>
        <p:spPr>
          <a:xfrm>
            <a:off x="7858190" y="2580913"/>
            <a:ext cx="638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>
                <a:solidFill>
                  <a:schemeClr val="bg1"/>
                </a:solidFill>
              </a:rPr>
              <a:t>CIrcinus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3D2C07A1-30B7-4130-A640-BD1035FEF00C}"/>
              </a:ext>
            </a:extLst>
          </p:cNvPr>
          <p:cNvSpPr txBox="1"/>
          <p:nvPr/>
        </p:nvSpPr>
        <p:spPr>
          <a:xfrm>
            <a:off x="10024384" y="2580551"/>
            <a:ext cx="7296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NGC1068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DAC81DE-32B9-4315-AAA1-02E678E85A37}"/>
              </a:ext>
            </a:extLst>
          </p:cNvPr>
          <p:cNvSpPr txBox="1"/>
          <p:nvPr/>
        </p:nvSpPr>
        <p:spPr>
          <a:xfrm>
            <a:off x="7926140" y="6027359"/>
            <a:ext cx="273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Radiative model of </a:t>
            </a:r>
            <a:r>
              <a:rPr lang="fr-FR" dirty="0" err="1">
                <a:solidFill>
                  <a:schemeClr val="bg1"/>
                </a:solidFill>
              </a:rPr>
              <a:t>Circinus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00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Consortium AGNs GTO programs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5DB280-48CF-4044-AAA5-891449B91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27" y="1541296"/>
            <a:ext cx="9141869" cy="492568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AD410EE-5BD2-42E6-9882-FBEB7E7FE5E6}"/>
              </a:ext>
            </a:extLst>
          </p:cNvPr>
          <p:cNvSpPr txBox="1"/>
          <p:nvPr/>
        </p:nvSpPr>
        <p:spPr>
          <a:xfrm>
            <a:off x="2809875" y="6466479"/>
            <a:ext cx="3884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MATISSE-UT observations of NGC1068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29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Consortium AGNs GTO programs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2968658-4EA0-4CD9-90FB-8770B1193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27" y="1541296"/>
            <a:ext cx="9141869" cy="49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DC66C82-81E8-4794-A953-5061C4E503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04" y="1416704"/>
            <a:ext cx="7141924" cy="49256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400032F-A968-402F-9781-BDA91BCE53F9}"/>
              </a:ext>
            </a:extLst>
          </p:cNvPr>
          <p:cNvSpPr txBox="1"/>
          <p:nvPr/>
        </p:nvSpPr>
        <p:spPr>
          <a:xfrm>
            <a:off x="388444" y="6479075"/>
            <a:ext cx="4574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Comparison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with</a:t>
            </a:r>
            <a:r>
              <a:rPr lang="fr-FR" dirty="0">
                <a:solidFill>
                  <a:schemeClr val="bg1"/>
                </a:solidFill>
              </a:rPr>
              <a:t> VLTI/DATA </a:t>
            </a:r>
            <a:r>
              <a:rPr lang="fr-FR" dirty="0" err="1">
                <a:solidFill>
                  <a:schemeClr val="bg1"/>
                </a:solidFill>
              </a:rPr>
              <a:t>from</a:t>
            </a:r>
            <a:r>
              <a:rPr lang="fr-FR" dirty="0">
                <a:solidFill>
                  <a:schemeClr val="bg1"/>
                </a:solidFill>
              </a:rPr>
              <a:t> Raban+ 2014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03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95ED7BA-338D-4BAF-B598-E08AD61A1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728" y="1526249"/>
            <a:ext cx="3648912" cy="3444059"/>
          </a:xfrm>
          <a:prstGeom prst="rect">
            <a:avLst/>
          </a:prstGeom>
        </p:spPr>
      </p:pic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Consortium AGNs GTO programs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97DDA24-550E-42F9-9F65-020A65B9E8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1" y="1800716"/>
            <a:ext cx="5942864" cy="459943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B76696B-4739-4D93-A5C6-009E4A939CF1}"/>
              </a:ext>
            </a:extLst>
          </p:cNvPr>
          <p:cNvSpPr txBox="1"/>
          <p:nvPr/>
        </p:nvSpPr>
        <p:spPr>
          <a:xfrm>
            <a:off x="1184219" y="5254020"/>
            <a:ext cx="2958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1° </a:t>
            </a:r>
            <a:r>
              <a:rPr lang="fr-FR" sz="2800" dirty="0" err="1"/>
              <a:t>accuracy</a:t>
            </a:r>
            <a:r>
              <a:rPr lang="fr-FR" sz="2800" dirty="0"/>
              <a:t> at 8µm</a:t>
            </a:r>
            <a:endParaRPr lang="en-GB" sz="28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8AF98A-14A9-47EA-B24B-41E4751FB771}"/>
              </a:ext>
            </a:extLst>
          </p:cNvPr>
          <p:cNvSpPr txBox="1"/>
          <p:nvPr/>
        </p:nvSpPr>
        <p:spPr>
          <a:xfrm>
            <a:off x="1184219" y="4836464"/>
            <a:ext cx="3323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10° </a:t>
            </a:r>
            <a:r>
              <a:rPr lang="fr-FR" sz="2800" dirty="0" err="1"/>
              <a:t>accuracy</a:t>
            </a:r>
            <a:r>
              <a:rPr lang="fr-FR" sz="2800" dirty="0"/>
              <a:t> at 13µm</a:t>
            </a:r>
            <a:endParaRPr lang="en-GB" sz="28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253916C-E401-4105-83A1-7CEC991DDB8D}"/>
              </a:ext>
            </a:extLst>
          </p:cNvPr>
          <p:cNvSpPr txBox="1"/>
          <p:nvPr/>
        </p:nvSpPr>
        <p:spPr>
          <a:xfrm>
            <a:off x="9752623" y="1800716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Raban+ 2014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00A4418-302B-4C39-9D1A-F38294A7BDA3}"/>
              </a:ext>
            </a:extLst>
          </p:cNvPr>
          <p:cNvSpPr txBox="1"/>
          <p:nvPr/>
        </p:nvSpPr>
        <p:spPr>
          <a:xfrm>
            <a:off x="1276449" y="6356046"/>
            <a:ext cx="4237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Non-</a:t>
            </a:r>
            <a:r>
              <a:rPr lang="fr-FR" sz="2000" dirty="0" err="1">
                <a:solidFill>
                  <a:schemeClr val="bg1"/>
                </a:solidFill>
              </a:rPr>
              <a:t>zero</a:t>
            </a:r>
            <a:r>
              <a:rPr lang="fr-FR" sz="2000" dirty="0">
                <a:solidFill>
                  <a:schemeClr val="bg1"/>
                </a:solidFill>
              </a:rPr>
              <a:t> CP </a:t>
            </a:r>
            <a:r>
              <a:rPr lang="fr-FR" sz="2400" dirty="0" err="1">
                <a:solidFill>
                  <a:schemeClr val="bg1"/>
                </a:solidFill>
              </a:rPr>
              <a:t>means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assymetric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object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046470C-547D-4687-9DEA-DC937DE55838}"/>
              </a:ext>
            </a:extLst>
          </p:cNvPr>
          <p:cNvSpPr txBox="1"/>
          <p:nvPr/>
        </p:nvSpPr>
        <p:spPr>
          <a:xfrm>
            <a:off x="7775727" y="5401939"/>
            <a:ext cx="34545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</a:rPr>
              <a:t>More </a:t>
            </a:r>
            <a:r>
              <a:rPr lang="fr-FR" sz="2800" dirty="0" err="1">
                <a:solidFill>
                  <a:schemeClr val="bg1"/>
                </a:solidFill>
              </a:rPr>
              <a:t>accurate</a:t>
            </a:r>
            <a:r>
              <a:rPr lang="fr-FR" sz="2800" dirty="0">
                <a:solidFill>
                  <a:schemeClr val="bg1"/>
                </a:solidFill>
              </a:rPr>
              <a:t> model </a:t>
            </a:r>
          </a:p>
          <a:p>
            <a:pPr algn="ctr"/>
            <a:r>
              <a:rPr lang="fr-FR" sz="2800" dirty="0">
                <a:solidFill>
                  <a:schemeClr val="bg1"/>
                </a:solidFill>
              </a:rPr>
              <a:t>Image reconstruction?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3D4F6BB3-57D1-45CB-8D28-5AD827643415}"/>
              </a:ext>
            </a:extLst>
          </p:cNvPr>
          <p:cNvSpPr/>
          <p:nvPr/>
        </p:nvSpPr>
        <p:spPr>
          <a:xfrm>
            <a:off x="6488908" y="5463961"/>
            <a:ext cx="1276350" cy="87503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388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Consortium AGNs GTO programs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409F579-9762-467D-B228-9BED1ED74A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31"/>
          <a:stretch/>
        </p:blipFill>
        <p:spPr>
          <a:xfrm>
            <a:off x="4967239" y="1778620"/>
            <a:ext cx="6772507" cy="412285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F6C257B-5BD7-4D1E-A932-C440FC66C48B}"/>
              </a:ext>
            </a:extLst>
          </p:cNvPr>
          <p:cNvSpPr txBox="1"/>
          <p:nvPr/>
        </p:nvSpPr>
        <p:spPr>
          <a:xfrm>
            <a:off x="9409689" y="4880414"/>
            <a:ext cx="755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FF00"/>
                </a:solidFill>
              </a:rPr>
              <a:t>G1-K0</a:t>
            </a:r>
          </a:p>
          <a:p>
            <a:pPr algn="ctr"/>
            <a:r>
              <a:rPr lang="fr-FR" dirty="0">
                <a:solidFill>
                  <a:srgbClr val="FFFF00"/>
                </a:solidFill>
              </a:rPr>
              <a:t>90m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2124B23-CBC4-49F0-96A1-9539ED05AF4E}"/>
              </a:ext>
            </a:extLst>
          </p:cNvPr>
          <p:cNvSpPr txBox="1"/>
          <p:nvPr/>
        </p:nvSpPr>
        <p:spPr>
          <a:xfrm>
            <a:off x="8599060" y="4880414"/>
            <a:ext cx="720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FF00"/>
                </a:solidFill>
              </a:rPr>
              <a:t>A0-J2</a:t>
            </a:r>
          </a:p>
          <a:p>
            <a:pPr algn="ctr"/>
            <a:r>
              <a:rPr lang="fr-FR" dirty="0">
                <a:solidFill>
                  <a:srgbClr val="FFFF00"/>
                </a:solidFill>
              </a:rPr>
              <a:t>129m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F74E80A-E729-480C-89A1-76AE9717839E}"/>
              </a:ext>
            </a:extLst>
          </p:cNvPr>
          <p:cNvSpPr txBox="1"/>
          <p:nvPr/>
        </p:nvSpPr>
        <p:spPr>
          <a:xfrm>
            <a:off x="7783703" y="4889650"/>
            <a:ext cx="742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A0-K0</a:t>
            </a:r>
          </a:p>
          <a:p>
            <a:pPr algn="ctr"/>
            <a:r>
              <a:rPr lang="fr-FR" dirty="0">
                <a:solidFill>
                  <a:srgbClr val="FFFF00"/>
                </a:solidFill>
              </a:rPr>
              <a:t>128m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863BEB0-6D1C-4AEE-AF3C-D98F010B42E3}"/>
              </a:ext>
            </a:extLst>
          </p:cNvPr>
          <p:cNvSpPr txBox="1"/>
          <p:nvPr/>
        </p:nvSpPr>
        <p:spPr>
          <a:xfrm>
            <a:off x="6071986" y="4889710"/>
            <a:ext cx="683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FF00"/>
                </a:solidFill>
              </a:rPr>
              <a:t>J2-K0</a:t>
            </a:r>
          </a:p>
          <a:p>
            <a:pPr algn="ctr"/>
            <a:r>
              <a:rPr lang="fr-FR" dirty="0">
                <a:solidFill>
                  <a:srgbClr val="FFFF00"/>
                </a:solidFill>
              </a:rPr>
              <a:t>48m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365776C-9B53-4D78-9423-CC21B0EA6BB6}"/>
              </a:ext>
            </a:extLst>
          </p:cNvPr>
          <p:cNvSpPr txBox="1"/>
          <p:nvPr/>
        </p:nvSpPr>
        <p:spPr>
          <a:xfrm>
            <a:off x="10171901" y="4880414"/>
            <a:ext cx="708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FF00"/>
                </a:solidFill>
              </a:rPr>
              <a:t>G1-J2</a:t>
            </a:r>
          </a:p>
          <a:p>
            <a:pPr algn="ctr"/>
            <a:r>
              <a:rPr lang="fr-FR" dirty="0">
                <a:solidFill>
                  <a:srgbClr val="FFFF00"/>
                </a:solidFill>
              </a:rPr>
              <a:t>58m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58A43DF-F7CB-4A94-9214-BFA56A3B6416}"/>
              </a:ext>
            </a:extLst>
          </p:cNvPr>
          <p:cNvSpPr txBox="1"/>
          <p:nvPr/>
        </p:nvSpPr>
        <p:spPr>
          <a:xfrm>
            <a:off x="6915934" y="4889650"/>
            <a:ext cx="768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FF00"/>
                </a:solidFill>
              </a:rPr>
              <a:t>A0-G1</a:t>
            </a:r>
          </a:p>
          <a:p>
            <a:pPr algn="ctr"/>
            <a:r>
              <a:rPr lang="fr-FR" dirty="0">
                <a:solidFill>
                  <a:srgbClr val="FFFF00"/>
                </a:solidFill>
              </a:rPr>
              <a:t>90m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888091D-AC69-4A14-9DDF-29EA9BDC49F2}"/>
              </a:ext>
            </a:extLst>
          </p:cNvPr>
          <p:cNvSpPr txBox="1"/>
          <p:nvPr/>
        </p:nvSpPr>
        <p:spPr>
          <a:xfrm>
            <a:off x="4444752" y="5927164"/>
            <a:ext cx="8162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MATISSE L band </a:t>
            </a:r>
            <a:r>
              <a:rPr lang="fr-FR" sz="2800" dirty="0" err="1">
                <a:solidFill>
                  <a:schemeClr val="bg1"/>
                </a:solidFill>
              </a:rPr>
              <a:t>waterfall</a:t>
            </a:r>
            <a:r>
              <a:rPr lang="fr-FR" sz="2800" dirty="0">
                <a:solidFill>
                  <a:schemeClr val="bg1"/>
                </a:solidFill>
              </a:rPr>
              <a:t> of the </a:t>
            </a:r>
            <a:r>
              <a:rPr lang="fr-FR" sz="2800" dirty="0" err="1">
                <a:solidFill>
                  <a:schemeClr val="bg1"/>
                </a:solidFill>
              </a:rPr>
              <a:t>fringes</a:t>
            </a:r>
            <a:r>
              <a:rPr lang="fr-FR" sz="2800" dirty="0">
                <a:solidFill>
                  <a:schemeClr val="bg1"/>
                </a:solidFill>
              </a:rPr>
              <a:t> on NGC1068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173D570-4687-4F0C-A565-724F05F01B94}"/>
              </a:ext>
            </a:extLst>
          </p:cNvPr>
          <p:cNvSpPr txBox="1"/>
          <p:nvPr/>
        </p:nvSpPr>
        <p:spPr>
          <a:xfrm>
            <a:off x="452254" y="2497817"/>
            <a:ext cx="430181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L band data are</a:t>
            </a:r>
          </a:p>
          <a:p>
            <a:r>
              <a:rPr lang="fr-FR" sz="4000" dirty="0" err="1">
                <a:solidFill>
                  <a:schemeClr val="bg1"/>
                </a:solidFill>
              </a:rPr>
              <a:t>coming</a:t>
            </a:r>
            <a:r>
              <a:rPr lang="fr-FR" sz="4000" dirty="0">
                <a:solidFill>
                  <a:schemeClr val="bg1"/>
                </a:solidFill>
              </a:rPr>
              <a:t> </a:t>
            </a:r>
            <a:r>
              <a:rPr lang="fr-FR" sz="4000" dirty="0" err="1">
                <a:solidFill>
                  <a:schemeClr val="bg1"/>
                </a:solidFill>
              </a:rPr>
              <a:t>soon</a:t>
            </a:r>
            <a:r>
              <a:rPr lang="fr-FR" sz="4000" dirty="0">
                <a:solidFill>
                  <a:schemeClr val="bg1"/>
                </a:solidFill>
              </a:rPr>
              <a:t>…</a:t>
            </a:r>
          </a:p>
          <a:p>
            <a:endParaRPr lang="fr-FR" sz="4000" dirty="0">
              <a:solidFill>
                <a:schemeClr val="bg1"/>
              </a:solidFill>
            </a:endParaRPr>
          </a:p>
          <a:p>
            <a:r>
              <a:rPr lang="fr-FR" sz="4000" dirty="0">
                <a:solidFill>
                  <a:schemeClr val="bg1"/>
                </a:solidFill>
              </a:rPr>
              <a:t>…and </a:t>
            </a:r>
            <a:r>
              <a:rPr lang="fr-FR" sz="4000" dirty="0" err="1">
                <a:solidFill>
                  <a:schemeClr val="bg1"/>
                </a:solidFill>
              </a:rPr>
              <a:t>even</a:t>
            </a:r>
            <a:r>
              <a:rPr lang="fr-FR" sz="4000" dirty="0">
                <a:solidFill>
                  <a:schemeClr val="bg1"/>
                </a:solidFill>
              </a:rPr>
              <a:t> </a:t>
            </a:r>
            <a:r>
              <a:rPr lang="fr-FR" sz="4000" dirty="0" err="1">
                <a:solidFill>
                  <a:schemeClr val="bg1"/>
                </a:solidFill>
              </a:rPr>
              <a:t>with</a:t>
            </a:r>
            <a:r>
              <a:rPr lang="fr-FR" sz="4000" dirty="0">
                <a:solidFill>
                  <a:schemeClr val="bg1"/>
                </a:solidFill>
              </a:rPr>
              <a:t> </a:t>
            </a:r>
            <a:r>
              <a:rPr lang="fr-FR" sz="4000" dirty="0" err="1">
                <a:solidFill>
                  <a:schemeClr val="bg1"/>
                </a:solidFill>
              </a:rPr>
              <a:t>ATs</a:t>
            </a:r>
            <a:endParaRPr lang="fr-F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963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Consortium AGNs GTO programs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8E899E9-93AB-423D-B332-C9CBCC65B4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2" t="4306" b="33750"/>
          <a:stretch/>
        </p:blipFill>
        <p:spPr>
          <a:xfrm>
            <a:off x="4499317" y="1541296"/>
            <a:ext cx="6667501" cy="508325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26C4530-DB56-44F7-9A07-A7DD25060B28}"/>
              </a:ext>
            </a:extLst>
          </p:cNvPr>
          <p:cNvSpPr txBox="1"/>
          <p:nvPr/>
        </p:nvSpPr>
        <p:spPr>
          <a:xfrm>
            <a:off x="465667" y="2951946"/>
            <a:ext cx="36506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solidFill>
                  <a:schemeClr val="bg1"/>
                </a:solidFill>
              </a:rPr>
              <a:t>Coherencing</a:t>
            </a:r>
            <a:r>
              <a:rPr lang="fr-FR" sz="2800" dirty="0">
                <a:solidFill>
                  <a:schemeClr val="bg1"/>
                </a:solidFill>
              </a:rPr>
              <a:t> the </a:t>
            </a:r>
            <a:r>
              <a:rPr lang="fr-FR" sz="2800" dirty="0" err="1">
                <a:solidFill>
                  <a:schemeClr val="bg1"/>
                </a:solidFill>
              </a:rPr>
              <a:t>fringes</a:t>
            </a:r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dirty="0">
                <a:solidFill>
                  <a:schemeClr val="bg1"/>
                </a:solidFill>
              </a:rPr>
              <a:t>on 3Tels at 1Hz</a:t>
            </a:r>
          </a:p>
        </p:txBody>
      </p:sp>
    </p:spTree>
    <p:extLst>
      <p:ext uri="{BB962C8B-B14F-4D97-AF65-F5344CB8AC3E}">
        <p14:creationId xmlns:p14="http://schemas.microsoft.com/office/powerpoint/2010/main" val="291979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E3E63ED-52F3-4478-A2AF-C6F2B1EC171F}"/>
              </a:ext>
            </a:extLst>
          </p:cNvPr>
          <p:cNvSpPr txBox="1"/>
          <p:nvPr/>
        </p:nvSpPr>
        <p:spPr>
          <a:xfrm>
            <a:off x="1" y="2033338"/>
            <a:ext cx="121919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3200" dirty="0">
                <a:solidFill>
                  <a:srgbClr val="FF0000"/>
                </a:solidFill>
              </a:rPr>
              <a:t>Long-</a:t>
            </a:r>
            <a:r>
              <a:rPr lang="fr-FR" sz="3200" dirty="0" err="1">
                <a:solidFill>
                  <a:srgbClr val="FF0000"/>
                </a:solidFill>
              </a:rPr>
              <a:t>baseline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interferometry</a:t>
            </a:r>
            <a:r>
              <a:rPr lang="fr-FR" sz="3200" dirty="0">
                <a:solidFill>
                  <a:srgbClr val="FF0000"/>
                </a:solidFill>
              </a:rPr>
              <a:t> 101 in 5min </a:t>
            </a:r>
          </a:p>
          <a:p>
            <a:pPr lvl="1"/>
            <a:endParaRPr lang="fr-FR" sz="3200" dirty="0">
              <a:solidFill>
                <a:schemeClr val="bg1"/>
              </a:solidFill>
            </a:endParaRPr>
          </a:p>
          <a:p>
            <a:pPr lvl="1"/>
            <a:r>
              <a:rPr lang="fr-FR" sz="3200" dirty="0">
                <a:solidFill>
                  <a:schemeClr val="bg1"/>
                </a:solidFill>
              </a:rPr>
              <a:t>Description of consortium Programmes</a:t>
            </a:r>
          </a:p>
          <a:p>
            <a:pPr lvl="1"/>
            <a:endParaRPr lang="fr-FR" sz="3200" dirty="0">
              <a:solidFill>
                <a:schemeClr val="bg1"/>
              </a:solidFill>
            </a:endParaRPr>
          </a:p>
          <a:p>
            <a:pPr lvl="1"/>
            <a:r>
              <a:rPr lang="fr-FR" sz="3200" dirty="0" err="1">
                <a:solidFill>
                  <a:schemeClr val="bg1"/>
                </a:solidFill>
              </a:rPr>
              <a:t>My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  <a:r>
              <a:rPr lang="fr-FR" sz="3200" dirty="0" err="1">
                <a:solidFill>
                  <a:schemeClr val="bg1"/>
                </a:solidFill>
              </a:rPr>
              <a:t>personnal</a:t>
            </a:r>
            <a:r>
              <a:rPr lang="fr-FR" sz="3200" dirty="0">
                <a:solidFill>
                  <a:schemeClr val="bg1"/>
                </a:solidFill>
              </a:rPr>
              <a:t> sciences cases : hot stars </a:t>
            </a:r>
            <a:r>
              <a:rPr lang="fr-FR" sz="3200" dirty="0" err="1">
                <a:solidFill>
                  <a:schemeClr val="bg1"/>
                </a:solidFill>
              </a:rPr>
              <a:t>environments</a:t>
            </a:r>
            <a:endParaRPr lang="fr-FR" sz="3200" dirty="0">
              <a:solidFill>
                <a:schemeClr val="bg1"/>
              </a:solidFill>
            </a:endParaRPr>
          </a:p>
          <a:p>
            <a:pPr lvl="1"/>
            <a:endParaRPr lang="fr-F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278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Consortium stellar physics programs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E47A26A-0565-4A5C-B786-E79CA2A3BB2D}"/>
              </a:ext>
            </a:extLst>
          </p:cNvPr>
          <p:cNvGrpSpPr/>
          <p:nvPr/>
        </p:nvGrpSpPr>
        <p:grpSpPr>
          <a:xfrm>
            <a:off x="233103" y="1933931"/>
            <a:ext cx="5548572" cy="4466734"/>
            <a:chOff x="1118928" y="1629267"/>
            <a:chExt cx="5548572" cy="44667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D0B134B-C4DC-46F9-9EB4-157BC4D89398}"/>
                </a:ext>
              </a:extLst>
            </p:cNvPr>
            <p:cNvSpPr/>
            <p:nvPr/>
          </p:nvSpPr>
          <p:spPr>
            <a:xfrm>
              <a:off x="1118928" y="1629267"/>
              <a:ext cx="5548572" cy="446673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C7977D3-5F11-44C1-8E1D-B755EF770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8914" y="3429000"/>
              <a:ext cx="2264923" cy="249813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3FF0B095-2F34-4D22-992B-CA975C2681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986" t="13131" r="16586"/>
            <a:stretch/>
          </p:blipFill>
          <p:spPr>
            <a:xfrm>
              <a:off x="1455679" y="3309073"/>
              <a:ext cx="2763235" cy="249813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9A7CFD2-C30B-4DCC-B1CA-C25F9170CC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707" r="-2272" b="4660"/>
            <a:stretch/>
          </p:blipFill>
          <p:spPr>
            <a:xfrm>
              <a:off x="4545064" y="1984092"/>
              <a:ext cx="1617333" cy="1624474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EA1D1F0-B092-482C-810D-279FFDD67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53188" y="1678225"/>
              <a:ext cx="1400175" cy="1295400"/>
            </a:xfrm>
            <a:prstGeom prst="rect">
              <a:avLst/>
            </a:prstGeom>
          </p:spPr>
        </p:pic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551DA83B-3DAE-4746-B35B-1B4CF8CD2A37}"/>
              </a:ext>
            </a:extLst>
          </p:cNvPr>
          <p:cNvSpPr txBox="1"/>
          <p:nvPr/>
        </p:nvSpPr>
        <p:spPr>
          <a:xfrm>
            <a:off x="5993674" y="1734654"/>
            <a:ext cx="5604996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Programmes mainly on evolved stars </a:t>
            </a: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Stellar surface spectro-imaging: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Red giants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Red supergiants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AGB</a:t>
            </a: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Environments of evolved stars including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AGB &amp; post-AGB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Wolf-Rayet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B[e]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Cepheids</a:t>
            </a:r>
          </a:p>
        </p:txBody>
      </p:sp>
    </p:spTree>
    <p:extLst>
      <p:ext uri="{BB962C8B-B14F-4D97-AF65-F5344CB8AC3E}">
        <p14:creationId xmlns:p14="http://schemas.microsoft.com/office/powerpoint/2010/main" val="3335014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Consortium stellar physics programs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BDE390-6DAB-4A34-A89C-EFC1CC8FE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44" y="1541296"/>
            <a:ext cx="8944821" cy="481187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BEB0E6F-2CD2-4858-B43E-6C60F4B2B6E6}"/>
              </a:ext>
            </a:extLst>
          </p:cNvPr>
          <p:cNvSpPr txBox="1"/>
          <p:nvPr/>
        </p:nvSpPr>
        <p:spPr>
          <a:xfrm>
            <a:off x="2246912" y="6353175"/>
            <a:ext cx="5769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Antares 8th </a:t>
            </a:r>
            <a:r>
              <a:rPr lang="fr-FR" dirty="0" err="1">
                <a:solidFill>
                  <a:schemeClr val="bg1"/>
                </a:solidFill>
              </a:rPr>
              <a:t>visibility</a:t>
            </a:r>
            <a:r>
              <a:rPr lang="fr-FR" dirty="0">
                <a:solidFill>
                  <a:schemeClr val="bg1"/>
                </a:solidFill>
              </a:rPr>
              <a:t> lobes </a:t>
            </a:r>
            <a:r>
              <a:rPr lang="fr-FR" dirty="0" err="1">
                <a:solidFill>
                  <a:schemeClr val="bg1"/>
                </a:solidFill>
              </a:rPr>
              <a:t>measurements</a:t>
            </a:r>
            <a:r>
              <a:rPr lang="fr-FR" dirty="0">
                <a:solidFill>
                  <a:schemeClr val="bg1"/>
                </a:solidFill>
              </a:rPr>
              <a:t> down to V² = 10</a:t>
            </a:r>
            <a:r>
              <a:rPr lang="fr-FR" baseline="30000" dirty="0">
                <a:solidFill>
                  <a:schemeClr val="bg1"/>
                </a:solidFill>
              </a:rPr>
              <a:t>-5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887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Consortium stellar physics programs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BDE390-6DAB-4A34-A89C-EFC1CC8FE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44" y="1541296"/>
            <a:ext cx="8944821" cy="481187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BEB0E6F-2CD2-4858-B43E-6C60F4B2B6E6}"/>
              </a:ext>
            </a:extLst>
          </p:cNvPr>
          <p:cNvSpPr txBox="1"/>
          <p:nvPr/>
        </p:nvSpPr>
        <p:spPr>
          <a:xfrm>
            <a:off x="2246912" y="6353175"/>
            <a:ext cx="566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Antares 8th </a:t>
            </a:r>
            <a:r>
              <a:rPr lang="fr-FR" dirty="0" err="1">
                <a:solidFill>
                  <a:schemeClr val="bg1"/>
                </a:solidFill>
              </a:rPr>
              <a:t>visibility</a:t>
            </a:r>
            <a:r>
              <a:rPr lang="fr-FR" dirty="0">
                <a:solidFill>
                  <a:schemeClr val="bg1"/>
                </a:solidFill>
              </a:rPr>
              <a:t> lobes </a:t>
            </a:r>
            <a:r>
              <a:rPr lang="fr-FR" dirty="0" err="1">
                <a:solidFill>
                  <a:schemeClr val="bg1"/>
                </a:solidFill>
              </a:rPr>
              <a:t>measurements</a:t>
            </a:r>
            <a:r>
              <a:rPr lang="fr-FR" dirty="0">
                <a:solidFill>
                  <a:schemeClr val="bg1"/>
                </a:solidFill>
              </a:rPr>
              <a:t> down to V²=10</a:t>
            </a:r>
            <a:r>
              <a:rPr lang="fr-FR" baseline="30000" dirty="0">
                <a:solidFill>
                  <a:schemeClr val="bg1"/>
                </a:solidFill>
              </a:rPr>
              <a:t>-5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780724F8-B19B-4E68-A02C-F1B3735847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414" y="2488224"/>
            <a:ext cx="1610746" cy="16107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6E8A148-4592-46C6-8CBE-AA6AAB0ACC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" t="3751" r="6800" b="9462"/>
          <a:stretch/>
        </p:blipFill>
        <p:spPr>
          <a:xfrm>
            <a:off x="10345606" y="720036"/>
            <a:ext cx="1432875" cy="141402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8C7E90D-104E-4FD4-B5DF-3CF6422EFD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2" t="13724" r="59957" b="15765"/>
          <a:stretch/>
        </p:blipFill>
        <p:spPr>
          <a:xfrm>
            <a:off x="9638210" y="4702528"/>
            <a:ext cx="1108662" cy="114064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AA34DCF-668D-41E4-9803-25544ADAB4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4" t="6230" r="10902" b="15104"/>
          <a:stretch/>
        </p:blipFill>
        <p:spPr>
          <a:xfrm>
            <a:off x="10746872" y="4702528"/>
            <a:ext cx="1145318" cy="114064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377EDCD-B0CB-4E5A-B197-6B63711A758B}"/>
              </a:ext>
            </a:extLst>
          </p:cNvPr>
          <p:cNvSpPr txBox="1"/>
          <p:nvPr/>
        </p:nvSpPr>
        <p:spPr>
          <a:xfrm>
            <a:off x="10779065" y="5535393"/>
            <a:ext cx="111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Baron+ 2014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4FA76C4-72B2-441D-9E1C-526588EDC5C8}"/>
              </a:ext>
            </a:extLst>
          </p:cNvPr>
          <p:cNvSpPr txBox="1"/>
          <p:nvPr/>
        </p:nvSpPr>
        <p:spPr>
          <a:xfrm>
            <a:off x="10383660" y="1777781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Haubois</a:t>
            </a:r>
            <a:r>
              <a:rPr lang="fr-FR" sz="1400" dirty="0">
                <a:solidFill>
                  <a:schemeClr val="bg1"/>
                </a:solidFill>
              </a:rPr>
              <a:t>+ 2009</a:t>
            </a:r>
          </a:p>
        </p:txBody>
      </p:sp>
      <p:sp>
        <p:nvSpPr>
          <p:cNvPr id="17" name="ZoneTexte 49">
            <a:extLst>
              <a:ext uri="{FF2B5EF4-FFF2-40B4-BE49-F238E27FC236}">
                <a16:creationId xmlns:a16="http://schemas.microsoft.com/office/drawing/2014/main" id="{6AAE98FE-86C7-43F2-8CF2-9C30849C7F18}"/>
              </a:ext>
            </a:extLst>
          </p:cNvPr>
          <p:cNvSpPr txBox="1"/>
          <p:nvPr/>
        </p:nvSpPr>
        <p:spPr>
          <a:xfrm>
            <a:off x="10262726" y="3774716"/>
            <a:ext cx="1256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Paladini</a:t>
            </a:r>
            <a:r>
              <a:rPr lang="fr-FR" sz="1400" dirty="0">
                <a:solidFill>
                  <a:schemeClr val="bg1"/>
                </a:solidFill>
              </a:rPr>
              <a:t>+ 2018</a:t>
            </a:r>
          </a:p>
        </p:txBody>
      </p:sp>
    </p:spTree>
    <p:extLst>
      <p:ext uri="{BB962C8B-B14F-4D97-AF65-F5344CB8AC3E}">
        <p14:creationId xmlns:p14="http://schemas.microsoft.com/office/powerpoint/2010/main" val="4042781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>
                <a:solidFill>
                  <a:schemeClr val="bg1"/>
                </a:solidFill>
              </a:rPr>
              <a:t> Our science with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>
                <a:solidFill>
                  <a:schemeClr val="bg1"/>
                </a:solidFill>
              </a:rPr>
              <a:t>Test of image capability of MATISSE (December 2018)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AF1730A-2ED3-44E3-84AD-D38196692252}"/>
              </a:ext>
            </a:extLst>
          </p:cNvPr>
          <p:cNvSpPr txBox="1"/>
          <p:nvPr/>
        </p:nvSpPr>
        <p:spPr>
          <a:xfrm>
            <a:off x="7392368" y="1953117"/>
            <a:ext cx="439323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chemeClr val="bg1"/>
                </a:solidFill>
              </a:rPr>
              <a:t>Betelgeuse</a:t>
            </a:r>
            <a:r>
              <a:rPr lang="fr-FR" sz="2400" dirty="0">
                <a:solidFill>
                  <a:schemeClr val="bg1"/>
                </a:solidFill>
              </a:rPr>
              <a:t> HIGH-L</a:t>
            </a:r>
          </a:p>
          <a:p>
            <a:r>
              <a:rPr lang="en-GB" sz="2400" dirty="0">
                <a:solidFill>
                  <a:schemeClr val="bg1"/>
                </a:solidFill>
              </a:rPr>
              <a:t>Spectro-imaging in CO lines</a:t>
            </a:r>
          </a:p>
          <a:p>
            <a:r>
              <a:rPr lang="en-GB" sz="2400" dirty="0">
                <a:solidFill>
                  <a:schemeClr val="bg1"/>
                </a:solidFill>
              </a:rPr>
              <a:t>Study of upper atmosphere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No kinematics </a:t>
            </a:r>
            <a:r>
              <a:rPr lang="fr-FR" sz="2400" dirty="0">
                <a:solidFill>
                  <a:schemeClr val="bg1"/>
                </a:solidFill>
              </a:rPr>
              <a:t>(R=1000)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VHIGH is coming soon R~5000 </a:t>
            </a:r>
          </a:p>
          <a:p>
            <a:r>
              <a:rPr lang="en-GB" sz="2400" dirty="0">
                <a:solidFill>
                  <a:schemeClr val="bg1"/>
                </a:solidFill>
              </a:rPr>
              <a:t>(commissioning in 10 days)</a:t>
            </a: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7B1BBBA-9AA0-4172-B242-AB5CBD199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64" y="1797112"/>
            <a:ext cx="7160467" cy="49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29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Test of image capability of MATISSE (December 2018)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CEEC45-6670-4711-BD6E-DCE334BA34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6" t="2956" b="2956"/>
          <a:stretch/>
        </p:blipFill>
        <p:spPr>
          <a:xfrm>
            <a:off x="387694" y="1752600"/>
            <a:ext cx="2359501" cy="213325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EA6C96C-C7BB-427E-860D-6DD2E1A1F9F6}"/>
              </a:ext>
            </a:extLst>
          </p:cNvPr>
          <p:cNvSpPr txBox="1"/>
          <p:nvPr/>
        </p:nvSpPr>
        <p:spPr>
          <a:xfrm>
            <a:off x="181533" y="3952876"/>
            <a:ext cx="2624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PIONIER image of FS </a:t>
            </a:r>
            <a:r>
              <a:rPr lang="fr-FR" dirty="0" err="1">
                <a:solidFill>
                  <a:schemeClr val="bg1"/>
                </a:solidFill>
              </a:rPr>
              <a:t>CMa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B[e] or </a:t>
            </a:r>
            <a:r>
              <a:rPr lang="fr-FR" dirty="0" err="1">
                <a:solidFill>
                  <a:schemeClr val="bg1"/>
                </a:solidFill>
              </a:rPr>
              <a:t>Herbig</a:t>
            </a:r>
            <a:r>
              <a:rPr lang="fr-FR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BA6C223-1F64-451D-8B3B-CBDBD8D59557}"/>
              </a:ext>
            </a:extLst>
          </p:cNvPr>
          <p:cNvSpPr txBox="1"/>
          <p:nvPr/>
        </p:nvSpPr>
        <p:spPr>
          <a:xfrm>
            <a:off x="6024350" y="1933225"/>
            <a:ext cx="4462247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Imaging Commissioning Run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10 nights of observation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All 4 offered AT configurations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Small : 12-35m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Medium : 40-105m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Astrometric:58-129m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Large : 90-132m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3 main targets (well studied)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FS </a:t>
            </a:r>
            <a:r>
              <a:rPr lang="en-US" dirty="0" err="1">
                <a:solidFill>
                  <a:schemeClr val="bg1"/>
                </a:solidFill>
              </a:rPr>
              <a:t>CMa</a:t>
            </a:r>
            <a:r>
              <a:rPr lang="en-US" dirty="0">
                <a:solidFill>
                  <a:schemeClr val="bg1"/>
                </a:solidFill>
              </a:rPr>
              <a:t> : YSO or B[e]? =&gt; circumstellar disk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 </a:t>
            </a:r>
            <a:r>
              <a:rPr lang="en-US" dirty="0" err="1">
                <a:solidFill>
                  <a:schemeClr val="bg1"/>
                </a:solidFill>
              </a:rPr>
              <a:t>Scl</a:t>
            </a:r>
            <a:r>
              <a:rPr lang="en-US" dirty="0">
                <a:solidFill>
                  <a:schemeClr val="bg1"/>
                </a:solidFill>
              </a:rPr>
              <a:t> : AGB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Betelgeuse : to test HR imaging capability</a:t>
            </a:r>
          </a:p>
          <a:p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599484-689F-48A2-9127-E10D39A56D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944" y="1905000"/>
            <a:ext cx="2200275" cy="220027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AC4B352-23C2-435A-90D3-420EEEA1BEBB}"/>
              </a:ext>
            </a:extLst>
          </p:cNvPr>
          <p:cNvSpPr txBox="1"/>
          <p:nvPr/>
        </p:nvSpPr>
        <p:spPr>
          <a:xfrm>
            <a:off x="2937882" y="4080437"/>
            <a:ext cx="2624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PIONIER image of R </a:t>
            </a:r>
            <a:r>
              <a:rPr lang="fr-FR" dirty="0" err="1">
                <a:solidFill>
                  <a:schemeClr val="bg1"/>
                </a:solidFill>
              </a:rPr>
              <a:t>Scl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Carbon-</a:t>
            </a:r>
            <a:r>
              <a:rPr lang="fr-FR" dirty="0" err="1">
                <a:solidFill>
                  <a:schemeClr val="bg1"/>
                </a:solidFill>
              </a:rPr>
              <a:t>rich</a:t>
            </a:r>
            <a:r>
              <a:rPr lang="fr-FR" dirty="0">
                <a:solidFill>
                  <a:schemeClr val="bg1"/>
                </a:solidFill>
              </a:rPr>
              <a:t> AGB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DDADACB-D9DF-4136-B8C2-45AB0FE168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" t="3751" r="6800" b="9462"/>
          <a:stretch/>
        </p:blipFill>
        <p:spPr>
          <a:xfrm>
            <a:off x="1378294" y="4701930"/>
            <a:ext cx="1993556" cy="196732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880C3E7-9E7C-465A-9EC7-BF69CAAD1AED}"/>
              </a:ext>
            </a:extLst>
          </p:cNvPr>
          <p:cNvSpPr txBox="1"/>
          <p:nvPr/>
        </p:nvSpPr>
        <p:spPr>
          <a:xfrm>
            <a:off x="2138589" y="4701930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Haubois</a:t>
            </a:r>
            <a:r>
              <a:rPr lang="fr-FR" sz="1400" dirty="0">
                <a:solidFill>
                  <a:schemeClr val="bg1"/>
                </a:solidFill>
              </a:rPr>
              <a:t>+ 2009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7B94ED9-60F2-4CC4-AB83-5D0869B53EAA}"/>
              </a:ext>
            </a:extLst>
          </p:cNvPr>
          <p:cNvSpPr txBox="1"/>
          <p:nvPr/>
        </p:nvSpPr>
        <p:spPr>
          <a:xfrm>
            <a:off x="1392299" y="6361477"/>
            <a:ext cx="989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Betelgeuse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92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Test of image capability of MATISSE (December 2018)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E536847-99E3-4F88-9715-370D4482E1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95" t="11493" r="8568" b="-383"/>
          <a:stretch/>
        </p:blipFill>
        <p:spPr>
          <a:xfrm>
            <a:off x="165883" y="1838324"/>
            <a:ext cx="6010276" cy="46631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B11BF06F-2824-4C0E-B3B2-641D4148F785}"/>
              </a:ext>
            </a:extLst>
          </p:cNvPr>
          <p:cNvSpPr txBox="1"/>
          <p:nvPr/>
        </p:nvSpPr>
        <p:spPr>
          <a:xfrm>
            <a:off x="1411404" y="6111082"/>
            <a:ext cx="351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L-Band Transfer </a:t>
            </a:r>
            <a:r>
              <a:rPr lang="fr-FR" dirty="0" err="1"/>
              <a:t>function</a:t>
            </a:r>
            <a:r>
              <a:rPr lang="fr-FR" dirty="0"/>
              <a:t> in </a:t>
            </a:r>
            <a:r>
              <a:rPr lang="fr-FR" dirty="0" err="1"/>
              <a:t>visibility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FEDBBC9-5DF1-4031-9192-25B476E20B78}"/>
              </a:ext>
            </a:extLst>
          </p:cNvPr>
          <p:cNvSpPr txBox="1"/>
          <p:nvPr/>
        </p:nvSpPr>
        <p:spPr>
          <a:xfrm>
            <a:off x="729513" y="2059031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 </a:t>
            </a:r>
            <a:r>
              <a:rPr lang="fr-FR" dirty="0" err="1"/>
              <a:t>Scl</a:t>
            </a:r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A8428A9-44B9-488D-8E9D-2909CDE653F4}"/>
              </a:ext>
            </a:extLst>
          </p:cNvPr>
          <p:cNvSpPr txBox="1"/>
          <p:nvPr/>
        </p:nvSpPr>
        <p:spPr>
          <a:xfrm>
            <a:off x="2069279" y="2613419"/>
            <a:ext cx="877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FS </a:t>
            </a:r>
            <a:r>
              <a:rPr lang="fr-FR" dirty="0" err="1"/>
              <a:t>CMa</a:t>
            </a:r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184FEE7E-552D-427B-B493-CF0D35A324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09" t="11110" r="6720"/>
          <a:stretch/>
        </p:blipFill>
        <p:spPr>
          <a:xfrm>
            <a:off x="6259347" y="1838324"/>
            <a:ext cx="5826526" cy="4663124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84533032-CE19-4D4B-9EAD-0B69C4505CB1}"/>
              </a:ext>
            </a:extLst>
          </p:cNvPr>
          <p:cNvSpPr txBox="1"/>
          <p:nvPr/>
        </p:nvSpPr>
        <p:spPr>
          <a:xfrm>
            <a:off x="7216804" y="6132116"/>
            <a:ext cx="4122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L-Band Transfer </a:t>
            </a:r>
            <a:r>
              <a:rPr lang="fr-FR" dirty="0" err="1"/>
              <a:t>function</a:t>
            </a:r>
            <a:r>
              <a:rPr lang="fr-FR" dirty="0"/>
              <a:t> in </a:t>
            </a:r>
            <a:r>
              <a:rPr lang="fr-FR" dirty="0" err="1"/>
              <a:t>Closure</a:t>
            </a:r>
            <a:r>
              <a:rPr lang="fr-FR" dirty="0"/>
              <a:t> Phase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3A42509-C650-4B30-929A-8EBE6F04F560}"/>
              </a:ext>
            </a:extLst>
          </p:cNvPr>
          <p:cNvSpPr txBox="1"/>
          <p:nvPr/>
        </p:nvSpPr>
        <p:spPr>
          <a:xfrm>
            <a:off x="6907264" y="3129316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 </a:t>
            </a:r>
            <a:r>
              <a:rPr lang="fr-FR" dirty="0" err="1"/>
              <a:t>Scl</a:t>
            </a:r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8432DBB-9C32-4F05-8055-2F27A707EC72}"/>
              </a:ext>
            </a:extLst>
          </p:cNvPr>
          <p:cNvSpPr txBox="1"/>
          <p:nvPr/>
        </p:nvSpPr>
        <p:spPr>
          <a:xfrm>
            <a:off x="8174261" y="3333516"/>
            <a:ext cx="877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FS </a:t>
            </a:r>
            <a:r>
              <a:rPr lang="fr-FR" dirty="0" err="1"/>
              <a:t>CMa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76105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Test of image capability of MATISSE (December 2018)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B9CEE6B-7200-4F88-8DC7-00D59074E43D}"/>
              </a:ext>
            </a:extLst>
          </p:cNvPr>
          <p:cNvSpPr txBox="1"/>
          <p:nvPr/>
        </p:nvSpPr>
        <p:spPr>
          <a:xfrm>
            <a:off x="0" y="5116649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One R Scl dataset (1 Flux + 6 Visibilities + 4 CP)</a:t>
            </a:r>
          </a:p>
          <a:p>
            <a:pPr algn="ctr"/>
            <a:endParaRPr lang="en-US" sz="3200">
              <a:solidFill>
                <a:schemeClr val="bg1"/>
              </a:solidFill>
            </a:endParaRPr>
          </a:p>
          <a:p>
            <a:pPr algn="ctr"/>
            <a:r>
              <a:rPr lang="en-US" sz="3200">
                <a:solidFill>
                  <a:schemeClr val="bg1"/>
                </a:solidFill>
              </a:rPr>
              <a:t>Strong visibility and CP effects in the 3.1µm band of Acethylene ( C</a:t>
            </a:r>
            <a:r>
              <a:rPr lang="en-US" sz="3200" baseline="-25000">
                <a:solidFill>
                  <a:schemeClr val="bg1"/>
                </a:solidFill>
              </a:rPr>
              <a:t>2</a:t>
            </a:r>
            <a:r>
              <a:rPr lang="en-US" sz="3200">
                <a:solidFill>
                  <a:schemeClr val="bg1"/>
                </a:solidFill>
              </a:rPr>
              <a:t>H</a:t>
            </a:r>
            <a:r>
              <a:rPr lang="en-US" sz="3200" baseline="-25000">
                <a:solidFill>
                  <a:schemeClr val="bg1"/>
                </a:solidFill>
              </a:rPr>
              <a:t>2 </a:t>
            </a:r>
            <a:r>
              <a:rPr lang="en-US" sz="3200">
                <a:solidFill>
                  <a:schemeClr val="bg1"/>
                </a:solidFill>
              </a:rPr>
              <a:t>)</a:t>
            </a:r>
          </a:p>
          <a:p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F56B1B-B932-4178-B26C-97C364A2C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02" y="1953117"/>
            <a:ext cx="4095812" cy="307185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7EBC4E4-B523-4EE8-B346-B002DEFBB9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504" y="1953117"/>
            <a:ext cx="4095811" cy="307185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322685E-B74D-47D3-9F59-196ED5C38B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988" y="1953117"/>
            <a:ext cx="4108602" cy="308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830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17C5E11-4260-4002-8E29-E8F0EC5F7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02" y="1953117"/>
            <a:ext cx="4095812" cy="307185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A62CEE-C814-4E84-B690-2D35A9535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69" y="4233022"/>
            <a:ext cx="2103091" cy="2103091"/>
          </a:xfrm>
          <a:prstGeom prst="rect">
            <a:avLst/>
          </a:prstGeom>
        </p:spPr>
      </p:pic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Test of image capability of MATISSE (December 2018)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CCABC88-3E81-4D8F-A3F1-EBB673578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38" y="2027679"/>
            <a:ext cx="4364742" cy="436474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C513AA3-445A-4FFE-AC69-812CA432ED89}"/>
              </a:ext>
            </a:extLst>
          </p:cNvPr>
          <p:cNvSpPr txBox="1"/>
          <p:nvPr/>
        </p:nvSpPr>
        <p:spPr>
          <a:xfrm>
            <a:off x="2872569" y="6276239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PIONIER H-band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B9CEE6B-7200-4F88-8DC7-00D59074E43D}"/>
              </a:ext>
            </a:extLst>
          </p:cNvPr>
          <p:cNvSpPr txBox="1"/>
          <p:nvPr/>
        </p:nvSpPr>
        <p:spPr>
          <a:xfrm>
            <a:off x="6275016" y="6392421"/>
            <a:ext cx="4359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MATISSE L-band </a:t>
            </a:r>
            <a:r>
              <a:rPr lang="fr-FR" dirty="0" err="1">
                <a:solidFill>
                  <a:schemeClr val="bg1"/>
                </a:solidFill>
              </a:rPr>
              <a:t>spectrally-resolved</a:t>
            </a:r>
            <a:r>
              <a:rPr lang="fr-FR" dirty="0">
                <a:solidFill>
                  <a:schemeClr val="bg1"/>
                </a:solidFill>
              </a:rPr>
              <a:t> images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EB1AFB07-9101-4606-AF11-18ED2F4092DD}"/>
              </a:ext>
            </a:extLst>
          </p:cNvPr>
          <p:cNvCxnSpPr>
            <a:cxnSpLocks/>
          </p:cNvCxnSpPr>
          <p:nvPr/>
        </p:nvCxnSpPr>
        <p:spPr>
          <a:xfrm flipV="1">
            <a:off x="3643402" y="3429000"/>
            <a:ext cx="4811313" cy="1338998"/>
          </a:xfrm>
          <a:prstGeom prst="line">
            <a:avLst/>
          </a:prstGeom>
          <a:ln w="349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76989F9-A239-4F88-AB07-2D01314DAFF4}"/>
              </a:ext>
            </a:extLst>
          </p:cNvPr>
          <p:cNvCxnSpPr>
            <a:cxnSpLocks/>
          </p:cNvCxnSpPr>
          <p:nvPr/>
        </p:nvCxnSpPr>
        <p:spPr>
          <a:xfrm flipV="1">
            <a:off x="3892693" y="4540400"/>
            <a:ext cx="4878083" cy="1284540"/>
          </a:xfrm>
          <a:prstGeom prst="line">
            <a:avLst/>
          </a:prstGeom>
          <a:ln w="349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7602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Test of image capability of MATISSE (December 2018)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1E5E169-9F20-4F88-AD97-67E15EB0F6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64" r="8982"/>
          <a:stretch/>
        </p:blipFill>
        <p:spPr>
          <a:xfrm>
            <a:off x="2178120" y="1819699"/>
            <a:ext cx="7514129" cy="4557294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AC2D9182-8FB5-4453-A605-7601178F769C}"/>
              </a:ext>
            </a:extLst>
          </p:cNvPr>
          <p:cNvSpPr txBox="1"/>
          <p:nvPr/>
        </p:nvSpPr>
        <p:spPr>
          <a:xfrm>
            <a:off x="3513064" y="1867825"/>
            <a:ext cx="541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FS </a:t>
            </a:r>
            <a:r>
              <a:rPr lang="fr-FR" dirty="0" err="1"/>
              <a:t>CMa</a:t>
            </a:r>
            <a:r>
              <a:rPr lang="fr-FR" dirty="0"/>
              <a:t> N-Band </a:t>
            </a:r>
            <a:r>
              <a:rPr lang="fr-FR" dirty="0" err="1"/>
              <a:t>Visibility</a:t>
            </a:r>
            <a:r>
              <a:rPr lang="fr-FR" dirty="0"/>
              <a:t> as </a:t>
            </a:r>
            <a:r>
              <a:rPr lang="fr-FR" dirty="0" err="1"/>
              <a:t>function</a:t>
            </a:r>
            <a:r>
              <a:rPr lang="fr-FR" dirty="0"/>
              <a:t> of spatial </a:t>
            </a:r>
            <a:r>
              <a:rPr lang="fr-FR" dirty="0" err="1"/>
              <a:t>frequency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8D2E270-DD04-4162-A8FB-AF9CDE7121A5}"/>
              </a:ext>
            </a:extLst>
          </p:cNvPr>
          <p:cNvSpPr txBox="1"/>
          <p:nvPr/>
        </p:nvSpPr>
        <p:spPr>
          <a:xfrm>
            <a:off x="7396356" y="2361113"/>
            <a:ext cx="21419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2n MATISSE</a:t>
            </a:r>
          </a:p>
          <a:p>
            <a:r>
              <a:rPr lang="fr-FR" sz="3200" dirty="0">
                <a:solidFill>
                  <a:srgbClr val="1004FA"/>
                </a:solidFill>
              </a:rPr>
              <a:t>1n MIDI</a:t>
            </a:r>
          </a:p>
        </p:txBody>
      </p:sp>
    </p:spTree>
    <p:extLst>
      <p:ext uri="{BB962C8B-B14F-4D97-AF65-F5344CB8AC3E}">
        <p14:creationId xmlns:p14="http://schemas.microsoft.com/office/powerpoint/2010/main" val="3757599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Test of image capability of MATISSE (December 2018)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108D71B-27E9-4990-A0FB-41BDEE723E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6"/>
          <a:stretch/>
        </p:blipFill>
        <p:spPr>
          <a:xfrm>
            <a:off x="1339622" y="2069846"/>
            <a:ext cx="3517900" cy="33804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BC379DC-BBFE-434B-A644-C20F3C8C301D}"/>
              </a:ext>
            </a:extLst>
          </p:cNvPr>
          <p:cNvSpPr txBox="1"/>
          <p:nvPr/>
        </p:nvSpPr>
        <p:spPr>
          <a:xfrm>
            <a:off x="2584516" y="4284723"/>
            <a:ext cx="158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PIONIER image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1DE4BF3-C5BC-41D1-94A3-8F7AA6AE6A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906" b="16234"/>
          <a:stretch/>
        </p:blipFill>
        <p:spPr>
          <a:xfrm>
            <a:off x="6082895" y="4543016"/>
            <a:ext cx="4708553" cy="223466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87A948C-4455-4627-A34A-6C3B27CA5D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455" b="13576"/>
          <a:stretch/>
        </p:blipFill>
        <p:spPr>
          <a:xfrm>
            <a:off x="6122982" y="1921243"/>
            <a:ext cx="4708553" cy="237130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B9A2A84-F8FE-46BF-B2CA-224602C64766}"/>
              </a:ext>
            </a:extLst>
          </p:cNvPr>
          <p:cNvSpPr txBox="1"/>
          <p:nvPr/>
        </p:nvSpPr>
        <p:spPr>
          <a:xfrm>
            <a:off x="6155763" y="3813650"/>
            <a:ext cx="231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MATISSE L-band image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16EF6-E06A-4BCD-A05B-5AB949C17EF0}"/>
              </a:ext>
            </a:extLst>
          </p:cNvPr>
          <p:cNvSpPr txBox="1"/>
          <p:nvPr/>
        </p:nvSpPr>
        <p:spPr>
          <a:xfrm>
            <a:off x="6178694" y="6403133"/>
            <a:ext cx="2362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MATISSE N-band image</a:t>
            </a:r>
          </a:p>
        </p:txBody>
      </p:sp>
    </p:spTree>
    <p:extLst>
      <p:ext uri="{BB962C8B-B14F-4D97-AF65-F5344CB8AC3E}">
        <p14:creationId xmlns:p14="http://schemas.microsoft.com/office/powerpoint/2010/main" val="1380426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81F5C1B-5DF9-4F87-97C6-B5E638D8319B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3200" dirty="0">
                <a:solidFill>
                  <a:schemeClr val="bg1"/>
                </a:solidFill>
              </a:rPr>
              <a:t>Van </a:t>
            </a:r>
            <a:r>
              <a:rPr lang="en-GB" sz="3200" dirty="0" err="1">
                <a:solidFill>
                  <a:schemeClr val="bg1"/>
                </a:solidFill>
              </a:rPr>
              <a:t>Citter</a:t>
            </a:r>
            <a:r>
              <a:rPr lang="en-GB" sz="3200" dirty="0">
                <a:solidFill>
                  <a:schemeClr val="bg1"/>
                </a:solidFill>
              </a:rPr>
              <a:t> &amp; Zernike theorem : Welcome to the Fourier space!</a:t>
            </a:r>
            <a:endParaRPr lang="fr-FR" sz="3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ED57E59-4A44-4CD9-8493-57F36F0BAD98}"/>
                  </a:ext>
                </a:extLst>
              </p:cNvPr>
              <p:cNvSpPr txBox="1"/>
              <p:nvPr/>
            </p:nvSpPr>
            <p:spPr>
              <a:xfrm>
                <a:off x="4182809" y="2497817"/>
                <a:ext cx="4876656" cy="13017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fr-F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∬"/>
                              <m:limLoc m:val="undOvr"/>
                              <m:subHide m:val="on"/>
                              <m:supHide m:val="on"/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fr-FR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fr-FR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32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32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  <m:sSup>
                                <m:sSupPr>
                                  <m:ctrlPr>
                                    <a:rPr lang="fr-FR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  <m:r>
                                    <a:rPr lang="fr-FR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fr-FR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sz="32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32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acc>
                                    <m:accPr>
                                      <m:chr m:val="⃗"/>
                                      <m:ctrlPr>
                                        <a:rPr lang="el-GR" sz="32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32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fr-FR" sz="32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  <m:r>
                                    <a:rPr lang="fr-FR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)/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sup>
                              </m:sSup>
                              <m:r>
                                <a:rPr lang="fr-FR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fr-FR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fr-FR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∬"/>
                              <m:limLoc m:val="undOvr"/>
                              <m:subHide m:val="on"/>
                              <m:supHide m:val="on"/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fr-FR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fr-FR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32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32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fr-FR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𝑑𝑥𝑑𝑦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ED57E59-4A44-4CD9-8493-57F36F0BA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809" y="2497817"/>
                <a:ext cx="4876656" cy="13017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9D0D2BA-4E08-4C61-B967-1CE760CAA1A0}"/>
              </a:ext>
            </a:extLst>
          </p:cNvPr>
          <p:cNvCxnSpPr/>
          <p:nvPr/>
        </p:nvCxnSpPr>
        <p:spPr>
          <a:xfrm flipV="1">
            <a:off x="2828324" y="3287839"/>
            <a:ext cx="1322248" cy="587343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4A616E96-3769-4D1A-AF97-13569E5C3F9C}"/>
              </a:ext>
            </a:extLst>
          </p:cNvPr>
          <p:cNvSpPr/>
          <p:nvPr/>
        </p:nvSpPr>
        <p:spPr>
          <a:xfrm rot="5400000">
            <a:off x="6471258" y="1941471"/>
            <a:ext cx="888326" cy="4089941"/>
          </a:xfrm>
          <a:prstGeom prst="rightBrace">
            <a:avLst>
              <a:gd name="adj1" fmla="val 35240"/>
              <a:gd name="adj2" fmla="val 27882"/>
            </a:avLst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05FD53E-1F00-4193-B2AD-A7BA487148A2}"/>
              </a:ext>
            </a:extLst>
          </p:cNvPr>
          <p:cNvSpPr txBox="1"/>
          <p:nvPr/>
        </p:nvSpPr>
        <p:spPr>
          <a:xfrm>
            <a:off x="1873769" y="3851461"/>
            <a:ext cx="18675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Complex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visibility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=</a:t>
            </a:r>
          </a:p>
          <a:p>
            <a:pPr algn="ctr"/>
            <a:r>
              <a:rPr lang="el-GR" sz="2800" dirty="0">
                <a:solidFill>
                  <a:schemeClr val="bg1"/>
                </a:solidFill>
              </a:rPr>
              <a:t>γ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fr-FR" sz="2800" dirty="0">
                <a:solidFill>
                  <a:schemeClr val="bg1"/>
                </a:solidFill>
              </a:rPr>
              <a:t>= V </a:t>
            </a:r>
            <a:r>
              <a:rPr lang="fr-FR" sz="2800" dirty="0" err="1">
                <a:solidFill>
                  <a:schemeClr val="bg1"/>
                </a:solidFill>
              </a:rPr>
              <a:t>e</a:t>
            </a:r>
            <a:r>
              <a:rPr lang="fr-FR" sz="2800" baseline="30000" dirty="0" err="1">
                <a:solidFill>
                  <a:schemeClr val="bg1"/>
                </a:solidFill>
              </a:rPr>
              <a:t>i</a:t>
            </a:r>
            <a:r>
              <a:rPr lang="el-GR" sz="2800" baseline="30000" dirty="0">
                <a:solidFill>
                  <a:schemeClr val="bg1"/>
                </a:solidFill>
              </a:rPr>
              <a:t>ϕ</a:t>
            </a:r>
            <a:endParaRPr lang="en-US" sz="2800" baseline="30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F30861D-84BF-4787-B4C2-7A5B2BD876FA}"/>
                  </a:ext>
                </a:extLst>
              </p:cNvPr>
              <p:cNvSpPr txBox="1"/>
              <p:nvPr/>
            </p:nvSpPr>
            <p:spPr>
              <a:xfrm>
                <a:off x="5278426" y="4440932"/>
                <a:ext cx="5648149" cy="1056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400" dirty="0">
                    <a:solidFill>
                      <a:schemeClr val="bg1"/>
                    </a:solidFill>
                  </a:rPr>
                  <a:t>Normalized Fourier-</a:t>
                </a:r>
                <a:r>
                  <a:rPr lang="fr-FR" sz="2400" dirty="0" err="1">
                    <a:solidFill>
                      <a:schemeClr val="bg1"/>
                    </a:solidFill>
                  </a:rPr>
                  <a:t>transform</a:t>
                </a:r>
                <a:r>
                  <a:rPr lang="fr-FR" sz="2400" dirty="0">
                    <a:solidFill>
                      <a:schemeClr val="bg1"/>
                    </a:solidFill>
                  </a:rPr>
                  <a:t> of the </a:t>
                </a:r>
                <a:r>
                  <a:rPr lang="fr-FR" sz="2400" dirty="0" err="1">
                    <a:solidFill>
                      <a:schemeClr val="bg1"/>
                    </a:solidFill>
                  </a:rPr>
                  <a:t>object</a:t>
                </a:r>
                <a:r>
                  <a:rPr lang="fr-FR" sz="2400" dirty="0">
                    <a:solidFill>
                      <a:schemeClr val="bg1"/>
                    </a:solidFill>
                  </a:rPr>
                  <a:t> </a:t>
                </a:r>
              </a:p>
              <a:p>
                <a:pPr algn="ctr"/>
                <a:r>
                  <a:rPr lang="fr-FR" sz="2400" dirty="0">
                    <a:solidFill>
                      <a:schemeClr val="bg1"/>
                    </a:solidFill>
                  </a:rPr>
                  <a:t>at the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fr-FR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num>
                      <m:den>
                        <m:r>
                          <m:rPr>
                            <m:sty m:val="p"/>
                          </m:rPr>
                          <a:rPr lang="el-G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  <m:r>
                      <a:rPr lang="fr-FR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dirty="0">
                    <a:solidFill>
                      <a:schemeClr val="bg1"/>
                    </a:solidFill>
                  </a:rPr>
                  <a:t>frequency</a:t>
                </a:r>
                <a:endParaRPr lang="en-US" sz="3600" baseline="30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F30861D-84BF-4787-B4C2-7A5B2BD876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426" y="4440932"/>
                <a:ext cx="5648149" cy="1056058"/>
              </a:xfrm>
              <a:prstGeom prst="rect">
                <a:avLst/>
              </a:prstGeom>
              <a:blipFill>
                <a:blip r:embed="rId5"/>
                <a:stretch>
                  <a:fillRect l="-1296" t="-4023" b="-45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BD09FE6-A41D-4398-8586-C3B6D146A798}"/>
              </a:ext>
            </a:extLst>
          </p:cNvPr>
          <p:cNvCxnSpPr>
            <a:stCxn id="18" idx="0"/>
            <a:endCxn id="13" idx="2"/>
          </p:cNvCxnSpPr>
          <p:nvPr/>
        </p:nvCxnSpPr>
        <p:spPr>
          <a:xfrm flipV="1">
            <a:off x="1464529" y="4928679"/>
            <a:ext cx="1343022" cy="370090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1F69C5D-E9C2-4403-B32A-9BA63DFD0258}"/>
              </a:ext>
            </a:extLst>
          </p:cNvPr>
          <p:cNvCxnSpPr>
            <a:stCxn id="19" idx="0"/>
          </p:cNvCxnSpPr>
          <p:nvPr/>
        </p:nvCxnSpPr>
        <p:spPr>
          <a:xfrm flipH="1" flipV="1">
            <a:off x="3210456" y="4757975"/>
            <a:ext cx="690093" cy="574595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C70D9951-9372-48D0-87A1-DA7CED387909}"/>
              </a:ext>
            </a:extLst>
          </p:cNvPr>
          <p:cNvSpPr txBox="1"/>
          <p:nvPr/>
        </p:nvSpPr>
        <p:spPr>
          <a:xfrm>
            <a:off x="671908" y="5298769"/>
            <a:ext cx="1585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Fringe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contrast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0069FA6-6A4E-48F2-A5B4-1E506E55BFBA}"/>
              </a:ext>
            </a:extLst>
          </p:cNvPr>
          <p:cNvSpPr txBox="1"/>
          <p:nvPr/>
        </p:nvSpPr>
        <p:spPr>
          <a:xfrm>
            <a:off x="3210456" y="5332570"/>
            <a:ext cx="138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Fringe</a:t>
            </a:r>
            <a:r>
              <a:rPr lang="fr-FR" dirty="0">
                <a:solidFill>
                  <a:schemeClr val="bg1"/>
                </a:solidFill>
              </a:rPr>
              <a:t> phase</a:t>
            </a:r>
          </a:p>
        </p:txBody>
      </p:sp>
    </p:spTree>
    <p:extLst>
      <p:ext uri="{BB962C8B-B14F-4D97-AF65-F5344CB8AC3E}">
        <p14:creationId xmlns:p14="http://schemas.microsoft.com/office/powerpoint/2010/main" val="159229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Test of image capability of MATISSE (December 2018)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ABD12CF-9DC8-430A-8333-D9DE675D1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94" y="1541296"/>
            <a:ext cx="6591415" cy="518924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B9EB03A-5175-4A81-B032-01F5F75CD2BA}"/>
              </a:ext>
            </a:extLst>
          </p:cNvPr>
          <p:cNvSpPr txBox="1"/>
          <p:nvPr/>
        </p:nvSpPr>
        <p:spPr>
          <a:xfrm>
            <a:off x="7374264" y="2434887"/>
            <a:ext cx="448693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Multi-band </a:t>
            </a:r>
            <a:r>
              <a:rPr lang="fr-FR" sz="2000" dirty="0" err="1">
                <a:solidFill>
                  <a:schemeClr val="bg1"/>
                </a:solidFill>
              </a:rPr>
              <a:t>inteferometry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is</a:t>
            </a:r>
            <a:r>
              <a:rPr lang="fr-FR" sz="2000" dirty="0">
                <a:solidFill>
                  <a:schemeClr val="bg1"/>
                </a:solidFill>
              </a:rPr>
              <a:t> a </a:t>
            </a:r>
            <a:r>
              <a:rPr lang="fr-FR" sz="2000" dirty="0" err="1">
                <a:solidFill>
                  <a:schemeClr val="bg1"/>
                </a:solidFill>
              </a:rPr>
              <a:t>powerful</a:t>
            </a:r>
            <a:endParaRPr lang="fr-FR" sz="2000" dirty="0">
              <a:solidFill>
                <a:schemeClr val="bg1"/>
              </a:solidFill>
            </a:endParaRPr>
          </a:p>
          <a:p>
            <a:pPr algn="ctr"/>
            <a:r>
              <a:rPr lang="fr-FR" sz="2000" dirty="0" err="1">
                <a:solidFill>
                  <a:schemeClr val="bg1"/>
                </a:solidFill>
              </a:rPr>
              <a:t>tool</a:t>
            </a:r>
            <a:r>
              <a:rPr lang="fr-FR" sz="2000" dirty="0">
                <a:solidFill>
                  <a:schemeClr val="bg1"/>
                </a:solidFill>
              </a:rPr>
              <a:t> to probe </a:t>
            </a:r>
            <a:r>
              <a:rPr lang="fr-FR" sz="2000" dirty="0" err="1">
                <a:solidFill>
                  <a:schemeClr val="bg1"/>
                </a:solidFill>
              </a:rPr>
              <a:t>circumstellar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material</a:t>
            </a:r>
            <a:endParaRPr lang="fr-FR" sz="2000" dirty="0">
              <a:solidFill>
                <a:schemeClr val="bg1"/>
              </a:solidFill>
            </a:endParaRPr>
          </a:p>
          <a:p>
            <a:pPr algn="ctr"/>
            <a:endParaRPr lang="fr-FR" sz="2000" dirty="0">
              <a:solidFill>
                <a:schemeClr val="bg1"/>
              </a:solidFill>
            </a:endParaRPr>
          </a:p>
          <a:p>
            <a:pPr algn="ctr"/>
            <a:endParaRPr lang="fr-FR" sz="2000" dirty="0">
              <a:solidFill>
                <a:schemeClr val="bg1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62965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848973-63F5-49FD-B390-4A769147C06D}"/>
              </a:ext>
            </a:extLst>
          </p:cNvPr>
          <p:cNvSpPr/>
          <p:nvPr/>
        </p:nvSpPr>
        <p:spPr>
          <a:xfrm>
            <a:off x="-1443788" y="-589547"/>
            <a:ext cx="14221326" cy="764005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Test of image capability of MATISSE (December 2018)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ABD12CF-9DC8-430A-8333-D9DE675D1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94" y="1541296"/>
            <a:ext cx="6591415" cy="518924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7894BE0-4532-4D08-A87A-2460BFB9E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1" b="-308"/>
          <a:stretch/>
        </p:blipFill>
        <p:spPr>
          <a:xfrm rot="21228513">
            <a:off x="-1067828" y="441205"/>
            <a:ext cx="11092668" cy="757179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43A8BAC-4FDF-4529-B858-817214D21353}"/>
              </a:ext>
            </a:extLst>
          </p:cNvPr>
          <p:cNvSpPr/>
          <p:nvPr/>
        </p:nvSpPr>
        <p:spPr>
          <a:xfrm>
            <a:off x="6626952" y="342900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dirty="0" err="1">
                <a:solidFill>
                  <a:schemeClr val="bg1"/>
                </a:solidFill>
              </a:rPr>
              <a:t>Let’s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dream</a:t>
            </a:r>
            <a:r>
              <a:rPr lang="fr-FR" dirty="0">
                <a:solidFill>
                  <a:schemeClr val="bg1"/>
                </a:solidFill>
              </a:rPr>
              <a:t> of a «I-shooter» mode for VLTI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It </a:t>
            </a:r>
            <a:r>
              <a:rPr lang="fr-FR" dirty="0" err="1">
                <a:solidFill>
                  <a:schemeClr val="bg1"/>
                </a:solidFill>
              </a:rPr>
              <a:t>could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include</a:t>
            </a:r>
            <a:r>
              <a:rPr lang="fr-FR" dirty="0">
                <a:solidFill>
                  <a:schemeClr val="bg1"/>
                </a:solidFill>
              </a:rPr>
              <a:t> the J band and </a:t>
            </a:r>
            <a:r>
              <a:rPr lang="fr-FR" dirty="0" err="1">
                <a:solidFill>
                  <a:schemeClr val="bg1"/>
                </a:solidFill>
              </a:rPr>
              <a:t>even</a:t>
            </a:r>
            <a:r>
              <a:rPr lang="fr-FR" dirty="0">
                <a:solidFill>
                  <a:schemeClr val="bg1"/>
                </a:solidFill>
              </a:rPr>
              <a:t> R and I</a:t>
            </a:r>
          </a:p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9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Test of image capability of MATISSE (December 2018)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ABD12CF-9DC8-430A-8333-D9DE675D1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94" y="1541296"/>
            <a:ext cx="6591415" cy="518924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B9EB03A-5175-4A81-B032-01F5F75CD2BA}"/>
              </a:ext>
            </a:extLst>
          </p:cNvPr>
          <p:cNvSpPr txBox="1"/>
          <p:nvPr/>
        </p:nvSpPr>
        <p:spPr>
          <a:xfrm>
            <a:off x="7374264" y="2434887"/>
            <a:ext cx="448693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Multi-band </a:t>
            </a:r>
            <a:r>
              <a:rPr lang="fr-FR" sz="2000" dirty="0" err="1">
                <a:solidFill>
                  <a:schemeClr val="bg1"/>
                </a:solidFill>
              </a:rPr>
              <a:t>inteferometry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is</a:t>
            </a:r>
            <a:r>
              <a:rPr lang="fr-FR" sz="2000" dirty="0">
                <a:solidFill>
                  <a:schemeClr val="bg1"/>
                </a:solidFill>
              </a:rPr>
              <a:t> a </a:t>
            </a:r>
            <a:r>
              <a:rPr lang="fr-FR" sz="2000" dirty="0" err="1">
                <a:solidFill>
                  <a:schemeClr val="bg1"/>
                </a:solidFill>
              </a:rPr>
              <a:t>powerful</a:t>
            </a:r>
            <a:endParaRPr lang="fr-FR" sz="2000" dirty="0">
              <a:solidFill>
                <a:schemeClr val="bg1"/>
              </a:solidFill>
            </a:endParaRPr>
          </a:p>
          <a:p>
            <a:pPr algn="ctr"/>
            <a:r>
              <a:rPr lang="fr-FR" sz="2000" dirty="0" err="1">
                <a:solidFill>
                  <a:schemeClr val="bg1"/>
                </a:solidFill>
              </a:rPr>
              <a:t>tool</a:t>
            </a:r>
            <a:r>
              <a:rPr lang="fr-FR" sz="2000" dirty="0">
                <a:solidFill>
                  <a:schemeClr val="bg1"/>
                </a:solidFill>
              </a:rPr>
              <a:t> to probe </a:t>
            </a:r>
            <a:r>
              <a:rPr lang="fr-FR" sz="2000" dirty="0" err="1">
                <a:solidFill>
                  <a:schemeClr val="bg1"/>
                </a:solidFill>
              </a:rPr>
              <a:t>circumstellar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material</a:t>
            </a:r>
            <a:endParaRPr lang="fr-FR" sz="2000" dirty="0">
              <a:solidFill>
                <a:schemeClr val="bg1"/>
              </a:solidFill>
            </a:endParaRPr>
          </a:p>
          <a:p>
            <a:pPr algn="ctr"/>
            <a:endParaRPr lang="fr-FR" sz="2000" dirty="0">
              <a:solidFill>
                <a:schemeClr val="bg1"/>
              </a:solidFill>
            </a:endParaRPr>
          </a:p>
          <a:p>
            <a:pPr algn="ctr"/>
            <a:endParaRPr lang="fr-FR" sz="2000" dirty="0">
              <a:solidFill>
                <a:schemeClr val="bg1"/>
              </a:solidFill>
            </a:endParaRPr>
          </a:p>
          <a:p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ADEEB9-0A9C-4F22-B5B4-096EB090ABAC}"/>
              </a:ext>
            </a:extLst>
          </p:cNvPr>
          <p:cNvSpPr/>
          <p:nvPr/>
        </p:nvSpPr>
        <p:spPr>
          <a:xfrm>
            <a:off x="6626952" y="3429000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dirty="0" err="1">
                <a:solidFill>
                  <a:schemeClr val="bg1"/>
                </a:solidFill>
              </a:rPr>
              <a:t>Let’s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dream</a:t>
            </a:r>
            <a:r>
              <a:rPr lang="fr-FR" dirty="0">
                <a:solidFill>
                  <a:schemeClr val="bg1"/>
                </a:solidFill>
              </a:rPr>
              <a:t> of a «I-shooter» mode for VLTI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It </a:t>
            </a:r>
            <a:r>
              <a:rPr lang="fr-FR" dirty="0" err="1">
                <a:solidFill>
                  <a:schemeClr val="bg1"/>
                </a:solidFill>
              </a:rPr>
              <a:t>could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include</a:t>
            </a:r>
            <a:r>
              <a:rPr lang="fr-FR" dirty="0">
                <a:solidFill>
                  <a:schemeClr val="bg1"/>
                </a:solidFill>
              </a:rPr>
              <a:t> the J band and </a:t>
            </a:r>
            <a:r>
              <a:rPr lang="fr-FR" dirty="0" err="1">
                <a:solidFill>
                  <a:schemeClr val="bg1"/>
                </a:solidFill>
              </a:rPr>
              <a:t>even</a:t>
            </a:r>
            <a:r>
              <a:rPr lang="fr-FR" dirty="0">
                <a:solidFill>
                  <a:schemeClr val="bg1"/>
                </a:solidFill>
              </a:rPr>
              <a:t> R and I</a:t>
            </a: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First </a:t>
            </a:r>
            <a:r>
              <a:rPr lang="fr-FR" dirty="0" err="1">
                <a:solidFill>
                  <a:schemeClr val="bg1"/>
                </a:solidFill>
              </a:rPr>
              <a:t>step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will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be</a:t>
            </a:r>
            <a:r>
              <a:rPr lang="fr-FR" dirty="0">
                <a:solidFill>
                  <a:schemeClr val="bg1"/>
                </a:solidFill>
              </a:rPr>
              <a:t> GRA+MAT</a:t>
            </a:r>
          </a:p>
          <a:p>
            <a:pPr algn="ctr"/>
            <a:r>
              <a:rPr lang="fr-FR" dirty="0" err="1">
                <a:solidFill>
                  <a:schemeClr val="bg1"/>
                </a:solidFill>
              </a:rPr>
              <a:t>which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would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deliver</a:t>
            </a:r>
            <a:r>
              <a:rPr lang="fr-FR" dirty="0">
                <a:solidFill>
                  <a:schemeClr val="bg1"/>
                </a:solidFill>
              </a:rPr>
              <a:t> data </a:t>
            </a:r>
            <a:r>
              <a:rPr lang="fr-FR" dirty="0" err="1">
                <a:solidFill>
                  <a:schemeClr val="bg1"/>
                </a:solidFill>
              </a:rPr>
              <a:t>from</a:t>
            </a:r>
            <a:r>
              <a:rPr lang="fr-FR" dirty="0">
                <a:solidFill>
                  <a:schemeClr val="bg1"/>
                </a:solidFill>
              </a:rPr>
              <a:t> 2 to 13µm</a:t>
            </a:r>
          </a:p>
        </p:txBody>
      </p:sp>
    </p:spTree>
    <p:extLst>
      <p:ext uri="{BB962C8B-B14F-4D97-AF65-F5344CB8AC3E}">
        <p14:creationId xmlns:p14="http://schemas.microsoft.com/office/powerpoint/2010/main" val="133128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E3E63ED-52F3-4478-A2AF-C6F2B1EC171F}"/>
              </a:ext>
            </a:extLst>
          </p:cNvPr>
          <p:cNvSpPr txBox="1"/>
          <p:nvPr/>
        </p:nvSpPr>
        <p:spPr>
          <a:xfrm>
            <a:off x="1" y="2033338"/>
            <a:ext cx="121919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3200" dirty="0">
                <a:solidFill>
                  <a:schemeClr val="bg1"/>
                </a:solidFill>
              </a:rPr>
              <a:t>Long-</a:t>
            </a:r>
            <a:r>
              <a:rPr lang="fr-FR" sz="3200" dirty="0" err="1">
                <a:solidFill>
                  <a:schemeClr val="bg1"/>
                </a:solidFill>
              </a:rPr>
              <a:t>baseline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  <a:r>
              <a:rPr lang="fr-FR" sz="3200" dirty="0" err="1">
                <a:solidFill>
                  <a:schemeClr val="bg1"/>
                </a:solidFill>
              </a:rPr>
              <a:t>interferometry</a:t>
            </a:r>
            <a:r>
              <a:rPr lang="fr-FR" sz="3200" dirty="0">
                <a:solidFill>
                  <a:schemeClr val="bg1"/>
                </a:solidFill>
              </a:rPr>
              <a:t> 101 in 5min</a:t>
            </a:r>
          </a:p>
          <a:p>
            <a:pPr lvl="1"/>
            <a:endParaRPr lang="fr-FR" sz="3200" dirty="0">
              <a:solidFill>
                <a:schemeClr val="bg1"/>
              </a:solidFill>
            </a:endParaRPr>
          </a:p>
          <a:p>
            <a:pPr lvl="1"/>
            <a:r>
              <a:rPr lang="fr-FR" sz="3200" dirty="0">
                <a:solidFill>
                  <a:schemeClr val="bg1"/>
                </a:solidFill>
              </a:rPr>
              <a:t>Description of consortium Programmes</a:t>
            </a:r>
          </a:p>
          <a:p>
            <a:pPr lvl="1"/>
            <a:endParaRPr lang="fr-FR" sz="3200" dirty="0">
              <a:solidFill>
                <a:schemeClr val="bg1"/>
              </a:solidFill>
            </a:endParaRPr>
          </a:p>
          <a:p>
            <a:pPr lvl="1"/>
            <a:r>
              <a:rPr lang="fr-FR" sz="3200" dirty="0" err="1">
                <a:solidFill>
                  <a:srgbClr val="FF0000"/>
                </a:solidFill>
              </a:rPr>
              <a:t>My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personnal</a:t>
            </a:r>
            <a:r>
              <a:rPr lang="fr-FR" sz="3200" dirty="0">
                <a:solidFill>
                  <a:srgbClr val="FF0000"/>
                </a:solidFill>
              </a:rPr>
              <a:t> sciences cases : hot stars </a:t>
            </a:r>
            <a:r>
              <a:rPr lang="fr-FR" sz="3200" dirty="0" err="1">
                <a:solidFill>
                  <a:srgbClr val="FF0000"/>
                </a:solidFill>
              </a:rPr>
              <a:t>environments</a:t>
            </a:r>
            <a:endParaRPr lang="fr-FR" sz="3200" dirty="0">
              <a:solidFill>
                <a:srgbClr val="FF0000"/>
              </a:solidFill>
            </a:endParaRPr>
          </a:p>
          <a:p>
            <a:pPr lvl="1"/>
            <a:endParaRPr lang="fr-F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3502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4905AFD9-AB61-4344-869E-9B8009FEB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" t="25271" r="10912" b="8871"/>
          <a:stretch/>
        </p:blipFill>
        <p:spPr>
          <a:xfrm>
            <a:off x="3990041" y="1821147"/>
            <a:ext cx="4681819" cy="2830573"/>
          </a:xfrm>
          <a:prstGeom prst="rect">
            <a:avLst/>
          </a:prstGeom>
        </p:spPr>
      </p:pic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>
                <a:solidFill>
                  <a:schemeClr val="bg1"/>
                </a:solidFill>
              </a:rPr>
              <a:t> Our science with MATISSE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>
                <a:solidFill>
                  <a:schemeClr val="bg1"/>
                </a:solidFill>
              </a:rPr>
              <a:t>Circumstellar environment of hot stars in the mid-infrared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839AF84-5BA4-4A7B-A822-4F58283BA4E2}"/>
              </a:ext>
            </a:extLst>
          </p:cNvPr>
          <p:cNvSpPr txBox="1"/>
          <p:nvPr/>
        </p:nvSpPr>
        <p:spPr>
          <a:xfrm>
            <a:off x="461536" y="5151630"/>
            <a:ext cx="28033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Classical Be stars</a:t>
            </a:r>
          </a:p>
          <a:p>
            <a:pPr algn="ctr"/>
            <a:r>
              <a:rPr lang="en-US" sz="2000">
                <a:solidFill>
                  <a:schemeClr val="bg1"/>
                </a:solidFill>
              </a:rPr>
              <a:t>Fastest rotators </a:t>
            </a:r>
          </a:p>
          <a:p>
            <a:pPr algn="ctr"/>
            <a:r>
              <a:rPr lang="en-US" sz="2000">
                <a:solidFill>
                  <a:schemeClr val="bg1"/>
                </a:solidFill>
              </a:rPr>
              <a:t>Gaseous disk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88CEE87-79C1-4209-A718-053923F7FE37}"/>
              </a:ext>
            </a:extLst>
          </p:cNvPr>
          <p:cNvSpPr txBox="1"/>
          <p:nvPr/>
        </p:nvSpPr>
        <p:spPr>
          <a:xfrm>
            <a:off x="4555456" y="4782297"/>
            <a:ext cx="331384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B[e] stars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Linked to rotation or binarity?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Strongly anisotropic geometry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diluted &amp; dense gas + dust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0116EA9-09C8-4F7F-8F09-7571796BB965}"/>
              </a:ext>
            </a:extLst>
          </p:cNvPr>
          <p:cNvSpPr txBox="1"/>
          <p:nvPr/>
        </p:nvSpPr>
        <p:spPr>
          <a:xfrm>
            <a:off x="8540650" y="4757654"/>
            <a:ext cx="34450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Hot supergiants wind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Radiatively driven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Assymmetry, clumping?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AF93FB1-03D5-4A7B-846A-429D52223B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26" t="31447" r="26899" b="28377"/>
          <a:stretch/>
        </p:blipFill>
        <p:spPr>
          <a:xfrm>
            <a:off x="206299" y="2162531"/>
            <a:ext cx="3313843" cy="283057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27DB5F4-CF04-4B22-AD18-80F865C5A55F}"/>
              </a:ext>
            </a:extLst>
          </p:cNvPr>
          <p:cNvSpPr txBox="1"/>
          <p:nvPr/>
        </p:nvSpPr>
        <p:spPr>
          <a:xfrm>
            <a:off x="1" y="6396337"/>
            <a:ext cx="12191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Better knowledge of CE </a:t>
            </a:r>
            <a:r>
              <a:rPr lang="en-US" sz="2400">
                <a:solidFill>
                  <a:schemeClr val="bg1"/>
                </a:solidFill>
                <a:sym typeface="Wingdings" panose="05000000000000000000" pitchFamily="2" charset="2"/>
              </a:rPr>
              <a:t>=&gt; better understanding of stellar evolution 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0F2ACC8-058F-4479-9420-51D8926F5860}"/>
              </a:ext>
            </a:extLst>
          </p:cNvPr>
          <p:cNvSpPr txBox="1"/>
          <p:nvPr/>
        </p:nvSpPr>
        <p:spPr>
          <a:xfrm>
            <a:off x="4566041" y="1845894"/>
            <a:ext cx="3225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Artist view of CPD -57° 2874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from MIDI + AMBER observation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485BC42-03FE-4E5C-9BA5-0932F4162242}"/>
              </a:ext>
            </a:extLst>
          </p:cNvPr>
          <p:cNvSpPr txBox="1"/>
          <p:nvPr/>
        </p:nvSpPr>
        <p:spPr>
          <a:xfrm>
            <a:off x="234646" y="2205569"/>
            <a:ext cx="2952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« Betoy » model of a Be star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960997D-C8CF-4F8D-BE47-1082135ED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8752" y="2049069"/>
            <a:ext cx="2575080" cy="2585258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03ABF225-8D8B-455A-9E5E-5C49EB2EBBB1}"/>
              </a:ext>
            </a:extLst>
          </p:cNvPr>
          <p:cNvSpPr txBox="1"/>
          <p:nvPr/>
        </p:nvSpPr>
        <p:spPr>
          <a:xfrm>
            <a:off x="9110578" y="2012951"/>
            <a:ext cx="2171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Rigel wind  in Brγ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from CMFGEN model</a:t>
            </a:r>
          </a:p>
        </p:txBody>
      </p:sp>
    </p:spTree>
    <p:extLst>
      <p:ext uri="{BB962C8B-B14F-4D97-AF65-F5344CB8AC3E}">
        <p14:creationId xmlns:p14="http://schemas.microsoft.com/office/powerpoint/2010/main" val="15273751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>
                <a:solidFill>
                  <a:schemeClr val="bg1"/>
                </a:solidFill>
              </a:rPr>
              <a:t> Our science with MATISSE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>
                <a:solidFill>
                  <a:schemeClr val="bg1"/>
                </a:solidFill>
              </a:rPr>
              <a:t>Mid-infrared view of classical Be stars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13924B-3EC0-4CB1-9C57-B6D891DE6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22" y="1541296"/>
            <a:ext cx="2198465" cy="500269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E842E20-4417-4F94-92B9-301F7CD8D2A0}"/>
              </a:ext>
            </a:extLst>
          </p:cNvPr>
          <p:cNvSpPr txBox="1"/>
          <p:nvPr/>
        </p:nvSpPr>
        <p:spPr>
          <a:xfrm>
            <a:off x="600811" y="6479075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Meilland+ 2009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84D0295-0552-4B55-96EC-F91F2F63C878}"/>
              </a:ext>
            </a:extLst>
          </p:cNvPr>
          <p:cNvSpPr txBox="1"/>
          <p:nvPr/>
        </p:nvSpPr>
        <p:spPr>
          <a:xfrm>
            <a:off x="3289579" y="4193319"/>
            <a:ext cx="858683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MIDI observation show almost unresolved CE in N band.</a:t>
            </a: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Mid-infrared puts constraints on outer disk density law</a:t>
            </a:r>
          </a:p>
          <a:p>
            <a:r>
              <a:rPr lang="en-US" sz="2400">
                <a:solidFill>
                  <a:schemeClr val="bg1"/>
                </a:solidFill>
              </a:rPr>
              <a:t>Linked with disk dissipation and truncature by putative companions</a:t>
            </a: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Can we do better with MATISSE?</a:t>
            </a:r>
          </a:p>
          <a:p>
            <a:r>
              <a:rPr lang="en-US" sz="2400">
                <a:solidFill>
                  <a:schemeClr val="bg1"/>
                </a:solidFill>
              </a:rPr>
              <a:t>What about in L&amp;M bands?</a:t>
            </a:r>
          </a:p>
          <a:p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7D672F-238A-42A6-8CB6-BDA8355E9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441" y="1545988"/>
            <a:ext cx="5215498" cy="266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95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Mid-infrared view of classical Be stars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9FF09D-4871-45BB-9DBF-DC296F5340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10789" r="8522" b="6686"/>
          <a:stretch/>
        </p:blipFill>
        <p:spPr>
          <a:xfrm>
            <a:off x="1464001" y="1541296"/>
            <a:ext cx="8906418" cy="46188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ED4636-076F-4A70-8F14-1F1D700DBF5C}"/>
              </a:ext>
            </a:extLst>
          </p:cNvPr>
          <p:cNvSpPr/>
          <p:nvPr/>
        </p:nvSpPr>
        <p:spPr>
          <a:xfrm>
            <a:off x="3946358" y="6335536"/>
            <a:ext cx="5931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GRA4MAT </a:t>
            </a:r>
            <a:r>
              <a:rPr lang="fr-FR" dirty="0" err="1">
                <a:solidFill>
                  <a:schemeClr val="bg1"/>
                </a:solidFill>
              </a:rPr>
              <a:t>spectrum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obtaine</a:t>
            </a:r>
            <a:r>
              <a:rPr lang="fr-FR" dirty="0">
                <a:solidFill>
                  <a:schemeClr val="bg1"/>
                </a:solidFill>
              </a:rPr>
              <a:t> on K </a:t>
            </a:r>
            <a:r>
              <a:rPr lang="fr-FR" dirty="0" err="1">
                <a:solidFill>
                  <a:schemeClr val="bg1"/>
                </a:solidFill>
              </a:rPr>
              <a:t>CMa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8BC109E-F0F5-42C2-93B4-8F969DFC1B1D}"/>
              </a:ext>
            </a:extLst>
          </p:cNvPr>
          <p:cNvSpPr/>
          <p:nvPr/>
        </p:nvSpPr>
        <p:spPr>
          <a:xfrm>
            <a:off x="9105538" y="2405919"/>
            <a:ext cx="628650" cy="600075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4697B9F-F638-4782-B582-4C40424F14F5}"/>
              </a:ext>
            </a:extLst>
          </p:cNvPr>
          <p:cNvSpPr/>
          <p:nvPr/>
        </p:nvSpPr>
        <p:spPr>
          <a:xfrm rot="21041733">
            <a:off x="4560075" y="3709230"/>
            <a:ext cx="4696993" cy="1025432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AE3BDD3-D58F-4F9B-BC77-8C858C674035}"/>
              </a:ext>
            </a:extLst>
          </p:cNvPr>
          <p:cNvSpPr txBox="1"/>
          <p:nvPr/>
        </p:nvSpPr>
        <p:spPr>
          <a:xfrm>
            <a:off x="9105538" y="2488224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Br</a:t>
            </a:r>
            <a:r>
              <a:rPr lang="el-GR" dirty="0"/>
              <a:t>α</a:t>
            </a:r>
            <a:endParaRPr lang="en-GB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8756E65-B3D7-4AA3-BA92-0DB84EBD5CD5}"/>
              </a:ext>
            </a:extLst>
          </p:cNvPr>
          <p:cNvSpPr txBox="1"/>
          <p:nvPr/>
        </p:nvSpPr>
        <p:spPr>
          <a:xfrm>
            <a:off x="5848848" y="3852614"/>
            <a:ext cx="266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Pfund</a:t>
            </a:r>
            <a:r>
              <a:rPr lang="fr-FR" dirty="0"/>
              <a:t> </a:t>
            </a:r>
            <a:r>
              <a:rPr lang="fr-FR" dirty="0" err="1"/>
              <a:t>lines</a:t>
            </a:r>
            <a:r>
              <a:rPr lang="fr-FR" dirty="0"/>
              <a:t> (+ </a:t>
            </a:r>
            <a:r>
              <a:rPr lang="fr-FR" dirty="0" err="1"/>
              <a:t>Humphreys</a:t>
            </a:r>
            <a:r>
              <a:rPr lang="fr-FR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58835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Mid-infrared view of classical Be stars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0029113-B964-4377-BE6C-CF2549C763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6591" r="54453" b="23716"/>
          <a:stretch/>
        </p:blipFill>
        <p:spPr>
          <a:xfrm>
            <a:off x="6321567" y="1703233"/>
            <a:ext cx="1991033" cy="197325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0AE7D9A-B517-4883-9B5F-F6BE9DB5BD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9745" r="8370" b="5370"/>
          <a:stretch/>
        </p:blipFill>
        <p:spPr>
          <a:xfrm>
            <a:off x="141576" y="1880763"/>
            <a:ext cx="5895975" cy="391477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1E94C2B-84BD-485D-9329-EC64E51E1F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6875" r="53168" b="23092"/>
          <a:stretch/>
        </p:blipFill>
        <p:spPr>
          <a:xfrm>
            <a:off x="6321568" y="3676487"/>
            <a:ext cx="1991033" cy="188770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99B0361-02D3-459C-9622-6C1697387C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t="6204" r="63024" b="61888"/>
          <a:stretch/>
        </p:blipFill>
        <p:spPr>
          <a:xfrm>
            <a:off x="8694693" y="4858515"/>
            <a:ext cx="3268706" cy="187404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EB13A96-F7BC-4658-831C-CC7A09838E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7" t="34202" r="35915" b="33890"/>
          <a:stretch/>
        </p:blipFill>
        <p:spPr>
          <a:xfrm>
            <a:off x="8694690" y="2984468"/>
            <a:ext cx="3268709" cy="187404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1763028-30E9-4134-9078-8E1A668035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6" t="60467" r="8806" b="7625"/>
          <a:stretch/>
        </p:blipFill>
        <p:spPr>
          <a:xfrm>
            <a:off x="8694690" y="1110420"/>
            <a:ext cx="3268709" cy="1874048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82617A5E-D72E-412E-85F3-E512CB07C1D0}"/>
              </a:ext>
            </a:extLst>
          </p:cNvPr>
          <p:cNvSpPr txBox="1"/>
          <p:nvPr/>
        </p:nvSpPr>
        <p:spPr>
          <a:xfrm>
            <a:off x="20041" y="5801413"/>
            <a:ext cx="88345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MCMC–fit on </a:t>
            </a:r>
            <a:r>
              <a:rPr lang="fr-FR" sz="2000" dirty="0" err="1">
                <a:solidFill>
                  <a:schemeClr val="bg1"/>
                </a:solidFill>
              </a:rPr>
              <a:t>disk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geometry</a:t>
            </a:r>
            <a:r>
              <a:rPr lang="fr-FR" sz="2000" dirty="0">
                <a:solidFill>
                  <a:schemeClr val="bg1"/>
                </a:solidFill>
              </a:rPr>
              <a:t> and </a:t>
            </a:r>
            <a:r>
              <a:rPr lang="fr-FR" sz="2000" dirty="0" err="1">
                <a:solidFill>
                  <a:schemeClr val="bg1"/>
                </a:solidFill>
              </a:rPr>
              <a:t>kinematics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from</a:t>
            </a:r>
            <a:r>
              <a:rPr lang="fr-FR" sz="2000" dirty="0">
                <a:solidFill>
                  <a:schemeClr val="bg1"/>
                </a:solidFill>
              </a:rPr>
              <a:t> Br</a:t>
            </a:r>
            <a:r>
              <a:rPr lang="el-GR" sz="2000" dirty="0">
                <a:solidFill>
                  <a:schemeClr val="bg1"/>
                </a:solidFill>
              </a:rPr>
              <a:t>α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using</a:t>
            </a:r>
            <a:r>
              <a:rPr lang="fr-FR" sz="2000" dirty="0">
                <a:solidFill>
                  <a:schemeClr val="bg1"/>
                </a:solidFill>
              </a:rPr>
              <a:t> a </a:t>
            </a:r>
            <a:r>
              <a:rPr lang="fr-FR" sz="2000" dirty="0" err="1">
                <a:solidFill>
                  <a:schemeClr val="bg1"/>
                </a:solidFill>
              </a:rPr>
              <a:t>toy</a:t>
            </a:r>
            <a:r>
              <a:rPr lang="fr-FR" sz="2000" dirty="0">
                <a:solidFill>
                  <a:schemeClr val="bg1"/>
                </a:solidFill>
              </a:rPr>
              <a:t>-model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>
                <a:solidFill>
                  <a:schemeClr val="bg1"/>
                </a:solidFill>
              </a:rPr>
              <a:t>Radiative </a:t>
            </a:r>
            <a:r>
              <a:rPr lang="fr-FR" sz="2000" dirty="0" err="1">
                <a:solidFill>
                  <a:schemeClr val="bg1"/>
                </a:solidFill>
              </a:rPr>
              <a:t>transfer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will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add</a:t>
            </a:r>
            <a:r>
              <a:rPr lang="fr-FR" sz="2000" dirty="0">
                <a:solidFill>
                  <a:schemeClr val="bg1"/>
                </a:solidFill>
              </a:rPr>
              <a:t> information on the </a:t>
            </a:r>
            <a:r>
              <a:rPr lang="fr-FR" sz="2000" dirty="0" err="1">
                <a:solidFill>
                  <a:schemeClr val="bg1"/>
                </a:solidFill>
              </a:rPr>
              <a:t>density</a:t>
            </a:r>
            <a:r>
              <a:rPr lang="fr-FR" sz="2000" dirty="0">
                <a:solidFill>
                  <a:schemeClr val="bg1"/>
                </a:solidFill>
              </a:rPr>
              <a:t> and </a:t>
            </a:r>
            <a:r>
              <a:rPr lang="fr-FR" sz="2000" dirty="0" err="1">
                <a:solidFill>
                  <a:schemeClr val="bg1"/>
                </a:solidFill>
              </a:rPr>
              <a:t>temperature</a:t>
            </a:r>
            <a:r>
              <a:rPr lang="fr-FR" sz="2000" dirty="0">
                <a:solidFill>
                  <a:schemeClr val="bg1"/>
                </a:solidFill>
              </a:rPr>
              <a:t> distribution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354FB9B-BD46-4D59-86D0-B0BF2EEA5B04}"/>
              </a:ext>
            </a:extLst>
          </p:cNvPr>
          <p:cNvSpPr txBox="1"/>
          <p:nvPr/>
        </p:nvSpPr>
        <p:spPr>
          <a:xfrm>
            <a:off x="9372600" y="1703233"/>
            <a:ext cx="54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Size</a:t>
            </a:r>
            <a:endParaRPr lang="en-GB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193AEE9-6427-4F12-9730-D5F69F92C766}"/>
              </a:ext>
            </a:extLst>
          </p:cNvPr>
          <p:cNvSpPr txBox="1"/>
          <p:nvPr/>
        </p:nvSpPr>
        <p:spPr>
          <a:xfrm>
            <a:off x="9067801" y="3280196"/>
            <a:ext cx="1261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Orientation</a:t>
            </a:r>
            <a:endParaRPr lang="en-GB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4142187-E912-4A18-A893-D31454FFA33C}"/>
              </a:ext>
            </a:extLst>
          </p:cNvPr>
          <p:cNvSpPr txBox="1"/>
          <p:nvPr/>
        </p:nvSpPr>
        <p:spPr>
          <a:xfrm>
            <a:off x="9014456" y="5194860"/>
            <a:ext cx="1224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Inclination </a:t>
            </a:r>
          </a:p>
          <a:p>
            <a:r>
              <a:rPr lang="fr-FR" dirty="0"/>
              <a:t>Angle</a:t>
            </a:r>
            <a:endParaRPr lang="en-GB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7E64C76-1E61-4885-AD37-ECDB3F121F17}"/>
              </a:ext>
            </a:extLst>
          </p:cNvPr>
          <p:cNvSpPr txBox="1"/>
          <p:nvPr/>
        </p:nvSpPr>
        <p:spPr>
          <a:xfrm>
            <a:off x="6593183" y="312757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v=-300km/s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F4A05D2-0DB0-499C-AEB3-EB4C74ACA51A}"/>
              </a:ext>
            </a:extLst>
          </p:cNvPr>
          <p:cNvSpPr txBox="1"/>
          <p:nvPr/>
        </p:nvSpPr>
        <p:spPr>
          <a:xfrm>
            <a:off x="6522992" y="501019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v=+300km/s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A72FB48-0A79-41CE-86FD-33B642610249}"/>
              </a:ext>
            </a:extLst>
          </p:cNvPr>
          <p:cNvSpPr txBox="1"/>
          <p:nvPr/>
        </p:nvSpPr>
        <p:spPr>
          <a:xfrm>
            <a:off x="6593183" y="183881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λ = 4.047µm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C340D36-0CB8-44B3-9769-944AD20E7363}"/>
              </a:ext>
            </a:extLst>
          </p:cNvPr>
          <p:cNvSpPr txBox="1"/>
          <p:nvPr/>
        </p:nvSpPr>
        <p:spPr>
          <a:xfrm>
            <a:off x="6522992" y="380963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λ = 4.056µm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164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Of gas and dust around B[e] stars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296E50F-B634-4ADC-8F4F-92FE00503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33" y="1631950"/>
            <a:ext cx="10005322" cy="499745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FE76747-F567-4EB0-8DCE-FBE76C81E309}"/>
              </a:ext>
            </a:extLst>
          </p:cNvPr>
          <p:cNvSpPr txBox="1"/>
          <p:nvPr/>
        </p:nvSpPr>
        <p:spPr>
          <a:xfrm>
            <a:off x="7997986" y="2488224"/>
            <a:ext cx="21419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4h MATISSE</a:t>
            </a:r>
          </a:p>
          <a:p>
            <a:r>
              <a:rPr lang="fr-FR" sz="3200" dirty="0">
                <a:solidFill>
                  <a:srgbClr val="1004FA"/>
                </a:solidFill>
              </a:rPr>
              <a:t>1n MIDI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3F15EC-7890-4951-A831-3A385B057E10}"/>
              </a:ext>
            </a:extLst>
          </p:cNvPr>
          <p:cNvSpPr txBox="1"/>
          <p:nvPr/>
        </p:nvSpPr>
        <p:spPr>
          <a:xfrm>
            <a:off x="4105275" y="1768451"/>
            <a:ext cx="450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HD62623 observation </a:t>
            </a:r>
            <a:r>
              <a:rPr lang="fr-FR" dirty="0" err="1"/>
              <a:t>from</a:t>
            </a:r>
            <a:r>
              <a:rPr lang="fr-FR" dirty="0"/>
              <a:t> MIDI and MATISSE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30401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Of gas and dust around B[e] stars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F52DD27-9215-44D4-B43B-F7EF8B8DF61A}"/>
              </a:ext>
            </a:extLst>
          </p:cNvPr>
          <p:cNvSpPr txBox="1"/>
          <p:nvPr/>
        </p:nvSpPr>
        <p:spPr>
          <a:xfrm>
            <a:off x="424494" y="1721805"/>
            <a:ext cx="8194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HD62623 : Radiative transfert </a:t>
            </a:r>
            <a:r>
              <a:rPr lang="fr-FR" sz="2400" dirty="0" err="1">
                <a:solidFill>
                  <a:schemeClr val="bg1"/>
                </a:solidFill>
              </a:rPr>
              <a:t>modelling</a:t>
            </a:r>
            <a:r>
              <a:rPr lang="fr-FR" sz="2400" dirty="0">
                <a:solidFill>
                  <a:schemeClr val="bg1"/>
                </a:solidFill>
              </a:rPr>
              <a:t> of MIDI data </a:t>
            </a:r>
            <a:r>
              <a:rPr lang="fr-FR" sz="2400" dirty="0" err="1">
                <a:solidFill>
                  <a:schemeClr val="bg1"/>
                </a:solidFill>
              </a:rPr>
              <a:t>with</a:t>
            </a:r>
            <a:r>
              <a:rPr lang="fr-FR" sz="2400" dirty="0">
                <a:solidFill>
                  <a:schemeClr val="bg1"/>
                </a:solidFill>
              </a:rPr>
              <a:t> MC3D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134DE7F-17D4-415E-9241-0393FE78CA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56"/>
          <a:stretch/>
        </p:blipFill>
        <p:spPr>
          <a:xfrm>
            <a:off x="123218" y="4922128"/>
            <a:ext cx="1824155" cy="175136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CD28DB6-8092-463A-B987-72DC9FB618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3"/>
          <a:stretch/>
        </p:blipFill>
        <p:spPr>
          <a:xfrm>
            <a:off x="130733" y="2597880"/>
            <a:ext cx="1816640" cy="17513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73DC2-8708-4D1A-8D2D-FCF9521B939C}"/>
              </a:ext>
            </a:extLst>
          </p:cNvPr>
          <p:cNvSpPr/>
          <p:nvPr/>
        </p:nvSpPr>
        <p:spPr>
          <a:xfrm>
            <a:off x="208658" y="4627452"/>
            <a:ext cx="1653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Equatorial </a:t>
            </a:r>
            <a:r>
              <a:rPr lang="fr-FR" dirty="0" err="1">
                <a:solidFill>
                  <a:schemeClr val="bg1"/>
                </a:solidFill>
              </a:rPr>
              <a:t>wind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73B97F-A0DD-4028-A635-0F061C20015F}"/>
              </a:ext>
            </a:extLst>
          </p:cNvPr>
          <p:cNvSpPr/>
          <p:nvPr/>
        </p:nvSpPr>
        <p:spPr>
          <a:xfrm>
            <a:off x="294100" y="2255244"/>
            <a:ext cx="1493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Keplerian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disk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C0F9BD6-0DD0-4056-AAB7-AC50C0F8EF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26"/>
          <a:stretch/>
        </p:blipFill>
        <p:spPr>
          <a:xfrm>
            <a:off x="2233683" y="4920818"/>
            <a:ext cx="5407546" cy="179480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EB07F9F-2F1C-4171-8BDE-86432BD3B1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34" b="-8"/>
          <a:stretch/>
        </p:blipFill>
        <p:spPr>
          <a:xfrm>
            <a:off x="2233683" y="2630711"/>
            <a:ext cx="5407546" cy="179480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8CE0353-9557-4962-9F47-284DCD35B3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9"/>
          <a:stretch/>
        </p:blipFill>
        <p:spPr>
          <a:xfrm>
            <a:off x="7700672" y="2409425"/>
            <a:ext cx="3815053" cy="2152776"/>
          </a:xfrm>
          <a:prstGeom prst="rect">
            <a:avLst/>
          </a:prstGeom>
        </p:spPr>
      </p:pic>
      <p:sp>
        <p:nvSpPr>
          <p:cNvPr id="21" name="ZoneTexte 16">
            <a:extLst>
              <a:ext uri="{FF2B5EF4-FFF2-40B4-BE49-F238E27FC236}">
                <a16:creationId xmlns:a16="http://schemas.microsoft.com/office/drawing/2014/main" id="{7098532D-C0ED-4DA0-8A34-8D8E303CBE15}"/>
              </a:ext>
            </a:extLst>
          </p:cNvPr>
          <p:cNvSpPr txBox="1"/>
          <p:nvPr/>
        </p:nvSpPr>
        <p:spPr>
          <a:xfrm>
            <a:off x="5602848" y="6401876"/>
            <a:ext cx="1743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From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Meilland</a:t>
            </a:r>
            <a:r>
              <a:rPr lang="fr-FR" sz="1400" dirty="0">
                <a:solidFill>
                  <a:schemeClr val="bg1"/>
                </a:solidFill>
              </a:rPr>
              <a:t>+ 2010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486F853B-51AA-4BF4-B1D6-91A8527479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9"/>
          <a:stretch/>
        </p:blipFill>
        <p:spPr>
          <a:xfrm>
            <a:off x="7719755" y="4705224"/>
            <a:ext cx="3804915" cy="215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93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81F5C1B-5DF9-4F87-97C6-B5E638D8319B}"/>
              </a:ext>
            </a:extLst>
          </p:cNvPr>
          <p:cNvSpPr txBox="1"/>
          <p:nvPr/>
        </p:nvSpPr>
        <p:spPr>
          <a:xfrm>
            <a:off x="1" y="956521"/>
            <a:ext cx="12274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Sampling the object FT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</a:t>
            </a:r>
            <a:r>
              <a:rPr lang="en-US" sz="2800" dirty="0">
                <a:solidFill>
                  <a:schemeClr val="bg1"/>
                </a:solidFill>
              </a:rPr>
              <a:t>Filling the (</a:t>
            </a:r>
            <a:r>
              <a:rPr lang="en-US" sz="2800" dirty="0" err="1">
                <a:solidFill>
                  <a:schemeClr val="bg1"/>
                </a:solidFill>
              </a:rPr>
              <a:t>u,v</a:t>
            </a:r>
            <a:r>
              <a:rPr lang="en-US" sz="2800" dirty="0">
                <a:solidFill>
                  <a:schemeClr val="bg1"/>
                </a:solidFill>
              </a:rPr>
              <a:t>) plan </a:t>
            </a: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 having a lot of baselines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3DBB9B0-F025-4B06-BFCD-054E9A0456DC}"/>
              </a:ext>
            </a:extLst>
          </p:cNvPr>
          <p:cNvSpPr txBox="1"/>
          <p:nvPr/>
        </p:nvSpPr>
        <p:spPr>
          <a:xfrm>
            <a:off x="1283353" y="5569931"/>
            <a:ext cx="2132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solidFill>
                  <a:schemeClr val="bg1"/>
                </a:solidFill>
              </a:rPr>
              <a:t>What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is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that</a:t>
            </a:r>
            <a:r>
              <a:rPr lang="fr-FR" sz="2800" dirty="0">
                <a:solidFill>
                  <a:schemeClr val="bg1"/>
                </a:solidFill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0B3550D-A98B-406C-8D65-98789A17C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01" y="3273347"/>
            <a:ext cx="2134754" cy="21347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C00BD07-9291-4768-BB9B-D76A3B855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4" y="2223874"/>
            <a:ext cx="2134754" cy="21347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1FEA6577-9247-42B5-88EE-7F19D33BB98E}"/>
              </a:ext>
            </a:extLst>
          </p:cNvPr>
          <p:cNvSpPr txBox="1"/>
          <p:nvPr/>
        </p:nvSpPr>
        <p:spPr>
          <a:xfrm>
            <a:off x="1283353" y="1933931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solidFill>
                  <a:schemeClr val="bg1"/>
                </a:solidFill>
              </a:rPr>
              <a:t>Modulus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A1387FD-C141-4BB7-BCB6-9DCB181107C8}"/>
              </a:ext>
            </a:extLst>
          </p:cNvPr>
          <p:cNvSpPr txBox="1"/>
          <p:nvPr/>
        </p:nvSpPr>
        <p:spPr>
          <a:xfrm>
            <a:off x="2761639" y="3014251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Phase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84AE36C-52B5-4A2E-A343-A58C3EC69B8A}"/>
              </a:ext>
            </a:extLst>
          </p:cNvPr>
          <p:cNvGrpSpPr/>
          <p:nvPr/>
        </p:nvGrpSpPr>
        <p:grpSpPr>
          <a:xfrm>
            <a:off x="5212038" y="2555458"/>
            <a:ext cx="5741231" cy="3889242"/>
            <a:chOff x="5212038" y="2555458"/>
            <a:chExt cx="5741231" cy="3889242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91493BB-2AAC-420A-A6EE-F185C70ED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9700" y="2555458"/>
              <a:ext cx="2821322" cy="2821322"/>
            </a:xfrm>
            <a:prstGeom prst="rect">
              <a:avLst/>
            </a:prstGeom>
            <a:ln w="34925">
              <a:solidFill>
                <a:schemeClr val="tx1">
                  <a:alpha val="99000"/>
                </a:schemeClr>
              </a:solidFill>
            </a:ln>
            <a:effectLst>
              <a:softEdge rad="12700"/>
            </a:effectLst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03540DE-813F-491F-9130-7F479F47F2FF}"/>
                </a:ext>
              </a:extLst>
            </p:cNvPr>
            <p:cNvSpPr txBox="1"/>
            <p:nvPr/>
          </p:nvSpPr>
          <p:spPr>
            <a:xfrm>
              <a:off x="8565949" y="5921480"/>
              <a:ext cx="2387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</a:rPr>
                <a:t>Oh </a:t>
              </a:r>
              <a:r>
                <a:rPr lang="fr-FR" sz="2800" dirty="0" err="1">
                  <a:solidFill>
                    <a:schemeClr val="bg1"/>
                  </a:solidFill>
                </a:rPr>
                <a:t>it’s</a:t>
              </a:r>
              <a:r>
                <a:rPr lang="fr-FR" sz="2800" dirty="0">
                  <a:solidFill>
                    <a:schemeClr val="bg1"/>
                  </a:solidFill>
                </a:rPr>
                <a:t> a </a:t>
              </a:r>
              <a:r>
                <a:rPr lang="fr-FR" sz="2800" dirty="0" err="1">
                  <a:solidFill>
                    <a:schemeClr val="bg1"/>
                  </a:solidFill>
                </a:rPr>
                <a:t>Zebra</a:t>
              </a:r>
              <a:r>
                <a:rPr lang="fr-FR" sz="2800" dirty="0">
                  <a:solidFill>
                    <a:schemeClr val="bg1"/>
                  </a:solidFill>
                </a:rPr>
                <a:t>!</a:t>
              </a:r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2DB2785E-EA97-4EB4-B155-77EC46CFDEAA}"/>
                </a:ext>
              </a:extLst>
            </p:cNvPr>
            <p:cNvSpPr/>
            <p:nvPr/>
          </p:nvSpPr>
          <p:spPr>
            <a:xfrm rot="18671435">
              <a:off x="5233735" y="3733628"/>
              <a:ext cx="1724526" cy="1591496"/>
            </a:xfrm>
            <a:prstGeom prst="arc">
              <a:avLst>
                <a:gd name="adj1" fmla="val 16200032"/>
                <a:gd name="adj2" fmla="val 1056869"/>
              </a:avLst>
            </a:prstGeom>
            <a:noFill/>
            <a:ln w="63500">
              <a:solidFill>
                <a:schemeClr val="bg1"/>
              </a:solidFill>
              <a:tailEnd type="triangle"/>
            </a:ln>
            <a:effectLst>
              <a:glow rad="1016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089F39E-3C11-4261-931C-6545DEFC2FD0}"/>
                </a:ext>
              </a:extLst>
            </p:cNvPr>
            <p:cNvSpPr txBox="1"/>
            <p:nvPr/>
          </p:nvSpPr>
          <p:spPr>
            <a:xfrm>
              <a:off x="5212038" y="3265317"/>
              <a:ext cx="1767920" cy="11387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</a:rPr>
                <a:t>Inverse Fourier </a:t>
              </a:r>
              <a:r>
                <a:rPr lang="fr-FR" sz="1200" dirty="0" err="1">
                  <a:solidFill>
                    <a:schemeClr val="bg1"/>
                  </a:solidFill>
                </a:rPr>
                <a:t>transform</a:t>
              </a:r>
              <a:endParaRPr lang="fr-FR" sz="1200" dirty="0">
                <a:solidFill>
                  <a:schemeClr val="bg1"/>
                </a:solidFill>
              </a:endParaRPr>
            </a:p>
            <a:p>
              <a:pPr algn="ctr"/>
              <a:endParaRPr lang="fr-FR" sz="2800" dirty="0">
                <a:solidFill>
                  <a:schemeClr val="bg1"/>
                </a:solidFill>
              </a:endParaRPr>
            </a:p>
            <a:p>
              <a:pPr algn="ctr"/>
              <a:r>
                <a:rPr lang="fr-FR" sz="2800" dirty="0">
                  <a:solidFill>
                    <a:schemeClr val="bg1"/>
                  </a:solidFill>
                </a:rPr>
                <a:t>FT</a:t>
              </a:r>
              <a:r>
                <a:rPr lang="fr-FR" sz="2800" baseline="30000" dirty="0">
                  <a:solidFill>
                    <a:schemeClr val="bg1"/>
                  </a:solidFill>
                </a:rPr>
                <a:t>-1</a:t>
              </a:r>
              <a:endParaRPr lang="en-US" sz="2800" baseline="30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3780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Of gas and dust around B[e] stars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918AC48-AD99-4D71-B20D-D675186A4578}"/>
              </a:ext>
            </a:extLst>
          </p:cNvPr>
          <p:cNvSpPr txBox="1"/>
          <p:nvPr/>
        </p:nvSpPr>
        <p:spPr>
          <a:xfrm>
            <a:off x="809633" y="6289283"/>
            <a:ext cx="548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My</a:t>
            </a:r>
            <a:r>
              <a:rPr lang="fr-FR" dirty="0">
                <a:solidFill>
                  <a:schemeClr val="bg1"/>
                </a:solidFill>
              </a:rPr>
              <a:t> first service mode </a:t>
            </a:r>
            <a:r>
              <a:rPr lang="fr-FR" dirty="0" err="1">
                <a:solidFill>
                  <a:schemeClr val="bg1"/>
                </a:solidFill>
              </a:rPr>
              <a:t>dataset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from</a:t>
            </a:r>
            <a:r>
              <a:rPr lang="fr-FR" dirty="0">
                <a:solidFill>
                  <a:schemeClr val="bg1"/>
                </a:solidFill>
              </a:rPr>
              <a:t> MATISSE : MWC300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D0300D-8F48-4BF8-9EDF-B20B18830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89" y="1815460"/>
            <a:ext cx="5852172" cy="43891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86328D-4896-4E51-9701-5AFE5010D812}"/>
              </a:ext>
            </a:extLst>
          </p:cNvPr>
          <p:cNvSpPr/>
          <p:nvPr/>
        </p:nvSpPr>
        <p:spPr>
          <a:xfrm>
            <a:off x="2071687" y="3419475"/>
            <a:ext cx="282450" cy="2247900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8F9F656-AEF6-4751-A74D-C336FB478DEB}"/>
              </a:ext>
            </a:extLst>
          </p:cNvPr>
          <p:cNvSpPr txBox="1"/>
          <p:nvPr/>
        </p:nvSpPr>
        <p:spPr>
          <a:xfrm>
            <a:off x="1509353" y="305014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</a:t>
            </a:r>
            <a:endParaRPr lang="en-GB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C9955E8-92C7-4854-BAF8-2105F0D877A9}"/>
              </a:ext>
            </a:extLst>
          </p:cNvPr>
          <p:cNvSpPr txBox="1"/>
          <p:nvPr/>
        </p:nvSpPr>
        <p:spPr>
          <a:xfrm>
            <a:off x="4509728" y="2551208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</a:t>
            </a:r>
            <a:endParaRPr lang="en-GB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0078E0B-E054-4047-A2E4-76ED384AD2F7}"/>
              </a:ext>
            </a:extLst>
          </p:cNvPr>
          <p:cNvSpPr txBox="1"/>
          <p:nvPr/>
        </p:nvSpPr>
        <p:spPr>
          <a:xfrm>
            <a:off x="2023876" y="2974974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</a:t>
            </a:r>
            <a:endParaRPr lang="en-GB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D50BEE-F329-4963-9559-AE7885687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507" y="1955260"/>
            <a:ext cx="4336209" cy="4016915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AA56DC0-D89F-409E-8B2F-78359E71B5B5}"/>
              </a:ext>
            </a:extLst>
          </p:cNvPr>
          <p:cNvCxnSpPr>
            <a:cxnSpLocks/>
          </p:cNvCxnSpPr>
          <p:nvPr/>
        </p:nvCxnSpPr>
        <p:spPr>
          <a:xfrm>
            <a:off x="5715000" y="3267075"/>
            <a:ext cx="3438525" cy="238125"/>
          </a:xfrm>
          <a:prstGeom prst="straightConnector1">
            <a:avLst/>
          </a:prstGeom>
          <a:ln w="28575">
            <a:solidFill>
              <a:srgbClr val="10DB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057AF72-795F-4337-B2D3-90196AFC8AA6}"/>
              </a:ext>
            </a:extLst>
          </p:cNvPr>
          <p:cNvCxnSpPr>
            <a:cxnSpLocks/>
          </p:cNvCxnSpPr>
          <p:nvPr/>
        </p:nvCxnSpPr>
        <p:spPr>
          <a:xfrm flipV="1">
            <a:off x="5791200" y="3467100"/>
            <a:ext cx="2324100" cy="220027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3ADF0964-5325-45D0-BBCF-9C3F0D27FBAA}"/>
              </a:ext>
            </a:extLst>
          </p:cNvPr>
          <p:cNvCxnSpPr>
            <a:cxnSpLocks/>
          </p:cNvCxnSpPr>
          <p:nvPr/>
        </p:nvCxnSpPr>
        <p:spPr>
          <a:xfrm flipV="1">
            <a:off x="5400675" y="2551208"/>
            <a:ext cx="3524250" cy="2963767"/>
          </a:xfrm>
          <a:prstGeom prst="straightConnector1">
            <a:avLst/>
          </a:prstGeom>
          <a:ln w="28575">
            <a:solidFill>
              <a:srgbClr val="2015F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FD440766-409B-400C-B671-832F6F6FC2F4}"/>
              </a:ext>
            </a:extLst>
          </p:cNvPr>
          <p:cNvCxnSpPr>
            <a:cxnSpLocks/>
          </p:cNvCxnSpPr>
          <p:nvPr/>
        </p:nvCxnSpPr>
        <p:spPr>
          <a:xfrm flipV="1">
            <a:off x="4705350" y="3124200"/>
            <a:ext cx="5414963" cy="20097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36DFBBAD-59FB-4302-BD22-EC436599F2DD}"/>
              </a:ext>
            </a:extLst>
          </p:cNvPr>
          <p:cNvCxnSpPr>
            <a:cxnSpLocks/>
          </p:cNvCxnSpPr>
          <p:nvPr/>
        </p:nvCxnSpPr>
        <p:spPr>
          <a:xfrm flipV="1">
            <a:off x="4843474" y="3580369"/>
            <a:ext cx="5429239" cy="85351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2A7FD0EF-8F4B-4A1F-A301-E2A55301B8FE}"/>
              </a:ext>
            </a:extLst>
          </p:cNvPr>
          <p:cNvCxnSpPr>
            <a:cxnSpLocks/>
          </p:cNvCxnSpPr>
          <p:nvPr/>
        </p:nvCxnSpPr>
        <p:spPr>
          <a:xfrm flipV="1">
            <a:off x="4575997" y="3050143"/>
            <a:ext cx="4415603" cy="1283732"/>
          </a:xfrm>
          <a:prstGeom prst="straightConnector1">
            <a:avLst/>
          </a:prstGeom>
          <a:ln w="28575">
            <a:solidFill>
              <a:srgbClr val="FCC4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9728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Of gas and dust around B[e] stars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38F5D3C-6B59-4B21-8AAC-0CD76B524C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6278" r="7580"/>
          <a:stretch/>
        </p:blipFill>
        <p:spPr>
          <a:xfrm>
            <a:off x="2086711" y="1541296"/>
            <a:ext cx="8451068" cy="48767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918AC48-AD99-4D71-B20D-D675186A4578}"/>
              </a:ext>
            </a:extLst>
          </p:cNvPr>
          <p:cNvSpPr txBox="1"/>
          <p:nvPr/>
        </p:nvSpPr>
        <p:spPr>
          <a:xfrm>
            <a:off x="3495683" y="6418028"/>
            <a:ext cx="548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My</a:t>
            </a:r>
            <a:r>
              <a:rPr lang="fr-FR" dirty="0">
                <a:solidFill>
                  <a:schemeClr val="bg1"/>
                </a:solidFill>
              </a:rPr>
              <a:t> first service mode </a:t>
            </a:r>
            <a:r>
              <a:rPr lang="fr-FR" dirty="0" err="1">
                <a:solidFill>
                  <a:schemeClr val="bg1"/>
                </a:solidFill>
              </a:rPr>
              <a:t>dataset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from</a:t>
            </a:r>
            <a:r>
              <a:rPr lang="fr-FR" dirty="0">
                <a:solidFill>
                  <a:schemeClr val="bg1"/>
                </a:solidFill>
              </a:rPr>
              <a:t> MATISSE : MWC300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291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Of gas and dust around B[e] stars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5F0B96B-D2E6-4E9B-A099-227AAE4482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8259" r="7586" b="5799"/>
          <a:stretch/>
        </p:blipFill>
        <p:spPr>
          <a:xfrm>
            <a:off x="2466979" y="1585024"/>
            <a:ext cx="7258042" cy="386414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8388BD3-5DE7-4088-9789-7F5E8686591C}"/>
              </a:ext>
            </a:extLst>
          </p:cNvPr>
          <p:cNvSpPr txBox="1"/>
          <p:nvPr/>
        </p:nvSpPr>
        <p:spPr>
          <a:xfrm>
            <a:off x="1797264" y="5403168"/>
            <a:ext cx="82511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err="1">
                <a:solidFill>
                  <a:schemeClr val="bg1"/>
                </a:solidFill>
              </a:rPr>
              <a:t>Comparison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with</a:t>
            </a:r>
            <a:r>
              <a:rPr lang="fr-FR" sz="2000" dirty="0">
                <a:solidFill>
                  <a:schemeClr val="bg1"/>
                </a:solidFill>
              </a:rPr>
              <a:t> MIDI data </a:t>
            </a:r>
            <a:r>
              <a:rPr lang="fr-FR" sz="2000" dirty="0" err="1">
                <a:solidFill>
                  <a:schemeClr val="bg1"/>
                </a:solidFill>
              </a:rPr>
              <a:t>from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Boley</a:t>
            </a:r>
            <a:r>
              <a:rPr lang="fr-FR" sz="2000" dirty="0">
                <a:solidFill>
                  <a:schemeClr val="bg1"/>
                </a:solidFill>
              </a:rPr>
              <a:t>+ 2014 : </a:t>
            </a:r>
            <a:r>
              <a:rPr lang="fr-FR" sz="2000" dirty="0" err="1">
                <a:solidFill>
                  <a:schemeClr val="bg1"/>
                </a:solidFill>
              </a:rPr>
              <a:t>similar</a:t>
            </a:r>
            <a:r>
              <a:rPr lang="fr-FR" sz="2000" dirty="0">
                <a:solidFill>
                  <a:schemeClr val="bg1"/>
                </a:solidFill>
              </a:rPr>
              <a:t> noise </a:t>
            </a:r>
            <a:r>
              <a:rPr lang="fr-FR" sz="2000" dirty="0" err="1">
                <a:solidFill>
                  <a:schemeClr val="bg1"/>
                </a:solidFill>
              </a:rPr>
              <a:t>level</a:t>
            </a:r>
            <a:r>
              <a:rPr lang="fr-FR" sz="2000" dirty="0">
                <a:solidFill>
                  <a:schemeClr val="bg1"/>
                </a:solidFill>
              </a:rPr>
              <a:t> up to 11µm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</a:rPr>
              <a:t>MIDI noise </a:t>
            </a:r>
            <a:r>
              <a:rPr lang="fr-FR" sz="2000" dirty="0" err="1">
                <a:solidFill>
                  <a:schemeClr val="bg1"/>
                </a:solidFill>
              </a:rPr>
              <a:t>significantly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lower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beyond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this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limit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sym typeface="Wingdings" panose="05000000000000000000" pitchFamily="2" charset="2"/>
              </a:rPr>
              <a:t> 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sym typeface="Wingdings" panose="05000000000000000000" pitchFamily="2" charset="2"/>
              </a:rPr>
              <a:t>D</a:t>
            </a:r>
            <a:r>
              <a:rPr lang="fr-FR" sz="2000" dirty="0">
                <a:solidFill>
                  <a:schemeClr val="bg1"/>
                </a:solidFill>
              </a:rPr>
              <a:t>ata-</a:t>
            </a:r>
            <a:r>
              <a:rPr lang="fr-FR" sz="2000" dirty="0" err="1">
                <a:solidFill>
                  <a:schemeClr val="bg1"/>
                </a:solidFill>
              </a:rPr>
              <a:t>processing</a:t>
            </a:r>
            <a:r>
              <a:rPr lang="fr-FR" sz="2000" dirty="0">
                <a:solidFill>
                  <a:schemeClr val="bg1"/>
                </a:solidFill>
              </a:rPr>
              <a:t> or instrumental (</a:t>
            </a:r>
            <a:r>
              <a:rPr lang="fr-FR" sz="2000" dirty="0" err="1">
                <a:solidFill>
                  <a:schemeClr val="bg1"/>
                </a:solidFill>
              </a:rPr>
              <a:t>bad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prism</a:t>
            </a:r>
            <a:r>
              <a:rPr lang="fr-FR" sz="2000" dirty="0">
                <a:solidFill>
                  <a:schemeClr val="bg1"/>
                </a:solidFill>
              </a:rPr>
              <a:t> transmission)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819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Of gas and dust around B[e] stars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62501F1-ECD3-44DF-B2E2-875129A6C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" y="1629879"/>
            <a:ext cx="4677538" cy="341460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203C676-185B-45BE-9A60-61F92239BF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480" y="956521"/>
            <a:ext cx="4292100" cy="313323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E824254-FC0C-4C06-80C8-086C2C9147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117" y="3080266"/>
            <a:ext cx="4571742" cy="333737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FC569EF-1634-4EF4-B00D-7AB82CFFE411}"/>
              </a:ext>
            </a:extLst>
          </p:cNvPr>
          <p:cNvSpPr txBox="1"/>
          <p:nvPr/>
        </p:nvSpPr>
        <p:spPr>
          <a:xfrm>
            <a:off x="1877905" y="5044482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Visibility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B5A7062-0D91-4E64-ACE1-B8B6F8402AB3}"/>
              </a:ext>
            </a:extLst>
          </p:cNvPr>
          <p:cNvSpPr txBox="1"/>
          <p:nvPr/>
        </p:nvSpPr>
        <p:spPr>
          <a:xfrm>
            <a:off x="5826330" y="6417638"/>
            <a:ext cx="149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Closure</a:t>
            </a:r>
            <a:r>
              <a:rPr lang="fr-FR" dirty="0">
                <a:solidFill>
                  <a:schemeClr val="bg1"/>
                </a:solidFill>
              </a:rPr>
              <a:t> phase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C783745-F01C-447F-BFA4-96A0E2DEFD0A}"/>
              </a:ext>
            </a:extLst>
          </p:cNvPr>
          <p:cNvSpPr txBox="1"/>
          <p:nvPr/>
        </p:nvSpPr>
        <p:spPr>
          <a:xfrm>
            <a:off x="9325430" y="4174919"/>
            <a:ext cx="1846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Differential</a:t>
            </a:r>
            <a:r>
              <a:rPr lang="fr-FR" dirty="0">
                <a:solidFill>
                  <a:schemeClr val="bg1"/>
                </a:solidFill>
              </a:rPr>
              <a:t> phase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36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Wind of hot stars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E07641D-8899-4040-8543-D7D0E2850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t="10788" r="8522" b="6042"/>
          <a:stretch/>
        </p:blipFill>
        <p:spPr>
          <a:xfrm>
            <a:off x="1610552" y="1684171"/>
            <a:ext cx="8800273" cy="456311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190238A-675B-4D6F-B628-9EFE43056867}"/>
              </a:ext>
            </a:extLst>
          </p:cNvPr>
          <p:cNvSpPr txBox="1"/>
          <p:nvPr/>
        </p:nvSpPr>
        <p:spPr>
          <a:xfrm>
            <a:off x="2381789" y="6247286"/>
            <a:ext cx="7593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MATISSE L&amp;M band </a:t>
            </a:r>
            <a:r>
              <a:rPr lang="fr-FR" dirty="0" err="1">
                <a:solidFill>
                  <a:schemeClr val="bg1"/>
                </a:solidFill>
              </a:rPr>
              <a:t>spectrum</a:t>
            </a:r>
            <a:r>
              <a:rPr lang="fr-FR" dirty="0">
                <a:solidFill>
                  <a:schemeClr val="bg1"/>
                </a:solidFill>
              </a:rPr>
              <a:t>  of the </a:t>
            </a:r>
            <a:r>
              <a:rPr lang="fr-FR" dirty="0" err="1">
                <a:solidFill>
                  <a:schemeClr val="bg1"/>
                </a:solidFill>
              </a:rPr>
              <a:t>blue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supergiant</a:t>
            </a:r>
            <a:r>
              <a:rPr lang="fr-FR" dirty="0">
                <a:solidFill>
                  <a:schemeClr val="bg1"/>
                </a:solidFill>
              </a:rPr>
              <a:t> Rigel (GRA4MAT DIT=10s)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D8398BF-2A45-4B06-89F0-D5602722DDDC}"/>
              </a:ext>
            </a:extLst>
          </p:cNvPr>
          <p:cNvSpPr/>
          <p:nvPr/>
        </p:nvSpPr>
        <p:spPr>
          <a:xfrm>
            <a:off x="6446559" y="2733674"/>
            <a:ext cx="628650" cy="600075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4666421-21EE-444D-A0B6-2C6ECAA0429C}"/>
              </a:ext>
            </a:extLst>
          </p:cNvPr>
          <p:cNvSpPr/>
          <p:nvPr/>
        </p:nvSpPr>
        <p:spPr>
          <a:xfrm>
            <a:off x="5696363" y="3065616"/>
            <a:ext cx="628650" cy="600075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9572720-C92C-4D80-AB1F-7534FAAF9D2B}"/>
              </a:ext>
            </a:extLst>
          </p:cNvPr>
          <p:cNvSpPr/>
          <p:nvPr/>
        </p:nvSpPr>
        <p:spPr>
          <a:xfrm rot="902469">
            <a:off x="4360823" y="3411679"/>
            <a:ext cx="1507352" cy="1025432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F2840A5-77D6-4C6B-A5E3-63923ECE6D9F}"/>
              </a:ext>
            </a:extLst>
          </p:cNvPr>
          <p:cNvSpPr txBox="1"/>
          <p:nvPr/>
        </p:nvSpPr>
        <p:spPr>
          <a:xfrm>
            <a:off x="6553912" y="2813398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Br</a:t>
            </a:r>
            <a:r>
              <a:rPr lang="el-GR" dirty="0"/>
              <a:t>α</a:t>
            </a:r>
            <a:endParaRPr lang="en-GB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3DEE57A-B8A3-4338-AA71-5F5781A6AD54}"/>
              </a:ext>
            </a:extLst>
          </p:cNvPr>
          <p:cNvSpPr txBox="1"/>
          <p:nvPr/>
        </p:nvSpPr>
        <p:spPr>
          <a:xfrm>
            <a:off x="4417313" y="3781063"/>
            <a:ext cx="1226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Pfund</a:t>
            </a:r>
            <a:r>
              <a:rPr lang="fr-FR" dirty="0"/>
              <a:t> </a:t>
            </a:r>
            <a:r>
              <a:rPr lang="fr-FR" dirty="0" err="1"/>
              <a:t>lines</a:t>
            </a:r>
            <a:endParaRPr lang="en-GB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F9DF0BF-3FB1-48CB-86FB-184BDD48BE7E}"/>
              </a:ext>
            </a:extLst>
          </p:cNvPr>
          <p:cNvSpPr txBox="1"/>
          <p:nvPr/>
        </p:nvSpPr>
        <p:spPr>
          <a:xfrm>
            <a:off x="5726942" y="3130261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????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32924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190238A-675B-4D6F-B628-9EFE43056867}"/>
              </a:ext>
            </a:extLst>
          </p:cNvPr>
          <p:cNvSpPr txBox="1"/>
          <p:nvPr/>
        </p:nvSpPr>
        <p:spPr>
          <a:xfrm>
            <a:off x="2381789" y="6247286"/>
            <a:ext cx="7495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Visibility</a:t>
            </a:r>
            <a:r>
              <a:rPr lang="fr-FR" dirty="0">
                <a:solidFill>
                  <a:schemeClr val="bg1"/>
                </a:solidFill>
              </a:rPr>
              <a:t> (top) and </a:t>
            </a:r>
            <a:r>
              <a:rPr lang="fr-FR" dirty="0" err="1">
                <a:solidFill>
                  <a:schemeClr val="bg1"/>
                </a:solidFill>
              </a:rPr>
              <a:t>closure</a:t>
            </a:r>
            <a:r>
              <a:rPr lang="fr-FR" dirty="0">
                <a:solidFill>
                  <a:schemeClr val="bg1"/>
                </a:solidFill>
              </a:rPr>
              <a:t> phase (</a:t>
            </a:r>
            <a:r>
              <a:rPr lang="fr-FR" dirty="0" err="1">
                <a:solidFill>
                  <a:schemeClr val="bg1"/>
                </a:solidFill>
              </a:rPr>
              <a:t>bottom</a:t>
            </a:r>
            <a:r>
              <a:rPr lang="fr-FR" dirty="0">
                <a:solidFill>
                  <a:schemeClr val="bg1"/>
                </a:solidFill>
              </a:rPr>
              <a:t>) </a:t>
            </a:r>
            <a:r>
              <a:rPr lang="fr-FR" dirty="0" err="1">
                <a:solidFill>
                  <a:schemeClr val="bg1"/>
                </a:solidFill>
              </a:rPr>
              <a:t>from</a:t>
            </a:r>
            <a:r>
              <a:rPr lang="fr-FR" dirty="0">
                <a:solidFill>
                  <a:schemeClr val="bg1"/>
                </a:solidFill>
              </a:rPr>
              <a:t> GRA4MAT observation of Rigel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35C846-722D-476C-9BDC-780DA3E1A5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11207" r="4225" b="2010"/>
          <a:stretch/>
        </p:blipFill>
        <p:spPr>
          <a:xfrm>
            <a:off x="1276566" y="1515245"/>
            <a:ext cx="9804255" cy="475809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BD76E45-30D0-41A9-B842-C5CABAB2A54C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Wind of hot stars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6CD206-685F-4828-BF39-D8B1E46257E6}"/>
              </a:ext>
            </a:extLst>
          </p:cNvPr>
          <p:cNvSpPr txBox="1"/>
          <p:nvPr/>
        </p:nvSpPr>
        <p:spPr>
          <a:xfrm>
            <a:off x="2095500" y="4724400"/>
            <a:ext cx="2237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Accurate</a:t>
            </a:r>
            <a:r>
              <a:rPr lang="fr-FR" dirty="0"/>
              <a:t> </a:t>
            </a:r>
            <a:r>
              <a:rPr lang="fr-FR" dirty="0" err="1"/>
              <a:t>diameter</a:t>
            </a:r>
            <a:endParaRPr lang="fr-FR" dirty="0"/>
          </a:p>
          <a:p>
            <a:r>
              <a:rPr lang="fr-FR" dirty="0" err="1"/>
              <a:t>Measurement</a:t>
            </a:r>
            <a:r>
              <a:rPr lang="fr-FR" dirty="0"/>
              <a:t> 2.7mas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8938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190238A-675B-4D6F-B628-9EFE43056867}"/>
              </a:ext>
            </a:extLst>
          </p:cNvPr>
          <p:cNvSpPr txBox="1"/>
          <p:nvPr/>
        </p:nvSpPr>
        <p:spPr>
          <a:xfrm>
            <a:off x="2386282" y="6066633"/>
            <a:ext cx="434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Wind of Rigel in the Br</a:t>
            </a:r>
            <a:r>
              <a:rPr lang="el-GR" sz="2800" dirty="0">
                <a:solidFill>
                  <a:schemeClr val="bg1"/>
                </a:solidFill>
              </a:rPr>
              <a:t>α</a:t>
            </a:r>
            <a:r>
              <a:rPr lang="fr-FR" sz="2800" dirty="0">
                <a:solidFill>
                  <a:schemeClr val="bg1"/>
                </a:solidFill>
              </a:rPr>
              <a:t> line 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7943EF1-EB7E-45D4-AD5D-3C4241549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6" t="9536" r="8119" b="4020"/>
          <a:stretch/>
        </p:blipFill>
        <p:spPr>
          <a:xfrm>
            <a:off x="391530" y="1676573"/>
            <a:ext cx="8215573" cy="439006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66AF10B-3465-4E92-9944-595D8174EB20}"/>
              </a:ext>
            </a:extLst>
          </p:cNvPr>
          <p:cNvSpPr txBox="1"/>
          <p:nvPr/>
        </p:nvSpPr>
        <p:spPr>
          <a:xfrm>
            <a:off x="82695" y="946996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Wind of hot stars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D36295C-7B1D-40A3-836C-52D5B59D5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4033" y="1798094"/>
            <a:ext cx="2575080" cy="258525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F76E381-D64F-408C-A3CC-51CD82A552A0}"/>
              </a:ext>
            </a:extLst>
          </p:cNvPr>
          <p:cNvSpPr txBox="1"/>
          <p:nvPr/>
        </p:nvSpPr>
        <p:spPr>
          <a:xfrm>
            <a:off x="9668880" y="1761976"/>
            <a:ext cx="1665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CMFGEN model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3C8E2B-14E3-4A7E-B7C7-1D340566DCFC}"/>
              </a:ext>
            </a:extLst>
          </p:cNvPr>
          <p:cNvSpPr/>
          <p:nvPr/>
        </p:nvSpPr>
        <p:spPr>
          <a:xfrm>
            <a:off x="8711738" y="4649675"/>
            <a:ext cx="34802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Constraints</a:t>
            </a:r>
            <a:r>
              <a:rPr lang="fr-FR" dirty="0">
                <a:solidFill>
                  <a:schemeClr val="bg1"/>
                </a:solidFill>
              </a:rPr>
              <a:t> on Mass-</a:t>
            </a:r>
            <a:r>
              <a:rPr lang="fr-FR" dirty="0" err="1">
                <a:solidFill>
                  <a:schemeClr val="bg1"/>
                </a:solidFill>
              </a:rPr>
              <a:t>loss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fr-FR" dirty="0" err="1">
                <a:solidFill>
                  <a:schemeClr val="bg1"/>
                </a:solidFill>
              </a:rPr>
              <a:t>Clumping</a:t>
            </a:r>
            <a:r>
              <a:rPr lang="fr-FR" dirty="0">
                <a:solidFill>
                  <a:schemeClr val="bg1"/>
                </a:solidFill>
              </a:rPr>
              <a:t> or </a:t>
            </a:r>
            <a:r>
              <a:rPr lang="fr-FR" dirty="0" err="1">
                <a:solidFill>
                  <a:schemeClr val="bg1"/>
                </a:solidFill>
              </a:rPr>
              <a:t>Asymmetry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6355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66AF10B-3465-4E92-9944-595D8174EB20}"/>
              </a:ext>
            </a:extLst>
          </p:cNvPr>
          <p:cNvSpPr txBox="1"/>
          <p:nvPr/>
        </p:nvSpPr>
        <p:spPr>
          <a:xfrm>
            <a:off x="82696" y="946996"/>
            <a:ext cx="120266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Conclusion</a:t>
            </a:r>
          </a:p>
          <a:p>
            <a:pPr lvl="1"/>
            <a:endParaRPr lang="en-US" sz="3200" dirty="0">
              <a:solidFill>
                <a:schemeClr val="bg1"/>
              </a:solidFill>
            </a:endParaRPr>
          </a:p>
          <a:p>
            <a:pPr lvl="1"/>
            <a:endParaRPr lang="en-US" sz="3200" dirty="0">
              <a:solidFill>
                <a:schemeClr val="bg1"/>
              </a:solidFill>
            </a:endParaRP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It’s great and we are happy.</a:t>
            </a:r>
          </a:p>
          <a:p>
            <a:pPr lvl="1"/>
            <a:endParaRPr lang="en-US" sz="3200" dirty="0">
              <a:solidFill>
                <a:schemeClr val="bg1"/>
              </a:solidFill>
            </a:endParaRPr>
          </a:p>
          <a:p>
            <a:pPr lvl="1"/>
            <a:endParaRPr lang="en-US" sz="3200" dirty="0">
              <a:solidFill>
                <a:schemeClr val="bg1"/>
              </a:solidFill>
            </a:endParaRPr>
          </a:p>
          <a:p>
            <a:pPr lvl="1"/>
            <a:endParaRPr lang="en-US" sz="3200" dirty="0">
              <a:solidFill>
                <a:schemeClr val="bg1"/>
              </a:solidFill>
            </a:endParaRPr>
          </a:p>
          <a:p>
            <a:pPr lvl="1"/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110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81F5C1B-5DF9-4F87-97C6-B5E638D8319B}"/>
              </a:ext>
            </a:extLst>
          </p:cNvPr>
          <p:cNvSpPr txBox="1"/>
          <p:nvPr/>
        </p:nvSpPr>
        <p:spPr>
          <a:xfrm>
            <a:off x="82695" y="9565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Life is hard </a:t>
            </a:r>
            <a:r>
              <a:rPr lang="en-US" sz="3200" dirty="0">
                <a:solidFill>
                  <a:schemeClr val="bg1"/>
                </a:solidFill>
                <a:sym typeface="Wingdings" panose="05000000000000000000" pitchFamily="2" charset="2"/>
              </a:rPr>
              <a:t> We always get a sparse </a:t>
            </a:r>
            <a:r>
              <a:rPr lang="en-US" sz="3200" dirty="0">
                <a:solidFill>
                  <a:schemeClr val="bg1"/>
                </a:solidFill>
              </a:rPr>
              <a:t>(</a:t>
            </a:r>
            <a:r>
              <a:rPr lang="en-US" sz="3200" dirty="0" err="1">
                <a:solidFill>
                  <a:schemeClr val="bg1"/>
                </a:solidFill>
              </a:rPr>
              <a:t>u,v</a:t>
            </a:r>
            <a:r>
              <a:rPr lang="en-US" sz="3200" dirty="0">
                <a:solidFill>
                  <a:schemeClr val="bg1"/>
                </a:solidFill>
              </a:rPr>
              <a:t>) plan </a:t>
            </a:r>
            <a:r>
              <a:rPr lang="en-US" sz="3200" dirty="0">
                <a:solidFill>
                  <a:schemeClr val="bg1"/>
                </a:solidFill>
                <a:sym typeface="Wingdings" panose="05000000000000000000" pitchFamily="2" charset="2"/>
              </a:rPr>
              <a:t>coverage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05A7867-EF21-4042-BD5A-A9EFB6515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86" y="1541296"/>
            <a:ext cx="8087573" cy="5221758"/>
          </a:xfrm>
          <a:prstGeom prst="rect">
            <a:avLst/>
          </a:prstGeom>
        </p:spPr>
      </p:pic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6917A0D-1C6E-4B1C-899D-48B50C017622}"/>
              </a:ext>
            </a:extLst>
          </p:cNvPr>
          <p:cNvCxnSpPr>
            <a:cxnSpLocks/>
          </p:cNvCxnSpPr>
          <p:nvPr/>
        </p:nvCxnSpPr>
        <p:spPr>
          <a:xfrm>
            <a:off x="5479047" y="5320651"/>
            <a:ext cx="957848" cy="1007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5A56462C-925A-4708-89A7-F31A1C206DE5}"/>
              </a:ext>
            </a:extLst>
          </p:cNvPr>
          <p:cNvSpPr txBox="1"/>
          <p:nvPr/>
        </p:nvSpPr>
        <p:spPr>
          <a:xfrm>
            <a:off x="658798" y="199272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(</a:t>
            </a:r>
            <a:r>
              <a:rPr lang="fr-FR" dirty="0" err="1">
                <a:solidFill>
                  <a:schemeClr val="bg1"/>
                </a:solidFill>
              </a:rPr>
              <a:t>u,v</a:t>
            </a:r>
            <a:r>
              <a:rPr lang="fr-FR" dirty="0">
                <a:solidFill>
                  <a:schemeClr val="bg1"/>
                </a:solidFill>
              </a:rPr>
              <a:t>) plan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E7675BB-6131-4143-A9A6-0D3859E18F06}"/>
              </a:ext>
            </a:extLst>
          </p:cNvPr>
          <p:cNvSpPr txBox="1"/>
          <p:nvPr/>
        </p:nvSpPr>
        <p:spPr>
          <a:xfrm>
            <a:off x="699299" y="3679628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Visibility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CF2071A-3399-4ACE-A126-A8966097B480}"/>
              </a:ext>
            </a:extLst>
          </p:cNvPr>
          <p:cNvSpPr txBox="1"/>
          <p:nvPr/>
        </p:nvSpPr>
        <p:spPr>
          <a:xfrm>
            <a:off x="710265" y="5555085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Model</a:t>
            </a:r>
          </a:p>
        </p:txBody>
      </p:sp>
      <p:sp>
        <p:nvSpPr>
          <p:cNvPr id="34" name="Arrow: Right 2">
            <a:extLst>
              <a:ext uri="{FF2B5EF4-FFF2-40B4-BE49-F238E27FC236}">
                <a16:creationId xmlns:a16="http://schemas.microsoft.com/office/drawing/2014/main" id="{FB7ED5D4-C09A-4909-AA49-A4F158BE0143}"/>
              </a:ext>
            </a:extLst>
          </p:cNvPr>
          <p:cNvSpPr/>
          <p:nvPr/>
        </p:nvSpPr>
        <p:spPr>
          <a:xfrm>
            <a:off x="2562125" y="3188375"/>
            <a:ext cx="6421348" cy="8382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Increasing </a:t>
            </a:r>
            <a:r>
              <a:rPr lang="en-US" dirty="0" err="1"/>
              <a:t>nbs</a:t>
            </a:r>
            <a:r>
              <a:rPr lang="en-US" dirty="0"/>
              <a:t> of </a:t>
            </a:r>
            <a:r>
              <a:rPr lang="en-US" dirty="0" err="1"/>
              <a:t>uv</a:t>
            </a:r>
            <a:r>
              <a:rPr lang="en-US" dirty="0"/>
              <a:t>-pts </a:t>
            </a:r>
            <a:r>
              <a:rPr lang="en-US" dirty="0">
                <a:sym typeface="Wingdings" panose="05000000000000000000" pitchFamily="2" charset="2"/>
              </a:rPr>
              <a:t> increasing </a:t>
            </a:r>
            <a:r>
              <a:rPr lang="en-US" dirty="0"/>
              <a:t>model complexity</a:t>
            </a:r>
          </a:p>
        </p:txBody>
      </p:sp>
    </p:spTree>
    <p:extLst>
      <p:ext uri="{BB962C8B-B14F-4D97-AF65-F5344CB8AC3E}">
        <p14:creationId xmlns:p14="http://schemas.microsoft.com/office/powerpoint/2010/main" val="3715758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81F5C1B-5DF9-4F87-97C6-B5E638D8319B}"/>
              </a:ext>
            </a:extLst>
          </p:cNvPr>
          <p:cNvSpPr txBox="1"/>
          <p:nvPr/>
        </p:nvSpPr>
        <p:spPr>
          <a:xfrm>
            <a:off x="82695" y="956521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Life is even harder </a:t>
            </a:r>
            <a:r>
              <a:rPr lang="en-US" sz="3200" dirty="0">
                <a:solidFill>
                  <a:schemeClr val="bg1"/>
                </a:solidFill>
                <a:sym typeface="Wingdings" panose="05000000000000000000" pitchFamily="2" charset="2"/>
              </a:rPr>
              <a:t> </a:t>
            </a:r>
            <a:r>
              <a:rPr lang="fr-FR" sz="3200" dirty="0">
                <a:solidFill>
                  <a:schemeClr val="bg1"/>
                </a:solidFill>
              </a:rPr>
              <a:t>The phase </a:t>
            </a:r>
            <a:r>
              <a:rPr lang="fr-FR" sz="3200" dirty="0" err="1">
                <a:solidFill>
                  <a:schemeClr val="bg1"/>
                </a:solidFill>
              </a:rPr>
              <a:t>contains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  <a:r>
              <a:rPr lang="fr-FR" sz="3200" dirty="0" err="1">
                <a:solidFill>
                  <a:schemeClr val="bg1"/>
                </a:solidFill>
              </a:rPr>
              <a:t>most</a:t>
            </a:r>
            <a:r>
              <a:rPr lang="fr-FR" sz="3200" dirty="0">
                <a:solidFill>
                  <a:schemeClr val="bg1"/>
                </a:solidFill>
              </a:rPr>
              <a:t> of the information!</a:t>
            </a:r>
            <a:endParaRPr lang="en-US" sz="3200" dirty="0">
              <a:solidFill>
                <a:schemeClr val="bg1"/>
              </a:solidFill>
            </a:endParaRPr>
          </a:p>
          <a:p>
            <a:pPr lvl="1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773FAC1E-D0E2-4C20-8413-76C803745C49}"/>
              </a:ext>
            </a:extLst>
          </p:cNvPr>
          <p:cNvSpPr txBox="1">
            <a:spLocks/>
          </p:cNvSpPr>
          <p:nvPr/>
        </p:nvSpPr>
        <p:spPr>
          <a:xfrm>
            <a:off x="1030705" y="9565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0B9C091-5095-4CBE-86A7-56DD5160C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33" y="3012691"/>
            <a:ext cx="2528887" cy="2528887"/>
          </a:xfrm>
          <a:prstGeom prst="rect">
            <a:avLst/>
          </a:prstGeom>
          <a:ln w="34925">
            <a:solidFill>
              <a:schemeClr val="tx1">
                <a:alpha val="99000"/>
              </a:schemeClr>
            </a:solidFill>
          </a:ln>
          <a:effectLst>
            <a:softEdge rad="12700"/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D459588-0974-49A5-9B65-7707C33A74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16" y="4553627"/>
            <a:ext cx="1664942" cy="166494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EF49BF9-586A-4338-96B7-9498DDC5A3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16" y="2282084"/>
            <a:ext cx="1663341" cy="166334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B49CF74-1414-423D-88CA-F61692A43280}"/>
              </a:ext>
            </a:extLst>
          </p:cNvPr>
          <p:cNvSpPr txBox="1"/>
          <p:nvPr/>
        </p:nvSpPr>
        <p:spPr>
          <a:xfrm>
            <a:off x="4907217" y="2265657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Modulus</a:t>
            </a:r>
            <a:endParaRPr lang="en-US" sz="12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53271D-F122-4150-837E-B15907F9E2A7}"/>
              </a:ext>
            </a:extLst>
          </p:cNvPr>
          <p:cNvSpPr txBox="1"/>
          <p:nvPr/>
        </p:nvSpPr>
        <p:spPr>
          <a:xfrm>
            <a:off x="5152731" y="4493112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Phase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16601AB-CDF8-4C57-B3B2-8227DE844F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63" y="3479022"/>
            <a:ext cx="1571088" cy="1571088"/>
          </a:xfrm>
          <a:prstGeom prst="rect">
            <a:avLst/>
          </a:prstGeom>
          <a:ln w="34925">
            <a:solidFill>
              <a:schemeClr val="tx1">
                <a:alpha val="99000"/>
              </a:schemeClr>
            </a:solidFill>
          </a:ln>
          <a:effectLst>
            <a:softEdge rad="12700"/>
          </a:effectLst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24310D56-65CA-4410-9EE4-EB2F6A84F71B}"/>
              </a:ext>
            </a:extLst>
          </p:cNvPr>
          <p:cNvGrpSpPr/>
          <p:nvPr/>
        </p:nvGrpSpPr>
        <p:grpSpPr>
          <a:xfrm>
            <a:off x="5709294" y="2046378"/>
            <a:ext cx="5398861" cy="2134754"/>
            <a:chOff x="5516789" y="1454982"/>
            <a:chExt cx="5398861" cy="2134754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2EB5982-2A83-462B-9108-39DD1B9C9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0896" y="1454982"/>
              <a:ext cx="2134754" cy="2134754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25" name="Flèche droite 16">
              <a:extLst>
                <a:ext uri="{FF2B5EF4-FFF2-40B4-BE49-F238E27FC236}">
                  <a16:creationId xmlns:a16="http://schemas.microsoft.com/office/drawing/2014/main" id="{A552CC0A-1077-48E1-A0FD-88ABF0CB0F89}"/>
                </a:ext>
              </a:extLst>
            </p:cNvPr>
            <p:cNvSpPr/>
            <p:nvPr/>
          </p:nvSpPr>
          <p:spPr>
            <a:xfrm>
              <a:off x="5516789" y="1575815"/>
              <a:ext cx="3177961" cy="709598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èche droite 17">
              <a:extLst>
                <a:ext uri="{FF2B5EF4-FFF2-40B4-BE49-F238E27FC236}">
                  <a16:creationId xmlns:a16="http://schemas.microsoft.com/office/drawing/2014/main" id="{CCD7B117-959D-4997-84F4-8273C45E7492}"/>
                </a:ext>
              </a:extLst>
            </p:cNvPr>
            <p:cNvSpPr/>
            <p:nvPr/>
          </p:nvSpPr>
          <p:spPr>
            <a:xfrm rot="16200000">
              <a:off x="6317339" y="1831063"/>
              <a:ext cx="1038227" cy="900345"/>
            </a:xfrm>
            <a:prstGeom prst="rightArrow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30E85526-8CB0-471F-9233-DF7A16EDD18A}"/>
              </a:ext>
            </a:extLst>
          </p:cNvPr>
          <p:cNvGrpSpPr/>
          <p:nvPr/>
        </p:nvGrpSpPr>
        <p:grpSpPr>
          <a:xfrm>
            <a:off x="5709294" y="4553627"/>
            <a:ext cx="5398861" cy="2134754"/>
            <a:chOff x="5516789" y="3962231"/>
            <a:chExt cx="5398861" cy="2134754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40FBD028-E843-47E6-BA96-5CBFFEF94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0896" y="3962231"/>
              <a:ext cx="2134754" cy="2134754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30" name="Flèche droite 18">
              <a:extLst>
                <a:ext uri="{FF2B5EF4-FFF2-40B4-BE49-F238E27FC236}">
                  <a16:creationId xmlns:a16="http://schemas.microsoft.com/office/drawing/2014/main" id="{2284B63E-556B-40CB-B749-242BB60D686E}"/>
                </a:ext>
              </a:extLst>
            </p:cNvPr>
            <p:cNvSpPr/>
            <p:nvPr/>
          </p:nvSpPr>
          <p:spPr>
            <a:xfrm>
              <a:off x="5516789" y="5010039"/>
              <a:ext cx="3177961" cy="709598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lèche droite 19">
              <a:extLst>
                <a:ext uri="{FF2B5EF4-FFF2-40B4-BE49-F238E27FC236}">
                  <a16:creationId xmlns:a16="http://schemas.microsoft.com/office/drawing/2014/main" id="{496EC246-942E-4D6F-9D24-52FB3E423710}"/>
                </a:ext>
              </a:extLst>
            </p:cNvPr>
            <p:cNvSpPr/>
            <p:nvPr/>
          </p:nvSpPr>
          <p:spPr>
            <a:xfrm rot="16200000">
              <a:off x="6387753" y="4517189"/>
              <a:ext cx="809776" cy="900345"/>
            </a:xfrm>
            <a:prstGeom prst="rightArrow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6C8401B1-62E0-47D7-A7CC-596E1F461949}"/>
              </a:ext>
            </a:extLst>
          </p:cNvPr>
          <p:cNvSpPr txBox="1"/>
          <p:nvPr/>
        </p:nvSpPr>
        <p:spPr>
          <a:xfrm>
            <a:off x="6696520" y="3477254"/>
            <a:ext cx="1019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solidFill>
                  <a:schemeClr val="bg1"/>
                </a:solidFill>
              </a:rPr>
              <a:t>Random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map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" name="Flèche droite 21">
            <a:extLst>
              <a:ext uri="{FF2B5EF4-FFF2-40B4-BE49-F238E27FC236}">
                <a16:creationId xmlns:a16="http://schemas.microsoft.com/office/drawing/2014/main" id="{07DBFCC5-34DB-43AB-9F49-E1B14F97BABD}"/>
              </a:ext>
            </a:extLst>
          </p:cNvPr>
          <p:cNvSpPr/>
          <p:nvPr/>
        </p:nvSpPr>
        <p:spPr>
          <a:xfrm>
            <a:off x="3075307" y="3924270"/>
            <a:ext cx="778777" cy="70959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FT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2562D65-6E16-4B09-BC1C-44A019806623}"/>
              </a:ext>
            </a:extLst>
          </p:cNvPr>
          <p:cNvSpPr txBox="1"/>
          <p:nvPr/>
        </p:nvSpPr>
        <p:spPr>
          <a:xfrm>
            <a:off x="7962411" y="2335827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FT</a:t>
            </a:r>
            <a:r>
              <a:rPr lang="fr-FR" baseline="30000" dirty="0">
                <a:solidFill>
                  <a:schemeClr val="bg1"/>
                </a:solidFill>
              </a:rPr>
              <a:t>-1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5624213-32E8-4D71-83CB-4F39407AF0E2}"/>
              </a:ext>
            </a:extLst>
          </p:cNvPr>
          <p:cNvSpPr txBox="1"/>
          <p:nvPr/>
        </p:nvSpPr>
        <p:spPr>
          <a:xfrm>
            <a:off x="8056923" y="5754831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FT</a:t>
            </a:r>
            <a:r>
              <a:rPr lang="fr-FR" baseline="30000" dirty="0">
                <a:solidFill>
                  <a:schemeClr val="bg1"/>
                </a:solidFill>
              </a:rPr>
              <a:t>-1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40" name="ZoneTexte 20">
            <a:extLst>
              <a:ext uri="{FF2B5EF4-FFF2-40B4-BE49-F238E27FC236}">
                <a16:creationId xmlns:a16="http://schemas.microsoft.com/office/drawing/2014/main" id="{EFABAA9E-ACD0-4B52-9527-8556FF091485}"/>
              </a:ext>
            </a:extLst>
          </p:cNvPr>
          <p:cNvSpPr txBox="1"/>
          <p:nvPr/>
        </p:nvSpPr>
        <p:spPr>
          <a:xfrm>
            <a:off x="9263667" y="2078179"/>
            <a:ext cx="16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Random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Phase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ZoneTexte 20">
            <a:extLst>
              <a:ext uri="{FF2B5EF4-FFF2-40B4-BE49-F238E27FC236}">
                <a16:creationId xmlns:a16="http://schemas.microsoft.com/office/drawing/2014/main" id="{E6E7DA3F-5572-4B81-BFB8-9EBCFE659026}"/>
              </a:ext>
            </a:extLst>
          </p:cNvPr>
          <p:cNvSpPr txBox="1"/>
          <p:nvPr/>
        </p:nvSpPr>
        <p:spPr>
          <a:xfrm>
            <a:off x="9125808" y="453200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Random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Modulus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476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upe 154">
            <a:extLst>
              <a:ext uri="{FF2B5EF4-FFF2-40B4-BE49-F238E27FC236}">
                <a16:creationId xmlns:a16="http://schemas.microsoft.com/office/drawing/2014/main" id="{2CF194CF-D3C6-490F-8DF2-E29CE4257620}"/>
              </a:ext>
            </a:extLst>
          </p:cNvPr>
          <p:cNvGrpSpPr/>
          <p:nvPr/>
        </p:nvGrpSpPr>
        <p:grpSpPr>
          <a:xfrm>
            <a:off x="-15818" y="1515073"/>
            <a:ext cx="12243903" cy="5333334"/>
            <a:chOff x="-35861" y="288758"/>
            <a:chExt cx="12243903" cy="6569242"/>
          </a:xfrm>
        </p:grpSpPr>
        <p:pic>
          <p:nvPicPr>
            <p:cNvPr id="156" name="Image 155">
              <a:extLst>
                <a:ext uri="{FF2B5EF4-FFF2-40B4-BE49-F238E27FC236}">
                  <a16:creationId xmlns:a16="http://schemas.microsoft.com/office/drawing/2014/main" id="{ADCCE24D-201B-4CFB-A524-5EA5893F4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1"/>
            <a:stretch/>
          </p:blipFill>
          <p:spPr>
            <a:xfrm>
              <a:off x="-35861" y="288758"/>
              <a:ext cx="6858000" cy="6569242"/>
            </a:xfrm>
            <a:prstGeom prst="rect">
              <a:avLst/>
            </a:prstGeom>
          </p:spPr>
        </p:pic>
        <p:pic>
          <p:nvPicPr>
            <p:cNvPr id="157" name="Image 156">
              <a:extLst>
                <a:ext uri="{FF2B5EF4-FFF2-40B4-BE49-F238E27FC236}">
                  <a16:creationId xmlns:a16="http://schemas.microsoft.com/office/drawing/2014/main" id="{578CBA51-E882-4D3D-B46F-2DA44428E2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00" r="1530"/>
            <a:stretch/>
          </p:blipFill>
          <p:spPr>
            <a:xfrm>
              <a:off x="5438932" y="288758"/>
              <a:ext cx="6753068" cy="4409750"/>
            </a:xfrm>
            <a:prstGeom prst="rect">
              <a:avLst/>
            </a:prstGeom>
          </p:spPr>
        </p:pic>
        <p:pic>
          <p:nvPicPr>
            <p:cNvPr id="158" name="Image 157">
              <a:extLst>
                <a:ext uri="{FF2B5EF4-FFF2-40B4-BE49-F238E27FC236}">
                  <a16:creationId xmlns:a16="http://schemas.microsoft.com/office/drawing/2014/main" id="{0FCC1F6A-848F-40F0-9361-0EFEE75B1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57" b="19247"/>
            <a:stretch/>
          </p:blipFill>
          <p:spPr>
            <a:xfrm>
              <a:off x="5600857" y="1311923"/>
              <a:ext cx="6607185" cy="5538056"/>
            </a:xfrm>
            <a:prstGeom prst="rect">
              <a:avLst/>
            </a:prstGeom>
          </p:spPr>
        </p:pic>
      </p:grpSp>
      <p:sp>
        <p:nvSpPr>
          <p:cNvPr id="216" name="Ellipse 215">
            <a:extLst>
              <a:ext uri="{FF2B5EF4-FFF2-40B4-BE49-F238E27FC236}">
                <a16:creationId xmlns:a16="http://schemas.microsoft.com/office/drawing/2014/main" id="{F7F41175-C468-4F5B-8DED-73B7D96C8948}"/>
              </a:ext>
            </a:extLst>
          </p:cNvPr>
          <p:cNvSpPr/>
          <p:nvPr/>
        </p:nvSpPr>
        <p:spPr>
          <a:xfrm>
            <a:off x="-2759704" y="3002632"/>
            <a:ext cx="18206114" cy="5094621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79000"/>
                </a:schemeClr>
              </a:gs>
              <a:gs pos="74000">
                <a:schemeClr val="accent1">
                  <a:lumMod val="75000"/>
                  <a:alpha val="71000"/>
                </a:schemeClr>
              </a:gs>
              <a:gs pos="83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81F5C1B-5DF9-4F87-97C6-B5E638D8319B}"/>
              </a:ext>
            </a:extLst>
          </p:cNvPr>
          <p:cNvSpPr txBox="1"/>
          <p:nvPr/>
        </p:nvSpPr>
        <p:spPr>
          <a:xfrm>
            <a:off x="45391" y="871087"/>
            <a:ext cx="12191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dirty="0">
                <a:solidFill>
                  <a:schemeClr val="bg1"/>
                </a:solidFill>
              </a:rPr>
              <a:t>Unfortunately, Earth has an atmosphere!</a:t>
            </a:r>
          </a:p>
          <a:p>
            <a:pPr lvl="1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773FAC1E-D0E2-4C20-8413-76C803745C49}"/>
              </a:ext>
            </a:extLst>
          </p:cNvPr>
          <p:cNvSpPr txBox="1">
            <a:spLocks/>
          </p:cNvSpPr>
          <p:nvPr/>
        </p:nvSpPr>
        <p:spPr>
          <a:xfrm>
            <a:off x="1030705" y="11490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62" name="Forme libre 51">
            <a:extLst>
              <a:ext uri="{FF2B5EF4-FFF2-40B4-BE49-F238E27FC236}">
                <a16:creationId xmlns:a16="http://schemas.microsoft.com/office/drawing/2014/main" id="{838DA9D2-BB31-422A-BC5E-5FD0AE8C65EB}"/>
              </a:ext>
            </a:extLst>
          </p:cNvPr>
          <p:cNvSpPr/>
          <p:nvPr/>
        </p:nvSpPr>
        <p:spPr>
          <a:xfrm>
            <a:off x="-43451" y="5837160"/>
            <a:ext cx="11334750" cy="1019175"/>
          </a:xfrm>
          <a:custGeom>
            <a:avLst/>
            <a:gdLst>
              <a:gd name="connsiteX0" fmla="*/ 104775 w 11334750"/>
              <a:gd name="connsiteY0" fmla="*/ 781050 h 1019175"/>
              <a:gd name="connsiteX1" fmla="*/ 904875 w 11334750"/>
              <a:gd name="connsiteY1" fmla="*/ 238125 h 1019175"/>
              <a:gd name="connsiteX2" fmla="*/ 1314450 w 11334750"/>
              <a:gd name="connsiteY2" fmla="*/ 190500 h 1019175"/>
              <a:gd name="connsiteX3" fmla="*/ 1419225 w 11334750"/>
              <a:gd name="connsiteY3" fmla="*/ 247650 h 1019175"/>
              <a:gd name="connsiteX4" fmla="*/ 1457325 w 11334750"/>
              <a:gd name="connsiteY4" fmla="*/ 276225 h 1019175"/>
              <a:gd name="connsiteX5" fmla="*/ 1990725 w 11334750"/>
              <a:gd name="connsiteY5" fmla="*/ 180975 h 1019175"/>
              <a:gd name="connsiteX6" fmla="*/ 2190750 w 11334750"/>
              <a:gd name="connsiteY6" fmla="*/ 85725 h 1019175"/>
              <a:gd name="connsiteX7" fmla="*/ 2609850 w 11334750"/>
              <a:gd name="connsiteY7" fmla="*/ 0 h 1019175"/>
              <a:gd name="connsiteX8" fmla="*/ 2819400 w 11334750"/>
              <a:gd name="connsiteY8" fmla="*/ 85725 h 1019175"/>
              <a:gd name="connsiteX9" fmla="*/ 3095625 w 11334750"/>
              <a:gd name="connsiteY9" fmla="*/ 28575 h 1019175"/>
              <a:gd name="connsiteX10" fmla="*/ 3190875 w 11334750"/>
              <a:gd name="connsiteY10" fmla="*/ 38100 h 1019175"/>
              <a:gd name="connsiteX11" fmla="*/ 3486150 w 11334750"/>
              <a:gd name="connsiteY11" fmla="*/ 28575 h 1019175"/>
              <a:gd name="connsiteX12" fmla="*/ 4257675 w 11334750"/>
              <a:gd name="connsiteY12" fmla="*/ 76200 h 1019175"/>
              <a:gd name="connsiteX13" fmla="*/ 5381625 w 11334750"/>
              <a:gd name="connsiteY13" fmla="*/ 152400 h 1019175"/>
              <a:gd name="connsiteX14" fmla="*/ 5467350 w 11334750"/>
              <a:gd name="connsiteY14" fmla="*/ 123825 h 1019175"/>
              <a:gd name="connsiteX15" fmla="*/ 6505575 w 11334750"/>
              <a:gd name="connsiteY15" fmla="*/ 142875 h 1019175"/>
              <a:gd name="connsiteX16" fmla="*/ 6657975 w 11334750"/>
              <a:gd name="connsiteY16" fmla="*/ 142875 h 1019175"/>
              <a:gd name="connsiteX17" fmla="*/ 6877050 w 11334750"/>
              <a:gd name="connsiteY17" fmla="*/ 85725 h 1019175"/>
              <a:gd name="connsiteX18" fmla="*/ 6991350 w 11334750"/>
              <a:gd name="connsiteY18" fmla="*/ 76200 h 1019175"/>
              <a:gd name="connsiteX19" fmla="*/ 7419975 w 11334750"/>
              <a:gd name="connsiteY19" fmla="*/ 28575 h 1019175"/>
              <a:gd name="connsiteX20" fmla="*/ 8086725 w 11334750"/>
              <a:gd name="connsiteY20" fmla="*/ 85725 h 1019175"/>
              <a:gd name="connsiteX21" fmla="*/ 8248650 w 11334750"/>
              <a:gd name="connsiteY21" fmla="*/ 123825 h 1019175"/>
              <a:gd name="connsiteX22" fmla="*/ 8362950 w 11334750"/>
              <a:gd name="connsiteY22" fmla="*/ 161925 h 1019175"/>
              <a:gd name="connsiteX23" fmla="*/ 8505825 w 11334750"/>
              <a:gd name="connsiteY23" fmla="*/ 161925 h 1019175"/>
              <a:gd name="connsiteX24" fmla="*/ 9001125 w 11334750"/>
              <a:gd name="connsiteY24" fmla="*/ 247650 h 1019175"/>
              <a:gd name="connsiteX25" fmla="*/ 9096375 w 11334750"/>
              <a:gd name="connsiteY25" fmla="*/ 276225 h 1019175"/>
              <a:gd name="connsiteX26" fmla="*/ 9124950 w 11334750"/>
              <a:gd name="connsiteY26" fmla="*/ 285750 h 1019175"/>
              <a:gd name="connsiteX27" fmla="*/ 9210675 w 11334750"/>
              <a:gd name="connsiteY27" fmla="*/ 295275 h 1019175"/>
              <a:gd name="connsiteX28" fmla="*/ 9305925 w 11334750"/>
              <a:gd name="connsiteY28" fmla="*/ 304800 h 1019175"/>
              <a:gd name="connsiteX29" fmla="*/ 9515475 w 11334750"/>
              <a:gd name="connsiteY29" fmla="*/ 361950 h 1019175"/>
              <a:gd name="connsiteX30" fmla="*/ 9629775 w 11334750"/>
              <a:gd name="connsiteY30" fmla="*/ 419100 h 1019175"/>
              <a:gd name="connsiteX31" fmla="*/ 9658350 w 11334750"/>
              <a:gd name="connsiteY31" fmla="*/ 428625 h 1019175"/>
              <a:gd name="connsiteX32" fmla="*/ 9686925 w 11334750"/>
              <a:gd name="connsiteY32" fmla="*/ 457200 h 1019175"/>
              <a:gd name="connsiteX33" fmla="*/ 9715500 w 11334750"/>
              <a:gd name="connsiteY33" fmla="*/ 476250 h 1019175"/>
              <a:gd name="connsiteX34" fmla="*/ 9753600 w 11334750"/>
              <a:gd name="connsiteY34" fmla="*/ 504825 h 1019175"/>
              <a:gd name="connsiteX35" fmla="*/ 9791700 w 11334750"/>
              <a:gd name="connsiteY35" fmla="*/ 514350 h 1019175"/>
              <a:gd name="connsiteX36" fmla="*/ 9858375 w 11334750"/>
              <a:gd name="connsiteY36" fmla="*/ 542925 h 1019175"/>
              <a:gd name="connsiteX37" fmla="*/ 9906000 w 11334750"/>
              <a:gd name="connsiteY37" fmla="*/ 552450 h 1019175"/>
              <a:gd name="connsiteX38" fmla="*/ 9944100 w 11334750"/>
              <a:gd name="connsiteY38" fmla="*/ 561975 h 1019175"/>
              <a:gd name="connsiteX39" fmla="*/ 10001250 w 11334750"/>
              <a:gd name="connsiteY39" fmla="*/ 571500 h 1019175"/>
              <a:gd name="connsiteX40" fmla="*/ 10067925 w 11334750"/>
              <a:gd name="connsiteY40" fmla="*/ 590550 h 1019175"/>
              <a:gd name="connsiteX41" fmla="*/ 10153650 w 11334750"/>
              <a:gd name="connsiteY41" fmla="*/ 647700 h 1019175"/>
              <a:gd name="connsiteX42" fmla="*/ 10267950 w 11334750"/>
              <a:gd name="connsiteY42" fmla="*/ 704850 h 1019175"/>
              <a:gd name="connsiteX43" fmla="*/ 10296525 w 11334750"/>
              <a:gd name="connsiteY43" fmla="*/ 714375 h 1019175"/>
              <a:gd name="connsiteX44" fmla="*/ 10334625 w 11334750"/>
              <a:gd name="connsiteY44" fmla="*/ 723900 h 1019175"/>
              <a:gd name="connsiteX45" fmla="*/ 10382250 w 11334750"/>
              <a:gd name="connsiteY45" fmla="*/ 742950 h 1019175"/>
              <a:gd name="connsiteX46" fmla="*/ 10458450 w 11334750"/>
              <a:gd name="connsiteY46" fmla="*/ 771525 h 1019175"/>
              <a:gd name="connsiteX47" fmla="*/ 10487025 w 11334750"/>
              <a:gd name="connsiteY47" fmla="*/ 781050 h 1019175"/>
              <a:gd name="connsiteX48" fmla="*/ 10515600 w 11334750"/>
              <a:gd name="connsiteY48" fmla="*/ 800100 h 1019175"/>
              <a:gd name="connsiteX49" fmla="*/ 10706100 w 11334750"/>
              <a:gd name="connsiteY49" fmla="*/ 847725 h 1019175"/>
              <a:gd name="connsiteX50" fmla="*/ 10887075 w 11334750"/>
              <a:gd name="connsiteY50" fmla="*/ 904875 h 1019175"/>
              <a:gd name="connsiteX51" fmla="*/ 11220450 w 11334750"/>
              <a:gd name="connsiteY51" fmla="*/ 952500 h 1019175"/>
              <a:gd name="connsiteX52" fmla="*/ 11334750 w 11334750"/>
              <a:gd name="connsiteY52" fmla="*/ 981075 h 1019175"/>
              <a:gd name="connsiteX53" fmla="*/ 9525 w 11334750"/>
              <a:gd name="connsiteY53" fmla="*/ 1019175 h 1019175"/>
              <a:gd name="connsiteX54" fmla="*/ 0 w 11334750"/>
              <a:gd name="connsiteY54" fmla="*/ 752475 h 1019175"/>
              <a:gd name="connsiteX55" fmla="*/ 104775 w 11334750"/>
              <a:gd name="connsiteY55" fmla="*/ 78105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334750" h="1019175">
                <a:moveTo>
                  <a:pt x="104775" y="781050"/>
                </a:moveTo>
                <a:lnTo>
                  <a:pt x="904875" y="238125"/>
                </a:lnTo>
                <a:lnTo>
                  <a:pt x="1314450" y="190500"/>
                </a:lnTo>
                <a:cubicBezTo>
                  <a:pt x="1372111" y="219331"/>
                  <a:pt x="1378622" y="218648"/>
                  <a:pt x="1419225" y="247650"/>
                </a:cubicBezTo>
                <a:cubicBezTo>
                  <a:pt x="1432143" y="256877"/>
                  <a:pt x="1457325" y="276225"/>
                  <a:pt x="1457325" y="276225"/>
                </a:cubicBezTo>
                <a:lnTo>
                  <a:pt x="1990725" y="180975"/>
                </a:lnTo>
                <a:lnTo>
                  <a:pt x="2190750" y="85725"/>
                </a:lnTo>
                <a:lnTo>
                  <a:pt x="2609850" y="0"/>
                </a:lnTo>
                <a:lnTo>
                  <a:pt x="2819400" y="85725"/>
                </a:lnTo>
                <a:lnTo>
                  <a:pt x="3095625" y="28575"/>
                </a:lnTo>
                <a:cubicBezTo>
                  <a:pt x="3127375" y="31750"/>
                  <a:pt x="3158967" y="38100"/>
                  <a:pt x="3190875" y="38100"/>
                </a:cubicBezTo>
                <a:cubicBezTo>
                  <a:pt x="3289351" y="38100"/>
                  <a:pt x="3486150" y="28575"/>
                  <a:pt x="3486150" y="28575"/>
                </a:cubicBezTo>
                <a:lnTo>
                  <a:pt x="4257675" y="76200"/>
                </a:lnTo>
                <a:lnTo>
                  <a:pt x="5381625" y="152400"/>
                </a:lnTo>
                <a:lnTo>
                  <a:pt x="5467350" y="123825"/>
                </a:lnTo>
                <a:lnTo>
                  <a:pt x="6505575" y="142875"/>
                </a:lnTo>
                <a:lnTo>
                  <a:pt x="6657975" y="142875"/>
                </a:lnTo>
                <a:lnTo>
                  <a:pt x="6877050" y="85725"/>
                </a:lnTo>
                <a:lnTo>
                  <a:pt x="6991350" y="76200"/>
                </a:lnTo>
                <a:lnTo>
                  <a:pt x="7419975" y="28575"/>
                </a:lnTo>
                <a:lnTo>
                  <a:pt x="8086725" y="85725"/>
                </a:lnTo>
                <a:cubicBezTo>
                  <a:pt x="8092758" y="87066"/>
                  <a:pt x="8238190" y="118595"/>
                  <a:pt x="8248650" y="123825"/>
                </a:cubicBezTo>
                <a:cubicBezTo>
                  <a:pt x="8285770" y="142385"/>
                  <a:pt x="8317962" y="161925"/>
                  <a:pt x="8362950" y="161925"/>
                </a:cubicBezTo>
                <a:lnTo>
                  <a:pt x="8505825" y="161925"/>
                </a:lnTo>
                <a:lnTo>
                  <a:pt x="9001125" y="247650"/>
                </a:lnTo>
                <a:lnTo>
                  <a:pt x="9096375" y="276225"/>
                </a:lnTo>
                <a:cubicBezTo>
                  <a:pt x="9105971" y="279178"/>
                  <a:pt x="9115046" y="284099"/>
                  <a:pt x="9124950" y="285750"/>
                </a:cubicBezTo>
                <a:cubicBezTo>
                  <a:pt x="9153310" y="290477"/>
                  <a:pt x="9182100" y="292100"/>
                  <a:pt x="9210675" y="295275"/>
                </a:cubicBezTo>
                <a:cubicBezTo>
                  <a:pt x="9260334" y="311828"/>
                  <a:pt x="9229210" y="304800"/>
                  <a:pt x="9305925" y="304800"/>
                </a:cubicBezTo>
                <a:lnTo>
                  <a:pt x="9515475" y="361950"/>
                </a:lnTo>
                <a:cubicBezTo>
                  <a:pt x="9553575" y="381000"/>
                  <a:pt x="9591174" y="401086"/>
                  <a:pt x="9629775" y="419100"/>
                </a:cubicBezTo>
                <a:cubicBezTo>
                  <a:pt x="9638873" y="423346"/>
                  <a:pt x="9649996" y="423056"/>
                  <a:pt x="9658350" y="428625"/>
                </a:cubicBezTo>
                <a:cubicBezTo>
                  <a:pt x="9669558" y="436097"/>
                  <a:pt x="9676577" y="448576"/>
                  <a:pt x="9686925" y="457200"/>
                </a:cubicBezTo>
                <a:cubicBezTo>
                  <a:pt x="9695719" y="464529"/>
                  <a:pt x="9706185" y="469596"/>
                  <a:pt x="9715500" y="476250"/>
                </a:cubicBezTo>
                <a:cubicBezTo>
                  <a:pt x="9728418" y="485477"/>
                  <a:pt x="9739401" y="497725"/>
                  <a:pt x="9753600" y="504825"/>
                </a:cubicBezTo>
                <a:cubicBezTo>
                  <a:pt x="9765309" y="510679"/>
                  <a:pt x="9779443" y="509753"/>
                  <a:pt x="9791700" y="514350"/>
                </a:cubicBezTo>
                <a:cubicBezTo>
                  <a:pt x="9846220" y="534795"/>
                  <a:pt x="9811069" y="531099"/>
                  <a:pt x="9858375" y="542925"/>
                </a:cubicBezTo>
                <a:cubicBezTo>
                  <a:pt x="9874081" y="546852"/>
                  <a:pt x="9890196" y="548938"/>
                  <a:pt x="9906000" y="552450"/>
                </a:cubicBezTo>
                <a:cubicBezTo>
                  <a:pt x="9918779" y="555290"/>
                  <a:pt x="9931263" y="559408"/>
                  <a:pt x="9944100" y="561975"/>
                </a:cubicBezTo>
                <a:cubicBezTo>
                  <a:pt x="9963038" y="565763"/>
                  <a:pt x="9982432" y="567157"/>
                  <a:pt x="10001250" y="571500"/>
                </a:cubicBezTo>
                <a:cubicBezTo>
                  <a:pt x="10023772" y="576697"/>
                  <a:pt x="10067925" y="590550"/>
                  <a:pt x="10067925" y="590550"/>
                </a:cubicBezTo>
                <a:lnTo>
                  <a:pt x="10153650" y="647700"/>
                </a:lnTo>
                <a:cubicBezTo>
                  <a:pt x="10191750" y="666750"/>
                  <a:pt x="10227539" y="691380"/>
                  <a:pt x="10267950" y="704850"/>
                </a:cubicBezTo>
                <a:cubicBezTo>
                  <a:pt x="10277475" y="708025"/>
                  <a:pt x="10286871" y="711617"/>
                  <a:pt x="10296525" y="714375"/>
                </a:cubicBezTo>
                <a:cubicBezTo>
                  <a:pt x="10309112" y="717971"/>
                  <a:pt x="10322206" y="719760"/>
                  <a:pt x="10334625" y="723900"/>
                </a:cubicBezTo>
                <a:cubicBezTo>
                  <a:pt x="10350845" y="729307"/>
                  <a:pt x="10366030" y="737543"/>
                  <a:pt x="10382250" y="742950"/>
                </a:cubicBezTo>
                <a:cubicBezTo>
                  <a:pt x="10513957" y="786852"/>
                  <a:pt x="10322051" y="713068"/>
                  <a:pt x="10458450" y="771525"/>
                </a:cubicBezTo>
                <a:cubicBezTo>
                  <a:pt x="10467678" y="775480"/>
                  <a:pt x="10478045" y="776560"/>
                  <a:pt x="10487025" y="781050"/>
                </a:cubicBezTo>
                <a:cubicBezTo>
                  <a:pt x="10497264" y="786170"/>
                  <a:pt x="10515600" y="800100"/>
                  <a:pt x="10515600" y="800100"/>
                </a:cubicBezTo>
                <a:lnTo>
                  <a:pt x="10706100" y="847725"/>
                </a:lnTo>
                <a:lnTo>
                  <a:pt x="10887075" y="904875"/>
                </a:lnTo>
                <a:lnTo>
                  <a:pt x="11220450" y="952500"/>
                </a:lnTo>
                <a:lnTo>
                  <a:pt x="11334750" y="981075"/>
                </a:lnTo>
                <a:lnTo>
                  <a:pt x="9525" y="1019175"/>
                </a:lnTo>
                <a:lnTo>
                  <a:pt x="0" y="752475"/>
                </a:lnTo>
                <a:lnTo>
                  <a:pt x="104775" y="7810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Arc 162">
            <a:extLst>
              <a:ext uri="{FF2B5EF4-FFF2-40B4-BE49-F238E27FC236}">
                <a16:creationId xmlns:a16="http://schemas.microsoft.com/office/drawing/2014/main" id="{16F7C008-80B2-474D-8606-4FDCCC35B9D5}"/>
              </a:ext>
            </a:extLst>
          </p:cNvPr>
          <p:cNvSpPr/>
          <p:nvPr/>
        </p:nvSpPr>
        <p:spPr>
          <a:xfrm rot="10800000">
            <a:off x="6552280" y="4817241"/>
            <a:ext cx="1065521" cy="1008431"/>
          </a:xfrm>
          <a:prstGeom prst="arc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Arc 163">
            <a:extLst>
              <a:ext uri="{FF2B5EF4-FFF2-40B4-BE49-F238E27FC236}">
                <a16:creationId xmlns:a16="http://schemas.microsoft.com/office/drawing/2014/main" id="{76828BD4-A95C-4AE2-A1E2-FF2F8F68F18C}"/>
              </a:ext>
            </a:extLst>
          </p:cNvPr>
          <p:cNvSpPr/>
          <p:nvPr/>
        </p:nvSpPr>
        <p:spPr>
          <a:xfrm rot="10310010">
            <a:off x="2453570" y="4772495"/>
            <a:ext cx="1065521" cy="1008431"/>
          </a:xfrm>
          <a:prstGeom prst="arc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Arc 164">
            <a:extLst>
              <a:ext uri="{FF2B5EF4-FFF2-40B4-BE49-F238E27FC236}">
                <a16:creationId xmlns:a16="http://schemas.microsoft.com/office/drawing/2014/main" id="{3A6F3C72-A7A2-415A-BF66-CE9826A3F9F0}"/>
              </a:ext>
            </a:extLst>
          </p:cNvPr>
          <p:cNvSpPr/>
          <p:nvPr/>
        </p:nvSpPr>
        <p:spPr>
          <a:xfrm rot="10800000">
            <a:off x="2871330" y="4981568"/>
            <a:ext cx="342553" cy="385323"/>
          </a:xfrm>
          <a:prstGeom prst="arc">
            <a:avLst>
              <a:gd name="adj1" fmla="val 15690427"/>
              <a:gd name="adj2" fmla="val 0"/>
            </a:avLst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Arc 165">
            <a:extLst>
              <a:ext uri="{FF2B5EF4-FFF2-40B4-BE49-F238E27FC236}">
                <a16:creationId xmlns:a16="http://schemas.microsoft.com/office/drawing/2014/main" id="{D6FE4D47-6B3D-45CD-8E42-84ABFC1B38B6}"/>
              </a:ext>
            </a:extLst>
          </p:cNvPr>
          <p:cNvSpPr/>
          <p:nvPr/>
        </p:nvSpPr>
        <p:spPr>
          <a:xfrm rot="10800000">
            <a:off x="7006266" y="5011894"/>
            <a:ext cx="342553" cy="385323"/>
          </a:xfrm>
          <a:prstGeom prst="arc">
            <a:avLst>
              <a:gd name="adj1" fmla="val 15690427"/>
              <a:gd name="adj2" fmla="val 0"/>
            </a:avLst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7" name="Groupe 166">
            <a:extLst>
              <a:ext uri="{FF2B5EF4-FFF2-40B4-BE49-F238E27FC236}">
                <a16:creationId xmlns:a16="http://schemas.microsoft.com/office/drawing/2014/main" id="{56FD225D-84F6-413E-98ED-9720D0378FE8}"/>
              </a:ext>
            </a:extLst>
          </p:cNvPr>
          <p:cNvGrpSpPr/>
          <p:nvPr/>
        </p:nvGrpSpPr>
        <p:grpSpPr>
          <a:xfrm>
            <a:off x="6648450" y="4847567"/>
            <a:ext cx="881688" cy="1258820"/>
            <a:chOff x="6648450" y="4655061"/>
            <a:chExt cx="881688" cy="1258820"/>
          </a:xfrm>
        </p:grpSpPr>
        <p:cxnSp>
          <p:nvCxnSpPr>
            <p:cNvPr id="168" name="Connecteur droit 167">
              <a:extLst>
                <a:ext uri="{FF2B5EF4-FFF2-40B4-BE49-F238E27FC236}">
                  <a16:creationId xmlns:a16="http://schemas.microsoft.com/office/drawing/2014/main" id="{0B380D8C-B544-4AED-AFCE-28983D6DB011}"/>
                </a:ext>
              </a:extLst>
            </p:cNvPr>
            <p:cNvCxnSpPr/>
            <p:nvPr/>
          </p:nvCxnSpPr>
          <p:spPr>
            <a:xfrm flipH="1">
              <a:off x="6648450" y="4655061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cteur droit 168">
              <a:extLst>
                <a:ext uri="{FF2B5EF4-FFF2-40B4-BE49-F238E27FC236}">
                  <a16:creationId xmlns:a16="http://schemas.microsoft.com/office/drawing/2014/main" id="{30FF297F-6F73-4624-81F2-C8F4CCEE7930}"/>
                </a:ext>
              </a:extLst>
            </p:cNvPr>
            <p:cNvCxnSpPr/>
            <p:nvPr/>
          </p:nvCxnSpPr>
          <p:spPr>
            <a:xfrm flipH="1">
              <a:off x="6648450" y="5150348"/>
              <a:ext cx="357816" cy="195974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cteur droit 169">
              <a:extLst>
                <a:ext uri="{FF2B5EF4-FFF2-40B4-BE49-F238E27FC236}">
                  <a16:creationId xmlns:a16="http://schemas.microsoft.com/office/drawing/2014/main" id="{6B482992-19EF-4E82-B382-7F2656551254}"/>
                </a:ext>
              </a:extLst>
            </p:cNvPr>
            <p:cNvCxnSpPr/>
            <p:nvPr/>
          </p:nvCxnSpPr>
          <p:spPr>
            <a:xfrm flipH="1">
              <a:off x="7001046" y="4902704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cteur droit 170">
              <a:extLst>
                <a:ext uri="{FF2B5EF4-FFF2-40B4-BE49-F238E27FC236}">
                  <a16:creationId xmlns:a16="http://schemas.microsoft.com/office/drawing/2014/main" id="{F09822EE-6C0B-43E3-A86D-7003B0E9C4D7}"/>
                </a:ext>
              </a:extLst>
            </p:cNvPr>
            <p:cNvCxnSpPr/>
            <p:nvPr/>
          </p:nvCxnSpPr>
          <p:spPr>
            <a:xfrm flipH="1">
              <a:off x="7001046" y="5204712"/>
              <a:ext cx="83994" cy="350215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>
              <a:extLst>
                <a:ext uri="{FF2B5EF4-FFF2-40B4-BE49-F238E27FC236}">
                  <a16:creationId xmlns:a16="http://schemas.microsoft.com/office/drawing/2014/main" id="{77F3AE02-9FAD-4A4C-BAE9-8E6B47CE86CB}"/>
                </a:ext>
              </a:extLst>
            </p:cNvPr>
            <p:cNvCxnSpPr/>
            <p:nvPr/>
          </p:nvCxnSpPr>
          <p:spPr>
            <a:xfrm flipH="1">
              <a:off x="6724057" y="5218086"/>
              <a:ext cx="360984" cy="35403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cteur droit 172">
              <a:extLst>
                <a:ext uri="{FF2B5EF4-FFF2-40B4-BE49-F238E27FC236}">
                  <a16:creationId xmlns:a16="http://schemas.microsoft.com/office/drawing/2014/main" id="{F193EBFD-20FF-4E0B-8D3F-C1138FF7BA12}"/>
                </a:ext>
              </a:extLst>
            </p:cNvPr>
            <p:cNvCxnSpPr/>
            <p:nvPr/>
          </p:nvCxnSpPr>
          <p:spPr>
            <a:xfrm flipH="1">
              <a:off x="6708349" y="5164873"/>
              <a:ext cx="282302" cy="431901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cteur droit 173">
              <a:extLst>
                <a:ext uri="{FF2B5EF4-FFF2-40B4-BE49-F238E27FC236}">
                  <a16:creationId xmlns:a16="http://schemas.microsoft.com/office/drawing/2014/main" id="{37581C73-58B1-4E64-9A70-F052CEDFFCAD}"/>
                </a:ext>
              </a:extLst>
            </p:cNvPr>
            <p:cNvCxnSpPr/>
            <p:nvPr/>
          </p:nvCxnSpPr>
          <p:spPr>
            <a:xfrm>
              <a:off x="6724057" y="5565513"/>
              <a:ext cx="0" cy="34836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e 174">
            <a:extLst>
              <a:ext uri="{FF2B5EF4-FFF2-40B4-BE49-F238E27FC236}">
                <a16:creationId xmlns:a16="http://schemas.microsoft.com/office/drawing/2014/main" id="{2C97D604-7DFB-4090-98C2-80EA9617312A}"/>
              </a:ext>
            </a:extLst>
          </p:cNvPr>
          <p:cNvGrpSpPr/>
          <p:nvPr/>
        </p:nvGrpSpPr>
        <p:grpSpPr>
          <a:xfrm>
            <a:off x="2533173" y="4817241"/>
            <a:ext cx="881688" cy="1258820"/>
            <a:chOff x="6648450" y="4655061"/>
            <a:chExt cx="881688" cy="1258820"/>
          </a:xfrm>
        </p:grpSpPr>
        <p:cxnSp>
          <p:nvCxnSpPr>
            <p:cNvPr id="176" name="Connecteur droit 175">
              <a:extLst>
                <a:ext uri="{FF2B5EF4-FFF2-40B4-BE49-F238E27FC236}">
                  <a16:creationId xmlns:a16="http://schemas.microsoft.com/office/drawing/2014/main" id="{83C9A960-844D-4AAA-8DCD-CDFF98FB001B}"/>
                </a:ext>
              </a:extLst>
            </p:cNvPr>
            <p:cNvCxnSpPr/>
            <p:nvPr/>
          </p:nvCxnSpPr>
          <p:spPr>
            <a:xfrm flipH="1">
              <a:off x="6648450" y="4655061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cteur droit 176">
              <a:extLst>
                <a:ext uri="{FF2B5EF4-FFF2-40B4-BE49-F238E27FC236}">
                  <a16:creationId xmlns:a16="http://schemas.microsoft.com/office/drawing/2014/main" id="{958ABC5B-C64C-4DE7-AEC7-638E35E870F5}"/>
                </a:ext>
              </a:extLst>
            </p:cNvPr>
            <p:cNvCxnSpPr/>
            <p:nvPr/>
          </p:nvCxnSpPr>
          <p:spPr>
            <a:xfrm flipH="1">
              <a:off x="6648450" y="5150348"/>
              <a:ext cx="357816" cy="195974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cteur droit 177">
              <a:extLst>
                <a:ext uri="{FF2B5EF4-FFF2-40B4-BE49-F238E27FC236}">
                  <a16:creationId xmlns:a16="http://schemas.microsoft.com/office/drawing/2014/main" id="{276DF588-37CA-43E6-9103-5D3BD2ABCD77}"/>
                </a:ext>
              </a:extLst>
            </p:cNvPr>
            <p:cNvCxnSpPr/>
            <p:nvPr/>
          </p:nvCxnSpPr>
          <p:spPr>
            <a:xfrm flipH="1">
              <a:off x="7001046" y="4902704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>
              <a:extLst>
                <a:ext uri="{FF2B5EF4-FFF2-40B4-BE49-F238E27FC236}">
                  <a16:creationId xmlns:a16="http://schemas.microsoft.com/office/drawing/2014/main" id="{11364EBC-99D5-487D-A32D-88DD53446B37}"/>
                </a:ext>
              </a:extLst>
            </p:cNvPr>
            <p:cNvCxnSpPr/>
            <p:nvPr/>
          </p:nvCxnSpPr>
          <p:spPr>
            <a:xfrm flipH="1">
              <a:off x="7001046" y="5204712"/>
              <a:ext cx="83994" cy="350215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cteur droit 179">
              <a:extLst>
                <a:ext uri="{FF2B5EF4-FFF2-40B4-BE49-F238E27FC236}">
                  <a16:creationId xmlns:a16="http://schemas.microsoft.com/office/drawing/2014/main" id="{554BA828-DFBA-4C8F-B389-357E67E9F2FD}"/>
                </a:ext>
              </a:extLst>
            </p:cNvPr>
            <p:cNvCxnSpPr/>
            <p:nvPr/>
          </p:nvCxnSpPr>
          <p:spPr>
            <a:xfrm flipH="1">
              <a:off x="6724057" y="5218086"/>
              <a:ext cx="360984" cy="35403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cteur droit 180">
              <a:extLst>
                <a:ext uri="{FF2B5EF4-FFF2-40B4-BE49-F238E27FC236}">
                  <a16:creationId xmlns:a16="http://schemas.microsoft.com/office/drawing/2014/main" id="{D133687E-D7C6-4217-90F5-B9D3AE5D0491}"/>
                </a:ext>
              </a:extLst>
            </p:cNvPr>
            <p:cNvCxnSpPr/>
            <p:nvPr/>
          </p:nvCxnSpPr>
          <p:spPr>
            <a:xfrm flipH="1">
              <a:off x="6708349" y="5164873"/>
              <a:ext cx="282302" cy="431901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cteur droit 181">
              <a:extLst>
                <a:ext uri="{FF2B5EF4-FFF2-40B4-BE49-F238E27FC236}">
                  <a16:creationId xmlns:a16="http://schemas.microsoft.com/office/drawing/2014/main" id="{8A4AEA0D-7358-473B-89EF-AFD115847A0B}"/>
                </a:ext>
              </a:extLst>
            </p:cNvPr>
            <p:cNvCxnSpPr/>
            <p:nvPr/>
          </p:nvCxnSpPr>
          <p:spPr>
            <a:xfrm>
              <a:off x="6724057" y="5565513"/>
              <a:ext cx="0" cy="34836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3" name="Connecteur droit avec flèche 182">
            <a:extLst>
              <a:ext uri="{FF2B5EF4-FFF2-40B4-BE49-F238E27FC236}">
                <a16:creationId xmlns:a16="http://schemas.microsoft.com/office/drawing/2014/main" id="{2234F8FF-A0B9-431C-B8ED-FB9CB1638843}"/>
              </a:ext>
            </a:extLst>
          </p:cNvPr>
          <p:cNvCxnSpPr/>
          <p:nvPr/>
        </p:nvCxnSpPr>
        <p:spPr>
          <a:xfrm flipV="1">
            <a:off x="2667000" y="3878104"/>
            <a:ext cx="1362075" cy="1791277"/>
          </a:xfrm>
          <a:prstGeom prst="straightConnector1">
            <a:avLst/>
          </a:prstGeom>
          <a:ln w="6032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droit 183">
            <a:extLst>
              <a:ext uri="{FF2B5EF4-FFF2-40B4-BE49-F238E27FC236}">
                <a16:creationId xmlns:a16="http://schemas.microsoft.com/office/drawing/2014/main" id="{5201A7BE-9D43-4117-8473-0B8ED53A8EB0}"/>
              </a:ext>
            </a:extLst>
          </p:cNvPr>
          <p:cNvCxnSpPr/>
          <p:nvPr/>
        </p:nvCxnSpPr>
        <p:spPr>
          <a:xfrm flipH="1">
            <a:off x="5962650" y="6091785"/>
            <a:ext cx="761407" cy="14602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Connecteur droit 184">
            <a:extLst>
              <a:ext uri="{FF2B5EF4-FFF2-40B4-BE49-F238E27FC236}">
                <a16:creationId xmlns:a16="http://schemas.microsoft.com/office/drawing/2014/main" id="{2B3BEB37-EDF8-46BC-A2A5-00C888A6418A}"/>
              </a:ext>
            </a:extLst>
          </p:cNvPr>
          <p:cNvCxnSpPr/>
          <p:nvPr/>
        </p:nvCxnSpPr>
        <p:spPr>
          <a:xfrm flipH="1" flipV="1">
            <a:off x="2608780" y="6088128"/>
            <a:ext cx="1979727" cy="10269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onnecteur droit 185">
            <a:extLst>
              <a:ext uri="{FF2B5EF4-FFF2-40B4-BE49-F238E27FC236}">
                <a16:creationId xmlns:a16="http://schemas.microsoft.com/office/drawing/2014/main" id="{7D70AED3-17AE-44F9-BF45-8D01D9AAAD7C}"/>
              </a:ext>
            </a:extLst>
          </p:cNvPr>
          <p:cNvCxnSpPr/>
          <p:nvPr/>
        </p:nvCxnSpPr>
        <p:spPr>
          <a:xfrm flipH="1">
            <a:off x="5962650" y="6091973"/>
            <a:ext cx="15710" cy="820208"/>
          </a:xfrm>
          <a:prstGeom prst="line">
            <a:avLst/>
          </a:prstGeom>
          <a:ln w="317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Connecteur droit 186">
            <a:extLst>
              <a:ext uri="{FF2B5EF4-FFF2-40B4-BE49-F238E27FC236}">
                <a16:creationId xmlns:a16="http://schemas.microsoft.com/office/drawing/2014/main" id="{C4B3691D-9100-4FF5-A5DE-3B1406F4680D}"/>
              </a:ext>
            </a:extLst>
          </p:cNvPr>
          <p:cNvCxnSpPr/>
          <p:nvPr/>
        </p:nvCxnSpPr>
        <p:spPr>
          <a:xfrm flipH="1">
            <a:off x="4599830" y="6089580"/>
            <a:ext cx="5198" cy="332497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187">
            <a:extLst>
              <a:ext uri="{FF2B5EF4-FFF2-40B4-BE49-F238E27FC236}">
                <a16:creationId xmlns:a16="http://schemas.microsoft.com/office/drawing/2014/main" id="{487B2C09-9C05-425C-8C53-8F7D19EF34AB}"/>
              </a:ext>
            </a:extLst>
          </p:cNvPr>
          <p:cNvCxnSpPr/>
          <p:nvPr/>
        </p:nvCxnSpPr>
        <p:spPr>
          <a:xfrm>
            <a:off x="4859965" y="6082888"/>
            <a:ext cx="102" cy="339983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onnecteur droit 188">
            <a:extLst>
              <a:ext uri="{FF2B5EF4-FFF2-40B4-BE49-F238E27FC236}">
                <a16:creationId xmlns:a16="http://schemas.microsoft.com/office/drawing/2014/main" id="{91BBF2A6-71FC-4E9C-BFE9-D4A098DD7127}"/>
              </a:ext>
            </a:extLst>
          </p:cNvPr>
          <p:cNvCxnSpPr/>
          <p:nvPr/>
        </p:nvCxnSpPr>
        <p:spPr>
          <a:xfrm>
            <a:off x="4843444" y="6082094"/>
            <a:ext cx="614288" cy="4099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189">
            <a:extLst>
              <a:ext uri="{FF2B5EF4-FFF2-40B4-BE49-F238E27FC236}">
                <a16:creationId xmlns:a16="http://schemas.microsoft.com/office/drawing/2014/main" id="{0B3740BB-10FE-41A5-AEBB-AF8936AEDC9F}"/>
              </a:ext>
            </a:extLst>
          </p:cNvPr>
          <p:cNvCxnSpPr/>
          <p:nvPr/>
        </p:nvCxnSpPr>
        <p:spPr>
          <a:xfrm>
            <a:off x="5450254" y="6082094"/>
            <a:ext cx="2631" cy="830087"/>
          </a:xfrm>
          <a:prstGeom prst="line">
            <a:avLst/>
          </a:prstGeom>
          <a:ln w="317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onnecteur droit 191">
            <a:extLst>
              <a:ext uri="{FF2B5EF4-FFF2-40B4-BE49-F238E27FC236}">
                <a16:creationId xmlns:a16="http://schemas.microsoft.com/office/drawing/2014/main" id="{31BFB34B-2E56-46D1-A7AF-8E79C9391FA8}"/>
              </a:ext>
            </a:extLst>
          </p:cNvPr>
          <p:cNvCxnSpPr/>
          <p:nvPr/>
        </p:nvCxnSpPr>
        <p:spPr>
          <a:xfrm>
            <a:off x="2492251" y="5993270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Connecteur droit 192">
            <a:extLst>
              <a:ext uri="{FF2B5EF4-FFF2-40B4-BE49-F238E27FC236}">
                <a16:creationId xmlns:a16="http://schemas.microsoft.com/office/drawing/2014/main" id="{E5148012-FAAF-465F-9231-2D8258FD3E2F}"/>
              </a:ext>
            </a:extLst>
          </p:cNvPr>
          <p:cNvCxnSpPr/>
          <p:nvPr/>
        </p:nvCxnSpPr>
        <p:spPr>
          <a:xfrm>
            <a:off x="4520967" y="5974298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necteur droit 193">
            <a:extLst>
              <a:ext uri="{FF2B5EF4-FFF2-40B4-BE49-F238E27FC236}">
                <a16:creationId xmlns:a16="http://schemas.microsoft.com/office/drawing/2014/main" id="{24673462-D898-424C-A76B-CB7AE1A27A85}"/>
              </a:ext>
            </a:extLst>
          </p:cNvPr>
          <p:cNvCxnSpPr/>
          <p:nvPr/>
        </p:nvCxnSpPr>
        <p:spPr>
          <a:xfrm>
            <a:off x="5406616" y="5967844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necteur droit 195">
            <a:extLst>
              <a:ext uri="{FF2B5EF4-FFF2-40B4-BE49-F238E27FC236}">
                <a16:creationId xmlns:a16="http://schemas.microsoft.com/office/drawing/2014/main" id="{7BD48219-1F68-48E6-ACE6-39FE2BF6A1FF}"/>
              </a:ext>
            </a:extLst>
          </p:cNvPr>
          <p:cNvCxnSpPr/>
          <p:nvPr/>
        </p:nvCxnSpPr>
        <p:spPr>
          <a:xfrm flipH="1">
            <a:off x="6654503" y="6010067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Connecteur droit 196">
            <a:extLst>
              <a:ext uri="{FF2B5EF4-FFF2-40B4-BE49-F238E27FC236}">
                <a16:creationId xmlns:a16="http://schemas.microsoft.com/office/drawing/2014/main" id="{E3D1B0A0-F465-4D81-84E0-09E5B345ADCA}"/>
              </a:ext>
            </a:extLst>
          </p:cNvPr>
          <p:cNvCxnSpPr/>
          <p:nvPr/>
        </p:nvCxnSpPr>
        <p:spPr>
          <a:xfrm flipH="1">
            <a:off x="5855144" y="5963794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Connecteur droit 198">
            <a:extLst>
              <a:ext uri="{FF2B5EF4-FFF2-40B4-BE49-F238E27FC236}">
                <a16:creationId xmlns:a16="http://schemas.microsoft.com/office/drawing/2014/main" id="{9603DDE1-3462-4690-A928-0F0C064422A3}"/>
              </a:ext>
            </a:extLst>
          </p:cNvPr>
          <p:cNvCxnSpPr/>
          <p:nvPr/>
        </p:nvCxnSpPr>
        <p:spPr>
          <a:xfrm flipH="1">
            <a:off x="4721266" y="5963794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Connecteur droit 199">
            <a:extLst>
              <a:ext uri="{FF2B5EF4-FFF2-40B4-BE49-F238E27FC236}">
                <a16:creationId xmlns:a16="http://schemas.microsoft.com/office/drawing/2014/main" id="{229F09C7-D4ED-446C-A54B-7D2D4C626AC9}"/>
              </a:ext>
            </a:extLst>
          </p:cNvPr>
          <p:cNvCxnSpPr/>
          <p:nvPr/>
        </p:nvCxnSpPr>
        <p:spPr>
          <a:xfrm flipH="1">
            <a:off x="4345958" y="6422077"/>
            <a:ext cx="804630" cy="0"/>
          </a:xfrm>
          <a:prstGeom prst="line">
            <a:avLst/>
          </a:prstGeom>
          <a:ln w="53975">
            <a:solidFill>
              <a:schemeClr val="accent1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necteur droit 200">
            <a:extLst>
              <a:ext uri="{FF2B5EF4-FFF2-40B4-BE49-F238E27FC236}">
                <a16:creationId xmlns:a16="http://schemas.microsoft.com/office/drawing/2014/main" id="{00F5AB9C-232D-4725-9ED9-A7A7E0265254}"/>
              </a:ext>
            </a:extLst>
          </p:cNvPr>
          <p:cNvCxnSpPr/>
          <p:nvPr/>
        </p:nvCxnSpPr>
        <p:spPr>
          <a:xfrm>
            <a:off x="4588507" y="6404032"/>
            <a:ext cx="149163" cy="29037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Connecteur droit 201">
            <a:extLst>
              <a:ext uri="{FF2B5EF4-FFF2-40B4-BE49-F238E27FC236}">
                <a16:creationId xmlns:a16="http://schemas.microsoft.com/office/drawing/2014/main" id="{04367A46-4961-4F54-BD54-E8D1374F3C8F}"/>
              </a:ext>
            </a:extLst>
          </p:cNvPr>
          <p:cNvCxnSpPr/>
          <p:nvPr/>
        </p:nvCxnSpPr>
        <p:spPr>
          <a:xfrm flipH="1">
            <a:off x="4737670" y="6422077"/>
            <a:ext cx="138035" cy="269414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Forme libre 11">
            <a:extLst>
              <a:ext uri="{FF2B5EF4-FFF2-40B4-BE49-F238E27FC236}">
                <a16:creationId xmlns:a16="http://schemas.microsoft.com/office/drawing/2014/main" id="{58439460-12F9-41AB-B3F5-28CF6DA3BB7D}"/>
              </a:ext>
            </a:extLst>
          </p:cNvPr>
          <p:cNvSpPr/>
          <p:nvPr/>
        </p:nvSpPr>
        <p:spPr>
          <a:xfrm rot="1940684" flipH="1">
            <a:off x="2320109" y="3556811"/>
            <a:ext cx="5905535" cy="1883818"/>
          </a:xfrm>
          <a:custGeom>
            <a:avLst/>
            <a:gdLst>
              <a:gd name="connsiteX0" fmla="*/ 0 w 17665360"/>
              <a:gd name="connsiteY0" fmla="*/ 2370897 h 3097226"/>
              <a:gd name="connsiteX1" fmla="*/ 204716 w 17665360"/>
              <a:gd name="connsiteY1" fmla="*/ 2111589 h 3097226"/>
              <a:gd name="connsiteX2" fmla="*/ 409433 w 17665360"/>
              <a:gd name="connsiteY2" fmla="*/ 1688508 h 3097226"/>
              <a:gd name="connsiteX3" fmla="*/ 641445 w 17665360"/>
              <a:gd name="connsiteY3" fmla="*/ 1401905 h 3097226"/>
              <a:gd name="connsiteX4" fmla="*/ 914400 w 17665360"/>
              <a:gd name="connsiteY4" fmla="*/ 1279076 h 3097226"/>
              <a:gd name="connsiteX5" fmla="*/ 1378424 w 17665360"/>
              <a:gd name="connsiteY5" fmla="*/ 1320019 h 3097226"/>
              <a:gd name="connsiteX6" fmla="*/ 1705970 w 17665360"/>
              <a:gd name="connsiteY6" fmla="*/ 1715804 h 3097226"/>
              <a:gd name="connsiteX7" fmla="*/ 1910686 w 17665360"/>
              <a:gd name="connsiteY7" fmla="*/ 1934168 h 3097226"/>
              <a:gd name="connsiteX8" fmla="*/ 2129051 w 17665360"/>
              <a:gd name="connsiteY8" fmla="*/ 1743100 h 3097226"/>
              <a:gd name="connsiteX9" fmla="*/ 2279176 w 17665360"/>
              <a:gd name="connsiteY9" fmla="*/ 1770395 h 3097226"/>
              <a:gd name="connsiteX10" fmla="*/ 2374710 w 17665360"/>
              <a:gd name="connsiteY10" fmla="*/ 1920520 h 3097226"/>
              <a:gd name="connsiteX11" fmla="*/ 2565779 w 17665360"/>
              <a:gd name="connsiteY11" fmla="*/ 1715804 h 3097226"/>
              <a:gd name="connsiteX12" fmla="*/ 2688609 w 17665360"/>
              <a:gd name="connsiteY12" fmla="*/ 1360962 h 3097226"/>
              <a:gd name="connsiteX13" fmla="*/ 2838734 w 17665360"/>
              <a:gd name="connsiteY13" fmla="*/ 1060711 h 3097226"/>
              <a:gd name="connsiteX14" fmla="*/ 2961564 w 17665360"/>
              <a:gd name="connsiteY14" fmla="*/ 760461 h 3097226"/>
              <a:gd name="connsiteX15" fmla="*/ 3043451 w 17665360"/>
              <a:gd name="connsiteY15" fmla="*/ 746813 h 3097226"/>
              <a:gd name="connsiteX16" fmla="*/ 3275463 w 17665360"/>
              <a:gd name="connsiteY16" fmla="*/ 637631 h 3097226"/>
              <a:gd name="connsiteX17" fmla="*/ 3562066 w 17665360"/>
              <a:gd name="connsiteY17" fmla="*/ 1060711 h 3097226"/>
              <a:gd name="connsiteX18" fmla="*/ 3998794 w 17665360"/>
              <a:gd name="connsiteY18" fmla="*/ 1661213 h 3097226"/>
              <a:gd name="connsiteX19" fmla="*/ 4326340 w 17665360"/>
              <a:gd name="connsiteY19" fmla="*/ 1497440 h 3097226"/>
              <a:gd name="connsiteX20" fmla="*/ 4476466 w 17665360"/>
              <a:gd name="connsiteY20" fmla="*/ 1552031 h 3097226"/>
              <a:gd name="connsiteX21" fmla="*/ 4653886 w 17665360"/>
              <a:gd name="connsiteY21" fmla="*/ 1579326 h 3097226"/>
              <a:gd name="connsiteX22" fmla="*/ 4776716 w 17665360"/>
              <a:gd name="connsiteY22" fmla="*/ 1292723 h 3097226"/>
              <a:gd name="connsiteX23" fmla="*/ 4954137 w 17665360"/>
              <a:gd name="connsiteY23" fmla="*/ 1060711 h 3097226"/>
              <a:gd name="connsiteX24" fmla="*/ 5254388 w 17665360"/>
              <a:gd name="connsiteY24" fmla="*/ 1360962 h 3097226"/>
              <a:gd name="connsiteX25" fmla="*/ 5677469 w 17665360"/>
              <a:gd name="connsiteY25" fmla="*/ 1838634 h 3097226"/>
              <a:gd name="connsiteX26" fmla="*/ 6250675 w 17665360"/>
              <a:gd name="connsiteY26" fmla="*/ 1552031 h 3097226"/>
              <a:gd name="connsiteX27" fmla="*/ 6332561 w 17665360"/>
              <a:gd name="connsiteY27" fmla="*/ 1251780 h 3097226"/>
              <a:gd name="connsiteX28" fmla="*/ 6851176 w 17665360"/>
              <a:gd name="connsiteY28" fmla="*/ 937882 h 3097226"/>
              <a:gd name="connsiteX29" fmla="*/ 7096836 w 17665360"/>
              <a:gd name="connsiteY29" fmla="*/ 1183541 h 3097226"/>
              <a:gd name="connsiteX30" fmla="*/ 7342495 w 17665360"/>
              <a:gd name="connsiteY30" fmla="*/ 1538383 h 3097226"/>
              <a:gd name="connsiteX31" fmla="*/ 7642746 w 17665360"/>
              <a:gd name="connsiteY31" fmla="*/ 1975111 h 3097226"/>
              <a:gd name="connsiteX32" fmla="*/ 7861110 w 17665360"/>
              <a:gd name="connsiteY32" fmla="*/ 2439135 h 3097226"/>
              <a:gd name="connsiteX33" fmla="*/ 8188657 w 17665360"/>
              <a:gd name="connsiteY33" fmla="*/ 2643852 h 3097226"/>
              <a:gd name="connsiteX34" fmla="*/ 8529851 w 17665360"/>
              <a:gd name="connsiteY34" fmla="*/ 2411840 h 3097226"/>
              <a:gd name="connsiteX35" fmla="*/ 8789158 w 17665360"/>
              <a:gd name="connsiteY35" fmla="*/ 1893225 h 3097226"/>
              <a:gd name="connsiteX36" fmla="*/ 8857397 w 17665360"/>
              <a:gd name="connsiteY36" fmla="*/ 1470144 h 3097226"/>
              <a:gd name="connsiteX37" fmla="*/ 9321421 w 17665360"/>
              <a:gd name="connsiteY37" fmla="*/ 855995 h 3097226"/>
              <a:gd name="connsiteX38" fmla="*/ 9676263 w 17665360"/>
              <a:gd name="connsiteY38" fmla="*/ 296437 h 3097226"/>
              <a:gd name="connsiteX39" fmla="*/ 10126639 w 17665360"/>
              <a:gd name="connsiteY39" fmla="*/ 610335 h 3097226"/>
              <a:gd name="connsiteX40" fmla="*/ 10563367 w 17665360"/>
              <a:gd name="connsiteY40" fmla="*/ 1060711 h 3097226"/>
              <a:gd name="connsiteX41" fmla="*/ 10686197 w 17665360"/>
              <a:gd name="connsiteY41" fmla="*/ 1702156 h 3097226"/>
              <a:gd name="connsiteX42" fmla="*/ 11095630 w 17665360"/>
              <a:gd name="connsiteY42" fmla="*/ 2329953 h 3097226"/>
              <a:gd name="connsiteX43" fmla="*/ 11627892 w 17665360"/>
              <a:gd name="connsiteY43" fmla="*/ 2630204 h 3097226"/>
              <a:gd name="connsiteX44" fmla="*/ 11832609 w 17665360"/>
              <a:gd name="connsiteY44" fmla="*/ 2179828 h 3097226"/>
              <a:gd name="connsiteX45" fmla="*/ 12201098 w 17665360"/>
              <a:gd name="connsiteY45" fmla="*/ 2521022 h 3097226"/>
              <a:gd name="connsiteX46" fmla="*/ 12351224 w 17665360"/>
              <a:gd name="connsiteY46" fmla="*/ 3066932 h 3097226"/>
              <a:gd name="connsiteX47" fmla="*/ 13019964 w 17665360"/>
              <a:gd name="connsiteY47" fmla="*/ 2780329 h 3097226"/>
              <a:gd name="connsiteX48" fmla="*/ 13470340 w 17665360"/>
              <a:gd name="connsiteY48" fmla="*/ 3094228 h 3097226"/>
              <a:gd name="connsiteX49" fmla="*/ 14043546 w 17665360"/>
              <a:gd name="connsiteY49" fmla="*/ 2548317 h 3097226"/>
              <a:gd name="connsiteX50" fmla="*/ 14862412 w 17665360"/>
              <a:gd name="connsiteY50" fmla="*/ 2329953 h 3097226"/>
              <a:gd name="connsiteX51" fmla="*/ 14998889 w 17665360"/>
              <a:gd name="connsiteY51" fmla="*/ 2480079 h 3097226"/>
              <a:gd name="connsiteX52" fmla="*/ 15476561 w 17665360"/>
              <a:gd name="connsiteY52" fmla="*/ 2753034 h 3097226"/>
              <a:gd name="connsiteX53" fmla="*/ 16131654 w 17665360"/>
              <a:gd name="connsiteY53" fmla="*/ 1647565 h 3097226"/>
              <a:gd name="connsiteX54" fmla="*/ 16622973 w 17665360"/>
              <a:gd name="connsiteY54" fmla="*/ 1852282 h 3097226"/>
              <a:gd name="connsiteX55" fmla="*/ 17141588 w 17665360"/>
              <a:gd name="connsiteY55" fmla="*/ 896938 h 3097226"/>
              <a:gd name="connsiteX56" fmla="*/ 17414543 w 17665360"/>
              <a:gd name="connsiteY56" fmla="*/ 214550 h 3097226"/>
              <a:gd name="connsiteX57" fmla="*/ 17632907 w 17665360"/>
              <a:gd name="connsiteY57" fmla="*/ 23482 h 3097226"/>
              <a:gd name="connsiteX58" fmla="*/ 17660203 w 17665360"/>
              <a:gd name="connsiteY58" fmla="*/ 9834 h 30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7665360" h="3097226">
                <a:moveTo>
                  <a:pt x="0" y="2370897"/>
                </a:moveTo>
                <a:cubicBezTo>
                  <a:pt x="68238" y="2298108"/>
                  <a:pt x="136477" y="2225320"/>
                  <a:pt x="204716" y="2111589"/>
                </a:cubicBezTo>
                <a:cubicBezTo>
                  <a:pt x="272955" y="1997857"/>
                  <a:pt x="336645" y="1806789"/>
                  <a:pt x="409433" y="1688508"/>
                </a:cubicBezTo>
                <a:cubicBezTo>
                  <a:pt x="482221" y="1570227"/>
                  <a:pt x="557284" y="1470144"/>
                  <a:pt x="641445" y="1401905"/>
                </a:cubicBezTo>
                <a:cubicBezTo>
                  <a:pt x="725606" y="1333666"/>
                  <a:pt x="791570" y="1292724"/>
                  <a:pt x="914400" y="1279076"/>
                </a:cubicBezTo>
                <a:cubicBezTo>
                  <a:pt x="1037230" y="1265428"/>
                  <a:pt x="1246496" y="1247231"/>
                  <a:pt x="1378424" y="1320019"/>
                </a:cubicBezTo>
                <a:cubicBezTo>
                  <a:pt x="1510352" y="1392807"/>
                  <a:pt x="1617260" y="1613446"/>
                  <a:pt x="1705970" y="1715804"/>
                </a:cubicBezTo>
                <a:cubicBezTo>
                  <a:pt x="1794680" y="1818162"/>
                  <a:pt x="1840173" y="1929619"/>
                  <a:pt x="1910686" y="1934168"/>
                </a:cubicBezTo>
                <a:cubicBezTo>
                  <a:pt x="1981200" y="1938717"/>
                  <a:pt x="2067636" y="1770395"/>
                  <a:pt x="2129051" y="1743100"/>
                </a:cubicBezTo>
                <a:cubicBezTo>
                  <a:pt x="2190466" y="1715805"/>
                  <a:pt x="2238233" y="1740825"/>
                  <a:pt x="2279176" y="1770395"/>
                </a:cubicBezTo>
                <a:cubicBezTo>
                  <a:pt x="2320119" y="1799965"/>
                  <a:pt x="2326943" y="1929618"/>
                  <a:pt x="2374710" y="1920520"/>
                </a:cubicBezTo>
                <a:cubicBezTo>
                  <a:pt x="2422477" y="1911422"/>
                  <a:pt x="2513463" y="1809064"/>
                  <a:pt x="2565779" y="1715804"/>
                </a:cubicBezTo>
                <a:cubicBezTo>
                  <a:pt x="2618095" y="1622544"/>
                  <a:pt x="2643117" y="1470144"/>
                  <a:pt x="2688609" y="1360962"/>
                </a:cubicBezTo>
                <a:cubicBezTo>
                  <a:pt x="2734101" y="1251780"/>
                  <a:pt x="2793242" y="1160794"/>
                  <a:pt x="2838734" y="1060711"/>
                </a:cubicBezTo>
                <a:cubicBezTo>
                  <a:pt x="2884226" y="960628"/>
                  <a:pt x="2927445" y="812777"/>
                  <a:pt x="2961564" y="760461"/>
                </a:cubicBezTo>
                <a:cubicBezTo>
                  <a:pt x="2995683" y="708145"/>
                  <a:pt x="2991135" y="767285"/>
                  <a:pt x="3043451" y="746813"/>
                </a:cubicBezTo>
                <a:cubicBezTo>
                  <a:pt x="3095767" y="726341"/>
                  <a:pt x="3189027" y="585315"/>
                  <a:pt x="3275463" y="637631"/>
                </a:cubicBezTo>
                <a:cubicBezTo>
                  <a:pt x="3361899" y="689947"/>
                  <a:pt x="3441511" y="890114"/>
                  <a:pt x="3562066" y="1060711"/>
                </a:cubicBezTo>
                <a:cubicBezTo>
                  <a:pt x="3682621" y="1231308"/>
                  <a:pt x="3871415" y="1588425"/>
                  <a:pt x="3998794" y="1661213"/>
                </a:cubicBezTo>
                <a:cubicBezTo>
                  <a:pt x="4126173" y="1734001"/>
                  <a:pt x="4246728" y="1515637"/>
                  <a:pt x="4326340" y="1497440"/>
                </a:cubicBezTo>
                <a:cubicBezTo>
                  <a:pt x="4405952" y="1479243"/>
                  <a:pt x="4421875" y="1538383"/>
                  <a:pt x="4476466" y="1552031"/>
                </a:cubicBezTo>
                <a:cubicBezTo>
                  <a:pt x="4531057" y="1565679"/>
                  <a:pt x="4603844" y="1622544"/>
                  <a:pt x="4653886" y="1579326"/>
                </a:cubicBezTo>
                <a:cubicBezTo>
                  <a:pt x="4703928" y="1536108"/>
                  <a:pt x="4726674" y="1379159"/>
                  <a:pt x="4776716" y="1292723"/>
                </a:cubicBezTo>
                <a:cubicBezTo>
                  <a:pt x="4826758" y="1206287"/>
                  <a:pt x="4874525" y="1049338"/>
                  <a:pt x="4954137" y="1060711"/>
                </a:cubicBezTo>
                <a:cubicBezTo>
                  <a:pt x="5033749" y="1072084"/>
                  <a:pt x="5133833" y="1231308"/>
                  <a:pt x="5254388" y="1360962"/>
                </a:cubicBezTo>
                <a:cubicBezTo>
                  <a:pt x="5374943" y="1490616"/>
                  <a:pt x="5511421" y="1806789"/>
                  <a:pt x="5677469" y="1838634"/>
                </a:cubicBezTo>
                <a:cubicBezTo>
                  <a:pt x="5843517" y="1870479"/>
                  <a:pt x="6141493" y="1649840"/>
                  <a:pt x="6250675" y="1552031"/>
                </a:cubicBezTo>
                <a:cubicBezTo>
                  <a:pt x="6359857" y="1454222"/>
                  <a:pt x="6232478" y="1354138"/>
                  <a:pt x="6332561" y="1251780"/>
                </a:cubicBezTo>
                <a:cubicBezTo>
                  <a:pt x="6432645" y="1149422"/>
                  <a:pt x="6723797" y="949255"/>
                  <a:pt x="6851176" y="937882"/>
                </a:cubicBezTo>
                <a:cubicBezTo>
                  <a:pt x="6978555" y="926509"/>
                  <a:pt x="7014950" y="1083457"/>
                  <a:pt x="7096836" y="1183541"/>
                </a:cubicBezTo>
                <a:cubicBezTo>
                  <a:pt x="7178723" y="1283624"/>
                  <a:pt x="7342495" y="1538383"/>
                  <a:pt x="7342495" y="1538383"/>
                </a:cubicBezTo>
                <a:cubicBezTo>
                  <a:pt x="7433480" y="1670311"/>
                  <a:pt x="7556310" y="1824986"/>
                  <a:pt x="7642746" y="1975111"/>
                </a:cubicBezTo>
                <a:cubicBezTo>
                  <a:pt x="7729182" y="2125236"/>
                  <a:pt x="7770125" y="2327678"/>
                  <a:pt x="7861110" y="2439135"/>
                </a:cubicBezTo>
                <a:cubicBezTo>
                  <a:pt x="7952095" y="2550592"/>
                  <a:pt x="8077200" y="2648401"/>
                  <a:pt x="8188657" y="2643852"/>
                </a:cubicBezTo>
                <a:cubicBezTo>
                  <a:pt x="8300114" y="2639303"/>
                  <a:pt x="8429768" y="2536945"/>
                  <a:pt x="8529851" y="2411840"/>
                </a:cubicBezTo>
                <a:cubicBezTo>
                  <a:pt x="8629935" y="2286735"/>
                  <a:pt x="8734567" y="2050174"/>
                  <a:pt x="8789158" y="1893225"/>
                </a:cubicBezTo>
                <a:cubicBezTo>
                  <a:pt x="8843749" y="1736276"/>
                  <a:pt x="8768687" y="1643016"/>
                  <a:pt x="8857397" y="1470144"/>
                </a:cubicBezTo>
                <a:cubicBezTo>
                  <a:pt x="8946108" y="1297272"/>
                  <a:pt x="9184943" y="1051613"/>
                  <a:pt x="9321421" y="855995"/>
                </a:cubicBezTo>
                <a:cubicBezTo>
                  <a:pt x="9457899" y="660377"/>
                  <a:pt x="9542060" y="337380"/>
                  <a:pt x="9676263" y="296437"/>
                </a:cubicBezTo>
                <a:cubicBezTo>
                  <a:pt x="9810466" y="255494"/>
                  <a:pt x="9978788" y="482956"/>
                  <a:pt x="10126639" y="610335"/>
                </a:cubicBezTo>
                <a:cubicBezTo>
                  <a:pt x="10274490" y="737714"/>
                  <a:pt x="10470107" y="878741"/>
                  <a:pt x="10563367" y="1060711"/>
                </a:cubicBezTo>
                <a:cubicBezTo>
                  <a:pt x="10656627" y="1242681"/>
                  <a:pt x="10597487" y="1490616"/>
                  <a:pt x="10686197" y="1702156"/>
                </a:cubicBezTo>
                <a:cubicBezTo>
                  <a:pt x="10774907" y="1913696"/>
                  <a:pt x="10938681" y="2175278"/>
                  <a:pt x="11095630" y="2329953"/>
                </a:cubicBezTo>
                <a:cubicBezTo>
                  <a:pt x="11252579" y="2484628"/>
                  <a:pt x="11505062" y="2655225"/>
                  <a:pt x="11627892" y="2630204"/>
                </a:cubicBezTo>
                <a:cubicBezTo>
                  <a:pt x="11750722" y="2605183"/>
                  <a:pt x="11737075" y="2198025"/>
                  <a:pt x="11832609" y="2179828"/>
                </a:cubicBezTo>
                <a:cubicBezTo>
                  <a:pt x="11928143" y="2161631"/>
                  <a:pt x="12114662" y="2373171"/>
                  <a:pt x="12201098" y="2521022"/>
                </a:cubicBezTo>
                <a:cubicBezTo>
                  <a:pt x="12287534" y="2668873"/>
                  <a:pt x="12214746" y="3023714"/>
                  <a:pt x="12351224" y="3066932"/>
                </a:cubicBezTo>
                <a:cubicBezTo>
                  <a:pt x="12487702" y="3110150"/>
                  <a:pt x="12833445" y="2775780"/>
                  <a:pt x="13019964" y="2780329"/>
                </a:cubicBezTo>
                <a:cubicBezTo>
                  <a:pt x="13206483" y="2784878"/>
                  <a:pt x="13299743" y="3132897"/>
                  <a:pt x="13470340" y="3094228"/>
                </a:cubicBezTo>
                <a:cubicBezTo>
                  <a:pt x="13640937" y="3055559"/>
                  <a:pt x="13811534" y="2675696"/>
                  <a:pt x="14043546" y="2548317"/>
                </a:cubicBezTo>
                <a:cubicBezTo>
                  <a:pt x="14275558" y="2420938"/>
                  <a:pt x="14703188" y="2341326"/>
                  <a:pt x="14862412" y="2329953"/>
                </a:cubicBezTo>
                <a:cubicBezTo>
                  <a:pt x="15021636" y="2318580"/>
                  <a:pt x="14896531" y="2409566"/>
                  <a:pt x="14998889" y="2480079"/>
                </a:cubicBezTo>
                <a:cubicBezTo>
                  <a:pt x="15101247" y="2550593"/>
                  <a:pt x="15287767" y="2891786"/>
                  <a:pt x="15476561" y="2753034"/>
                </a:cubicBezTo>
                <a:cubicBezTo>
                  <a:pt x="15665355" y="2614282"/>
                  <a:pt x="15940585" y="1797690"/>
                  <a:pt x="16131654" y="1647565"/>
                </a:cubicBezTo>
                <a:cubicBezTo>
                  <a:pt x="16322723" y="1497440"/>
                  <a:pt x="16454651" y="1977386"/>
                  <a:pt x="16622973" y="1852282"/>
                </a:cubicBezTo>
                <a:cubicBezTo>
                  <a:pt x="16791295" y="1727178"/>
                  <a:pt x="17009660" y="1169893"/>
                  <a:pt x="17141588" y="896938"/>
                </a:cubicBezTo>
                <a:cubicBezTo>
                  <a:pt x="17273516" y="623983"/>
                  <a:pt x="17332657" y="360126"/>
                  <a:pt x="17414543" y="214550"/>
                </a:cubicBezTo>
                <a:cubicBezTo>
                  <a:pt x="17496429" y="68974"/>
                  <a:pt x="17591964" y="57601"/>
                  <a:pt x="17632907" y="23482"/>
                </a:cubicBezTo>
                <a:cubicBezTo>
                  <a:pt x="17673850" y="-10637"/>
                  <a:pt x="17667026" y="-402"/>
                  <a:pt x="17660203" y="9834"/>
                </a:cubicBezTo>
              </a:path>
            </a:pathLst>
          </a:cu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Forme libre 68">
            <a:extLst>
              <a:ext uri="{FF2B5EF4-FFF2-40B4-BE49-F238E27FC236}">
                <a16:creationId xmlns:a16="http://schemas.microsoft.com/office/drawing/2014/main" id="{6EA48762-C9FE-4C11-84C7-41B8694749CE}"/>
              </a:ext>
            </a:extLst>
          </p:cNvPr>
          <p:cNvSpPr/>
          <p:nvPr/>
        </p:nvSpPr>
        <p:spPr>
          <a:xfrm rot="1940684" flipH="1">
            <a:off x="2812400" y="3318760"/>
            <a:ext cx="5545709" cy="863065"/>
          </a:xfrm>
          <a:custGeom>
            <a:avLst/>
            <a:gdLst>
              <a:gd name="connsiteX0" fmla="*/ 0 w 17665360"/>
              <a:gd name="connsiteY0" fmla="*/ 2370897 h 3097226"/>
              <a:gd name="connsiteX1" fmla="*/ 204716 w 17665360"/>
              <a:gd name="connsiteY1" fmla="*/ 2111589 h 3097226"/>
              <a:gd name="connsiteX2" fmla="*/ 409433 w 17665360"/>
              <a:gd name="connsiteY2" fmla="*/ 1688508 h 3097226"/>
              <a:gd name="connsiteX3" fmla="*/ 641445 w 17665360"/>
              <a:gd name="connsiteY3" fmla="*/ 1401905 h 3097226"/>
              <a:gd name="connsiteX4" fmla="*/ 914400 w 17665360"/>
              <a:gd name="connsiteY4" fmla="*/ 1279076 h 3097226"/>
              <a:gd name="connsiteX5" fmla="*/ 1378424 w 17665360"/>
              <a:gd name="connsiteY5" fmla="*/ 1320019 h 3097226"/>
              <a:gd name="connsiteX6" fmla="*/ 1705970 w 17665360"/>
              <a:gd name="connsiteY6" fmla="*/ 1715804 h 3097226"/>
              <a:gd name="connsiteX7" fmla="*/ 1910686 w 17665360"/>
              <a:gd name="connsiteY7" fmla="*/ 1934168 h 3097226"/>
              <a:gd name="connsiteX8" fmla="*/ 2129051 w 17665360"/>
              <a:gd name="connsiteY8" fmla="*/ 1743100 h 3097226"/>
              <a:gd name="connsiteX9" fmla="*/ 2279176 w 17665360"/>
              <a:gd name="connsiteY9" fmla="*/ 1770395 h 3097226"/>
              <a:gd name="connsiteX10" fmla="*/ 2374710 w 17665360"/>
              <a:gd name="connsiteY10" fmla="*/ 1920520 h 3097226"/>
              <a:gd name="connsiteX11" fmla="*/ 2565779 w 17665360"/>
              <a:gd name="connsiteY11" fmla="*/ 1715804 h 3097226"/>
              <a:gd name="connsiteX12" fmla="*/ 2688609 w 17665360"/>
              <a:gd name="connsiteY12" fmla="*/ 1360962 h 3097226"/>
              <a:gd name="connsiteX13" fmla="*/ 2838734 w 17665360"/>
              <a:gd name="connsiteY13" fmla="*/ 1060711 h 3097226"/>
              <a:gd name="connsiteX14" fmla="*/ 2961564 w 17665360"/>
              <a:gd name="connsiteY14" fmla="*/ 760461 h 3097226"/>
              <a:gd name="connsiteX15" fmla="*/ 3043451 w 17665360"/>
              <a:gd name="connsiteY15" fmla="*/ 746813 h 3097226"/>
              <a:gd name="connsiteX16" fmla="*/ 3275463 w 17665360"/>
              <a:gd name="connsiteY16" fmla="*/ 637631 h 3097226"/>
              <a:gd name="connsiteX17" fmla="*/ 3562066 w 17665360"/>
              <a:gd name="connsiteY17" fmla="*/ 1060711 h 3097226"/>
              <a:gd name="connsiteX18" fmla="*/ 3998794 w 17665360"/>
              <a:gd name="connsiteY18" fmla="*/ 1661213 h 3097226"/>
              <a:gd name="connsiteX19" fmla="*/ 4326340 w 17665360"/>
              <a:gd name="connsiteY19" fmla="*/ 1497440 h 3097226"/>
              <a:gd name="connsiteX20" fmla="*/ 4476466 w 17665360"/>
              <a:gd name="connsiteY20" fmla="*/ 1552031 h 3097226"/>
              <a:gd name="connsiteX21" fmla="*/ 4653886 w 17665360"/>
              <a:gd name="connsiteY21" fmla="*/ 1579326 h 3097226"/>
              <a:gd name="connsiteX22" fmla="*/ 4776716 w 17665360"/>
              <a:gd name="connsiteY22" fmla="*/ 1292723 h 3097226"/>
              <a:gd name="connsiteX23" fmla="*/ 4954137 w 17665360"/>
              <a:gd name="connsiteY23" fmla="*/ 1060711 h 3097226"/>
              <a:gd name="connsiteX24" fmla="*/ 5254388 w 17665360"/>
              <a:gd name="connsiteY24" fmla="*/ 1360962 h 3097226"/>
              <a:gd name="connsiteX25" fmla="*/ 5677469 w 17665360"/>
              <a:gd name="connsiteY25" fmla="*/ 1838634 h 3097226"/>
              <a:gd name="connsiteX26" fmla="*/ 6250675 w 17665360"/>
              <a:gd name="connsiteY26" fmla="*/ 1552031 h 3097226"/>
              <a:gd name="connsiteX27" fmla="*/ 6332561 w 17665360"/>
              <a:gd name="connsiteY27" fmla="*/ 1251780 h 3097226"/>
              <a:gd name="connsiteX28" fmla="*/ 6851176 w 17665360"/>
              <a:gd name="connsiteY28" fmla="*/ 937882 h 3097226"/>
              <a:gd name="connsiteX29" fmla="*/ 7096836 w 17665360"/>
              <a:gd name="connsiteY29" fmla="*/ 1183541 h 3097226"/>
              <a:gd name="connsiteX30" fmla="*/ 7342495 w 17665360"/>
              <a:gd name="connsiteY30" fmla="*/ 1538383 h 3097226"/>
              <a:gd name="connsiteX31" fmla="*/ 7642746 w 17665360"/>
              <a:gd name="connsiteY31" fmla="*/ 1975111 h 3097226"/>
              <a:gd name="connsiteX32" fmla="*/ 7861110 w 17665360"/>
              <a:gd name="connsiteY32" fmla="*/ 2439135 h 3097226"/>
              <a:gd name="connsiteX33" fmla="*/ 8188657 w 17665360"/>
              <a:gd name="connsiteY33" fmla="*/ 2643852 h 3097226"/>
              <a:gd name="connsiteX34" fmla="*/ 8529851 w 17665360"/>
              <a:gd name="connsiteY34" fmla="*/ 2411840 h 3097226"/>
              <a:gd name="connsiteX35" fmla="*/ 8789158 w 17665360"/>
              <a:gd name="connsiteY35" fmla="*/ 1893225 h 3097226"/>
              <a:gd name="connsiteX36" fmla="*/ 8857397 w 17665360"/>
              <a:gd name="connsiteY36" fmla="*/ 1470144 h 3097226"/>
              <a:gd name="connsiteX37" fmla="*/ 9321421 w 17665360"/>
              <a:gd name="connsiteY37" fmla="*/ 855995 h 3097226"/>
              <a:gd name="connsiteX38" fmla="*/ 9676263 w 17665360"/>
              <a:gd name="connsiteY38" fmla="*/ 296437 h 3097226"/>
              <a:gd name="connsiteX39" fmla="*/ 10126639 w 17665360"/>
              <a:gd name="connsiteY39" fmla="*/ 610335 h 3097226"/>
              <a:gd name="connsiteX40" fmla="*/ 10563367 w 17665360"/>
              <a:gd name="connsiteY40" fmla="*/ 1060711 h 3097226"/>
              <a:gd name="connsiteX41" fmla="*/ 10686197 w 17665360"/>
              <a:gd name="connsiteY41" fmla="*/ 1702156 h 3097226"/>
              <a:gd name="connsiteX42" fmla="*/ 11095630 w 17665360"/>
              <a:gd name="connsiteY42" fmla="*/ 2329953 h 3097226"/>
              <a:gd name="connsiteX43" fmla="*/ 11627892 w 17665360"/>
              <a:gd name="connsiteY43" fmla="*/ 2630204 h 3097226"/>
              <a:gd name="connsiteX44" fmla="*/ 11832609 w 17665360"/>
              <a:gd name="connsiteY44" fmla="*/ 2179828 h 3097226"/>
              <a:gd name="connsiteX45" fmla="*/ 12201098 w 17665360"/>
              <a:gd name="connsiteY45" fmla="*/ 2521022 h 3097226"/>
              <a:gd name="connsiteX46" fmla="*/ 12351224 w 17665360"/>
              <a:gd name="connsiteY46" fmla="*/ 3066932 h 3097226"/>
              <a:gd name="connsiteX47" fmla="*/ 13019964 w 17665360"/>
              <a:gd name="connsiteY47" fmla="*/ 2780329 h 3097226"/>
              <a:gd name="connsiteX48" fmla="*/ 13470340 w 17665360"/>
              <a:gd name="connsiteY48" fmla="*/ 3094228 h 3097226"/>
              <a:gd name="connsiteX49" fmla="*/ 14043546 w 17665360"/>
              <a:gd name="connsiteY49" fmla="*/ 2548317 h 3097226"/>
              <a:gd name="connsiteX50" fmla="*/ 14862412 w 17665360"/>
              <a:gd name="connsiteY50" fmla="*/ 2329953 h 3097226"/>
              <a:gd name="connsiteX51" fmla="*/ 14998889 w 17665360"/>
              <a:gd name="connsiteY51" fmla="*/ 2480079 h 3097226"/>
              <a:gd name="connsiteX52" fmla="*/ 15476561 w 17665360"/>
              <a:gd name="connsiteY52" fmla="*/ 2753034 h 3097226"/>
              <a:gd name="connsiteX53" fmla="*/ 16131654 w 17665360"/>
              <a:gd name="connsiteY53" fmla="*/ 1647565 h 3097226"/>
              <a:gd name="connsiteX54" fmla="*/ 16622973 w 17665360"/>
              <a:gd name="connsiteY54" fmla="*/ 1852282 h 3097226"/>
              <a:gd name="connsiteX55" fmla="*/ 17141588 w 17665360"/>
              <a:gd name="connsiteY55" fmla="*/ 896938 h 3097226"/>
              <a:gd name="connsiteX56" fmla="*/ 17414543 w 17665360"/>
              <a:gd name="connsiteY56" fmla="*/ 214550 h 3097226"/>
              <a:gd name="connsiteX57" fmla="*/ 17632907 w 17665360"/>
              <a:gd name="connsiteY57" fmla="*/ 23482 h 3097226"/>
              <a:gd name="connsiteX58" fmla="*/ 17660203 w 17665360"/>
              <a:gd name="connsiteY58" fmla="*/ 9834 h 30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7665360" h="3097226">
                <a:moveTo>
                  <a:pt x="0" y="2370897"/>
                </a:moveTo>
                <a:cubicBezTo>
                  <a:pt x="68238" y="2298108"/>
                  <a:pt x="136477" y="2225320"/>
                  <a:pt x="204716" y="2111589"/>
                </a:cubicBezTo>
                <a:cubicBezTo>
                  <a:pt x="272955" y="1997857"/>
                  <a:pt x="336645" y="1806789"/>
                  <a:pt x="409433" y="1688508"/>
                </a:cubicBezTo>
                <a:cubicBezTo>
                  <a:pt x="482221" y="1570227"/>
                  <a:pt x="557284" y="1470144"/>
                  <a:pt x="641445" y="1401905"/>
                </a:cubicBezTo>
                <a:cubicBezTo>
                  <a:pt x="725606" y="1333666"/>
                  <a:pt x="791570" y="1292724"/>
                  <a:pt x="914400" y="1279076"/>
                </a:cubicBezTo>
                <a:cubicBezTo>
                  <a:pt x="1037230" y="1265428"/>
                  <a:pt x="1246496" y="1247231"/>
                  <a:pt x="1378424" y="1320019"/>
                </a:cubicBezTo>
                <a:cubicBezTo>
                  <a:pt x="1510352" y="1392807"/>
                  <a:pt x="1617260" y="1613446"/>
                  <a:pt x="1705970" y="1715804"/>
                </a:cubicBezTo>
                <a:cubicBezTo>
                  <a:pt x="1794680" y="1818162"/>
                  <a:pt x="1840173" y="1929619"/>
                  <a:pt x="1910686" y="1934168"/>
                </a:cubicBezTo>
                <a:cubicBezTo>
                  <a:pt x="1981200" y="1938717"/>
                  <a:pt x="2067636" y="1770395"/>
                  <a:pt x="2129051" y="1743100"/>
                </a:cubicBezTo>
                <a:cubicBezTo>
                  <a:pt x="2190466" y="1715805"/>
                  <a:pt x="2238233" y="1740825"/>
                  <a:pt x="2279176" y="1770395"/>
                </a:cubicBezTo>
                <a:cubicBezTo>
                  <a:pt x="2320119" y="1799965"/>
                  <a:pt x="2326943" y="1929618"/>
                  <a:pt x="2374710" y="1920520"/>
                </a:cubicBezTo>
                <a:cubicBezTo>
                  <a:pt x="2422477" y="1911422"/>
                  <a:pt x="2513463" y="1809064"/>
                  <a:pt x="2565779" y="1715804"/>
                </a:cubicBezTo>
                <a:cubicBezTo>
                  <a:pt x="2618095" y="1622544"/>
                  <a:pt x="2643117" y="1470144"/>
                  <a:pt x="2688609" y="1360962"/>
                </a:cubicBezTo>
                <a:cubicBezTo>
                  <a:pt x="2734101" y="1251780"/>
                  <a:pt x="2793242" y="1160794"/>
                  <a:pt x="2838734" y="1060711"/>
                </a:cubicBezTo>
                <a:cubicBezTo>
                  <a:pt x="2884226" y="960628"/>
                  <a:pt x="2927445" y="812777"/>
                  <a:pt x="2961564" y="760461"/>
                </a:cubicBezTo>
                <a:cubicBezTo>
                  <a:pt x="2995683" y="708145"/>
                  <a:pt x="2991135" y="767285"/>
                  <a:pt x="3043451" y="746813"/>
                </a:cubicBezTo>
                <a:cubicBezTo>
                  <a:pt x="3095767" y="726341"/>
                  <a:pt x="3189027" y="585315"/>
                  <a:pt x="3275463" y="637631"/>
                </a:cubicBezTo>
                <a:cubicBezTo>
                  <a:pt x="3361899" y="689947"/>
                  <a:pt x="3441511" y="890114"/>
                  <a:pt x="3562066" y="1060711"/>
                </a:cubicBezTo>
                <a:cubicBezTo>
                  <a:pt x="3682621" y="1231308"/>
                  <a:pt x="3871415" y="1588425"/>
                  <a:pt x="3998794" y="1661213"/>
                </a:cubicBezTo>
                <a:cubicBezTo>
                  <a:pt x="4126173" y="1734001"/>
                  <a:pt x="4246728" y="1515637"/>
                  <a:pt x="4326340" y="1497440"/>
                </a:cubicBezTo>
                <a:cubicBezTo>
                  <a:pt x="4405952" y="1479243"/>
                  <a:pt x="4421875" y="1538383"/>
                  <a:pt x="4476466" y="1552031"/>
                </a:cubicBezTo>
                <a:cubicBezTo>
                  <a:pt x="4531057" y="1565679"/>
                  <a:pt x="4603844" y="1622544"/>
                  <a:pt x="4653886" y="1579326"/>
                </a:cubicBezTo>
                <a:cubicBezTo>
                  <a:pt x="4703928" y="1536108"/>
                  <a:pt x="4726674" y="1379159"/>
                  <a:pt x="4776716" y="1292723"/>
                </a:cubicBezTo>
                <a:cubicBezTo>
                  <a:pt x="4826758" y="1206287"/>
                  <a:pt x="4874525" y="1049338"/>
                  <a:pt x="4954137" y="1060711"/>
                </a:cubicBezTo>
                <a:cubicBezTo>
                  <a:pt x="5033749" y="1072084"/>
                  <a:pt x="5133833" y="1231308"/>
                  <a:pt x="5254388" y="1360962"/>
                </a:cubicBezTo>
                <a:cubicBezTo>
                  <a:pt x="5374943" y="1490616"/>
                  <a:pt x="5511421" y="1806789"/>
                  <a:pt x="5677469" y="1838634"/>
                </a:cubicBezTo>
                <a:cubicBezTo>
                  <a:pt x="5843517" y="1870479"/>
                  <a:pt x="6141493" y="1649840"/>
                  <a:pt x="6250675" y="1552031"/>
                </a:cubicBezTo>
                <a:cubicBezTo>
                  <a:pt x="6359857" y="1454222"/>
                  <a:pt x="6232478" y="1354138"/>
                  <a:pt x="6332561" y="1251780"/>
                </a:cubicBezTo>
                <a:cubicBezTo>
                  <a:pt x="6432645" y="1149422"/>
                  <a:pt x="6723797" y="949255"/>
                  <a:pt x="6851176" y="937882"/>
                </a:cubicBezTo>
                <a:cubicBezTo>
                  <a:pt x="6978555" y="926509"/>
                  <a:pt x="7014950" y="1083457"/>
                  <a:pt x="7096836" y="1183541"/>
                </a:cubicBezTo>
                <a:cubicBezTo>
                  <a:pt x="7178723" y="1283624"/>
                  <a:pt x="7342495" y="1538383"/>
                  <a:pt x="7342495" y="1538383"/>
                </a:cubicBezTo>
                <a:cubicBezTo>
                  <a:pt x="7433480" y="1670311"/>
                  <a:pt x="7556310" y="1824986"/>
                  <a:pt x="7642746" y="1975111"/>
                </a:cubicBezTo>
                <a:cubicBezTo>
                  <a:pt x="7729182" y="2125236"/>
                  <a:pt x="7770125" y="2327678"/>
                  <a:pt x="7861110" y="2439135"/>
                </a:cubicBezTo>
                <a:cubicBezTo>
                  <a:pt x="7952095" y="2550592"/>
                  <a:pt x="8077200" y="2648401"/>
                  <a:pt x="8188657" y="2643852"/>
                </a:cubicBezTo>
                <a:cubicBezTo>
                  <a:pt x="8300114" y="2639303"/>
                  <a:pt x="8429768" y="2536945"/>
                  <a:pt x="8529851" y="2411840"/>
                </a:cubicBezTo>
                <a:cubicBezTo>
                  <a:pt x="8629935" y="2286735"/>
                  <a:pt x="8734567" y="2050174"/>
                  <a:pt x="8789158" y="1893225"/>
                </a:cubicBezTo>
                <a:cubicBezTo>
                  <a:pt x="8843749" y="1736276"/>
                  <a:pt x="8768687" y="1643016"/>
                  <a:pt x="8857397" y="1470144"/>
                </a:cubicBezTo>
                <a:cubicBezTo>
                  <a:pt x="8946108" y="1297272"/>
                  <a:pt x="9184943" y="1051613"/>
                  <a:pt x="9321421" y="855995"/>
                </a:cubicBezTo>
                <a:cubicBezTo>
                  <a:pt x="9457899" y="660377"/>
                  <a:pt x="9542060" y="337380"/>
                  <a:pt x="9676263" y="296437"/>
                </a:cubicBezTo>
                <a:cubicBezTo>
                  <a:pt x="9810466" y="255494"/>
                  <a:pt x="9978788" y="482956"/>
                  <a:pt x="10126639" y="610335"/>
                </a:cubicBezTo>
                <a:cubicBezTo>
                  <a:pt x="10274490" y="737714"/>
                  <a:pt x="10470107" y="878741"/>
                  <a:pt x="10563367" y="1060711"/>
                </a:cubicBezTo>
                <a:cubicBezTo>
                  <a:pt x="10656627" y="1242681"/>
                  <a:pt x="10597487" y="1490616"/>
                  <a:pt x="10686197" y="1702156"/>
                </a:cubicBezTo>
                <a:cubicBezTo>
                  <a:pt x="10774907" y="1913696"/>
                  <a:pt x="10938681" y="2175278"/>
                  <a:pt x="11095630" y="2329953"/>
                </a:cubicBezTo>
                <a:cubicBezTo>
                  <a:pt x="11252579" y="2484628"/>
                  <a:pt x="11505062" y="2655225"/>
                  <a:pt x="11627892" y="2630204"/>
                </a:cubicBezTo>
                <a:cubicBezTo>
                  <a:pt x="11750722" y="2605183"/>
                  <a:pt x="11737075" y="2198025"/>
                  <a:pt x="11832609" y="2179828"/>
                </a:cubicBezTo>
                <a:cubicBezTo>
                  <a:pt x="11928143" y="2161631"/>
                  <a:pt x="12114662" y="2373171"/>
                  <a:pt x="12201098" y="2521022"/>
                </a:cubicBezTo>
                <a:cubicBezTo>
                  <a:pt x="12287534" y="2668873"/>
                  <a:pt x="12214746" y="3023714"/>
                  <a:pt x="12351224" y="3066932"/>
                </a:cubicBezTo>
                <a:cubicBezTo>
                  <a:pt x="12487702" y="3110150"/>
                  <a:pt x="12833445" y="2775780"/>
                  <a:pt x="13019964" y="2780329"/>
                </a:cubicBezTo>
                <a:cubicBezTo>
                  <a:pt x="13206483" y="2784878"/>
                  <a:pt x="13299743" y="3132897"/>
                  <a:pt x="13470340" y="3094228"/>
                </a:cubicBezTo>
                <a:cubicBezTo>
                  <a:pt x="13640937" y="3055559"/>
                  <a:pt x="13811534" y="2675696"/>
                  <a:pt x="14043546" y="2548317"/>
                </a:cubicBezTo>
                <a:cubicBezTo>
                  <a:pt x="14275558" y="2420938"/>
                  <a:pt x="14703188" y="2341326"/>
                  <a:pt x="14862412" y="2329953"/>
                </a:cubicBezTo>
                <a:cubicBezTo>
                  <a:pt x="15021636" y="2318580"/>
                  <a:pt x="14896531" y="2409566"/>
                  <a:pt x="14998889" y="2480079"/>
                </a:cubicBezTo>
                <a:cubicBezTo>
                  <a:pt x="15101247" y="2550593"/>
                  <a:pt x="15287767" y="2891786"/>
                  <a:pt x="15476561" y="2753034"/>
                </a:cubicBezTo>
                <a:cubicBezTo>
                  <a:pt x="15665355" y="2614282"/>
                  <a:pt x="15940585" y="1797690"/>
                  <a:pt x="16131654" y="1647565"/>
                </a:cubicBezTo>
                <a:cubicBezTo>
                  <a:pt x="16322723" y="1497440"/>
                  <a:pt x="16454651" y="1977386"/>
                  <a:pt x="16622973" y="1852282"/>
                </a:cubicBezTo>
                <a:cubicBezTo>
                  <a:pt x="16791295" y="1727178"/>
                  <a:pt x="17009660" y="1169893"/>
                  <a:pt x="17141588" y="896938"/>
                </a:cubicBezTo>
                <a:cubicBezTo>
                  <a:pt x="17273516" y="623983"/>
                  <a:pt x="17332657" y="360126"/>
                  <a:pt x="17414543" y="214550"/>
                </a:cubicBezTo>
                <a:cubicBezTo>
                  <a:pt x="17496429" y="68974"/>
                  <a:pt x="17591964" y="57601"/>
                  <a:pt x="17632907" y="23482"/>
                </a:cubicBezTo>
                <a:cubicBezTo>
                  <a:pt x="17673850" y="-10637"/>
                  <a:pt x="17667026" y="-402"/>
                  <a:pt x="17660203" y="9834"/>
                </a:cubicBezTo>
              </a:path>
            </a:pathLst>
          </a:cu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Forme libre 72">
            <a:extLst>
              <a:ext uri="{FF2B5EF4-FFF2-40B4-BE49-F238E27FC236}">
                <a16:creationId xmlns:a16="http://schemas.microsoft.com/office/drawing/2014/main" id="{2924BBD0-1D68-4C3F-ADA1-DB49236613C2}"/>
              </a:ext>
            </a:extLst>
          </p:cNvPr>
          <p:cNvSpPr/>
          <p:nvPr/>
        </p:nvSpPr>
        <p:spPr>
          <a:xfrm rot="1940684" flipH="1">
            <a:off x="3368537" y="3053697"/>
            <a:ext cx="5545709" cy="445023"/>
          </a:xfrm>
          <a:custGeom>
            <a:avLst/>
            <a:gdLst>
              <a:gd name="connsiteX0" fmla="*/ 0 w 17665360"/>
              <a:gd name="connsiteY0" fmla="*/ 2370897 h 3097226"/>
              <a:gd name="connsiteX1" fmla="*/ 204716 w 17665360"/>
              <a:gd name="connsiteY1" fmla="*/ 2111589 h 3097226"/>
              <a:gd name="connsiteX2" fmla="*/ 409433 w 17665360"/>
              <a:gd name="connsiteY2" fmla="*/ 1688508 h 3097226"/>
              <a:gd name="connsiteX3" fmla="*/ 641445 w 17665360"/>
              <a:gd name="connsiteY3" fmla="*/ 1401905 h 3097226"/>
              <a:gd name="connsiteX4" fmla="*/ 914400 w 17665360"/>
              <a:gd name="connsiteY4" fmla="*/ 1279076 h 3097226"/>
              <a:gd name="connsiteX5" fmla="*/ 1378424 w 17665360"/>
              <a:gd name="connsiteY5" fmla="*/ 1320019 h 3097226"/>
              <a:gd name="connsiteX6" fmla="*/ 1705970 w 17665360"/>
              <a:gd name="connsiteY6" fmla="*/ 1715804 h 3097226"/>
              <a:gd name="connsiteX7" fmla="*/ 1910686 w 17665360"/>
              <a:gd name="connsiteY7" fmla="*/ 1934168 h 3097226"/>
              <a:gd name="connsiteX8" fmla="*/ 2129051 w 17665360"/>
              <a:gd name="connsiteY8" fmla="*/ 1743100 h 3097226"/>
              <a:gd name="connsiteX9" fmla="*/ 2279176 w 17665360"/>
              <a:gd name="connsiteY9" fmla="*/ 1770395 h 3097226"/>
              <a:gd name="connsiteX10" fmla="*/ 2374710 w 17665360"/>
              <a:gd name="connsiteY10" fmla="*/ 1920520 h 3097226"/>
              <a:gd name="connsiteX11" fmla="*/ 2565779 w 17665360"/>
              <a:gd name="connsiteY11" fmla="*/ 1715804 h 3097226"/>
              <a:gd name="connsiteX12" fmla="*/ 2688609 w 17665360"/>
              <a:gd name="connsiteY12" fmla="*/ 1360962 h 3097226"/>
              <a:gd name="connsiteX13" fmla="*/ 2838734 w 17665360"/>
              <a:gd name="connsiteY13" fmla="*/ 1060711 h 3097226"/>
              <a:gd name="connsiteX14" fmla="*/ 2961564 w 17665360"/>
              <a:gd name="connsiteY14" fmla="*/ 760461 h 3097226"/>
              <a:gd name="connsiteX15" fmla="*/ 3043451 w 17665360"/>
              <a:gd name="connsiteY15" fmla="*/ 746813 h 3097226"/>
              <a:gd name="connsiteX16" fmla="*/ 3275463 w 17665360"/>
              <a:gd name="connsiteY16" fmla="*/ 637631 h 3097226"/>
              <a:gd name="connsiteX17" fmla="*/ 3562066 w 17665360"/>
              <a:gd name="connsiteY17" fmla="*/ 1060711 h 3097226"/>
              <a:gd name="connsiteX18" fmla="*/ 3998794 w 17665360"/>
              <a:gd name="connsiteY18" fmla="*/ 1661213 h 3097226"/>
              <a:gd name="connsiteX19" fmla="*/ 4326340 w 17665360"/>
              <a:gd name="connsiteY19" fmla="*/ 1497440 h 3097226"/>
              <a:gd name="connsiteX20" fmla="*/ 4476466 w 17665360"/>
              <a:gd name="connsiteY20" fmla="*/ 1552031 h 3097226"/>
              <a:gd name="connsiteX21" fmla="*/ 4653886 w 17665360"/>
              <a:gd name="connsiteY21" fmla="*/ 1579326 h 3097226"/>
              <a:gd name="connsiteX22" fmla="*/ 4776716 w 17665360"/>
              <a:gd name="connsiteY22" fmla="*/ 1292723 h 3097226"/>
              <a:gd name="connsiteX23" fmla="*/ 4954137 w 17665360"/>
              <a:gd name="connsiteY23" fmla="*/ 1060711 h 3097226"/>
              <a:gd name="connsiteX24" fmla="*/ 5254388 w 17665360"/>
              <a:gd name="connsiteY24" fmla="*/ 1360962 h 3097226"/>
              <a:gd name="connsiteX25" fmla="*/ 5677469 w 17665360"/>
              <a:gd name="connsiteY25" fmla="*/ 1838634 h 3097226"/>
              <a:gd name="connsiteX26" fmla="*/ 6250675 w 17665360"/>
              <a:gd name="connsiteY26" fmla="*/ 1552031 h 3097226"/>
              <a:gd name="connsiteX27" fmla="*/ 6332561 w 17665360"/>
              <a:gd name="connsiteY27" fmla="*/ 1251780 h 3097226"/>
              <a:gd name="connsiteX28" fmla="*/ 6851176 w 17665360"/>
              <a:gd name="connsiteY28" fmla="*/ 937882 h 3097226"/>
              <a:gd name="connsiteX29" fmla="*/ 7096836 w 17665360"/>
              <a:gd name="connsiteY29" fmla="*/ 1183541 h 3097226"/>
              <a:gd name="connsiteX30" fmla="*/ 7342495 w 17665360"/>
              <a:gd name="connsiteY30" fmla="*/ 1538383 h 3097226"/>
              <a:gd name="connsiteX31" fmla="*/ 7642746 w 17665360"/>
              <a:gd name="connsiteY31" fmla="*/ 1975111 h 3097226"/>
              <a:gd name="connsiteX32" fmla="*/ 7861110 w 17665360"/>
              <a:gd name="connsiteY32" fmla="*/ 2439135 h 3097226"/>
              <a:gd name="connsiteX33" fmla="*/ 8188657 w 17665360"/>
              <a:gd name="connsiteY33" fmla="*/ 2643852 h 3097226"/>
              <a:gd name="connsiteX34" fmla="*/ 8529851 w 17665360"/>
              <a:gd name="connsiteY34" fmla="*/ 2411840 h 3097226"/>
              <a:gd name="connsiteX35" fmla="*/ 8789158 w 17665360"/>
              <a:gd name="connsiteY35" fmla="*/ 1893225 h 3097226"/>
              <a:gd name="connsiteX36" fmla="*/ 8857397 w 17665360"/>
              <a:gd name="connsiteY36" fmla="*/ 1470144 h 3097226"/>
              <a:gd name="connsiteX37" fmla="*/ 9321421 w 17665360"/>
              <a:gd name="connsiteY37" fmla="*/ 855995 h 3097226"/>
              <a:gd name="connsiteX38" fmla="*/ 9676263 w 17665360"/>
              <a:gd name="connsiteY38" fmla="*/ 296437 h 3097226"/>
              <a:gd name="connsiteX39" fmla="*/ 10126639 w 17665360"/>
              <a:gd name="connsiteY39" fmla="*/ 610335 h 3097226"/>
              <a:gd name="connsiteX40" fmla="*/ 10563367 w 17665360"/>
              <a:gd name="connsiteY40" fmla="*/ 1060711 h 3097226"/>
              <a:gd name="connsiteX41" fmla="*/ 10686197 w 17665360"/>
              <a:gd name="connsiteY41" fmla="*/ 1702156 h 3097226"/>
              <a:gd name="connsiteX42" fmla="*/ 11095630 w 17665360"/>
              <a:gd name="connsiteY42" fmla="*/ 2329953 h 3097226"/>
              <a:gd name="connsiteX43" fmla="*/ 11627892 w 17665360"/>
              <a:gd name="connsiteY43" fmla="*/ 2630204 h 3097226"/>
              <a:gd name="connsiteX44" fmla="*/ 11832609 w 17665360"/>
              <a:gd name="connsiteY44" fmla="*/ 2179828 h 3097226"/>
              <a:gd name="connsiteX45" fmla="*/ 12201098 w 17665360"/>
              <a:gd name="connsiteY45" fmla="*/ 2521022 h 3097226"/>
              <a:gd name="connsiteX46" fmla="*/ 12351224 w 17665360"/>
              <a:gd name="connsiteY46" fmla="*/ 3066932 h 3097226"/>
              <a:gd name="connsiteX47" fmla="*/ 13019964 w 17665360"/>
              <a:gd name="connsiteY47" fmla="*/ 2780329 h 3097226"/>
              <a:gd name="connsiteX48" fmla="*/ 13470340 w 17665360"/>
              <a:gd name="connsiteY48" fmla="*/ 3094228 h 3097226"/>
              <a:gd name="connsiteX49" fmla="*/ 14043546 w 17665360"/>
              <a:gd name="connsiteY49" fmla="*/ 2548317 h 3097226"/>
              <a:gd name="connsiteX50" fmla="*/ 14862412 w 17665360"/>
              <a:gd name="connsiteY50" fmla="*/ 2329953 h 3097226"/>
              <a:gd name="connsiteX51" fmla="*/ 14998889 w 17665360"/>
              <a:gd name="connsiteY51" fmla="*/ 2480079 h 3097226"/>
              <a:gd name="connsiteX52" fmla="*/ 15476561 w 17665360"/>
              <a:gd name="connsiteY52" fmla="*/ 2753034 h 3097226"/>
              <a:gd name="connsiteX53" fmla="*/ 16131654 w 17665360"/>
              <a:gd name="connsiteY53" fmla="*/ 1647565 h 3097226"/>
              <a:gd name="connsiteX54" fmla="*/ 16622973 w 17665360"/>
              <a:gd name="connsiteY54" fmla="*/ 1852282 h 3097226"/>
              <a:gd name="connsiteX55" fmla="*/ 17141588 w 17665360"/>
              <a:gd name="connsiteY55" fmla="*/ 896938 h 3097226"/>
              <a:gd name="connsiteX56" fmla="*/ 17414543 w 17665360"/>
              <a:gd name="connsiteY56" fmla="*/ 214550 h 3097226"/>
              <a:gd name="connsiteX57" fmla="*/ 17632907 w 17665360"/>
              <a:gd name="connsiteY57" fmla="*/ 23482 h 3097226"/>
              <a:gd name="connsiteX58" fmla="*/ 17660203 w 17665360"/>
              <a:gd name="connsiteY58" fmla="*/ 9834 h 30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7665360" h="3097226">
                <a:moveTo>
                  <a:pt x="0" y="2370897"/>
                </a:moveTo>
                <a:cubicBezTo>
                  <a:pt x="68238" y="2298108"/>
                  <a:pt x="136477" y="2225320"/>
                  <a:pt x="204716" y="2111589"/>
                </a:cubicBezTo>
                <a:cubicBezTo>
                  <a:pt x="272955" y="1997857"/>
                  <a:pt x="336645" y="1806789"/>
                  <a:pt x="409433" y="1688508"/>
                </a:cubicBezTo>
                <a:cubicBezTo>
                  <a:pt x="482221" y="1570227"/>
                  <a:pt x="557284" y="1470144"/>
                  <a:pt x="641445" y="1401905"/>
                </a:cubicBezTo>
                <a:cubicBezTo>
                  <a:pt x="725606" y="1333666"/>
                  <a:pt x="791570" y="1292724"/>
                  <a:pt x="914400" y="1279076"/>
                </a:cubicBezTo>
                <a:cubicBezTo>
                  <a:pt x="1037230" y="1265428"/>
                  <a:pt x="1246496" y="1247231"/>
                  <a:pt x="1378424" y="1320019"/>
                </a:cubicBezTo>
                <a:cubicBezTo>
                  <a:pt x="1510352" y="1392807"/>
                  <a:pt x="1617260" y="1613446"/>
                  <a:pt x="1705970" y="1715804"/>
                </a:cubicBezTo>
                <a:cubicBezTo>
                  <a:pt x="1794680" y="1818162"/>
                  <a:pt x="1840173" y="1929619"/>
                  <a:pt x="1910686" y="1934168"/>
                </a:cubicBezTo>
                <a:cubicBezTo>
                  <a:pt x="1981200" y="1938717"/>
                  <a:pt x="2067636" y="1770395"/>
                  <a:pt x="2129051" y="1743100"/>
                </a:cubicBezTo>
                <a:cubicBezTo>
                  <a:pt x="2190466" y="1715805"/>
                  <a:pt x="2238233" y="1740825"/>
                  <a:pt x="2279176" y="1770395"/>
                </a:cubicBezTo>
                <a:cubicBezTo>
                  <a:pt x="2320119" y="1799965"/>
                  <a:pt x="2326943" y="1929618"/>
                  <a:pt x="2374710" y="1920520"/>
                </a:cubicBezTo>
                <a:cubicBezTo>
                  <a:pt x="2422477" y="1911422"/>
                  <a:pt x="2513463" y="1809064"/>
                  <a:pt x="2565779" y="1715804"/>
                </a:cubicBezTo>
                <a:cubicBezTo>
                  <a:pt x="2618095" y="1622544"/>
                  <a:pt x="2643117" y="1470144"/>
                  <a:pt x="2688609" y="1360962"/>
                </a:cubicBezTo>
                <a:cubicBezTo>
                  <a:pt x="2734101" y="1251780"/>
                  <a:pt x="2793242" y="1160794"/>
                  <a:pt x="2838734" y="1060711"/>
                </a:cubicBezTo>
                <a:cubicBezTo>
                  <a:pt x="2884226" y="960628"/>
                  <a:pt x="2927445" y="812777"/>
                  <a:pt x="2961564" y="760461"/>
                </a:cubicBezTo>
                <a:cubicBezTo>
                  <a:pt x="2995683" y="708145"/>
                  <a:pt x="2991135" y="767285"/>
                  <a:pt x="3043451" y="746813"/>
                </a:cubicBezTo>
                <a:cubicBezTo>
                  <a:pt x="3095767" y="726341"/>
                  <a:pt x="3189027" y="585315"/>
                  <a:pt x="3275463" y="637631"/>
                </a:cubicBezTo>
                <a:cubicBezTo>
                  <a:pt x="3361899" y="689947"/>
                  <a:pt x="3441511" y="890114"/>
                  <a:pt x="3562066" y="1060711"/>
                </a:cubicBezTo>
                <a:cubicBezTo>
                  <a:pt x="3682621" y="1231308"/>
                  <a:pt x="3871415" y="1588425"/>
                  <a:pt x="3998794" y="1661213"/>
                </a:cubicBezTo>
                <a:cubicBezTo>
                  <a:pt x="4126173" y="1734001"/>
                  <a:pt x="4246728" y="1515637"/>
                  <a:pt x="4326340" y="1497440"/>
                </a:cubicBezTo>
                <a:cubicBezTo>
                  <a:pt x="4405952" y="1479243"/>
                  <a:pt x="4421875" y="1538383"/>
                  <a:pt x="4476466" y="1552031"/>
                </a:cubicBezTo>
                <a:cubicBezTo>
                  <a:pt x="4531057" y="1565679"/>
                  <a:pt x="4603844" y="1622544"/>
                  <a:pt x="4653886" y="1579326"/>
                </a:cubicBezTo>
                <a:cubicBezTo>
                  <a:pt x="4703928" y="1536108"/>
                  <a:pt x="4726674" y="1379159"/>
                  <a:pt x="4776716" y="1292723"/>
                </a:cubicBezTo>
                <a:cubicBezTo>
                  <a:pt x="4826758" y="1206287"/>
                  <a:pt x="4874525" y="1049338"/>
                  <a:pt x="4954137" y="1060711"/>
                </a:cubicBezTo>
                <a:cubicBezTo>
                  <a:pt x="5033749" y="1072084"/>
                  <a:pt x="5133833" y="1231308"/>
                  <a:pt x="5254388" y="1360962"/>
                </a:cubicBezTo>
                <a:cubicBezTo>
                  <a:pt x="5374943" y="1490616"/>
                  <a:pt x="5511421" y="1806789"/>
                  <a:pt x="5677469" y="1838634"/>
                </a:cubicBezTo>
                <a:cubicBezTo>
                  <a:pt x="5843517" y="1870479"/>
                  <a:pt x="6141493" y="1649840"/>
                  <a:pt x="6250675" y="1552031"/>
                </a:cubicBezTo>
                <a:cubicBezTo>
                  <a:pt x="6359857" y="1454222"/>
                  <a:pt x="6232478" y="1354138"/>
                  <a:pt x="6332561" y="1251780"/>
                </a:cubicBezTo>
                <a:cubicBezTo>
                  <a:pt x="6432645" y="1149422"/>
                  <a:pt x="6723797" y="949255"/>
                  <a:pt x="6851176" y="937882"/>
                </a:cubicBezTo>
                <a:cubicBezTo>
                  <a:pt x="6978555" y="926509"/>
                  <a:pt x="7014950" y="1083457"/>
                  <a:pt x="7096836" y="1183541"/>
                </a:cubicBezTo>
                <a:cubicBezTo>
                  <a:pt x="7178723" y="1283624"/>
                  <a:pt x="7342495" y="1538383"/>
                  <a:pt x="7342495" y="1538383"/>
                </a:cubicBezTo>
                <a:cubicBezTo>
                  <a:pt x="7433480" y="1670311"/>
                  <a:pt x="7556310" y="1824986"/>
                  <a:pt x="7642746" y="1975111"/>
                </a:cubicBezTo>
                <a:cubicBezTo>
                  <a:pt x="7729182" y="2125236"/>
                  <a:pt x="7770125" y="2327678"/>
                  <a:pt x="7861110" y="2439135"/>
                </a:cubicBezTo>
                <a:cubicBezTo>
                  <a:pt x="7952095" y="2550592"/>
                  <a:pt x="8077200" y="2648401"/>
                  <a:pt x="8188657" y="2643852"/>
                </a:cubicBezTo>
                <a:cubicBezTo>
                  <a:pt x="8300114" y="2639303"/>
                  <a:pt x="8429768" y="2536945"/>
                  <a:pt x="8529851" y="2411840"/>
                </a:cubicBezTo>
                <a:cubicBezTo>
                  <a:pt x="8629935" y="2286735"/>
                  <a:pt x="8734567" y="2050174"/>
                  <a:pt x="8789158" y="1893225"/>
                </a:cubicBezTo>
                <a:cubicBezTo>
                  <a:pt x="8843749" y="1736276"/>
                  <a:pt x="8768687" y="1643016"/>
                  <a:pt x="8857397" y="1470144"/>
                </a:cubicBezTo>
                <a:cubicBezTo>
                  <a:pt x="8946108" y="1297272"/>
                  <a:pt x="9184943" y="1051613"/>
                  <a:pt x="9321421" y="855995"/>
                </a:cubicBezTo>
                <a:cubicBezTo>
                  <a:pt x="9457899" y="660377"/>
                  <a:pt x="9542060" y="337380"/>
                  <a:pt x="9676263" y="296437"/>
                </a:cubicBezTo>
                <a:cubicBezTo>
                  <a:pt x="9810466" y="255494"/>
                  <a:pt x="9978788" y="482956"/>
                  <a:pt x="10126639" y="610335"/>
                </a:cubicBezTo>
                <a:cubicBezTo>
                  <a:pt x="10274490" y="737714"/>
                  <a:pt x="10470107" y="878741"/>
                  <a:pt x="10563367" y="1060711"/>
                </a:cubicBezTo>
                <a:cubicBezTo>
                  <a:pt x="10656627" y="1242681"/>
                  <a:pt x="10597487" y="1490616"/>
                  <a:pt x="10686197" y="1702156"/>
                </a:cubicBezTo>
                <a:cubicBezTo>
                  <a:pt x="10774907" y="1913696"/>
                  <a:pt x="10938681" y="2175278"/>
                  <a:pt x="11095630" y="2329953"/>
                </a:cubicBezTo>
                <a:cubicBezTo>
                  <a:pt x="11252579" y="2484628"/>
                  <a:pt x="11505062" y="2655225"/>
                  <a:pt x="11627892" y="2630204"/>
                </a:cubicBezTo>
                <a:cubicBezTo>
                  <a:pt x="11750722" y="2605183"/>
                  <a:pt x="11737075" y="2198025"/>
                  <a:pt x="11832609" y="2179828"/>
                </a:cubicBezTo>
                <a:cubicBezTo>
                  <a:pt x="11928143" y="2161631"/>
                  <a:pt x="12114662" y="2373171"/>
                  <a:pt x="12201098" y="2521022"/>
                </a:cubicBezTo>
                <a:cubicBezTo>
                  <a:pt x="12287534" y="2668873"/>
                  <a:pt x="12214746" y="3023714"/>
                  <a:pt x="12351224" y="3066932"/>
                </a:cubicBezTo>
                <a:cubicBezTo>
                  <a:pt x="12487702" y="3110150"/>
                  <a:pt x="12833445" y="2775780"/>
                  <a:pt x="13019964" y="2780329"/>
                </a:cubicBezTo>
                <a:cubicBezTo>
                  <a:pt x="13206483" y="2784878"/>
                  <a:pt x="13299743" y="3132897"/>
                  <a:pt x="13470340" y="3094228"/>
                </a:cubicBezTo>
                <a:cubicBezTo>
                  <a:pt x="13640937" y="3055559"/>
                  <a:pt x="13811534" y="2675696"/>
                  <a:pt x="14043546" y="2548317"/>
                </a:cubicBezTo>
                <a:cubicBezTo>
                  <a:pt x="14275558" y="2420938"/>
                  <a:pt x="14703188" y="2341326"/>
                  <a:pt x="14862412" y="2329953"/>
                </a:cubicBezTo>
                <a:cubicBezTo>
                  <a:pt x="15021636" y="2318580"/>
                  <a:pt x="14896531" y="2409566"/>
                  <a:pt x="14998889" y="2480079"/>
                </a:cubicBezTo>
                <a:cubicBezTo>
                  <a:pt x="15101247" y="2550593"/>
                  <a:pt x="15287767" y="2891786"/>
                  <a:pt x="15476561" y="2753034"/>
                </a:cubicBezTo>
                <a:cubicBezTo>
                  <a:pt x="15665355" y="2614282"/>
                  <a:pt x="15940585" y="1797690"/>
                  <a:pt x="16131654" y="1647565"/>
                </a:cubicBezTo>
                <a:cubicBezTo>
                  <a:pt x="16322723" y="1497440"/>
                  <a:pt x="16454651" y="1977386"/>
                  <a:pt x="16622973" y="1852282"/>
                </a:cubicBezTo>
                <a:cubicBezTo>
                  <a:pt x="16791295" y="1727178"/>
                  <a:pt x="17009660" y="1169893"/>
                  <a:pt x="17141588" y="896938"/>
                </a:cubicBezTo>
                <a:cubicBezTo>
                  <a:pt x="17273516" y="623983"/>
                  <a:pt x="17332657" y="360126"/>
                  <a:pt x="17414543" y="214550"/>
                </a:cubicBezTo>
                <a:cubicBezTo>
                  <a:pt x="17496429" y="68974"/>
                  <a:pt x="17591964" y="57601"/>
                  <a:pt x="17632907" y="23482"/>
                </a:cubicBezTo>
                <a:cubicBezTo>
                  <a:pt x="17673850" y="-10637"/>
                  <a:pt x="17667026" y="-402"/>
                  <a:pt x="17660203" y="9834"/>
                </a:cubicBezTo>
              </a:path>
            </a:pathLst>
          </a:cu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orme libre 73">
            <a:extLst>
              <a:ext uri="{FF2B5EF4-FFF2-40B4-BE49-F238E27FC236}">
                <a16:creationId xmlns:a16="http://schemas.microsoft.com/office/drawing/2014/main" id="{41E8D581-13D6-468C-AB61-AECFEDFC2884}"/>
              </a:ext>
            </a:extLst>
          </p:cNvPr>
          <p:cNvSpPr/>
          <p:nvPr/>
        </p:nvSpPr>
        <p:spPr>
          <a:xfrm rot="1940684" flipH="1">
            <a:off x="3985768" y="2873405"/>
            <a:ext cx="5545709" cy="195414"/>
          </a:xfrm>
          <a:custGeom>
            <a:avLst/>
            <a:gdLst>
              <a:gd name="connsiteX0" fmla="*/ 0 w 17665360"/>
              <a:gd name="connsiteY0" fmla="*/ 2370897 h 3097226"/>
              <a:gd name="connsiteX1" fmla="*/ 204716 w 17665360"/>
              <a:gd name="connsiteY1" fmla="*/ 2111589 h 3097226"/>
              <a:gd name="connsiteX2" fmla="*/ 409433 w 17665360"/>
              <a:gd name="connsiteY2" fmla="*/ 1688508 h 3097226"/>
              <a:gd name="connsiteX3" fmla="*/ 641445 w 17665360"/>
              <a:gd name="connsiteY3" fmla="*/ 1401905 h 3097226"/>
              <a:gd name="connsiteX4" fmla="*/ 914400 w 17665360"/>
              <a:gd name="connsiteY4" fmla="*/ 1279076 h 3097226"/>
              <a:gd name="connsiteX5" fmla="*/ 1378424 w 17665360"/>
              <a:gd name="connsiteY5" fmla="*/ 1320019 h 3097226"/>
              <a:gd name="connsiteX6" fmla="*/ 1705970 w 17665360"/>
              <a:gd name="connsiteY6" fmla="*/ 1715804 h 3097226"/>
              <a:gd name="connsiteX7" fmla="*/ 1910686 w 17665360"/>
              <a:gd name="connsiteY7" fmla="*/ 1934168 h 3097226"/>
              <a:gd name="connsiteX8" fmla="*/ 2129051 w 17665360"/>
              <a:gd name="connsiteY8" fmla="*/ 1743100 h 3097226"/>
              <a:gd name="connsiteX9" fmla="*/ 2279176 w 17665360"/>
              <a:gd name="connsiteY9" fmla="*/ 1770395 h 3097226"/>
              <a:gd name="connsiteX10" fmla="*/ 2374710 w 17665360"/>
              <a:gd name="connsiteY10" fmla="*/ 1920520 h 3097226"/>
              <a:gd name="connsiteX11" fmla="*/ 2565779 w 17665360"/>
              <a:gd name="connsiteY11" fmla="*/ 1715804 h 3097226"/>
              <a:gd name="connsiteX12" fmla="*/ 2688609 w 17665360"/>
              <a:gd name="connsiteY12" fmla="*/ 1360962 h 3097226"/>
              <a:gd name="connsiteX13" fmla="*/ 2838734 w 17665360"/>
              <a:gd name="connsiteY13" fmla="*/ 1060711 h 3097226"/>
              <a:gd name="connsiteX14" fmla="*/ 2961564 w 17665360"/>
              <a:gd name="connsiteY14" fmla="*/ 760461 h 3097226"/>
              <a:gd name="connsiteX15" fmla="*/ 3043451 w 17665360"/>
              <a:gd name="connsiteY15" fmla="*/ 746813 h 3097226"/>
              <a:gd name="connsiteX16" fmla="*/ 3275463 w 17665360"/>
              <a:gd name="connsiteY16" fmla="*/ 637631 h 3097226"/>
              <a:gd name="connsiteX17" fmla="*/ 3562066 w 17665360"/>
              <a:gd name="connsiteY17" fmla="*/ 1060711 h 3097226"/>
              <a:gd name="connsiteX18" fmla="*/ 3998794 w 17665360"/>
              <a:gd name="connsiteY18" fmla="*/ 1661213 h 3097226"/>
              <a:gd name="connsiteX19" fmla="*/ 4326340 w 17665360"/>
              <a:gd name="connsiteY19" fmla="*/ 1497440 h 3097226"/>
              <a:gd name="connsiteX20" fmla="*/ 4476466 w 17665360"/>
              <a:gd name="connsiteY20" fmla="*/ 1552031 h 3097226"/>
              <a:gd name="connsiteX21" fmla="*/ 4653886 w 17665360"/>
              <a:gd name="connsiteY21" fmla="*/ 1579326 h 3097226"/>
              <a:gd name="connsiteX22" fmla="*/ 4776716 w 17665360"/>
              <a:gd name="connsiteY22" fmla="*/ 1292723 h 3097226"/>
              <a:gd name="connsiteX23" fmla="*/ 4954137 w 17665360"/>
              <a:gd name="connsiteY23" fmla="*/ 1060711 h 3097226"/>
              <a:gd name="connsiteX24" fmla="*/ 5254388 w 17665360"/>
              <a:gd name="connsiteY24" fmla="*/ 1360962 h 3097226"/>
              <a:gd name="connsiteX25" fmla="*/ 5677469 w 17665360"/>
              <a:gd name="connsiteY25" fmla="*/ 1838634 h 3097226"/>
              <a:gd name="connsiteX26" fmla="*/ 6250675 w 17665360"/>
              <a:gd name="connsiteY26" fmla="*/ 1552031 h 3097226"/>
              <a:gd name="connsiteX27" fmla="*/ 6332561 w 17665360"/>
              <a:gd name="connsiteY27" fmla="*/ 1251780 h 3097226"/>
              <a:gd name="connsiteX28" fmla="*/ 6851176 w 17665360"/>
              <a:gd name="connsiteY28" fmla="*/ 937882 h 3097226"/>
              <a:gd name="connsiteX29" fmla="*/ 7096836 w 17665360"/>
              <a:gd name="connsiteY29" fmla="*/ 1183541 h 3097226"/>
              <a:gd name="connsiteX30" fmla="*/ 7342495 w 17665360"/>
              <a:gd name="connsiteY30" fmla="*/ 1538383 h 3097226"/>
              <a:gd name="connsiteX31" fmla="*/ 7642746 w 17665360"/>
              <a:gd name="connsiteY31" fmla="*/ 1975111 h 3097226"/>
              <a:gd name="connsiteX32" fmla="*/ 7861110 w 17665360"/>
              <a:gd name="connsiteY32" fmla="*/ 2439135 h 3097226"/>
              <a:gd name="connsiteX33" fmla="*/ 8188657 w 17665360"/>
              <a:gd name="connsiteY33" fmla="*/ 2643852 h 3097226"/>
              <a:gd name="connsiteX34" fmla="*/ 8529851 w 17665360"/>
              <a:gd name="connsiteY34" fmla="*/ 2411840 h 3097226"/>
              <a:gd name="connsiteX35" fmla="*/ 8789158 w 17665360"/>
              <a:gd name="connsiteY35" fmla="*/ 1893225 h 3097226"/>
              <a:gd name="connsiteX36" fmla="*/ 8857397 w 17665360"/>
              <a:gd name="connsiteY36" fmla="*/ 1470144 h 3097226"/>
              <a:gd name="connsiteX37" fmla="*/ 9321421 w 17665360"/>
              <a:gd name="connsiteY37" fmla="*/ 855995 h 3097226"/>
              <a:gd name="connsiteX38" fmla="*/ 9676263 w 17665360"/>
              <a:gd name="connsiteY38" fmla="*/ 296437 h 3097226"/>
              <a:gd name="connsiteX39" fmla="*/ 10126639 w 17665360"/>
              <a:gd name="connsiteY39" fmla="*/ 610335 h 3097226"/>
              <a:gd name="connsiteX40" fmla="*/ 10563367 w 17665360"/>
              <a:gd name="connsiteY40" fmla="*/ 1060711 h 3097226"/>
              <a:gd name="connsiteX41" fmla="*/ 10686197 w 17665360"/>
              <a:gd name="connsiteY41" fmla="*/ 1702156 h 3097226"/>
              <a:gd name="connsiteX42" fmla="*/ 11095630 w 17665360"/>
              <a:gd name="connsiteY42" fmla="*/ 2329953 h 3097226"/>
              <a:gd name="connsiteX43" fmla="*/ 11627892 w 17665360"/>
              <a:gd name="connsiteY43" fmla="*/ 2630204 h 3097226"/>
              <a:gd name="connsiteX44" fmla="*/ 11832609 w 17665360"/>
              <a:gd name="connsiteY44" fmla="*/ 2179828 h 3097226"/>
              <a:gd name="connsiteX45" fmla="*/ 12201098 w 17665360"/>
              <a:gd name="connsiteY45" fmla="*/ 2521022 h 3097226"/>
              <a:gd name="connsiteX46" fmla="*/ 12351224 w 17665360"/>
              <a:gd name="connsiteY46" fmla="*/ 3066932 h 3097226"/>
              <a:gd name="connsiteX47" fmla="*/ 13019964 w 17665360"/>
              <a:gd name="connsiteY47" fmla="*/ 2780329 h 3097226"/>
              <a:gd name="connsiteX48" fmla="*/ 13470340 w 17665360"/>
              <a:gd name="connsiteY48" fmla="*/ 3094228 h 3097226"/>
              <a:gd name="connsiteX49" fmla="*/ 14043546 w 17665360"/>
              <a:gd name="connsiteY49" fmla="*/ 2548317 h 3097226"/>
              <a:gd name="connsiteX50" fmla="*/ 14862412 w 17665360"/>
              <a:gd name="connsiteY50" fmla="*/ 2329953 h 3097226"/>
              <a:gd name="connsiteX51" fmla="*/ 14998889 w 17665360"/>
              <a:gd name="connsiteY51" fmla="*/ 2480079 h 3097226"/>
              <a:gd name="connsiteX52" fmla="*/ 15476561 w 17665360"/>
              <a:gd name="connsiteY52" fmla="*/ 2753034 h 3097226"/>
              <a:gd name="connsiteX53" fmla="*/ 16131654 w 17665360"/>
              <a:gd name="connsiteY53" fmla="*/ 1647565 h 3097226"/>
              <a:gd name="connsiteX54" fmla="*/ 16622973 w 17665360"/>
              <a:gd name="connsiteY54" fmla="*/ 1852282 h 3097226"/>
              <a:gd name="connsiteX55" fmla="*/ 17141588 w 17665360"/>
              <a:gd name="connsiteY55" fmla="*/ 896938 h 3097226"/>
              <a:gd name="connsiteX56" fmla="*/ 17414543 w 17665360"/>
              <a:gd name="connsiteY56" fmla="*/ 214550 h 3097226"/>
              <a:gd name="connsiteX57" fmla="*/ 17632907 w 17665360"/>
              <a:gd name="connsiteY57" fmla="*/ 23482 h 3097226"/>
              <a:gd name="connsiteX58" fmla="*/ 17660203 w 17665360"/>
              <a:gd name="connsiteY58" fmla="*/ 9834 h 30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7665360" h="3097226">
                <a:moveTo>
                  <a:pt x="0" y="2370897"/>
                </a:moveTo>
                <a:cubicBezTo>
                  <a:pt x="68238" y="2298108"/>
                  <a:pt x="136477" y="2225320"/>
                  <a:pt x="204716" y="2111589"/>
                </a:cubicBezTo>
                <a:cubicBezTo>
                  <a:pt x="272955" y="1997857"/>
                  <a:pt x="336645" y="1806789"/>
                  <a:pt x="409433" y="1688508"/>
                </a:cubicBezTo>
                <a:cubicBezTo>
                  <a:pt x="482221" y="1570227"/>
                  <a:pt x="557284" y="1470144"/>
                  <a:pt x="641445" y="1401905"/>
                </a:cubicBezTo>
                <a:cubicBezTo>
                  <a:pt x="725606" y="1333666"/>
                  <a:pt x="791570" y="1292724"/>
                  <a:pt x="914400" y="1279076"/>
                </a:cubicBezTo>
                <a:cubicBezTo>
                  <a:pt x="1037230" y="1265428"/>
                  <a:pt x="1246496" y="1247231"/>
                  <a:pt x="1378424" y="1320019"/>
                </a:cubicBezTo>
                <a:cubicBezTo>
                  <a:pt x="1510352" y="1392807"/>
                  <a:pt x="1617260" y="1613446"/>
                  <a:pt x="1705970" y="1715804"/>
                </a:cubicBezTo>
                <a:cubicBezTo>
                  <a:pt x="1794680" y="1818162"/>
                  <a:pt x="1840173" y="1929619"/>
                  <a:pt x="1910686" y="1934168"/>
                </a:cubicBezTo>
                <a:cubicBezTo>
                  <a:pt x="1981200" y="1938717"/>
                  <a:pt x="2067636" y="1770395"/>
                  <a:pt x="2129051" y="1743100"/>
                </a:cubicBezTo>
                <a:cubicBezTo>
                  <a:pt x="2190466" y="1715805"/>
                  <a:pt x="2238233" y="1740825"/>
                  <a:pt x="2279176" y="1770395"/>
                </a:cubicBezTo>
                <a:cubicBezTo>
                  <a:pt x="2320119" y="1799965"/>
                  <a:pt x="2326943" y="1929618"/>
                  <a:pt x="2374710" y="1920520"/>
                </a:cubicBezTo>
                <a:cubicBezTo>
                  <a:pt x="2422477" y="1911422"/>
                  <a:pt x="2513463" y="1809064"/>
                  <a:pt x="2565779" y="1715804"/>
                </a:cubicBezTo>
                <a:cubicBezTo>
                  <a:pt x="2618095" y="1622544"/>
                  <a:pt x="2643117" y="1470144"/>
                  <a:pt x="2688609" y="1360962"/>
                </a:cubicBezTo>
                <a:cubicBezTo>
                  <a:pt x="2734101" y="1251780"/>
                  <a:pt x="2793242" y="1160794"/>
                  <a:pt x="2838734" y="1060711"/>
                </a:cubicBezTo>
                <a:cubicBezTo>
                  <a:pt x="2884226" y="960628"/>
                  <a:pt x="2927445" y="812777"/>
                  <a:pt x="2961564" y="760461"/>
                </a:cubicBezTo>
                <a:cubicBezTo>
                  <a:pt x="2995683" y="708145"/>
                  <a:pt x="2991135" y="767285"/>
                  <a:pt x="3043451" y="746813"/>
                </a:cubicBezTo>
                <a:cubicBezTo>
                  <a:pt x="3095767" y="726341"/>
                  <a:pt x="3189027" y="585315"/>
                  <a:pt x="3275463" y="637631"/>
                </a:cubicBezTo>
                <a:cubicBezTo>
                  <a:pt x="3361899" y="689947"/>
                  <a:pt x="3441511" y="890114"/>
                  <a:pt x="3562066" y="1060711"/>
                </a:cubicBezTo>
                <a:cubicBezTo>
                  <a:pt x="3682621" y="1231308"/>
                  <a:pt x="3871415" y="1588425"/>
                  <a:pt x="3998794" y="1661213"/>
                </a:cubicBezTo>
                <a:cubicBezTo>
                  <a:pt x="4126173" y="1734001"/>
                  <a:pt x="4246728" y="1515637"/>
                  <a:pt x="4326340" y="1497440"/>
                </a:cubicBezTo>
                <a:cubicBezTo>
                  <a:pt x="4405952" y="1479243"/>
                  <a:pt x="4421875" y="1538383"/>
                  <a:pt x="4476466" y="1552031"/>
                </a:cubicBezTo>
                <a:cubicBezTo>
                  <a:pt x="4531057" y="1565679"/>
                  <a:pt x="4603844" y="1622544"/>
                  <a:pt x="4653886" y="1579326"/>
                </a:cubicBezTo>
                <a:cubicBezTo>
                  <a:pt x="4703928" y="1536108"/>
                  <a:pt x="4726674" y="1379159"/>
                  <a:pt x="4776716" y="1292723"/>
                </a:cubicBezTo>
                <a:cubicBezTo>
                  <a:pt x="4826758" y="1206287"/>
                  <a:pt x="4874525" y="1049338"/>
                  <a:pt x="4954137" y="1060711"/>
                </a:cubicBezTo>
                <a:cubicBezTo>
                  <a:pt x="5033749" y="1072084"/>
                  <a:pt x="5133833" y="1231308"/>
                  <a:pt x="5254388" y="1360962"/>
                </a:cubicBezTo>
                <a:cubicBezTo>
                  <a:pt x="5374943" y="1490616"/>
                  <a:pt x="5511421" y="1806789"/>
                  <a:pt x="5677469" y="1838634"/>
                </a:cubicBezTo>
                <a:cubicBezTo>
                  <a:pt x="5843517" y="1870479"/>
                  <a:pt x="6141493" y="1649840"/>
                  <a:pt x="6250675" y="1552031"/>
                </a:cubicBezTo>
                <a:cubicBezTo>
                  <a:pt x="6359857" y="1454222"/>
                  <a:pt x="6232478" y="1354138"/>
                  <a:pt x="6332561" y="1251780"/>
                </a:cubicBezTo>
                <a:cubicBezTo>
                  <a:pt x="6432645" y="1149422"/>
                  <a:pt x="6723797" y="949255"/>
                  <a:pt x="6851176" y="937882"/>
                </a:cubicBezTo>
                <a:cubicBezTo>
                  <a:pt x="6978555" y="926509"/>
                  <a:pt x="7014950" y="1083457"/>
                  <a:pt x="7096836" y="1183541"/>
                </a:cubicBezTo>
                <a:cubicBezTo>
                  <a:pt x="7178723" y="1283624"/>
                  <a:pt x="7342495" y="1538383"/>
                  <a:pt x="7342495" y="1538383"/>
                </a:cubicBezTo>
                <a:cubicBezTo>
                  <a:pt x="7433480" y="1670311"/>
                  <a:pt x="7556310" y="1824986"/>
                  <a:pt x="7642746" y="1975111"/>
                </a:cubicBezTo>
                <a:cubicBezTo>
                  <a:pt x="7729182" y="2125236"/>
                  <a:pt x="7770125" y="2327678"/>
                  <a:pt x="7861110" y="2439135"/>
                </a:cubicBezTo>
                <a:cubicBezTo>
                  <a:pt x="7952095" y="2550592"/>
                  <a:pt x="8077200" y="2648401"/>
                  <a:pt x="8188657" y="2643852"/>
                </a:cubicBezTo>
                <a:cubicBezTo>
                  <a:pt x="8300114" y="2639303"/>
                  <a:pt x="8429768" y="2536945"/>
                  <a:pt x="8529851" y="2411840"/>
                </a:cubicBezTo>
                <a:cubicBezTo>
                  <a:pt x="8629935" y="2286735"/>
                  <a:pt x="8734567" y="2050174"/>
                  <a:pt x="8789158" y="1893225"/>
                </a:cubicBezTo>
                <a:cubicBezTo>
                  <a:pt x="8843749" y="1736276"/>
                  <a:pt x="8768687" y="1643016"/>
                  <a:pt x="8857397" y="1470144"/>
                </a:cubicBezTo>
                <a:cubicBezTo>
                  <a:pt x="8946108" y="1297272"/>
                  <a:pt x="9184943" y="1051613"/>
                  <a:pt x="9321421" y="855995"/>
                </a:cubicBezTo>
                <a:cubicBezTo>
                  <a:pt x="9457899" y="660377"/>
                  <a:pt x="9542060" y="337380"/>
                  <a:pt x="9676263" y="296437"/>
                </a:cubicBezTo>
                <a:cubicBezTo>
                  <a:pt x="9810466" y="255494"/>
                  <a:pt x="9978788" y="482956"/>
                  <a:pt x="10126639" y="610335"/>
                </a:cubicBezTo>
                <a:cubicBezTo>
                  <a:pt x="10274490" y="737714"/>
                  <a:pt x="10470107" y="878741"/>
                  <a:pt x="10563367" y="1060711"/>
                </a:cubicBezTo>
                <a:cubicBezTo>
                  <a:pt x="10656627" y="1242681"/>
                  <a:pt x="10597487" y="1490616"/>
                  <a:pt x="10686197" y="1702156"/>
                </a:cubicBezTo>
                <a:cubicBezTo>
                  <a:pt x="10774907" y="1913696"/>
                  <a:pt x="10938681" y="2175278"/>
                  <a:pt x="11095630" y="2329953"/>
                </a:cubicBezTo>
                <a:cubicBezTo>
                  <a:pt x="11252579" y="2484628"/>
                  <a:pt x="11505062" y="2655225"/>
                  <a:pt x="11627892" y="2630204"/>
                </a:cubicBezTo>
                <a:cubicBezTo>
                  <a:pt x="11750722" y="2605183"/>
                  <a:pt x="11737075" y="2198025"/>
                  <a:pt x="11832609" y="2179828"/>
                </a:cubicBezTo>
                <a:cubicBezTo>
                  <a:pt x="11928143" y="2161631"/>
                  <a:pt x="12114662" y="2373171"/>
                  <a:pt x="12201098" y="2521022"/>
                </a:cubicBezTo>
                <a:cubicBezTo>
                  <a:pt x="12287534" y="2668873"/>
                  <a:pt x="12214746" y="3023714"/>
                  <a:pt x="12351224" y="3066932"/>
                </a:cubicBezTo>
                <a:cubicBezTo>
                  <a:pt x="12487702" y="3110150"/>
                  <a:pt x="12833445" y="2775780"/>
                  <a:pt x="13019964" y="2780329"/>
                </a:cubicBezTo>
                <a:cubicBezTo>
                  <a:pt x="13206483" y="2784878"/>
                  <a:pt x="13299743" y="3132897"/>
                  <a:pt x="13470340" y="3094228"/>
                </a:cubicBezTo>
                <a:cubicBezTo>
                  <a:pt x="13640937" y="3055559"/>
                  <a:pt x="13811534" y="2675696"/>
                  <a:pt x="14043546" y="2548317"/>
                </a:cubicBezTo>
                <a:cubicBezTo>
                  <a:pt x="14275558" y="2420938"/>
                  <a:pt x="14703188" y="2341326"/>
                  <a:pt x="14862412" y="2329953"/>
                </a:cubicBezTo>
                <a:cubicBezTo>
                  <a:pt x="15021636" y="2318580"/>
                  <a:pt x="14896531" y="2409566"/>
                  <a:pt x="14998889" y="2480079"/>
                </a:cubicBezTo>
                <a:cubicBezTo>
                  <a:pt x="15101247" y="2550593"/>
                  <a:pt x="15287767" y="2891786"/>
                  <a:pt x="15476561" y="2753034"/>
                </a:cubicBezTo>
                <a:cubicBezTo>
                  <a:pt x="15665355" y="2614282"/>
                  <a:pt x="15940585" y="1797690"/>
                  <a:pt x="16131654" y="1647565"/>
                </a:cubicBezTo>
                <a:cubicBezTo>
                  <a:pt x="16322723" y="1497440"/>
                  <a:pt x="16454651" y="1977386"/>
                  <a:pt x="16622973" y="1852282"/>
                </a:cubicBezTo>
                <a:cubicBezTo>
                  <a:pt x="16791295" y="1727178"/>
                  <a:pt x="17009660" y="1169893"/>
                  <a:pt x="17141588" y="896938"/>
                </a:cubicBezTo>
                <a:cubicBezTo>
                  <a:pt x="17273516" y="623983"/>
                  <a:pt x="17332657" y="360126"/>
                  <a:pt x="17414543" y="214550"/>
                </a:cubicBezTo>
                <a:cubicBezTo>
                  <a:pt x="17496429" y="68974"/>
                  <a:pt x="17591964" y="57601"/>
                  <a:pt x="17632907" y="23482"/>
                </a:cubicBezTo>
                <a:cubicBezTo>
                  <a:pt x="17673850" y="-10637"/>
                  <a:pt x="17667026" y="-402"/>
                  <a:pt x="17660203" y="9834"/>
                </a:cubicBezTo>
              </a:path>
            </a:pathLst>
          </a:cu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7" name="Connecteur droit avec flèche 206">
            <a:extLst>
              <a:ext uri="{FF2B5EF4-FFF2-40B4-BE49-F238E27FC236}">
                <a16:creationId xmlns:a16="http://schemas.microsoft.com/office/drawing/2014/main" id="{AA5B68BB-5729-4656-B5BB-EA1D1ED058D8}"/>
              </a:ext>
            </a:extLst>
          </p:cNvPr>
          <p:cNvCxnSpPr/>
          <p:nvPr/>
        </p:nvCxnSpPr>
        <p:spPr>
          <a:xfrm flipV="1">
            <a:off x="3414861" y="3703226"/>
            <a:ext cx="276259" cy="348028"/>
          </a:xfrm>
          <a:prstGeom prst="straightConnector1">
            <a:avLst/>
          </a:prstGeom>
          <a:ln w="476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ZoneTexte 207">
            <a:extLst>
              <a:ext uri="{FF2B5EF4-FFF2-40B4-BE49-F238E27FC236}">
                <a16:creationId xmlns:a16="http://schemas.microsoft.com/office/drawing/2014/main" id="{DEE20687-C7E1-4795-9B68-94AE4E8A9C2A}"/>
              </a:ext>
            </a:extLst>
          </p:cNvPr>
          <p:cNvSpPr txBox="1"/>
          <p:nvPr/>
        </p:nvSpPr>
        <p:spPr>
          <a:xfrm>
            <a:off x="2000458" y="3374321"/>
            <a:ext cx="22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Random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phase </a:t>
            </a:r>
            <a:r>
              <a:rPr lang="el-GR" dirty="0">
                <a:solidFill>
                  <a:srgbClr val="FF0000"/>
                </a:solidFill>
              </a:rPr>
              <a:t>δ</a:t>
            </a: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ϕ</a:t>
            </a:r>
            <a:r>
              <a:rPr lang="fr-FR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(t)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9" name="Image 208">
            <a:extLst>
              <a:ext uri="{FF2B5EF4-FFF2-40B4-BE49-F238E27FC236}">
                <a16:creationId xmlns:a16="http://schemas.microsoft.com/office/drawing/2014/main" id="{BA8E6960-EC2B-4251-B9F1-AD92A233B1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2076">
            <a:off x="4407481" y="6596637"/>
            <a:ext cx="578781" cy="586775"/>
          </a:xfrm>
          <a:prstGeom prst="ellipse">
            <a:avLst/>
          </a:prstGeom>
        </p:spPr>
      </p:pic>
      <p:cxnSp>
        <p:nvCxnSpPr>
          <p:cNvPr id="210" name="Connecteur droit avec flèche 209">
            <a:extLst>
              <a:ext uri="{FF2B5EF4-FFF2-40B4-BE49-F238E27FC236}">
                <a16:creationId xmlns:a16="http://schemas.microsoft.com/office/drawing/2014/main" id="{77FE2284-EBC7-43E7-A595-FA7A26389EB0}"/>
              </a:ext>
            </a:extLst>
          </p:cNvPr>
          <p:cNvCxnSpPr/>
          <p:nvPr/>
        </p:nvCxnSpPr>
        <p:spPr>
          <a:xfrm flipV="1">
            <a:off x="6752001" y="5151037"/>
            <a:ext cx="381394" cy="547928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ZoneTexte 210">
            <a:extLst>
              <a:ext uri="{FF2B5EF4-FFF2-40B4-BE49-F238E27FC236}">
                <a16:creationId xmlns:a16="http://schemas.microsoft.com/office/drawing/2014/main" id="{0F61247F-06F0-4618-AADF-FE38B013E722}"/>
              </a:ext>
            </a:extLst>
          </p:cNvPr>
          <p:cNvSpPr txBox="1"/>
          <p:nvPr/>
        </p:nvSpPr>
        <p:spPr>
          <a:xfrm>
            <a:off x="7052610" y="5366235"/>
            <a:ext cx="236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Random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phase : </a:t>
            </a:r>
            <a:r>
              <a:rPr lang="el-GR" dirty="0">
                <a:solidFill>
                  <a:srgbClr val="FF0000"/>
                </a:solidFill>
              </a:rPr>
              <a:t>δ</a:t>
            </a: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ϕ</a:t>
            </a:r>
            <a:r>
              <a:rPr lang="fr-FR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(t)</a:t>
            </a:r>
            <a:endParaRPr lang="en-US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2" name="Connecteur droit 211">
            <a:extLst>
              <a:ext uri="{FF2B5EF4-FFF2-40B4-BE49-F238E27FC236}">
                <a16:creationId xmlns:a16="http://schemas.microsoft.com/office/drawing/2014/main" id="{69159AAE-B9E5-49AC-A833-76CCC400CE06}"/>
              </a:ext>
            </a:extLst>
          </p:cNvPr>
          <p:cNvCxnSpPr/>
          <p:nvPr/>
        </p:nvCxnSpPr>
        <p:spPr>
          <a:xfrm>
            <a:off x="1796796" y="2387336"/>
            <a:ext cx="5237699" cy="3457962"/>
          </a:xfrm>
          <a:prstGeom prst="line">
            <a:avLst/>
          </a:prstGeom>
          <a:ln w="539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3" name="Group 4">
            <a:extLst>
              <a:ext uri="{FF2B5EF4-FFF2-40B4-BE49-F238E27FC236}">
                <a16:creationId xmlns:a16="http://schemas.microsoft.com/office/drawing/2014/main" id="{4B57622F-480D-49C2-B096-CD880C830A60}"/>
              </a:ext>
            </a:extLst>
          </p:cNvPr>
          <p:cNvGrpSpPr/>
          <p:nvPr/>
        </p:nvGrpSpPr>
        <p:grpSpPr>
          <a:xfrm>
            <a:off x="5388527" y="2479412"/>
            <a:ext cx="6615144" cy="1911657"/>
            <a:chOff x="5388527" y="2286906"/>
            <a:chExt cx="6615144" cy="1911657"/>
          </a:xfrm>
        </p:grpSpPr>
        <p:sp>
          <p:nvSpPr>
            <p:cNvPr id="214" name="ZoneTexte 29">
              <a:extLst>
                <a:ext uri="{FF2B5EF4-FFF2-40B4-BE49-F238E27FC236}">
                  <a16:creationId xmlns:a16="http://schemas.microsoft.com/office/drawing/2014/main" id="{A5197461-B50A-468B-905B-5DC8CAB7E80C}"/>
                </a:ext>
              </a:extLst>
            </p:cNvPr>
            <p:cNvSpPr txBox="1"/>
            <p:nvPr/>
          </p:nvSpPr>
          <p:spPr>
            <a:xfrm>
              <a:off x="5951931" y="2286906"/>
              <a:ext cx="29690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>
                  <a:solidFill>
                    <a:schemeClr val="bg1"/>
                  </a:solidFill>
                </a:rPr>
                <a:t>φ</a:t>
              </a:r>
              <a:r>
                <a:rPr lang="fr-FR" sz="2800" baseline="-25000" dirty="0">
                  <a:solidFill>
                    <a:schemeClr val="bg1"/>
                  </a:solidFill>
                </a:rPr>
                <a:t>12</a:t>
              </a:r>
              <a:r>
                <a:rPr lang="fr-FR" sz="2800" dirty="0">
                  <a:solidFill>
                    <a:schemeClr val="bg1"/>
                  </a:solidFill>
                </a:rPr>
                <a:t>= </a:t>
              </a:r>
              <a:r>
                <a:rPr lang="el-GR" sz="2800" dirty="0">
                  <a:solidFill>
                    <a:srgbClr val="01FF62"/>
                  </a:solidFill>
                </a:rPr>
                <a:t>ϕ</a:t>
              </a:r>
              <a:r>
                <a:rPr lang="fr-FR" sz="2800" baseline="-25000" dirty="0">
                  <a:solidFill>
                    <a:srgbClr val="01FF62"/>
                  </a:solidFill>
                </a:rPr>
                <a:t>12 </a:t>
              </a:r>
              <a:r>
                <a:rPr lang="fr-FR" sz="2800" dirty="0">
                  <a:solidFill>
                    <a:srgbClr val="FF0000"/>
                  </a:solidFill>
                </a:rPr>
                <a:t>+</a:t>
              </a:r>
              <a:r>
                <a:rPr lang="el-GR" sz="2800" dirty="0">
                  <a:solidFill>
                    <a:srgbClr val="FF0000"/>
                  </a:solidFill>
                </a:rPr>
                <a:t>δϕ</a:t>
              </a:r>
              <a:r>
                <a:rPr lang="fr-FR" sz="2800" baseline="-25000" dirty="0">
                  <a:solidFill>
                    <a:srgbClr val="FF0000"/>
                  </a:solidFill>
                </a:rPr>
                <a:t>2 </a:t>
              </a:r>
              <a:r>
                <a:rPr lang="fr-FR" sz="2800" dirty="0">
                  <a:solidFill>
                    <a:srgbClr val="FF0000"/>
                  </a:solidFill>
                </a:rPr>
                <a:t>-</a:t>
              </a:r>
              <a:r>
                <a:rPr lang="el-GR" sz="2800" dirty="0">
                  <a:solidFill>
                    <a:srgbClr val="FF0000"/>
                  </a:solidFill>
                </a:rPr>
                <a:t> δϕ</a:t>
              </a:r>
              <a:r>
                <a:rPr lang="fr-FR" sz="2800" baseline="-25000" dirty="0">
                  <a:solidFill>
                    <a:srgbClr val="FF0000"/>
                  </a:solidFill>
                </a:rPr>
                <a:t>1</a:t>
              </a:r>
              <a:endParaRPr lang="en-US" sz="28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215" name="ZoneTexte 36">
              <a:extLst>
                <a:ext uri="{FF2B5EF4-FFF2-40B4-BE49-F238E27FC236}">
                  <a16:creationId xmlns:a16="http://schemas.microsoft.com/office/drawing/2014/main" id="{7D3EDFCA-56B5-4309-8708-C977C34810AD}"/>
                </a:ext>
              </a:extLst>
            </p:cNvPr>
            <p:cNvSpPr txBox="1"/>
            <p:nvPr/>
          </p:nvSpPr>
          <p:spPr>
            <a:xfrm>
              <a:off x="5388527" y="2998234"/>
              <a:ext cx="661514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01FF62"/>
                  </a:solidFill>
                </a:rPr>
                <a:t>ϕ</a:t>
              </a:r>
              <a:r>
                <a:rPr lang="en-US" sz="2400" baseline="-25000" dirty="0" err="1">
                  <a:solidFill>
                    <a:srgbClr val="01FF62"/>
                  </a:solidFill>
                </a:rPr>
                <a:t>ij</a:t>
              </a:r>
              <a:r>
                <a:rPr lang="en-US" sz="2400" baseline="-25000" dirty="0">
                  <a:solidFill>
                    <a:srgbClr val="01FF62"/>
                  </a:solidFill>
                </a:rPr>
                <a:t> </a:t>
              </a:r>
              <a:r>
                <a:rPr lang="en-US" sz="2400" dirty="0">
                  <a:solidFill>
                    <a:srgbClr val="01FF62"/>
                  </a:solidFill>
                </a:rPr>
                <a:t>= « True » phase for the </a:t>
              </a:r>
              <a:r>
                <a:rPr lang="en-US" sz="2400" dirty="0" err="1">
                  <a:solidFill>
                    <a:srgbClr val="01FF62"/>
                  </a:solidFill>
                </a:rPr>
                <a:t>ij</a:t>
              </a:r>
              <a:r>
                <a:rPr lang="en-US" sz="2400" dirty="0">
                  <a:solidFill>
                    <a:srgbClr val="01FF62"/>
                  </a:solidFill>
                </a:rPr>
                <a:t> baseline</a:t>
              </a:r>
            </a:p>
            <a:p>
              <a:r>
                <a:rPr lang="en-US" sz="2400" dirty="0" err="1">
                  <a:solidFill>
                    <a:srgbClr val="FF0000"/>
                  </a:solidFill>
                </a:rPr>
                <a:t>δϕ</a:t>
              </a:r>
              <a:r>
                <a:rPr lang="en-US" sz="2400" baseline="-25000" dirty="0" err="1">
                  <a:solidFill>
                    <a:srgbClr val="FF0000"/>
                  </a:solidFill>
                </a:rPr>
                <a:t>i</a:t>
              </a:r>
              <a:r>
                <a:rPr lang="en-US" sz="2400" dirty="0">
                  <a:solidFill>
                    <a:srgbClr val="FF0000"/>
                  </a:solidFill>
                </a:rPr>
                <a:t> = Atmospheric « random » phase on telescope </a:t>
              </a:r>
              <a:r>
                <a:rPr lang="en-US" sz="2400" dirty="0" err="1">
                  <a:solidFill>
                    <a:srgbClr val="FF0000"/>
                  </a:solidFill>
                </a:rPr>
                <a:t>i</a:t>
              </a:r>
              <a:endParaRPr lang="en-US" sz="2400" dirty="0">
                <a:solidFill>
                  <a:srgbClr val="FF0000"/>
                </a:solidFill>
              </a:endParaRPr>
            </a:p>
            <a:p>
              <a:r>
                <a:rPr lang="en-US" sz="2400" dirty="0" err="1">
                  <a:solidFill>
                    <a:schemeClr val="bg1"/>
                  </a:solidFill>
                </a:rPr>
                <a:t>φ</a:t>
              </a:r>
              <a:r>
                <a:rPr lang="en-US" sz="2400" baseline="-25000" dirty="0" err="1">
                  <a:solidFill>
                    <a:schemeClr val="bg1"/>
                  </a:solidFill>
                </a:rPr>
                <a:t>ij</a:t>
              </a:r>
              <a:r>
                <a:rPr lang="en-US" sz="2400" dirty="0">
                  <a:solidFill>
                    <a:schemeClr val="bg1"/>
                  </a:solidFill>
                </a:rPr>
                <a:t> = Measured phase for the </a:t>
              </a:r>
              <a:r>
                <a:rPr lang="en-US" sz="2400" dirty="0" err="1">
                  <a:solidFill>
                    <a:schemeClr val="bg1"/>
                  </a:solidFill>
                </a:rPr>
                <a:t>ij</a:t>
              </a:r>
              <a:r>
                <a:rPr lang="en-US" sz="2400" dirty="0">
                  <a:solidFill>
                    <a:schemeClr val="bg1"/>
                  </a:solidFill>
                </a:rPr>
                <a:t> baseline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46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0D744A1C-93EB-4886-88DB-95C12FF05E6C}"/>
              </a:ext>
            </a:extLst>
          </p:cNvPr>
          <p:cNvSpPr/>
          <p:nvPr/>
        </p:nvSpPr>
        <p:spPr>
          <a:xfrm>
            <a:off x="4499317" y="-261074"/>
            <a:ext cx="8761" cy="8761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000000"/>
          </a:solidFill>
          <a:ln w="982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0AD083-C1BB-4AAA-91F3-38D8C0B7D0BA}"/>
              </a:ext>
            </a:extLst>
          </p:cNvPr>
          <p:cNvSpPr txBox="1">
            <a:spLocks/>
          </p:cNvSpPr>
          <p:nvPr/>
        </p:nvSpPr>
        <p:spPr>
          <a:xfrm>
            <a:off x="1039053" y="0"/>
            <a:ext cx="12072313" cy="996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5400" b="1" dirty="0">
                <a:solidFill>
                  <a:schemeClr val="bg1"/>
                </a:solidFill>
              </a:rPr>
              <a:t> Our science </a:t>
            </a:r>
            <a:r>
              <a:rPr lang="fr-FR" sz="5400" b="1" dirty="0" err="1">
                <a:solidFill>
                  <a:schemeClr val="bg1"/>
                </a:solidFill>
              </a:rPr>
              <a:t>with</a:t>
            </a:r>
            <a:r>
              <a:rPr lang="fr-FR" sz="5400" b="1" dirty="0">
                <a:solidFill>
                  <a:schemeClr val="bg1"/>
                </a:solidFill>
              </a:rPr>
              <a:t> MATISSE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2C9F9-D8AD-4EF8-A033-7FC80AA3D738}"/>
              </a:ext>
            </a:extLst>
          </p:cNvPr>
          <p:cNvSpPr/>
          <p:nvPr/>
        </p:nvSpPr>
        <p:spPr>
          <a:xfrm>
            <a:off x="82695" y="9593"/>
            <a:ext cx="1036232" cy="9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83EAAED-2A9B-4ACC-ADE2-EDC4BA72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" r="11918" b="19028"/>
          <a:stretch/>
        </p:blipFill>
        <p:spPr>
          <a:xfrm>
            <a:off x="82695" y="0"/>
            <a:ext cx="1036233" cy="996596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773FAC1E-D0E2-4C20-8413-76C803745C49}"/>
              </a:ext>
            </a:extLst>
          </p:cNvPr>
          <p:cNvSpPr txBox="1">
            <a:spLocks/>
          </p:cNvSpPr>
          <p:nvPr/>
        </p:nvSpPr>
        <p:spPr>
          <a:xfrm>
            <a:off x="1030705" y="11490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88D0BE54-020E-4F04-945C-8C0EEB5F0214}"/>
              </a:ext>
            </a:extLst>
          </p:cNvPr>
          <p:cNvSpPr/>
          <p:nvPr/>
        </p:nvSpPr>
        <p:spPr>
          <a:xfrm>
            <a:off x="1132765" y="4607579"/>
            <a:ext cx="832513" cy="805218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endParaRPr lang="en-US" dirty="0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E505D5FB-A8A4-4A85-9A3F-AA9F2915E9B0}"/>
              </a:ext>
            </a:extLst>
          </p:cNvPr>
          <p:cNvSpPr/>
          <p:nvPr/>
        </p:nvSpPr>
        <p:spPr>
          <a:xfrm>
            <a:off x="2731827" y="1690688"/>
            <a:ext cx="832513" cy="805218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  <a:endParaRPr lang="en-US" dirty="0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159EADAB-8B2D-4588-A0C9-D08690E7ABE7}"/>
              </a:ext>
            </a:extLst>
          </p:cNvPr>
          <p:cNvSpPr/>
          <p:nvPr/>
        </p:nvSpPr>
        <p:spPr>
          <a:xfrm>
            <a:off x="5338550" y="3938838"/>
            <a:ext cx="832513" cy="805218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  <a:endParaRPr lang="en-US" dirty="0"/>
          </a:p>
        </p:txBody>
      </p: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67149E05-0F01-486E-9814-F4519B32DEAB}"/>
              </a:ext>
            </a:extLst>
          </p:cNvPr>
          <p:cNvCxnSpPr/>
          <p:nvPr/>
        </p:nvCxnSpPr>
        <p:spPr>
          <a:xfrm flipH="1">
            <a:off x="1694828" y="2495906"/>
            <a:ext cx="1304724" cy="2122064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3E0CAFC1-C109-4734-8385-4D7CDE6C6072}"/>
              </a:ext>
            </a:extLst>
          </p:cNvPr>
          <p:cNvCxnSpPr/>
          <p:nvPr/>
        </p:nvCxnSpPr>
        <p:spPr>
          <a:xfrm flipH="1">
            <a:off x="1965279" y="4406168"/>
            <a:ext cx="3373271" cy="538660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746911EB-802D-4B7E-A2F1-3A8C41A02764}"/>
              </a:ext>
            </a:extLst>
          </p:cNvPr>
          <p:cNvCxnSpPr>
            <a:stCxn id="66" idx="5"/>
            <a:endCxn id="67" idx="1"/>
          </p:cNvCxnSpPr>
          <p:nvPr/>
        </p:nvCxnSpPr>
        <p:spPr>
          <a:xfrm>
            <a:off x="3442421" y="2377985"/>
            <a:ext cx="2018048" cy="1678774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ZoneTexte 70">
            <a:extLst>
              <a:ext uri="{FF2B5EF4-FFF2-40B4-BE49-F238E27FC236}">
                <a16:creationId xmlns:a16="http://schemas.microsoft.com/office/drawing/2014/main" id="{6B856D8D-04A0-4B7C-AF09-76FB68C1C104}"/>
              </a:ext>
            </a:extLst>
          </p:cNvPr>
          <p:cNvSpPr txBox="1"/>
          <p:nvPr/>
        </p:nvSpPr>
        <p:spPr>
          <a:xfrm rot="18130493">
            <a:off x="482900" y="3170650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</a:rPr>
              <a:t>φ</a:t>
            </a:r>
            <a:r>
              <a:rPr lang="fr-FR" sz="2800" baseline="-25000" dirty="0">
                <a:solidFill>
                  <a:schemeClr val="bg1"/>
                </a:solidFill>
              </a:rPr>
              <a:t>12</a:t>
            </a:r>
            <a:r>
              <a:rPr lang="fr-FR" sz="2800" dirty="0">
                <a:solidFill>
                  <a:schemeClr val="bg1"/>
                </a:solidFill>
              </a:rPr>
              <a:t>=</a:t>
            </a:r>
            <a:r>
              <a:rPr lang="el-GR" sz="2800" dirty="0">
                <a:solidFill>
                  <a:schemeClr val="bg1"/>
                </a:solidFill>
              </a:rPr>
              <a:t>ϕ</a:t>
            </a:r>
            <a:r>
              <a:rPr lang="fr-FR" sz="2800" baseline="-25000" dirty="0">
                <a:solidFill>
                  <a:schemeClr val="bg1"/>
                </a:solidFill>
              </a:rPr>
              <a:t>12</a:t>
            </a:r>
            <a:r>
              <a:rPr lang="fr-FR" sz="2800" baseline="-25000" dirty="0"/>
              <a:t> </a:t>
            </a:r>
            <a:r>
              <a:rPr lang="fr-FR" sz="2800" dirty="0">
                <a:solidFill>
                  <a:srgbClr val="FF0000"/>
                </a:solidFill>
              </a:rPr>
              <a:t>+</a:t>
            </a:r>
            <a:r>
              <a:rPr lang="el-GR" sz="2800" dirty="0">
                <a:solidFill>
                  <a:srgbClr val="FF0000"/>
                </a:solidFill>
              </a:rPr>
              <a:t>δϕ</a:t>
            </a:r>
            <a:r>
              <a:rPr lang="fr-FR" sz="2800" baseline="-25000" dirty="0">
                <a:solidFill>
                  <a:srgbClr val="FF0000"/>
                </a:solidFill>
              </a:rPr>
              <a:t>2</a:t>
            </a:r>
            <a:r>
              <a:rPr lang="fr-FR" sz="2800" dirty="0">
                <a:solidFill>
                  <a:srgbClr val="FF0000"/>
                </a:solidFill>
              </a:rPr>
              <a:t>-</a:t>
            </a:r>
            <a:r>
              <a:rPr lang="el-GR" sz="2800" dirty="0">
                <a:solidFill>
                  <a:srgbClr val="FF0000"/>
                </a:solidFill>
              </a:rPr>
              <a:t> δϕ</a:t>
            </a:r>
            <a:r>
              <a:rPr lang="fr-FR" sz="2800" baseline="-25000" dirty="0">
                <a:solidFill>
                  <a:srgbClr val="FF0000"/>
                </a:solidFill>
              </a:rPr>
              <a:t>1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89B0AED6-E66B-4E6E-8768-60D031D06FF6}"/>
              </a:ext>
            </a:extLst>
          </p:cNvPr>
          <p:cNvSpPr txBox="1"/>
          <p:nvPr/>
        </p:nvSpPr>
        <p:spPr>
          <a:xfrm rot="2395167">
            <a:off x="3250010" y="2654861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</a:rPr>
              <a:t>φ</a:t>
            </a:r>
            <a:r>
              <a:rPr lang="fr-FR" sz="2800" baseline="-25000" dirty="0">
                <a:solidFill>
                  <a:schemeClr val="bg1"/>
                </a:solidFill>
              </a:rPr>
              <a:t>31</a:t>
            </a:r>
            <a:r>
              <a:rPr lang="fr-FR" sz="2800" dirty="0">
                <a:solidFill>
                  <a:schemeClr val="bg1"/>
                </a:solidFill>
              </a:rPr>
              <a:t>=</a:t>
            </a:r>
            <a:r>
              <a:rPr lang="el-GR" sz="2800" dirty="0">
                <a:solidFill>
                  <a:schemeClr val="bg1"/>
                </a:solidFill>
              </a:rPr>
              <a:t>ϕ</a:t>
            </a:r>
            <a:r>
              <a:rPr lang="fr-FR" sz="2800" baseline="-25000" dirty="0">
                <a:solidFill>
                  <a:schemeClr val="bg1"/>
                </a:solidFill>
              </a:rPr>
              <a:t>31 </a:t>
            </a:r>
            <a:r>
              <a:rPr lang="fr-FR" sz="2800" dirty="0">
                <a:solidFill>
                  <a:srgbClr val="FF0000"/>
                </a:solidFill>
              </a:rPr>
              <a:t>+</a:t>
            </a:r>
            <a:r>
              <a:rPr lang="el-GR" sz="2800" dirty="0">
                <a:solidFill>
                  <a:srgbClr val="FF0000"/>
                </a:solidFill>
              </a:rPr>
              <a:t>δϕ</a:t>
            </a:r>
            <a:r>
              <a:rPr lang="fr-FR" sz="2800" baseline="-25000" dirty="0">
                <a:solidFill>
                  <a:srgbClr val="FF0000"/>
                </a:solidFill>
              </a:rPr>
              <a:t>1</a:t>
            </a:r>
            <a:r>
              <a:rPr lang="fr-FR" sz="2800" dirty="0">
                <a:solidFill>
                  <a:srgbClr val="FF0000"/>
                </a:solidFill>
              </a:rPr>
              <a:t>-</a:t>
            </a:r>
            <a:r>
              <a:rPr lang="el-GR" sz="2800" dirty="0">
                <a:solidFill>
                  <a:srgbClr val="FF0000"/>
                </a:solidFill>
              </a:rPr>
              <a:t> δϕ</a:t>
            </a:r>
            <a:r>
              <a:rPr lang="fr-FR" sz="2800" baseline="-25000" dirty="0">
                <a:solidFill>
                  <a:srgbClr val="FF0000"/>
                </a:solidFill>
              </a:rPr>
              <a:t>3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E95330FC-6AED-47E5-8E93-AFEFCC260395}"/>
              </a:ext>
            </a:extLst>
          </p:cNvPr>
          <p:cNvSpPr txBox="1"/>
          <p:nvPr/>
        </p:nvSpPr>
        <p:spPr>
          <a:xfrm rot="21041431">
            <a:off x="2370854" y="4679545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</a:rPr>
              <a:t>φ</a:t>
            </a:r>
            <a:r>
              <a:rPr lang="fr-FR" sz="2800" baseline="-25000" dirty="0">
                <a:solidFill>
                  <a:schemeClr val="bg1"/>
                </a:solidFill>
              </a:rPr>
              <a:t>23</a:t>
            </a:r>
            <a:r>
              <a:rPr lang="fr-FR" sz="2800" dirty="0">
                <a:solidFill>
                  <a:schemeClr val="bg1"/>
                </a:solidFill>
              </a:rPr>
              <a:t>=</a:t>
            </a:r>
            <a:r>
              <a:rPr lang="el-GR" sz="2800" dirty="0">
                <a:solidFill>
                  <a:schemeClr val="bg1"/>
                </a:solidFill>
              </a:rPr>
              <a:t>ϕ</a:t>
            </a:r>
            <a:r>
              <a:rPr lang="fr-FR" sz="2800" baseline="-25000" dirty="0">
                <a:solidFill>
                  <a:schemeClr val="bg1"/>
                </a:solidFill>
              </a:rPr>
              <a:t>23 </a:t>
            </a:r>
            <a:r>
              <a:rPr lang="fr-FR" sz="2800" dirty="0">
                <a:solidFill>
                  <a:srgbClr val="FF0000"/>
                </a:solidFill>
              </a:rPr>
              <a:t>+</a:t>
            </a:r>
            <a:r>
              <a:rPr lang="el-GR" sz="2800" dirty="0">
                <a:solidFill>
                  <a:srgbClr val="FF0000"/>
                </a:solidFill>
              </a:rPr>
              <a:t>δϕ</a:t>
            </a:r>
            <a:r>
              <a:rPr lang="fr-FR" sz="2800" baseline="-25000" dirty="0">
                <a:solidFill>
                  <a:srgbClr val="FF0000"/>
                </a:solidFill>
              </a:rPr>
              <a:t>3</a:t>
            </a:r>
            <a:r>
              <a:rPr lang="fr-FR" sz="2800" dirty="0">
                <a:solidFill>
                  <a:srgbClr val="FF0000"/>
                </a:solidFill>
              </a:rPr>
              <a:t>-</a:t>
            </a:r>
            <a:r>
              <a:rPr lang="el-GR" sz="2800" dirty="0">
                <a:solidFill>
                  <a:srgbClr val="FF0000"/>
                </a:solidFill>
              </a:rPr>
              <a:t> δϕ</a:t>
            </a:r>
            <a:r>
              <a:rPr lang="fr-FR" sz="2800" baseline="-25000" dirty="0">
                <a:solidFill>
                  <a:srgbClr val="FF0000"/>
                </a:solidFill>
              </a:rPr>
              <a:t>2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27852622-2E52-4AA8-BE07-FAA57D03A33F}"/>
              </a:ext>
            </a:extLst>
          </p:cNvPr>
          <p:cNvSpPr txBox="1"/>
          <p:nvPr/>
        </p:nvSpPr>
        <p:spPr>
          <a:xfrm>
            <a:off x="5490659" y="1716142"/>
            <a:ext cx="66151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ϕ</a:t>
            </a:r>
            <a:r>
              <a:rPr lang="en-US" sz="2400" baseline="-25000" dirty="0" err="1">
                <a:solidFill>
                  <a:schemeClr val="bg1"/>
                </a:solidFill>
              </a:rPr>
              <a:t>ij</a:t>
            </a:r>
            <a:r>
              <a:rPr lang="en-US" sz="2400" baseline="-250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= « True » phase for the </a:t>
            </a:r>
            <a:r>
              <a:rPr lang="en-US" sz="2400" dirty="0" err="1">
                <a:solidFill>
                  <a:schemeClr val="bg1"/>
                </a:solidFill>
              </a:rPr>
              <a:t>ij</a:t>
            </a:r>
            <a:r>
              <a:rPr lang="en-US" sz="2400" dirty="0">
                <a:solidFill>
                  <a:schemeClr val="bg1"/>
                </a:solidFill>
              </a:rPr>
              <a:t> baseline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δϕ</a:t>
            </a:r>
            <a:r>
              <a:rPr lang="en-US" sz="2400" baseline="-250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= Atmospheric « random » phase on telescope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err="1">
                <a:solidFill>
                  <a:schemeClr val="bg1"/>
                </a:solidFill>
              </a:rPr>
              <a:t>φ</a:t>
            </a:r>
            <a:r>
              <a:rPr lang="en-US" sz="2400" baseline="-25000" dirty="0" err="1">
                <a:solidFill>
                  <a:schemeClr val="bg1"/>
                </a:solidFill>
              </a:rPr>
              <a:t>ij</a:t>
            </a:r>
            <a:r>
              <a:rPr lang="en-US" sz="2400" dirty="0">
                <a:solidFill>
                  <a:schemeClr val="bg1"/>
                </a:solidFill>
              </a:rPr>
              <a:t> = Measured phase for the </a:t>
            </a:r>
            <a:r>
              <a:rPr lang="en-US" sz="2400" dirty="0" err="1">
                <a:solidFill>
                  <a:schemeClr val="bg1"/>
                </a:solidFill>
              </a:rPr>
              <a:t>ij</a:t>
            </a:r>
            <a:r>
              <a:rPr lang="en-US" sz="2400" dirty="0">
                <a:solidFill>
                  <a:schemeClr val="bg1"/>
                </a:solidFill>
              </a:rPr>
              <a:t> baseline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40A8C55B-DA18-4B43-B049-565064517F0D}"/>
              </a:ext>
            </a:extLst>
          </p:cNvPr>
          <p:cNvSpPr txBox="1"/>
          <p:nvPr/>
        </p:nvSpPr>
        <p:spPr>
          <a:xfrm>
            <a:off x="5920616" y="4951395"/>
            <a:ext cx="55402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Closure phase </a:t>
            </a:r>
          </a:p>
          <a:p>
            <a:r>
              <a:rPr lang="en-US" sz="2800" dirty="0">
                <a:solidFill>
                  <a:schemeClr val="bg1"/>
                </a:solidFill>
              </a:rPr>
              <a:t> CP = φ</a:t>
            </a:r>
            <a:r>
              <a:rPr lang="en-US" sz="2800" baseline="-25000" dirty="0">
                <a:solidFill>
                  <a:schemeClr val="bg1"/>
                </a:solidFill>
              </a:rPr>
              <a:t>12</a:t>
            </a:r>
            <a:r>
              <a:rPr lang="en-US" sz="2800" dirty="0">
                <a:solidFill>
                  <a:schemeClr val="bg1"/>
                </a:solidFill>
              </a:rPr>
              <a:t> + φ</a:t>
            </a:r>
            <a:r>
              <a:rPr lang="en-US" sz="2800" baseline="-25000" dirty="0">
                <a:solidFill>
                  <a:schemeClr val="bg1"/>
                </a:solidFill>
              </a:rPr>
              <a:t>23 </a:t>
            </a:r>
            <a:r>
              <a:rPr lang="en-US" sz="2800" dirty="0">
                <a:solidFill>
                  <a:schemeClr val="bg1"/>
                </a:solidFill>
              </a:rPr>
              <a:t>+ φ</a:t>
            </a:r>
            <a:r>
              <a:rPr lang="en-US" sz="2800" baseline="-25000" dirty="0">
                <a:solidFill>
                  <a:schemeClr val="bg1"/>
                </a:solidFill>
              </a:rPr>
              <a:t>31</a:t>
            </a:r>
            <a:r>
              <a:rPr lang="en-US" sz="2800" dirty="0">
                <a:solidFill>
                  <a:schemeClr val="bg1"/>
                </a:solidFill>
              </a:rPr>
              <a:t> = ϕ</a:t>
            </a:r>
            <a:r>
              <a:rPr lang="en-US" sz="2800" baseline="-25000" dirty="0">
                <a:solidFill>
                  <a:schemeClr val="bg1"/>
                </a:solidFill>
              </a:rPr>
              <a:t>12</a:t>
            </a:r>
            <a:r>
              <a:rPr lang="en-US" sz="2800" dirty="0">
                <a:solidFill>
                  <a:schemeClr val="bg1"/>
                </a:solidFill>
              </a:rPr>
              <a:t> + ϕ</a:t>
            </a:r>
            <a:r>
              <a:rPr lang="en-US" sz="2800" baseline="-25000" dirty="0">
                <a:solidFill>
                  <a:schemeClr val="bg1"/>
                </a:solidFill>
              </a:rPr>
              <a:t>23</a:t>
            </a:r>
            <a:r>
              <a:rPr lang="en-US" sz="2800" dirty="0">
                <a:solidFill>
                  <a:schemeClr val="bg1"/>
                </a:solidFill>
              </a:rPr>
              <a:t> + ϕ</a:t>
            </a:r>
            <a:r>
              <a:rPr lang="en-US" sz="2800" baseline="-25000" dirty="0">
                <a:solidFill>
                  <a:schemeClr val="bg1"/>
                </a:solidFill>
              </a:rPr>
              <a:t>31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3D1E21AC-5853-4128-A364-2BACCDC9BCD8}"/>
              </a:ext>
            </a:extLst>
          </p:cNvPr>
          <p:cNvSpPr txBox="1"/>
          <p:nvPr/>
        </p:nvSpPr>
        <p:spPr>
          <a:xfrm>
            <a:off x="82695" y="956521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3200" dirty="0" err="1">
                <a:solidFill>
                  <a:schemeClr val="bg1"/>
                </a:solidFill>
              </a:rPr>
              <a:t>Closure</a:t>
            </a:r>
            <a:r>
              <a:rPr lang="fr-FR" sz="3200" dirty="0">
                <a:solidFill>
                  <a:schemeClr val="bg1"/>
                </a:solidFill>
              </a:rPr>
              <a:t> phase </a:t>
            </a:r>
            <a:r>
              <a:rPr lang="fr-FR" sz="3200" dirty="0" err="1">
                <a:solidFill>
                  <a:schemeClr val="bg1"/>
                </a:solidFill>
              </a:rPr>
              <a:t>is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  <a:r>
              <a:rPr lang="fr-FR" sz="3200" dirty="0" err="1">
                <a:solidFill>
                  <a:schemeClr val="bg1"/>
                </a:solidFill>
              </a:rPr>
              <a:t>your</a:t>
            </a:r>
            <a:r>
              <a:rPr lang="fr-FR" sz="3200" dirty="0">
                <a:solidFill>
                  <a:schemeClr val="bg1"/>
                </a:solidFill>
              </a:rPr>
              <a:t> best </a:t>
            </a:r>
            <a:r>
              <a:rPr lang="fr-FR" sz="3200" dirty="0" err="1">
                <a:solidFill>
                  <a:schemeClr val="bg1"/>
                </a:solidFill>
              </a:rPr>
              <a:t>friend</a:t>
            </a:r>
            <a:endParaRPr lang="en-US" sz="3200" dirty="0">
              <a:solidFill>
                <a:schemeClr val="bg1"/>
              </a:solidFill>
            </a:endParaRPr>
          </a:p>
          <a:p>
            <a:pPr lvl="1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859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5713</TotalTime>
  <Words>2216</Words>
  <Application>Microsoft Office PowerPoint</Application>
  <PresentationFormat>Grand écran</PresentationFormat>
  <Paragraphs>533</Paragraphs>
  <Slides>57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63" baseType="lpstr">
      <vt:lpstr>Arial</vt:lpstr>
      <vt:lpstr>Calibri</vt:lpstr>
      <vt:lpstr>Calibri Light</vt:lpstr>
      <vt:lpstr>Cambria Math</vt:lpstr>
      <vt:lpstr>Symbol</vt:lpstr>
      <vt:lpstr>Thème Office</vt:lpstr>
      <vt:lpstr>Our science with  MATISSE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GRA4MAT GRAVITY For MATISSE</dc:title>
  <dc:creator>Anthony Meilland</dc:creator>
  <cp:lastModifiedBy>Anthony Meilland</cp:lastModifiedBy>
  <cp:revision>145</cp:revision>
  <dcterms:created xsi:type="dcterms:W3CDTF">2019-11-13T13:37:14Z</dcterms:created>
  <dcterms:modified xsi:type="dcterms:W3CDTF">2019-11-18T12:12:47Z</dcterms:modified>
</cp:coreProperties>
</file>