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70" r:id="rId4"/>
    <p:sldId id="260" r:id="rId5"/>
    <p:sldId id="258" r:id="rId6"/>
    <p:sldId id="271" r:id="rId7"/>
    <p:sldId id="272" r:id="rId8"/>
    <p:sldId id="259" r:id="rId9"/>
    <p:sldId id="262" r:id="rId10"/>
    <p:sldId id="265" r:id="rId11"/>
    <p:sldId id="278" r:id="rId12"/>
    <p:sldId id="264" r:id="rId13"/>
    <p:sldId id="277" r:id="rId14"/>
    <p:sldId id="274" r:id="rId15"/>
    <p:sldId id="273" r:id="rId16"/>
    <p:sldId id="275" r:id="rId17"/>
    <p:sldId id="263" r:id="rId18"/>
    <p:sldId id="276" r:id="rId19"/>
    <p:sldId id="268" r:id="rId20"/>
    <p:sldId id="2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96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3451A4-3FF8-421F-A0EA-BF7704403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9B4D9D0-8B92-4740-A04A-4D534E5E78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52BDD6-F8F3-46DD-AF13-0AEFD2BED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9546-91BD-4FC2-BE35-7DA2B3DCBDBA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8A7296-0B83-4E40-82A0-386850AC8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C0A6DC-510C-4C0D-845F-9565DC92C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486BC-9FDB-425B-8107-04BA91A13AA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5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CB3426-C318-498B-A40E-A11F27A3E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89789A2-3FDB-4EA6-98E2-0C3255F24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AC301B-AE13-4E5A-B190-CBCD61FE9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9546-91BD-4FC2-BE35-7DA2B3DCBDBA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585987-4726-4EE2-B6F6-AAD3E9034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DC3C15-E6F9-47A9-9BE6-44DF0C980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486BC-9FDB-425B-8107-04BA91A13AA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66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DEC1FEB-90F9-4288-8F5B-06CDB3C11B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A6BE7A1-8DB7-45E3-BC74-D2EA290DF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F3C814-008C-44A3-A10D-89FB2CEA2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9546-91BD-4FC2-BE35-7DA2B3DCBDBA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FD418D-C84E-443D-9747-252AED596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CD4B8D-0D3F-4A91-B4C5-D7D5C4797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486BC-9FDB-425B-8107-04BA91A13AA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57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B6E4E6-0595-4509-BE53-E6BFD6AE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771CD9-AE0A-41B6-BDF6-B956DF0C2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92432A-5865-498C-9913-128DEC3DE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9546-91BD-4FC2-BE35-7DA2B3DCBDBA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232CEC-034C-47DB-B305-E4B5E29C5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2D34AB-96CF-4924-9D6E-38CE35207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486BC-9FDB-425B-8107-04BA91A13AA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33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5D34A6-0F0B-432D-A4B7-959D1A694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72196AB-6F02-4561-8383-6E7AFB943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971519-6911-4A0D-96E9-92F407E0F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9546-91BD-4FC2-BE35-7DA2B3DCBDBA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EED5DD-E1BF-4395-AA5F-41C8FD0BE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9FF978-F693-4927-B703-B3F76205A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486BC-9FDB-425B-8107-04BA91A13AA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69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9EB5AD-23A4-4661-B208-05DDDE45A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40FB5B0-D98B-4AA1-878C-8AF83AADE1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DAB815-B857-4E82-9337-4F235956F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5A9193-6773-4FCB-9798-1B7C27BCC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9546-91BD-4FC2-BE35-7DA2B3DCBDBA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47EE243-0C1A-4267-958C-7C7A5ACD5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F0132E7-9FFD-4BEF-A978-DBD1A98E4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486BC-9FDB-425B-8107-04BA91A13AA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61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80E994-3B03-44CA-BAD9-B112A9353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14F3629-4BCD-495B-8F07-C9758A9E6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9C5A6BA-69D1-47E1-BFFE-2BD7D835BD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8807341-496A-428C-AED0-C861F3C54B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11CDCDB-0E6E-486D-91BB-A07337EC19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172287B-ACC7-4E68-9BA6-092086216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9546-91BD-4FC2-BE35-7DA2B3DCBDBA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E6D0A73-873C-4825-9B36-C70F66ECC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B3EA9A2-6AF1-4B1C-97B2-72EF7C6E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486BC-9FDB-425B-8107-04BA91A13AA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30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AD9F47-C97E-407C-950C-1303961EB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69638D3-9607-4D22-A2EE-B3CD5A758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9546-91BD-4FC2-BE35-7DA2B3DCBDBA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E95987-6A47-417D-A9E6-F97E0FCC7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0D0C71-1190-4DD9-B6AB-5B96D38F3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486BC-9FDB-425B-8107-04BA91A13AA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05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712EAA9-FF98-4416-B19A-B20C5B0C2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9546-91BD-4FC2-BE35-7DA2B3DCBDBA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E54B799-2A45-4D60-ABAC-571838868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B331E2-E444-4B04-84A0-A2BBEE019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486BC-9FDB-425B-8107-04BA91A13AA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88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9CC474-D9FE-48A6-9F30-CB00E24D1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4055F7D-BE09-4283-BA47-545EB108D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0EB6635-3E8D-46E3-9465-A6D120EB60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19B0C7-FC19-4A0E-8F84-E4DA31843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9546-91BD-4FC2-BE35-7DA2B3DCBDBA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490A529-E85F-419A-8777-6946AC45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9FD6FEA-68D7-44BF-AC3F-5812ACE56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486BC-9FDB-425B-8107-04BA91A13AA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23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B7699D-6ADB-4C16-BB72-0B354CEA1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A63D83F-215B-4F4E-B13D-730F718B28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7F46695-7E1F-4643-93D7-264428A14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3707123-0CC5-43AE-ADA2-49C656150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9546-91BD-4FC2-BE35-7DA2B3DCBDBA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E3DCF9-21CF-4146-B0E3-55AE1D4FE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44AE070-6A3A-4536-B1D8-DA7BC4B1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486BC-9FDB-425B-8107-04BA91A13AA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50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45181A5-EC3B-4E06-A4AF-84B3D1011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C0494F-3A3E-4EB3-881F-0C70A4EF0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4D663-70D5-4EAE-AE74-5E115C9A33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79546-91BD-4FC2-BE35-7DA2B3DCBDBA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223C19-D2E2-4042-B256-9CDAA4EB0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065A96-10E3-4B99-9889-34C8C5171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486BC-9FDB-425B-8107-04BA91A13AA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36307DE-7C94-4E73-98B6-F2E85CF24BEE}"/>
              </a:ext>
            </a:extLst>
          </p:cNvPr>
          <p:cNvGrpSpPr/>
          <p:nvPr/>
        </p:nvGrpSpPr>
        <p:grpSpPr>
          <a:xfrm>
            <a:off x="0" y="-1432636"/>
            <a:ext cx="12192000" cy="8290636"/>
            <a:chOff x="0" y="-1197956"/>
            <a:chExt cx="12192000" cy="8290636"/>
          </a:xfrm>
        </p:grpSpPr>
        <p:pic>
          <p:nvPicPr>
            <p:cNvPr id="9" name="Image 8" descr="Une image contenant sombre, silhouette, ciel nocturne&#10;&#10;Description générée automatiquement">
              <a:extLst>
                <a:ext uri="{FF2B5EF4-FFF2-40B4-BE49-F238E27FC236}">
                  <a16:creationId xmlns:a16="http://schemas.microsoft.com/office/drawing/2014/main" id="{61A1EB6D-58F1-4ADB-BABA-FF88907E0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197956"/>
              <a:ext cx="12192000" cy="685800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3D0E96E-144A-42C1-92C6-9B7EFE21F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5653221"/>
              <a:ext cx="12192000" cy="1439459"/>
            </a:xfrm>
            <a:prstGeom prst="rect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CA5B926D-59B3-4C93-85E3-CFAE361966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7"/>
          <a:stretch/>
        </p:blipFill>
        <p:spPr>
          <a:xfrm>
            <a:off x="244196" y="1337482"/>
            <a:ext cx="11728172" cy="43267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62CF341-75F7-42EC-8A83-3F835D9B51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42"/>
          <a:stretch/>
        </p:blipFill>
        <p:spPr>
          <a:xfrm>
            <a:off x="244196" y="491319"/>
            <a:ext cx="11728172" cy="8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6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 0.2097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4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0078 -0.07963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sombre, silhouette, ciel nocturne&#10;&#10;Description générée automatiquement">
            <a:extLst>
              <a:ext uri="{FF2B5EF4-FFF2-40B4-BE49-F238E27FC236}">
                <a16:creationId xmlns:a16="http://schemas.microsoft.com/office/drawing/2014/main" id="{61A1EB6D-58F1-4ADB-BABA-FF88907E0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29DEA51-504B-4F51-B82C-1A343DD9B04D}"/>
              </a:ext>
            </a:extLst>
          </p:cNvPr>
          <p:cNvSpPr txBox="1"/>
          <p:nvPr/>
        </p:nvSpPr>
        <p:spPr>
          <a:xfrm>
            <a:off x="0" y="-109182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10th VLTI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Interferometry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DFF9551-05A2-4F8A-86A0-BFAAD382B2A6}"/>
              </a:ext>
            </a:extLst>
          </p:cNvPr>
          <p:cNvSpPr txBox="1"/>
          <p:nvPr/>
        </p:nvSpPr>
        <p:spPr>
          <a:xfrm>
            <a:off x="3726120" y="569384"/>
            <a:ext cx="4739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Our </a:t>
            </a:r>
            <a:r>
              <a:rPr lang="fr-FR" sz="3600" dirty="0" err="1">
                <a:solidFill>
                  <a:schemeClr val="bg1"/>
                </a:solidFill>
              </a:rPr>
              <a:t>Gather</a:t>
            </a:r>
            <a:r>
              <a:rPr lang="fr-FR" sz="3600" dirty="0">
                <a:solidFill>
                  <a:schemeClr val="bg1"/>
                </a:solidFill>
              </a:rPr>
              <a:t> Town </a:t>
            </a:r>
            <a:r>
              <a:rPr lang="fr-FR" sz="3600" dirty="0" err="1">
                <a:solidFill>
                  <a:schemeClr val="bg1"/>
                </a:solidFill>
              </a:rPr>
              <a:t>School</a:t>
            </a:r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314B5C5-9A02-4940-9291-035111B42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79" y="1215715"/>
            <a:ext cx="9490242" cy="551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>
        <p:fade/>
      </p:transition>
    </mc:Choice>
    <mc:Fallback xmlns="">
      <p:transition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sombre, silhouette, ciel nocturne&#10;&#10;Description générée automatiquement">
            <a:extLst>
              <a:ext uri="{FF2B5EF4-FFF2-40B4-BE49-F238E27FC236}">
                <a16:creationId xmlns:a16="http://schemas.microsoft.com/office/drawing/2014/main" id="{61A1EB6D-58F1-4ADB-BABA-FF88907E0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38C7840-474E-466E-BC15-EB5812D229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23" t="13060" r="4704" b="6829"/>
          <a:stretch/>
        </p:blipFill>
        <p:spPr>
          <a:xfrm>
            <a:off x="847899" y="1248664"/>
            <a:ext cx="10823172" cy="549404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29DEA51-504B-4F51-B82C-1A343DD9B04D}"/>
              </a:ext>
            </a:extLst>
          </p:cNvPr>
          <p:cNvSpPr txBox="1"/>
          <p:nvPr/>
        </p:nvSpPr>
        <p:spPr>
          <a:xfrm>
            <a:off x="0" y="-109182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10th VLTI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Interferometry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DFF9551-05A2-4F8A-86A0-BFAAD382B2A6}"/>
              </a:ext>
            </a:extLst>
          </p:cNvPr>
          <p:cNvSpPr txBox="1"/>
          <p:nvPr/>
        </p:nvSpPr>
        <p:spPr>
          <a:xfrm>
            <a:off x="3726120" y="638300"/>
            <a:ext cx="5507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The </a:t>
            </a:r>
            <a:r>
              <a:rPr lang="fr-FR" sz="3600" dirty="0" err="1">
                <a:solidFill>
                  <a:schemeClr val="bg1"/>
                </a:solidFill>
              </a:rPr>
              <a:t>Gather</a:t>
            </a:r>
            <a:r>
              <a:rPr lang="fr-FR" sz="3600" dirty="0">
                <a:solidFill>
                  <a:schemeClr val="bg1"/>
                </a:solidFill>
              </a:rPr>
              <a:t> Town Relax Zone</a:t>
            </a:r>
            <a:endParaRPr lang="en-US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86FA43B-DB48-483D-8C91-328A403F21B3}"/>
              </a:ext>
            </a:extLst>
          </p:cNvPr>
          <p:cNvSpPr/>
          <p:nvPr/>
        </p:nvSpPr>
        <p:spPr>
          <a:xfrm>
            <a:off x="8081209" y="2504827"/>
            <a:ext cx="1152765" cy="895078"/>
          </a:xfrm>
          <a:prstGeom prst="ellipse">
            <a:avLst/>
          </a:prstGeom>
          <a:solidFill>
            <a:srgbClr val="FFC000">
              <a:alpha val="50000"/>
            </a:srgbClr>
          </a:solidFill>
          <a:ln w="412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F1162BA-DCA5-4CCC-A5C8-D9DAEC77CF28}"/>
              </a:ext>
            </a:extLst>
          </p:cNvPr>
          <p:cNvSpPr/>
          <p:nvPr/>
        </p:nvSpPr>
        <p:spPr>
          <a:xfrm>
            <a:off x="913160" y="2684181"/>
            <a:ext cx="849140" cy="715724"/>
          </a:xfrm>
          <a:prstGeom prst="ellipse">
            <a:avLst/>
          </a:prstGeom>
          <a:solidFill>
            <a:srgbClr val="FFC000">
              <a:alpha val="50000"/>
            </a:srgbClr>
          </a:solidFill>
          <a:ln w="412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56C4599-A171-43D4-9A4F-3B3AE8483A08}"/>
              </a:ext>
            </a:extLst>
          </p:cNvPr>
          <p:cNvSpPr txBox="1"/>
          <p:nvPr/>
        </p:nvSpPr>
        <p:spPr>
          <a:xfrm>
            <a:off x="2221187" y="5665490"/>
            <a:ext cx="77496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</a:t>
            </a:r>
            <a:r>
              <a:rPr lang="fr-FR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Private</a:t>
            </a:r>
            <a:r>
              <a:rPr lang="fr-FR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rooms</a:t>
            </a:r>
            <a:r>
              <a:rPr lang="fr-FR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fr-FR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gather</a:t>
            </a:r>
            <a:r>
              <a:rPr lang="fr-FR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fr-FR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</a:t>
            </a:r>
            <a:r>
              <a:rPr lang="fr-FR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groups</a:t>
            </a:r>
            <a:endParaRPr lang="en-US" sz="1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fr-FR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</a:t>
            </a:r>
            <a:r>
              <a:rPr lang="fr-FR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talk and </a:t>
            </a:r>
            <a:r>
              <a:rPr lang="fr-FR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socialize</a:t>
            </a:r>
            <a:endParaRPr lang="fr-FR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BA49555-FA3D-40E5-8416-95F34AE90C80}"/>
              </a:ext>
            </a:extLst>
          </p:cNvPr>
          <p:cNvSpPr/>
          <p:nvPr/>
        </p:nvSpPr>
        <p:spPr>
          <a:xfrm>
            <a:off x="1637280" y="2287939"/>
            <a:ext cx="849140" cy="715724"/>
          </a:xfrm>
          <a:prstGeom prst="ellipse">
            <a:avLst/>
          </a:prstGeom>
          <a:solidFill>
            <a:srgbClr val="FFC000">
              <a:alpha val="50000"/>
            </a:srgbClr>
          </a:solidFill>
          <a:ln w="412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1B2D9EB-B070-442F-8C45-28967FD5E5FB}"/>
              </a:ext>
            </a:extLst>
          </p:cNvPr>
          <p:cNvSpPr/>
          <p:nvPr/>
        </p:nvSpPr>
        <p:spPr>
          <a:xfrm>
            <a:off x="2486420" y="2172647"/>
            <a:ext cx="849140" cy="715724"/>
          </a:xfrm>
          <a:prstGeom prst="ellipse">
            <a:avLst/>
          </a:prstGeom>
          <a:solidFill>
            <a:srgbClr val="FFC000">
              <a:alpha val="50000"/>
            </a:srgbClr>
          </a:solidFill>
          <a:ln w="412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417CB36-74D2-4A0B-BA39-9FE141C3D58A}"/>
              </a:ext>
            </a:extLst>
          </p:cNvPr>
          <p:cNvSpPr/>
          <p:nvPr/>
        </p:nvSpPr>
        <p:spPr>
          <a:xfrm>
            <a:off x="3082962" y="4691075"/>
            <a:ext cx="1286316" cy="859123"/>
          </a:xfrm>
          <a:prstGeom prst="ellipse">
            <a:avLst/>
          </a:prstGeom>
          <a:solidFill>
            <a:srgbClr val="FFC000">
              <a:alpha val="50000"/>
            </a:srgbClr>
          </a:solidFill>
          <a:ln w="412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7A14975-1081-43E3-A4A1-1E1CAA9A0754}"/>
              </a:ext>
            </a:extLst>
          </p:cNvPr>
          <p:cNvSpPr/>
          <p:nvPr/>
        </p:nvSpPr>
        <p:spPr>
          <a:xfrm>
            <a:off x="3123730" y="2784451"/>
            <a:ext cx="849140" cy="715724"/>
          </a:xfrm>
          <a:prstGeom prst="ellipse">
            <a:avLst/>
          </a:prstGeom>
          <a:solidFill>
            <a:srgbClr val="FFC000">
              <a:alpha val="50000"/>
            </a:srgbClr>
          </a:solidFill>
          <a:ln w="412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6528AFF-DE3D-4709-B3CF-7B0526A5B6C1}"/>
              </a:ext>
            </a:extLst>
          </p:cNvPr>
          <p:cNvSpPr/>
          <p:nvPr/>
        </p:nvSpPr>
        <p:spPr>
          <a:xfrm>
            <a:off x="10450809" y="4577468"/>
            <a:ext cx="1286316" cy="859123"/>
          </a:xfrm>
          <a:prstGeom prst="ellipse">
            <a:avLst/>
          </a:prstGeom>
          <a:solidFill>
            <a:srgbClr val="FFC000">
              <a:alpha val="50000"/>
            </a:srgbClr>
          </a:solidFill>
          <a:ln w="412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AE6708C-50E6-459E-B78E-B57B4A38279E}"/>
              </a:ext>
            </a:extLst>
          </p:cNvPr>
          <p:cNvSpPr/>
          <p:nvPr/>
        </p:nvSpPr>
        <p:spPr>
          <a:xfrm>
            <a:off x="6876337" y="4353173"/>
            <a:ext cx="1286316" cy="859123"/>
          </a:xfrm>
          <a:prstGeom prst="ellipse">
            <a:avLst/>
          </a:prstGeom>
          <a:solidFill>
            <a:srgbClr val="FFC000">
              <a:alpha val="50000"/>
            </a:srgbClr>
          </a:solidFill>
          <a:ln w="412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54DFEB1-6D82-48E6-A9FA-91B1AF39CF97}"/>
              </a:ext>
            </a:extLst>
          </p:cNvPr>
          <p:cNvSpPr/>
          <p:nvPr/>
        </p:nvSpPr>
        <p:spPr>
          <a:xfrm>
            <a:off x="8162653" y="1447190"/>
            <a:ext cx="1152765" cy="895078"/>
          </a:xfrm>
          <a:prstGeom prst="ellipse">
            <a:avLst/>
          </a:prstGeom>
          <a:solidFill>
            <a:srgbClr val="FFC000">
              <a:alpha val="50000"/>
            </a:srgbClr>
          </a:solidFill>
          <a:ln w="412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3A38EA5-3002-426B-AFF6-CE5434C1C032}"/>
              </a:ext>
            </a:extLst>
          </p:cNvPr>
          <p:cNvSpPr/>
          <p:nvPr/>
        </p:nvSpPr>
        <p:spPr>
          <a:xfrm>
            <a:off x="9985399" y="1466841"/>
            <a:ext cx="1152765" cy="895078"/>
          </a:xfrm>
          <a:prstGeom prst="ellipse">
            <a:avLst/>
          </a:prstGeom>
          <a:solidFill>
            <a:srgbClr val="FFC000">
              <a:alpha val="50000"/>
            </a:srgbClr>
          </a:solidFill>
          <a:ln w="412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24E42A3-850E-49E7-B789-03663D271175}"/>
              </a:ext>
            </a:extLst>
          </p:cNvPr>
          <p:cNvSpPr/>
          <p:nvPr/>
        </p:nvSpPr>
        <p:spPr>
          <a:xfrm>
            <a:off x="2300199" y="1298260"/>
            <a:ext cx="1152765" cy="895078"/>
          </a:xfrm>
          <a:prstGeom prst="ellipse">
            <a:avLst/>
          </a:prstGeom>
          <a:solidFill>
            <a:srgbClr val="FFC000">
              <a:alpha val="50000"/>
            </a:srgbClr>
          </a:solidFill>
          <a:ln w="412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DD77630-FD71-4CDF-9428-3E223E2B7B9F}"/>
              </a:ext>
            </a:extLst>
          </p:cNvPr>
          <p:cNvSpPr/>
          <p:nvPr/>
        </p:nvSpPr>
        <p:spPr>
          <a:xfrm>
            <a:off x="3792895" y="1168729"/>
            <a:ext cx="1152765" cy="895078"/>
          </a:xfrm>
          <a:prstGeom prst="ellipse">
            <a:avLst/>
          </a:prstGeom>
          <a:solidFill>
            <a:srgbClr val="FFC000">
              <a:alpha val="50000"/>
            </a:srgbClr>
          </a:solidFill>
          <a:ln w="412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7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sombre, silhouette, ciel nocturne&#10;&#10;Description générée automatiquement">
            <a:extLst>
              <a:ext uri="{FF2B5EF4-FFF2-40B4-BE49-F238E27FC236}">
                <a16:creationId xmlns:a16="http://schemas.microsoft.com/office/drawing/2014/main" id="{61A1EB6D-58F1-4ADB-BABA-FF88907E0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29DEA51-504B-4F51-B82C-1A343DD9B04D}"/>
              </a:ext>
            </a:extLst>
          </p:cNvPr>
          <p:cNvSpPr txBox="1"/>
          <p:nvPr/>
        </p:nvSpPr>
        <p:spPr>
          <a:xfrm>
            <a:off x="0" y="-109182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10th VLTI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Interferometry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06057E1-DDD4-4D96-9950-49F710A7055E}"/>
              </a:ext>
            </a:extLst>
          </p:cNvPr>
          <p:cNvSpPr txBox="1"/>
          <p:nvPr/>
        </p:nvSpPr>
        <p:spPr>
          <a:xfrm>
            <a:off x="0" y="595852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err="1">
                <a:solidFill>
                  <a:schemeClr val="bg1"/>
                </a:solidFill>
              </a:rPr>
              <a:t>Nuclino</a:t>
            </a:r>
            <a:r>
              <a:rPr lang="fr-FR" sz="3600" dirty="0">
                <a:solidFill>
                  <a:schemeClr val="bg1"/>
                </a:solidFill>
              </a:rPr>
              <a:t> : the place to </a:t>
            </a:r>
            <a:r>
              <a:rPr lang="fr-FR" sz="3600" dirty="0" err="1">
                <a:solidFill>
                  <a:schemeClr val="bg1"/>
                </a:solidFill>
              </a:rPr>
              <a:t>find</a:t>
            </a:r>
            <a:r>
              <a:rPr lang="fr-FR" sz="3600" dirty="0">
                <a:solidFill>
                  <a:schemeClr val="bg1"/>
                </a:solidFill>
              </a:rPr>
              <a:t> informations on the </a:t>
            </a:r>
            <a:r>
              <a:rPr lang="fr-FR" sz="3600" dirty="0" err="1">
                <a:solidFill>
                  <a:schemeClr val="bg1"/>
                </a:solidFill>
              </a:rPr>
              <a:t>school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CDDE68D-030A-44F8-A3E5-B8A77B46D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224" y="1242183"/>
            <a:ext cx="9649551" cy="542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4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>
        <p:fade/>
      </p:transition>
    </mc:Choice>
    <mc:Fallback xmlns="">
      <p:transition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sombre, silhouette, ciel nocturne&#10;&#10;Description générée automatiquement">
            <a:extLst>
              <a:ext uri="{FF2B5EF4-FFF2-40B4-BE49-F238E27FC236}">
                <a16:creationId xmlns:a16="http://schemas.microsoft.com/office/drawing/2014/main" id="{61A1EB6D-58F1-4ADB-BABA-FF88907E0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29DEA51-504B-4F51-B82C-1A343DD9B04D}"/>
              </a:ext>
            </a:extLst>
          </p:cNvPr>
          <p:cNvSpPr txBox="1"/>
          <p:nvPr/>
        </p:nvSpPr>
        <p:spPr>
          <a:xfrm>
            <a:off x="0" y="-109182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10th VLTI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Interferometry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DFF9551-05A2-4F8A-86A0-BFAAD382B2A6}"/>
              </a:ext>
            </a:extLst>
          </p:cNvPr>
          <p:cNvSpPr txBox="1"/>
          <p:nvPr/>
        </p:nvSpPr>
        <p:spPr>
          <a:xfrm>
            <a:off x="238915" y="892551"/>
            <a:ext cx="12071574" cy="5047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 6 Practice sessions </a:t>
            </a:r>
          </a:p>
          <a:p>
            <a:endParaRPr lang="fr-FR" sz="40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bg1"/>
                </a:solidFill>
              </a:rPr>
              <a:t>Tuesday 8             16:15-19:00   </a:t>
            </a:r>
            <a:r>
              <a:rPr lang="fr-FR" sz="3200" dirty="0" err="1">
                <a:solidFill>
                  <a:schemeClr val="bg1"/>
                </a:solidFill>
              </a:rPr>
              <a:t>Interferometry</a:t>
            </a:r>
            <a:r>
              <a:rPr lang="fr-FR" sz="3200" dirty="0">
                <a:solidFill>
                  <a:schemeClr val="bg1"/>
                </a:solidFill>
              </a:rPr>
              <a:t> basics </a:t>
            </a:r>
            <a:r>
              <a:rPr lang="fr-FR" sz="3200" dirty="0" err="1">
                <a:solidFill>
                  <a:schemeClr val="bg1"/>
                </a:solidFill>
              </a:rPr>
              <a:t>with</a:t>
            </a:r>
            <a:r>
              <a:rPr lang="fr-FR" sz="3200" dirty="0">
                <a:solidFill>
                  <a:schemeClr val="bg1"/>
                </a:solidFill>
              </a:rPr>
              <a:t> ASPRO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bg1"/>
                </a:solidFill>
              </a:rPr>
              <a:t>Thursday 10         15:40-17:40   Observation </a:t>
            </a:r>
            <a:r>
              <a:rPr lang="fr-FR" sz="3200" dirty="0" err="1">
                <a:solidFill>
                  <a:schemeClr val="bg1"/>
                </a:solidFill>
              </a:rPr>
              <a:t>preparation</a:t>
            </a:r>
            <a:r>
              <a:rPr lang="fr-FR" sz="3200" dirty="0">
                <a:solidFill>
                  <a:schemeClr val="bg1"/>
                </a:solidFill>
              </a:rPr>
              <a:t> </a:t>
            </a:r>
            <a:r>
              <a:rPr lang="fr-FR" sz="3200" dirty="0" err="1">
                <a:solidFill>
                  <a:schemeClr val="bg1"/>
                </a:solidFill>
              </a:rPr>
              <a:t>with</a:t>
            </a:r>
            <a:r>
              <a:rPr lang="fr-FR" sz="3200" dirty="0">
                <a:solidFill>
                  <a:schemeClr val="bg1"/>
                </a:solidFill>
              </a:rPr>
              <a:t> ASPRO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bg1"/>
                </a:solidFill>
              </a:rPr>
              <a:t>Friday 11              15:00-17:00    MATISSE Data Reduction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bg1"/>
                </a:solidFill>
              </a:rPr>
              <a:t>Monday 14          16:00-19:00    Model </a:t>
            </a:r>
            <a:r>
              <a:rPr lang="fr-FR" sz="3200" dirty="0" err="1">
                <a:solidFill>
                  <a:schemeClr val="bg1"/>
                </a:solidFill>
              </a:rPr>
              <a:t>Fitting</a:t>
            </a:r>
            <a:r>
              <a:rPr lang="fr-FR" sz="3200" dirty="0">
                <a:solidFill>
                  <a:schemeClr val="bg1"/>
                </a:solidFill>
              </a:rPr>
              <a:t> </a:t>
            </a:r>
            <a:r>
              <a:rPr lang="fr-FR" sz="3200" dirty="0" err="1">
                <a:solidFill>
                  <a:schemeClr val="bg1"/>
                </a:solidFill>
              </a:rPr>
              <a:t>with</a:t>
            </a:r>
            <a:r>
              <a:rPr lang="fr-FR" sz="3200" dirty="0">
                <a:solidFill>
                  <a:schemeClr val="bg1"/>
                </a:solidFill>
              </a:rPr>
              <a:t> </a:t>
            </a:r>
            <a:r>
              <a:rPr lang="fr-FR" sz="3200" dirty="0" err="1">
                <a:solidFill>
                  <a:schemeClr val="bg1"/>
                </a:solidFill>
              </a:rPr>
              <a:t>LITpro</a:t>
            </a:r>
            <a:endParaRPr lang="fr-FR" sz="32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200" dirty="0" err="1">
                <a:solidFill>
                  <a:schemeClr val="bg1"/>
                </a:solidFill>
              </a:rPr>
              <a:t>Wednesday</a:t>
            </a:r>
            <a:r>
              <a:rPr lang="fr-FR" sz="3200" dirty="0">
                <a:solidFill>
                  <a:schemeClr val="bg1"/>
                </a:solidFill>
              </a:rPr>
              <a:t> 16    16:00-19:00    Image Reconstruction </a:t>
            </a:r>
            <a:r>
              <a:rPr lang="fr-FR" sz="3200" dirty="0" err="1">
                <a:solidFill>
                  <a:schemeClr val="bg1"/>
                </a:solidFill>
              </a:rPr>
              <a:t>with</a:t>
            </a:r>
            <a:r>
              <a:rPr lang="fr-FR" sz="3200" dirty="0">
                <a:solidFill>
                  <a:schemeClr val="bg1"/>
                </a:solidFill>
              </a:rPr>
              <a:t> IRBIS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bg1"/>
                </a:solidFill>
              </a:rPr>
              <a:t>Thursday 17         16:00-19:00   Radiative </a:t>
            </a:r>
            <a:r>
              <a:rPr lang="fr-FR" sz="3200" dirty="0" err="1">
                <a:solidFill>
                  <a:schemeClr val="bg1"/>
                </a:solidFill>
              </a:rPr>
              <a:t>transfer</a:t>
            </a:r>
            <a:r>
              <a:rPr lang="fr-FR" sz="3200" dirty="0">
                <a:solidFill>
                  <a:schemeClr val="bg1"/>
                </a:solidFill>
              </a:rPr>
              <a:t> </a:t>
            </a:r>
            <a:r>
              <a:rPr lang="fr-FR" sz="3200" dirty="0" err="1">
                <a:solidFill>
                  <a:schemeClr val="bg1"/>
                </a:solidFill>
              </a:rPr>
              <a:t>modelling</a:t>
            </a:r>
            <a:endParaRPr lang="fr-FR" sz="32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3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5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>
        <p:fade/>
      </p:transition>
    </mc:Choice>
    <mc:Fallback xmlns="">
      <p:transition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sombre, silhouette, ciel nocturne&#10;&#10;Description générée automatiquement">
            <a:extLst>
              <a:ext uri="{FF2B5EF4-FFF2-40B4-BE49-F238E27FC236}">
                <a16:creationId xmlns:a16="http://schemas.microsoft.com/office/drawing/2014/main" id="{61A1EB6D-58F1-4ADB-BABA-FF88907E0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29DEA51-504B-4F51-B82C-1A343DD9B04D}"/>
              </a:ext>
            </a:extLst>
          </p:cNvPr>
          <p:cNvSpPr txBox="1"/>
          <p:nvPr/>
        </p:nvSpPr>
        <p:spPr>
          <a:xfrm>
            <a:off x="0" y="-109182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10th VLTI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Interferometry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DFF9551-05A2-4F8A-86A0-BFAAD382B2A6}"/>
              </a:ext>
            </a:extLst>
          </p:cNvPr>
          <p:cNvSpPr txBox="1"/>
          <p:nvPr/>
        </p:nvSpPr>
        <p:spPr>
          <a:xfrm>
            <a:off x="238915" y="892551"/>
            <a:ext cx="9957919" cy="100335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Practice sessions : </a:t>
            </a:r>
            <a:r>
              <a:rPr lang="fr-FR" sz="3200" dirty="0">
                <a:solidFill>
                  <a:schemeClr val="bg1"/>
                </a:solidFill>
              </a:rPr>
              <a:t>21 Virtual machines for 60 </a:t>
            </a:r>
            <a:r>
              <a:rPr lang="fr-FR" sz="3200" dirty="0" err="1">
                <a:solidFill>
                  <a:schemeClr val="bg1"/>
                </a:solidFill>
              </a:rPr>
              <a:t>students</a:t>
            </a:r>
            <a:endParaRPr lang="fr-FR" sz="3200" dirty="0">
              <a:solidFill>
                <a:schemeClr val="bg1"/>
              </a:solidFill>
            </a:endParaRPr>
          </a:p>
          <a:p>
            <a:endParaRPr lang="fr-FR" sz="2800" dirty="0">
              <a:solidFill>
                <a:schemeClr val="bg1"/>
              </a:solidFill>
            </a:endParaRPr>
          </a:p>
          <a:p>
            <a:r>
              <a:rPr lang="fr-FR" sz="2800" dirty="0">
                <a:solidFill>
                  <a:schemeClr val="bg1"/>
                </a:solidFill>
              </a:rPr>
              <a:t>vlti-001@vs2021-01.jmmc.fr</a:t>
            </a:r>
          </a:p>
          <a:p>
            <a:r>
              <a:rPr lang="fr-FR" sz="2800" dirty="0">
                <a:solidFill>
                  <a:schemeClr val="bg1"/>
                </a:solidFill>
              </a:rPr>
              <a:t>…</a:t>
            </a:r>
          </a:p>
          <a:p>
            <a:r>
              <a:rPr lang="fr-FR" sz="2800" dirty="0">
                <a:solidFill>
                  <a:schemeClr val="bg1"/>
                </a:solidFill>
              </a:rPr>
              <a:t>vlti-021@vs2021-21.jmmc.fr</a:t>
            </a:r>
          </a:p>
          <a:p>
            <a:endParaRPr lang="fr-FR" sz="2800" dirty="0">
              <a:solidFill>
                <a:schemeClr val="bg1"/>
              </a:solidFill>
            </a:endParaRPr>
          </a:p>
          <a:p>
            <a:r>
              <a:rPr lang="fr-FR" sz="2800" dirty="0">
                <a:solidFill>
                  <a:schemeClr val="bg1"/>
                </a:solidFill>
              </a:rPr>
              <a:t> </a:t>
            </a:r>
          </a:p>
          <a:p>
            <a:endParaRPr lang="fr-FR" sz="2800" dirty="0">
              <a:solidFill>
                <a:schemeClr val="bg1"/>
              </a:solidFill>
            </a:endParaRPr>
          </a:p>
          <a:p>
            <a:endParaRPr lang="fr-FR" sz="2800" dirty="0">
              <a:solidFill>
                <a:srgbClr val="FFC000"/>
              </a:solidFill>
            </a:endParaRPr>
          </a:p>
          <a:p>
            <a:r>
              <a:rPr lang="fr-FR" sz="2800" dirty="0" err="1">
                <a:solidFill>
                  <a:srgbClr val="FFC000"/>
                </a:solidFill>
              </a:rPr>
              <a:t>Organize</a:t>
            </a:r>
            <a:r>
              <a:rPr lang="fr-FR" sz="2800" dirty="0">
                <a:solidFill>
                  <a:srgbClr val="FFC000"/>
                </a:solidFill>
              </a:rPr>
              <a:t> </a:t>
            </a:r>
            <a:r>
              <a:rPr lang="fr-FR" sz="2800" dirty="0" err="1">
                <a:solidFill>
                  <a:srgbClr val="FFC000"/>
                </a:solidFill>
              </a:rPr>
              <a:t>yourself</a:t>
            </a:r>
            <a:r>
              <a:rPr lang="fr-FR" sz="2800" dirty="0">
                <a:solidFill>
                  <a:srgbClr val="FFC000"/>
                </a:solidFill>
              </a:rPr>
              <a:t> in groups of 3</a:t>
            </a:r>
          </a:p>
          <a:p>
            <a:r>
              <a:rPr lang="fr-FR" sz="2800" dirty="0">
                <a:solidFill>
                  <a:srgbClr val="FFC000"/>
                </a:solidFill>
              </a:rPr>
              <a:t>Registered on the </a:t>
            </a:r>
            <a:r>
              <a:rPr lang="fr-FR" sz="2800" dirty="0" err="1">
                <a:solidFill>
                  <a:srgbClr val="FFC000"/>
                </a:solidFill>
              </a:rPr>
              <a:t>Nuclino</a:t>
            </a:r>
            <a:endParaRPr lang="fr-FR" sz="2800" dirty="0">
              <a:solidFill>
                <a:srgbClr val="FFC000"/>
              </a:solidFill>
            </a:endParaRPr>
          </a:p>
          <a:p>
            <a:r>
              <a:rPr lang="fr-FR" sz="2800" dirty="0" err="1">
                <a:solidFill>
                  <a:srgbClr val="FFC000"/>
                </a:solidFill>
              </a:rPr>
              <a:t>Before</a:t>
            </a:r>
            <a:r>
              <a:rPr lang="fr-FR" sz="2800" dirty="0">
                <a:solidFill>
                  <a:srgbClr val="FFC000"/>
                </a:solidFill>
              </a:rPr>
              <a:t> the first session </a:t>
            </a:r>
            <a:r>
              <a:rPr lang="fr-FR" sz="2800" dirty="0" err="1">
                <a:solidFill>
                  <a:srgbClr val="FFC000"/>
                </a:solidFill>
              </a:rPr>
              <a:t>tomorrow</a:t>
            </a:r>
            <a:r>
              <a:rPr lang="fr-FR" sz="2800" dirty="0">
                <a:solidFill>
                  <a:srgbClr val="FFC000"/>
                </a:solidFill>
              </a:rPr>
              <a:t>!</a:t>
            </a:r>
          </a:p>
          <a:p>
            <a:r>
              <a:rPr lang="fr-FR" sz="2800" dirty="0">
                <a:solidFill>
                  <a:srgbClr val="FFC000"/>
                </a:solidFill>
              </a:rPr>
              <a:t> </a:t>
            </a:r>
          </a:p>
          <a:p>
            <a:endParaRPr lang="fr-FR" sz="3600" dirty="0">
              <a:solidFill>
                <a:schemeClr val="bg1"/>
              </a:solidFill>
            </a:endParaRPr>
          </a:p>
          <a:p>
            <a:endParaRPr lang="fr-FR" sz="3600" dirty="0">
              <a:solidFill>
                <a:schemeClr val="bg1"/>
              </a:solidFill>
            </a:endParaRPr>
          </a:p>
          <a:p>
            <a:endParaRPr lang="fr-FR" sz="3600" dirty="0">
              <a:solidFill>
                <a:schemeClr val="bg1"/>
              </a:solidFill>
            </a:endParaRPr>
          </a:p>
          <a:p>
            <a:endParaRPr lang="fr-FR" sz="3600" dirty="0">
              <a:solidFill>
                <a:schemeClr val="bg1"/>
              </a:solidFill>
            </a:endParaRPr>
          </a:p>
          <a:p>
            <a:endParaRPr lang="fr-FR" sz="3600" dirty="0">
              <a:solidFill>
                <a:schemeClr val="bg1"/>
              </a:solidFill>
            </a:endParaRPr>
          </a:p>
          <a:p>
            <a:endParaRPr lang="fr-FR" sz="3600" dirty="0">
              <a:solidFill>
                <a:schemeClr val="bg1"/>
              </a:solidFill>
            </a:endParaRPr>
          </a:p>
          <a:p>
            <a:endParaRPr lang="fr-FR" sz="36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AC89EA1-705D-4DEC-9530-A6A47292F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874" y="1883601"/>
            <a:ext cx="6887410" cy="38741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FB03B1C-4F06-40C4-83C9-D5BE1CBA17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84" t="46066" r="45095" b="6476"/>
          <a:stretch/>
        </p:blipFill>
        <p:spPr>
          <a:xfrm>
            <a:off x="6576306" y="435352"/>
            <a:ext cx="3866147" cy="628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7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sombre, silhouette, ciel nocturne&#10;&#10;Description générée automatiquement">
            <a:extLst>
              <a:ext uri="{FF2B5EF4-FFF2-40B4-BE49-F238E27FC236}">
                <a16:creationId xmlns:a16="http://schemas.microsoft.com/office/drawing/2014/main" id="{61A1EB6D-58F1-4ADB-BABA-FF88907E0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29DEA51-504B-4F51-B82C-1A343DD9B04D}"/>
              </a:ext>
            </a:extLst>
          </p:cNvPr>
          <p:cNvSpPr txBox="1"/>
          <p:nvPr/>
        </p:nvSpPr>
        <p:spPr>
          <a:xfrm>
            <a:off x="0" y="-109182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10th VLTI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Interferometry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DFF9551-05A2-4F8A-86A0-BFAAD382B2A6}"/>
              </a:ext>
            </a:extLst>
          </p:cNvPr>
          <p:cNvSpPr txBox="1"/>
          <p:nvPr/>
        </p:nvSpPr>
        <p:spPr>
          <a:xfrm>
            <a:off x="238915" y="892551"/>
            <a:ext cx="1136022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Practice sessions : Access to Virtual machines </a:t>
            </a:r>
            <a:r>
              <a:rPr lang="fr-FR" sz="3600" dirty="0" err="1">
                <a:solidFill>
                  <a:schemeClr val="bg1"/>
                </a:solidFill>
              </a:rPr>
              <a:t>through</a:t>
            </a:r>
            <a:r>
              <a:rPr lang="fr-FR" sz="3600" dirty="0">
                <a:solidFill>
                  <a:schemeClr val="bg1"/>
                </a:solidFill>
              </a:rPr>
              <a:t> X2Go</a:t>
            </a:r>
          </a:p>
          <a:p>
            <a:endParaRPr lang="fr-FR" sz="3600" dirty="0">
              <a:solidFill>
                <a:schemeClr val="bg1"/>
              </a:solidFill>
            </a:endParaRPr>
          </a:p>
          <a:p>
            <a:endParaRPr lang="fr-FR" sz="3600" dirty="0">
              <a:solidFill>
                <a:schemeClr val="bg1"/>
              </a:solidFill>
            </a:endParaRPr>
          </a:p>
          <a:p>
            <a:endParaRPr lang="fr-FR" sz="36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9907B82-ED51-4669-B4AC-6842C79F2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15" y="2293224"/>
            <a:ext cx="5088900" cy="285629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84B3774-7130-4E4B-BBD7-478459AB8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222" y="2040768"/>
            <a:ext cx="6257505" cy="3991857"/>
          </a:xfrm>
          <a:prstGeom prst="rect">
            <a:avLst/>
          </a:prstGeom>
        </p:spPr>
      </p:pic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E73152FA-058D-45C6-9487-DFE7CC5E582B}"/>
              </a:ext>
            </a:extLst>
          </p:cNvPr>
          <p:cNvSpPr/>
          <p:nvPr/>
        </p:nvSpPr>
        <p:spPr>
          <a:xfrm>
            <a:off x="4619039" y="4072093"/>
            <a:ext cx="1417552" cy="7448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85FECF-FEC3-4A77-806B-B41395731B5E}"/>
              </a:ext>
            </a:extLst>
          </p:cNvPr>
          <p:cNvSpPr/>
          <p:nvPr/>
        </p:nvSpPr>
        <p:spPr>
          <a:xfrm>
            <a:off x="272835" y="6180857"/>
            <a:ext cx="104279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FFC000"/>
                </a:solidFill>
              </a:rPr>
              <a:t>Install and test </a:t>
            </a:r>
            <a:r>
              <a:rPr lang="fr-FR" sz="2800" dirty="0" err="1">
                <a:solidFill>
                  <a:srgbClr val="FFC000"/>
                </a:solidFill>
              </a:rPr>
              <a:t>it</a:t>
            </a:r>
            <a:r>
              <a:rPr lang="fr-FR" sz="2800" dirty="0">
                <a:solidFill>
                  <a:srgbClr val="FFC000"/>
                </a:solidFill>
              </a:rPr>
              <a:t> </a:t>
            </a:r>
            <a:r>
              <a:rPr lang="fr-FR" sz="2800" dirty="0" err="1">
                <a:solidFill>
                  <a:srgbClr val="FFC000"/>
                </a:solidFill>
              </a:rPr>
              <a:t>before</a:t>
            </a:r>
            <a:r>
              <a:rPr lang="fr-FR" sz="2800" dirty="0">
                <a:solidFill>
                  <a:srgbClr val="FFC000"/>
                </a:solidFill>
              </a:rPr>
              <a:t> the first Practice session </a:t>
            </a:r>
            <a:r>
              <a:rPr lang="fr-FR" sz="2800" dirty="0" err="1">
                <a:solidFill>
                  <a:srgbClr val="FFC000"/>
                </a:solidFill>
              </a:rPr>
              <a:t>tomorrow</a:t>
            </a:r>
            <a:r>
              <a:rPr lang="fr-FR" sz="2800" dirty="0">
                <a:solidFill>
                  <a:srgbClr val="FFC000"/>
                </a:solidFill>
              </a:rPr>
              <a:t> 16:15 CET 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56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>
        <p:fade/>
      </p:transition>
    </mc:Choice>
    <mc:Fallback xmlns="">
      <p:transition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sombre, silhouette, ciel nocturne&#10;&#10;Description générée automatiquement">
            <a:extLst>
              <a:ext uri="{FF2B5EF4-FFF2-40B4-BE49-F238E27FC236}">
                <a16:creationId xmlns:a16="http://schemas.microsoft.com/office/drawing/2014/main" id="{61A1EB6D-58F1-4ADB-BABA-FF88907E0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29DEA51-504B-4F51-B82C-1A343DD9B04D}"/>
              </a:ext>
            </a:extLst>
          </p:cNvPr>
          <p:cNvSpPr txBox="1"/>
          <p:nvPr/>
        </p:nvSpPr>
        <p:spPr>
          <a:xfrm>
            <a:off x="0" y="-109182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10th VLTI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Interferometry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618531E-D615-4B1D-A893-FDC9F5655E2B}"/>
              </a:ext>
            </a:extLst>
          </p:cNvPr>
          <p:cNvSpPr txBox="1"/>
          <p:nvPr/>
        </p:nvSpPr>
        <p:spPr>
          <a:xfrm>
            <a:off x="238915" y="892551"/>
            <a:ext cx="113709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Practice sessions : Test of X2Go </a:t>
            </a:r>
            <a:r>
              <a:rPr lang="fr-FR" sz="3600" dirty="0" err="1">
                <a:solidFill>
                  <a:schemeClr val="bg1"/>
                </a:solidFill>
              </a:rPr>
              <a:t>tomorrow</a:t>
            </a:r>
            <a:r>
              <a:rPr lang="fr-FR" sz="3600" dirty="0">
                <a:solidFill>
                  <a:schemeClr val="bg1"/>
                </a:solidFill>
              </a:rPr>
              <a:t> </a:t>
            </a:r>
            <a:r>
              <a:rPr lang="fr-FR" sz="3600" dirty="0" err="1">
                <a:solidFill>
                  <a:schemeClr val="bg1"/>
                </a:solidFill>
              </a:rPr>
              <a:t>before</a:t>
            </a:r>
            <a:r>
              <a:rPr lang="fr-FR" sz="3600" dirty="0">
                <a:solidFill>
                  <a:schemeClr val="bg1"/>
                </a:solidFill>
              </a:rPr>
              <a:t> the </a:t>
            </a:r>
            <a:r>
              <a:rPr lang="fr-FR" sz="3600" dirty="0" err="1">
                <a:solidFill>
                  <a:schemeClr val="bg1"/>
                </a:solidFill>
              </a:rPr>
              <a:t>school</a:t>
            </a:r>
            <a:endParaRPr lang="fr-FR" sz="36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004D6D6-EEDD-4A70-B974-8759E244B1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5401"/>
          <a:stretch/>
        </p:blipFill>
        <p:spPr>
          <a:xfrm>
            <a:off x="2108993" y="2358004"/>
            <a:ext cx="7974013" cy="351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6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>
        <p:fade/>
      </p:transition>
    </mc:Choice>
    <mc:Fallback xmlns="">
      <p:transition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sombre, silhouette, ciel nocturne&#10;&#10;Description générée automatiquement">
            <a:extLst>
              <a:ext uri="{FF2B5EF4-FFF2-40B4-BE49-F238E27FC236}">
                <a16:creationId xmlns:a16="http://schemas.microsoft.com/office/drawing/2014/main" id="{61A1EB6D-58F1-4ADB-BABA-FF88907E0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29DEA51-504B-4F51-B82C-1A343DD9B04D}"/>
              </a:ext>
            </a:extLst>
          </p:cNvPr>
          <p:cNvSpPr txBox="1"/>
          <p:nvPr/>
        </p:nvSpPr>
        <p:spPr>
          <a:xfrm>
            <a:off x="0" y="-109182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10th VLTI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Interferometry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DFF9551-05A2-4F8A-86A0-BFAAD382B2A6}"/>
              </a:ext>
            </a:extLst>
          </p:cNvPr>
          <p:cNvSpPr txBox="1"/>
          <p:nvPr/>
        </p:nvSpPr>
        <p:spPr>
          <a:xfrm>
            <a:off x="238915" y="892551"/>
            <a:ext cx="1126513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Practice sessions : Test of X2Go </a:t>
            </a:r>
            <a:r>
              <a:rPr lang="fr-FR" sz="3600" dirty="0" err="1">
                <a:solidFill>
                  <a:schemeClr val="bg1"/>
                </a:solidFill>
              </a:rPr>
              <a:t>tomorrow</a:t>
            </a:r>
            <a:r>
              <a:rPr lang="fr-FR" sz="3600" dirty="0">
                <a:solidFill>
                  <a:schemeClr val="bg1"/>
                </a:solidFill>
              </a:rPr>
              <a:t> </a:t>
            </a:r>
            <a:r>
              <a:rPr lang="fr-FR" sz="3600" dirty="0" err="1">
                <a:solidFill>
                  <a:schemeClr val="bg1"/>
                </a:solidFill>
              </a:rPr>
              <a:t>before</a:t>
            </a:r>
            <a:r>
              <a:rPr lang="fr-FR" sz="3600" dirty="0">
                <a:solidFill>
                  <a:schemeClr val="bg1"/>
                </a:solidFill>
              </a:rPr>
              <a:t> the </a:t>
            </a:r>
            <a:r>
              <a:rPr lang="fr-FR" sz="3600" dirty="0" err="1">
                <a:solidFill>
                  <a:schemeClr val="bg1"/>
                </a:solidFill>
              </a:rPr>
              <a:t>school</a:t>
            </a:r>
            <a:endParaRPr lang="fr-FR" sz="3600" dirty="0">
              <a:solidFill>
                <a:schemeClr val="bg1"/>
              </a:solidFill>
            </a:endParaRPr>
          </a:p>
          <a:p>
            <a:endParaRPr lang="fr-FR" sz="3600" dirty="0">
              <a:solidFill>
                <a:schemeClr val="bg1"/>
              </a:solidFill>
            </a:endParaRPr>
          </a:p>
          <a:p>
            <a:endParaRPr lang="fr-FR" sz="36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4F41F47-97A9-4CAA-B6B7-28310AE2F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853" y="1656347"/>
            <a:ext cx="8883762" cy="499711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10C5A2E-1432-4277-A999-30A04440508B}"/>
              </a:ext>
            </a:extLst>
          </p:cNvPr>
          <p:cNvSpPr txBox="1"/>
          <p:nvPr/>
        </p:nvSpPr>
        <p:spPr>
          <a:xfrm>
            <a:off x="2712735" y="6130243"/>
            <a:ext cx="7321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/>
              <a:t>Everything</a:t>
            </a:r>
            <a:r>
              <a:rPr lang="fr-FR" sz="2800" b="1" dirty="0"/>
              <a:t> </a:t>
            </a:r>
            <a:r>
              <a:rPr lang="fr-FR" sz="2800" b="1" dirty="0" err="1"/>
              <a:t>is</a:t>
            </a:r>
            <a:r>
              <a:rPr lang="fr-FR" sz="2800" b="1" dirty="0"/>
              <a:t> </a:t>
            </a:r>
            <a:r>
              <a:rPr lang="fr-FR" sz="2800" b="1" dirty="0" err="1"/>
              <a:t>Explained</a:t>
            </a:r>
            <a:r>
              <a:rPr lang="fr-FR" sz="2800" b="1" dirty="0"/>
              <a:t> on the </a:t>
            </a:r>
            <a:r>
              <a:rPr lang="fr-FR" sz="2800" b="1" dirty="0" err="1"/>
              <a:t>Nuclino</a:t>
            </a:r>
            <a:r>
              <a:rPr lang="fr-FR" sz="2800" b="1" dirty="0"/>
              <a:t> </a:t>
            </a:r>
            <a:r>
              <a:rPr lang="fr-FR" sz="2800" b="1" dirty="0" err="1"/>
              <a:t>webpage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7145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>
        <p:fade/>
      </p:transition>
    </mc:Choice>
    <mc:Fallback xmlns="">
      <p:transition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sombre, silhouette, ciel nocturne&#10;&#10;Description générée automatiquement">
            <a:extLst>
              <a:ext uri="{FF2B5EF4-FFF2-40B4-BE49-F238E27FC236}">
                <a16:creationId xmlns:a16="http://schemas.microsoft.com/office/drawing/2014/main" id="{61A1EB6D-58F1-4ADB-BABA-FF88907E0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29DEA51-504B-4F51-B82C-1A343DD9B04D}"/>
              </a:ext>
            </a:extLst>
          </p:cNvPr>
          <p:cNvSpPr txBox="1"/>
          <p:nvPr/>
        </p:nvSpPr>
        <p:spPr>
          <a:xfrm>
            <a:off x="0" y="-109182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10th VLTI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Interferometry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314B5C5-9A02-4940-9291-035111B42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37" y="1479245"/>
            <a:ext cx="9036384" cy="524693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1D03765-6F47-44A7-92DC-FF3DC71835B3}"/>
              </a:ext>
            </a:extLst>
          </p:cNvPr>
          <p:cNvSpPr txBox="1"/>
          <p:nvPr/>
        </p:nvSpPr>
        <p:spPr>
          <a:xfrm>
            <a:off x="194061" y="700466"/>
            <a:ext cx="114950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Practice sessions : 3 </a:t>
            </a:r>
            <a:r>
              <a:rPr lang="fr-FR" sz="3600" dirty="0" err="1">
                <a:solidFill>
                  <a:schemeClr val="bg1"/>
                </a:solidFill>
              </a:rPr>
              <a:t>Rooms</a:t>
            </a:r>
            <a:r>
              <a:rPr lang="fr-FR" sz="3600" dirty="0">
                <a:solidFill>
                  <a:schemeClr val="bg1"/>
                </a:solidFill>
              </a:rPr>
              <a:t> and 21 ``</a:t>
            </a:r>
            <a:r>
              <a:rPr lang="fr-FR" sz="3600" dirty="0" err="1">
                <a:solidFill>
                  <a:schemeClr val="bg1"/>
                </a:solidFill>
              </a:rPr>
              <a:t>spaces</a:t>
            </a:r>
            <a:r>
              <a:rPr lang="fr-FR" sz="3600" dirty="0">
                <a:solidFill>
                  <a:schemeClr val="bg1"/>
                </a:solidFill>
              </a:rPr>
              <a:t>’’ on </a:t>
            </a:r>
            <a:r>
              <a:rPr lang="fr-FR" sz="3600" dirty="0" err="1">
                <a:solidFill>
                  <a:schemeClr val="bg1"/>
                </a:solidFill>
              </a:rPr>
              <a:t>Gather</a:t>
            </a:r>
            <a:r>
              <a:rPr lang="fr-FR" sz="3600" dirty="0">
                <a:solidFill>
                  <a:schemeClr val="bg1"/>
                </a:solidFill>
              </a:rPr>
              <a:t> Town</a:t>
            </a:r>
          </a:p>
          <a:p>
            <a:endParaRPr lang="en-US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FC868D9-4014-402A-9D18-3C8B7CB53888}"/>
              </a:ext>
            </a:extLst>
          </p:cNvPr>
          <p:cNvSpPr/>
          <p:nvPr/>
        </p:nvSpPr>
        <p:spPr>
          <a:xfrm>
            <a:off x="1917033" y="1479684"/>
            <a:ext cx="2683042" cy="2514600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D773458-B00B-4985-B204-D215FB62522B}"/>
              </a:ext>
            </a:extLst>
          </p:cNvPr>
          <p:cNvSpPr/>
          <p:nvPr/>
        </p:nvSpPr>
        <p:spPr>
          <a:xfrm>
            <a:off x="4569589" y="1342260"/>
            <a:ext cx="2683042" cy="1706209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FA43FBE-F6FB-4267-872C-5F79508DF473}"/>
              </a:ext>
            </a:extLst>
          </p:cNvPr>
          <p:cNvSpPr/>
          <p:nvPr/>
        </p:nvSpPr>
        <p:spPr>
          <a:xfrm>
            <a:off x="3228068" y="5026795"/>
            <a:ext cx="2683042" cy="1706209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464DDE1-27E3-484A-A9E1-B82E487411EE}"/>
              </a:ext>
            </a:extLst>
          </p:cNvPr>
          <p:cNvSpPr/>
          <p:nvPr/>
        </p:nvSpPr>
        <p:spPr>
          <a:xfrm>
            <a:off x="3258554" y="3958389"/>
            <a:ext cx="2683042" cy="1203158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476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E00902-DEFF-464C-A25F-C0F8ED580A01}"/>
              </a:ext>
            </a:extLst>
          </p:cNvPr>
          <p:cNvSpPr/>
          <p:nvPr/>
        </p:nvSpPr>
        <p:spPr>
          <a:xfrm>
            <a:off x="5986450" y="4102711"/>
            <a:ext cx="29564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Professors</a:t>
            </a:r>
            <a:r>
              <a:rPr lang="fr-FR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room</a:t>
            </a:r>
            <a:endParaRPr lang="en-US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016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>
        <p:fade/>
      </p:transition>
    </mc:Choice>
    <mc:Fallback xmlns="">
      <p:transition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sombre, silhouette, ciel nocturne&#10;&#10;Description générée automatiquement">
            <a:extLst>
              <a:ext uri="{FF2B5EF4-FFF2-40B4-BE49-F238E27FC236}">
                <a16:creationId xmlns:a16="http://schemas.microsoft.com/office/drawing/2014/main" id="{61A1EB6D-58F1-4ADB-BABA-FF88907E0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29DEA51-504B-4F51-B82C-1A343DD9B04D}"/>
              </a:ext>
            </a:extLst>
          </p:cNvPr>
          <p:cNvSpPr txBox="1"/>
          <p:nvPr/>
        </p:nvSpPr>
        <p:spPr>
          <a:xfrm>
            <a:off x="0" y="-109182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10th VLTI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Interferometry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DFF9551-05A2-4F8A-86A0-BFAAD382B2A6}"/>
              </a:ext>
            </a:extLst>
          </p:cNvPr>
          <p:cNvSpPr txBox="1"/>
          <p:nvPr/>
        </p:nvSpPr>
        <p:spPr>
          <a:xfrm>
            <a:off x="238915" y="892551"/>
            <a:ext cx="411676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err="1">
                <a:solidFill>
                  <a:schemeClr val="bg1"/>
                </a:solidFill>
              </a:rPr>
              <a:t>Proposal</a:t>
            </a:r>
            <a:r>
              <a:rPr lang="fr-FR" sz="3600" dirty="0">
                <a:solidFill>
                  <a:schemeClr val="bg1"/>
                </a:solidFill>
              </a:rPr>
              <a:t> </a:t>
            </a:r>
            <a:r>
              <a:rPr lang="fr-FR" sz="3600" dirty="0" err="1">
                <a:solidFill>
                  <a:schemeClr val="bg1"/>
                </a:solidFill>
              </a:rPr>
              <a:t>Preparation</a:t>
            </a:r>
            <a:endParaRPr lang="fr-FR" sz="3600" dirty="0">
              <a:solidFill>
                <a:schemeClr val="bg1"/>
              </a:solidFill>
            </a:endParaRPr>
          </a:p>
          <a:p>
            <a:endParaRPr lang="fr-FR" sz="3600" dirty="0">
              <a:solidFill>
                <a:schemeClr val="bg1"/>
              </a:solidFill>
            </a:endParaRPr>
          </a:p>
          <a:p>
            <a:endParaRPr lang="fr-FR" sz="36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5" name="Image 4" descr="Une image contenant personne, extérieur&#10;&#10;Description générée automatiquement">
            <a:extLst>
              <a:ext uri="{FF2B5EF4-FFF2-40B4-BE49-F238E27FC236}">
                <a16:creationId xmlns:a16="http://schemas.microsoft.com/office/drawing/2014/main" id="{0134C75C-44F4-4F2B-88FF-1023C64B5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7" y="1588167"/>
            <a:ext cx="3958391" cy="395839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5C85449-EA27-47BA-997D-45272867015C}"/>
              </a:ext>
            </a:extLst>
          </p:cNvPr>
          <p:cNvSpPr txBox="1"/>
          <p:nvPr/>
        </p:nvSpPr>
        <p:spPr>
          <a:xfrm>
            <a:off x="371569" y="5546558"/>
            <a:ext cx="433759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Claudia </a:t>
            </a:r>
            <a:r>
              <a:rPr lang="fr-FR" sz="2800" dirty="0" err="1">
                <a:solidFill>
                  <a:schemeClr val="bg1"/>
                </a:solidFill>
              </a:rPr>
              <a:t>Paladini</a:t>
            </a:r>
            <a:endParaRPr lang="fr-FR" sz="2800" dirty="0">
              <a:solidFill>
                <a:schemeClr val="bg1"/>
              </a:solidFill>
            </a:endParaRPr>
          </a:p>
          <a:p>
            <a:r>
              <a:rPr lang="fr-FR" sz="2000" dirty="0">
                <a:solidFill>
                  <a:schemeClr val="bg1"/>
                </a:solidFill>
              </a:rPr>
              <a:t>ESO </a:t>
            </a:r>
            <a:r>
              <a:rPr lang="fr-FR" sz="2000" dirty="0" err="1">
                <a:solidFill>
                  <a:schemeClr val="bg1"/>
                </a:solidFill>
              </a:rPr>
              <a:t>Astronomer</a:t>
            </a:r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>
                <a:solidFill>
                  <a:schemeClr val="bg1"/>
                </a:solidFill>
              </a:rPr>
              <a:t>MATISSE Instrument </a:t>
            </a:r>
            <a:r>
              <a:rPr lang="fr-FR" sz="2000" dirty="0" err="1">
                <a:solidFill>
                  <a:schemeClr val="bg1"/>
                </a:solidFill>
              </a:rPr>
              <a:t>Scientist</a:t>
            </a:r>
            <a:r>
              <a:rPr lang="fr-FR" sz="2000" dirty="0">
                <a:solidFill>
                  <a:schemeClr val="bg1"/>
                </a:solidFill>
              </a:rPr>
              <a:t> at </a:t>
            </a:r>
            <a:r>
              <a:rPr lang="fr-FR" sz="2000" dirty="0" err="1">
                <a:solidFill>
                  <a:schemeClr val="bg1"/>
                </a:solidFill>
              </a:rPr>
              <a:t>Paranal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DFB7330-7BB2-46BC-BA00-097D1637C8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978" r="6044" b="41070"/>
          <a:stretch/>
        </p:blipFill>
        <p:spPr>
          <a:xfrm>
            <a:off x="7133963" y="783370"/>
            <a:ext cx="4926424" cy="196782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3FCCB21-7627-41EC-9253-66EF35FFFF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563" t="59187" r="7607" b="-18117"/>
          <a:stretch/>
        </p:blipFill>
        <p:spPr>
          <a:xfrm>
            <a:off x="7133963" y="2915885"/>
            <a:ext cx="4926423" cy="55345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D42D2E-7CA3-4A9A-8747-BFE50EE42FB8}"/>
              </a:ext>
            </a:extLst>
          </p:cNvPr>
          <p:cNvSpPr/>
          <p:nvPr/>
        </p:nvSpPr>
        <p:spPr>
          <a:xfrm>
            <a:off x="7133963" y="1010653"/>
            <a:ext cx="4861522" cy="312820"/>
          </a:xfrm>
          <a:prstGeom prst="rect">
            <a:avLst/>
          </a:prstGeom>
          <a:solidFill>
            <a:srgbClr val="FFC000">
              <a:alpha val="28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C19B30-110C-4F3B-93EF-54837E77CA32}"/>
              </a:ext>
            </a:extLst>
          </p:cNvPr>
          <p:cNvSpPr/>
          <p:nvPr/>
        </p:nvSpPr>
        <p:spPr>
          <a:xfrm>
            <a:off x="7324866" y="6528920"/>
            <a:ext cx="3599808" cy="329079"/>
          </a:xfrm>
          <a:prstGeom prst="rect">
            <a:avLst/>
          </a:prstGeom>
          <a:solidFill>
            <a:srgbClr val="FFC000">
              <a:alpha val="28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D99BF12-18CD-402C-AF1B-413E49EA45EC}"/>
              </a:ext>
            </a:extLst>
          </p:cNvPr>
          <p:cNvSpPr txBox="1"/>
          <p:nvPr/>
        </p:nvSpPr>
        <p:spPr>
          <a:xfrm>
            <a:off x="5328869" y="924920"/>
            <a:ext cx="1839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chemeClr val="bg1"/>
                </a:solidFill>
              </a:rPr>
              <a:t>Claudia’s</a:t>
            </a:r>
            <a:r>
              <a:rPr lang="fr-FR" sz="2400" dirty="0">
                <a:solidFill>
                  <a:schemeClr val="bg1"/>
                </a:solidFill>
              </a:rPr>
              <a:t> Talk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B8A2931-2B8D-4B87-B2FB-320D02AD9959}"/>
              </a:ext>
            </a:extLst>
          </p:cNvPr>
          <p:cNvSpPr txBox="1"/>
          <p:nvPr/>
        </p:nvSpPr>
        <p:spPr>
          <a:xfrm>
            <a:off x="5082584" y="6107814"/>
            <a:ext cx="21610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Groups </a:t>
            </a:r>
            <a:r>
              <a:rPr lang="fr-FR" sz="2400" dirty="0" err="1">
                <a:solidFill>
                  <a:schemeClr val="bg1"/>
                </a:solidFill>
              </a:rPr>
              <a:t>projects</a:t>
            </a:r>
            <a:endParaRPr lang="fr-FR" sz="2400" dirty="0">
              <a:solidFill>
                <a:schemeClr val="bg1"/>
              </a:solidFill>
            </a:endParaRP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 Evaluation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9048FE94-250B-4BD5-B816-80E8CDEFC833}"/>
              </a:ext>
            </a:extLst>
          </p:cNvPr>
          <p:cNvSpPr/>
          <p:nvPr/>
        </p:nvSpPr>
        <p:spPr>
          <a:xfrm>
            <a:off x="5804842" y="1588167"/>
            <a:ext cx="842210" cy="4415792"/>
          </a:xfrm>
          <a:prstGeom prst="downArrow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9FDCC25-368A-4B86-9976-2DCDF0B8F3E2}"/>
              </a:ext>
            </a:extLst>
          </p:cNvPr>
          <p:cNvSpPr txBox="1"/>
          <p:nvPr/>
        </p:nvSpPr>
        <p:spPr>
          <a:xfrm>
            <a:off x="5138444" y="2634404"/>
            <a:ext cx="206819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err="1">
                <a:solidFill>
                  <a:schemeClr val="bg1"/>
                </a:solidFill>
              </a:rPr>
              <a:t>Students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working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</a:rPr>
              <a:t>in Groups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sz="2000" dirty="0">
                <a:solidFill>
                  <a:schemeClr val="bg1"/>
                </a:solidFill>
              </a:rPr>
              <a:t>Don’t </a:t>
            </a:r>
            <a:r>
              <a:rPr lang="fr-FR" sz="2000" dirty="0" err="1">
                <a:solidFill>
                  <a:schemeClr val="bg1"/>
                </a:solidFill>
              </a:rPr>
              <a:t>hesitate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</a:rPr>
              <a:t>to </a:t>
            </a:r>
            <a:r>
              <a:rPr lang="fr-FR" sz="2000" dirty="0" err="1">
                <a:solidFill>
                  <a:schemeClr val="bg1"/>
                </a:solidFill>
              </a:rPr>
              <a:t>ask</a:t>
            </a:r>
            <a:r>
              <a:rPr lang="fr-FR" sz="2000" dirty="0">
                <a:solidFill>
                  <a:schemeClr val="bg1"/>
                </a:solidFill>
              </a:rPr>
              <a:t> questions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</a:rPr>
              <a:t>to </a:t>
            </a:r>
            <a:r>
              <a:rPr lang="fr-FR" sz="2000" dirty="0" err="1">
                <a:solidFill>
                  <a:schemeClr val="bg1"/>
                </a:solidFill>
              </a:rPr>
              <a:t>teachers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</a:rPr>
              <a:t>and </a:t>
            </a:r>
            <a:r>
              <a:rPr lang="fr-FR" sz="2000" dirty="0" err="1">
                <a:solidFill>
                  <a:schemeClr val="bg1"/>
                </a:solidFill>
              </a:rPr>
              <a:t>organizers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15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>
        <p:fade/>
      </p:transition>
    </mc:Choice>
    <mc:Fallback xmlns="">
      <p:transition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sombre, silhouette, ciel nocturne&#10;&#10;Description générée automatiquement">
            <a:extLst>
              <a:ext uri="{FF2B5EF4-FFF2-40B4-BE49-F238E27FC236}">
                <a16:creationId xmlns:a16="http://schemas.microsoft.com/office/drawing/2014/main" id="{61A1EB6D-58F1-4ADB-BABA-FF88907E0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29DEA51-504B-4F51-B82C-1A343DD9B04D}"/>
              </a:ext>
            </a:extLst>
          </p:cNvPr>
          <p:cNvSpPr txBox="1"/>
          <p:nvPr/>
        </p:nvSpPr>
        <p:spPr>
          <a:xfrm>
            <a:off x="0" y="-109182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10th VLTI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Interferometry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DFF9551-05A2-4F8A-86A0-BFAAD382B2A6}"/>
              </a:ext>
            </a:extLst>
          </p:cNvPr>
          <p:cNvSpPr txBox="1"/>
          <p:nvPr/>
        </p:nvSpPr>
        <p:spPr>
          <a:xfrm>
            <a:off x="96253" y="1191126"/>
            <a:ext cx="12032012" cy="7417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15 </a:t>
            </a:r>
            <a:r>
              <a:rPr lang="fr-FR" sz="3600" dirty="0" err="1">
                <a:solidFill>
                  <a:schemeClr val="bg1"/>
                </a:solidFill>
              </a:rPr>
              <a:t>years</a:t>
            </a:r>
            <a:r>
              <a:rPr lang="fr-FR" sz="3600" dirty="0">
                <a:solidFill>
                  <a:schemeClr val="bg1"/>
                </a:solidFill>
              </a:rPr>
              <a:t> of VLTI </a:t>
            </a:r>
            <a:r>
              <a:rPr lang="fr-FR" sz="3600" dirty="0" err="1">
                <a:solidFill>
                  <a:schemeClr val="bg1"/>
                </a:solidFill>
              </a:rPr>
              <a:t>Schools</a:t>
            </a:r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June 2021    100% Online                     </a:t>
            </a:r>
            <a:r>
              <a:rPr lang="en-US" sz="2400" dirty="0">
                <a:solidFill>
                  <a:schemeClr val="bg1"/>
                </a:solidFill>
              </a:rPr>
              <a:t>MATISSE and interferometry for planetology</a:t>
            </a:r>
            <a:endParaRPr lang="fr-FR" sz="24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July   2018    </a:t>
            </a:r>
            <a:r>
              <a:rPr lang="fr-FR" sz="2400" dirty="0" err="1">
                <a:solidFill>
                  <a:schemeClr val="bg1"/>
                </a:solidFill>
              </a:rPr>
              <a:t>Lisbon</a:t>
            </a:r>
            <a:r>
              <a:rPr lang="fr-FR" sz="2400" dirty="0">
                <a:solidFill>
                  <a:schemeClr val="bg1"/>
                </a:solidFill>
              </a:rPr>
              <a:t> (Portugal)             2nd </a:t>
            </a:r>
            <a:r>
              <a:rPr lang="fr-FR" sz="2400" dirty="0" err="1">
                <a:solidFill>
                  <a:schemeClr val="bg1"/>
                </a:solidFill>
              </a:rPr>
              <a:t>generation</a:t>
            </a:r>
            <a:r>
              <a:rPr lang="fr-FR" sz="2400" dirty="0">
                <a:solidFill>
                  <a:schemeClr val="bg1"/>
                </a:solidFill>
              </a:rPr>
              <a:t> instruments at VLTI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Sept. 2015   Cologne (Germany)         O</a:t>
            </a:r>
            <a:r>
              <a:rPr lang="en-US" sz="2400" dirty="0" err="1">
                <a:solidFill>
                  <a:schemeClr val="bg1"/>
                </a:solidFill>
              </a:rPr>
              <a:t>ptical</a:t>
            </a:r>
            <a:r>
              <a:rPr lang="en-US" sz="2400" dirty="0">
                <a:solidFill>
                  <a:schemeClr val="bg1"/>
                </a:solidFill>
              </a:rPr>
              <a:t> interferometry from theory to observations</a:t>
            </a:r>
            <a:endParaRPr lang="fr-FR" sz="24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Sept. 2013   Barcelonnette  (France)  </a:t>
            </a:r>
            <a:r>
              <a:rPr lang="en-US" sz="2400" dirty="0">
                <a:solidFill>
                  <a:schemeClr val="bg1"/>
                </a:solidFill>
              </a:rPr>
              <a:t>High spatial resolution for stellar astrophysics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April  2010   </a:t>
            </a:r>
            <a:r>
              <a:rPr lang="en-US" sz="2400" dirty="0" err="1">
                <a:solidFill>
                  <a:schemeClr val="bg1"/>
                </a:solidFill>
              </a:rPr>
              <a:t>Porquerolles</a:t>
            </a:r>
            <a:r>
              <a:rPr lang="en-US" sz="2400" dirty="0">
                <a:solidFill>
                  <a:schemeClr val="bg1"/>
                </a:solidFill>
              </a:rPr>
              <a:t> (France)     High spatial resolution in Astronomy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June  2008   Keszthely (Hungary)        Astrometry and Imaging with the VLTI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Sept. 2007   Torun (Poland)                  AGN at the highest angular resolution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June  2007   Porto (Portugal)               Circumstellar disks and planets at very high resolution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June  2006   </a:t>
            </a:r>
            <a:r>
              <a:rPr lang="en-US" sz="2400" dirty="0" err="1">
                <a:solidFill>
                  <a:schemeClr val="bg1"/>
                </a:solidFill>
              </a:rPr>
              <a:t>Goutelas</a:t>
            </a:r>
            <a:r>
              <a:rPr lang="en-US" sz="2400" dirty="0">
                <a:solidFill>
                  <a:schemeClr val="bg1"/>
                </a:solidFill>
              </a:rPr>
              <a:t> (France)            Observation and data reduction with the VLTI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Feb.  2002    Les </a:t>
            </a:r>
            <a:r>
              <a:rPr lang="en-US" sz="2400" dirty="0" err="1">
                <a:solidFill>
                  <a:schemeClr val="bg1"/>
                </a:solidFill>
              </a:rPr>
              <a:t>Houches</a:t>
            </a:r>
            <a:r>
              <a:rPr lang="en-US" sz="2400" dirty="0">
                <a:solidFill>
                  <a:schemeClr val="bg1"/>
                </a:solidFill>
              </a:rPr>
              <a:t> (France)     Observing with the VLTI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fr-FR" sz="3200" dirty="0">
                <a:solidFill>
                  <a:schemeClr val="bg1"/>
                </a:solidFill>
              </a:rPr>
              <a:t>First light of VLTI in March, 17  2001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bg1"/>
              </a:solidFill>
            </a:endParaRPr>
          </a:p>
          <a:p>
            <a:endParaRPr lang="fr-FR" sz="2400" dirty="0">
              <a:solidFill>
                <a:schemeClr val="bg1"/>
              </a:solidFill>
            </a:endParaRPr>
          </a:p>
          <a:p>
            <a:endParaRPr lang="fr-FR" sz="3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88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>
        <p:fade/>
      </p:transition>
    </mc:Choice>
    <mc:Fallback xmlns="">
      <p:transition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sombre, silhouette, ciel nocturne&#10;&#10;Description générée automatiquement">
            <a:extLst>
              <a:ext uri="{FF2B5EF4-FFF2-40B4-BE49-F238E27FC236}">
                <a16:creationId xmlns:a16="http://schemas.microsoft.com/office/drawing/2014/main" id="{61A1EB6D-58F1-4ADB-BABA-FF88907E0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29DEA51-504B-4F51-B82C-1A343DD9B04D}"/>
              </a:ext>
            </a:extLst>
          </p:cNvPr>
          <p:cNvSpPr txBox="1"/>
          <p:nvPr/>
        </p:nvSpPr>
        <p:spPr>
          <a:xfrm>
            <a:off x="0" y="-109182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10th VLTI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Interferometry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DFF9551-05A2-4F8A-86A0-BFAAD382B2A6}"/>
              </a:ext>
            </a:extLst>
          </p:cNvPr>
          <p:cNvSpPr txBox="1"/>
          <p:nvPr/>
        </p:nvSpPr>
        <p:spPr>
          <a:xfrm>
            <a:off x="1391757" y="595477"/>
            <a:ext cx="95462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</a:t>
            </a:r>
            <a:r>
              <a:rPr lang="fr-F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fr-F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time to start the </a:t>
            </a:r>
            <a:r>
              <a:rPr lang="fr-FR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r>
              <a:rPr lang="fr-F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FC97B5-D98A-41AE-A022-79B914A52660}"/>
              </a:ext>
            </a:extLst>
          </p:cNvPr>
          <p:cNvSpPr/>
          <p:nvPr/>
        </p:nvSpPr>
        <p:spPr>
          <a:xfrm>
            <a:off x="1616241" y="4857455"/>
            <a:ext cx="85745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David </a:t>
            </a:r>
            <a:r>
              <a:rPr lang="fr-FR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Busher</a:t>
            </a:r>
            <a:r>
              <a:rPr lang="fr-F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fr-F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to </a:t>
            </a:r>
            <a:r>
              <a:rPr lang="fr-FR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Interferometry</a:t>
            </a:r>
            <a:endParaRPr lang="fr-FR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607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>
        <p:fade/>
      </p:transition>
    </mc:Choice>
    <mc:Fallback xmlns="">
      <p:transition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sombre, silhouette, ciel nocturne&#10;&#10;Description générée automatiquement">
            <a:extLst>
              <a:ext uri="{FF2B5EF4-FFF2-40B4-BE49-F238E27FC236}">
                <a16:creationId xmlns:a16="http://schemas.microsoft.com/office/drawing/2014/main" id="{61A1EB6D-58F1-4ADB-BABA-FF88907E0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29DEA51-504B-4F51-B82C-1A343DD9B04D}"/>
              </a:ext>
            </a:extLst>
          </p:cNvPr>
          <p:cNvSpPr txBox="1"/>
          <p:nvPr/>
        </p:nvSpPr>
        <p:spPr>
          <a:xfrm>
            <a:off x="0" y="-109182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10th VLTI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Interferometry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DFF9551-05A2-4F8A-86A0-BFAAD382B2A6}"/>
              </a:ext>
            </a:extLst>
          </p:cNvPr>
          <p:cNvSpPr txBox="1"/>
          <p:nvPr/>
        </p:nvSpPr>
        <p:spPr>
          <a:xfrm>
            <a:off x="96253" y="1191126"/>
            <a:ext cx="57299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A Long </a:t>
            </a:r>
            <a:r>
              <a:rPr lang="fr-FR" sz="3600" dirty="0" err="1">
                <a:solidFill>
                  <a:schemeClr val="bg1"/>
                </a:solidFill>
              </a:rPr>
              <a:t>history</a:t>
            </a:r>
            <a:r>
              <a:rPr lang="fr-FR" sz="3600" dirty="0">
                <a:solidFill>
                  <a:schemeClr val="bg1"/>
                </a:solidFill>
              </a:rPr>
              <a:t> of VLTI </a:t>
            </a:r>
            <a:r>
              <a:rPr lang="fr-FR" sz="3600" dirty="0" err="1">
                <a:solidFill>
                  <a:schemeClr val="bg1"/>
                </a:solidFill>
              </a:rPr>
              <a:t>Schools</a:t>
            </a:r>
            <a:endParaRPr lang="fr-FR" sz="3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Image 9" descr="Une image contenant arbre, extérieur, personne, gens&#10;&#10;Description générée automatiquement">
            <a:extLst>
              <a:ext uri="{FF2B5EF4-FFF2-40B4-BE49-F238E27FC236}">
                <a16:creationId xmlns:a16="http://schemas.microsoft.com/office/drawing/2014/main" id="{B8FEEF8D-6CB7-4B04-A4A1-12FA47994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80" y="1812162"/>
            <a:ext cx="5499067" cy="3729789"/>
          </a:xfrm>
          <a:prstGeom prst="rect">
            <a:avLst/>
          </a:prstGeom>
        </p:spPr>
      </p:pic>
      <p:pic>
        <p:nvPicPr>
          <p:cNvPr id="12" name="Image 11" descr="Une image contenant extérieur, terrain, ciel, personne&#10;&#10;Description générée automatiquement">
            <a:extLst>
              <a:ext uri="{FF2B5EF4-FFF2-40B4-BE49-F238E27FC236}">
                <a16:creationId xmlns:a16="http://schemas.microsoft.com/office/drawing/2014/main" id="{3E3BB0A7-7F04-4888-A0B9-25E8BEDD9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43358"/>
            <a:ext cx="5217359" cy="2942196"/>
          </a:xfrm>
          <a:prstGeom prst="rect">
            <a:avLst/>
          </a:prstGeom>
        </p:spPr>
      </p:pic>
      <p:pic>
        <p:nvPicPr>
          <p:cNvPr id="14" name="Image 13" descr="Une image contenant texte, personne, mur, intérieur&#10;&#10;Description générée automatiquement">
            <a:extLst>
              <a:ext uri="{FF2B5EF4-FFF2-40B4-BE49-F238E27FC236}">
                <a16:creationId xmlns:a16="http://schemas.microsoft.com/office/drawing/2014/main" id="{57DE6326-3F18-468C-BEE4-CF601B3467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942" y="3429000"/>
            <a:ext cx="4796848" cy="3197898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2C261B89-EB3A-4C42-AB2E-FB48F6EE1761}"/>
              </a:ext>
            </a:extLst>
          </p:cNvPr>
          <p:cNvPicPr/>
          <p:nvPr/>
        </p:nvPicPr>
        <p:blipFill rotWithShape="1">
          <a:blip r:embed="rId6"/>
          <a:srcRect l="3346" t="11725" r="2953" b="12955"/>
          <a:stretch/>
        </p:blipFill>
        <p:spPr bwMode="auto">
          <a:xfrm>
            <a:off x="2469658" y="4743545"/>
            <a:ext cx="4150894" cy="21751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7E5A112-3A37-4F23-9D23-0DA112518777}"/>
              </a:ext>
            </a:extLst>
          </p:cNvPr>
          <p:cNvSpPr/>
          <p:nvPr/>
        </p:nvSpPr>
        <p:spPr>
          <a:xfrm>
            <a:off x="1056885" y="1941361"/>
            <a:ext cx="3458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Barcelonnette 2013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4EAFF2-12B2-48B9-ABAB-2A356115C086}"/>
              </a:ext>
            </a:extLst>
          </p:cNvPr>
          <p:cNvSpPr/>
          <p:nvPr/>
        </p:nvSpPr>
        <p:spPr>
          <a:xfrm>
            <a:off x="6981694" y="2865184"/>
            <a:ext cx="32099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Porquerolles 2010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F20623-4A6C-4DB7-96F4-27A1E7C2980C}"/>
              </a:ext>
            </a:extLst>
          </p:cNvPr>
          <p:cNvSpPr/>
          <p:nvPr/>
        </p:nvSpPr>
        <p:spPr>
          <a:xfrm>
            <a:off x="7130925" y="6011190"/>
            <a:ext cx="3458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Barcelonnette 2010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8DB205-1023-4792-853A-4A377FD4D1FA}"/>
              </a:ext>
            </a:extLst>
          </p:cNvPr>
          <p:cNvSpPr/>
          <p:nvPr/>
        </p:nvSpPr>
        <p:spPr>
          <a:xfrm>
            <a:off x="2469658" y="6303577"/>
            <a:ext cx="21884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Lisbon</a:t>
            </a:r>
            <a:r>
              <a:rPr lang="fr-F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2018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20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>
        <p:fade/>
      </p:transition>
    </mc:Choice>
    <mc:Fallback xmlns="">
      <p:transition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sombre, silhouette, ciel nocturne&#10;&#10;Description générée automatiquement">
            <a:extLst>
              <a:ext uri="{FF2B5EF4-FFF2-40B4-BE49-F238E27FC236}">
                <a16:creationId xmlns:a16="http://schemas.microsoft.com/office/drawing/2014/main" id="{61A1EB6D-58F1-4ADB-BABA-FF88907E0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29DEA51-504B-4F51-B82C-1A343DD9B04D}"/>
              </a:ext>
            </a:extLst>
          </p:cNvPr>
          <p:cNvSpPr txBox="1"/>
          <p:nvPr/>
        </p:nvSpPr>
        <p:spPr>
          <a:xfrm>
            <a:off x="0" y="-109182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10th VLTI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Interferometry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DFF9551-05A2-4F8A-86A0-BFAAD382B2A6}"/>
              </a:ext>
            </a:extLst>
          </p:cNvPr>
          <p:cNvSpPr txBox="1"/>
          <p:nvPr/>
        </p:nvSpPr>
        <p:spPr>
          <a:xfrm>
            <a:off x="132348" y="1371600"/>
            <a:ext cx="6582828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About 40 </a:t>
            </a:r>
            <a:r>
              <a:rPr lang="fr-FR" sz="3600" dirty="0" err="1">
                <a:solidFill>
                  <a:schemeClr val="bg1"/>
                </a:solidFill>
              </a:rPr>
              <a:t>students</a:t>
            </a:r>
            <a:r>
              <a:rPr lang="fr-FR" sz="3600" dirty="0">
                <a:solidFill>
                  <a:schemeClr val="bg1"/>
                </a:solidFill>
              </a:rPr>
              <a:t> per </a:t>
            </a:r>
            <a:r>
              <a:rPr lang="fr-FR" sz="3600" dirty="0" err="1">
                <a:solidFill>
                  <a:schemeClr val="bg1"/>
                </a:solidFill>
              </a:rPr>
              <a:t>school</a:t>
            </a:r>
            <a:r>
              <a:rPr lang="fr-FR" sz="3600" dirty="0">
                <a:solidFill>
                  <a:schemeClr val="bg1"/>
                </a:solidFill>
              </a:rPr>
              <a:t> </a:t>
            </a:r>
          </a:p>
          <a:p>
            <a:r>
              <a:rPr lang="fr-FR" sz="3600" dirty="0">
                <a:solidFill>
                  <a:schemeClr val="bg1"/>
                </a:solidFill>
              </a:rPr>
              <a:t>≈ 400 </a:t>
            </a:r>
            <a:r>
              <a:rPr lang="fr-FR" sz="3600" dirty="0" err="1">
                <a:solidFill>
                  <a:schemeClr val="bg1"/>
                </a:solidFill>
              </a:rPr>
              <a:t>Students</a:t>
            </a:r>
            <a:r>
              <a:rPr lang="fr-FR" sz="3600" dirty="0">
                <a:solidFill>
                  <a:schemeClr val="bg1"/>
                </a:solidFill>
              </a:rPr>
              <a:t> </a:t>
            </a:r>
            <a:r>
              <a:rPr lang="fr-FR" sz="3600" dirty="0" err="1">
                <a:solidFill>
                  <a:schemeClr val="bg1"/>
                </a:solidFill>
              </a:rPr>
              <a:t>trained</a:t>
            </a:r>
            <a:r>
              <a:rPr lang="fr-FR" sz="3600" dirty="0">
                <a:solidFill>
                  <a:schemeClr val="bg1"/>
                </a:solidFill>
              </a:rPr>
              <a:t> in 15 </a:t>
            </a:r>
            <a:r>
              <a:rPr lang="fr-FR" sz="3600" dirty="0" err="1">
                <a:solidFill>
                  <a:schemeClr val="bg1"/>
                </a:solidFill>
              </a:rPr>
              <a:t>years</a:t>
            </a:r>
            <a:r>
              <a:rPr lang="fr-FR" sz="3600" dirty="0">
                <a:solidFill>
                  <a:schemeClr val="bg1"/>
                </a:solidFill>
              </a:rPr>
              <a:t> </a:t>
            </a:r>
          </a:p>
          <a:p>
            <a:endParaRPr lang="fr-FR" sz="3600" dirty="0">
              <a:solidFill>
                <a:schemeClr val="bg1"/>
              </a:solidFill>
            </a:endParaRPr>
          </a:p>
          <a:p>
            <a:r>
              <a:rPr lang="fr-FR" sz="3600" dirty="0">
                <a:solidFill>
                  <a:schemeClr val="bg1"/>
                </a:solidFill>
              </a:rPr>
              <a:t>The 2021 </a:t>
            </a:r>
            <a:r>
              <a:rPr lang="fr-FR" sz="3600" dirty="0" err="1">
                <a:solidFill>
                  <a:schemeClr val="bg1"/>
                </a:solidFill>
              </a:rPr>
              <a:t>is</a:t>
            </a:r>
            <a:r>
              <a:rPr lang="fr-FR" sz="3600" dirty="0">
                <a:solidFill>
                  <a:schemeClr val="bg1"/>
                </a:solidFill>
              </a:rPr>
              <a:t> the </a:t>
            </a:r>
            <a:r>
              <a:rPr lang="fr-FR" sz="3600" dirty="0" err="1">
                <a:solidFill>
                  <a:schemeClr val="bg1"/>
                </a:solidFill>
              </a:rPr>
              <a:t>largest</a:t>
            </a:r>
            <a:r>
              <a:rPr lang="fr-FR" sz="3600" dirty="0">
                <a:solidFill>
                  <a:schemeClr val="bg1"/>
                </a:solidFill>
              </a:rPr>
              <a:t> VLTI </a:t>
            </a:r>
            <a:r>
              <a:rPr lang="fr-FR" sz="3600" dirty="0" err="1">
                <a:solidFill>
                  <a:schemeClr val="bg1"/>
                </a:solidFill>
              </a:rPr>
              <a:t>school</a:t>
            </a:r>
            <a:endParaRPr lang="fr-FR" sz="3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chemeClr val="bg1"/>
                </a:solidFill>
              </a:rPr>
              <a:t>20 </a:t>
            </a:r>
            <a:r>
              <a:rPr lang="fr-FR" sz="3600" dirty="0" err="1">
                <a:solidFill>
                  <a:schemeClr val="bg1"/>
                </a:solidFill>
              </a:rPr>
              <a:t>Teachers</a:t>
            </a:r>
            <a:endParaRPr lang="fr-FR" sz="3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chemeClr val="bg1"/>
                </a:solidFill>
              </a:rPr>
              <a:t>60 Registered </a:t>
            </a:r>
            <a:r>
              <a:rPr lang="fr-FR" sz="3600" dirty="0" err="1">
                <a:solidFill>
                  <a:schemeClr val="bg1"/>
                </a:solidFill>
              </a:rPr>
              <a:t>Students</a:t>
            </a:r>
            <a:endParaRPr lang="fr-FR" sz="3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chemeClr val="bg1"/>
                </a:solidFill>
              </a:rPr>
              <a:t>30 Registration for Lectures </a:t>
            </a:r>
            <a:r>
              <a:rPr lang="fr-FR" sz="3600" dirty="0" err="1">
                <a:solidFill>
                  <a:schemeClr val="bg1"/>
                </a:solidFill>
              </a:rPr>
              <a:t>only</a:t>
            </a:r>
            <a:endParaRPr lang="fr-FR" sz="3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3600" dirty="0">
              <a:solidFill>
                <a:schemeClr val="bg1"/>
              </a:solidFill>
            </a:endParaRPr>
          </a:p>
          <a:p>
            <a:r>
              <a:rPr lang="fr-FR" sz="4400" dirty="0">
                <a:solidFill>
                  <a:schemeClr val="bg1"/>
                </a:solidFill>
              </a:rPr>
              <a:t>I </a:t>
            </a:r>
            <a:r>
              <a:rPr lang="fr-FR" sz="4400" dirty="0" err="1">
                <a:solidFill>
                  <a:schemeClr val="bg1"/>
                </a:solidFill>
              </a:rPr>
              <a:t>hope</a:t>
            </a:r>
            <a:r>
              <a:rPr lang="fr-FR" sz="4400" dirty="0">
                <a:solidFill>
                  <a:schemeClr val="bg1"/>
                </a:solidFill>
              </a:rPr>
              <a:t> </a:t>
            </a:r>
            <a:r>
              <a:rPr lang="fr-FR" sz="4400" dirty="0" err="1">
                <a:solidFill>
                  <a:schemeClr val="bg1"/>
                </a:solidFill>
              </a:rPr>
              <a:t>it</a:t>
            </a:r>
            <a:r>
              <a:rPr lang="fr-FR" sz="4400" dirty="0">
                <a:solidFill>
                  <a:schemeClr val="bg1"/>
                </a:solidFill>
              </a:rPr>
              <a:t> </a:t>
            </a:r>
            <a:r>
              <a:rPr lang="fr-FR" sz="4400" dirty="0" err="1">
                <a:solidFill>
                  <a:schemeClr val="bg1"/>
                </a:solidFill>
              </a:rPr>
              <a:t>will</a:t>
            </a:r>
            <a:r>
              <a:rPr lang="fr-FR" sz="4400" dirty="0">
                <a:solidFill>
                  <a:schemeClr val="bg1"/>
                </a:solidFill>
              </a:rPr>
              <a:t> </a:t>
            </a:r>
            <a:r>
              <a:rPr lang="fr-FR" sz="4400" dirty="0" err="1">
                <a:solidFill>
                  <a:schemeClr val="bg1"/>
                </a:solidFill>
              </a:rPr>
              <a:t>be</a:t>
            </a:r>
            <a:r>
              <a:rPr lang="fr-FR" sz="4400" dirty="0">
                <a:solidFill>
                  <a:schemeClr val="bg1"/>
                </a:solidFill>
              </a:rPr>
              <a:t> a </a:t>
            </a:r>
            <a:r>
              <a:rPr lang="fr-FR" sz="4400" dirty="0" err="1">
                <a:solidFill>
                  <a:schemeClr val="bg1"/>
                </a:solidFill>
              </a:rPr>
              <a:t>success</a:t>
            </a:r>
            <a:r>
              <a:rPr lang="fr-FR" sz="44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5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>
        <p:fade/>
      </p:transition>
    </mc:Choice>
    <mc:Fallback xmlns="">
      <p:transition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sombre, silhouette, ciel nocturne&#10;&#10;Description générée automatiquement">
            <a:extLst>
              <a:ext uri="{FF2B5EF4-FFF2-40B4-BE49-F238E27FC236}">
                <a16:creationId xmlns:a16="http://schemas.microsoft.com/office/drawing/2014/main" id="{61A1EB6D-58F1-4ADB-BABA-FF88907E0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29DEA51-504B-4F51-B82C-1A343DD9B04D}"/>
              </a:ext>
            </a:extLst>
          </p:cNvPr>
          <p:cNvSpPr txBox="1"/>
          <p:nvPr/>
        </p:nvSpPr>
        <p:spPr>
          <a:xfrm>
            <a:off x="0" y="-109182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10th VLTI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Interferometry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086C920-D32A-4BC5-B141-4468B48DD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418541"/>
            <a:ext cx="12192000" cy="1439459"/>
          </a:xfrm>
          <a:prstGeom prst="rect">
            <a:avLst/>
          </a:prstGeom>
        </p:spPr>
      </p:pic>
      <p:pic>
        <p:nvPicPr>
          <p:cNvPr id="17" name="Image 16" descr="Une image contenant ciel, extérieur, bâtiment, dôme&#10;&#10;Description générée automatiquement">
            <a:extLst>
              <a:ext uri="{FF2B5EF4-FFF2-40B4-BE49-F238E27FC236}">
                <a16:creationId xmlns:a16="http://schemas.microsoft.com/office/drawing/2014/main" id="{F41E43F1-06B7-445B-B59D-5B2F876B3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13" y="783370"/>
            <a:ext cx="6771773" cy="451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0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>
        <p:fade/>
      </p:transition>
    </mc:Choice>
    <mc:Fallback xmlns="">
      <p:transition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sombre, silhouette, ciel nocturne&#10;&#10;Description générée automatiquement">
            <a:extLst>
              <a:ext uri="{FF2B5EF4-FFF2-40B4-BE49-F238E27FC236}">
                <a16:creationId xmlns:a16="http://schemas.microsoft.com/office/drawing/2014/main" id="{61A1EB6D-58F1-4ADB-BABA-FF88907E0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29DEA51-504B-4F51-B82C-1A343DD9B04D}"/>
              </a:ext>
            </a:extLst>
          </p:cNvPr>
          <p:cNvSpPr txBox="1"/>
          <p:nvPr/>
        </p:nvSpPr>
        <p:spPr>
          <a:xfrm>
            <a:off x="0" y="-109182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10th VLTI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Interferometry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 descr="Une image contenant personne, ciel, homme, extérieur&#10;&#10;Description générée automatiquement">
            <a:extLst>
              <a:ext uri="{FF2B5EF4-FFF2-40B4-BE49-F238E27FC236}">
                <a16:creationId xmlns:a16="http://schemas.microsoft.com/office/drawing/2014/main" id="{A523F2A7-84D0-467E-A3DA-5F6935742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379" y="2139949"/>
            <a:ext cx="3459413" cy="2650041"/>
          </a:xfrm>
          <a:prstGeom prst="rect">
            <a:avLst/>
          </a:prstGeom>
        </p:spPr>
      </p:pic>
      <p:pic>
        <p:nvPicPr>
          <p:cNvPr id="11" name="Image 10" descr="Une image contenant personne, terrain, extérieur, homme&#10;&#10;Description générée automatiquement">
            <a:extLst>
              <a:ext uri="{FF2B5EF4-FFF2-40B4-BE49-F238E27FC236}">
                <a16:creationId xmlns:a16="http://schemas.microsoft.com/office/drawing/2014/main" id="{65F61F11-6705-48EE-A72B-DEE4C555C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80" y="2139950"/>
            <a:ext cx="3718413" cy="25781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C27B7E-8650-485F-BC82-EF3E4DA1F113}"/>
              </a:ext>
            </a:extLst>
          </p:cNvPr>
          <p:cNvSpPr/>
          <p:nvPr/>
        </p:nvSpPr>
        <p:spPr>
          <a:xfrm>
            <a:off x="1536626" y="4718050"/>
            <a:ext cx="29903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Florentin Millour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6D8043-95D0-4C18-99D4-34E27D7D4F23}"/>
              </a:ext>
            </a:extLst>
          </p:cNvPr>
          <p:cNvSpPr/>
          <p:nvPr/>
        </p:nvSpPr>
        <p:spPr>
          <a:xfrm>
            <a:off x="7621910" y="4776981"/>
            <a:ext cx="23957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Alexis Matter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28DB17-D7D0-418B-8514-71BF5853C467}"/>
              </a:ext>
            </a:extLst>
          </p:cNvPr>
          <p:cNvSpPr/>
          <p:nvPr/>
        </p:nvSpPr>
        <p:spPr>
          <a:xfrm>
            <a:off x="4631540" y="1454204"/>
            <a:ext cx="3025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  <a:r>
              <a:rPr lang="fr-F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co-organizers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294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>
        <p:fade/>
      </p:transition>
    </mc:Choice>
    <mc:Fallback xmlns="">
      <p:transition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sombre, silhouette, ciel nocturne&#10;&#10;Description générée automatiquement">
            <a:extLst>
              <a:ext uri="{FF2B5EF4-FFF2-40B4-BE49-F238E27FC236}">
                <a16:creationId xmlns:a16="http://schemas.microsoft.com/office/drawing/2014/main" id="{61A1EB6D-58F1-4ADB-BABA-FF88907E0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29DEA51-504B-4F51-B82C-1A343DD9B04D}"/>
              </a:ext>
            </a:extLst>
          </p:cNvPr>
          <p:cNvSpPr txBox="1"/>
          <p:nvPr/>
        </p:nvSpPr>
        <p:spPr>
          <a:xfrm>
            <a:off x="0" y="-109182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10th VLTI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Interferometry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6C062D-EB3B-4233-A8A0-7F7FA0E0C2C0}"/>
              </a:ext>
            </a:extLst>
          </p:cNvPr>
          <p:cNvSpPr/>
          <p:nvPr/>
        </p:nvSpPr>
        <p:spPr>
          <a:xfrm>
            <a:off x="437147" y="1287244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Scientific Organizing Committee (SOC)</a:t>
            </a:r>
          </a:p>
          <a:p>
            <a:r>
              <a:rPr lang="en-US" sz="2400" dirty="0">
                <a:solidFill>
                  <a:schemeClr val="bg1"/>
                </a:solidFill>
              </a:rPr>
              <a:t>Myriam </a:t>
            </a:r>
            <a:r>
              <a:rPr lang="en-US" sz="2400" dirty="0" err="1">
                <a:solidFill>
                  <a:schemeClr val="bg1"/>
                </a:solidFill>
              </a:rPr>
              <a:t>Benisty</a:t>
            </a:r>
            <a:r>
              <a:rPr lang="en-US" sz="2400" dirty="0">
                <a:solidFill>
                  <a:schemeClr val="bg1"/>
                </a:solidFill>
              </a:rPr>
              <a:t> (IPAG)</a:t>
            </a:r>
          </a:p>
          <a:p>
            <a:r>
              <a:rPr lang="en-US" sz="2400" dirty="0">
                <a:solidFill>
                  <a:schemeClr val="bg1"/>
                </a:solidFill>
              </a:rPr>
              <a:t>Roy van </a:t>
            </a:r>
            <a:r>
              <a:rPr lang="en-US" sz="2400" dirty="0" err="1">
                <a:solidFill>
                  <a:schemeClr val="bg1"/>
                </a:solidFill>
              </a:rPr>
              <a:t>Boekel</a:t>
            </a:r>
            <a:r>
              <a:rPr lang="en-US" sz="2400" dirty="0">
                <a:solidFill>
                  <a:schemeClr val="bg1"/>
                </a:solidFill>
              </a:rPr>
              <a:t> (MPIA)</a:t>
            </a:r>
          </a:p>
          <a:p>
            <a:r>
              <a:rPr lang="en-US" sz="2400" dirty="0">
                <a:solidFill>
                  <a:schemeClr val="bg1"/>
                </a:solidFill>
              </a:rPr>
              <a:t>Laurent Bourges (OSUG)</a:t>
            </a:r>
          </a:p>
          <a:p>
            <a:r>
              <a:rPr lang="en-US" sz="2400" dirty="0">
                <a:solidFill>
                  <a:schemeClr val="bg1"/>
                </a:solidFill>
              </a:rPr>
              <a:t>David </a:t>
            </a:r>
            <a:r>
              <a:rPr lang="en-US" sz="2400" dirty="0" err="1">
                <a:solidFill>
                  <a:schemeClr val="bg1"/>
                </a:solidFill>
              </a:rPr>
              <a:t>Buscher</a:t>
            </a:r>
            <a:r>
              <a:rPr lang="en-US" sz="2400" dirty="0">
                <a:solidFill>
                  <a:schemeClr val="bg1"/>
                </a:solidFill>
              </a:rPr>
              <a:t> (University of Cambridge)</a:t>
            </a:r>
          </a:p>
          <a:p>
            <a:r>
              <a:rPr lang="en-US" sz="2400" dirty="0">
                <a:solidFill>
                  <a:schemeClr val="bg1"/>
                </a:solidFill>
              </a:rPr>
              <a:t>Mercedes Filho  (University of Porto)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Ágnes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Kóspál</a:t>
            </a:r>
            <a:r>
              <a:rPr lang="en-US" sz="2400" dirty="0">
                <a:solidFill>
                  <a:schemeClr val="bg1"/>
                </a:solidFill>
              </a:rPr>
              <a:t> (</a:t>
            </a:r>
            <a:r>
              <a:rPr lang="en-US" sz="2400" dirty="0" err="1">
                <a:solidFill>
                  <a:schemeClr val="bg1"/>
                </a:solidFill>
              </a:rPr>
              <a:t>Konkoly</a:t>
            </a:r>
            <a:r>
              <a:rPr lang="en-US" sz="2400" dirty="0">
                <a:solidFill>
                  <a:schemeClr val="bg1"/>
                </a:solidFill>
              </a:rPr>
              <a:t> Observatory)</a:t>
            </a:r>
          </a:p>
          <a:p>
            <a:r>
              <a:rPr lang="en-US" sz="2400" dirty="0">
                <a:solidFill>
                  <a:schemeClr val="bg1"/>
                </a:solidFill>
              </a:rPr>
              <a:t>Roxanne </a:t>
            </a:r>
            <a:r>
              <a:rPr lang="en-US" sz="2400" dirty="0" err="1">
                <a:solidFill>
                  <a:schemeClr val="bg1"/>
                </a:solidFill>
              </a:rPr>
              <a:t>Ligi</a:t>
            </a:r>
            <a:r>
              <a:rPr lang="en-US" sz="2400" dirty="0">
                <a:solidFill>
                  <a:schemeClr val="bg1"/>
                </a:solidFill>
              </a:rPr>
              <a:t> (INAF)</a:t>
            </a:r>
          </a:p>
          <a:p>
            <a:r>
              <a:rPr lang="en-US" sz="2400" dirty="0">
                <a:solidFill>
                  <a:schemeClr val="bg1"/>
                </a:solidFill>
              </a:rPr>
              <a:t>Alexis Matter (OCA)</a:t>
            </a:r>
          </a:p>
          <a:p>
            <a:r>
              <a:rPr lang="en-US" sz="2400" dirty="0">
                <a:solidFill>
                  <a:schemeClr val="bg1"/>
                </a:solidFill>
              </a:rPr>
              <a:t>John McKean (ASTRON)</a:t>
            </a:r>
          </a:p>
          <a:p>
            <a:r>
              <a:rPr lang="en-US" sz="2400" dirty="0">
                <a:solidFill>
                  <a:schemeClr val="bg1"/>
                </a:solidFill>
              </a:rPr>
              <a:t>Anthony Meilland (OCA)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Florentin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Millour</a:t>
            </a:r>
            <a:r>
              <a:rPr lang="en-US" sz="2400" dirty="0">
                <a:solidFill>
                  <a:schemeClr val="bg1"/>
                </a:solidFill>
              </a:rPr>
              <a:t> (OCA)</a:t>
            </a:r>
          </a:p>
          <a:p>
            <a:r>
              <a:rPr lang="en-US" sz="2400" dirty="0">
                <a:solidFill>
                  <a:schemeClr val="bg1"/>
                </a:solidFill>
              </a:rPr>
              <a:t>Claudia </a:t>
            </a:r>
            <a:r>
              <a:rPr lang="en-US" sz="2400" dirty="0" err="1">
                <a:solidFill>
                  <a:schemeClr val="bg1"/>
                </a:solidFill>
              </a:rPr>
              <a:t>Paladini</a:t>
            </a:r>
            <a:r>
              <a:rPr lang="en-US" sz="2400" dirty="0">
                <a:solidFill>
                  <a:schemeClr val="bg1"/>
                </a:solidFill>
              </a:rPr>
              <a:t> (ESO)</a:t>
            </a:r>
          </a:p>
          <a:p>
            <a:r>
              <a:rPr lang="en-US" sz="2400" dirty="0">
                <a:solidFill>
                  <a:schemeClr val="bg1"/>
                </a:solidFill>
              </a:rPr>
              <a:t>Isabelle </a:t>
            </a:r>
            <a:r>
              <a:rPr lang="en-US" sz="2400" dirty="0" err="1">
                <a:solidFill>
                  <a:schemeClr val="bg1"/>
                </a:solidFill>
              </a:rPr>
              <a:t>Tallon</a:t>
            </a:r>
            <a:r>
              <a:rPr lang="en-US" sz="2400" dirty="0">
                <a:solidFill>
                  <a:schemeClr val="bg1"/>
                </a:solidFill>
              </a:rPr>
              <a:t>-Bosc (CRAL)</a:t>
            </a:r>
          </a:p>
          <a:p>
            <a:r>
              <a:rPr lang="en-US" sz="2000" dirty="0">
                <a:solidFill>
                  <a:schemeClr val="bg1"/>
                </a:solidFill>
              </a:rPr>
              <a:t>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203C10-D4A1-4C61-B7BA-302FD083D61E}"/>
              </a:ext>
            </a:extLst>
          </p:cNvPr>
          <p:cNvSpPr/>
          <p:nvPr/>
        </p:nvSpPr>
        <p:spPr>
          <a:xfrm>
            <a:off x="6533147" y="1287244"/>
            <a:ext cx="6096000" cy="42165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Local Organizing Committee (LOC)</a:t>
            </a:r>
          </a:p>
          <a:p>
            <a:r>
              <a:rPr lang="en-US" sz="2400" dirty="0">
                <a:solidFill>
                  <a:schemeClr val="bg1"/>
                </a:solidFill>
              </a:rPr>
              <a:t>Laurent Bourges (OSUG)</a:t>
            </a:r>
          </a:p>
          <a:p>
            <a:r>
              <a:rPr lang="en-US" sz="2400" dirty="0">
                <a:solidFill>
                  <a:schemeClr val="bg1"/>
                </a:solidFill>
              </a:rPr>
              <a:t>Pierre </a:t>
            </a:r>
            <a:r>
              <a:rPr lang="en-US" sz="2400" dirty="0" err="1">
                <a:solidFill>
                  <a:schemeClr val="bg1"/>
                </a:solidFill>
              </a:rPr>
              <a:t>Cruzalebes</a:t>
            </a:r>
            <a:r>
              <a:rPr lang="en-US" sz="2400" dirty="0">
                <a:solidFill>
                  <a:schemeClr val="bg1"/>
                </a:solidFill>
              </a:rPr>
              <a:t> (OCA)</a:t>
            </a:r>
          </a:p>
          <a:p>
            <a:r>
              <a:rPr lang="en-US" sz="2400" dirty="0">
                <a:solidFill>
                  <a:schemeClr val="bg1"/>
                </a:solidFill>
              </a:rPr>
              <a:t>A. </a:t>
            </a:r>
            <a:r>
              <a:rPr lang="en-US" sz="2400" dirty="0" err="1">
                <a:solidFill>
                  <a:schemeClr val="bg1"/>
                </a:solidFill>
              </a:rPr>
              <a:t>Domiciano</a:t>
            </a:r>
            <a:r>
              <a:rPr lang="en-US" sz="2400" dirty="0">
                <a:solidFill>
                  <a:schemeClr val="bg1"/>
                </a:solidFill>
              </a:rPr>
              <a:t> de Souza (OCA)</a:t>
            </a:r>
          </a:p>
          <a:p>
            <a:r>
              <a:rPr lang="en-US" sz="2400" dirty="0">
                <a:solidFill>
                  <a:schemeClr val="bg1"/>
                </a:solidFill>
              </a:rPr>
              <a:t>Camille </a:t>
            </a:r>
            <a:r>
              <a:rPr lang="en-US" sz="2400" dirty="0" err="1">
                <a:solidFill>
                  <a:schemeClr val="bg1"/>
                </a:solidFill>
              </a:rPr>
              <a:t>Maccotta</a:t>
            </a:r>
            <a:r>
              <a:rPr lang="en-US" sz="2400" dirty="0">
                <a:solidFill>
                  <a:schemeClr val="bg1"/>
                </a:solidFill>
              </a:rPr>
              <a:t> (OCA)</a:t>
            </a:r>
          </a:p>
          <a:p>
            <a:r>
              <a:rPr lang="en-US" sz="2400" dirty="0">
                <a:solidFill>
                  <a:schemeClr val="bg1"/>
                </a:solidFill>
              </a:rPr>
              <a:t>Alexis Matter (OCA)</a:t>
            </a:r>
          </a:p>
          <a:p>
            <a:r>
              <a:rPr lang="en-US" sz="2400" dirty="0">
                <a:solidFill>
                  <a:schemeClr val="bg1"/>
                </a:solidFill>
              </a:rPr>
              <a:t>Anthony Meilland (OCA)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Florentin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Millour</a:t>
            </a:r>
            <a:r>
              <a:rPr lang="en-US" sz="2400" dirty="0">
                <a:solidFill>
                  <a:schemeClr val="bg1"/>
                </a:solidFill>
              </a:rPr>
              <a:t> (OCA)</a:t>
            </a:r>
          </a:p>
          <a:p>
            <a:r>
              <a:rPr lang="en-US" sz="2400" dirty="0">
                <a:solidFill>
                  <a:schemeClr val="bg1"/>
                </a:solidFill>
              </a:rPr>
              <a:t>Fabien </a:t>
            </a:r>
            <a:r>
              <a:rPr lang="en-US" sz="2400" dirty="0" err="1">
                <a:solidFill>
                  <a:schemeClr val="bg1"/>
                </a:solidFill>
              </a:rPr>
              <a:t>Patru</a:t>
            </a:r>
            <a:r>
              <a:rPr lang="en-US" sz="2400" dirty="0">
                <a:solidFill>
                  <a:schemeClr val="bg1"/>
                </a:solidFill>
              </a:rPr>
              <a:t> (OCA)</a:t>
            </a:r>
          </a:p>
          <a:p>
            <a:r>
              <a:rPr lang="en-US" sz="2400" dirty="0">
                <a:solidFill>
                  <a:schemeClr val="bg1"/>
                </a:solidFill>
              </a:rPr>
              <a:t>Sophie </a:t>
            </a:r>
            <a:r>
              <a:rPr lang="en-US" sz="2400" dirty="0" err="1">
                <a:solidFill>
                  <a:schemeClr val="bg1"/>
                </a:solidFill>
              </a:rPr>
              <a:t>Rousset</a:t>
            </a:r>
            <a:r>
              <a:rPr lang="en-US" sz="2400" dirty="0">
                <a:solidFill>
                  <a:schemeClr val="bg1"/>
                </a:solidFill>
              </a:rPr>
              <a:t> (OCA)</a:t>
            </a:r>
          </a:p>
          <a:p>
            <a:r>
              <a:rPr lang="en-US" sz="2400" dirty="0">
                <a:solidFill>
                  <a:schemeClr val="bg1"/>
                </a:solidFill>
              </a:rPr>
              <a:t>Alain Spang (OCA)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92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>
        <p:fade/>
      </p:transition>
    </mc:Choice>
    <mc:Fallback xmlns="">
      <p:transition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sombre, silhouette, ciel nocturne&#10;&#10;Description générée automatiquement">
            <a:extLst>
              <a:ext uri="{FF2B5EF4-FFF2-40B4-BE49-F238E27FC236}">
                <a16:creationId xmlns:a16="http://schemas.microsoft.com/office/drawing/2014/main" id="{61A1EB6D-58F1-4ADB-BABA-FF88907E0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29DEA51-504B-4F51-B82C-1A343DD9B04D}"/>
              </a:ext>
            </a:extLst>
          </p:cNvPr>
          <p:cNvSpPr txBox="1"/>
          <p:nvPr/>
        </p:nvSpPr>
        <p:spPr>
          <a:xfrm>
            <a:off x="0" y="-109182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10th VLTI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Interferometry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E554CA-36BA-43C8-AD5F-93A616316457}"/>
              </a:ext>
            </a:extLst>
          </p:cNvPr>
          <p:cNvSpPr txBox="1"/>
          <p:nvPr/>
        </p:nvSpPr>
        <p:spPr>
          <a:xfrm>
            <a:off x="155998" y="2611649"/>
            <a:ext cx="844442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>
                <a:solidFill>
                  <a:schemeClr val="bg1"/>
                </a:solidFill>
              </a:rPr>
              <a:t>Many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thanks</a:t>
            </a:r>
            <a:r>
              <a:rPr lang="fr-FR" sz="2800" dirty="0">
                <a:solidFill>
                  <a:schemeClr val="bg1"/>
                </a:solidFill>
              </a:rPr>
              <a:t> to the Jean-Marie </a:t>
            </a:r>
            <a:r>
              <a:rPr lang="fr-FR" sz="2800" dirty="0" err="1">
                <a:solidFill>
                  <a:schemeClr val="bg1"/>
                </a:solidFill>
              </a:rPr>
              <a:t>Mariotti</a:t>
            </a:r>
            <a:r>
              <a:rPr lang="fr-FR" sz="2800" dirty="0">
                <a:solidFill>
                  <a:schemeClr val="bg1"/>
                </a:solidFill>
              </a:rPr>
              <a:t> Center (JMMC)</a:t>
            </a:r>
          </a:p>
          <a:p>
            <a:r>
              <a:rPr lang="fr-FR" sz="2800" dirty="0">
                <a:solidFill>
                  <a:schemeClr val="bg1"/>
                </a:solidFill>
              </a:rPr>
              <a:t>The French center of expertise on </a:t>
            </a:r>
            <a:r>
              <a:rPr lang="fr-FR" sz="2800" dirty="0" err="1">
                <a:solidFill>
                  <a:schemeClr val="bg1"/>
                </a:solidFill>
              </a:rPr>
              <a:t>interferometry</a:t>
            </a:r>
            <a:endParaRPr lang="fr-FR" sz="2800" dirty="0">
              <a:solidFill>
                <a:schemeClr val="bg1"/>
              </a:solidFill>
            </a:endParaRPr>
          </a:p>
          <a:p>
            <a:endParaRPr lang="fr-FR" sz="2800" dirty="0">
              <a:solidFill>
                <a:schemeClr val="bg1"/>
              </a:solidFill>
            </a:endParaRPr>
          </a:p>
          <a:p>
            <a:r>
              <a:rPr lang="fr-FR" sz="2800" dirty="0" err="1">
                <a:solidFill>
                  <a:schemeClr val="bg1"/>
                </a:solidFill>
              </a:rPr>
              <a:t>Providing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interferometric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tools</a:t>
            </a:r>
            <a:r>
              <a:rPr lang="fr-FR" sz="2800" dirty="0">
                <a:solidFill>
                  <a:schemeClr val="bg1"/>
                </a:solidFill>
              </a:rPr>
              <a:t> for the </a:t>
            </a:r>
            <a:r>
              <a:rPr lang="fr-FR" sz="2800" dirty="0" err="1">
                <a:solidFill>
                  <a:schemeClr val="bg1"/>
                </a:solidFill>
              </a:rPr>
              <a:t>community</a:t>
            </a:r>
            <a:endParaRPr lang="fr-FR" sz="2800" dirty="0">
              <a:solidFill>
                <a:schemeClr val="bg1"/>
              </a:solidFill>
            </a:endParaRPr>
          </a:p>
          <a:p>
            <a:r>
              <a:rPr lang="fr-FR" sz="2800" dirty="0">
                <a:solidFill>
                  <a:schemeClr val="bg1"/>
                </a:solidFill>
              </a:rPr>
              <a:t> </a:t>
            </a:r>
          </a:p>
          <a:p>
            <a:r>
              <a:rPr lang="fr-FR" sz="2800" dirty="0" err="1">
                <a:solidFill>
                  <a:schemeClr val="bg1"/>
                </a:solidFill>
              </a:rPr>
              <a:t>Helping</a:t>
            </a:r>
            <a:r>
              <a:rPr lang="fr-FR" sz="2800" dirty="0">
                <a:solidFill>
                  <a:schemeClr val="bg1"/>
                </a:solidFill>
              </a:rPr>
              <a:t> in the </a:t>
            </a:r>
            <a:r>
              <a:rPr lang="fr-FR" sz="2800" dirty="0" err="1">
                <a:solidFill>
                  <a:schemeClr val="bg1"/>
                </a:solidFill>
              </a:rPr>
              <a:t>organization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from</a:t>
            </a:r>
            <a:r>
              <a:rPr lang="fr-FR" sz="2800" dirty="0">
                <a:solidFill>
                  <a:schemeClr val="bg1"/>
                </a:solidFill>
              </a:rPr>
              <a:t> practice sessions </a:t>
            </a:r>
          </a:p>
          <a:p>
            <a:endParaRPr lang="fr-FR" sz="2800" dirty="0">
              <a:solidFill>
                <a:schemeClr val="bg1"/>
              </a:solidFill>
            </a:endParaRPr>
          </a:p>
          <a:p>
            <a:r>
              <a:rPr lang="fr-FR" sz="2800" dirty="0">
                <a:solidFill>
                  <a:schemeClr val="bg1"/>
                </a:solidFill>
              </a:rPr>
              <a:t>Setting the </a:t>
            </a:r>
            <a:r>
              <a:rPr lang="fr-FR" sz="2800" dirty="0" err="1">
                <a:solidFill>
                  <a:schemeClr val="bg1"/>
                </a:solidFill>
              </a:rPr>
              <a:t>technical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means</a:t>
            </a:r>
            <a:r>
              <a:rPr lang="fr-FR" sz="2800" dirty="0">
                <a:solidFill>
                  <a:schemeClr val="bg1"/>
                </a:solidFill>
              </a:rPr>
              <a:t> for </a:t>
            </a:r>
            <a:r>
              <a:rPr lang="fr-FR" sz="2800" dirty="0" err="1">
                <a:solidFill>
                  <a:schemeClr val="bg1"/>
                </a:solidFill>
              </a:rPr>
              <a:t>this</a:t>
            </a:r>
            <a:r>
              <a:rPr lang="fr-FR" sz="2800" dirty="0">
                <a:solidFill>
                  <a:schemeClr val="bg1"/>
                </a:solidFill>
              </a:rPr>
              <a:t> 100% online </a:t>
            </a:r>
            <a:r>
              <a:rPr lang="fr-FR" sz="2800" dirty="0" err="1">
                <a:solidFill>
                  <a:schemeClr val="bg1"/>
                </a:solidFill>
              </a:rPr>
              <a:t>schools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endParaRPr lang="en-US" sz="28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BD2E9AD-F1E6-46AA-9214-05FBAE5F3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851" y="1015099"/>
            <a:ext cx="4229100" cy="1057275"/>
          </a:xfrm>
          <a:prstGeom prst="rect">
            <a:avLst/>
          </a:prstGeom>
        </p:spPr>
      </p:pic>
      <p:pic>
        <p:nvPicPr>
          <p:cNvPr id="14" name="Image 13" descr="Une image contenant extérieur, personne, ciel, posant&#10;&#10;Description générée automatiquement">
            <a:extLst>
              <a:ext uri="{FF2B5EF4-FFF2-40B4-BE49-F238E27FC236}">
                <a16:creationId xmlns:a16="http://schemas.microsoft.com/office/drawing/2014/main" id="{C029217F-4FAA-486F-8350-EE9AD52A6E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065" y="924018"/>
            <a:ext cx="3285242" cy="24721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BDA3001-66DB-4F8A-B653-094F305E206E}"/>
              </a:ext>
            </a:extLst>
          </p:cNvPr>
          <p:cNvSpPr/>
          <p:nvPr/>
        </p:nvSpPr>
        <p:spPr>
          <a:xfrm>
            <a:off x="8639706" y="5464154"/>
            <a:ext cx="35130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JMMC technical Gurus</a:t>
            </a:r>
          </a:p>
          <a:p>
            <a:r>
              <a:rPr lang="en-US" sz="2400" dirty="0">
                <a:solidFill>
                  <a:schemeClr val="bg1"/>
                </a:solidFill>
              </a:rPr>
              <a:t>Laurent Bourges (top) </a:t>
            </a:r>
          </a:p>
          <a:p>
            <a:r>
              <a:rPr lang="en-US" sz="2400" dirty="0">
                <a:solidFill>
                  <a:schemeClr val="bg1"/>
                </a:solidFill>
              </a:rPr>
              <a:t>Guillaume </a:t>
            </a:r>
            <a:r>
              <a:rPr lang="en-US" sz="2400" dirty="0" err="1">
                <a:solidFill>
                  <a:schemeClr val="bg1"/>
                </a:solidFill>
              </a:rPr>
              <a:t>Mella</a:t>
            </a:r>
            <a:r>
              <a:rPr lang="en-US" sz="2400" dirty="0">
                <a:solidFill>
                  <a:schemeClr val="bg1"/>
                </a:solidFill>
              </a:rPr>
              <a:t> (bottom)</a:t>
            </a:r>
          </a:p>
        </p:txBody>
      </p:sp>
      <p:pic>
        <p:nvPicPr>
          <p:cNvPr id="12" name="Image 11" descr="Une image contenant texte, personne, intérieur&#10;&#10;Description générée automatiquement">
            <a:extLst>
              <a:ext uri="{FF2B5EF4-FFF2-40B4-BE49-F238E27FC236}">
                <a16:creationId xmlns:a16="http://schemas.microsoft.com/office/drawing/2014/main" id="{4641C8F7-64AC-4F2D-918E-56DF0C23E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425" y="3511308"/>
            <a:ext cx="3324522" cy="19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8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>
        <p:fade/>
      </p:transition>
    </mc:Choice>
    <mc:Fallback xmlns="">
      <p:transition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sombre, silhouette, ciel nocturne&#10;&#10;Description générée automatiquement">
            <a:extLst>
              <a:ext uri="{FF2B5EF4-FFF2-40B4-BE49-F238E27FC236}">
                <a16:creationId xmlns:a16="http://schemas.microsoft.com/office/drawing/2014/main" id="{61A1EB6D-58F1-4ADB-BABA-FF88907E0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29DEA51-504B-4F51-B82C-1A343DD9B04D}"/>
              </a:ext>
            </a:extLst>
          </p:cNvPr>
          <p:cNvSpPr txBox="1"/>
          <p:nvPr/>
        </p:nvSpPr>
        <p:spPr>
          <a:xfrm>
            <a:off x="0" y="-109182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10th VLTI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Interferometry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DFF9551-05A2-4F8A-86A0-BFAAD382B2A6}"/>
              </a:ext>
            </a:extLst>
          </p:cNvPr>
          <p:cNvSpPr txBox="1"/>
          <p:nvPr/>
        </p:nvSpPr>
        <p:spPr>
          <a:xfrm>
            <a:off x="0" y="46020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</a:rPr>
              <a:t>Schedule </a:t>
            </a:r>
            <a:r>
              <a:rPr lang="fr-FR" sz="3600" dirty="0" err="1">
                <a:solidFill>
                  <a:schemeClr val="bg1"/>
                </a:solidFill>
              </a:rPr>
              <a:t>available</a:t>
            </a:r>
            <a:r>
              <a:rPr lang="fr-FR" sz="3600" dirty="0">
                <a:solidFill>
                  <a:schemeClr val="bg1"/>
                </a:solidFill>
              </a:rPr>
              <a:t> on the </a:t>
            </a:r>
            <a:r>
              <a:rPr lang="fr-FR" sz="3600" dirty="0" err="1">
                <a:solidFill>
                  <a:schemeClr val="bg1"/>
                </a:solidFill>
              </a:rPr>
              <a:t>website</a:t>
            </a:r>
            <a:r>
              <a:rPr lang="fr-FR" sz="3600" dirty="0">
                <a:solidFill>
                  <a:schemeClr val="bg1"/>
                </a:solidFill>
              </a:rPr>
              <a:t> &amp; </a:t>
            </a:r>
            <a:r>
              <a:rPr lang="fr-FR" sz="3600" dirty="0" err="1">
                <a:solidFill>
                  <a:schemeClr val="bg1"/>
                </a:solidFill>
              </a:rPr>
              <a:t>Nuclino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A01AFBB-6CC6-4656-BF64-A779064272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070"/>
          <a:stretch/>
        </p:blipFill>
        <p:spPr>
          <a:xfrm>
            <a:off x="287971" y="1215003"/>
            <a:ext cx="5243331" cy="55345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C8BF91C-90D3-4806-AD88-6902BB43DA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63" t="59187" r="1563" b="-18117"/>
          <a:stretch/>
        </p:blipFill>
        <p:spPr>
          <a:xfrm>
            <a:off x="5698957" y="1215002"/>
            <a:ext cx="5243331" cy="55345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B0ADA2-A0AE-437C-89D7-4B0FB6AAD8DC}"/>
              </a:ext>
            </a:extLst>
          </p:cNvPr>
          <p:cNvSpPr/>
          <p:nvPr/>
        </p:nvSpPr>
        <p:spPr>
          <a:xfrm>
            <a:off x="5705160" y="5181333"/>
            <a:ext cx="6486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Time are in Central European Summer Time (CEST)</a:t>
            </a:r>
          </a:p>
        </p:txBody>
      </p:sp>
      <p:pic>
        <p:nvPicPr>
          <p:cNvPr id="8" name="Image 7" descr="Une image contenant carte&#10;&#10;Description générée automatiquement">
            <a:extLst>
              <a:ext uri="{FF2B5EF4-FFF2-40B4-BE49-F238E27FC236}">
                <a16:creationId xmlns:a16="http://schemas.microsoft.com/office/drawing/2014/main" id="{7CC09A56-31CF-4330-A745-8F5A12C88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684" y="1509037"/>
            <a:ext cx="3648968" cy="356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1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742</Words>
  <Application>Microsoft Office PowerPoint</Application>
  <PresentationFormat>Grand écran</PresentationFormat>
  <Paragraphs>152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Anthony Meilland</dc:creator>
  <cp:lastModifiedBy>Anthony Meilland</cp:lastModifiedBy>
  <cp:revision>25</cp:revision>
  <dcterms:created xsi:type="dcterms:W3CDTF">2021-06-03T15:34:47Z</dcterms:created>
  <dcterms:modified xsi:type="dcterms:W3CDTF">2021-06-04T08:21:41Z</dcterms:modified>
</cp:coreProperties>
</file>