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0" r:id="rId7"/>
    <p:sldId id="262" r:id="rId8"/>
    <p:sldId id="261" r:id="rId9"/>
    <p:sldId id="265" r:id="rId10"/>
    <p:sldId id="269" r:id="rId11"/>
    <p:sldId id="270" r:id="rId12"/>
    <p:sldId id="266" r:id="rId13"/>
    <p:sldId id="271" r:id="rId14"/>
    <p:sldId id="272" r:id="rId15"/>
    <p:sldId id="273" r:id="rId16"/>
    <p:sldId id="274" r:id="rId17"/>
    <p:sldId id="276" r:id="rId18"/>
    <p:sldId id="275" r:id="rId19"/>
    <p:sldId id="300" r:id="rId20"/>
    <p:sldId id="301" r:id="rId21"/>
    <p:sldId id="294" r:id="rId22"/>
    <p:sldId id="299" r:id="rId23"/>
    <p:sldId id="267" r:id="rId24"/>
    <p:sldId id="277" r:id="rId25"/>
    <p:sldId id="278" r:id="rId26"/>
    <p:sldId id="279" r:id="rId27"/>
    <p:sldId id="280" r:id="rId28"/>
    <p:sldId id="295" r:id="rId29"/>
    <p:sldId id="290" r:id="rId30"/>
    <p:sldId id="289" r:id="rId31"/>
    <p:sldId id="291" r:id="rId32"/>
    <p:sldId id="292" r:id="rId33"/>
    <p:sldId id="296" r:id="rId34"/>
    <p:sldId id="281" r:id="rId35"/>
    <p:sldId id="302" r:id="rId36"/>
    <p:sldId id="286" r:id="rId37"/>
    <p:sldId id="282" r:id="rId38"/>
    <p:sldId id="297" r:id="rId39"/>
    <p:sldId id="283" r:id="rId40"/>
    <p:sldId id="307" r:id="rId41"/>
    <p:sldId id="309" r:id="rId42"/>
    <p:sldId id="28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6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B2519-63CD-454E-B39B-49018C12E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B8E0E-FC53-46F5-ADA3-6C6250CD3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0A996A-1ACA-49FC-923C-6C6D9E60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E04186-DF62-463A-A82D-4B9EA589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94E12-43FC-4707-BF98-9A869674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9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9BDE4E-F949-49E6-A72E-BF52DB69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25047B-A556-4747-92E8-ED400FF68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C91F8B-E620-470A-AA38-1A28A534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92D87A-B4A7-4AF9-8711-0133AB6E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6ED451-7E8B-4CA5-A3ED-FE13AD6B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6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982B86C-163F-42A1-85C8-7B9BEA1B0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58EBF7-9EAB-4305-8F5E-5012A6A3E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FA43CF-7137-49F8-8DB3-0E44D88E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BDAEAD-4CCB-4BFE-AA57-0FA2FCA7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4E126B-538E-493E-A0DA-16872C46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7DC58-443E-4318-B483-110BD33E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7D2C63-2500-451B-A5FB-7025EDD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6DA57-7908-4E20-BA06-52833685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E4F90-2B42-4155-8E05-B0C2E992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A26B6-A85A-46C2-AD1C-6B64BB7F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CF211-7E58-4B31-BA8E-3C3930BC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1FE02-E208-468E-8923-9304A7DD4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0E5A76-A41C-48AC-B855-AFBB69D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F26B1-5140-4F3E-B26A-FE1DA52E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55ACEF-0A69-4F0F-81BC-F8662844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6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6D65BE-CE57-427A-8FBD-54BCF75B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C6447A-8BAA-418D-B188-06230AEC3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AE56DB-3DDE-458D-ADBF-D9E9051FB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050119-DB8A-4C9C-8DA5-E450073B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F47BF8-5C37-45D3-BA73-B1A4FECD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FBCF54-F5FE-4A18-B100-37ED3A29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ECCE2-5260-4C2C-A390-EDDFA5AD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FE7966-A6AB-4FF7-B7F8-BF24400D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C906AA-9C25-46F9-85B3-CBCA86813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0DBFE-4FFD-45A2-90A7-6F8AE3225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A28D68-EF8E-4969-880F-0B67C6D09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86F871-1803-4CA6-ADA1-C10AEB72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1EF607-D80A-4D71-B946-120CFBF8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3518B6-EB66-425B-88B2-070822B8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0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0196-C38C-448C-81B8-652571DA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792C7B-5218-45B9-987C-811217C7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482AAD1-A4AB-490C-86D7-2A505EA6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BB5B08-889A-4286-B3A2-DA7B8A3F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6D2368-18CD-4D55-8FBD-850CEABF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D5827E-F053-4E46-8CBF-9B43CE89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CA69F-7A70-4EE8-A10B-453E8DF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1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1187D-70BA-4B91-A7E1-5DF6E2BF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04863-270F-42C7-9AF4-204F4165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58E502-E025-405A-B0CE-F104768D7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CBF06-D85F-4722-885C-8A42FE57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604873-DE44-4446-A0B4-3AD81EFA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2114A3-7451-4A73-B378-1A603DCF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2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10E3A7-C98E-4569-A79D-73F8A199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EFD8682-DAC0-4DFF-AA76-BE34E0DF8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46800-1121-4432-9B27-FCAF4C47E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F5F84D-7869-4AB3-922B-44E95564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4E5B3F-0DC1-4857-B24A-3FBC4D27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55CF3C-6BD1-40B5-9CDA-3881478B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75BD32E-24C6-437A-9F72-58934790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12FD0E-D4A7-4CAC-A5F4-FD7C38383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26116F-EB6F-47F9-BAF9-560044AE1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55E0-D844-47CD-B79C-1CE06460B80D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6C35D2-87C0-46DB-A4EE-3F061CDC5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83636A-EE2B-414C-82D2-7A0159DD1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D72E-0C4A-4226-8831-DE663FBB0E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imodeler.readthedocs.io/" TargetMode="External"/><Relationship Id="rId5" Type="http://schemas.openxmlformats.org/officeDocument/2006/relationships/hyperlink" Target="https://github.com/oimodeler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94FA9D0-F004-48F4-999C-9C7E0A01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41" y="-177281"/>
            <a:ext cx="12274241" cy="623531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10AB664D-5F00-4DCC-BB69-A7540B091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58033"/>
            <a:ext cx="12191999" cy="407908"/>
          </a:xfrm>
          <a:noFill/>
          <a:ln>
            <a:noFill/>
          </a:ln>
        </p:spPr>
        <p:txBody>
          <a:bodyPr/>
          <a:lstStyle/>
          <a:p>
            <a:pPr marL="514350" indent="-514350">
              <a:buAutoNum type="alphaUcPeriod"/>
            </a:pPr>
            <a:r>
              <a:rPr lang="fr-FR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Quark Storm Laser" pitchFamily="2" charset="0"/>
              </a:rPr>
              <a:t>Meilland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F589BB-2249-4DD6-92F5-FA0E699AF05B}"/>
              </a:ext>
            </a:extLst>
          </p:cNvPr>
          <p:cNvSpPr/>
          <p:nvPr/>
        </p:nvSpPr>
        <p:spPr>
          <a:xfrm>
            <a:off x="1974162" y="3433867"/>
            <a:ext cx="76126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1">
                      <a:alpha val="48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69000">
                      <a:srgbClr val="990000"/>
                    </a:gs>
                    <a:gs pos="36000">
                      <a:srgbClr val="FFFF00"/>
                    </a:gs>
                    <a:gs pos="84965">
                      <a:schemeClr val="tx1"/>
                    </a:gs>
                    <a:gs pos="100000">
                      <a:srgbClr val="325666"/>
                    </a:gs>
                  </a:gsLst>
                  <a:lin ang="0" scaled="1"/>
                  <a:tileRect/>
                </a:gradFill>
                <a:latin typeface="Quark Storm Gradient" pitchFamily="2" charset="0"/>
              </a:rPr>
              <a:t>A modular modelling software </a:t>
            </a:r>
          </a:p>
          <a:p>
            <a:pPr algn="ctr"/>
            <a:r>
              <a:rPr lang="en-US" sz="3200" b="1" cap="none" spc="0" dirty="0">
                <a:ln w="12700">
                  <a:solidFill>
                    <a:schemeClr val="tx1">
                      <a:alpha val="48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69000">
                      <a:srgbClr val="990000"/>
                    </a:gs>
                    <a:gs pos="36000">
                      <a:srgbClr val="FFFF00"/>
                    </a:gs>
                    <a:gs pos="84965">
                      <a:schemeClr val="tx1"/>
                    </a:gs>
                    <a:gs pos="100000">
                      <a:srgbClr val="325666"/>
                    </a:gs>
                  </a:gsLst>
                  <a:lin ang="0" scaled="1"/>
                  <a:tileRect/>
                </a:gradFill>
                <a:latin typeface="Quark Storm Gradient" pitchFamily="2" charset="0"/>
              </a:rPr>
              <a:t>for optical interferometry</a:t>
            </a:r>
          </a:p>
        </p:txBody>
      </p:sp>
    </p:spTree>
    <p:extLst>
      <p:ext uri="{BB962C8B-B14F-4D97-AF65-F5344CB8AC3E}">
        <p14:creationId xmlns:p14="http://schemas.microsoft.com/office/powerpoint/2010/main" val="386169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100" name="Google Shape;415;p25">
            <a:extLst>
              <a:ext uri="{FF2B5EF4-FFF2-40B4-BE49-F238E27FC236}">
                <a16:creationId xmlns:a16="http://schemas.microsoft.com/office/drawing/2014/main" id="{1A0A8899-D8AC-46B5-8703-2FAD6E623393}"/>
              </a:ext>
            </a:extLst>
          </p:cNvPr>
          <p:cNvSpPr/>
          <p:nvPr/>
        </p:nvSpPr>
        <p:spPr>
          <a:xfrm>
            <a:off x="313954" y="3696584"/>
            <a:ext cx="2767512" cy="50744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mComponent</a:t>
            </a:r>
            <a:endParaRPr sz="1200" dirty="0"/>
          </a:p>
        </p:txBody>
      </p:sp>
      <p:sp>
        <p:nvSpPr>
          <p:cNvPr id="102" name="Google Shape;417;p25">
            <a:extLst>
              <a:ext uri="{FF2B5EF4-FFF2-40B4-BE49-F238E27FC236}">
                <a16:creationId xmlns:a16="http://schemas.microsoft.com/office/drawing/2014/main" id="{C7747BFA-DD7F-4159-AD03-287D7E62C738}"/>
              </a:ext>
            </a:extLst>
          </p:cNvPr>
          <p:cNvSpPr/>
          <p:nvPr/>
        </p:nvSpPr>
        <p:spPr>
          <a:xfrm>
            <a:off x="971054" y="4671409"/>
            <a:ext cx="2767512" cy="507440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mComponentF</a:t>
            </a:r>
            <a:r>
              <a:rPr lang="fr-FR" sz="1200" dirty="0" err="1">
                <a:solidFill>
                  <a:schemeClr val="dk1"/>
                </a:solidFill>
              </a:rPr>
              <a:t>ourier</a:t>
            </a:r>
            <a:endParaRPr sz="1200" dirty="0"/>
          </a:p>
        </p:txBody>
      </p:sp>
      <p:sp>
        <p:nvSpPr>
          <p:cNvPr id="104" name="Google Shape;419;p25">
            <a:extLst>
              <a:ext uri="{FF2B5EF4-FFF2-40B4-BE49-F238E27FC236}">
                <a16:creationId xmlns:a16="http://schemas.microsoft.com/office/drawing/2014/main" id="{4F90B058-B87A-44D0-96C5-71984EAC3BAB}"/>
              </a:ext>
            </a:extLst>
          </p:cNvPr>
          <p:cNvSpPr/>
          <p:nvPr/>
        </p:nvSpPr>
        <p:spPr>
          <a:xfrm>
            <a:off x="2979828" y="4095802"/>
            <a:ext cx="3019426" cy="300805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 dirty="0">
                <a:solidFill>
                  <a:schemeClr val="dk1"/>
                </a:solidFill>
              </a:rPr>
              <a:t>OIm</a:t>
            </a:r>
            <a:r>
              <a:rPr lang="fr-FR" sz="1200" dirty="0" err="1">
                <a:solidFill>
                  <a:schemeClr val="dk1"/>
                </a:solidFill>
              </a:rPr>
              <a:t>ComponentRadialProfile</a:t>
            </a:r>
            <a:endParaRPr sz="1200" dirty="0"/>
          </a:p>
        </p:txBody>
      </p:sp>
      <p:sp>
        <p:nvSpPr>
          <p:cNvPr id="105" name="Google Shape;420;p25">
            <a:extLst>
              <a:ext uri="{FF2B5EF4-FFF2-40B4-BE49-F238E27FC236}">
                <a16:creationId xmlns:a16="http://schemas.microsoft.com/office/drawing/2014/main" id="{EEA0F900-FB9F-43F7-8251-44C061F7474B}"/>
              </a:ext>
            </a:extLst>
          </p:cNvPr>
          <p:cNvSpPr/>
          <p:nvPr/>
        </p:nvSpPr>
        <p:spPr>
          <a:xfrm>
            <a:off x="2039908" y="2530235"/>
            <a:ext cx="2302374" cy="457838"/>
          </a:xfrm>
          <a:prstGeom prst="ellipse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</a:t>
            </a:r>
            <a:r>
              <a:rPr lang="fr-FR" sz="1200" dirty="0" err="1">
                <a:solidFill>
                  <a:schemeClr val="dk1"/>
                </a:solidFill>
              </a:rPr>
              <a:t>ComponentImage</a:t>
            </a:r>
            <a:endParaRPr sz="1200" dirty="0"/>
          </a:p>
        </p:txBody>
      </p:sp>
      <p:sp>
        <p:nvSpPr>
          <p:cNvPr id="106" name="Google Shape;421;p25">
            <a:extLst>
              <a:ext uri="{FF2B5EF4-FFF2-40B4-BE49-F238E27FC236}">
                <a16:creationId xmlns:a16="http://schemas.microsoft.com/office/drawing/2014/main" id="{2B58F7A0-02A0-46AE-A5F4-094CAD5ED398}"/>
              </a:ext>
            </a:extLst>
          </p:cNvPr>
          <p:cNvSpPr/>
          <p:nvPr/>
        </p:nvSpPr>
        <p:spPr>
          <a:xfrm>
            <a:off x="6137585" y="5608537"/>
            <a:ext cx="3182480" cy="248719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 dirty="0">
                <a:solidFill>
                  <a:schemeClr val="dk1"/>
                </a:solidFill>
              </a:rPr>
              <a:t>OIm</a:t>
            </a:r>
            <a:r>
              <a:rPr lang="fr-FR" sz="1200" dirty="0" err="1">
                <a:solidFill>
                  <a:schemeClr val="dk1"/>
                </a:solidFill>
              </a:rPr>
              <a:t>ComponentRadialProfile</a:t>
            </a:r>
            <a:r>
              <a:rPr lang="hu" sz="1200" dirty="0">
                <a:solidFill>
                  <a:schemeClr val="dk1"/>
                </a:solidFill>
              </a:rPr>
              <a:t>Fits</a:t>
            </a:r>
            <a:endParaRPr sz="1200" dirty="0"/>
          </a:p>
        </p:txBody>
      </p:sp>
      <p:sp>
        <p:nvSpPr>
          <p:cNvPr id="109" name="Google Shape;424;p25">
            <a:extLst>
              <a:ext uri="{FF2B5EF4-FFF2-40B4-BE49-F238E27FC236}">
                <a16:creationId xmlns:a16="http://schemas.microsoft.com/office/drawing/2014/main" id="{015AB323-49D4-4115-A263-0D6563ACFF4C}"/>
              </a:ext>
            </a:extLst>
          </p:cNvPr>
          <p:cNvSpPr/>
          <p:nvPr/>
        </p:nvSpPr>
        <p:spPr>
          <a:xfrm>
            <a:off x="5577006" y="2247738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 dirty="0">
                <a:solidFill>
                  <a:schemeClr val="dk1"/>
                </a:solidFill>
              </a:rPr>
              <a:t>OIm...</a:t>
            </a:r>
            <a:endParaRPr sz="1200" dirty="0"/>
          </a:p>
        </p:txBody>
      </p:sp>
      <p:sp>
        <p:nvSpPr>
          <p:cNvPr id="110" name="Google Shape;426;p25">
            <a:extLst>
              <a:ext uri="{FF2B5EF4-FFF2-40B4-BE49-F238E27FC236}">
                <a16:creationId xmlns:a16="http://schemas.microsoft.com/office/drawing/2014/main" id="{94460737-F26A-4C0C-A3D6-922C81FC8BFC}"/>
              </a:ext>
            </a:extLst>
          </p:cNvPr>
          <p:cNvSpPr/>
          <p:nvPr/>
        </p:nvSpPr>
        <p:spPr>
          <a:xfrm>
            <a:off x="5577006" y="2339292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11" name="Google Shape;427;p25">
            <a:extLst>
              <a:ext uri="{FF2B5EF4-FFF2-40B4-BE49-F238E27FC236}">
                <a16:creationId xmlns:a16="http://schemas.microsoft.com/office/drawing/2014/main" id="{238AE23A-C05E-4D58-AFE8-D70F4F3C54D1}"/>
              </a:ext>
            </a:extLst>
          </p:cNvPr>
          <p:cNvSpPr/>
          <p:nvPr/>
        </p:nvSpPr>
        <p:spPr>
          <a:xfrm>
            <a:off x="6688075" y="522497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12" name="Google Shape;429;p25">
            <a:extLst>
              <a:ext uri="{FF2B5EF4-FFF2-40B4-BE49-F238E27FC236}">
                <a16:creationId xmlns:a16="http://schemas.microsoft.com/office/drawing/2014/main" id="{0FFB8DD1-9969-48F5-B311-AA7227418C9E}"/>
              </a:ext>
            </a:extLst>
          </p:cNvPr>
          <p:cNvSpPr/>
          <p:nvPr/>
        </p:nvSpPr>
        <p:spPr>
          <a:xfrm>
            <a:off x="6666466" y="512685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13" name="Google Shape;430;p25">
            <a:extLst>
              <a:ext uri="{FF2B5EF4-FFF2-40B4-BE49-F238E27FC236}">
                <a16:creationId xmlns:a16="http://schemas.microsoft.com/office/drawing/2014/main" id="{11D4F323-907B-4F00-8EC3-7A50D22D58A7}"/>
              </a:ext>
            </a:extLst>
          </p:cNvPr>
          <p:cNvSpPr/>
          <p:nvPr/>
        </p:nvSpPr>
        <p:spPr>
          <a:xfrm>
            <a:off x="2003568" y="531684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mPt</a:t>
            </a:r>
            <a:endParaRPr sz="1200" dirty="0"/>
          </a:p>
        </p:txBody>
      </p:sp>
      <p:sp>
        <p:nvSpPr>
          <p:cNvPr id="114" name="Google Shape;431;p25">
            <a:extLst>
              <a:ext uri="{FF2B5EF4-FFF2-40B4-BE49-F238E27FC236}">
                <a16:creationId xmlns:a16="http://schemas.microsoft.com/office/drawing/2014/main" id="{05D679A8-BE6B-4187-B835-4D7EFCB7899C}"/>
              </a:ext>
            </a:extLst>
          </p:cNvPr>
          <p:cNvSpPr/>
          <p:nvPr/>
        </p:nvSpPr>
        <p:spPr>
          <a:xfrm>
            <a:off x="2003568" y="5441987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mBckG</a:t>
            </a:r>
            <a:endParaRPr sz="1200" dirty="0"/>
          </a:p>
        </p:txBody>
      </p:sp>
      <p:sp>
        <p:nvSpPr>
          <p:cNvPr id="115" name="Google Shape;432;p25">
            <a:extLst>
              <a:ext uri="{FF2B5EF4-FFF2-40B4-BE49-F238E27FC236}">
                <a16:creationId xmlns:a16="http://schemas.microsoft.com/office/drawing/2014/main" id="{53E8C386-4C9B-4DA3-A65A-0FE553EFD6FB}"/>
              </a:ext>
            </a:extLst>
          </p:cNvPr>
          <p:cNvSpPr/>
          <p:nvPr/>
        </p:nvSpPr>
        <p:spPr>
          <a:xfrm>
            <a:off x="2003568" y="5572037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mUD</a:t>
            </a:r>
            <a:endParaRPr sz="1200" dirty="0"/>
          </a:p>
        </p:txBody>
      </p:sp>
      <p:sp>
        <p:nvSpPr>
          <p:cNvPr id="116" name="Google Shape;433;p25">
            <a:extLst>
              <a:ext uri="{FF2B5EF4-FFF2-40B4-BE49-F238E27FC236}">
                <a16:creationId xmlns:a16="http://schemas.microsoft.com/office/drawing/2014/main" id="{431B408A-E8D7-4337-A9BE-8CD914259FA2}"/>
              </a:ext>
            </a:extLst>
          </p:cNvPr>
          <p:cNvSpPr/>
          <p:nvPr/>
        </p:nvSpPr>
        <p:spPr>
          <a:xfrm>
            <a:off x="6470201" y="4266065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17" name="Google Shape;434;p25">
            <a:extLst>
              <a:ext uri="{FF2B5EF4-FFF2-40B4-BE49-F238E27FC236}">
                <a16:creationId xmlns:a16="http://schemas.microsoft.com/office/drawing/2014/main" id="{DEC94B0B-3E62-4150-BB19-16EBA5D516F8}"/>
              </a:ext>
            </a:extLst>
          </p:cNvPr>
          <p:cNvSpPr/>
          <p:nvPr/>
        </p:nvSpPr>
        <p:spPr>
          <a:xfrm>
            <a:off x="6470201" y="4329215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18" name="Google Shape;435;p25">
            <a:extLst>
              <a:ext uri="{FF2B5EF4-FFF2-40B4-BE49-F238E27FC236}">
                <a16:creationId xmlns:a16="http://schemas.microsoft.com/office/drawing/2014/main" id="{8620C8A7-3E75-4100-AA72-890374125C10}"/>
              </a:ext>
            </a:extLst>
          </p:cNvPr>
          <p:cNvSpPr/>
          <p:nvPr/>
        </p:nvSpPr>
        <p:spPr>
          <a:xfrm>
            <a:off x="6470201" y="4387710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 dirty="0">
                <a:solidFill>
                  <a:schemeClr val="dk1"/>
                </a:solidFill>
              </a:rPr>
              <a:t>OIm...</a:t>
            </a:r>
            <a:endParaRPr sz="1200" dirty="0"/>
          </a:p>
        </p:txBody>
      </p:sp>
      <p:sp>
        <p:nvSpPr>
          <p:cNvPr id="119" name="Google Shape;436;p25">
            <a:extLst>
              <a:ext uri="{FF2B5EF4-FFF2-40B4-BE49-F238E27FC236}">
                <a16:creationId xmlns:a16="http://schemas.microsoft.com/office/drawing/2014/main" id="{C0DCF720-6283-48AF-906D-C12EAFFB788F}"/>
              </a:ext>
            </a:extLst>
          </p:cNvPr>
          <p:cNvSpPr/>
          <p:nvPr/>
        </p:nvSpPr>
        <p:spPr>
          <a:xfrm>
            <a:off x="4559842" y="1695326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20" name="Google Shape;437;p25">
            <a:extLst>
              <a:ext uri="{FF2B5EF4-FFF2-40B4-BE49-F238E27FC236}">
                <a16:creationId xmlns:a16="http://schemas.microsoft.com/office/drawing/2014/main" id="{9791B2BC-3A4B-45EC-8607-5CD365A63F94}"/>
              </a:ext>
            </a:extLst>
          </p:cNvPr>
          <p:cNvSpPr/>
          <p:nvPr/>
        </p:nvSpPr>
        <p:spPr>
          <a:xfrm>
            <a:off x="4559842" y="1758476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21" name="Google Shape;438;p25">
            <a:extLst>
              <a:ext uri="{FF2B5EF4-FFF2-40B4-BE49-F238E27FC236}">
                <a16:creationId xmlns:a16="http://schemas.microsoft.com/office/drawing/2014/main" id="{55A26C48-0DE0-4BF9-A15B-7B68A71BD42A}"/>
              </a:ext>
            </a:extLst>
          </p:cNvPr>
          <p:cNvSpPr/>
          <p:nvPr/>
        </p:nvSpPr>
        <p:spPr>
          <a:xfrm>
            <a:off x="4559842" y="1836501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23" name="Google Shape;440;p25">
            <a:extLst>
              <a:ext uri="{FF2B5EF4-FFF2-40B4-BE49-F238E27FC236}">
                <a16:creationId xmlns:a16="http://schemas.microsoft.com/office/drawing/2014/main" id="{DEF5E4D7-C2F4-463F-9144-7149745AD575}"/>
              </a:ext>
            </a:extLst>
          </p:cNvPr>
          <p:cNvSpPr/>
          <p:nvPr/>
        </p:nvSpPr>
        <p:spPr>
          <a:xfrm rot="2554540">
            <a:off x="1022540" y="4351051"/>
            <a:ext cx="770687" cy="2618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4" name="Google Shape;441;p25">
            <a:extLst>
              <a:ext uri="{FF2B5EF4-FFF2-40B4-BE49-F238E27FC236}">
                <a16:creationId xmlns:a16="http://schemas.microsoft.com/office/drawing/2014/main" id="{636ECCDB-F362-40AB-8E0D-4D3D21F677C5}"/>
              </a:ext>
            </a:extLst>
          </p:cNvPr>
          <p:cNvSpPr/>
          <p:nvPr/>
        </p:nvSpPr>
        <p:spPr>
          <a:xfrm rot="18774856">
            <a:off x="1535364" y="3174598"/>
            <a:ext cx="1068100" cy="3149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5" name="Google Shape;442;p25">
            <a:extLst>
              <a:ext uri="{FF2B5EF4-FFF2-40B4-BE49-F238E27FC236}">
                <a16:creationId xmlns:a16="http://schemas.microsoft.com/office/drawing/2014/main" id="{1FEB342C-549D-4EED-80D4-51F33BDD22A6}"/>
              </a:ext>
            </a:extLst>
          </p:cNvPr>
          <p:cNvSpPr/>
          <p:nvPr/>
        </p:nvSpPr>
        <p:spPr>
          <a:xfrm rot="1147959">
            <a:off x="2826082" y="4016324"/>
            <a:ext cx="543190" cy="2439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6" name="Google Shape;443;p25">
            <a:extLst>
              <a:ext uri="{FF2B5EF4-FFF2-40B4-BE49-F238E27FC236}">
                <a16:creationId xmlns:a16="http://schemas.microsoft.com/office/drawing/2014/main" id="{F1F1C34D-9C2A-42C4-9C40-A04D44AD95BD}"/>
              </a:ext>
            </a:extLst>
          </p:cNvPr>
          <p:cNvSpPr/>
          <p:nvPr/>
        </p:nvSpPr>
        <p:spPr>
          <a:xfrm rot="2727538">
            <a:off x="2256134" y="5179433"/>
            <a:ext cx="552932" cy="2092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8" name="Google Shape;451;p25">
            <a:extLst>
              <a:ext uri="{FF2B5EF4-FFF2-40B4-BE49-F238E27FC236}">
                <a16:creationId xmlns:a16="http://schemas.microsoft.com/office/drawing/2014/main" id="{1FF03F06-D8F1-4C0F-A7C4-56E976B8126E}"/>
              </a:ext>
            </a:extLst>
          </p:cNvPr>
          <p:cNvSpPr/>
          <p:nvPr/>
        </p:nvSpPr>
        <p:spPr>
          <a:xfrm>
            <a:off x="2003568" y="568569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</a:t>
            </a:r>
            <a:r>
              <a:rPr lang="fr-FR" sz="1200" dirty="0">
                <a:solidFill>
                  <a:schemeClr val="dk1"/>
                </a:solidFill>
              </a:rPr>
              <a:t>Ellipse</a:t>
            </a:r>
            <a:endParaRPr sz="1200" dirty="0"/>
          </a:p>
        </p:txBody>
      </p:sp>
      <p:sp>
        <p:nvSpPr>
          <p:cNvPr id="129" name="Google Shape;452;p25">
            <a:extLst>
              <a:ext uri="{FF2B5EF4-FFF2-40B4-BE49-F238E27FC236}">
                <a16:creationId xmlns:a16="http://schemas.microsoft.com/office/drawing/2014/main" id="{064F60D0-FC50-4889-8453-3B504FEFB9CC}"/>
              </a:ext>
            </a:extLst>
          </p:cNvPr>
          <p:cNvSpPr/>
          <p:nvPr/>
        </p:nvSpPr>
        <p:spPr>
          <a:xfrm>
            <a:off x="2003568" y="582724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mGauss</a:t>
            </a:r>
            <a:endParaRPr sz="1200" dirty="0"/>
          </a:p>
        </p:txBody>
      </p:sp>
      <p:sp>
        <p:nvSpPr>
          <p:cNvPr id="130" name="Google Shape;453;p25">
            <a:extLst>
              <a:ext uri="{FF2B5EF4-FFF2-40B4-BE49-F238E27FC236}">
                <a16:creationId xmlns:a16="http://schemas.microsoft.com/office/drawing/2014/main" id="{72B34EB0-2B4E-4C6C-AD92-7581108806C0}"/>
              </a:ext>
            </a:extLst>
          </p:cNvPr>
          <p:cNvSpPr/>
          <p:nvPr/>
        </p:nvSpPr>
        <p:spPr>
          <a:xfrm>
            <a:off x="2003568" y="597094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</a:t>
            </a:r>
            <a:r>
              <a:rPr lang="hu" sz="1200" dirty="0">
                <a:solidFill>
                  <a:schemeClr val="dk1"/>
                </a:solidFill>
              </a:rPr>
              <a:t>m...</a:t>
            </a:r>
            <a:endParaRPr sz="1200" dirty="0"/>
          </a:p>
        </p:txBody>
      </p:sp>
      <p:sp>
        <p:nvSpPr>
          <p:cNvPr id="131" name="Google Shape;454;p25">
            <a:extLst>
              <a:ext uri="{FF2B5EF4-FFF2-40B4-BE49-F238E27FC236}">
                <a16:creationId xmlns:a16="http://schemas.microsoft.com/office/drawing/2014/main" id="{2BCA56D5-6BF0-40E5-A46D-7A35F7C98891}"/>
              </a:ext>
            </a:extLst>
          </p:cNvPr>
          <p:cNvSpPr txBox="1"/>
          <p:nvPr/>
        </p:nvSpPr>
        <p:spPr>
          <a:xfrm>
            <a:off x="2121009" y="6136495"/>
            <a:ext cx="261894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Components defined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 </a:t>
            </a:r>
            <a:r>
              <a:rPr lang="fr-FR" sz="1400" b="1" dirty="0" err="1"/>
              <a:t>analytically</a:t>
            </a:r>
            <a:r>
              <a:rPr lang="fr-FR" sz="1400" b="1" dirty="0"/>
              <a:t> </a:t>
            </a:r>
            <a:r>
              <a:rPr lang="hu" sz="1400" b="1" dirty="0"/>
              <a:t>in Fourier </a:t>
            </a:r>
            <a:r>
              <a:rPr lang="fr-FR" sz="1400" b="1" dirty="0"/>
              <a:t>plan</a:t>
            </a:r>
            <a:endParaRPr sz="1400" b="1" dirty="0"/>
          </a:p>
        </p:txBody>
      </p:sp>
      <p:sp>
        <p:nvSpPr>
          <p:cNvPr id="132" name="Google Shape;456;p25">
            <a:extLst>
              <a:ext uri="{FF2B5EF4-FFF2-40B4-BE49-F238E27FC236}">
                <a16:creationId xmlns:a16="http://schemas.microsoft.com/office/drawing/2014/main" id="{EF9DB68C-AEB1-4B2C-A75F-C0621DBCAF9A}"/>
              </a:ext>
            </a:extLst>
          </p:cNvPr>
          <p:cNvSpPr txBox="1"/>
          <p:nvPr/>
        </p:nvSpPr>
        <p:spPr>
          <a:xfrm>
            <a:off x="6886861" y="1482935"/>
            <a:ext cx="380508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Image </a:t>
            </a:r>
            <a:r>
              <a:rPr lang="hu" sz="1400" b="1" dirty="0"/>
              <a:t>components defined by</a:t>
            </a:r>
            <a:endParaRPr lang="fr-FR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 analytical function</a:t>
            </a:r>
            <a:r>
              <a:rPr lang="fr-FR" sz="1400" b="1" dirty="0"/>
              <a:t>s</a:t>
            </a:r>
            <a:r>
              <a:rPr lang="hu" sz="1400" b="1" dirty="0"/>
              <a:t> in direct </a:t>
            </a:r>
            <a:r>
              <a:rPr lang="fr-FR" sz="1400" b="1" dirty="0"/>
              <a:t>plan</a:t>
            </a:r>
            <a:endParaRPr sz="1400" b="1" dirty="0"/>
          </a:p>
        </p:txBody>
      </p:sp>
      <p:sp>
        <p:nvSpPr>
          <p:cNvPr id="133" name="Google Shape;457;p25">
            <a:extLst>
              <a:ext uri="{FF2B5EF4-FFF2-40B4-BE49-F238E27FC236}">
                <a16:creationId xmlns:a16="http://schemas.microsoft.com/office/drawing/2014/main" id="{1948D153-46AB-4911-AFE2-76A4FDE49CCC}"/>
              </a:ext>
            </a:extLst>
          </p:cNvPr>
          <p:cNvSpPr txBox="1"/>
          <p:nvPr/>
        </p:nvSpPr>
        <p:spPr>
          <a:xfrm>
            <a:off x="7940112" y="2786312"/>
            <a:ext cx="32149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dirty="0">
                <a:solidFill>
                  <a:srgbClr val="38761D"/>
                </a:solidFill>
              </a:rPr>
              <a:t> </a:t>
            </a:r>
            <a:r>
              <a:rPr lang="hu" sz="1400" b="1" dirty="0"/>
              <a:t>Image</a:t>
            </a:r>
            <a:r>
              <a:rPr lang="fr-FR" sz="1400" b="1" dirty="0"/>
              <a:t> or  cube</a:t>
            </a:r>
            <a:r>
              <a:rPr lang="hu" sz="1400" b="1" dirty="0"/>
              <a:t> from fits file</a:t>
            </a:r>
            <a:endParaRPr sz="1400" b="1" dirty="0"/>
          </a:p>
        </p:txBody>
      </p:sp>
      <p:sp>
        <p:nvSpPr>
          <p:cNvPr id="134" name="Google Shape;458;p25">
            <a:extLst>
              <a:ext uri="{FF2B5EF4-FFF2-40B4-BE49-F238E27FC236}">
                <a16:creationId xmlns:a16="http://schemas.microsoft.com/office/drawing/2014/main" id="{1CC1B424-4FD8-4512-A831-85B1D4BC7DFC}"/>
              </a:ext>
            </a:extLst>
          </p:cNvPr>
          <p:cNvSpPr txBox="1"/>
          <p:nvPr/>
        </p:nvSpPr>
        <p:spPr>
          <a:xfrm>
            <a:off x="8810439" y="4102064"/>
            <a:ext cx="69139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1D-components defined by </a:t>
            </a:r>
            <a:endParaRPr lang="fr-FR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analytical function in direct space</a:t>
            </a:r>
            <a:endParaRPr sz="1400" b="1" dirty="0"/>
          </a:p>
        </p:txBody>
      </p:sp>
      <p:sp>
        <p:nvSpPr>
          <p:cNvPr id="135" name="Google Shape;459;p25">
            <a:extLst>
              <a:ext uri="{FF2B5EF4-FFF2-40B4-BE49-F238E27FC236}">
                <a16:creationId xmlns:a16="http://schemas.microsoft.com/office/drawing/2014/main" id="{5D2501CE-4363-4AF7-8E85-89263CEFAF44}"/>
              </a:ext>
            </a:extLst>
          </p:cNvPr>
          <p:cNvSpPr txBox="1"/>
          <p:nvPr/>
        </p:nvSpPr>
        <p:spPr>
          <a:xfrm>
            <a:off x="9300728" y="5547105"/>
            <a:ext cx="300153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Radial profile from fits file</a:t>
            </a:r>
            <a:endParaRPr sz="1400" b="1" dirty="0"/>
          </a:p>
        </p:txBody>
      </p:sp>
      <p:sp>
        <p:nvSpPr>
          <p:cNvPr id="136" name="Google Shape;460;p25">
            <a:extLst>
              <a:ext uri="{FF2B5EF4-FFF2-40B4-BE49-F238E27FC236}">
                <a16:creationId xmlns:a16="http://schemas.microsoft.com/office/drawing/2014/main" id="{62793F27-8052-4918-AFAC-ED368C5BBEBC}"/>
              </a:ext>
            </a:extLst>
          </p:cNvPr>
          <p:cNvSpPr txBox="1"/>
          <p:nvPr/>
        </p:nvSpPr>
        <p:spPr>
          <a:xfrm>
            <a:off x="7947616" y="2114910"/>
            <a:ext cx="6127858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Wrappers from </a:t>
            </a:r>
            <a:r>
              <a:rPr lang="fr-FR" sz="1400" b="1" dirty="0"/>
              <a:t>image </a:t>
            </a:r>
            <a:r>
              <a:rPr lang="hu" sz="1400" b="1" dirty="0"/>
              <a:t>codes</a:t>
            </a:r>
            <a:r>
              <a:rPr lang="fr-FR" sz="1400" b="1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(RT, semi-</a:t>
            </a:r>
            <a:r>
              <a:rPr lang="fr-FR" sz="1400" b="1" dirty="0" err="1"/>
              <a:t>physical</a:t>
            </a:r>
            <a:r>
              <a:rPr lang="fr-FR" sz="1400" b="1" dirty="0"/>
              <a:t>, </a:t>
            </a:r>
            <a:r>
              <a:rPr lang="fr-FR" sz="1400" b="1" dirty="0" err="1"/>
              <a:t>complex-toy</a:t>
            </a:r>
            <a:r>
              <a:rPr lang="fr-FR" sz="1400" b="1" dirty="0"/>
              <a:t> </a:t>
            </a:r>
            <a:r>
              <a:rPr lang="fr-FR" sz="1400" b="1" dirty="0" err="1"/>
              <a:t>models</a:t>
            </a:r>
            <a:r>
              <a:rPr lang="fr-FR" sz="1400" b="1" dirty="0"/>
              <a:t>)</a:t>
            </a:r>
            <a:endParaRPr sz="1400" b="1" dirty="0"/>
          </a:p>
        </p:txBody>
      </p:sp>
      <p:sp>
        <p:nvSpPr>
          <p:cNvPr id="137" name="Google Shape;461;p25">
            <a:extLst>
              <a:ext uri="{FF2B5EF4-FFF2-40B4-BE49-F238E27FC236}">
                <a16:creationId xmlns:a16="http://schemas.microsoft.com/office/drawing/2014/main" id="{A1604408-AE7D-46B8-8F44-374135185836}"/>
              </a:ext>
            </a:extLst>
          </p:cNvPr>
          <p:cNvSpPr txBox="1"/>
          <p:nvPr/>
        </p:nvSpPr>
        <p:spPr>
          <a:xfrm>
            <a:off x="9051240" y="4927720"/>
            <a:ext cx="259521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Wrappers from </a:t>
            </a:r>
            <a:r>
              <a:rPr lang="fr-FR" sz="1400" b="1" dirty="0"/>
              <a:t>radial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/>
              <a:t> profile</a:t>
            </a:r>
            <a:r>
              <a:rPr lang="hu" sz="1400" b="1" dirty="0"/>
              <a:t> codes</a:t>
            </a:r>
            <a:endParaRPr sz="1400" b="1" dirty="0"/>
          </a:p>
        </p:txBody>
      </p:sp>
      <p:sp>
        <p:nvSpPr>
          <p:cNvPr id="138" name="Google Shape;441;p25">
            <a:extLst>
              <a:ext uri="{FF2B5EF4-FFF2-40B4-BE49-F238E27FC236}">
                <a16:creationId xmlns:a16="http://schemas.microsoft.com/office/drawing/2014/main" id="{12B5D867-4588-43B8-85B5-1C94838BA818}"/>
              </a:ext>
            </a:extLst>
          </p:cNvPr>
          <p:cNvSpPr/>
          <p:nvPr/>
        </p:nvSpPr>
        <p:spPr>
          <a:xfrm rot="20007697">
            <a:off x="3370997" y="2154594"/>
            <a:ext cx="1395718" cy="20932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9" name="Google Shape;441;p25">
            <a:extLst>
              <a:ext uri="{FF2B5EF4-FFF2-40B4-BE49-F238E27FC236}">
                <a16:creationId xmlns:a16="http://schemas.microsoft.com/office/drawing/2014/main" id="{FC5C751B-2DFA-4825-8205-5F0CAF048345}"/>
              </a:ext>
            </a:extLst>
          </p:cNvPr>
          <p:cNvSpPr/>
          <p:nvPr/>
        </p:nvSpPr>
        <p:spPr>
          <a:xfrm rot="20782351">
            <a:off x="4125584" y="2435339"/>
            <a:ext cx="1697176" cy="2229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0" name="Google Shape;422;p25">
            <a:extLst>
              <a:ext uri="{FF2B5EF4-FFF2-40B4-BE49-F238E27FC236}">
                <a16:creationId xmlns:a16="http://schemas.microsoft.com/office/drawing/2014/main" id="{7203731C-9859-4ED1-9974-D5666110880C}"/>
              </a:ext>
            </a:extLst>
          </p:cNvPr>
          <p:cNvSpPr/>
          <p:nvPr/>
        </p:nvSpPr>
        <p:spPr>
          <a:xfrm>
            <a:off x="5512853" y="3287717"/>
            <a:ext cx="2683030" cy="310256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oimComponentImageGrid</a:t>
            </a:r>
            <a:endParaRPr sz="1200" dirty="0"/>
          </a:p>
        </p:txBody>
      </p:sp>
      <p:sp>
        <p:nvSpPr>
          <p:cNvPr id="141" name="Google Shape;426;p25">
            <a:extLst>
              <a:ext uri="{FF2B5EF4-FFF2-40B4-BE49-F238E27FC236}">
                <a16:creationId xmlns:a16="http://schemas.microsoft.com/office/drawing/2014/main" id="{88921065-B376-4DCE-81A2-4DD121F3260C}"/>
              </a:ext>
            </a:extLst>
          </p:cNvPr>
          <p:cNvSpPr/>
          <p:nvPr/>
        </p:nvSpPr>
        <p:spPr>
          <a:xfrm>
            <a:off x="5520982" y="2829256"/>
            <a:ext cx="2508887" cy="32052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 dirty="0">
                <a:solidFill>
                  <a:schemeClr val="dk1"/>
                </a:solidFill>
              </a:rPr>
              <a:t>OIm</a:t>
            </a:r>
            <a:r>
              <a:rPr lang="fr-FR" sz="1200" dirty="0" err="1">
                <a:solidFill>
                  <a:schemeClr val="dk1"/>
                </a:solidFill>
              </a:rPr>
              <a:t>ComponentFitsImage</a:t>
            </a:r>
            <a:endParaRPr sz="1200" dirty="0"/>
          </a:p>
        </p:txBody>
      </p:sp>
      <p:sp>
        <p:nvSpPr>
          <p:cNvPr id="142" name="Google Shape;441;p25">
            <a:extLst>
              <a:ext uri="{FF2B5EF4-FFF2-40B4-BE49-F238E27FC236}">
                <a16:creationId xmlns:a16="http://schemas.microsoft.com/office/drawing/2014/main" id="{C9A42BFA-F2F3-48E5-A20D-45DB3D1B0AD4}"/>
              </a:ext>
            </a:extLst>
          </p:cNvPr>
          <p:cNvSpPr/>
          <p:nvPr/>
        </p:nvSpPr>
        <p:spPr>
          <a:xfrm rot="202291">
            <a:off x="4136422" y="2848508"/>
            <a:ext cx="1385811" cy="2177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3" name="Google Shape;457;p25">
            <a:extLst>
              <a:ext uri="{FF2B5EF4-FFF2-40B4-BE49-F238E27FC236}">
                <a16:creationId xmlns:a16="http://schemas.microsoft.com/office/drawing/2014/main" id="{273BF867-C490-4311-93E6-D105991D4FD6}"/>
              </a:ext>
            </a:extLst>
          </p:cNvPr>
          <p:cNvSpPr txBox="1"/>
          <p:nvPr/>
        </p:nvSpPr>
        <p:spPr>
          <a:xfrm>
            <a:off x="8142575" y="3204303"/>
            <a:ext cx="3214975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 </a:t>
            </a:r>
            <a:r>
              <a:rPr lang="fr-FR" sz="1400" b="1" dirty="0" err="1"/>
              <a:t>Grid</a:t>
            </a:r>
            <a:r>
              <a:rPr lang="fr-FR" sz="1400" b="1" dirty="0"/>
              <a:t> of image </a:t>
            </a:r>
            <a:r>
              <a:rPr lang="fr-FR" sz="1400" b="1" dirty="0" err="1"/>
              <a:t>models</a:t>
            </a:r>
            <a:r>
              <a:rPr lang="fr-FR" sz="1400" b="1" dirty="0"/>
              <a:t> </a:t>
            </a:r>
            <a:endParaRPr sz="1400" b="1" dirty="0"/>
          </a:p>
        </p:txBody>
      </p:sp>
      <p:sp>
        <p:nvSpPr>
          <p:cNvPr id="145" name="Google Shape;441;p25">
            <a:extLst>
              <a:ext uri="{FF2B5EF4-FFF2-40B4-BE49-F238E27FC236}">
                <a16:creationId xmlns:a16="http://schemas.microsoft.com/office/drawing/2014/main" id="{0547218C-8498-4DD3-9838-688271A5E4CE}"/>
              </a:ext>
            </a:extLst>
          </p:cNvPr>
          <p:cNvSpPr/>
          <p:nvPr/>
        </p:nvSpPr>
        <p:spPr>
          <a:xfrm rot="816326">
            <a:off x="3743591" y="3125181"/>
            <a:ext cx="1892979" cy="2685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6" name="Google Shape;441;p25">
            <a:extLst>
              <a:ext uri="{FF2B5EF4-FFF2-40B4-BE49-F238E27FC236}">
                <a16:creationId xmlns:a16="http://schemas.microsoft.com/office/drawing/2014/main" id="{12E72361-AD37-407B-9792-DD6EC706C182}"/>
              </a:ext>
            </a:extLst>
          </p:cNvPr>
          <p:cNvSpPr/>
          <p:nvPr/>
        </p:nvSpPr>
        <p:spPr>
          <a:xfrm rot="1083496">
            <a:off x="5590080" y="4278932"/>
            <a:ext cx="1092979" cy="2201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8" name="Google Shape;429;p25">
            <a:extLst>
              <a:ext uri="{FF2B5EF4-FFF2-40B4-BE49-F238E27FC236}">
                <a16:creationId xmlns:a16="http://schemas.microsoft.com/office/drawing/2014/main" id="{6A9144B8-1D3B-4D05-89BF-50B490852140}"/>
              </a:ext>
            </a:extLst>
          </p:cNvPr>
          <p:cNvSpPr/>
          <p:nvPr/>
        </p:nvSpPr>
        <p:spPr>
          <a:xfrm>
            <a:off x="6649270" y="5028739"/>
            <a:ext cx="2302376" cy="220167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200">
                <a:solidFill>
                  <a:schemeClr val="dk1"/>
                </a:solidFill>
              </a:rPr>
              <a:t>OIm...</a:t>
            </a:r>
            <a:endParaRPr sz="1200"/>
          </a:p>
        </p:txBody>
      </p:sp>
      <p:sp>
        <p:nvSpPr>
          <p:cNvPr id="147" name="Google Shape;441;p25">
            <a:extLst>
              <a:ext uri="{FF2B5EF4-FFF2-40B4-BE49-F238E27FC236}">
                <a16:creationId xmlns:a16="http://schemas.microsoft.com/office/drawing/2014/main" id="{C320C9D8-8B98-469D-A64C-12D94D1775A0}"/>
              </a:ext>
            </a:extLst>
          </p:cNvPr>
          <p:cNvSpPr/>
          <p:nvPr/>
        </p:nvSpPr>
        <p:spPr>
          <a:xfrm rot="2862874">
            <a:off x="4993939" y="4941195"/>
            <a:ext cx="1528254" cy="2503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9" name="Google Shape;441;p25">
            <a:extLst>
              <a:ext uri="{FF2B5EF4-FFF2-40B4-BE49-F238E27FC236}">
                <a16:creationId xmlns:a16="http://schemas.microsoft.com/office/drawing/2014/main" id="{E374F2A6-3142-4584-BD29-9A300CA323C5}"/>
              </a:ext>
            </a:extLst>
          </p:cNvPr>
          <p:cNvSpPr/>
          <p:nvPr/>
        </p:nvSpPr>
        <p:spPr>
          <a:xfrm rot="1966488">
            <a:off x="5281086" y="4629893"/>
            <a:ext cx="1555398" cy="2447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0" name="Google Shape;441;p25">
            <a:extLst>
              <a:ext uri="{FF2B5EF4-FFF2-40B4-BE49-F238E27FC236}">
                <a16:creationId xmlns:a16="http://schemas.microsoft.com/office/drawing/2014/main" id="{3652977E-64CF-44C6-BBD8-AF81CD9A5D18}"/>
              </a:ext>
            </a:extLst>
          </p:cNvPr>
          <p:cNvSpPr/>
          <p:nvPr/>
        </p:nvSpPr>
        <p:spPr>
          <a:xfrm rot="3135259">
            <a:off x="4510971" y="5204464"/>
            <a:ext cx="2157609" cy="26411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1" name="Google Shape;422;p25">
            <a:extLst>
              <a:ext uri="{FF2B5EF4-FFF2-40B4-BE49-F238E27FC236}">
                <a16:creationId xmlns:a16="http://schemas.microsoft.com/office/drawing/2014/main" id="{0D676C68-5D97-4D07-ADC3-3A46AE461C40}"/>
              </a:ext>
            </a:extLst>
          </p:cNvPr>
          <p:cNvSpPr/>
          <p:nvPr/>
        </p:nvSpPr>
        <p:spPr>
          <a:xfrm>
            <a:off x="6243350" y="6073498"/>
            <a:ext cx="3304250" cy="314772"/>
          </a:xfrm>
          <a:prstGeom prst="ellipse">
            <a:avLst/>
          </a:prstGeom>
          <a:solidFill>
            <a:srgbClr val="92D0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 err="1">
                <a:solidFill>
                  <a:schemeClr val="dk1"/>
                </a:solidFill>
              </a:rPr>
              <a:t>oimComponentIRadialProfileGrid</a:t>
            </a:r>
            <a:endParaRPr sz="1200" dirty="0"/>
          </a:p>
        </p:txBody>
      </p:sp>
      <p:sp>
        <p:nvSpPr>
          <p:cNvPr id="152" name="Google Shape;457;p25">
            <a:extLst>
              <a:ext uri="{FF2B5EF4-FFF2-40B4-BE49-F238E27FC236}">
                <a16:creationId xmlns:a16="http://schemas.microsoft.com/office/drawing/2014/main" id="{ED29D338-3FB0-4F4F-8631-F33D6E5666EF}"/>
              </a:ext>
            </a:extLst>
          </p:cNvPr>
          <p:cNvSpPr txBox="1"/>
          <p:nvPr/>
        </p:nvSpPr>
        <p:spPr>
          <a:xfrm>
            <a:off x="9527780" y="6053134"/>
            <a:ext cx="203971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400" b="1" dirty="0"/>
              <a:t> </a:t>
            </a:r>
            <a:r>
              <a:rPr lang="fr-FR" sz="1400" b="1" dirty="0" err="1"/>
              <a:t>Grid</a:t>
            </a:r>
            <a:r>
              <a:rPr lang="fr-FR" sz="1400" b="1" dirty="0"/>
              <a:t> of radial Profiles </a:t>
            </a:r>
            <a:endParaRPr sz="1400" b="1" dirty="0"/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BC7BAAE2-F25A-4C0B-9DDC-B2949B737F03}"/>
              </a:ext>
            </a:extLst>
          </p:cNvPr>
          <p:cNvSpPr txBox="1"/>
          <p:nvPr/>
        </p:nvSpPr>
        <p:spPr>
          <a:xfrm>
            <a:off x="3446044" y="230234"/>
            <a:ext cx="5299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Defining the code structure</a:t>
            </a:r>
          </a:p>
          <a:p>
            <a:pPr algn="ctr"/>
            <a:r>
              <a:rPr lang="en-US" sz="2400" dirty="0"/>
              <a:t>Inheritance of the </a:t>
            </a:r>
            <a:r>
              <a:rPr lang="en-US" sz="2400" dirty="0" err="1"/>
              <a:t>oimComponent</a:t>
            </a:r>
            <a:r>
              <a:rPr lang="en-US" sz="2400" dirty="0"/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55108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446043" y="243641"/>
            <a:ext cx="5299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Defining the code structure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70BCE2-6463-47EF-9CFA-8562F7EA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4" y="741867"/>
            <a:ext cx="10877143" cy="59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6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67170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between parameters</a:t>
            </a:r>
          </a:p>
          <a:p>
            <a:endParaRPr lang="en-US" sz="1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FBF0E8-282E-4758-B40D-225344E79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82" y="5450776"/>
            <a:ext cx="7592602" cy="13558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CA5FFB-34DE-4867-A580-94F431BC6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0" y="2554273"/>
            <a:ext cx="6575461" cy="26301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44926EC-5C90-4D10-8BAD-F1C37DA9B92D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</p:spTree>
    <p:extLst>
      <p:ext uri="{BB962C8B-B14F-4D97-AF65-F5344CB8AC3E}">
        <p14:creationId xmlns:p14="http://schemas.microsoft.com/office/powerpoint/2010/main" val="72205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E7E24B0-B08B-4267-AAB0-4F611B0E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79" y="3822719"/>
            <a:ext cx="2975051" cy="29750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between parameters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oimSimulator</a:t>
            </a:r>
            <a:r>
              <a:rPr lang="en-US" sz="2000" dirty="0"/>
              <a:t> class (optimize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oimFitter</a:t>
            </a:r>
            <a:r>
              <a:rPr lang="en-US" sz="2000" dirty="0"/>
              <a:t> class and first emcee Fitter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E15C01-D0A8-4FCE-91F1-8D7AB37D2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5" y="1155979"/>
            <a:ext cx="4742467" cy="35568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C74AF34-5302-46FD-9405-A7AEB486B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59" y="3822719"/>
            <a:ext cx="4262684" cy="29838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95F78D-25DB-40ED-A106-B59D79B5C6F4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</p:spTree>
    <p:extLst>
      <p:ext uri="{BB962C8B-B14F-4D97-AF65-F5344CB8AC3E}">
        <p14:creationId xmlns:p14="http://schemas.microsoft.com/office/powerpoint/2010/main" val="178909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893192" y="509648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between parameters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oimSimulator</a:t>
            </a:r>
            <a:r>
              <a:rPr lang="en-US" sz="20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oimFitter</a:t>
            </a:r>
            <a:r>
              <a:rPr lang="en-US" sz="2000" dirty="0"/>
              <a:t> class and first emcee Fitter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documentation (on </a:t>
            </a:r>
            <a:r>
              <a:rPr lang="en-US" sz="2000" dirty="0" err="1"/>
              <a:t>readthedoc</a:t>
            </a:r>
            <a:r>
              <a:rPr lang="en-US" sz="20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4D2550-1F02-4533-9256-358921F76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7" y="464942"/>
            <a:ext cx="3312779" cy="24845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AEFE49-BD5C-4EDF-A683-5AC5A845F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74" y="3113437"/>
            <a:ext cx="3647326" cy="36473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AEB55E-27E0-40AF-9F10-F8321FB7D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59" y="3484884"/>
            <a:ext cx="3476162" cy="3331763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F6A1A8A3-660C-4628-B379-F60F85A78C7A}"/>
              </a:ext>
            </a:extLst>
          </p:cNvPr>
          <p:cNvSpPr txBox="1">
            <a:spLocks/>
          </p:cNvSpPr>
          <p:nvPr/>
        </p:nvSpPr>
        <p:spPr>
          <a:xfrm>
            <a:off x="0" y="51402"/>
            <a:ext cx="11915192" cy="4570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>
                <a:solidFill>
                  <a:schemeClr val="accent1">
                    <a:lumMod val="50000"/>
                  </a:schemeClr>
                </a:solidFill>
                <a:latin typeface="Quark Storm" pitchFamily="2" charset="0"/>
              </a:rPr>
              <a:t> II. The OIMODELer project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Quark Stor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0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between parameters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oimSimulator</a:t>
            </a:r>
            <a:r>
              <a:rPr lang="en-US" sz="20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oimFitter</a:t>
            </a:r>
            <a:r>
              <a:rPr lang="en-US" sz="2000" dirty="0"/>
              <a:t> class and first emcee Fitter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documentation (on </a:t>
            </a:r>
            <a:r>
              <a:rPr lang="en-US" sz="2000" dirty="0" err="1"/>
              <a:t>readthedoc</a:t>
            </a:r>
            <a:r>
              <a:rPr lang="en-US" sz="20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image-plan components (FFT, sampling…)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84BC85-0545-4D26-AED4-19904448F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b="6761"/>
          <a:stretch/>
        </p:blipFill>
        <p:spPr>
          <a:xfrm>
            <a:off x="6986390" y="1388199"/>
            <a:ext cx="4972799" cy="49601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5EA4903-11C5-48F0-9078-31FB45FB4B24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</p:spTree>
    <p:extLst>
      <p:ext uri="{BB962C8B-B14F-4D97-AF65-F5344CB8AC3E}">
        <p14:creationId xmlns:p14="http://schemas.microsoft.com/office/powerpoint/2010/main" val="84205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60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between parameters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oimSimulator</a:t>
            </a:r>
            <a:r>
              <a:rPr lang="en-US" sz="20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oimFitter</a:t>
            </a:r>
            <a:r>
              <a:rPr lang="en-US" sz="2000" dirty="0"/>
              <a:t> class and first emcee Fitter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documentation (on </a:t>
            </a:r>
            <a:r>
              <a:rPr lang="en-US" sz="2000" dirty="0" err="1"/>
              <a:t>readthedoc</a:t>
            </a:r>
            <a:r>
              <a:rPr lang="en-US" sz="20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image-plan components (FFT, sampling…)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parameter interpolators (time and chromaticity)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D7B7BF-9871-42D5-B455-52952D831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09" y="2659982"/>
            <a:ext cx="3490663" cy="26179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71DD78-E2A5-4D0E-820A-B9A725725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5" y="602821"/>
            <a:ext cx="3087677" cy="23157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A9B81B-ADF2-4CDF-A55B-685561468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95" y="3987397"/>
            <a:ext cx="3441550" cy="25811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A351339-B7B1-4624-B94C-5A2D9F226166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</p:spTree>
    <p:extLst>
      <p:ext uri="{BB962C8B-B14F-4D97-AF65-F5344CB8AC3E}">
        <p14:creationId xmlns:p14="http://schemas.microsoft.com/office/powerpoint/2010/main" val="140361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708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 Model skeleton : </a:t>
            </a:r>
            <a:r>
              <a:rPr lang="en-US" sz="2000" dirty="0" err="1"/>
              <a:t>oimParam</a:t>
            </a:r>
            <a:r>
              <a:rPr lang="en-US" sz="2000" dirty="0"/>
              <a:t>, </a:t>
            </a:r>
            <a:r>
              <a:rPr lang="en-US" sz="2000" dirty="0" err="1"/>
              <a:t>oimComponents</a:t>
            </a:r>
            <a:r>
              <a:rPr lang="en-US" sz="2000" dirty="0"/>
              <a:t>, </a:t>
            </a:r>
            <a:r>
              <a:rPr lang="en-US" sz="2000" dirty="0" err="1"/>
              <a:t>oimModel</a:t>
            </a:r>
            <a:endParaRPr lang="en-U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March-May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Implementation of Fourier-based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with chromatic parameters (using linear interpolation)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Link between parameters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June-August: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oimSimulator</a:t>
            </a:r>
            <a:r>
              <a:rPr lang="en-US" sz="2000" dirty="0"/>
              <a:t> class (optimized data, data simulation, chi2)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oimFitter</a:t>
            </a:r>
            <a:r>
              <a:rPr lang="en-US" sz="2000" dirty="0"/>
              <a:t> class and first emcee Fitter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September: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data filtering &amp; plots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documentation (on </a:t>
            </a:r>
            <a:r>
              <a:rPr lang="en-US" sz="2000" dirty="0" err="1"/>
              <a:t>readthedoc</a:t>
            </a:r>
            <a:r>
              <a:rPr lang="en-US" sz="20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October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image-plan components (FFT, sampling…)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parameter interpolators (time and chromaticity)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November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radial profile components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34FDE0-D909-4625-A5D3-664FBB6D7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5364" r="14976" b="3913"/>
          <a:stretch/>
        </p:blipFill>
        <p:spPr>
          <a:xfrm>
            <a:off x="6999632" y="1826909"/>
            <a:ext cx="5105400" cy="25274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359183-C226-40FB-91FC-05A9F5B1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9746" r="13880" b="-9746"/>
          <a:stretch/>
        </p:blipFill>
        <p:spPr>
          <a:xfrm>
            <a:off x="6096000" y="4550572"/>
            <a:ext cx="6051725" cy="17776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C755C6-F623-4447-A9B1-6C0E7562746F}"/>
              </a:ext>
            </a:extLst>
          </p:cNvPr>
          <p:cNvSpPr txBox="1"/>
          <p:nvPr/>
        </p:nvSpPr>
        <p:spPr>
          <a:xfrm>
            <a:off x="3893185" y="0"/>
            <a:ext cx="440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Coding started in 2022</a:t>
            </a:r>
          </a:p>
        </p:txBody>
      </p:sp>
    </p:spTree>
    <p:extLst>
      <p:ext uri="{BB962C8B-B14F-4D97-AF65-F5344CB8AC3E}">
        <p14:creationId xmlns:p14="http://schemas.microsoft.com/office/powerpoint/2010/main" val="391956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AECF351-7429-4B24-82C3-435FF62306CF}"/>
              </a:ext>
            </a:extLst>
          </p:cNvPr>
          <p:cNvSpPr txBox="1"/>
          <p:nvPr/>
        </p:nvSpPr>
        <p:spPr>
          <a:xfrm>
            <a:off x="86968" y="7418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C755C6-F623-4447-A9B1-6C0E7562746F}"/>
              </a:ext>
            </a:extLst>
          </p:cNvPr>
          <p:cNvSpPr txBox="1"/>
          <p:nvPr/>
        </p:nvSpPr>
        <p:spPr>
          <a:xfrm>
            <a:off x="3897748" y="0"/>
            <a:ext cx="439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err="1"/>
              <a:t>Oimodeler</a:t>
            </a:r>
            <a:r>
              <a:rPr lang="fr-FR" sz="3600" dirty="0"/>
              <a:t> on the web</a:t>
            </a:r>
            <a:endParaRPr lang="en-US" sz="3600" dirty="0"/>
          </a:p>
        </p:txBody>
      </p:sp>
      <p:pic>
        <p:nvPicPr>
          <p:cNvPr id="4" name="Image 3" descr="Une image contenant texte, capture d’écran, portable&#10;&#10;Description générée automatiquement">
            <a:extLst>
              <a:ext uri="{FF2B5EF4-FFF2-40B4-BE49-F238E27FC236}">
                <a16:creationId xmlns:a16="http://schemas.microsoft.com/office/drawing/2014/main" id="{72417707-F8F8-4DD3-B7B2-67B52626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" y="837401"/>
            <a:ext cx="5759846" cy="477165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0E887F-B731-405F-B33A-217F910F3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71" y="837402"/>
            <a:ext cx="5759846" cy="47716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F65DBE4-9F85-4CBB-B4B0-0C1AE432EF6A}"/>
              </a:ext>
            </a:extLst>
          </p:cNvPr>
          <p:cNvSpPr txBox="1"/>
          <p:nvPr/>
        </p:nvSpPr>
        <p:spPr>
          <a:xfrm>
            <a:off x="1326756" y="5609060"/>
            <a:ext cx="301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Code available on </a:t>
            </a:r>
            <a:r>
              <a:rPr lang="en-US" dirty="0" err="1"/>
              <a:t>github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https://github.com/oimodeler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0745ED-63CB-4F54-AEEC-36446CAE926A}"/>
              </a:ext>
            </a:extLst>
          </p:cNvPr>
          <p:cNvSpPr txBox="1"/>
          <p:nvPr/>
        </p:nvSpPr>
        <p:spPr>
          <a:xfrm>
            <a:off x="7045588" y="5697432"/>
            <a:ext cx="4041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Documentation available on </a:t>
            </a:r>
            <a:r>
              <a:rPr lang="en-US" dirty="0" err="1"/>
              <a:t>readthedocs</a:t>
            </a:r>
            <a:endParaRPr lang="en-US" dirty="0"/>
          </a:p>
          <a:p>
            <a:pPr algn="ctr"/>
            <a:r>
              <a:rPr lang="en-US" dirty="0">
                <a:hlinkClick r:id="rId6"/>
              </a:rPr>
              <a:t>https://oimodeler.readthedocs.io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CB856A-A962-4810-9BED-5125B9122584}"/>
              </a:ext>
            </a:extLst>
          </p:cNvPr>
          <p:cNvSpPr txBox="1"/>
          <p:nvPr/>
        </p:nvSpPr>
        <p:spPr>
          <a:xfrm>
            <a:off x="3275214" y="6488668"/>
            <a:ext cx="545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Needs</a:t>
            </a:r>
            <a:r>
              <a:rPr lang="fr-FR" dirty="0"/>
              <a:t> of a mailing </a:t>
            </a:r>
            <a:r>
              <a:rPr lang="fr-FR" dirty="0" err="1"/>
              <a:t>list</a:t>
            </a:r>
            <a:r>
              <a:rPr lang="fr-FR" dirty="0"/>
              <a:t> for updates, news </a:t>
            </a:r>
            <a:r>
              <a:rPr lang="fr-FR" dirty="0" err="1"/>
              <a:t>features</a:t>
            </a:r>
            <a:r>
              <a:rPr lang="fr-FR" dirty="0"/>
              <a:t>, bugs?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4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00446" y="929159"/>
            <a:ext cx="1118896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project was mainly driven by my own  frustration 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 was not happy with the available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LITPro</a:t>
            </a:r>
            <a:r>
              <a:rPr lang="en-US" sz="2400" dirty="0"/>
              <a:t> (models too simple, no chromaticity, limited fitters, not scriptable)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Florentin’s</a:t>
            </a:r>
            <a:r>
              <a:rPr lang="en-US" sz="2400" dirty="0"/>
              <a:t> </a:t>
            </a:r>
            <a:r>
              <a:rPr lang="en-US" sz="2400" dirty="0" err="1"/>
              <a:t>Fitomatic</a:t>
            </a:r>
            <a:r>
              <a:rPr lang="en-US" sz="2400" dirty="0"/>
              <a:t> (great but written in Yorick)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My personal badly written tools ( too specific and not easily reusable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building of these bad tools (even mixing python and IDL)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 couldn’t model efficiently my huge amount of data from AMBER &amp; VEGA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3600" dirty="0"/>
              <a:t>… and my fear that it will even get worst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MATISSE &amp; SPICA will produce more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4FC82C-6018-4D77-B21B-C9119CBB8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5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79236910-3E06-4590-BD84-34ACF7BC6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61" y="1491307"/>
            <a:ext cx="1895139" cy="15161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40A2762-4E69-4B8F-8E99-A38DE1CA9C14}"/>
              </a:ext>
            </a:extLst>
          </p:cNvPr>
          <p:cNvSpPr txBox="1"/>
          <p:nvPr/>
        </p:nvSpPr>
        <p:spPr>
          <a:xfrm>
            <a:off x="4441687" y="427130"/>
            <a:ext cx="3308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 Few examples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48BFC4-FE96-4E36-92B1-507C507DF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6" y="1491307"/>
            <a:ext cx="2011445" cy="150858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3970E47-B115-446E-BC54-F8FD160974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 b="2183"/>
          <a:stretch/>
        </p:blipFill>
        <p:spPr>
          <a:xfrm>
            <a:off x="1066775" y="3366675"/>
            <a:ext cx="1965750" cy="150858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47E70B5-1209-45BC-80EA-2AFBDE8D8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21" y="1491307"/>
            <a:ext cx="1807055" cy="151611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8E5954-12A6-44D0-AC89-03E04E376E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52" y="3371527"/>
            <a:ext cx="1807055" cy="15161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54A5F95-19A3-4071-9DC2-55971845EF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9667" r="50779" b="4223"/>
          <a:stretch/>
        </p:blipFill>
        <p:spPr>
          <a:xfrm>
            <a:off x="7750350" y="1549584"/>
            <a:ext cx="1702318" cy="168274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831530A-397D-46D8-BDC5-F2D58119A0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3828" r="15469" b="-3828"/>
          <a:stretch/>
        </p:blipFill>
        <p:spPr>
          <a:xfrm>
            <a:off x="7433952" y="3295931"/>
            <a:ext cx="4381071" cy="82503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AD32A5C-0150-4568-930F-94983299C6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9223" r="47445"/>
          <a:stretch/>
        </p:blipFill>
        <p:spPr>
          <a:xfrm>
            <a:off x="9624487" y="1575640"/>
            <a:ext cx="1750710" cy="168274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1B440B5-A383-459D-9ADC-01AFA112D2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23641"/>
          <a:stretch/>
        </p:blipFill>
        <p:spPr>
          <a:xfrm>
            <a:off x="8059334" y="4357255"/>
            <a:ext cx="3130305" cy="15085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51CAFDF-937B-4BF5-AAAB-5F135ECA9E37}"/>
              </a:ext>
            </a:extLst>
          </p:cNvPr>
          <p:cNvSpPr txBox="1"/>
          <p:nvPr/>
        </p:nvSpPr>
        <p:spPr>
          <a:xfrm>
            <a:off x="898354" y="1081612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Model-</a:t>
            </a:r>
            <a:r>
              <a:rPr lang="fr-FR" dirty="0" err="1"/>
              <a:t>fitting</a:t>
            </a:r>
            <a:r>
              <a:rPr lang="fr-FR" dirty="0"/>
              <a:t> (on </a:t>
            </a:r>
            <a:r>
              <a:rPr lang="fr-FR" dirty="0" err="1"/>
              <a:t>simulated</a:t>
            </a:r>
            <a:r>
              <a:rPr lang="fr-FR" dirty="0"/>
              <a:t> data)</a:t>
            </a:r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37E521-B06D-46FE-8D4B-F0A67BB90B5F}"/>
              </a:ext>
            </a:extLst>
          </p:cNvPr>
          <p:cNvSpPr txBox="1"/>
          <p:nvPr/>
        </p:nvSpPr>
        <p:spPr>
          <a:xfrm>
            <a:off x="8385378" y="1148450"/>
            <a:ext cx="264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Creating</a:t>
            </a:r>
            <a:r>
              <a:rPr lang="fr-FR" dirty="0"/>
              <a:t> new components</a:t>
            </a:r>
            <a:endParaRPr lang="en-US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3EDBC2A-4664-4593-A726-F023C3F461AA}"/>
              </a:ext>
            </a:extLst>
          </p:cNvPr>
          <p:cNvSpPr txBox="1"/>
          <p:nvPr/>
        </p:nvSpPr>
        <p:spPr>
          <a:xfrm>
            <a:off x="3099138" y="1560524"/>
            <a:ext cx="130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Achromatic</a:t>
            </a:r>
            <a:r>
              <a:rPr lang="fr-FR" dirty="0"/>
              <a:t> </a:t>
            </a:r>
          </a:p>
          <a:p>
            <a:pPr algn="ctr"/>
            <a:r>
              <a:rPr lang="fr-FR" dirty="0" err="1"/>
              <a:t>binary</a:t>
            </a:r>
            <a:endParaRPr lang="en-US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7D17C20-705D-4F9A-8D3C-B16FD4E12535}"/>
              </a:ext>
            </a:extLst>
          </p:cNvPr>
          <p:cNvSpPr txBox="1"/>
          <p:nvPr/>
        </p:nvSpPr>
        <p:spPr>
          <a:xfrm>
            <a:off x="3574331" y="3366675"/>
            <a:ext cx="137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Chromatic</a:t>
            </a:r>
            <a:endParaRPr lang="fr-FR" dirty="0"/>
          </a:p>
          <a:p>
            <a:pPr algn="ctr"/>
            <a:r>
              <a:rPr lang="fr-FR" dirty="0" err="1"/>
              <a:t>Skewed</a:t>
            </a:r>
            <a:r>
              <a:rPr lang="fr-FR" dirty="0"/>
              <a:t> </a:t>
            </a:r>
            <a:r>
              <a:rPr lang="fr-FR" dirty="0" err="1"/>
              <a:t>disk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+ star</a:t>
            </a:r>
            <a:endParaRPr lang="en-US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429E603-389B-44C0-A213-221E555769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6667" r="11905"/>
          <a:stretch/>
        </p:blipFill>
        <p:spPr>
          <a:xfrm>
            <a:off x="1066775" y="4875259"/>
            <a:ext cx="3771231" cy="148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6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72F4768-E392-484A-A55D-105DD9B34599}"/>
              </a:ext>
            </a:extLst>
          </p:cNvPr>
          <p:cNvSpPr/>
          <p:nvPr/>
        </p:nvSpPr>
        <p:spPr>
          <a:xfrm>
            <a:off x="852284" y="1507728"/>
            <a:ext cx="3919741" cy="45159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ASPRO</a:t>
            </a:r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1273348" y="427130"/>
            <a:ext cx="964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How did I produce simulated data for comparison?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0D893-2CF6-41A4-AA92-B0F67F320D70}"/>
              </a:ext>
            </a:extLst>
          </p:cNvPr>
          <p:cNvSpPr/>
          <p:nvPr/>
        </p:nvSpPr>
        <p:spPr>
          <a:xfrm>
            <a:off x="1567640" y="4006099"/>
            <a:ext cx="2489027" cy="1666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Data Simulator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errors</a:t>
            </a:r>
            <a:endParaRPr lang="fr-FR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99811-C8B9-486B-913E-C0926DB051F0}"/>
              </a:ext>
            </a:extLst>
          </p:cNvPr>
          <p:cNvSpPr/>
          <p:nvPr/>
        </p:nvSpPr>
        <p:spPr>
          <a:xfrm>
            <a:off x="1531876" y="2145709"/>
            <a:ext cx="2489027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Analytical</a:t>
            </a:r>
            <a:r>
              <a:rPr lang="fr-FR" dirty="0"/>
              <a:t> model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ADEC10-6531-4F23-9FB4-D6C6D42948D5}"/>
              </a:ext>
            </a:extLst>
          </p:cNvPr>
          <p:cNvSpPr/>
          <p:nvPr/>
        </p:nvSpPr>
        <p:spPr>
          <a:xfrm>
            <a:off x="6911833" y="1507728"/>
            <a:ext cx="3919741" cy="4515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oimodeler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22E966-BC0C-40F0-87A5-33846692BD75}"/>
              </a:ext>
            </a:extLst>
          </p:cNvPr>
          <p:cNvSpPr/>
          <p:nvPr/>
        </p:nvSpPr>
        <p:spPr>
          <a:xfrm>
            <a:off x="7627189" y="2072761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Analytical</a:t>
            </a:r>
            <a:r>
              <a:rPr lang="fr-FR" dirty="0"/>
              <a:t> model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C372A1-960B-4F9E-BEA4-E49F294A398F}"/>
              </a:ext>
            </a:extLst>
          </p:cNvPr>
          <p:cNvSpPr/>
          <p:nvPr/>
        </p:nvSpPr>
        <p:spPr>
          <a:xfrm>
            <a:off x="7627189" y="4006099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Fitter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082B444-C6B5-4E00-BF0C-3D52302AF6AE}"/>
              </a:ext>
            </a:extLst>
          </p:cNvPr>
          <p:cNvSpPr/>
          <p:nvPr/>
        </p:nvSpPr>
        <p:spPr>
          <a:xfrm>
            <a:off x="3900643" y="4407025"/>
            <a:ext cx="3866311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C1CF37A-A29A-4D8A-8CB7-94A7901BE36B}"/>
              </a:ext>
            </a:extLst>
          </p:cNvPr>
          <p:cNvSpPr/>
          <p:nvPr/>
        </p:nvSpPr>
        <p:spPr>
          <a:xfrm rot="5400000">
            <a:off x="2152408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286E478-1394-4286-AA0A-8524C784DE00}"/>
              </a:ext>
            </a:extLst>
          </p:cNvPr>
          <p:cNvSpPr/>
          <p:nvPr/>
        </p:nvSpPr>
        <p:spPr>
          <a:xfrm rot="5400000">
            <a:off x="8215062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lèche : double flèche horizontale 37">
            <a:extLst>
              <a:ext uri="{FF2B5EF4-FFF2-40B4-BE49-F238E27FC236}">
                <a16:creationId xmlns:a16="http://schemas.microsoft.com/office/drawing/2014/main" id="{FD5BB970-1725-4E61-821C-0E4155D93C21}"/>
              </a:ext>
            </a:extLst>
          </p:cNvPr>
          <p:cNvSpPr/>
          <p:nvPr/>
        </p:nvSpPr>
        <p:spPr>
          <a:xfrm>
            <a:off x="3943350" y="2594068"/>
            <a:ext cx="3810000" cy="646331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model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72F4768-E392-484A-A55D-105DD9B34599}"/>
              </a:ext>
            </a:extLst>
          </p:cNvPr>
          <p:cNvSpPr/>
          <p:nvPr/>
        </p:nvSpPr>
        <p:spPr>
          <a:xfrm>
            <a:off x="852284" y="1507728"/>
            <a:ext cx="3919741" cy="45159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ASPRO</a:t>
            </a:r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1273348" y="427130"/>
            <a:ext cx="964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How did I produce simulated data for comparison?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0D893-2CF6-41A4-AA92-B0F67F320D70}"/>
              </a:ext>
            </a:extLst>
          </p:cNvPr>
          <p:cNvSpPr/>
          <p:nvPr/>
        </p:nvSpPr>
        <p:spPr>
          <a:xfrm>
            <a:off x="1567640" y="4006099"/>
            <a:ext cx="2489027" cy="1666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Data Simulator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errors</a:t>
            </a:r>
            <a:endParaRPr lang="fr-FR" sz="2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99811-C8B9-486B-913E-C0926DB051F0}"/>
              </a:ext>
            </a:extLst>
          </p:cNvPr>
          <p:cNvSpPr/>
          <p:nvPr/>
        </p:nvSpPr>
        <p:spPr>
          <a:xfrm>
            <a:off x="1531876" y="2145709"/>
            <a:ext cx="2489027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User model</a:t>
            </a:r>
          </a:p>
          <a:p>
            <a:pPr algn="ctr"/>
            <a:r>
              <a:rPr lang="fr-FR" dirty="0"/>
              <a:t>(image-cube </a:t>
            </a:r>
            <a:r>
              <a:rPr lang="fr-FR" dirty="0" err="1"/>
              <a:t>fits</a:t>
            </a:r>
            <a:r>
              <a:rPr lang="fr-FR" dirty="0"/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ADEC10-6531-4F23-9FB4-D6C6D42948D5}"/>
              </a:ext>
            </a:extLst>
          </p:cNvPr>
          <p:cNvSpPr/>
          <p:nvPr/>
        </p:nvSpPr>
        <p:spPr>
          <a:xfrm>
            <a:off x="6911833" y="1507728"/>
            <a:ext cx="3919741" cy="4515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oimodeler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22E966-BC0C-40F0-87A5-33846692BD75}"/>
              </a:ext>
            </a:extLst>
          </p:cNvPr>
          <p:cNvSpPr/>
          <p:nvPr/>
        </p:nvSpPr>
        <p:spPr>
          <a:xfrm>
            <a:off x="7627189" y="2072761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Complex</a:t>
            </a:r>
            <a:r>
              <a:rPr lang="fr-FR" dirty="0"/>
              <a:t> model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chromatic</a:t>
            </a:r>
            <a:r>
              <a:rPr lang="fr-FR" dirty="0"/>
              <a:t> or Image)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C372A1-960B-4F9E-BEA4-E49F294A398F}"/>
              </a:ext>
            </a:extLst>
          </p:cNvPr>
          <p:cNvSpPr/>
          <p:nvPr/>
        </p:nvSpPr>
        <p:spPr>
          <a:xfrm>
            <a:off x="7627189" y="4006099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Fitter</a:t>
            </a:r>
            <a:endParaRPr lang="fr-FR" dirty="0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4082B444-C6B5-4E00-BF0C-3D52302AF6AE}"/>
              </a:ext>
            </a:extLst>
          </p:cNvPr>
          <p:cNvSpPr/>
          <p:nvPr/>
        </p:nvSpPr>
        <p:spPr>
          <a:xfrm>
            <a:off x="3900643" y="4407025"/>
            <a:ext cx="3866311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3C1CF37A-A29A-4D8A-8CB7-94A7901BE36B}"/>
              </a:ext>
            </a:extLst>
          </p:cNvPr>
          <p:cNvSpPr/>
          <p:nvPr/>
        </p:nvSpPr>
        <p:spPr>
          <a:xfrm rot="5400000">
            <a:off x="2152408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C286E478-1394-4286-AA0A-8524C784DE00}"/>
              </a:ext>
            </a:extLst>
          </p:cNvPr>
          <p:cNvSpPr/>
          <p:nvPr/>
        </p:nvSpPr>
        <p:spPr>
          <a:xfrm rot="5400000">
            <a:off x="8215062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AD10AF2C-EE5E-42EA-9915-52396B1D3601}"/>
              </a:ext>
            </a:extLst>
          </p:cNvPr>
          <p:cNvSpPr/>
          <p:nvPr/>
        </p:nvSpPr>
        <p:spPr>
          <a:xfrm flipH="1">
            <a:off x="4138839" y="2450975"/>
            <a:ext cx="3389917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Image-Cube (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24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920CB8-AC93-4826-B08F-70ED63BC1E3C}"/>
              </a:ext>
            </a:extLst>
          </p:cNvPr>
          <p:cNvSpPr txBox="1"/>
          <p:nvPr/>
        </p:nvSpPr>
        <p:spPr>
          <a:xfrm>
            <a:off x="190854" y="1056425"/>
            <a:ext cx="6822965" cy="369332"/>
          </a:xfrm>
          <a:prstGeom prst="rect">
            <a:avLst/>
          </a:prstGeom>
          <a:solidFill>
            <a:schemeClr val="accent4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Import </a:t>
            </a:r>
            <a:r>
              <a:rPr lang="fr-FR" dirty="0" err="1"/>
              <a:t>oimodeler</a:t>
            </a:r>
            <a:endParaRPr lang="en-US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1B2D54-27DC-4DBC-9247-1A8494A022A1}"/>
              </a:ext>
            </a:extLst>
          </p:cNvPr>
          <p:cNvSpPr txBox="1"/>
          <p:nvPr/>
        </p:nvSpPr>
        <p:spPr>
          <a:xfrm>
            <a:off x="173085" y="1545831"/>
            <a:ext cx="7257196" cy="923330"/>
          </a:xfrm>
          <a:prstGeom prst="rect">
            <a:avLst/>
          </a:prstGeom>
          <a:solidFill>
            <a:schemeClr val="accent4">
              <a:alpha val="3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binary</a:t>
            </a:r>
            <a:r>
              <a:rPr lang="fr-FR" dirty="0"/>
              <a:t> model</a:t>
            </a:r>
          </a:p>
          <a:p>
            <a:pPr algn="r"/>
            <a:endParaRPr lang="fr-FR" dirty="0"/>
          </a:p>
          <a:p>
            <a:pPr algn="r"/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FC9C38-9DBC-4086-8B50-840EE71F0A67}"/>
              </a:ext>
            </a:extLst>
          </p:cNvPr>
          <p:cNvSpPr txBox="1"/>
          <p:nvPr/>
        </p:nvSpPr>
        <p:spPr>
          <a:xfrm>
            <a:off x="190853" y="2549705"/>
            <a:ext cx="7530482" cy="1200329"/>
          </a:xfrm>
          <a:prstGeom prst="rect">
            <a:avLst/>
          </a:prstGeom>
          <a:solidFill>
            <a:schemeClr val="accent4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Set the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  <a:p>
            <a:pPr algn="r"/>
            <a:endParaRPr lang="fr-FR" dirty="0"/>
          </a:p>
          <a:p>
            <a:pPr algn="r"/>
            <a:endParaRPr lang="fr-FR" dirty="0"/>
          </a:p>
          <a:p>
            <a:pPr algn="r"/>
            <a:r>
              <a:rPr lang="fr-FR" dirty="0"/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48B0C9-59AF-4979-B181-960E11911BB2}"/>
              </a:ext>
            </a:extLst>
          </p:cNvPr>
          <p:cNvSpPr txBox="1"/>
          <p:nvPr/>
        </p:nvSpPr>
        <p:spPr>
          <a:xfrm>
            <a:off x="190853" y="4211766"/>
            <a:ext cx="8878502" cy="923330"/>
          </a:xfrm>
          <a:prstGeom prst="rect">
            <a:avLst/>
          </a:prstGeom>
          <a:solidFill>
            <a:schemeClr val="accent4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Create</a:t>
            </a:r>
            <a:r>
              <a:rPr lang="fr-FR" dirty="0"/>
              <a:t>, </a:t>
            </a:r>
            <a:r>
              <a:rPr lang="fr-FR" dirty="0" err="1"/>
              <a:t>prepare</a:t>
            </a:r>
            <a:r>
              <a:rPr lang="fr-FR" dirty="0"/>
              <a:t> and run the MCMC </a:t>
            </a:r>
            <a:r>
              <a:rPr lang="fr-FR" dirty="0" err="1"/>
              <a:t>fitter</a:t>
            </a:r>
            <a:endParaRPr lang="fr-FR" dirty="0"/>
          </a:p>
          <a:p>
            <a:pPr algn="r"/>
            <a:endParaRPr lang="fr-FR" dirty="0"/>
          </a:p>
          <a:p>
            <a:pPr algn="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ECFBF49-B4E6-42AA-AD1C-0478920171DC}"/>
              </a:ext>
            </a:extLst>
          </p:cNvPr>
          <p:cNvSpPr txBox="1"/>
          <p:nvPr/>
        </p:nvSpPr>
        <p:spPr>
          <a:xfrm>
            <a:off x="190853" y="5181296"/>
            <a:ext cx="7674853" cy="36933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Get</a:t>
            </a:r>
            <a:r>
              <a:rPr lang="fr-FR" dirty="0"/>
              <a:t> the </a:t>
            </a:r>
            <a:r>
              <a:rPr lang="fr-FR" dirty="0" err="1"/>
              <a:t>results</a:t>
            </a:r>
            <a:r>
              <a:rPr lang="fr-FR" dirty="0"/>
              <a:t> and plots</a:t>
            </a:r>
            <a:endParaRPr lang="en-US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3A91A0F-D9DE-4A1B-A119-D2DD8117C5F9}"/>
              </a:ext>
            </a:extLst>
          </p:cNvPr>
          <p:cNvSpPr txBox="1"/>
          <p:nvPr/>
        </p:nvSpPr>
        <p:spPr>
          <a:xfrm>
            <a:off x="190853" y="3796234"/>
            <a:ext cx="9876141" cy="369332"/>
          </a:xfrm>
          <a:prstGeom prst="rect">
            <a:avLst/>
          </a:prstGeom>
          <a:solidFill>
            <a:schemeClr val="accent4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Normalizing</a:t>
            </a:r>
            <a:r>
              <a:rPr lang="fr-FR" dirty="0"/>
              <a:t> flux to 1 (</a:t>
            </a:r>
            <a:r>
              <a:rPr lang="fr-FR" dirty="0" err="1"/>
              <a:t>remove</a:t>
            </a:r>
            <a:r>
              <a:rPr lang="fr-FR" dirty="0"/>
              <a:t> one free </a:t>
            </a:r>
            <a:r>
              <a:rPr lang="fr-FR" dirty="0" err="1"/>
              <a:t>parameter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797D327-2490-4F15-8153-B55CDA63580E}"/>
              </a:ext>
            </a:extLst>
          </p:cNvPr>
          <p:cNvSpPr txBox="1"/>
          <p:nvPr/>
        </p:nvSpPr>
        <p:spPr>
          <a:xfrm>
            <a:off x="204310" y="5596828"/>
            <a:ext cx="6727151" cy="1200329"/>
          </a:xfrm>
          <a:prstGeom prst="rect">
            <a:avLst/>
          </a:prstGeom>
          <a:solidFill>
            <a:schemeClr val="accent4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nice</a:t>
            </a:r>
            <a:r>
              <a:rPr lang="fr-FR" dirty="0"/>
              <a:t> plots</a:t>
            </a:r>
          </a:p>
          <a:p>
            <a:endParaRPr lang="fr-FR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E27F0FC-9D47-4F60-B481-58D628A57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09" y="1441556"/>
            <a:ext cx="7127591" cy="49893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36EFA8B-86BF-45EE-A5D4-FA3372AB0033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3E0D5F-BB53-4C7E-8C88-586B0A7A99C0}"/>
              </a:ext>
            </a:extLst>
          </p:cNvPr>
          <p:cNvSpPr txBox="1"/>
          <p:nvPr/>
        </p:nvSpPr>
        <p:spPr>
          <a:xfrm>
            <a:off x="2963010" y="212532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160270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90C70DE-632C-4A7A-AF24-3C9790BEF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6" y="1444109"/>
            <a:ext cx="4902200" cy="4902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16A3B3-6B92-4C3A-A783-D31387277717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DB5CF8-EACE-4237-A5C5-CFF078C4F81F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398092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B53ADB-EE37-442D-9944-9B86A904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15" y="1449189"/>
            <a:ext cx="6828632" cy="512147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6214C4-2834-4339-B586-64F2C16B92B8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(512,0.1)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85A588-7C5A-4505-A995-7B02E94BD0D7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187492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1AE890B-9990-48E9-8427-89CA97E6B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4" y="1854195"/>
            <a:ext cx="5486411" cy="438912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190854" y="1073461"/>
            <a:ext cx="4602714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(d=3,f=0.5,x=5,y=-5)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(f=1)</a:t>
            </a:r>
          </a:p>
          <a:p>
            <a:r>
              <a:rPr lang="da-DK" sz="1600" dirty="0">
                <a:solidFill>
                  <a:schemeClr val="bg2">
                    <a:lumMod val="25000"/>
                  </a:schemeClr>
                </a:solidFill>
              </a:rPr>
              <a:t>model = oim.oimModel(ud,pt)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['d'].set(min=0.01,max=20)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['x'].set(min=-50,max=50,free=True)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['y'].set(min=-50,max=50,free=True)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['f'].set(min=0.,max=10.)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pt.params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ud.params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['f’])</a:t>
            </a:r>
          </a:p>
          <a:p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fit =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oim.oimFitterEmcee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files,model,nwalkers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fit.prepare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init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="random")</a:t>
            </a:r>
            <a:endParaRPr lang="da-DK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fit.run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nsteps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=2000, progress=True)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median,err_l,err_u,err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=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fit.getResults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(discard=1000)</a:t>
            </a:r>
          </a:p>
          <a:p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fit.walkersPlot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fit.cornerPlot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</a:rPr>
              <a:t>fit.simulator.plot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(["VIS2DATA","T3PHI"])</a:t>
            </a:r>
          </a:p>
          <a:p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model.showModel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highlight>
                  <a:srgbClr val="FFFF00"/>
                </a:highlight>
              </a:rPr>
              <a:t>(512,0.1)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9E4983-11B3-4179-B015-CB858E2FA63E}"/>
              </a:ext>
            </a:extLst>
          </p:cNvPr>
          <p:cNvSpPr txBox="1"/>
          <p:nvPr/>
        </p:nvSpPr>
        <p:spPr>
          <a:xfrm>
            <a:off x="2963010" y="203201"/>
            <a:ext cx="6248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Example of simple model-fitting </a:t>
            </a:r>
          </a:p>
        </p:txBody>
      </p:sp>
    </p:spTree>
    <p:extLst>
      <p:ext uri="{BB962C8B-B14F-4D97-AF65-F5344CB8AC3E}">
        <p14:creationId xmlns:p14="http://schemas.microsoft.com/office/powerpoint/2010/main" val="3952924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</p:spTree>
    <p:extLst>
      <p:ext uri="{BB962C8B-B14F-4D97-AF65-F5344CB8AC3E}">
        <p14:creationId xmlns:p14="http://schemas.microsoft.com/office/powerpoint/2010/main" val="2033429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66A25D3F-37C2-46B3-8EAE-0419A1586C8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5D6C3E-D9B0-4D96-A623-EF32BA930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6667" r="11905"/>
          <a:stretch/>
        </p:blipFill>
        <p:spPr>
          <a:xfrm>
            <a:off x="4546521" y="2928538"/>
            <a:ext cx="6732433" cy="26561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B46FD8-D684-48D5-9E39-A45817E49A45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</p:spTree>
    <p:extLst>
      <p:ext uri="{BB962C8B-B14F-4D97-AF65-F5344CB8AC3E}">
        <p14:creationId xmlns:p14="http://schemas.microsoft.com/office/powerpoint/2010/main" val="369356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450455" y="929159"/>
            <a:ext cx="555248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 started to really think about during </a:t>
            </a:r>
          </a:p>
          <a:p>
            <a:pPr algn="ctr"/>
            <a:r>
              <a:rPr lang="en-US" sz="2800" dirty="0"/>
              <a:t>the 1</a:t>
            </a:r>
            <a:r>
              <a:rPr lang="en-US" sz="2800" baseline="30000" dirty="0"/>
              <a:t>st</a:t>
            </a:r>
            <a:r>
              <a:rPr lang="en-US" sz="2800" dirty="0"/>
              <a:t>  confinement in 2020</a:t>
            </a:r>
          </a:p>
          <a:p>
            <a:endParaRPr lang="en-US" sz="3600" dirty="0"/>
          </a:p>
          <a:p>
            <a:pPr algn="ctr"/>
            <a:r>
              <a:rPr lang="en-US" sz="2800" dirty="0"/>
              <a:t>And developed a prototype </a:t>
            </a:r>
          </a:p>
          <a:p>
            <a:pPr algn="ctr"/>
            <a:r>
              <a:rPr lang="en-US" sz="2800" dirty="0"/>
              <a:t>during the 2</a:t>
            </a:r>
            <a:r>
              <a:rPr lang="en-US" sz="2800" baseline="30000" dirty="0"/>
              <a:t>nd</a:t>
            </a:r>
            <a:r>
              <a:rPr lang="en-US" sz="2800" dirty="0"/>
              <a:t>  confinement</a:t>
            </a:r>
          </a:p>
          <a:p>
            <a:pPr algn="ctr"/>
            <a:endParaRPr lang="en-US" sz="2800" dirty="0"/>
          </a:p>
          <a:p>
            <a:pPr algn="ctr"/>
            <a:r>
              <a:rPr lang="en-US" sz="4400" dirty="0"/>
              <a:t>Oimodel.py </a:t>
            </a:r>
          </a:p>
          <a:p>
            <a:endParaRPr lang="en-US" sz="3600" dirty="0"/>
          </a:p>
          <a:p>
            <a:pPr algn="ctr"/>
            <a:r>
              <a:rPr lang="en-US" sz="3600" dirty="0"/>
              <a:t>A modular &amp; Fourier-based</a:t>
            </a:r>
          </a:p>
          <a:p>
            <a:pPr algn="ctr"/>
            <a:r>
              <a:rPr lang="en-US" sz="3600" dirty="0"/>
              <a:t>chromatic modelling tool</a:t>
            </a:r>
          </a:p>
          <a:p>
            <a:pPr algn="ctr"/>
            <a:r>
              <a:rPr lang="en-US" sz="3600" dirty="0"/>
              <a:t>with a emcee (MCMC) fitter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CEE92A-8CD7-4198-BD46-1532228E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7" y="1086892"/>
            <a:ext cx="5439181" cy="542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9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AE210B-F3CC-4A3B-A221-534B0C82662C}"/>
              </a:ext>
            </a:extLst>
          </p:cNvPr>
          <p:cNvGrpSpPr/>
          <p:nvPr/>
        </p:nvGrpSpPr>
        <p:grpSpPr>
          <a:xfrm>
            <a:off x="1638300" y="1259988"/>
            <a:ext cx="9526265" cy="861774"/>
            <a:chOff x="1638300" y="1259988"/>
            <a:chExt cx="9526265" cy="86177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B5727F4-DC65-4D24-98F7-C875A1EB06B7}"/>
                </a:ext>
              </a:extLst>
            </p:cNvPr>
            <p:cNvSpPr txBox="1"/>
            <p:nvPr/>
          </p:nvSpPr>
          <p:spPr>
            <a:xfrm>
              <a:off x="7338581" y="1259988"/>
              <a:ext cx="3825984" cy="861774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Chromatic parameter interpolators</a:t>
              </a:r>
            </a:p>
            <a:p>
              <a:r>
                <a:rPr lang="en-US" sz="1600" dirty="0"/>
                <a:t>Linear interpolation between two reference</a:t>
              </a:r>
            </a:p>
            <a:p>
              <a:r>
                <a:rPr lang="en-US" sz="1600" dirty="0"/>
                <a:t> wavelengths at 3 and 4 microns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1F251F-A44A-4FB5-9F89-43B58CF7A097}"/>
                </a:ext>
              </a:extLst>
            </p:cNvPr>
            <p:cNvSpPr/>
            <p:nvPr/>
          </p:nvSpPr>
          <p:spPr>
            <a:xfrm>
              <a:off x="1638300" y="1666875"/>
              <a:ext cx="3209925" cy="158146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1C47A4-FF60-4354-9AA9-7986280254FF}"/>
                </a:ext>
              </a:extLst>
            </p:cNvPr>
            <p:cNvSpPr/>
            <p:nvPr/>
          </p:nvSpPr>
          <p:spPr>
            <a:xfrm>
              <a:off x="2242416" y="1882171"/>
              <a:ext cx="3101109" cy="129377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A606D8E-AF20-4FEA-88A3-671612B51490}"/>
              </a:ext>
            </a:extLst>
          </p:cNvPr>
          <p:cNvGrpSpPr/>
          <p:nvPr/>
        </p:nvGrpSpPr>
        <p:grpSpPr>
          <a:xfrm>
            <a:off x="232641" y="2057054"/>
            <a:ext cx="10485643" cy="720438"/>
            <a:chOff x="232641" y="2057054"/>
            <a:chExt cx="10485643" cy="720438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E0AA7A7-9F53-4E44-AF17-E194C67A3633}"/>
                </a:ext>
              </a:extLst>
            </p:cNvPr>
            <p:cNvSpPr txBox="1"/>
            <p:nvPr/>
          </p:nvSpPr>
          <p:spPr>
            <a:xfrm>
              <a:off x="7338581" y="2192717"/>
              <a:ext cx="3379703" cy="584775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Parameter linker to set the position angle of disc and skewness at 90°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5F4AD3-9866-435A-BF42-57BD9E470D47}"/>
                </a:ext>
              </a:extLst>
            </p:cNvPr>
            <p:cNvSpPr/>
            <p:nvPr/>
          </p:nvSpPr>
          <p:spPr>
            <a:xfrm>
              <a:off x="232641" y="2057054"/>
              <a:ext cx="4853709" cy="158146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5315588-7B86-4BF6-9B70-A809C3B5762A}"/>
              </a:ext>
            </a:extLst>
          </p:cNvPr>
          <p:cNvGrpSpPr/>
          <p:nvPr/>
        </p:nvGrpSpPr>
        <p:grpSpPr>
          <a:xfrm>
            <a:off x="157942" y="2245549"/>
            <a:ext cx="10852958" cy="1187673"/>
            <a:chOff x="157942" y="2245549"/>
            <a:chExt cx="10852958" cy="11876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9BA1B4-666A-4243-99A5-D962AD483765}"/>
                </a:ext>
              </a:extLst>
            </p:cNvPr>
            <p:cNvSpPr/>
            <p:nvPr/>
          </p:nvSpPr>
          <p:spPr>
            <a:xfrm>
              <a:off x="157942" y="2245549"/>
              <a:ext cx="3432983" cy="97594"/>
            </a:xfrm>
            <a:prstGeom prst="rect">
              <a:avLst/>
            </a:pr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A57BB76-E162-465F-9B9E-DC54CC1822F1}"/>
                </a:ext>
              </a:extLst>
            </p:cNvPr>
            <p:cNvSpPr txBox="1"/>
            <p:nvPr/>
          </p:nvSpPr>
          <p:spPr>
            <a:xfrm>
              <a:off x="7338580" y="2848447"/>
              <a:ext cx="3672320" cy="584775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Flux normalization to 1 (remove one parameter)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221CED4-7BF8-4DBE-ABA8-23996DE9F17D}"/>
              </a:ext>
            </a:extLst>
          </p:cNvPr>
          <p:cNvGrpSpPr/>
          <p:nvPr/>
        </p:nvGrpSpPr>
        <p:grpSpPr>
          <a:xfrm>
            <a:off x="-106040" y="2964524"/>
            <a:ext cx="11116940" cy="1678277"/>
            <a:chOff x="232641" y="2946804"/>
            <a:chExt cx="11116940" cy="16782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E38BEB-6DA0-415D-BE01-48E2E1792D59}"/>
                </a:ext>
              </a:extLst>
            </p:cNvPr>
            <p:cNvSpPr/>
            <p:nvPr/>
          </p:nvSpPr>
          <p:spPr>
            <a:xfrm>
              <a:off x="232641" y="2946804"/>
              <a:ext cx="3682134" cy="381898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A493F7-8766-4D1C-B6DD-C721A8CB4F55}"/>
                </a:ext>
              </a:extLst>
            </p:cNvPr>
            <p:cNvSpPr/>
            <p:nvPr/>
          </p:nvSpPr>
          <p:spPr>
            <a:xfrm>
              <a:off x="232641" y="4243183"/>
              <a:ext cx="3605933" cy="381898"/>
            </a:xfrm>
            <a:prstGeom prst="rect">
              <a:avLst/>
            </a:prstGeom>
            <a:solidFill>
              <a:srgbClr val="7030A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ABE9BDD-ED75-4FB2-B538-FBE12164D78A}"/>
                </a:ext>
              </a:extLst>
            </p:cNvPr>
            <p:cNvSpPr txBox="1"/>
            <p:nvPr/>
          </p:nvSpPr>
          <p:spPr>
            <a:xfrm>
              <a:off x="7677261" y="3567279"/>
              <a:ext cx="3672320" cy="584775"/>
            </a:xfrm>
            <a:prstGeom prst="rect">
              <a:avLst/>
            </a:prstGeom>
            <a:solidFill>
              <a:srgbClr val="7030A0">
                <a:alpha val="1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Flux of UD &amp; </a:t>
              </a:r>
              <a:r>
                <a:rPr lang="en-US" sz="1600" dirty="0" err="1"/>
                <a:t>dout</a:t>
              </a:r>
              <a:r>
                <a:rPr lang="en-US" sz="1600" dirty="0"/>
                <a:t> of skewed disk replaced by to parameters (at 3 and 4 microns)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50D7B48B-FD8A-453F-9720-44A6D94DB43E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</p:spTree>
    <p:extLst>
      <p:ext uri="{BB962C8B-B14F-4D97-AF65-F5344CB8AC3E}">
        <p14:creationId xmlns:p14="http://schemas.microsoft.com/office/powerpoint/2010/main" val="22461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4B2691-A5EA-40C9-AF0F-2CA3881833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10242" r="12572" b="3102"/>
          <a:stretch/>
        </p:blipFill>
        <p:spPr>
          <a:xfrm>
            <a:off x="4558023" y="1591582"/>
            <a:ext cx="6671578" cy="48199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8EE722E-0D36-4333-97FC-88A8D5562B06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</p:spTree>
    <p:extLst>
      <p:ext uri="{BB962C8B-B14F-4D97-AF65-F5344CB8AC3E}">
        <p14:creationId xmlns:p14="http://schemas.microsoft.com/office/powerpoint/2010/main" val="2832732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CE021A8-D795-4974-B934-087F0408E8AB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B7C5D84-77A0-4336-B7E5-7F5DD8D3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9" y="630308"/>
            <a:ext cx="11949455" cy="60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23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565BD4-BE48-4D16-8E14-328FBC02640A}"/>
              </a:ext>
            </a:extLst>
          </p:cNvPr>
          <p:cNvSpPr txBox="1"/>
          <p:nvPr/>
        </p:nvSpPr>
        <p:spPr>
          <a:xfrm>
            <a:off x="86968" y="1259988"/>
            <a:ext cx="7128941" cy="526297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import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oimodeler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</a:t>
            </a:r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1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star=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oim.oimUD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(d=1,f=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=[3e-6,4e-6],values=[0.5,0.1]))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disk=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oim.oimESKRing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(din=8,dout=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oim.oimInterp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wl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=[3e-6,4e-6],values=[9,14]),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elong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=1.5,skw=0.8,pa=50)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skwPa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"]=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oim.oimParamLinker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["pa"],"add",90)</a:t>
            </a:r>
          </a:p>
          <a:p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disk.params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oim.oimParamNorm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star.params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['f'])</a:t>
            </a:r>
          </a:p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model=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oim.oimModel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</a:rPr>
              <a:t>star,disk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endParaRPr lang="en-US" sz="1200" dirty="0"/>
          </a:p>
          <a:p>
            <a:r>
              <a:rPr lang="en-US" sz="1200" dirty="0"/>
              <a:t>params=</a:t>
            </a:r>
            <a:r>
              <a:rPr lang="en-US" sz="1200" dirty="0" err="1"/>
              <a:t>model.getFreeParameters</a:t>
            </a:r>
            <a:r>
              <a:rPr lang="en-US" sz="1200" dirty="0"/>
              <a:t>()</a:t>
            </a:r>
          </a:p>
          <a:p>
            <a:r>
              <a:rPr lang="en-US" sz="1200" dirty="0"/>
              <a:t>params['c1_UD_f_interp1'].set(min=0.0,max=1)</a:t>
            </a:r>
          </a:p>
          <a:p>
            <a:r>
              <a:rPr lang="en-US" sz="1200" dirty="0"/>
              <a:t>params['c1_UD_f_interp2'].set(min=0.0,max=1)</a:t>
            </a:r>
          </a:p>
          <a:p>
            <a:r>
              <a:rPr lang="en-US" sz="1200" dirty="0"/>
              <a:t>params['c1_UD_d'].set(min=0,max=5,free=True)</a:t>
            </a:r>
          </a:p>
          <a:p>
            <a:r>
              <a:rPr lang="en-US" sz="1200" dirty="0"/>
              <a:t>params['c2_SKER_pa'].set(min=0.,max=180)</a:t>
            </a:r>
          </a:p>
          <a:p>
            <a:r>
              <a:rPr lang="en-US" sz="1200" dirty="0"/>
              <a:t>params['c2_SKER_elong'].set(min=1,max=3)</a:t>
            </a:r>
          </a:p>
          <a:p>
            <a:r>
              <a:rPr lang="en-US" sz="1200" dirty="0"/>
              <a:t>params['c2_SKER_din'].set(min=5,max=20.)</a:t>
            </a:r>
          </a:p>
          <a:p>
            <a:r>
              <a:rPr lang="en-US" sz="1200" dirty="0"/>
              <a:t>params['c2_SKER_skw'].set(min=0,max=1.)</a:t>
            </a:r>
          </a:p>
          <a:p>
            <a:r>
              <a:rPr lang="en-US" sz="1200" dirty="0"/>
              <a:t>params['c2_SKER_dout_interp1'].set(min=5.,max=30.)</a:t>
            </a:r>
          </a:p>
          <a:p>
            <a:r>
              <a:rPr lang="en-US" sz="1200" dirty="0"/>
              <a:t>params['c2_SKER_dout_interp2'].set(min=5.,max=30.)</a:t>
            </a:r>
          </a:p>
          <a:p>
            <a:endParaRPr lang="en-US" sz="1200" dirty="0"/>
          </a:p>
          <a:p>
            <a:r>
              <a:rPr lang="en-US" sz="1200" dirty="0"/>
              <a:t>fit=</a:t>
            </a:r>
            <a:r>
              <a:rPr lang="en-US" sz="1200" dirty="0" err="1"/>
              <a:t>oim.oimFitterEmcee</a:t>
            </a:r>
            <a:r>
              <a:rPr lang="en-US" sz="1200" dirty="0"/>
              <a:t>(</a:t>
            </a:r>
            <a:r>
              <a:rPr lang="en-US" sz="1200" dirty="0" err="1"/>
              <a:t>files,model,nwalkers</a:t>
            </a:r>
            <a:r>
              <a:rPr lang="en-US" sz="1200" dirty="0"/>
              <a:t>=30)</a:t>
            </a:r>
          </a:p>
          <a:p>
            <a:r>
              <a:rPr lang="en-US" sz="1200" dirty="0" err="1"/>
              <a:t>fit.prepare</a:t>
            </a:r>
            <a:r>
              <a:rPr lang="en-US" sz="1200" dirty="0"/>
              <a:t>(</a:t>
            </a:r>
            <a:r>
              <a:rPr lang="en-US" sz="1200" dirty="0" err="1"/>
              <a:t>init</a:t>
            </a:r>
            <a:r>
              <a:rPr lang="en-US" sz="1200" dirty="0"/>
              <a:t>="random")</a:t>
            </a:r>
          </a:p>
          <a:p>
            <a:r>
              <a:rPr lang="en-US" sz="1200" dirty="0" err="1"/>
              <a:t>fit.run</a:t>
            </a:r>
            <a:r>
              <a:rPr lang="en-US" sz="1200" dirty="0"/>
              <a:t>(</a:t>
            </a:r>
            <a:r>
              <a:rPr lang="en-US" sz="1200" dirty="0" err="1"/>
              <a:t>nsteps</a:t>
            </a:r>
            <a:r>
              <a:rPr lang="en-US" sz="1200" dirty="0"/>
              <a:t>=2000,progress=True)</a:t>
            </a:r>
          </a:p>
          <a:p>
            <a:endParaRPr lang="en-US" sz="1200" dirty="0"/>
          </a:p>
          <a:p>
            <a:r>
              <a:rPr lang="en-US" sz="1200" dirty="0" err="1"/>
              <a:t>figWalkers,axeWalkers</a:t>
            </a:r>
            <a:r>
              <a:rPr lang="en-US" sz="1200" dirty="0"/>
              <a:t>=</a:t>
            </a:r>
            <a:r>
              <a:rPr lang="en-US" sz="1200" dirty="0" err="1"/>
              <a:t>fit.walkersPlot</a:t>
            </a:r>
            <a:r>
              <a:rPr lang="en-US" sz="1200" dirty="0"/>
              <a:t>()</a:t>
            </a:r>
          </a:p>
          <a:p>
            <a:r>
              <a:rPr lang="en-US" sz="1200" dirty="0" err="1"/>
              <a:t>figCorner,axeCorner</a:t>
            </a:r>
            <a:r>
              <a:rPr lang="en-US" sz="1200" dirty="0"/>
              <a:t>=</a:t>
            </a:r>
            <a:r>
              <a:rPr lang="en-US" sz="1200" dirty="0" err="1"/>
              <a:t>fit.cornerPlot</a:t>
            </a:r>
            <a:r>
              <a:rPr lang="en-US" sz="1200" dirty="0"/>
              <a:t>(discard=1000)</a:t>
            </a:r>
          </a:p>
          <a:p>
            <a:r>
              <a:rPr lang="en-US" sz="1200" dirty="0" err="1"/>
              <a:t>median,err_l,err_u,err</a:t>
            </a:r>
            <a:r>
              <a:rPr lang="en-US" sz="1200" dirty="0"/>
              <a:t>=</a:t>
            </a:r>
            <a:r>
              <a:rPr lang="en-US" sz="1200" dirty="0" err="1"/>
              <a:t>fit.getResults</a:t>
            </a:r>
            <a:r>
              <a:rPr lang="en-US" sz="1200" dirty="0"/>
              <a:t>(mode='</a:t>
            </a:r>
            <a:r>
              <a:rPr lang="en-US" sz="1200" dirty="0" err="1"/>
              <a:t>median',discard</a:t>
            </a:r>
            <a:r>
              <a:rPr lang="en-US" sz="1200" dirty="0"/>
              <a:t>=1000)</a:t>
            </a:r>
          </a:p>
          <a:p>
            <a:r>
              <a:rPr lang="en-US" sz="1200" dirty="0" err="1"/>
              <a:t>figSim,axSim</a:t>
            </a:r>
            <a:r>
              <a:rPr lang="en-US" sz="1200" dirty="0"/>
              <a:t>=</a:t>
            </a:r>
            <a:r>
              <a:rPr lang="en-US" sz="1200" dirty="0" err="1"/>
              <a:t>fit.simulator.plot</a:t>
            </a:r>
            <a:r>
              <a:rPr lang="en-US" sz="1200" dirty="0"/>
              <a:t>(["VIS2DATA","T3PHI"])</a:t>
            </a:r>
          </a:p>
          <a:p>
            <a:r>
              <a:rPr lang="en-US" sz="1200" dirty="0" err="1"/>
              <a:t>figImg,axImg,im</a:t>
            </a:r>
            <a:r>
              <a:rPr lang="en-US" sz="1200" dirty="0"/>
              <a:t>=</a:t>
            </a:r>
            <a:r>
              <a:rPr lang="en-US" sz="1200" dirty="0" err="1"/>
              <a:t>model.showModel</a:t>
            </a:r>
            <a:r>
              <a:rPr lang="en-US" sz="1200" dirty="0"/>
              <a:t>(256,0.1,wl=[</a:t>
            </a:r>
            <a:r>
              <a:rPr lang="en-US" sz="1200" dirty="0" err="1"/>
              <a:t>wl</a:t>
            </a:r>
            <a:r>
              <a:rPr lang="en-US" sz="1200" dirty="0"/>
              <a:t>[0],</a:t>
            </a:r>
            <a:r>
              <a:rPr lang="en-US" sz="1200" dirty="0" err="1"/>
              <a:t>wl</a:t>
            </a:r>
            <a:r>
              <a:rPr lang="en-US" sz="1200" dirty="0"/>
              <a:t>[-1]])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BC6D79-1FE8-4A18-8771-10118EFE6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5" b="2183"/>
          <a:stretch/>
        </p:blipFill>
        <p:spPr>
          <a:xfrm>
            <a:off x="4963877" y="1591582"/>
            <a:ext cx="6164291" cy="47306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BFB7C4F-9BB3-4663-8C21-87F8993B8FB7}"/>
              </a:ext>
            </a:extLst>
          </p:cNvPr>
          <p:cNvSpPr txBox="1"/>
          <p:nvPr/>
        </p:nvSpPr>
        <p:spPr>
          <a:xfrm>
            <a:off x="3766195" y="210999"/>
            <a:ext cx="4659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Chromatic model-fitting</a:t>
            </a:r>
          </a:p>
        </p:txBody>
      </p:sp>
    </p:spTree>
    <p:extLst>
      <p:ext uri="{BB962C8B-B14F-4D97-AF65-F5344CB8AC3E}">
        <p14:creationId xmlns:p14="http://schemas.microsoft.com/office/powerpoint/2010/main" val="2375387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710201" y="235294"/>
            <a:ext cx="677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Fourier components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1336119"/>
            <a:ext cx="7142714" cy="418576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oimBox</a:t>
            </a:r>
            <a:r>
              <a:rPr lang="en-US" sz="1400" dirty="0"/>
              <a:t>(</a:t>
            </a:r>
            <a:r>
              <a:rPr lang="en-US" sz="1400" dirty="0" err="1"/>
              <a:t>oim.oimComponentFourier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name="2D Box"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"BOX“</a:t>
            </a:r>
          </a:p>
          <a:p>
            <a:endParaRPr lang="en-US" sz="1400" dirty="0"/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["dx"]=</a:t>
            </a:r>
            <a:r>
              <a:rPr lang="en-US" sz="1400" dirty="0" err="1"/>
              <a:t>oim.oimParam</a:t>
            </a:r>
            <a:r>
              <a:rPr lang="en-US" sz="1400" dirty="0"/>
              <a:t>(name="dx", value=1,description="Size in </a:t>
            </a:r>
            <a:r>
              <a:rPr lang="en-US" sz="1400" dirty="0" err="1"/>
              <a:t>x",unit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dy</a:t>
            </a:r>
            <a:r>
              <a:rPr lang="en-US" sz="1400" dirty="0"/>
              <a:t>", value=1,description="Size in </a:t>
            </a:r>
            <a:r>
              <a:rPr lang="en-US" sz="1400" dirty="0" err="1"/>
              <a:t>y",unit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visFunction</a:t>
            </a:r>
            <a:r>
              <a:rPr lang="en-US" sz="1400" dirty="0"/>
              <a:t>(</a:t>
            </a:r>
            <a:r>
              <a:rPr lang="en-US" sz="1400" dirty="0" err="1"/>
              <a:t>self,ucoord,vcoord,rho,wl,t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x=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["dx"].unit.to(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ucoord</a:t>
            </a:r>
            <a:endParaRPr lang="en-US" sz="1400" dirty="0"/>
          </a:p>
          <a:p>
            <a:r>
              <a:rPr lang="en-US" sz="1400" dirty="0"/>
              <a:t>        y=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vcoord</a:t>
            </a:r>
            <a:endParaRPr lang="en-US" sz="1400" dirty="0"/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np.sinc</a:t>
            </a:r>
            <a:r>
              <a:rPr lang="en-US" sz="1400" dirty="0"/>
              <a:t>(x)*</a:t>
            </a:r>
            <a:r>
              <a:rPr lang="en-US" sz="1400" dirty="0" err="1"/>
              <a:t>np.sinc</a:t>
            </a:r>
            <a:r>
              <a:rPr lang="en-US" sz="1400" dirty="0"/>
              <a:t>(y)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imageFunction</a:t>
            </a:r>
            <a:r>
              <a:rPr lang="en-US" sz="1400" dirty="0"/>
              <a:t>(</a:t>
            </a:r>
            <a:r>
              <a:rPr lang="en-US" sz="1400" dirty="0" err="1"/>
              <a:t>self,xx,yy,wl,t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return ((</a:t>
            </a:r>
            <a:r>
              <a:rPr lang="en-US" sz="1400" dirty="0" err="1"/>
              <a:t>np.abs</a:t>
            </a:r>
            <a:r>
              <a:rPr lang="en-US" sz="1400" dirty="0"/>
              <a:t>(xx)&lt;=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)/2) &amp;</a:t>
            </a:r>
          </a:p>
          <a:p>
            <a:r>
              <a:rPr lang="en-US" sz="1400" dirty="0"/>
              <a:t>                (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yy</a:t>
            </a:r>
            <a:r>
              <a:rPr lang="en-US" sz="1400" dirty="0"/>
              <a:t>)&lt;=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)/2)).</a:t>
            </a:r>
            <a:r>
              <a:rPr lang="en-US" sz="1400" dirty="0" err="1"/>
              <a:t>astype</a:t>
            </a:r>
            <a:r>
              <a:rPr lang="en-US" sz="1400" dirty="0"/>
              <a:t>(float)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2C31498-5753-4B0E-93D8-60D95DEA95C2}"/>
              </a:ext>
            </a:extLst>
          </p:cNvPr>
          <p:cNvGrpSpPr/>
          <p:nvPr/>
        </p:nvGrpSpPr>
        <p:grpSpPr>
          <a:xfrm>
            <a:off x="335902" y="2239347"/>
            <a:ext cx="9984908" cy="1119697"/>
            <a:chOff x="-735999" y="1147665"/>
            <a:chExt cx="9984908" cy="1119697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99C92E5-0B31-4F72-AA34-F6953D272A50}"/>
                </a:ext>
              </a:extLst>
            </p:cNvPr>
            <p:cNvSpPr txBox="1"/>
            <p:nvPr/>
          </p:nvSpPr>
          <p:spPr>
            <a:xfrm>
              <a:off x="6209936" y="1159366"/>
              <a:ext cx="3038973" cy="1107996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Initialization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Call parent __</a:t>
              </a:r>
              <a:r>
                <a:rPr lang="en-US" sz="1600" dirty="0" err="1"/>
                <a:t>init</a:t>
              </a:r>
              <a:r>
                <a:rPr lang="en-US" sz="1600" dirty="0"/>
                <a:t>__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Define parameters (</a:t>
              </a:r>
              <a:r>
                <a:rPr lang="en-US" sz="1600" dirty="0" err="1"/>
                <a:t>oimParam</a:t>
              </a:r>
              <a:r>
                <a:rPr lang="en-US" sz="1600" dirty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Call eval function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2DDF33-D8D5-47BA-80E7-F2D4009D06EB}"/>
                </a:ext>
              </a:extLst>
            </p:cNvPr>
            <p:cNvSpPr/>
            <p:nvPr/>
          </p:nvSpPr>
          <p:spPr>
            <a:xfrm>
              <a:off x="-735999" y="1147665"/>
              <a:ext cx="6727371" cy="1088919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3DEBD2C-BD59-411E-8830-E0B80A404A2E}"/>
              </a:ext>
            </a:extLst>
          </p:cNvPr>
          <p:cNvGrpSpPr/>
          <p:nvPr/>
        </p:nvGrpSpPr>
        <p:grpSpPr>
          <a:xfrm>
            <a:off x="233266" y="3529733"/>
            <a:ext cx="11769992" cy="1068888"/>
            <a:chOff x="-838635" y="659032"/>
            <a:chExt cx="11769992" cy="1068888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7A0EB26-5B46-4F33-BEE6-458E1A49858A}"/>
                </a:ext>
              </a:extLst>
            </p:cNvPr>
            <p:cNvSpPr txBox="1"/>
            <p:nvPr/>
          </p:nvSpPr>
          <p:spPr>
            <a:xfrm>
              <a:off x="6209936" y="901088"/>
              <a:ext cx="4721421" cy="584775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b="1" dirty="0"/>
                <a:t>visibility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formula as function of u and v or ρ (and optionally </a:t>
              </a:r>
              <a:r>
                <a:rPr lang="el-GR" sz="1400" dirty="0"/>
                <a:t>λ</a:t>
              </a:r>
              <a:r>
                <a:rPr lang="fr-FR" sz="1400" dirty="0"/>
                <a:t> and t)</a:t>
              </a:r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5E5B9C-63C2-4442-8E94-38E6D065D91F}"/>
                </a:ext>
              </a:extLst>
            </p:cNvPr>
            <p:cNvSpPr/>
            <p:nvPr/>
          </p:nvSpPr>
          <p:spPr>
            <a:xfrm>
              <a:off x="-838635" y="659032"/>
              <a:ext cx="6830008" cy="1068888"/>
            </a:xfrm>
            <a:prstGeom prst="rect">
              <a:avLst/>
            </a:prstGeom>
            <a:solidFill>
              <a:srgbClr val="00B0F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495FE88-5CB6-4ACB-B5A1-09CDD138A6B2}"/>
              </a:ext>
            </a:extLst>
          </p:cNvPr>
          <p:cNvGrpSpPr/>
          <p:nvPr/>
        </p:nvGrpSpPr>
        <p:grpSpPr>
          <a:xfrm>
            <a:off x="211003" y="4769309"/>
            <a:ext cx="11424641" cy="752571"/>
            <a:chOff x="-838635" y="659032"/>
            <a:chExt cx="11424641" cy="752571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2EFE0EA-9DE6-486C-9985-B2501C9DAB48}"/>
                </a:ext>
              </a:extLst>
            </p:cNvPr>
            <p:cNvSpPr txBox="1"/>
            <p:nvPr/>
          </p:nvSpPr>
          <p:spPr>
            <a:xfrm>
              <a:off x="6209230" y="742929"/>
              <a:ext cx="4376776" cy="584775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b="1" dirty="0"/>
                <a:t>Image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formula as function of x and y (and optionally </a:t>
              </a:r>
              <a:r>
                <a:rPr lang="el-GR" sz="1400" dirty="0"/>
                <a:t>λ</a:t>
              </a:r>
              <a:r>
                <a:rPr lang="fr-FR" sz="1400" dirty="0"/>
                <a:t> and t)</a:t>
              </a:r>
              <a:endParaRPr lang="en-US" sz="1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C73769-E681-41C3-A340-5D985AFA8455}"/>
                </a:ext>
              </a:extLst>
            </p:cNvPr>
            <p:cNvSpPr/>
            <p:nvPr/>
          </p:nvSpPr>
          <p:spPr>
            <a:xfrm>
              <a:off x="-838635" y="659032"/>
              <a:ext cx="6830008" cy="752571"/>
            </a:xfrm>
            <a:prstGeom prst="rect">
              <a:avLst/>
            </a:prstGeom>
            <a:solidFill>
              <a:srgbClr val="92D050">
                <a:alpha val="31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9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2710201" y="235294"/>
            <a:ext cx="677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Fourier components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1336119"/>
            <a:ext cx="7142714" cy="418576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oimBox</a:t>
            </a:r>
            <a:r>
              <a:rPr lang="en-US" sz="1400" dirty="0"/>
              <a:t>(</a:t>
            </a:r>
            <a:r>
              <a:rPr lang="en-US" sz="1400" dirty="0" err="1"/>
              <a:t>oim.oimComponentFourier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name="2D Box"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"BOX“</a:t>
            </a:r>
          </a:p>
          <a:p>
            <a:endParaRPr lang="en-US" sz="1400" dirty="0"/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["dx"]=</a:t>
            </a:r>
            <a:r>
              <a:rPr lang="en-US" sz="1400" dirty="0" err="1"/>
              <a:t>oim.oimParam</a:t>
            </a:r>
            <a:r>
              <a:rPr lang="en-US" sz="1400" dirty="0"/>
              <a:t>(name="dx", value=1,description="Size in </a:t>
            </a:r>
            <a:r>
              <a:rPr lang="en-US" sz="1400" dirty="0" err="1"/>
              <a:t>x",unit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dy</a:t>
            </a:r>
            <a:r>
              <a:rPr lang="en-US" sz="1400" dirty="0"/>
              <a:t>", value=1,description="Size in </a:t>
            </a:r>
            <a:r>
              <a:rPr lang="en-US" sz="1400" dirty="0" err="1"/>
              <a:t>y",unit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visFunction</a:t>
            </a:r>
            <a:r>
              <a:rPr lang="en-US" sz="1400" dirty="0"/>
              <a:t>(</a:t>
            </a:r>
            <a:r>
              <a:rPr lang="en-US" sz="1400" dirty="0" err="1"/>
              <a:t>self,ucoord,vcoord,rho,wl,t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x=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["dx"].unit.to(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ucoord</a:t>
            </a:r>
            <a:endParaRPr lang="en-US" sz="1400" dirty="0"/>
          </a:p>
          <a:p>
            <a:r>
              <a:rPr lang="en-US" sz="1400" dirty="0"/>
              <a:t>        y=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vcoord</a:t>
            </a:r>
            <a:endParaRPr lang="en-US" sz="1400" dirty="0"/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np.sinc</a:t>
            </a:r>
            <a:r>
              <a:rPr lang="en-US" sz="1400" dirty="0"/>
              <a:t>(x)*</a:t>
            </a:r>
            <a:r>
              <a:rPr lang="en-US" sz="1400" dirty="0" err="1"/>
              <a:t>np.sinc</a:t>
            </a:r>
            <a:r>
              <a:rPr lang="en-US" sz="1400" dirty="0"/>
              <a:t>(y)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imageFunction</a:t>
            </a:r>
            <a:r>
              <a:rPr lang="en-US" sz="1400" dirty="0"/>
              <a:t>(</a:t>
            </a:r>
            <a:r>
              <a:rPr lang="en-US" sz="1400" dirty="0" err="1"/>
              <a:t>self,xx,yy,wl,t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return ((</a:t>
            </a:r>
            <a:r>
              <a:rPr lang="en-US" sz="1400" dirty="0" err="1"/>
              <a:t>np.abs</a:t>
            </a:r>
            <a:r>
              <a:rPr lang="en-US" sz="1400" dirty="0"/>
              <a:t>(xx)&lt;=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)/2) &amp;</a:t>
            </a:r>
          </a:p>
          <a:p>
            <a:r>
              <a:rPr lang="en-US" sz="1400" dirty="0"/>
              <a:t>                (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yy</a:t>
            </a:r>
            <a:r>
              <a:rPr lang="en-US" sz="1400" dirty="0"/>
              <a:t>)&lt;=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)/2)).</a:t>
            </a:r>
            <a:r>
              <a:rPr lang="en-US" sz="1400" dirty="0" err="1"/>
              <a:t>astype</a:t>
            </a:r>
            <a:r>
              <a:rPr lang="en-US" sz="1400" dirty="0"/>
              <a:t>(float)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9CFA44-CF43-4084-AF27-1D84E800F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t="9667" r="50779" b="4223"/>
          <a:stretch/>
        </p:blipFill>
        <p:spPr>
          <a:xfrm>
            <a:off x="8178800" y="1217793"/>
            <a:ext cx="2976880" cy="294264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D09BD1F-95DD-4105-B7BE-F6C642F1F0E3}"/>
              </a:ext>
            </a:extLst>
          </p:cNvPr>
          <p:cNvSpPr txBox="1"/>
          <p:nvPr/>
        </p:nvSpPr>
        <p:spPr>
          <a:xfrm>
            <a:off x="325120" y="5917196"/>
            <a:ext cx="2153920" cy="523220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b1=</a:t>
            </a:r>
            <a:r>
              <a:rPr lang="en-US" sz="1400" dirty="0" err="1"/>
              <a:t>oimBox</a:t>
            </a:r>
            <a:r>
              <a:rPr lang="en-US" sz="1400" dirty="0"/>
              <a:t>(dx=40,dy=10)</a:t>
            </a:r>
          </a:p>
          <a:p>
            <a:r>
              <a:rPr lang="en-US" sz="1400" dirty="0"/>
              <a:t>m1=</a:t>
            </a:r>
            <a:r>
              <a:rPr lang="en-US" sz="1400" dirty="0" err="1"/>
              <a:t>oim.oimModel</a:t>
            </a:r>
            <a:r>
              <a:rPr lang="en-US" sz="1400" dirty="0"/>
              <a:t>(b1)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1B8322-88B6-46DF-B124-9A39421037A4}"/>
              </a:ext>
            </a:extLst>
          </p:cNvPr>
          <p:cNvSpPr txBox="1"/>
          <p:nvPr/>
        </p:nvSpPr>
        <p:spPr>
          <a:xfrm>
            <a:off x="2753360" y="5917196"/>
            <a:ext cx="4277360" cy="52322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m1.showModel(512,0.2,axe=ax[0],</a:t>
            </a:r>
            <a:r>
              <a:rPr lang="en-US" sz="1400" dirty="0" err="1"/>
              <a:t>colorbar</a:t>
            </a:r>
            <a:r>
              <a:rPr lang="en-US" sz="1400" dirty="0"/>
              <a:t>=False)</a:t>
            </a:r>
          </a:p>
          <a:p>
            <a:r>
              <a:rPr lang="en-US" sz="1400" dirty="0"/>
              <a:t>vis=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m.getComplexCoherentFlux</a:t>
            </a:r>
            <a:r>
              <a:rPr lang="en-US" sz="1400" dirty="0"/>
              <a:t>(</a:t>
            </a:r>
            <a:r>
              <a:rPr lang="en-US" sz="1400" dirty="0" err="1"/>
              <a:t>spfx,spfy</a:t>
            </a:r>
            <a:r>
              <a:rPr lang="en-US" sz="1400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649D398-C561-4D78-9BF2-C67A4B3B0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6627" r="24221" b="63095"/>
          <a:stretch/>
        </p:blipFill>
        <p:spPr>
          <a:xfrm>
            <a:off x="6537695" y="4423098"/>
            <a:ext cx="5373715" cy="16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1336119"/>
            <a:ext cx="7142714" cy="418576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oimBox</a:t>
            </a:r>
            <a:r>
              <a:rPr lang="en-US" sz="1400" dirty="0"/>
              <a:t>(</a:t>
            </a:r>
            <a:r>
              <a:rPr lang="en-US" sz="1400" dirty="0" err="1"/>
              <a:t>oim.oimComponentFourier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name="2D Box"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"BOX“</a:t>
            </a:r>
          </a:p>
          <a:p>
            <a:endParaRPr lang="en-US" sz="1400" dirty="0"/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["dx"]=</a:t>
            </a:r>
            <a:r>
              <a:rPr lang="en-US" sz="1400" dirty="0" err="1"/>
              <a:t>oim.oimParam</a:t>
            </a:r>
            <a:r>
              <a:rPr lang="en-US" sz="1400" dirty="0"/>
              <a:t>(name="dx", value=1,description="Size in </a:t>
            </a:r>
            <a:r>
              <a:rPr lang="en-US" sz="1400" dirty="0" err="1"/>
              <a:t>x",unit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dy</a:t>
            </a:r>
            <a:r>
              <a:rPr lang="en-US" sz="1400" dirty="0"/>
              <a:t>", value=1,description="Size in </a:t>
            </a:r>
            <a:r>
              <a:rPr lang="en-US" sz="1400" dirty="0" err="1"/>
              <a:t>y",unit</a:t>
            </a:r>
            <a:r>
              <a:rPr lang="en-US" sz="1400" dirty="0"/>
              <a:t>=</a:t>
            </a:r>
            <a:r>
              <a:rPr lang="en-US" sz="1400" dirty="0" err="1"/>
              <a:t>u.mas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visFunction</a:t>
            </a:r>
            <a:r>
              <a:rPr lang="en-US" sz="1400" dirty="0"/>
              <a:t>(</a:t>
            </a:r>
            <a:r>
              <a:rPr lang="en-US" sz="1400" dirty="0" err="1"/>
              <a:t>self,ucoord,vcoord,rho,wl,t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x=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["dx"].unit.to(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ucoord</a:t>
            </a:r>
            <a:endParaRPr lang="en-US" sz="1400" dirty="0"/>
          </a:p>
          <a:p>
            <a:r>
              <a:rPr lang="en-US" sz="1400" dirty="0"/>
              <a:t>        y=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)*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"].unit.to(</a:t>
            </a:r>
            <a:r>
              <a:rPr lang="en-US" sz="1400" dirty="0" err="1"/>
              <a:t>u.rad</a:t>
            </a:r>
            <a:r>
              <a:rPr lang="en-US" sz="1400" dirty="0"/>
              <a:t>)*</a:t>
            </a:r>
            <a:r>
              <a:rPr lang="en-US" sz="1400" dirty="0" err="1"/>
              <a:t>vcoord</a:t>
            </a:r>
            <a:endParaRPr lang="en-US" sz="1400" dirty="0"/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np.sinc</a:t>
            </a:r>
            <a:r>
              <a:rPr lang="en-US" sz="1400" dirty="0"/>
              <a:t>(x)*</a:t>
            </a:r>
            <a:r>
              <a:rPr lang="en-US" sz="1400" dirty="0" err="1"/>
              <a:t>np.sinc</a:t>
            </a:r>
            <a:r>
              <a:rPr lang="en-US" sz="1400" dirty="0"/>
              <a:t>(y)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   def _</a:t>
            </a:r>
            <a:r>
              <a:rPr lang="en-US" sz="1400" dirty="0" err="1"/>
              <a:t>imageFunction</a:t>
            </a:r>
            <a:r>
              <a:rPr lang="en-US" sz="1400" dirty="0"/>
              <a:t>(</a:t>
            </a:r>
            <a:r>
              <a:rPr lang="en-US" sz="1400" dirty="0" err="1"/>
              <a:t>self,xx,yy,wl,t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return ((</a:t>
            </a:r>
            <a:r>
              <a:rPr lang="en-US" sz="1400" dirty="0" err="1"/>
              <a:t>np.abs</a:t>
            </a:r>
            <a:r>
              <a:rPr lang="en-US" sz="1400" dirty="0"/>
              <a:t>(xx)&lt;=</a:t>
            </a:r>
            <a:r>
              <a:rPr lang="en-US" sz="1400" dirty="0" err="1"/>
              <a:t>self.params</a:t>
            </a:r>
            <a:r>
              <a:rPr lang="en-US" sz="1400" dirty="0"/>
              <a:t>["dx"](</a:t>
            </a:r>
            <a:r>
              <a:rPr lang="en-US" sz="1400" dirty="0" err="1"/>
              <a:t>wl,t</a:t>
            </a:r>
            <a:r>
              <a:rPr lang="en-US" sz="1400" dirty="0"/>
              <a:t>)/2) &amp;</a:t>
            </a:r>
          </a:p>
          <a:p>
            <a:r>
              <a:rPr lang="en-US" sz="1400" dirty="0"/>
              <a:t>                (</a:t>
            </a:r>
            <a:r>
              <a:rPr lang="en-US" sz="1400" dirty="0" err="1"/>
              <a:t>np.abs</a:t>
            </a:r>
            <a:r>
              <a:rPr lang="en-US" sz="1400" dirty="0"/>
              <a:t>(</a:t>
            </a:r>
            <a:r>
              <a:rPr lang="en-US" sz="1400" dirty="0" err="1"/>
              <a:t>yy</a:t>
            </a:r>
            <a:r>
              <a:rPr lang="en-US" sz="1400" dirty="0"/>
              <a:t>)&lt;=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dy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)/2)).</a:t>
            </a:r>
            <a:r>
              <a:rPr lang="en-US" sz="1400" dirty="0" err="1"/>
              <a:t>astype</a:t>
            </a:r>
            <a:r>
              <a:rPr lang="en-US" sz="1400" dirty="0"/>
              <a:t>(float)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78F572-5D66-4550-A218-CE185B72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523" y="1336118"/>
            <a:ext cx="4185761" cy="41857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EDBA5C-6E67-41BB-A54A-613C85FF70F3}"/>
              </a:ext>
            </a:extLst>
          </p:cNvPr>
          <p:cNvSpPr txBox="1"/>
          <p:nvPr/>
        </p:nvSpPr>
        <p:spPr>
          <a:xfrm>
            <a:off x="274320" y="5637047"/>
            <a:ext cx="3992880" cy="116955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b1=</a:t>
            </a:r>
            <a:r>
              <a:rPr lang="en-US" sz="1400" dirty="0" err="1"/>
              <a:t>oimBox</a:t>
            </a:r>
            <a:r>
              <a:rPr lang="en-US" sz="1400" dirty="0"/>
              <a:t>(dx=40,dy=10)</a:t>
            </a:r>
          </a:p>
          <a:p>
            <a:r>
              <a:rPr lang="en-US" sz="1400" dirty="0"/>
              <a:t>b2=</a:t>
            </a:r>
            <a:r>
              <a:rPr lang="en-US" sz="1400" dirty="0" err="1"/>
              <a:t>oimBox</a:t>
            </a:r>
            <a:r>
              <a:rPr lang="en-US" sz="1400" dirty="0"/>
              <a:t>(dx=2,dy=2,x=-20,y=0,f=0.5)</a:t>
            </a:r>
          </a:p>
          <a:p>
            <a:r>
              <a:rPr lang="en-US" sz="1400" dirty="0"/>
              <a:t>b3=</a:t>
            </a:r>
            <a:r>
              <a:rPr lang="en-US" sz="1400" dirty="0" err="1"/>
              <a:t>oimBox</a:t>
            </a:r>
            <a:r>
              <a:rPr lang="en-US" sz="1400" dirty="0"/>
              <a:t>(dx=10,dy=20,x=30,y=-10,pa=-40,f=10)</a:t>
            </a:r>
          </a:p>
          <a:p>
            <a:r>
              <a:rPr lang="en-US" sz="1400" dirty="0"/>
              <a:t>c=</a:t>
            </a:r>
            <a:r>
              <a:rPr lang="en-US" sz="1400" dirty="0" err="1"/>
              <a:t>oim.oimUD</a:t>
            </a:r>
            <a:r>
              <a:rPr lang="en-US" sz="1400" dirty="0"/>
              <a:t>(d=10,x=30,y=10)</a:t>
            </a:r>
          </a:p>
          <a:p>
            <a:r>
              <a:rPr lang="en-US" sz="1400" dirty="0"/>
              <a:t>m2=</a:t>
            </a:r>
            <a:r>
              <a:rPr lang="en-US" sz="1400" dirty="0" err="1"/>
              <a:t>oim.oimModel</a:t>
            </a:r>
            <a:r>
              <a:rPr lang="en-US" sz="1400" dirty="0"/>
              <a:t>(b1,b2,b3,c)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A3074-D60F-49DD-99AE-CEBFD44925E3}"/>
              </a:ext>
            </a:extLst>
          </p:cNvPr>
          <p:cNvSpPr txBox="1"/>
          <p:nvPr/>
        </p:nvSpPr>
        <p:spPr>
          <a:xfrm>
            <a:off x="2710201" y="235294"/>
            <a:ext cx="677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Fourier components</a:t>
            </a:r>
          </a:p>
        </p:txBody>
      </p:sp>
    </p:spTree>
    <p:extLst>
      <p:ext uri="{BB962C8B-B14F-4D97-AF65-F5344CB8AC3E}">
        <p14:creationId xmlns:p14="http://schemas.microsoft.com/office/powerpoint/2010/main" val="21260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0AA819E-3B02-4318-A3B5-7E58767690BA}"/>
              </a:ext>
            </a:extLst>
          </p:cNvPr>
          <p:cNvSpPr txBox="1"/>
          <p:nvPr/>
        </p:nvSpPr>
        <p:spPr>
          <a:xfrm>
            <a:off x="670324" y="346901"/>
            <a:ext cx="1120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Image components with an analytical formula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948690"/>
            <a:ext cx="7605021" cy="5909310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oimSpiral</a:t>
            </a:r>
            <a:r>
              <a:rPr lang="en-US" sz="1400" dirty="0"/>
              <a:t>(</a:t>
            </a:r>
            <a:r>
              <a:rPr lang="en-US" sz="1400" dirty="0" err="1"/>
              <a:t>oim.oimComponentImage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name="Spiral component"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shorname</a:t>
            </a:r>
            <a:r>
              <a:rPr lang="en-US" sz="1400" dirty="0"/>
              <a:t>="</a:t>
            </a:r>
            <a:r>
              <a:rPr lang="en-US" sz="1400" dirty="0" err="1"/>
              <a:t>Sp</a:t>
            </a:r>
            <a:r>
              <a:rPr lang="en-US" sz="1400" dirty="0"/>
              <a:t>"</a:t>
            </a:r>
          </a:p>
          <a:p>
            <a:r>
              <a:rPr lang="en-US" sz="1400" dirty="0"/>
              <a:t>    elliptic=True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super(). 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(**</a:t>
            </a:r>
            <a:r>
              <a:rPr lang="en-US" sz="1400" dirty="0" err="1"/>
              <a:t>oim</a:t>
            </a:r>
            <a:r>
              <a:rPr lang="en-US" sz="1400" dirty="0"/>
              <a:t>._</a:t>
            </a:r>
            <a:r>
              <a:rPr lang="en-US" sz="1400" dirty="0" err="1"/>
              <a:t>standardParameters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["P"]=</a:t>
            </a:r>
            <a:r>
              <a:rPr lang="en-US" sz="1400" dirty="0" err="1"/>
              <a:t>oim.oimParam</a:t>
            </a:r>
            <a:r>
              <a:rPr lang="en-US" sz="1400" dirty="0"/>
              <a:t>(name="P", value=1,description="Period in </a:t>
            </a:r>
            <a:r>
              <a:rPr lang="en-US" sz="1400" dirty="0" err="1"/>
              <a:t>mas",unit</a:t>
            </a:r>
            <a:r>
              <a:rPr lang="en-US" sz="1400" dirty="0"/>
              <a:t>=</a:t>
            </a:r>
            <a:r>
              <a:rPr lang="en-US" sz="1400" dirty="0" err="1"/>
              <a:t>units.mas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["width"]=</a:t>
            </a:r>
            <a:r>
              <a:rPr lang="en-US" sz="1400" dirty="0" err="1"/>
              <a:t>oim.oimParam</a:t>
            </a:r>
            <a:r>
              <a:rPr lang="en-US" sz="1400" dirty="0"/>
              <a:t>(name="width", </a:t>
            </a:r>
          </a:p>
          <a:p>
            <a:r>
              <a:rPr lang="en-US" sz="1400" dirty="0"/>
              <a:t>                                                      value=0.01,description="Width as filling </a:t>
            </a:r>
            <a:r>
              <a:rPr lang="en-US" sz="1400" dirty="0" err="1"/>
              <a:t>factor",unit</a:t>
            </a:r>
            <a:r>
              <a:rPr lang="en-US" sz="1400" dirty="0"/>
              <a:t>=units.one)</a:t>
            </a:r>
          </a:p>
          <a:p>
            <a:endParaRPr lang="en-US" sz="1400" dirty="0"/>
          </a:p>
          <a:p>
            <a:r>
              <a:rPr lang="en-US" sz="1400" dirty="0"/>
              <a:t>        self._</a:t>
            </a:r>
            <a:r>
              <a:rPr lang="en-US" sz="1400" dirty="0" err="1"/>
              <a:t>pixSize</a:t>
            </a:r>
            <a:r>
              <a:rPr lang="en-US" sz="1400" dirty="0"/>
              <a:t>=0.05*units.mas.to(</a:t>
            </a:r>
            <a:r>
              <a:rPr lang="en-US" sz="1400" dirty="0" err="1"/>
              <a:t>units.rad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self._t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([0]) # constant value &lt;=&gt; static model</a:t>
            </a:r>
          </a:p>
          <a:p>
            <a:r>
              <a:rPr lang="en-US" sz="1400" dirty="0"/>
              <a:t>        self._</a:t>
            </a:r>
            <a:r>
              <a:rPr lang="en-US" sz="1400" dirty="0" err="1"/>
              <a:t>wl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([0])  # constant value &lt;=&gt; achromatic model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 def _</a:t>
            </a:r>
            <a:r>
              <a:rPr lang="en-US" sz="1400" dirty="0" err="1"/>
              <a:t>imageFunction</a:t>
            </a:r>
            <a:r>
              <a:rPr lang="en-US" sz="1400" dirty="0"/>
              <a:t>(</a:t>
            </a:r>
            <a:r>
              <a:rPr lang="en-US" sz="1400" dirty="0" err="1"/>
              <a:t>self,xx,yy,wl,t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r=</a:t>
            </a:r>
            <a:r>
              <a:rPr lang="en-US" sz="1400" dirty="0" err="1"/>
              <a:t>np.sqrt</a:t>
            </a:r>
            <a:r>
              <a:rPr lang="en-US" sz="1400" dirty="0"/>
              <a:t>(xx**2+yy**2)  </a:t>
            </a:r>
          </a:p>
          <a:p>
            <a:r>
              <a:rPr lang="en-US" sz="1400" dirty="0"/>
              <a:t>        phi=np.arctan2(</a:t>
            </a:r>
            <a:r>
              <a:rPr lang="en-US" sz="1400" dirty="0" err="1"/>
              <a:t>yy,xx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p=</a:t>
            </a:r>
            <a:r>
              <a:rPr lang="en-US" sz="1400" dirty="0" err="1"/>
              <a:t>self.params</a:t>
            </a:r>
            <a:r>
              <a:rPr lang="en-US" sz="1400" dirty="0"/>
              <a:t>["P"](</a:t>
            </a:r>
            <a:r>
              <a:rPr lang="en-US" sz="1400" dirty="0" err="1"/>
              <a:t>wl,t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sig=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)/2.35</a:t>
            </a:r>
          </a:p>
          <a:p>
            <a:r>
              <a:rPr lang="en-US" sz="1400" dirty="0"/>
              <a:t>        w=</a:t>
            </a:r>
            <a:r>
              <a:rPr lang="en-US" sz="1400" dirty="0" err="1"/>
              <a:t>self.params</a:t>
            </a:r>
            <a:r>
              <a:rPr lang="en-US" sz="1400" dirty="0"/>
              <a:t>["width"](</a:t>
            </a:r>
            <a:r>
              <a:rPr lang="en-US" sz="1400" dirty="0" err="1"/>
              <a:t>wl,t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</a:t>
            </a:r>
            <a:r>
              <a:rPr lang="en-US" sz="1400" dirty="0"/>
              <a:t>=1 + </a:t>
            </a:r>
            <a:r>
              <a:rPr lang="en-US" sz="1400" dirty="0" err="1"/>
              <a:t>np.cos</a:t>
            </a:r>
            <a:r>
              <a:rPr lang="en-US" sz="1400" dirty="0"/>
              <a:t>(-phi-2*</a:t>
            </a:r>
            <a:r>
              <a:rPr lang="en-US" sz="1400" dirty="0" err="1"/>
              <a:t>np.pi</a:t>
            </a:r>
            <a:r>
              <a:rPr lang="en-US" sz="1400" dirty="0"/>
              <a:t>*np.log(r/p+1))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</a:t>
            </a:r>
            <a:r>
              <a:rPr lang="en-US" sz="1400" dirty="0"/>
              <a:t>=(</a:t>
            </a:r>
            <a:r>
              <a:rPr lang="en-US" sz="1400" dirty="0" err="1"/>
              <a:t>im</a:t>
            </a:r>
            <a:r>
              <a:rPr lang="en-US" sz="1400" dirty="0"/>
              <a:t>&lt;2*w)*</a:t>
            </a:r>
            <a:r>
              <a:rPr lang="en-US" sz="1400" dirty="0" err="1"/>
              <a:t>np.exp</a:t>
            </a:r>
            <a:r>
              <a:rPr lang="en-US" sz="1400" dirty="0"/>
              <a:t>(-r**2/(2*sig**2))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im</a:t>
            </a:r>
            <a:endParaRPr lang="en-US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F70296-D9FB-4652-877D-6ABE026D9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 t="9223" r="47445"/>
          <a:stretch/>
        </p:blipFill>
        <p:spPr>
          <a:xfrm>
            <a:off x="7802327" y="993232"/>
            <a:ext cx="3733899" cy="35889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EEA829-035F-482B-A52E-A872055C7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07" y="3701105"/>
            <a:ext cx="4140658" cy="31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C35B82-082C-4520-B1F6-4FB876F1BFB1}"/>
              </a:ext>
            </a:extLst>
          </p:cNvPr>
          <p:cNvSpPr txBox="1"/>
          <p:nvPr/>
        </p:nvSpPr>
        <p:spPr>
          <a:xfrm>
            <a:off x="86968" y="1298570"/>
            <a:ext cx="6904382" cy="4616648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oimExpRing</a:t>
            </a:r>
            <a:r>
              <a:rPr lang="en-US" sz="1400" dirty="0"/>
              <a:t>(</a:t>
            </a:r>
            <a:r>
              <a:rPr lang="en-US" sz="1400" dirty="0" err="1"/>
              <a:t>oim.oimComponentRadialProfile</a:t>
            </a:r>
            <a:r>
              <a:rPr lang="en-US" sz="1400" dirty="0"/>
              <a:t>):</a:t>
            </a:r>
          </a:p>
          <a:p>
            <a:endParaRPr lang="en-US" sz="1400" dirty="0"/>
          </a:p>
          <a:p>
            <a:r>
              <a:rPr lang="en-US" sz="1400" dirty="0"/>
              <a:t>    name="A ring with a </a:t>
            </a:r>
            <a:r>
              <a:rPr lang="en-US" sz="1400" dirty="0" err="1"/>
              <a:t>descreasing</a:t>
            </a:r>
            <a:r>
              <a:rPr lang="en-US" sz="1400" dirty="0"/>
              <a:t> exponential </a:t>
            </a:r>
            <a:r>
              <a:rPr lang="en-US" sz="1400" dirty="0" err="1"/>
              <a:t>profil</a:t>
            </a:r>
            <a:r>
              <a:rPr lang="en-US" sz="1400" dirty="0"/>
              <a:t>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 = "</a:t>
            </a:r>
            <a:r>
              <a:rPr lang="en-US" sz="1400" dirty="0" err="1"/>
              <a:t>ExpR</a:t>
            </a:r>
            <a:r>
              <a:rPr lang="en-US" sz="1400" dirty="0"/>
              <a:t>"</a:t>
            </a:r>
          </a:p>
          <a:p>
            <a:r>
              <a:rPr lang="en-US" sz="1400" dirty="0"/>
              <a:t>    elliptic=True</a:t>
            </a:r>
          </a:p>
          <a:p>
            <a:r>
              <a:rPr lang="en-US" sz="1400" dirty="0"/>
              <a:t>       </a:t>
            </a:r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 </a:t>
            </a:r>
          </a:p>
          <a:p>
            <a:r>
              <a:rPr lang="en-US" sz="1400" dirty="0"/>
              <a:t>         super().__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self.params</a:t>
            </a:r>
            <a:r>
              <a:rPr lang="en-US" sz="1400" dirty="0"/>
              <a:t>["d"]=</a:t>
            </a:r>
            <a:r>
              <a:rPr lang="en-US" sz="1400" dirty="0" err="1"/>
              <a:t>oim.oimParam</a:t>
            </a:r>
            <a:r>
              <a:rPr lang="en-US" sz="1400" dirty="0"/>
              <a:t>(**(</a:t>
            </a:r>
            <a:r>
              <a:rPr lang="en-US" sz="1400" dirty="0" err="1"/>
              <a:t>oim</a:t>
            </a:r>
            <a:r>
              <a:rPr lang="en-US" sz="1400" dirty="0"/>
              <a:t>._</a:t>
            </a:r>
            <a:r>
              <a:rPr lang="en-US" sz="1400" dirty="0" err="1"/>
              <a:t>standardParameters</a:t>
            </a:r>
            <a:r>
              <a:rPr lang="en-US" sz="1400" dirty="0"/>
              <a:t>["d"]))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(**(</a:t>
            </a:r>
            <a:r>
              <a:rPr lang="en-US" sz="1400" dirty="0" err="1"/>
              <a:t>oim</a:t>
            </a:r>
            <a:r>
              <a:rPr lang="en-US" sz="1400" dirty="0"/>
              <a:t>._</a:t>
            </a:r>
            <a:r>
              <a:rPr lang="en-US" sz="1400" dirty="0" err="1"/>
              <a:t>standardParameters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"]))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self._dim</a:t>
            </a:r>
            <a:r>
              <a:rPr lang="en-US" sz="1400" dirty="0"/>
              <a:t>=256</a:t>
            </a:r>
          </a:p>
          <a:p>
            <a:r>
              <a:rPr lang="en-US" sz="1400" dirty="0"/>
              <a:t>         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self._t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([0])</a:t>
            </a:r>
          </a:p>
          <a:p>
            <a:r>
              <a:rPr lang="en-US" sz="1400" dirty="0"/>
              <a:t>         self._</a:t>
            </a:r>
            <a:r>
              <a:rPr lang="en-US" sz="1400" dirty="0" err="1"/>
              <a:t>wl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([0.5e-6,1e-6])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self._r</a:t>
            </a:r>
            <a:r>
              <a:rPr lang="en-US" sz="1400" dirty="0"/>
              <a:t> = </a:t>
            </a:r>
            <a:r>
              <a:rPr lang="en-US" sz="1400" dirty="0" err="1"/>
              <a:t>np.arange</a:t>
            </a:r>
            <a:r>
              <a:rPr lang="en-US" sz="1400" dirty="0"/>
              <a:t>(0, </a:t>
            </a:r>
            <a:r>
              <a:rPr lang="en-US" sz="1400" dirty="0" err="1"/>
              <a:t>self._dim</a:t>
            </a:r>
            <a:r>
              <a:rPr lang="en-US" sz="1400" dirty="0"/>
              <a:t>)*0.05 #in mas</a:t>
            </a:r>
          </a:p>
          <a:p>
            <a:r>
              <a:rPr lang="en-US" sz="1400" dirty="0"/>
              <a:t> 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 </a:t>
            </a:r>
          </a:p>
          <a:p>
            <a:r>
              <a:rPr lang="en-US" sz="1400" dirty="0"/>
              <a:t>    def _</a:t>
            </a:r>
            <a:r>
              <a:rPr lang="en-US" sz="1400" dirty="0" err="1"/>
              <a:t>radialProfileFunction</a:t>
            </a:r>
            <a:r>
              <a:rPr lang="en-US" sz="1400" dirty="0"/>
              <a:t>(</a:t>
            </a:r>
            <a:r>
              <a:rPr lang="en-US" sz="1400" dirty="0" err="1"/>
              <a:t>self,r,wl,t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r0=</a:t>
            </a:r>
            <a:r>
              <a:rPr lang="en-US" sz="1400" dirty="0" err="1"/>
              <a:t>self.params</a:t>
            </a:r>
            <a:r>
              <a:rPr lang="en-US" sz="1400" dirty="0"/>
              <a:t>["d"](</a:t>
            </a:r>
            <a:r>
              <a:rPr lang="en-US" sz="1400" dirty="0" err="1"/>
              <a:t>wl,t</a:t>
            </a:r>
            <a:r>
              <a:rPr lang="en-US" sz="1400" dirty="0"/>
              <a:t>)/2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fwhm</a:t>
            </a:r>
            <a:r>
              <a:rPr lang="en-US" sz="1400" dirty="0"/>
              <a:t>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fwhm</a:t>
            </a:r>
            <a:r>
              <a:rPr lang="en-US" sz="1400" dirty="0"/>
              <a:t>"](</a:t>
            </a:r>
            <a:r>
              <a:rPr lang="en-US" sz="1400" dirty="0" err="1"/>
              <a:t>wl,t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np.nan_to_num</a:t>
            </a:r>
            <a:r>
              <a:rPr lang="en-US" sz="1400" dirty="0"/>
              <a:t>((r&gt;r0)*</a:t>
            </a:r>
            <a:r>
              <a:rPr lang="en-US" sz="1400" dirty="0" err="1"/>
              <a:t>np.exp</a:t>
            </a:r>
            <a:r>
              <a:rPr lang="en-US" sz="1400" dirty="0"/>
              <a:t>(-0.692*</a:t>
            </a:r>
            <a:r>
              <a:rPr lang="en-US" sz="1400" dirty="0" err="1"/>
              <a:t>np.divide</a:t>
            </a:r>
            <a:r>
              <a:rPr lang="en-US" sz="1400" dirty="0"/>
              <a:t>(r-r0,fwhm)),nan=0)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7DCA284-E3E2-45E1-B706-E58DB60B4E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3828" r="15469" b="-3828"/>
          <a:stretch/>
        </p:blipFill>
        <p:spPr>
          <a:xfrm>
            <a:off x="1446151" y="2023712"/>
            <a:ext cx="10040563" cy="189082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1563359-A9BA-43AB-9528-21DCB386575F}"/>
              </a:ext>
            </a:extLst>
          </p:cNvPr>
          <p:cNvSpPr txBox="1"/>
          <p:nvPr/>
        </p:nvSpPr>
        <p:spPr>
          <a:xfrm>
            <a:off x="1130231" y="427130"/>
            <a:ext cx="9931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Radial Profile components (analytical) </a:t>
            </a:r>
          </a:p>
        </p:txBody>
      </p:sp>
    </p:spTree>
    <p:extLst>
      <p:ext uri="{BB962C8B-B14F-4D97-AF65-F5344CB8AC3E}">
        <p14:creationId xmlns:p14="http://schemas.microsoft.com/office/powerpoint/2010/main" val="2787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DB98E2E-5CF5-43F6-ACFB-ED94A561A8AC}"/>
              </a:ext>
            </a:extLst>
          </p:cNvPr>
          <p:cNvSpPr txBox="1"/>
          <p:nvPr/>
        </p:nvSpPr>
        <p:spPr>
          <a:xfrm>
            <a:off x="86968" y="948690"/>
            <a:ext cx="9239912" cy="585790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class </a:t>
            </a:r>
            <a:r>
              <a:rPr lang="en-US" sz="1400" dirty="0" err="1"/>
              <a:t>oimFastRotator</a:t>
            </a:r>
            <a:r>
              <a:rPr lang="en-US" sz="1400" dirty="0"/>
              <a:t>(</a:t>
            </a:r>
            <a:r>
              <a:rPr lang="en-US" sz="1400" dirty="0" err="1"/>
              <a:t>oim.oimComponentImage</a:t>
            </a:r>
            <a:r>
              <a:rPr lang="en-US" sz="1400" dirty="0"/>
              <a:t>):</a:t>
            </a:r>
          </a:p>
          <a:p>
            <a:r>
              <a:rPr lang="en-US" sz="1400" dirty="0"/>
              <a:t>    name="Fast Rotator"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shortname</a:t>
            </a:r>
            <a:r>
              <a:rPr lang="en-US" sz="1400" dirty="0"/>
              <a:t>="</a:t>
            </a:r>
            <a:r>
              <a:rPr lang="en-US" sz="1400" dirty="0" err="1"/>
              <a:t>FRot</a:t>
            </a:r>
            <a:r>
              <a:rPr lang="en-US" sz="1400" dirty="0"/>
              <a:t>"</a:t>
            </a:r>
          </a:p>
          <a:p>
            <a:r>
              <a:rPr lang="en-US" sz="1400" dirty="0"/>
              <a:t>    def __</a:t>
            </a:r>
            <a:r>
              <a:rPr lang="en-US" sz="1400" dirty="0" err="1"/>
              <a:t>init</a:t>
            </a:r>
            <a:r>
              <a:rPr lang="en-US" sz="1400" dirty="0"/>
              <a:t>__(self,**</a:t>
            </a:r>
            <a:r>
              <a:rPr lang="en-US" sz="1400" dirty="0" err="1"/>
              <a:t>kwargs</a:t>
            </a:r>
            <a:r>
              <a:rPr lang="en-US" sz="1400" dirty="0"/>
              <a:t>):</a:t>
            </a:r>
          </a:p>
          <a:p>
            <a:r>
              <a:rPr lang="en-US" sz="1400" dirty="0"/>
              <a:t>        super(). __</a:t>
            </a:r>
            <a:r>
              <a:rPr lang="en-US" sz="1400" dirty="0" err="1"/>
              <a:t>init</a:t>
            </a:r>
            <a:r>
              <a:rPr lang="en-US" sz="1400" dirty="0"/>
              <a:t>__(**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["incl"]=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incl",value</a:t>
            </a:r>
            <a:r>
              <a:rPr lang="en-US" sz="1400" dirty="0"/>
              <a:t>=0,description="Inclination </a:t>
            </a:r>
            <a:r>
              <a:rPr lang="en-US" sz="1400" dirty="0" err="1"/>
              <a:t>angle",unit</a:t>
            </a:r>
            <a:r>
              <a:rPr lang="en-US" sz="1400" dirty="0"/>
              <a:t>=</a:t>
            </a:r>
            <a:r>
              <a:rPr lang="en-US" sz="1400" dirty="0" err="1"/>
              <a:t>units.deg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["rot"]=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rot",value</a:t>
            </a:r>
            <a:r>
              <a:rPr lang="en-US" sz="1400" dirty="0"/>
              <a:t>=0,description="Rotation </a:t>
            </a:r>
            <a:r>
              <a:rPr lang="en-US" sz="1400" dirty="0" err="1"/>
              <a:t>Rate",unit</a:t>
            </a:r>
            <a:r>
              <a:rPr lang="en-US" sz="1400" dirty="0"/>
              <a:t>=units.one)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Tpole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Tpole</a:t>
            </a:r>
            <a:r>
              <a:rPr lang="en-US" sz="1400" dirty="0"/>
              <a:t>",value=20000,description="Polar </a:t>
            </a:r>
            <a:r>
              <a:rPr lang="en-US" sz="1400" dirty="0" err="1"/>
              <a:t>Temperature",unit</a:t>
            </a:r>
            <a:r>
              <a:rPr lang="en-US" sz="1400" dirty="0"/>
              <a:t>=</a:t>
            </a:r>
            <a:r>
              <a:rPr lang="en-US" sz="1400" dirty="0" err="1"/>
              <a:t>units.K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dpole</a:t>
            </a:r>
            <a:r>
              <a:rPr lang="en-US" sz="1400" dirty="0"/>
              <a:t>"]=</a:t>
            </a:r>
            <a:r>
              <a:rPr lang="en-US" sz="1400" dirty="0" err="1"/>
              <a:t>oim.oimParam</a:t>
            </a:r>
            <a:r>
              <a:rPr lang="en-US" sz="1400" dirty="0"/>
              <a:t>(name="</a:t>
            </a:r>
            <a:r>
              <a:rPr lang="en-US" sz="1400" dirty="0" err="1"/>
              <a:t>dplot</a:t>
            </a:r>
            <a:r>
              <a:rPr lang="en-US" sz="1400" dirty="0"/>
              <a:t>",value=1,description="Polar </a:t>
            </a:r>
            <a:r>
              <a:rPr lang="en-US" sz="1400" dirty="0" err="1"/>
              <a:t>diameter",unit</a:t>
            </a:r>
            <a:r>
              <a:rPr lang="en-US" sz="1400" dirty="0"/>
              <a:t>=</a:t>
            </a:r>
            <a:r>
              <a:rPr lang="en-US" sz="1400" dirty="0" err="1"/>
              <a:t>units.mas</a:t>
            </a:r>
            <a:r>
              <a:rPr lang="en-US" sz="1400" dirty="0"/>
              <a:t>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self.params</a:t>
            </a:r>
            <a:r>
              <a:rPr lang="en-US" sz="1400" dirty="0"/>
              <a:t>["beta"]=</a:t>
            </a:r>
            <a:r>
              <a:rPr lang="en-US" sz="1400" dirty="0" err="1"/>
              <a:t>oim.oimParam</a:t>
            </a:r>
            <a:r>
              <a:rPr lang="en-US" sz="1400" dirty="0"/>
              <a:t>(name="beta", value=0.25,description="Gravity Darkening </a:t>
            </a:r>
            <a:r>
              <a:rPr lang="en-US" sz="1400" dirty="0" err="1"/>
              <a:t>Exponent",unit</a:t>
            </a:r>
            <a:r>
              <a:rPr lang="en-US" sz="1400" dirty="0"/>
              <a:t>=units.one)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self._t</a:t>
            </a:r>
            <a:r>
              <a:rPr lang="en-US" sz="1400" dirty="0"/>
              <a:t> = </a:t>
            </a:r>
            <a:r>
              <a:rPr lang="en-US" sz="1400" dirty="0" err="1"/>
              <a:t>np.array</a:t>
            </a:r>
            <a:r>
              <a:rPr lang="en-US" sz="1400" dirty="0"/>
              <a:t>([0]) </a:t>
            </a:r>
          </a:p>
          <a:p>
            <a:r>
              <a:rPr lang="en-US" sz="1400" dirty="0"/>
              <a:t>        self._</a:t>
            </a:r>
            <a:r>
              <a:rPr lang="en-US" sz="1400" dirty="0" err="1"/>
              <a:t>wl</a:t>
            </a:r>
            <a:r>
              <a:rPr lang="en-US" sz="1400" dirty="0"/>
              <a:t> = </a:t>
            </a:r>
            <a:r>
              <a:rPr lang="en-US" sz="1400" dirty="0" err="1"/>
              <a:t>np.linspace</a:t>
            </a:r>
            <a:r>
              <a:rPr lang="en-US" sz="1400" dirty="0"/>
              <a:t>(0.5e-6,15e-6,num=10)  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self._eval</a:t>
            </a:r>
            <a:r>
              <a:rPr lang="en-US" sz="1400" dirty="0"/>
              <a:t>(**</a:t>
            </a:r>
            <a:r>
              <a:rPr lang="en-US" sz="1400" dirty="0" err="1"/>
              <a:t>kwargs</a:t>
            </a:r>
            <a:r>
              <a:rPr lang="en-US" sz="1400" dirty="0"/>
              <a:t>)</a:t>
            </a:r>
          </a:p>
          <a:p>
            <a:r>
              <a:rPr lang="en-US" sz="1400" dirty="0"/>
              <a:t>    </a:t>
            </a:r>
          </a:p>
          <a:p>
            <a:r>
              <a:rPr lang="en-US" sz="1400" dirty="0"/>
              <a:t>    def _</a:t>
            </a:r>
            <a:r>
              <a:rPr lang="en-US" sz="1400" dirty="0" err="1"/>
              <a:t>internalImage</a:t>
            </a:r>
            <a:r>
              <a:rPr lang="en-US" sz="1400" dirty="0"/>
              <a:t>(self):</a:t>
            </a:r>
          </a:p>
          <a:p>
            <a:r>
              <a:rPr lang="en-US" sz="1400" dirty="0"/>
              <a:t>        dim=</a:t>
            </a:r>
            <a:r>
              <a:rPr lang="en-US" sz="1400" dirty="0" err="1"/>
              <a:t>self.params</a:t>
            </a:r>
            <a:r>
              <a:rPr lang="en-US" sz="1400" dirty="0"/>
              <a:t>["dim"].value</a:t>
            </a:r>
          </a:p>
          <a:p>
            <a:r>
              <a:rPr lang="en-US" sz="1400" dirty="0"/>
              <a:t>        incl=</a:t>
            </a:r>
            <a:r>
              <a:rPr lang="en-US" sz="1400" dirty="0" err="1"/>
              <a:t>self.params</a:t>
            </a:r>
            <a:r>
              <a:rPr lang="en-US" sz="1400" dirty="0"/>
              <a:t>["incl"].value        </a:t>
            </a:r>
          </a:p>
          <a:p>
            <a:r>
              <a:rPr lang="en-US" sz="1400" dirty="0"/>
              <a:t>        rot=</a:t>
            </a:r>
            <a:r>
              <a:rPr lang="en-US" sz="1400" dirty="0" err="1"/>
              <a:t>self.params</a:t>
            </a:r>
            <a:r>
              <a:rPr lang="en-US" sz="1400" dirty="0"/>
              <a:t>["rot"].value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Tpole</a:t>
            </a:r>
            <a:r>
              <a:rPr lang="en-US" sz="1400" dirty="0"/>
              <a:t>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Tpole</a:t>
            </a:r>
            <a:r>
              <a:rPr lang="en-US" sz="1400" dirty="0"/>
              <a:t>"].value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dpole</a:t>
            </a:r>
            <a:r>
              <a:rPr lang="en-US" sz="1400" dirty="0"/>
              <a:t>=</a:t>
            </a:r>
            <a:r>
              <a:rPr lang="en-US" sz="1400" dirty="0" err="1"/>
              <a:t>self.params</a:t>
            </a:r>
            <a:r>
              <a:rPr lang="en-US" sz="1400" dirty="0"/>
              <a:t>["</a:t>
            </a:r>
            <a:r>
              <a:rPr lang="en-US" sz="1400" dirty="0" err="1"/>
              <a:t>dpole</a:t>
            </a:r>
            <a:r>
              <a:rPr lang="en-US" sz="1400" dirty="0"/>
              <a:t>"].value</a:t>
            </a:r>
          </a:p>
          <a:p>
            <a:r>
              <a:rPr lang="en-US" sz="1400" dirty="0"/>
              <a:t>        beta=</a:t>
            </a:r>
            <a:r>
              <a:rPr lang="en-US" sz="1400" dirty="0" err="1"/>
              <a:t>self.params</a:t>
            </a:r>
            <a:r>
              <a:rPr lang="en-US" sz="1400" dirty="0"/>
              <a:t>["beta"].value  </a:t>
            </a:r>
          </a:p>
          <a:p>
            <a:r>
              <a:rPr lang="en-US" sz="1400" dirty="0"/>
              <a:t>       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</a:t>
            </a:r>
            <a:r>
              <a:rPr lang="en-US" sz="1400" dirty="0"/>
              <a:t>=</a:t>
            </a:r>
            <a:r>
              <a:rPr lang="en-US" sz="1400" dirty="0" err="1"/>
              <a:t>fastRotator</a:t>
            </a:r>
            <a:r>
              <a:rPr lang="en-US" sz="1400" dirty="0"/>
              <a:t>(dim,1.5,incl,rot,Tpole,self._wl,beta=beta)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</a:t>
            </a:r>
            <a:r>
              <a:rPr lang="en-US" sz="1400" dirty="0"/>
              <a:t>=</a:t>
            </a:r>
            <a:r>
              <a:rPr lang="en-US" sz="1400" dirty="0" err="1"/>
              <a:t>np.tile</a:t>
            </a:r>
            <a:r>
              <a:rPr lang="en-US" sz="1400" dirty="0"/>
              <a:t>(</a:t>
            </a:r>
            <a:r>
              <a:rPr lang="en-US" sz="1400" dirty="0" err="1"/>
              <a:t>np.moveaxis</a:t>
            </a:r>
            <a:r>
              <a:rPr lang="en-US" sz="1400" dirty="0"/>
              <a:t>(im,-1,0)[None,:,:,:],(1,1,1,1))</a:t>
            </a:r>
          </a:p>
          <a:p>
            <a:r>
              <a:rPr lang="en-US" sz="1400" dirty="0"/>
              <a:t>        self._</a:t>
            </a:r>
            <a:r>
              <a:rPr lang="en-US" sz="1400" dirty="0" err="1"/>
              <a:t>pixSize</a:t>
            </a:r>
            <a:r>
              <a:rPr lang="en-US" sz="1400" dirty="0"/>
              <a:t>=1.5*</a:t>
            </a:r>
            <a:r>
              <a:rPr lang="en-US" sz="1400" dirty="0" err="1"/>
              <a:t>dpole</a:t>
            </a:r>
            <a:r>
              <a:rPr lang="en-US" sz="1400" dirty="0"/>
              <a:t>/dim*units.mas.to(</a:t>
            </a:r>
            <a:r>
              <a:rPr lang="en-US" sz="1400" dirty="0" err="1"/>
              <a:t>units.rad</a:t>
            </a:r>
            <a:r>
              <a:rPr lang="en-US" sz="1400" dirty="0"/>
              <a:t>)        </a:t>
            </a:r>
          </a:p>
          <a:p>
            <a:r>
              <a:rPr lang="en-US" sz="1400" dirty="0"/>
              <a:t>        return </a:t>
            </a:r>
            <a:r>
              <a:rPr lang="en-US" sz="1400" dirty="0" err="1"/>
              <a:t>im</a:t>
            </a:r>
            <a:endParaRPr lang="en-US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03AB58-EC0F-4DA3-8E91-8EBB4D99C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23641"/>
          <a:stretch/>
        </p:blipFill>
        <p:spPr>
          <a:xfrm>
            <a:off x="5572608" y="3276601"/>
            <a:ext cx="6228867" cy="30018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0B877AE-85F8-415B-B0CA-A977DD3B8807}"/>
              </a:ext>
            </a:extLst>
          </p:cNvPr>
          <p:cNvSpPr txBox="1"/>
          <p:nvPr/>
        </p:nvSpPr>
        <p:spPr>
          <a:xfrm>
            <a:off x="1407361" y="427130"/>
            <a:ext cx="937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Creating new Image components (external code) </a:t>
            </a:r>
          </a:p>
        </p:txBody>
      </p:sp>
    </p:spTree>
    <p:extLst>
      <p:ext uri="{BB962C8B-B14F-4D97-AF65-F5344CB8AC3E}">
        <p14:creationId xmlns:p14="http://schemas.microsoft.com/office/powerpoint/2010/main" val="28775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475871" y="741867"/>
            <a:ext cx="11240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2021 : Model-fitting on MATISSE B[e] data with Oimodel.py</a:t>
            </a:r>
          </a:p>
          <a:p>
            <a:pPr algn="ctr"/>
            <a:r>
              <a:rPr lang="en-US" sz="2400" dirty="0"/>
              <a:t>(by my master student Dorian </a:t>
            </a:r>
            <a:r>
              <a:rPr lang="en-US" sz="2400" dirty="0" err="1"/>
              <a:t>Demars</a:t>
            </a:r>
            <a:r>
              <a:rPr lang="en-US" sz="2400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58336-DCDF-4186-8071-D964E6F37D79}"/>
              </a:ext>
            </a:extLst>
          </p:cNvPr>
          <p:cNvSpPr/>
          <p:nvPr/>
        </p:nvSpPr>
        <p:spPr>
          <a:xfrm>
            <a:off x="147054" y="1996058"/>
            <a:ext cx="11897892" cy="48105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D15830E-6F51-40FD-B312-B420E243A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4" y="2084172"/>
            <a:ext cx="4618458" cy="470100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9C5CFAC-60CC-45FE-9521-AB76835AA9A3}"/>
              </a:ext>
            </a:extLst>
          </p:cNvPr>
          <p:cNvSpPr txBox="1"/>
          <p:nvPr/>
        </p:nvSpPr>
        <p:spPr>
          <a:xfrm>
            <a:off x="1107797" y="2247038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f_1_interp1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20D077C-6559-4FEF-9A94-5EA031E18699}"/>
              </a:ext>
            </a:extLst>
          </p:cNvPr>
          <p:cNvSpPr txBox="1"/>
          <p:nvPr/>
        </p:nvSpPr>
        <p:spPr>
          <a:xfrm>
            <a:off x="1750056" y="2865708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f_1_interp2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1CA83B8-4E33-493E-B8A0-2F506C2313C9}"/>
              </a:ext>
            </a:extLst>
          </p:cNvPr>
          <p:cNvSpPr txBox="1"/>
          <p:nvPr/>
        </p:nvSpPr>
        <p:spPr>
          <a:xfrm>
            <a:off x="2311988" y="3498851"/>
            <a:ext cx="175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fwhm_1_interp1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E87D40-D827-4906-90DC-590DD5B9953F}"/>
              </a:ext>
            </a:extLst>
          </p:cNvPr>
          <p:cNvSpPr txBox="1"/>
          <p:nvPr/>
        </p:nvSpPr>
        <p:spPr>
          <a:xfrm>
            <a:off x="2905093" y="4139538"/>
            <a:ext cx="175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fwhm_1_interp2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0739D7-AECD-40D6-B429-0AFB57921D77}"/>
              </a:ext>
            </a:extLst>
          </p:cNvPr>
          <p:cNvSpPr txBox="1"/>
          <p:nvPr/>
        </p:nvSpPr>
        <p:spPr>
          <a:xfrm>
            <a:off x="3599455" y="4700583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elong_1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81C981E-0DB3-4E5A-9814-2C99727293A0}"/>
              </a:ext>
            </a:extLst>
          </p:cNvPr>
          <p:cNvSpPr txBox="1"/>
          <p:nvPr/>
        </p:nvSpPr>
        <p:spPr>
          <a:xfrm>
            <a:off x="4198040" y="533409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pa_1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557617E-528E-4126-AA58-6A5902AF287D}"/>
              </a:ext>
            </a:extLst>
          </p:cNvPr>
          <p:cNvSpPr txBox="1"/>
          <p:nvPr/>
        </p:nvSpPr>
        <p:spPr>
          <a:xfrm>
            <a:off x="4840012" y="5967601"/>
            <a:ext cx="95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fwhm_2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C236733-5133-42A5-97F1-400BBCEAA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"/>
          <a:stretch/>
        </p:blipFill>
        <p:spPr>
          <a:xfrm>
            <a:off x="5799634" y="2282067"/>
            <a:ext cx="6114130" cy="44536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2AB04CB-DB7B-475A-A933-A9F02489AA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40"/>
          <a:stretch/>
        </p:blipFill>
        <p:spPr>
          <a:xfrm>
            <a:off x="9229175" y="2247038"/>
            <a:ext cx="2125020" cy="33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63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466482-4224-4C8A-A4C4-D6CF5E0D4851}"/>
              </a:ext>
            </a:extLst>
          </p:cNvPr>
          <p:cNvSpPr/>
          <p:nvPr/>
        </p:nvSpPr>
        <p:spPr>
          <a:xfrm>
            <a:off x="852284" y="1507728"/>
            <a:ext cx="3919741" cy="45159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ASPRO</a:t>
            </a:r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B1C66-5D4A-43A1-AA20-E3C834C70D92}"/>
              </a:ext>
            </a:extLst>
          </p:cNvPr>
          <p:cNvSpPr/>
          <p:nvPr/>
        </p:nvSpPr>
        <p:spPr>
          <a:xfrm>
            <a:off x="1567640" y="4006099"/>
            <a:ext cx="2489027" cy="16668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Data Simulator</a:t>
            </a:r>
          </a:p>
          <a:p>
            <a:pPr algn="ctr"/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errors</a:t>
            </a:r>
            <a:endParaRPr lang="fr-FR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0F7CF-294C-4346-856D-31DD4074BE7A}"/>
              </a:ext>
            </a:extLst>
          </p:cNvPr>
          <p:cNvSpPr/>
          <p:nvPr/>
        </p:nvSpPr>
        <p:spPr>
          <a:xfrm>
            <a:off x="1531876" y="2145709"/>
            <a:ext cx="2489027" cy="15430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User model</a:t>
            </a:r>
          </a:p>
          <a:p>
            <a:pPr algn="ctr"/>
            <a:r>
              <a:rPr lang="fr-FR" dirty="0"/>
              <a:t>(image-cube </a:t>
            </a:r>
            <a:r>
              <a:rPr lang="fr-FR" dirty="0" err="1"/>
              <a:t>fits</a:t>
            </a:r>
            <a:r>
              <a:rPr lang="fr-FR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99B358-C675-4B0E-A393-07B4EB0CB056}"/>
              </a:ext>
            </a:extLst>
          </p:cNvPr>
          <p:cNvSpPr/>
          <p:nvPr/>
        </p:nvSpPr>
        <p:spPr>
          <a:xfrm>
            <a:off x="6911833" y="1507728"/>
            <a:ext cx="3919741" cy="45159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err="1"/>
              <a:t>oimodeler</a:t>
            </a:r>
            <a:endParaRPr lang="fr-FR" sz="2000" dirty="0"/>
          </a:p>
          <a:p>
            <a:pPr algn="ctr"/>
            <a:r>
              <a:rPr lang="fr-FR" sz="2000" dirty="0"/>
              <a:t> 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E6B229-A43A-4FF6-A5FA-546B1E3E71CC}"/>
              </a:ext>
            </a:extLst>
          </p:cNvPr>
          <p:cNvSpPr/>
          <p:nvPr/>
        </p:nvSpPr>
        <p:spPr>
          <a:xfrm>
            <a:off x="7627189" y="2072761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Complex</a:t>
            </a:r>
            <a:r>
              <a:rPr lang="fr-FR" dirty="0"/>
              <a:t> model</a:t>
            </a:r>
          </a:p>
          <a:p>
            <a:pPr algn="ctr"/>
            <a:r>
              <a:rPr lang="fr-FR" dirty="0"/>
              <a:t>(</a:t>
            </a:r>
            <a:r>
              <a:rPr lang="fr-FR" dirty="0" err="1"/>
              <a:t>chromatic</a:t>
            </a:r>
            <a:r>
              <a:rPr lang="fr-FR" dirty="0"/>
              <a:t> or Image)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501D7-881E-47F5-8087-2DFEA5E279C7}"/>
              </a:ext>
            </a:extLst>
          </p:cNvPr>
          <p:cNvSpPr/>
          <p:nvPr/>
        </p:nvSpPr>
        <p:spPr>
          <a:xfrm>
            <a:off x="7627189" y="4006099"/>
            <a:ext cx="2489027" cy="154305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Fitter</a:t>
            </a:r>
            <a:endParaRPr lang="fr-FR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1F2F2C3-6B44-4BD3-A33B-9D2128D3E716}"/>
              </a:ext>
            </a:extLst>
          </p:cNvPr>
          <p:cNvSpPr/>
          <p:nvPr/>
        </p:nvSpPr>
        <p:spPr>
          <a:xfrm>
            <a:off x="3900643" y="4407025"/>
            <a:ext cx="3866311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OIFITS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685FBAA9-F5CF-46AB-91B0-67A6A0B93B50}"/>
              </a:ext>
            </a:extLst>
          </p:cNvPr>
          <p:cNvSpPr/>
          <p:nvPr/>
        </p:nvSpPr>
        <p:spPr>
          <a:xfrm rot="5400000">
            <a:off x="2152408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20692D4C-C3A0-4C76-8F6C-641C542A069C}"/>
              </a:ext>
            </a:extLst>
          </p:cNvPr>
          <p:cNvSpPr/>
          <p:nvPr/>
        </p:nvSpPr>
        <p:spPr>
          <a:xfrm rot="5400000">
            <a:off x="8215062" y="3559052"/>
            <a:ext cx="1313282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9FC0F6F6-400C-4DA4-A86F-2D455D41D983}"/>
              </a:ext>
            </a:extLst>
          </p:cNvPr>
          <p:cNvSpPr/>
          <p:nvPr/>
        </p:nvSpPr>
        <p:spPr>
          <a:xfrm flipH="1">
            <a:off x="4138839" y="2450975"/>
            <a:ext cx="3389917" cy="75247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Image-Cube (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fits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A97DBA-2EF8-483F-B7FD-9D33E7A11502}"/>
              </a:ext>
            </a:extLst>
          </p:cNvPr>
          <p:cNvSpPr txBox="1"/>
          <p:nvPr/>
        </p:nvSpPr>
        <p:spPr>
          <a:xfrm>
            <a:off x="2393315" y="427130"/>
            <a:ext cx="7405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M</a:t>
            </a:r>
            <a:r>
              <a:rPr lang="en-US" sz="3600" dirty="0" err="1"/>
              <a:t>odel</a:t>
            </a:r>
            <a:r>
              <a:rPr lang="en-US" sz="3600" dirty="0"/>
              <a:t>-fitting with a image-plan model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0E1A8AC-E778-40E4-9889-821834091FAD}"/>
              </a:ext>
            </a:extLst>
          </p:cNvPr>
          <p:cNvGrpSpPr/>
          <p:nvPr/>
        </p:nvGrpSpPr>
        <p:grpSpPr>
          <a:xfrm>
            <a:off x="4564812" y="898953"/>
            <a:ext cx="2878667" cy="1622168"/>
            <a:chOff x="4564812" y="898953"/>
            <a:chExt cx="2878667" cy="162216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4ABB5F7E-C4CE-45CB-ADF2-9EA9737F9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4" t="9091" r="23664"/>
            <a:stretch/>
          </p:blipFill>
          <p:spPr>
            <a:xfrm>
              <a:off x="4564812" y="1157522"/>
              <a:ext cx="2878667" cy="1363599"/>
            </a:xfrm>
            <a:prstGeom prst="rect">
              <a:avLst/>
            </a:prstGeom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4896062-5560-4B2E-9DF4-0E295DA4A5ED}"/>
                </a:ext>
              </a:extLst>
            </p:cNvPr>
            <p:cNvSpPr txBox="1"/>
            <p:nvPr/>
          </p:nvSpPr>
          <p:spPr>
            <a:xfrm>
              <a:off x="5571657" y="898953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DIM=256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BF346E2-57CD-400F-9361-10A4E50744C5}"/>
              </a:ext>
            </a:extLst>
          </p:cNvPr>
          <p:cNvGrpSpPr/>
          <p:nvPr/>
        </p:nvGrpSpPr>
        <p:grpSpPr>
          <a:xfrm>
            <a:off x="8604570" y="2917234"/>
            <a:ext cx="2982708" cy="1405929"/>
            <a:chOff x="8604570" y="2917234"/>
            <a:chExt cx="2982708" cy="1405929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B222C57-D2C0-4522-A16E-BCAE8A438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" t="8986" r="23689" b="60"/>
            <a:stretch/>
          </p:blipFill>
          <p:spPr>
            <a:xfrm>
              <a:off x="8604570" y="2917234"/>
              <a:ext cx="2982708" cy="1405929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E8F0A1E-53CA-4F9A-A3F7-175AD0AB5887}"/>
                </a:ext>
              </a:extLst>
            </p:cNvPr>
            <p:cNvSpPr txBox="1"/>
            <p:nvPr/>
          </p:nvSpPr>
          <p:spPr>
            <a:xfrm>
              <a:off x="8970376" y="3292868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DIM = 32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2F0DB2D5-ADCD-409D-944B-D0E0ED440E31}"/>
              </a:ext>
            </a:extLst>
          </p:cNvPr>
          <p:cNvGrpSpPr/>
          <p:nvPr/>
        </p:nvGrpSpPr>
        <p:grpSpPr>
          <a:xfrm>
            <a:off x="3680747" y="5229224"/>
            <a:ext cx="4082015" cy="1453031"/>
            <a:chOff x="3680747" y="5229224"/>
            <a:chExt cx="4082015" cy="1453031"/>
          </a:xfrm>
        </p:grpSpPr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2BFCC3B-999C-4702-9BAA-BF3622255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747" y="5229224"/>
              <a:ext cx="4082015" cy="1453031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794DA3A-A8A1-4C67-AB87-AD4C6410BDA5}"/>
                </a:ext>
              </a:extLst>
            </p:cNvPr>
            <p:cNvSpPr txBox="1"/>
            <p:nvPr/>
          </p:nvSpPr>
          <p:spPr>
            <a:xfrm>
              <a:off x="4797411" y="5303642"/>
              <a:ext cx="2302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One 6T </a:t>
              </a:r>
              <a:r>
                <a:rPr lang="fr-FR" dirty="0" err="1"/>
                <a:t>obs</a:t>
              </a:r>
              <a:r>
                <a:rPr lang="fr-FR" dirty="0"/>
                <a:t> </a:t>
              </a:r>
              <a:r>
                <a:rPr lang="fr-FR" dirty="0" err="1"/>
                <a:t>with</a:t>
              </a:r>
              <a:r>
                <a:rPr lang="fr-FR" dirty="0"/>
                <a:t> SPICA</a:t>
              </a:r>
              <a:endParaRPr lang="en-US" dirty="0"/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CECE013F-0673-4BC6-A2ED-CF2B211E24FE}"/>
              </a:ext>
            </a:extLst>
          </p:cNvPr>
          <p:cNvSpPr txBox="1"/>
          <p:nvPr/>
        </p:nvSpPr>
        <p:spPr>
          <a:xfrm>
            <a:off x="9204542" y="4358640"/>
            <a:ext cx="16690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walkers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40000 </a:t>
            </a:r>
            <a:r>
              <a:rPr lang="fr-F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13min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(20ms/model)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96CC2CC-CFCC-4B70-9C02-575E5708F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7AACA4D-D9A5-497C-99A3-45C9B40398F2}"/>
              </a:ext>
            </a:extLst>
          </p:cNvPr>
          <p:cNvSpPr txBox="1"/>
          <p:nvPr/>
        </p:nvSpPr>
        <p:spPr>
          <a:xfrm>
            <a:off x="2393315" y="427130"/>
            <a:ext cx="7405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M</a:t>
            </a:r>
            <a:r>
              <a:rPr lang="en-US" sz="3600" dirty="0" err="1"/>
              <a:t>odel</a:t>
            </a:r>
            <a:r>
              <a:rPr lang="en-US" sz="3600" dirty="0"/>
              <a:t>-fitting with a image-plan model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E9575A-7D85-4D5C-82E5-527E7D32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9787" r="11790" b="3102"/>
          <a:stretch/>
        </p:blipFill>
        <p:spPr>
          <a:xfrm>
            <a:off x="86968" y="1187532"/>
            <a:ext cx="7679386" cy="5360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3B616C-CC93-4735-A960-0FBB117D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05" y="1118558"/>
            <a:ext cx="6317395" cy="54982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20F101-936D-412C-A50F-3BE90C7D8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3" y="1130422"/>
            <a:ext cx="7315215" cy="54864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D41A10-9E0E-4876-989C-683CDCC8F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8D2037-AA54-437D-A288-DAB0CA5E9BEF}"/>
              </a:ext>
            </a:extLst>
          </p:cNvPr>
          <p:cNvSpPr txBox="1"/>
          <p:nvPr/>
        </p:nvSpPr>
        <p:spPr>
          <a:xfrm>
            <a:off x="348244" y="919103"/>
            <a:ext cx="4971467" cy="5601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Implement missing basic features: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components from fits files and grid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Saving (data, models, fitter)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Flux normalization (from 1 or ad-hoc to Jy)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Photometric and spectroscopic data</a:t>
            </a:r>
          </a:p>
          <a:p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Documentation and code cleaning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Add a few advanced features</a:t>
            </a:r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models (rot. disk, DISCO+, AMHRA, grids?)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fitters (chromatic, </a:t>
            </a:r>
            <a:r>
              <a:rPr lang="en-US" sz="1600" dirty="0" err="1"/>
              <a:t>lmfit</a:t>
            </a:r>
            <a:r>
              <a:rPr lang="en-US" sz="1600" dirty="0"/>
              <a:t>, chain)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filters (</a:t>
            </a:r>
            <a:r>
              <a:rPr lang="en-US" sz="1600" dirty="0" err="1"/>
              <a:t>wl</a:t>
            </a:r>
            <a:r>
              <a:rPr lang="en-US" sz="1600" dirty="0"/>
              <a:t> shift, smoothing, binning…)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Start building a test suite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Tests for all models and 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Simulated data (chromatic + time-dependent)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Real data from all known instruments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Start working on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Parallelization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FFT &amp; Hankel algorithms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Data optimization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5555964" y="2881955"/>
            <a:ext cx="6570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TODO list until the end of the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A7F6-5CAA-4433-BFA2-BAF34A1856EA}"/>
              </a:ext>
            </a:extLst>
          </p:cNvPr>
          <p:cNvSpPr/>
          <p:nvPr/>
        </p:nvSpPr>
        <p:spPr>
          <a:xfrm>
            <a:off x="348245" y="2962275"/>
            <a:ext cx="4971466" cy="2457450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6A9F1-B5F9-4A72-A889-FF4E2F65FF7D}"/>
              </a:ext>
            </a:extLst>
          </p:cNvPr>
          <p:cNvSpPr/>
          <p:nvPr/>
        </p:nvSpPr>
        <p:spPr>
          <a:xfrm rot="21246555">
            <a:off x="4776661" y="3902830"/>
            <a:ext cx="73668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34925">
                  <a:noFill/>
                  <a:prstDash val="solid"/>
                </a:ln>
                <a:gradFill>
                  <a:gsLst>
                    <a:gs pos="0">
                      <a:srgbClr val="FFC000"/>
                    </a:gs>
                    <a:gs pos="21000">
                      <a:srgbClr val="FFFF00"/>
                    </a:gs>
                    <a:gs pos="55000">
                      <a:srgbClr val="C00000"/>
                    </a:gs>
                    <a:gs pos="99000">
                      <a:schemeClr val="accent1">
                        <a:lumMod val="75000"/>
                      </a:schemeClr>
                    </a:gs>
                  </a:gsLst>
                  <a:lin ang="2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HELP WANTED!</a:t>
            </a:r>
            <a:endParaRPr lang="en-US" sz="8000" b="1" cap="none" spc="0" dirty="0">
              <a:ln w="34925">
                <a:noFill/>
                <a:prstDash val="solid"/>
              </a:ln>
              <a:gradFill>
                <a:gsLst>
                  <a:gs pos="0">
                    <a:srgbClr val="FFC000"/>
                  </a:gs>
                  <a:gs pos="21000">
                    <a:srgbClr val="FFFF00"/>
                  </a:gs>
                  <a:gs pos="55000">
                    <a:srgbClr val="C00000"/>
                  </a:gs>
                  <a:gs pos="99000">
                    <a:schemeClr val="accent1">
                      <a:lumMod val="75000"/>
                    </a:schemeClr>
                  </a:gs>
                </a:gsLst>
                <a:lin ang="2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20E4B2-C086-4CF0-A1E1-2E9B1107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45" y="360838"/>
            <a:ext cx="4747906" cy="24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091138" y="302592"/>
            <a:ext cx="600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MATISSE modelling group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F97E85-7A38-43C6-A364-92ABD0658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11" y="1155979"/>
            <a:ext cx="5893068" cy="33148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C793D54-4650-49A9-96F0-2DB4F4BDE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6" y="1802310"/>
            <a:ext cx="6159674" cy="344217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70D81B6-B247-4354-9FDB-8805FFCF088B}"/>
              </a:ext>
            </a:extLst>
          </p:cNvPr>
          <p:cNvSpPr txBox="1"/>
          <p:nvPr/>
        </p:nvSpPr>
        <p:spPr>
          <a:xfrm>
            <a:off x="276811" y="410149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July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5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84628" y="741867"/>
            <a:ext cx="11422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Meanwhile in the context of the new JMMC/AMHRA service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818D78-A93E-4245-A535-2B39FBF69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2" y="1509463"/>
            <a:ext cx="10557175" cy="526747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B14CECE-535C-4161-BC0B-CD9AE9C31A90}"/>
              </a:ext>
            </a:extLst>
          </p:cNvPr>
          <p:cNvSpPr txBox="1"/>
          <p:nvPr/>
        </p:nvSpPr>
        <p:spPr>
          <a:xfrm>
            <a:off x="928809" y="1509463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https://amhra.oca.eu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92C7DD-30A6-4FA7-9827-956F25E5DC48}"/>
              </a:ext>
            </a:extLst>
          </p:cNvPr>
          <p:cNvSpPr txBox="1"/>
          <p:nvPr/>
        </p:nvSpPr>
        <p:spPr>
          <a:xfrm>
            <a:off x="3845992" y="1509463"/>
            <a:ext cx="450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Coordinated by Armando </a:t>
            </a:r>
            <a:r>
              <a:rPr lang="en-US" dirty="0" err="1"/>
              <a:t>Domiciano</a:t>
            </a:r>
            <a:r>
              <a:rPr lang="en-US" dirty="0"/>
              <a:t> de Souza</a:t>
            </a:r>
          </a:p>
        </p:txBody>
      </p:sp>
    </p:spTree>
    <p:extLst>
      <p:ext uri="{BB962C8B-B14F-4D97-AF65-F5344CB8AC3E}">
        <p14:creationId xmlns:p14="http://schemas.microsoft.com/office/powerpoint/2010/main" val="369355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1AEC248-9BB8-4EC6-91CE-3F17E3A9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1834204"/>
            <a:ext cx="4524542" cy="4240873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05D672A-2544-465E-AFE6-229AE84BF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88" y="1834204"/>
            <a:ext cx="5346273" cy="22568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D09EBF1-659C-4E0C-99FC-FB44DED35486}"/>
              </a:ext>
            </a:extLst>
          </p:cNvPr>
          <p:cNvSpPr txBox="1"/>
          <p:nvPr/>
        </p:nvSpPr>
        <p:spPr>
          <a:xfrm>
            <a:off x="5750041" y="4374660"/>
            <a:ext cx="55445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Need of tools to compute </a:t>
            </a:r>
          </a:p>
          <a:p>
            <a:pPr algn="ctr"/>
            <a:r>
              <a:rPr lang="en-US" sz="3600" dirty="0"/>
              <a:t>interferometric observables</a:t>
            </a:r>
          </a:p>
          <a:p>
            <a:pPr algn="ctr"/>
            <a:r>
              <a:rPr lang="en-US" sz="3600" dirty="0"/>
              <a:t>from chromatic image-cubes</a:t>
            </a:r>
          </a:p>
          <a:p>
            <a:pPr algn="ctr"/>
            <a:r>
              <a:rPr lang="en-US" sz="3600" dirty="0"/>
              <a:t>In fits format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69D91-B70B-4282-8FBB-2A4A1EDFA394}"/>
              </a:ext>
            </a:extLst>
          </p:cNvPr>
          <p:cNvSpPr txBox="1"/>
          <p:nvPr/>
        </p:nvSpPr>
        <p:spPr>
          <a:xfrm>
            <a:off x="384628" y="741867"/>
            <a:ext cx="11422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Meanwhile in the context of the new JMMC/AMHRA service</a:t>
            </a:r>
          </a:p>
        </p:txBody>
      </p:sp>
    </p:spTree>
    <p:extLst>
      <p:ext uri="{BB962C8B-B14F-4D97-AF65-F5344CB8AC3E}">
        <p14:creationId xmlns:p14="http://schemas.microsoft.com/office/powerpoint/2010/main" val="188934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4780383" y="172370"/>
            <a:ext cx="263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Cubetools.py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965CBD-9AE0-4D40-8447-866197D44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41" y="1155979"/>
            <a:ext cx="10849230" cy="30475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A6744B-C81E-4044-AFCF-76AD5F13F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64" y="3630263"/>
            <a:ext cx="4665041" cy="30527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7F4C045-46F1-4CCD-914D-53564DAC1735}"/>
              </a:ext>
            </a:extLst>
          </p:cNvPr>
          <p:cNvSpPr txBox="1"/>
          <p:nvPr/>
        </p:nvSpPr>
        <p:spPr>
          <a:xfrm>
            <a:off x="6059300" y="4374660"/>
            <a:ext cx="49260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OIFITS + Image-Cube FITS</a:t>
            </a:r>
          </a:p>
          <a:p>
            <a:pPr algn="ctr"/>
            <a:r>
              <a:rPr lang="en-US" sz="3600" dirty="0"/>
              <a:t>=</a:t>
            </a:r>
          </a:p>
          <a:p>
            <a:pPr algn="ctr"/>
            <a:r>
              <a:rPr lang="en-US" sz="3600" dirty="0"/>
              <a:t>Simulated Data + χ²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A7C0A44-160D-4A9C-88C7-5AA67EAB2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D03774E-1A67-4CDC-9D6A-422D7AFDE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7847" y="1678696"/>
            <a:ext cx="5864012" cy="50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2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104;p19">
            <a:extLst>
              <a:ext uri="{FF2B5EF4-FFF2-40B4-BE49-F238E27FC236}">
                <a16:creationId xmlns:a16="http://schemas.microsoft.com/office/drawing/2014/main" id="{D682BC7C-F3DD-4575-A493-E0574BC8075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8467" y="3764460"/>
            <a:ext cx="2864801" cy="285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76B3117-5046-4D80-9523-FFC227513F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33232" r="6105" b="10361"/>
          <a:stretch/>
        </p:blipFill>
        <p:spPr>
          <a:xfrm>
            <a:off x="7880110" y="3029030"/>
            <a:ext cx="2778921" cy="80405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47C5F59-FF3A-4963-B1F5-220EBD7E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39" y="3744444"/>
            <a:ext cx="2778921" cy="14513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1DB43B-509E-4FE0-AB6A-D2020651C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" y="51402"/>
            <a:ext cx="1359183" cy="69046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0AE675A8-E3D1-4873-B3A7-33227F7763FE}"/>
              </a:ext>
            </a:extLst>
          </p:cNvPr>
          <p:cNvSpPr txBox="1"/>
          <p:nvPr/>
        </p:nvSpPr>
        <p:spPr>
          <a:xfrm>
            <a:off x="3091138" y="242745"/>
            <a:ext cx="600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MATISSE modelling group 2021</a:t>
            </a:r>
          </a:p>
        </p:txBody>
      </p:sp>
      <p:sp>
        <p:nvSpPr>
          <p:cNvPr id="16" name="Google Shape;96;p18">
            <a:extLst>
              <a:ext uri="{FF2B5EF4-FFF2-40B4-BE49-F238E27FC236}">
                <a16:creationId xmlns:a16="http://schemas.microsoft.com/office/drawing/2014/main" id="{3C9543FA-41F6-4FEB-8EBE-A2102E78B0D7}"/>
              </a:ext>
            </a:extLst>
          </p:cNvPr>
          <p:cNvSpPr txBox="1">
            <a:spLocks/>
          </p:cNvSpPr>
          <p:nvPr/>
        </p:nvSpPr>
        <p:spPr>
          <a:xfrm>
            <a:off x="179629" y="1139605"/>
            <a:ext cx="7073654" cy="56289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Python3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9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Modularity and flexibility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Analytical models in Fourier-plan 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Analytical &amp; numerical models in Image-plan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Use outputs from radiative transfer and explore grids of models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Build more complex geometries by mixing components</a:t>
            </a:r>
          </a:p>
          <a:p>
            <a:pPr lvl="1" algn="l">
              <a:buClr>
                <a:schemeClr val="dk1"/>
              </a:buClr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Chromaticity and time dependence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Of the components parameters 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Chromatic components (such as temperature gradient, binary)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Kinematics through line models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Ability to use interferometric data from all instruments (</a:t>
            </a:r>
            <a:r>
              <a:rPr lang="en-US" sz="1600" dirty="0" err="1">
                <a:solidFill>
                  <a:schemeClr val="dk1"/>
                </a:solidFill>
              </a:rPr>
              <a:t>oifits</a:t>
            </a:r>
            <a:r>
              <a:rPr lang="en-US" sz="1600" dirty="0">
                <a:solidFill>
                  <a:schemeClr val="dk1"/>
                </a:solidFill>
              </a:rPr>
              <a:t>) 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9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Produce high-quality publishable outputs 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Nice plots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Robust estimation of parameters with uncertainties and correlations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Export simulated data and images to standard format (</a:t>
            </a:r>
            <a:r>
              <a:rPr lang="en-US" sz="1400" dirty="0" err="1">
                <a:solidFill>
                  <a:schemeClr val="dk1"/>
                </a:solidFill>
              </a:rPr>
              <a:t>oifits</a:t>
            </a:r>
            <a:r>
              <a:rPr lang="en-US" sz="1400" dirty="0">
                <a:solidFill>
                  <a:schemeClr val="dk1"/>
                </a:solidFill>
              </a:rPr>
              <a:t> and fits images)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Expandability </a:t>
            </a: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Easily create new component for models (inheritance, wrapping functions)</a:t>
            </a:r>
          </a:p>
          <a:p>
            <a:pPr marL="914400" lvl="1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But also other features: type of data, filters, fitters, plots</a:t>
            </a:r>
          </a:p>
          <a:p>
            <a:pPr marL="571500" lvl="1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600" dirty="0">
              <a:solidFill>
                <a:schemeClr val="dk1"/>
              </a:solidFill>
            </a:endParaRPr>
          </a:p>
          <a:p>
            <a:pPr marL="114300" algn="l">
              <a:spcBef>
                <a:spcPts val="0"/>
              </a:spcBef>
              <a:buClr>
                <a:schemeClr val="dk1"/>
              </a:buClr>
              <a:buSzPts val="1800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Well documented (and with a test suite, examples, tutorials)</a:t>
            </a: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endParaRPr lang="en-US" sz="800" dirty="0">
              <a:solidFill>
                <a:schemeClr val="dk1"/>
              </a:solidFill>
            </a:endParaRPr>
          </a:p>
          <a:p>
            <a:pPr marL="457200" indent="-342900" algn="l">
              <a:spcBef>
                <a:spcPts val="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dk1"/>
                </a:solidFill>
              </a:rPr>
              <a:t>Open source &amp; easily available (</a:t>
            </a:r>
            <a:r>
              <a:rPr lang="en-US" sz="1600" dirty="0" err="1">
                <a:solidFill>
                  <a:schemeClr val="dk1"/>
                </a:solidFill>
              </a:rPr>
              <a:t>Github</a:t>
            </a:r>
            <a:r>
              <a:rPr lang="en-US" sz="1600" dirty="0">
                <a:solidFill>
                  <a:schemeClr val="dk1"/>
                </a:solidFill>
              </a:rPr>
              <a:t>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1A90610-1E19-4536-A390-131EE6102C50}"/>
              </a:ext>
            </a:extLst>
          </p:cNvPr>
          <p:cNvGrpSpPr/>
          <p:nvPr/>
        </p:nvGrpSpPr>
        <p:grpSpPr>
          <a:xfrm>
            <a:off x="10132503" y="2195267"/>
            <a:ext cx="1782689" cy="2030656"/>
            <a:chOff x="8433707" y="2827176"/>
            <a:chExt cx="2881992" cy="299512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DF515E-97A6-4EF1-9435-FA26D791A22F}"/>
                </a:ext>
              </a:extLst>
            </p:cNvPr>
            <p:cNvSpPr/>
            <p:nvPr/>
          </p:nvSpPr>
          <p:spPr>
            <a:xfrm>
              <a:off x="8433707" y="2827176"/>
              <a:ext cx="2881992" cy="2995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E8837F3-9077-4637-B83C-12B2E077F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7" t="11895" r="20353" b="11708"/>
            <a:stretch/>
          </p:blipFill>
          <p:spPr>
            <a:xfrm>
              <a:off x="8556967" y="2971801"/>
              <a:ext cx="2660762" cy="2666780"/>
            </a:xfrm>
            <a:prstGeom prst="rect">
              <a:avLst/>
            </a:prstGeom>
          </p:spPr>
        </p:pic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54985E0A-71B0-41B2-BEE8-6E63EBE65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4704" y="638240"/>
            <a:ext cx="1672674" cy="1855266"/>
          </a:xfrm>
          <a:prstGeom prst="rect">
            <a:avLst/>
          </a:prstGeom>
        </p:spPr>
      </p:pic>
      <p:pic>
        <p:nvPicPr>
          <p:cNvPr id="28" name="Image 27" descr="Une image contenant moniteur, assis, ordinateur, écran&#10;&#10;Description générée automatiquement">
            <a:extLst>
              <a:ext uri="{FF2B5EF4-FFF2-40B4-BE49-F238E27FC236}">
                <a16:creationId xmlns:a16="http://schemas.microsoft.com/office/drawing/2014/main" id="{7D13398C-00A7-4078-B698-797CEF222A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9876" r="11506" b="4681"/>
          <a:stretch/>
        </p:blipFill>
        <p:spPr>
          <a:xfrm>
            <a:off x="7956154" y="1348897"/>
            <a:ext cx="2201776" cy="166878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2441E0A-35A2-4011-990F-217258CD4B37}"/>
              </a:ext>
            </a:extLst>
          </p:cNvPr>
          <p:cNvSpPr txBox="1"/>
          <p:nvPr/>
        </p:nvSpPr>
        <p:spPr>
          <a:xfrm>
            <a:off x="8095914" y="2596122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DISCO+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653FDB3-D60A-4BAC-86A3-7380196F2C57}"/>
              </a:ext>
            </a:extLst>
          </p:cNvPr>
          <p:cNvSpPr txBox="1"/>
          <p:nvPr/>
        </p:nvSpPr>
        <p:spPr>
          <a:xfrm>
            <a:off x="9727690" y="811696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Analytical</a:t>
            </a:r>
            <a:r>
              <a:rPr lang="fr-FR" dirty="0">
                <a:solidFill>
                  <a:schemeClr val="bg1"/>
                </a:solidFill>
              </a:rPr>
              <a:t>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FC2BE6D-DFD0-47F9-9EB5-21A9F0505D62}"/>
              </a:ext>
            </a:extLst>
          </p:cNvPr>
          <p:cNvSpPr txBox="1"/>
          <p:nvPr/>
        </p:nvSpPr>
        <p:spPr>
          <a:xfrm>
            <a:off x="8376260" y="1495172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Semi-</a:t>
            </a:r>
            <a:r>
              <a:rPr lang="fr-FR" dirty="0" err="1">
                <a:solidFill>
                  <a:schemeClr val="bg1"/>
                </a:solidFill>
              </a:rPr>
              <a:t>physical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7CC1A8-708D-49CD-A997-DE91465BCD5E}"/>
              </a:ext>
            </a:extLst>
          </p:cNvPr>
          <p:cNvSpPr txBox="1"/>
          <p:nvPr/>
        </p:nvSpPr>
        <p:spPr>
          <a:xfrm>
            <a:off x="10373669" y="2448067"/>
            <a:ext cx="1109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RT-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Or </a:t>
            </a:r>
            <a:r>
              <a:rPr lang="fr-FR" dirty="0" err="1">
                <a:solidFill>
                  <a:schemeClr val="bg1"/>
                </a:solidFill>
              </a:rPr>
              <a:t>grid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AAECA2A-2516-4F0A-BA55-EE87C6E312C2}"/>
              </a:ext>
            </a:extLst>
          </p:cNvPr>
          <p:cNvSpPr txBox="1"/>
          <p:nvPr/>
        </p:nvSpPr>
        <p:spPr>
          <a:xfrm>
            <a:off x="10270922" y="3721555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HDUST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EEE4DAB-A4E1-4AF4-8AFB-3A4CD263099D}"/>
              </a:ext>
            </a:extLst>
          </p:cNvPr>
          <p:cNvSpPr txBox="1"/>
          <p:nvPr/>
        </p:nvSpPr>
        <p:spPr>
          <a:xfrm>
            <a:off x="7940086" y="4729944"/>
            <a:ext cx="7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Betoy</a:t>
            </a:r>
            <a:endParaRPr lang="en-US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FA1C619-EFB9-49D7-92C6-522557FF4D7D}"/>
              </a:ext>
            </a:extLst>
          </p:cNvPr>
          <p:cNvSpPr txBox="1"/>
          <p:nvPr/>
        </p:nvSpPr>
        <p:spPr>
          <a:xfrm>
            <a:off x="7939014" y="2935142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Kinematic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4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6736</Words>
  <Application>Microsoft Office PowerPoint</Application>
  <PresentationFormat>Grand écran</PresentationFormat>
  <Paragraphs>850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Quark Storm</vt:lpstr>
      <vt:lpstr>Quark Storm Gradient</vt:lpstr>
      <vt:lpstr>Quark Storm Laser</vt:lpstr>
      <vt:lpstr>Stencil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Anthony Meilland</dc:creator>
  <cp:lastModifiedBy>Anthony Meilland</cp:lastModifiedBy>
  <cp:revision>25</cp:revision>
  <dcterms:created xsi:type="dcterms:W3CDTF">2022-11-14T07:19:54Z</dcterms:created>
  <dcterms:modified xsi:type="dcterms:W3CDTF">2022-11-17T13:50:02Z</dcterms:modified>
</cp:coreProperties>
</file>