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28" r:id="rId3"/>
    <p:sldId id="342" r:id="rId4"/>
    <p:sldId id="354" r:id="rId5"/>
    <p:sldId id="367" r:id="rId6"/>
    <p:sldId id="383" r:id="rId7"/>
    <p:sldId id="395" r:id="rId8"/>
    <p:sldId id="414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A00"/>
    <a:srgbClr val="FF00FF"/>
    <a:srgbClr val="223C6C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7072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102" y="3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 descr="Une image contenant sombre, silhouette, ciel nocturne&#10;&#10;Description générée automatiquement">
            <a:extLst>
              <a:ext uri="{FF2B5EF4-FFF2-40B4-BE49-F238E27FC236}">
                <a16:creationId xmlns:a16="http://schemas.microsoft.com/office/drawing/2014/main" id="{9814C5D6-EBA9-4166-B54F-529254796BB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1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5FF153D9-D77D-499B-B19E-19D19589E57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9904A543-7A8A-4EFE-8B56-1A3B1186E5B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dirty="0"/>
              <a:t>Modifiez le style des sous-titres du masque</a:t>
            </a:r>
            <a:endParaRPr lang="en-US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CFB4DAB-5000-4BED-8C92-5B74D27A13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00FF00"/>
                </a:solidFill>
                <a:latin typeface="Minecraft" panose="02000603000000000000" pitchFamily="2" charset="0"/>
                <a:ea typeface="Minecraft" panose="02000603000000000000" pitchFamily="2" charset="0"/>
              </a:defRPr>
            </a:lvl1pPr>
          </a:lstStyle>
          <a:p>
            <a:r>
              <a:rPr lang="fr-FR" dirty="0"/>
              <a:t>June 7-18, 2021</a:t>
            </a:r>
            <a:endParaRPr lang="en-US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8C766C2-9CAB-4A94-94BD-EA50C19BE8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FF00"/>
                </a:solidFill>
                <a:latin typeface="Minecraft" panose="02000603000000000000" pitchFamily="2" charset="0"/>
                <a:ea typeface="Minecraft" panose="02000603000000000000" pitchFamily="2" charset="0"/>
              </a:defRPr>
            </a:lvl1pPr>
          </a:lstStyle>
          <a:p>
            <a:r>
              <a:rPr lang="fr-FR" dirty="0"/>
              <a:t>The 10th VLTI </a:t>
            </a:r>
            <a:r>
              <a:rPr lang="fr-FR" dirty="0" err="1"/>
              <a:t>School</a:t>
            </a:r>
            <a:r>
              <a:rPr lang="fr-FR" dirty="0"/>
              <a:t> of </a:t>
            </a:r>
            <a:r>
              <a:rPr lang="fr-FR" dirty="0" err="1"/>
              <a:t>Interferometry</a:t>
            </a:r>
            <a:endParaRPr lang="en-US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A340F21-1B61-4FA9-B5B3-5999975BBA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FF00"/>
                </a:solidFill>
                <a:latin typeface="Minecraft" panose="02000603000000000000" pitchFamily="2" charset="0"/>
                <a:ea typeface="Minecraft" panose="02000603000000000000" pitchFamily="2" charset="0"/>
              </a:defRPr>
            </a:lvl1pPr>
          </a:lstStyle>
          <a:p>
            <a:fld id="{FE6AF145-AF46-4B5E-A393-78D121C04EE2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72161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E344B97-E670-46B0-999F-A8C7EEBA39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F9EB6910-BD7E-4940-99D2-F1AB9DEFF83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2719B9E-A3BD-4DB9-8A5A-40760EBC74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7EF004-3E41-4B6C-8B84-DAABE61B9B58}" type="datetimeFigureOut">
              <a:rPr lang="en-US" smtClean="0"/>
              <a:t>6/10/2021</a:t>
            </a:fld>
            <a:endParaRPr lang="en-US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7016C20-0A90-4DEB-AB0C-F0DD858BFE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55A824B-A919-4155-8B42-8AB754E6DF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AF145-AF46-4B5E-A393-78D121C04EE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99899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E940A532-0740-4302-A3F5-5405B5C80BD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1927C83F-C49E-4F45-8715-E42939E1444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FADC320-1B55-4060-9C50-FF0B8FBBF5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7EF004-3E41-4B6C-8B84-DAABE61B9B58}" type="datetimeFigureOut">
              <a:rPr lang="en-US" smtClean="0"/>
              <a:t>6/10/2021</a:t>
            </a:fld>
            <a:endParaRPr lang="en-US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19D5B0F-9F0A-4BC9-AE02-B09D3B3EDD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3504313-22B2-4052-B411-F8DF8057E0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AF145-AF46-4B5E-A393-78D121C04EE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54358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F2B64CE-17E9-4C5F-8966-92EA1C8509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5135178-D2B7-428C-9B78-C512F238ED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926EC9F-E9C8-4616-8494-4D7C711475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7EF004-3E41-4B6C-8B84-DAABE61B9B58}" type="datetimeFigureOut">
              <a:rPr lang="en-US" smtClean="0"/>
              <a:t>6/10/2021</a:t>
            </a:fld>
            <a:endParaRPr lang="en-US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32115-73C9-419B-BC35-6836DDA2BB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F373B24-6C14-48EC-862C-977FF4007F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AF145-AF46-4B5E-A393-78D121C04EE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86937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AE21096-CF5B-4067-8AC0-FA70987802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C2D32BA1-CBB6-45E2-84ED-99CF92B247C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4BF25E1-63BC-4467-82C6-956BF854C4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7EF004-3E41-4B6C-8B84-DAABE61B9B58}" type="datetimeFigureOut">
              <a:rPr lang="en-US" smtClean="0"/>
              <a:t>6/10/2021</a:t>
            </a:fld>
            <a:endParaRPr lang="en-US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E680A3B-59FD-4A27-8016-AD407E865A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C6CA53C-FD8D-4F7C-8887-C8692201C1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AF145-AF46-4B5E-A393-78D121C04EE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02158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A6F1C0A-7C59-4787-9BCF-59CFA11B52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8B5C748-9DC7-4161-8EC7-EA57DAF86D8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DCD12C5B-8974-4441-AE67-946ED25B6F3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A8F159B-7B38-4397-8CB3-0E0F9D9862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7EF004-3E41-4B6C-8B84-DAABE61B9B58}" type="datetimeFigureOut">
              <a:rPr lang="en-US" smtClean="0"/>
              <a:t>6/10/2021</a:t>
            </a:fld>
            <a:endParaRPr lang="en-US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8FFB8A12-B222-4709-A895-0E91520EAC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93AD8FEF-1327-4DA5-B9C0-98A90DA60A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AF145-AF46-4B5E-A393-78D121C04EE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38650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9B4E307-C1BE-4DDF-892C-6B20D3FE85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0C36D88B-7F86-409D-B648-2C8B04E4AD0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33C36A32-80D5-4AD3-9488-A9E521BA0E2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7486FA5E-489B-4B98-9A39-E161C2C8440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6B1F3BCB-C782-4E83-A900-45B66C986F7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864226FA-DACD-40D8-8E2E-961B5B02DB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7EF004-3E41-4B6C-8B84-DAABE61B9B58}" type="datetimeFigureOut">
              <a:rPr lang="en-US" smtClean="0"/>
              <a:t>6/10/2021</a:t>
            </a:fld>
            <a:endParaRPr lang="en-US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727E049E-BC75-4AC4-B114-28B9BB9ACC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FF3F973F-B372-41E6-882E-2BA9988E9A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AF145-AF46-4B5E-A393-78D121C04EE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75106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8D432B1-E324-4267-91F4-37930980B5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F9B1E63F-265A-4FC3-B9DB-90741CDA3F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7EF004-3E41-4B6C-8B84-DAABE61B9B58}" type="datetimeFigureOut">
              <a:rPr lang="en-US" smtClean="0"/>
              <a:t>6/10/2021</a:t>
            </a:fld>
            <a:endParaRPr lang="en-US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78CAF1FB-9696-405C-A5E3-C754AB1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F776F973-F0F3-4546-AB0B-BD4ED0D9D8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AF145-AF46-4B5E-A393-78D121C04EE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50369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11D8857D-1715-47DB-8041-B53307DB11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7EF004-3E41-4B6C-8B84-DAABE61B9B58}" type="datetimeFigureOut">
              <a:rPr lang="en-US" smtClean="0"/>
              <a:t>6/10/2021</a:t>
            </a:fld>
            <a:endParaRPr lang="en-US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4FC0E892-D1B6-407C-B0B1-5086501535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46597CE0-F152-4DC4-96BB-DAF75F61F9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AF145-AF46-4B5E-A393-78D121C04EE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47917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F4E8C5E-2CE0-452A-BB29-35020940BE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3F41FE3-B121-4D47-98DB-CE8C99ED0A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758CF018-6131-4D19-93CD-01AD8D1AC96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9EE08B59-0D14-4C18-A467-4EAD44A5CD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7EF004-3E41-4B6C-8B84-DAABE61B9B58}" type="datetimeFigureOut">
              <a:rPr lang="en-US" smtClean="0"/>
              <a:t>6/10/2021</a:t>
            </a:fld>
            <a:endParaRPr lang="en-US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8B1153BF-2803-42C5-9B1E-92F9D40782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9686CFCC-953E-4141-A3F1-B2FEFC2A3F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AF145-AF46-4B5E-A393-78D121C04EE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87805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273FEAC-D0D3-48B5-BBDD-434DF966C0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30439357-1F34-496C-A3EA-DC2BB8D705D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F7195AA7-738D-419B-B870-80C7E0DB8AC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7DC0A3A9-4B84-4578-ADC7-F1CBAF648F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7EF004-3E41-4B6C-8B84-DAABE61B9B58}" type="datetimeFigureOut">
              <a:rPr lang="en-US" smtClean="0"/>
              <a:t>6/10/2021</a:t>
            </a:fld>
            <a:endParaRPr lang="en-US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E6F89638-97B9-4304-8463-A1A6D5F9DC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FE48B20B-0381-4350-BD0E-42ADB47101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AF145-AF46-4B5E-A393-78D121C04EE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3276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015CC243-61EA-4135-A64C-0A3952F84E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CC0B21EE-16B2-4E81-BDD8-E6F903DDE65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14DCFF7-E147-464A-8477-7BD8331F12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7EF004-3E41-4B6C-8B84-DAABE61B9B58}" type="datetimeFigureOut">
              <a:rPr lang="en-US" smtClean="0"/>
              <a:t>6/10/2021</a:t>
            </a:fld>
            <a:endParaRPr lang="en-US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B18F32F-F8CA-4411-94CC-F4F45D0EB92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1E65792-1D7A-41E1-9757-2EA1F7D4B8D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6AF145-AF46-4B5E-A393-78D121C04EE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34458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ZoneTexte 10">
            <a:extLst>
              <a:ext uri="{FF2B5EF4-FFF2-40B4-BE49-F238E27FC236}">
                <a16:creationId xmlns:a16="http://schemas.microsoft.com/office/drawing/2014/main" id="{643551BB-79BB-4096-A3E3-8003433875CA}"/>
              </a:ext>
            </a:extLst>
          </p:cNvPr>
          <p:cNvSpPr txBox="1"/>
          <p:nvPr/>
        </p:nvSpPr>
        <p:spPr>
          <a:xfrm>
            <a:off x="541176" y="345232"/>
            <a:ext cx="11524309" cy="28007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4400" dirty="0">
                <a:solidFill>
                  <a:srgbClr val="00FF00"/>
                </a:solidFill>
                <a:latin typeface="Minecraft" panose="02000603000000000000" pitchFamily="2" charset="0"/>
                <a:ea typeface="Minecraft" panose="02000603000000000000" pitchFamily="2" charset="0"/>
              </a:rPr>
              <a:t>The 10th VLTI </a:t>
            </a:r>
            <a:r>
              <a:rPr lang="fr-FR" sz="4400" dirty="0" err="1">
                <a:solidFill>
                  <a:srgbClr val="00FF00"/>
                </a:solidFill>
                <a:latin typeface="Minecraft" panose="02000603000000000000" pitchFamily="2" charset="0"/>
                <a:ea typeface="Minecraft" panose="02000603000000000000" pitchFamily="2" charset="0"/>
              </a:rPr>
              <a:t>School</a:t>
            </a:r>
            <a:r>
              <a:rPr lang="fr-FR" sz="4400" dirty="0">
                <a:solidFill>
                  <a:srgbClr val="00FF00"/>
                </a:solidFill>
                <a:latin typeface="Minecraft" panose="02000603000000000000" pitchFamily="2" charset="0"/>
                <a:ea typeface="Minecraft" panose="02000603000000000000" pitchFamily="2" charset="0"/>
              </a:rPr>
              <a:t> of </a:t>
            </a:r>
            <a:r>
              <a:rPr lang="fr-FR" sz="4400" dirty="0" err="1">
                <a:solidFill>
                  <a:srgbClr val="00FF00"/>
                </a:solidFill>
                <a:latin typeface="Minecraft" panose="02000603000000000000" pitchFamily="2" charset="0"/>
                <a:ea typeface="Minecraft" panose="02000603000000000000" pitchFamily="2" charset="0"/>
              </a:rPr>
              <a:t>Interferometry</a:t>
            </a:r>
            <a:endParaRPr lang="fr-FR" sz="4400" dirty="0">
              <a:solidFill>
                <a:srgbClr val="00FF00"/>
              </a:solidFill>
              <a:latin typeface="Minecraft" panose="02000603000000000000" pitchFamily="2" charset="0"/>
              <a:ea typeface="Minecraft" panose="02000603000000000000" pitchFamily="2" charset="0"/>
            </a:endParaRPr>
          </a:p>
          <a:p>
            <a:pPr algn="ctr"/>
            <a:endParaRPr lang="fr-FR" sz="4400" dirty="0">
              <a:solidFill>
                <a:srgbClr val="00FF00"/>
              </a:solidFill>
              <a:latin typeface="Minecraft" panose="02000603000000000000" pitchFamily="2" charset="0"/>
              <a:ea typeface="Minecraft" panose="02000603000000000000" pitchFamily="2" charset="0"/>
            </a:endParaRPr>
          </a:p>
          <a:p>
            <a:pPr algn="ctr"/>
            <a:r>
              <a:rPr lang="fr-FR" sz="4400" dirty="0">
                <a:solidFill>
                  <a:srgbClr val="00FF00"/>
                </a:solidFill>
                <a:latin typeface="Minecraft" panose="02000603000000000000" pitchFamily="2" charset="0"/>
                <a:ea typeface="Minecraft" panose="02000603000000000000" pitchFamily="2" charset="0"/>
              </a:rPr>
              <a:t>Practice session I </a:t>
            </a:r>
          </a:p>
          <a:p>
            <a:pPr algn="ctr"/>
            <a:r>
              <a:rPr lang="fr-FR" sz="4400" dirty="0" err="1">
                <a:solidFill>
                  <a:srgbClr val="00FF00"/>
                </a:solidFill>
                <a:latin typeface="Minecraft" panose="02000603000000000000" pitchFamily="2" charset="0"/>
                <a:ea typeface="Minecraft" panose="02000603000000000000" pitchFamily="2" charset="0"/>
              </a:rPr>
              <a:t>Interferometry</a:t>
            </a:r>
            <a:r>
              <a:rPr lang="fr-FR" sz="4400" dirty="0">
                <a:solidFill>
                  <a:srgbClr val="00FF00"/>
                </a:solidFill>
                <a:latin typeface="Minecraft" panose="02000603000000000000" pitchFamily="2" charset="0"/>
                <a:ea typeface="Minecraft" panose="02000603000000000000" pitchFamily="2" charset="0"/>
              </a:rPr>
              <a:t> basics </a:t>
            </a:r>
            <a:r>
              <a:rPr lang="fr-FR" sz="4400" dirty="0" err="1">
                <a:solidFill>
                  <a:srgbClr val="00FF00"/>
                </a:solidFill>
                <a:latin typeface="Minecraft" panose="02000603000000000000" pitchFamily="2" charset="0"/>
                <a:ea typeface="Minecraft" panose="02000603000000000000" pitchFamily="2" charset="0"/>
              </a:rPr>
              <a:t>with</a:t>
            </a:r>
            <a:r>
              <a:rPr lang="fr-FR" sz="4400" dirty="0">
                <a:solidFill>
                  <a:srgbClr val="00FF00"/>
                </a:solidFill>
                <a:latin typeface="Minecraft" panose="02000603000000000000" pitchFamily="2" charset="0"/>
                <a:ea typeface="Minecraft" panose="02000603000000000000" pitchFamily="2" charset="0"/>
              </a:rPr>
              <a:t> ASPRO</a:t>
            </a:r>
            <a:endParaRPr lang="en-US" sz="4400" dirty="0">
              <a:solidFill>
                <a:srgbClr val="00FF00"/>
              </a:solidFill>
              <a:latin typeface="Minecraft" panose="02000603000000000000" pitchFamily="2" charset="0"/>
              <a:ea typeface="Minecraft" panose="02000603000000000000" pitchFamily="2" charset="0"/>
            </a:endParaRP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49DF4A58-1118-44B5-8EBA-967CA0B865C0}"/>
              </a:ext>
            </a:extLst>
          </p:cNvPr>
          <p:cNvSpPr txBox="1"/>
          <p:nvPr/>
        </p:nvSpPr>
        <p:spPr>
          <a:xfrm>
            <a:off x="0" y="3966202"/>
            <a:ext cx="121920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>
                <a:solidFill>
                  <a:srgbClr val="FF0000"/>
                </a:solidFill>
                <a:latin typeface="Minecraft" panose="02000603000000000000" pitchFamily="2" charset="0"/>
                <a:ea typeface="Minecraft" panose="02000603000000000000" pitchFamily="2" charset="0"/>
              </a:rPr>
              <a:t>Corrections</a:t>
            </a:r>
          </a:p>
          <a:p>
            <a:pPr algn="ctr"/>
            <a:r>
              <a:rPr lang="fr-FR" sz="6000" dirty="0">
                <a:solidFill>
                  <a:srgbClr val="FF0000"/>
                </a:solidFill>
                <a:latin typeface="Minecraft" panose="02000603000000000000" pitchFamily="2" charset="0"/>
                <a:ea typeface="Minecraft" panose="02000603000000000000" pitchFamily="2" charset="0"/>
              </a:rPr>
              <a:t>Short version</a:t>
            </a:r>
            <a:endParaRPr lang="en-US" dirty="0">
              <a:solidFill>
                <a:srgbClr val="FF0000"/>
              </a:solidFill>
              <a:latin typeface="Minecraft" panose="02000603000000000000" pitchFamily="2" charset="0"/>
              <a:ea typeface="Minecraft" panose="02000603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97043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>
            <a:extLst>
              <a:ext uri="{FF2B5EF4-FFF2-40B4-BE49-F238E27FC236}">
                <a16:creationId xmlns:a16="http://schemas.microsoft.com/office/drawing/2014/main" id="{5128C7B0-C550-4CF8-B9D4-39EDF0B67A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3647" y="686969"/>
            <a:ext cx="6585481" cy="3750525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97D0BDBB-D463-4BE3-8D91-D7366E569B27}"/>
              </a:ext>
            </a:extLst>
          </p:cNvPr>
          <p:cNvSpPr/>
          <p:nvPr/>
        </p:nvSpPr>
        <p:spPr>
          <a:xfrm>
            <a:off x="7253179" y="941016"/>
            <a:ext cx="4629665" cy="896927"/>
          </a:xfrm>
          <a:prstGeom prst="rect">
            <a:avLst/>
          </a:prstGeom>
          <a:solidFill>
            <a:schemeClr val="bg1">
              <a:alpha val="30000"/>
            </a:schemeClr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643551BB-79BB-4096-A3E3-8003433875CA}"/>
              </a:ext>
            </a:extLst>
          </p:cNvPr>
          <p:cNvSpPr txBox="1"/>
          <p:nvPr/>
        </p:nvSpPr>
        <p:spPr>
          <a:xfrm>
            <a:off x="0" y="0"/>
            <a:ext cx="424988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>
                <a:solidFill>
                  <a:srgbClr val="009A00"/>
                </a:solidFill>
                <a:latin typeface="Minecraft" panose="02000603000000000000" pitchFamily="2" charset="0"/>
                <a:ea typeface="Minecraft" panose="02000603000000000000" pitchFamily="2" charset="0"/>
              </a:rPr>
              <a:t>The 10th VLTI </a:t>
            </a:r>
            <a:r>
              <a:rPr lang="fr-FR" sz="1600" dirty="0" err="1">
                <a:solidFill>
                  <a:srgbClr val="009A00"/>
                </a:solidFill>
                <a:latin typeface="Minecraft" panose="02000603000000000000" pitchFamily="2" charset="0"/>
                <a:ea typeface="Minecraft" panose="02000603000000000000" pitchFamily="2" charset="0"/>
              </a:rPr>
              <a:t>School</a:t>
            </a:r>
            <a:r>
              <a:rPr lang="fr-FR" sz="1600" dirty="0">
                <a:solidFill>
                  <a:srgbClr val="009A00"/>
                </a:solidFill>
                <a:latin typeface="Minecraft" panose="02000603000000000000" pitchFamily="2" charset="0"/>
                <a:ea typeface="Minecraft" panose="02000603000000000000" pitchFamily="2" charset="0"/>
              </a:rPr>
              <a:t> of </a:t>
            </a:r>
            <a:r>
              <a:rPr lang="fr-FR" sz="1600" dirty="0" err="1">
                <a:solidFill>
                  <a:srgbClr val="009A00"/>
                </a:solidFill>
                <a:latin typeface="Minecraft" panose="02000603000000000000" pitchFamily="2" charset="0"/>
                <a:ea typeface="Minecraft" panose="02000603000000000000" pitchFamily="2" charset="0"/>
              </a:rPr>
              <a:t>Interferometry</a:t>
            </a:r>
            <a:r>
              <a:rPr lang="fr-FR" sz="1600" dirty="0">
                <a:solidFill>
                  <a:srgbClr val="009A00"/>
                </a:solidFill>
                <a:latin typeface="Minecraft" panose="02000603000000000000" pitchFamily="2" charset="0"/>
                <a:ea typeface="Minecraft" panose="02000603000000000000" pitchFamily="2" charset="0"/>
              </a:rPr>
              <a:t> 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D5FAEEE7-4E1D-4EBB-A5EC-73E9F214D932}"/>
              </a:ext>
            </a:extLst>
          </p:cNvPr>
          <p:cNvSpPr/>
          <p:nvPr/>
        </p:nvSpPr>
        <p:spPr>
          <a:xfrm>
            <a:off x="4942114" y="0"/>
            <a:ext cx="724988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fr-FR" dirty="0">
                <a:solidFill>
                  <a:srgbClr val="009A00"/>
                </a:solidFill>
                <a:latin typeface="Minecraft" panose="02000603000000000000" pitchFamily="2" charset="0"/>
                <a:ea typeface="Minecraft" panose="02000603000000000000" pitchFamily="2" charset="0"/>
              </a:rPr>
              <a:t>Practice session I: </a:t>
            </a:r>
            <a:r>
              <a:rPr lang="fr-FR" dirty="0" err="1">
                <a:solidFill>
                  <a:srgbClr val="009A00"/>
                </a:solidFill>
                <a:latin typeface="Minecraft" panose="02000603000000000000" pitchFamily="2" charset="0"/>
                <a:ea typeface="Minecraft" panose="02000603000000000000" pitchFamily="2" charset="0"/>
              </a:rPr>
              <a:t>Interferometry</a:t>
            </a:r>
            <a:r>
              <a:rPr lang="fr-FR" dirty="0">
                <a:solidFill>
                  <a:srgbClr val="009A00"/>
                </a:solidFill>
                <a:latin typeface="Minecraft" panose="02000603000000000000" pitchFamily="2" charset="0"/>
                <a:ea typeface="Minecraft" panose="02000603000000000000" pitchFamily="2" charset="0"/>
              </a:rPr>
              <a:t> basics </a:t>
            </a:r>
            <a:r>
              <a:rPr lang="fr-FR" dirty="0" err="1">
                <a:solidFill>
                  <a:srgbClr val="009A00"/>
                </a:solidFill>
                <a:latin typeface="Minecraft" panose="02000603000000000000" pitchFamily="2" charset="0"/>
                <a:ea typeface="Minecraft" panose="02000603000000000000" pitchFamily="2" charset="0"/>
              </a:rPr>
              <a:t>with</a:t>
            </a:r>
            <a:r>
              <a:rPr lang="fr-FR" dirty="0">
                <a:solidFill>
                  <a:srgbClr val="009A00"/>
                </a:solidFill>
                <a:latin typeface="Minecraft" panose="02000603000000000000" pitchFamily="2" charset="0"/>
                <a:ea typeface="Minecraft" panose="02000603000000000000" pitchFamily="2" charset="0"/>
              </a:rPr>
              <a:t> ASPRO</a:t>
            </a:r>
            <a:endParaRPr lang="en-US" sz="3600" dirty="0">
              <a:solidFill>
                <a:srgbClr val="009A00"/>
              </a:solidFill>
              <a:latin typeface="Minecraft" panose="02000603000000000000" pitchFamily="2" charset="0"/>
              <a:ea typeface="Minecraft" panose="02000603000000000000" pitchFamily="2" charset="0"/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FD2BF290-11FE-4976-AF01-29C2018604D2}"/>
              </a:ext>
            </a:extLst>
          </p:cNvPr>
          <p:cNvSpPr txBox="1"/>
          <p:nvPr/>
        </p:nvSpPr>
        <p:spPr>
          <a:xfrm rot="784619">
            <a:off x="10629141" y="138499"/>
            <a:ext cx="16594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>
                <a:solidFill>
                  <a:srgbClr val="FF0000"/>
                </a:solidFill>
                <a:latin typeface="Minecraft" panose="02000603000000000000" pitchFamily="2" charset="0"/>
                <a:ea typeface="Minecraft" panose="02000603000000000000" pitchFamily="2" charset="0"/>
              </a:rPr>
              <a:t>Corrections</a:t>
            </a:r>
            <a:endParaRPr lang="en-US" sz="800" dirty="0">
              <a:solidFill>
                <a:srgbClr val="FF0000"/>
              </a:solidFill>
              <a:latin typeface="Minecraft" panose="02000603000000000000" pitchFamily="2" charset="0"/>
              <a:ea typeface="Minecraft" panose="02000603000000000000" pitchFamily="2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C11C99B-43E6-46A1-828D-27534DCDEF33}"/>
              </a:ext>
            </a:extLst>
          </p:cNvPr>
          <p:cNvSpPr/>
          <p:nvPr/>
        </p:nvSpPr>
        <p:spPr>
          <a:xfrm>
            <a:off x="212658" y="3329458"/>
            <a:ext cx="5136581" cy="304447"/>
          </a:xfrm>
          <a:prstGeom prst="rect">
            <a:avLst/>
          </a:prstGeom>
          <a:solidFill>
            <a:srgbClr val="00FF00">
              <a:alpha val="30000"/>
            </a:srgbClr>
          </a:solidFill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Connecteur droit 6">
            <a:extLst>
              <a:ext uri="{FF2B5EF4-FFF2-40B4-BE49-F238E27FC236}">
                <a16:creationId xmlns:a16="http://schemas.microsoft.com/office/drawing/2014/main" id="{F52C9CB1-21ED-487A-98F9-14F97675C01E}"/>
              </a:ext>
            </a:extLst>
          </p:cNvPr>
          <p:cNvCxnSpPr>
            <a:cxnSpLocks/>
            <a:stCxn id="4" idx="3"/>
            <a:endCxn id="18" idx="1"/>
          </p:cNvCxnSpPr>
          <p:nvPr/>
        </p:nvCxnSpPr>
        <p:spPr>
          <a:xfrm flipV="1">
            <a:off x="5349239" y="1389480"/>
            <a:ext cx="1903940" cy="2092202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ZoneTexte 16">
            <a:extLst>
              <a:ext uri="{FF2B5EF4-FFF2-40B4-BE49-F238E27FC236}">
                <a16:creationId xmlns:a16="http://schemas.microsoft.com/office/drawing/2014/main" id="{7E4F31C4-3325-4478-B428-C944435F87F9}"/>
              </a:ext>
            </a:extLst>
          </p:cNvPr>
          <p:cNvSpPr txBox="1"/>
          <p:nvPr/>
        </p:nvSpPr>
        <p:spPr>
          <a:xfrm>
            <a:off x="7344618" y="1016309"/>
            <a:ext cx="4568705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r-FR" sz="1600" dirty="0">
                <a:solidFill>
                  <a:schemeClr val="bg1"/>
                </a:solidFill>
              </a:rPr>
              <a:t>In PIONIER H-band image </a:t>
            </a:r>
            <a:r>
              <a:rPr lang="fr-FR" sz="1600" dirty="0" err="1">
                <a:solidFill>
                  <a:schemeClr val="bg1"/>
                </a:solidFill>
              </a:rPr>
              <a:t>we</a:t>
            </a:r>
            <a:r>
              <a:rPr lang="fr-FR" sz="1600" dirty="0">
                <a:solidFill>
                  <a:schemeClr val="bg1"/>
                </a:solidFill>
              </a:rPr>
              <a:t> </a:t>
            </a:r>
            <a:r>
              <a:rPr lang="fr-FR" sz="1600" dirty="0" err="1">
                <a:solidFill>
                  <a:schemeClr val="bg1"/>
                </a:solidFill>
              </a:rPr>
              <a:t>mainly</a:t>
            </a:r>
            <a:r>
              <a:rPr lang="fr-FR" sz="1600" dirty="0">
                <a:solidFill>
                  <a:schemeClr val="bg1"/>
                </a:solidFill>
              </a:rPr>
              <a:t> </a:t>
            </a:r>
            <a:r>
              <a:rPr lang="fr-FR" sz="1600" dirty="0" err="1">
                <a:solidFill>
                  <a:schemeClr val="bg1"/>
                </a:solidFill>
              </a:rPr>
              <a:t>see</a:t>
            </a:r>
            <a:r>
              <a:rPr lang="fr-FR" sz="1600" dirty="0">
                <a:solidFill>
                  <a:schemeClr val="bg1"/>
                </a:solidFill>
              </a:rPr>
              <a:t> the </a:t>
            </a:r>
            <a:r>
              <a:rPr lang="fr-FR" sz="1600" dirty="0" err="1">
                <a:solidFill>
                  <a:schemeClr val="bg1"/>
                </a:solidFill>
              </a:rPr>
              <a:t>Inner-rim</a:t>
            </a:r>
            <a:r>
              <a:rPr lang="fr-FR" sz="1600" dirty="0">
                <a:solidFill>
                  <a:schemeClr val="bg1"/>
                </a:solidFill>
              </a:rPr>
              <a:t> of FS </a:t>
            </a:r>
            <a:r>
              <a:rPr lang="fr-FR" sz="1600" dirty="0" err="1">
                <a:solidFill>
                  <a:schemeClr val="bg1"/>
                </a:solidFill>
              </a:rPr>
              <a:t>Cma</a:t>
            </a:r>
            <a:r>
              <a:rPr lang="fr-FR" sz="1600" dirty="0">
                <a:solidFill>
                  <a:schemeClr val="bg1"/>
                </a:solidFill>
              </a:rPr>
              <a:t> </a:t>
            </a:r>
            <a:r>
              <a:rPr lang="fr-FR" sz="1600" dirty="0" err="1">
                <a:solidFill>
                  <a:schemeClr val="bg1"/>
                </a:solidFill>
              </a:rPr>
              <a:t>dusty</a:t>
            </a:r>
            <a:r>
              <a:rPr lang="fr-FR" sz="1600" dirty="0">
                <a:solidFill>
                  <a:schemeClr val="bg1"/>
                </a:solidFill>
              </a:rPr>
              <a:t> </a:t>
            </a:r>
            <a:r>
              <a:rPr lang="fr-FR" sz="1600" dirty="0" err="1">
                <a:solidFill>
                  <a:schemeClr val="bg1"/>
                </a:solidFill>
              </a:rPr>
              <a:t>disk</a:t>
            </a:r>
            <a:r>
              <a:rPr lang="fr-FR" sz="1600" dirty="0">
                <a:solidFill>
                  <a:schemeClr val="bg1"/>
                </a:solidFill>
              </a:rPr>
              <a:t> as the H-band </a:t>
            </a:r>
            <a:r>
              <a:rPr lang="fr-FR" sz="1600" dirty="0" err="1">
                <a:solidFill>
                  <a:schemeClr val="bg1"/>
                </a:solidFill>
              </a:rPr>
              <a:t>is</a:t>
            </a:r>
            <a:r>
              <a:rPr lang="fr-FR" sz="1600" dirty="0">
                <a:solidFill>
                  <a:schemeClr val="bg1"/>
                </a:solidFill>
              </a:rPr>
              <a:t> </a:t>
            </a:r>
            <a:r>
              <a:rPr lang="fr-FR" sz="1600" dirty="0" err="1">
                <a:solidFill>
                  <a:schemeClr val="bg1"/>
                </a:solidFill>
              </a:rPr>
              <a:t>mainly</a:t>
            </a:r>
            <a:r>
              <a:rPr lang="fr-FR" sz="1600" dirty="0">
                <a:solidFill>
                  <a:schemeClr val="bg1"/>
                </a:solidFill>
              </a:rPr>
              <a:t> sensitive to </a:t>
            </a:r>
            <a:r>
              <a:rPr lang="fr-FR" sz="1600" dirty="0" err="1">
                <a:solidFill>
                  <a:schemeClr val="bg1"/>
                </a:solidFill>
              </a:rPr>
              <a:t>material</a:t>
            </a:r>
            <a:r>
              <a:rPr lang="fr-FR" sz="1600" dirty="0">
                <a:solidFill>
                  <a:schemeClr val="bg1"/>
                </a:solidFill>
              </a:rPr>
              <a:t> </a:t>
            </a:r>
            <a:r>
              <a:rPr lang="fr-FR" sz="1600" dirty="0" err="1">
                <a:solidFill>
                  <a:schemeClr val="bg1"/>
                </a:solidFill>
              </a:rPr>
              <a:t>with</a:t>
            </a:r>
            <a:r>
              <a:rPr lang="fr-FR" sz="1600" dirty="0">
                <a:solidFill>
                  <a:schemeClr val="bg1"/>
                </a:solidFill>
              </a:rPr>
              <a:t> a </a:t>
            </a:r>
            <a:r>
              <a:rPr lang="fr-FR" sz="1600" dirty="0" err="1">
                <a:solidFill>
                  <a:schemeClr val="bg1"/>
                </a:solidFill>
              </a:rPr>
              <a:t>temperature</a:t>
            </a:r>
            <a:r>
              <a:rPr lang="fr-FR" sz="1600" dirty="0">
                <a:solidFill>
                  <a:schemeClr val="bg1"/>
                </a:solidFill>
              </a:rPr>
              <a:t> </a:t>
            </a:r>
            <a:r>
              <a:rPr lang="fr-FR" sz="1600" dirty="0" err="1">
                <a:solidFill>
                  <a:schemeClr val="bg1"/>
                </a:solidFill>
              </a:rPr>
              <a:t>above</a:t>
            </a:r>
            <a:r>
              <a:rPr lang="fr-FR" sz="1600" dirty="0">
                <a:solidFill>
                  <a:schemeClr val="bg1"/>
                </a:solidFill>
              </a:rPr>
              <a:t> 1500K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F5839FB-9AF7-4608-A5A1-B97E1F45D116}"/>
              </a:ext>
            </a:extLst>
          </p:cNvPr>
          <p:cNvSpPr/>
          <p:nvPr/>
        </p:nvSpPr>
        <p:spPr>
          <a:xfrm>
            <a:off x="7253179" y="3031483"/>
            <a:ext cx="4629665" cy="1494167"/>
          </a:xfrm>
          <a:prstGeom prst="rect">
            <a:avLst/>
          </a:prstGeom>
          <a:solidFill>
            <a:schemeClr val="bg1">
              <a:alpha val="30000"/>
            </a:schemeClr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2B40499-C3EE-4E09-B77A-5A322B0F3182}"/>
              </a:ext>
            </a:extLst>
          </p:cNvPr>
          <p:cNvSpPr/>
          <p:nvPr/>
        </p:nvSpPr>
        <p:spPr>
          <a:xfrm>
            <a:off x="213969" y="3636906"/>
            <a:ext cx="6098437" cy="276726"/>
          </a:xfrm>
          <a:prstGeom prst="rect">
            <a:avLst/>
          </a:prstGeom>
          <a:solidFill>
            <a:srgbClr val="00FF00">
              <a:alpha val="30000"/>
            </a:srgbClr>
          </a:solidFill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Connecteur droit 13">
            <a:extLst>
              <a:ext uri="{FF2B5EF4-FFF2-40B4-BE49-F238E27FC236}">
                <a16:creationId xmlns:a16="http://schemas.microsoft.com/office/drawing/2014/main" id="{C9545390-1D75-4508-BB58-2FAD0D6D7D6B}"/>
              </a:ext>
            </a:extLst>
          </p:cNvPr>
          <p:cNvCxnSpPr>
            <a:cxnSpLocks/>
            <a:stCxn id="13" idx="3"/>
            <a:endCxn id="12" idx="1"/>
          </p:cNvCxnSpPr>
          <p:nvPr/>
        </p:nvCxnSpPr>
        <p:spPr>
          <a:xfrm>
            <a:off x="6312406" y="3775269"/>
            <a:ext cx="940773" cy="329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22">
            <a:extLst>
              <a:ext uri="{FF2B5EF4-FFF2-40B4-BE49-F238E27FC236}">
                <a16:creationId xmlns:a16="http://schemas.microsoft.com/office/drawing/2014/main" id="{EEFEEF48-6EFB-4972-9F0B-F569D641511A}"/>
              </a:ext>
            </a:extLst>
          </p:cNvPr>
          <p:cNvSpPr/>
          <p:nvPr/>
        </p:nvSpPr>
        <p:spPr>
          <a:xfrm>
            <a:off x="213969" y="3916632"/>
            <a:ext cx="6098437" cy="317637"/>
          </a:xfrm>
          <a:prstGeom prst="rect">
            <a:avLst/>
          </a:prstGeom>
          <a:solidFill>
            <a:srgbClr val="00FF00">
              <a:alpha val="30000"/>
            </a:srgbClr>
          </a:solidFill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4" name="Connecteur droit 23">
            <a:extLst>
              <a:ext uri="{FF2B5EF4-FFF2-40B4-BE49-F238E27FC236}">
                <a16:creationId xmlns:a16="http://schemas.microsoft.com/office/drawing/2014/main" id="{8925BD59-183B-469A-988E-CF2BC61CD3AD}"/>
              </a:ext>
            </a:extLst>
          </p:cNvPr>
          <p:cNvCxnSpPr>
            <a:cxnSpLocks/>
            <a:stCxn id="23" idx="3"/>
            <a:endCxn id="25" idx="1"/>
          </p:cNvCxnSpPr>
          <p:nvPr/>
        </p:nvCxnSpPr>
        <p:spPr>
          <a:xfrm>
            <a:off x="6312406" y="4075451"/>
            <a:ext cx="940773" cy="1234135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angle 24">
            <a:extLst>
              <a:ext uri="{FF2B5EF4-FFF2-40B4-BE49-F238E27FC236}">
                <a16:creationId xmlns:a16="http://schemas.microsoft.com/office/drawing/2014/main" id="{4653E06F-31FF-4507-B939-5A5187F20542}"/>
              </a:ext>
            </a:extLst>
          </p:cNvPr>
          <p:cNvSpPr/>
          <p:nvPr/>
        </p:nvSpPr>
        <p:spPr>
          <a:xfrm>
            <a:off x="7253179" y="4942230"/>
            <a:ext cx="4629665" cy="734711"/>
          </a:xfrm>
          <a:prstGeom prst="rect">
            <a:avLst/>
          </a:prstGeom>
          <a:solidFill>
            <a:schemeClr val="bg1">
              <a:alpha val="30000"/>
            </a:schemeClr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ZoneTexte 60">
            <a:extLst>
              <a:ext uri="{FF2B5EF4-FFF2-40B4-BE49-F238E27FC236}">
                <a16:creationId xmlns:a16="http://schemas.microsoft.com/office/drawing/2014/main" id="{C6C3FE77-0DA8-4E10-93E9-E36D6F80C2B2}"/>
              </a:ext>
            </a:extLst>
          </p:cNvPr>
          <p:cNvSpPr txBox="1"/>
          <p:nvPr/>
        </p:nvSpPr>
        <p:spPr>
          <a:xfrm>
            <a:off x="7375096" y="3141889"/>
            <a:ext cx="4568705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r-FR" sz="1600" dirty="0">
                <a:solidFill>
                  <a:schemeClr val="bg1"/>
                </a:solidFill>
              </a:rPr>
              <a:t>MATISSE </a:t>
            </a:r>
            <a:r>
              <a:rPr lang="fr-FR" sz="1600" dirty="0" err="1">
                <a:solidFill>
                  <a:schemeClr val="bg1"/>
                </a:solidFill>
              </a:rPr>
              <a:t>wavelength</a:t>
            </a:r>
            <a:r>
              <a:rPr lang="fr-FR" sz="1600" dirty="0">
                <a:solidFill>
                  <a:schemeClr val="bg1"/>
                </a:solidFill>
              </a:rPr>
              <a:t> </a:t>
            </a:r>
            <a:r>
              <a:rPr lang="fr-FR" sz="1600" dirty="0" err="1">
                <a:solidFill>
                  <a:schemeClr val="bg1"/>
                </a:solidFill>
              </a:rPr>
              <a:t>is</a:t>
            </a:r>
            <a:r>
              <a:rPr lang="fr-FR" sz="1600" dirty="0">
                <a:solidFill>
                  <a:schemeClr val="bg1"/>
                </a:solidFill>
              </a:rPr>
              <a:t> </a:t>
            </a:r>
            <a:r>
              <a:rPr lang="fr-FR" sz="1600" dirty="0" err="1">
                <a:solidFill>
                  <a:schemeClr val="bg1"/>
                </a:solidFill>
              </a:rPr>
              <a:t>larger</a:t>
            </a:r>
            <a:r>
              <a:rPr lang="fr-FR" sz="1600" dirty="0">
                <a:solidFill>
                  <a:schemeClr val="bg1"/>
                </a:solidFill>
              </a:rPr>
              <a:t> </a:t>
            </a:r>
            <a:r>
              <a:rPr lang="fr-FR" sz="1600" dirty="0" err="1">
                <a:solidFill>
                  <a:schemeClr val="bg1"/>
                </a:solidFill>
              </a:rPr>
              <a:t>than</a:t>
            </a:r>
            <a:r>
              <a:rPr lang="fr-FR" sz="1600" dirty="0">
                <a:solidFill>
                  <a:schemeClr val="bg1"/>
                </a:solidFill>
              </a:rPr>
              <a:t> PIONIER , </a:t>
            </a:r>
            <a:r>
              <a:rPr lang="fr-FR" sz="1600" dirty="0" err="1">
                <a:solidFill>
                  <a:schemeClr val="bg1"/>
                </a:solidFill>
              </a:rPr>
              <a:t>it</a:t>
            </a:r>
            <a:r>
              <a:rPr lang="fr-FR" sz="1600" dirty="0">
                <a:solidFill>
                  <a:schemeClr val="bg1"/>
                </a:solidFill>
              </a:rPr>
              <a:t> </a:t>
            </a:r>
            <a:r>
              <a:rPr lang="fr-FR" sz="1600" dirty="0" err="1">
                <a:solidFill>
                  <a:schemeClr val="bg1"/>
                </a:solidFill>
              </a:rPr>
              <a:t>will</a:t>
            </a:r>
            <a:r>
              <a:rPr lang="fr-FR" sz="1600" dirty="0">
                <a:solidFill>
                  <a:schemeClr val="bg1"/>
                </a:solidFill>
              </a:rPr>
              <a:t> probe </a:t>
            </a:r>
            <a:r>
              <a:rPr lang="fr-FR" sz="1600" dirty="0" err="1">
                <a:solidFill>
                  <a:schemeClr val="bg1"/>
                </a:solidFill>
              </a:rPr>
              <a:t>colder</a:t>
            </a:r>
            <a:r>
              <a:rPr lang="fr-FR" sz="1600" dirty="0">
                <a:solidFill>
                  <a:schemeClr val="bg1"/>
                </a:solidFill>
              </a:rPr>
              <a:t> </a:t>
            </a:r>
            <a:r>
              <a:rPr lang="fr-FR" sz="1600" dirty="0" err="1">
                <a:solidFill>
                  <a:schemeClr val="bg1"/>
                </a:solidFill>
              </a:rPr>
              <a:t>material</a:t>
            </a:r>
            <a:r>
              <a:rPr lang="fr-FR" sz="1600" dirty="0">
                <a:solidFill>
                  <a:schemeClr val="bg1"/>
                </a:solidFill>
              </a:rPr>
              <a:t> </a:t>
            </a:r>
            <a:r>
              <a:rPr lang="fr-FR" sz="1600" dirty="0" err="1">
                <a:solidFill>
                  <a:schemeClr val="bg1"/>
                </a:solidFill>
              </a:rPr>
              <a:t>thus</a:t>
            </a:r>
            <a:r>
              <a:rPr lang="fr-FR" sz="1600" dirty="0">
                <a:solidFill>
                  <a:schemeClr val="bg1"/>
                </a:solidFill>
              </a:rPr>
              <a:t> </a:t>
            </a:r>
            <a:r>
              <a:rPr lang="fr-FR" sz="1600" dirty="0" err="1">
                <a:solidFill>
                  <a:schemeClr val="bg1"/>
                </a:solidFill>
              </a:rPr>
              <a:t>farther</a:t>
            </a:r>
            <a:r>
              <a:rPr lang="fr-FR" sz="1600" dirty="0">
                <a:solidFill>
                  <a:schemeClr val="bg1"/>
                </a:solidFill>
              </a:rPr>
              <a:t> for the central source: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>
                <a:solidFill>
                  <a:schemeClr val="bg1"/>
                </a:solidFill>
              </a:rPr>
              <a:t>L-band : </a:t>
            </a:r>
            <a:r>
              <a:rPr lang="fr-FR" sz="1600" dirty="0" err="1">
                <a:solidFill>
                  <a:schemeClr val="bg1"/>
                </a:solidFill>
              </a:rPr>
              <a:t>material</a:t>
            </a:r>
            <a:r>
              <a:rPr lang="fr-FR" sz="1600" dirty="0">
                <a:solidFill>
                  <a:schemeClr val="bg1"/>
                </a:solidFill>
              </a:rPr>
              <a:t> </a:t>
            </a:r>
            <a:r>
              <a:rPr lang="fr-FR" sz="1600" dirty="0" err="1">
                <a:solidFill>
                  <a:schemeClr val="bg1"/>
                </a:solidFill>
              </a:rPr>
              <a:t>with</a:t>
            </a:r>
            <a:r>
              <a:rPr lang="fr-FR" sz="1600" dirty="0">
                <a:solidFill>
                  <a:schemeClr val="bg1"/>
                </a:solidFill>
              </a:rPr>
              <a:t> T&gt;700K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>
                <a:solidFill>
                  <a:schemeClr val="bg1"/>
                </a:solidFill>
              </a:rPr>
              <a:t>N-band : </a:t>
            </a:r>
            <a:r>
              <a:rPr lang="fr-FR" sz="1600" dirty="0" err="1">
                <a:solidFill>
                  <a:schemeClr val="bg1"/>
                </a:solidFill>
              </a:rPr>
              <a:t>material</a:t>
            </a:r>
            <a:r>
              <a:rPr lang="fr-FR" sz="1600" dirty="0">
                <a:solidFill>
                  <a:schemeClr val="bg1"/>
                </a:solidFill>
              </a:rPr>
              <a:t> </a:t>
            </a:r>
            <a:r>
              <a:rPr lang="fr-FR" sz="1600" dirty="0" err="1">
                <a:solidFill>
                  <a:schemeClr val="bg1"/>
                </a:solidFill>
              </a:rPr>
              <a:t>with</a:t>
            </a:r>
            <a:r>
              <a:rPr lang="fr-FR" sz="1600" dirty="0">
                <a:solidFill>
                  <a:schemeClr val="bg1"/>
                </a:solidFill>
              </a:rPr>
              <a:t> T&gt;200K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66" name="ZoneTexte 65">
            <a:extLst>
              <a:ext uri="{FF2B5EF4-FFF2-40B4-BE49-F238E27FC236}">
                <a16:creationId xmlns:a16="http://schemas.microsoft.com/office/drawing/2014/main" id="{56806017-8C1B-4DF5-898C-34190361398F}"/>
              </a:ext>
            </a:extLst>
          </p:cNvPr>
          <p:cNvSpPr txBox="1"/>
          <p:nvPr/>
        </p:nvSpPr>
        <p:spPr>
          <a:xfrm>
            <a:off x="7357679" y="5061388"/>
            <a:ext cx="4568705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r-FR" sz="1600" dirty="0">
                <a:solidFill>
                  <a:schemeClr val="bg1"/>
                </a:solidFill>
              </a:rPr>
              <a:t>The </a:t>
            </a:r>
            <a:r>
              <a:rPr lang="fr-FR" sz="1600" dirty="0" err="1">
                <a:solidFill>
                  <a:schemeClr val="bg1"/>
                </a:solidFill>
              </a:rPr>
              <a:t>dusty</a:t>
            </a:r>
            <a:r>
              <a:rPr lang="fr-FR" sz="1600" dirty="0">
                <a:solidFill>
                  <a:schemeClr val="bg1"/>
                </a:solidFill>
              </a:rPr>
              <a:t> </a:t>
            </a:r>
            <a:r>
              <a:rPr lang="fr-FR" sz="1600" dirty="0" err="1">
                <a:solidFill>
                  <a:schemeClr val="bg1"/>
                </a:solidFill>
              </a:rPr>
              <a:t>disk</a:t>
            </a:r>
            <a:r>
              <a:rPr lang="fr-FR" sz="1600" dirty="0">
                <a:solidFill>
                  <a:schemeClr val="bg1"/>
                </a:solidFill>
              </a:rPr>
              <a:t> </a:t>
            </a:r>
            <a:r>
              <a:rPr lang="fr-FR" sz="1600" dirty="0" err="1">
                <a:solidFill>
                  <a:schemeClr val="bg1"/>
                </a:solidFill>
              </a:rPr>
              <a:t>density</a:t>
            </a:r>
            <a:r>
              <a:rPr lang="fr-FR" sz="1600" dirty="0">
                <a:solidFill>
                  <a:schemeClr val="bg1"/>
                </a:solidFill>
              </a:rPr>
              <a:t>, </a:t>
            </a:r>
            <a:r>
              <a:rPr lang="fr-FR" sz="1600" dirty="0" err="1">
                <a:solidFill>
                  <a:schemeClr val="bg1"/>
                </a:solidFill>
              </a:rPr>
              <a:t>temperature</a:t>
            </a:r>
            <a:r>
              <a:rPr lang="fr-FR" sz="1600" dirty="0">
                <a:solidFill>
                  <a:schemeClr val="bg1"/>
                </a:solidFill>
              </a:rPr>
              <a:t> and </a:t>
            </a:r>
            <a:r>
              <a:rPr lang="fr-FR" sz="1600" dirty="0" err="1">
                <a:solidFill>
                  <a:schemeClr val="bg1"/>
                </a:solidFill>
              </a:rPr>
              <a:t>chemical</a:t>
            </a:r>
            <a:r>
              <a:rPr lang="fr-FR" sz="1600" dirty="0">
                <a:solidFill>
                  <a:schemeClr val="bg1"/>
                </a:solidFill>
              </a:rPr>
              <a:t> composition</a:t>
            </a:r>
            <a:endParaRPr lang="en-US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94284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>
            <a:extLst>
              <a:ext uri="{FF2B5EF4-FFF2-40B4-BE49-F238E27FC236}">
                <a16:creationId xmlns:a16="http://schemas.microsoft.com/office/drawing/2014/main" id="{148150E1-99BC-4B18-8FDD-3B57F26974A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-209" b="-1"/>
          <a:stretch/>
        </p:blipFill>
        <p:spPr>
          <a:xfrm>
            <a:off x="176885" y="636692"/>
            <a:ext cx="6585710" cy="19854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B88A7616-08C0-4B58-8C67-65B1A1C0CF3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4676" y="2760554"/>
            <a:ext cx="6597919" cy="2078345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E79969FF-A97A-41C3-B91F-A8D3E608588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65604"/>
          <a:stretch/>
        </p:blipFill>
        <p:spPr>
          <a:xfrm>
            <a:off x="176885" y="4970299"/>
            <a:ext cx="6585710" cy="1297177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97D0BDBB-D463-4BE3-8D91-D7366E569B27}"/>
              </a:ext>
            </a:extLst>
          </p:cNvPr>
          <p:cNvSpPr/>
          <p:nvPr/>
        </p:nvSpPr>
        <p:spPr>
          <a:xfrm>
            <a:off x="7191583" y="379710"/>
            <a:ext cx="4629665" cy="242453"/>
          </a:xfrm>
          <a:prstGeom prst="rect">
            <a:avLst/>
          </a:prstGeom>
          <a:solidFill>
            <a:schemeClr val="bg1">
              <a:alpha val="30000"/>
            </a:schemeClr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643551BB-79BB-4096-A3E3-8003433875CA}"/>
              </a:ext>
            </a:extLst>
          </p:cNvPr>
          <p:cNvSpPr txBox="1"/>
          <p:nvPr/>
        </p:nvSpPr>
        <p:spPr>
          <a:xfrm>
            <a:off x="0" y="0"/>
            <a:ext cx="424988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>
                <a:solidFill>
                  <a:srgbClr val="009A00"/>
                </a:solidFill>
                <a:latin typeface="Minecraft" panose="02000603000000000000" pitchFamily="2" charset="0"/>
                <a:ea typeface="Minecraft" panose="02000603000000000000" pitchFamily="2" charset="0"/>
              </a:rPr>
              <a:t>The 10th VLTI </a:t>
            </a:r>
            <a:r>
              <a:rPr lang="fr-FR" sz="1600" dirty="0" err="1">
                <a:solidFill>
                  <a:srgbClr val="009A00"/>
                </a:solidFill>
                <a:latin typeface="Minecraft" panose="02000603000000000000" pitchFamily="2" charset="0"/>
                <a:ea typeface="Minecraft" panose="02000603000000000000" pitchFamily="2" charset="0"/>
              </a:rPr>
              <a:t>School</a:t>
            </a:r>
            <a:r>
              <a:rPr lang="fr-FR" sz="1600" dirty="0">
                <a:solidFill>
                  <a:srgbClr val="009A00"/>
                </a:solidFill>
                <a:latin typeface="Minecraft" panose="02000603000000000000" pitchFamily="2" charset="0"/>
                <a:ea typeface="Minecraft" panose="02000603000000000000" pitchFamily="2" charset="0"/>
              </a:rPr>
              <a:t> of </a:t>
            </a:r>
            <a:r>
              <a:rPr lang="fr-FR" sz="1600" dirty="0" err="1">
                <a:solidFill>
                  <a:srgbClr val="009A00"/>
                </a:solidFill>
                <a:latin typeface="Minecraft" panose="02000603000000000000" pitchFamily="2" charset="0"/>
                <a:ea typeface="Minecraft" panose="02000603000000000000" pitchFamily="2" charset="0"/>
              </a:rPr>
              <a:t>Interferometry</a:t>
            </a:r>
            <a:r>
              <a:rPr lang="fr-FR" sz="1600" dirty="0">
                <a:solidFill>
                  <a:srgbClr val="009A00"/>
                </a:solidFill>
                <a:latin typeface="Minecraft" panose="02000603000000000000" pitchFamily="2" charset="0"/>
                <a:ea typeface="Minecraft" panose="02000603000000000000" pitchFamily="2" charset="0"/>
              </a:rPr>
              <a:t> 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D5FAEEE7-4E1D-4EBB-A5EC-73E9F214D932}"/>
              </a:ext>
            </a:extLst>
          </p:cNvPr>
          <p:cNvSpPr/>
          <p:nvPr/>
        </p:nvSpPr>
        <p:spPr>
          <a:xfrm>
            <a:off x="4942114" y="0"/>
            <a:ext cx="724988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fr-FR" dirty="0">
                <a:solidFill>
                  <a:srgbClr val="009A00"/>
                </a:solidFill>
                <a:latin typeface="Minecraft" panose="02000603000000000000" pitchFamily="2" charset="0"/>
                <a:ea typeface="Minecraft" panose="02000603000000000000" pitchFamily="2" charset="0"/>
              </a:rPr>
              <a:t>Practice session I: </a:t>
            </a:r>
            <a:r>
              <a:rPr lang="fr-FR" dirty="0" err="1">
                <a:solidFill>
                  <a:srgbClr val="009A00"/>
                </a:solidFill>
                <a:latin typeface="Minecraft" panose="02000603000000000000" pitchFamily="2" charset="0"/>
                <a:ea typeface="Minecraft" panose="02000603000000000000" pitchFamily="2" charset="0"/>
              </a:rPr>
              <a:t>Interferometry</a:t>
            </a:r>
            <a:r>
              <a:rPr lang="fr-FR" dirty="0">
                <a:solidFill>
                  <a:srgbClr val="009A00"/>
                </a:solidFill>
                <a:latin typeface="Minecraft" panose="02000603000000000000" pitchFamily="2" charset="0"/>
                <a:ea typeface="Minecraft" panose="02000603000000000000" pitchFamily="2" charset="0"/>
              </a:rPr>
              <a:t> basics </a:t>
            </a:r>
            <a:r>
              <a:rPr lang="fr-FR" dirty="0" err="1">
                <a:solidFill>
                  <a:srgbClr val="009A00"/>
                </a:solidFill>
                <a:latin typeface="Minecraft" panose="02000603000000000000" pitchFamily="2" charset="0"/>
                <a:ea typeface="Minecraft" panose="02000603000000000000" pitchFamily="2" charset="0"/>
              </a:rPr>
              <a:t>with</a:t>
            </a:r>
            <a:r>
              <a:rPr lang="fr-FR" dirty="0">
                <a:solidFill>
                  <a:srgbClr val="009A00"/>
                </a:solidFill>
                <a:latin typeface="Minecraft" panose="02000603000000000000" pitchFamily="2" charset="0"/>
                <a:ea typeface="Minecraft" panose="02000603000000000000" pitchFamily="2" charset="0"/>
              </a:rPr>
              <a:t> ASPRO</a:t>
            </a:r>
            <a:endParaRPr lang="en-US" sz="3600" dirty="0">
              <a:solidFill>
                <a:srgbClr val="009A00"/>
              </a:solidFill>
              <a:latin typeface="Minecraft" panose="02000603000000000000" pitchFamily="2" charset="0"/>
              <a:ea typeface="Minecraft" panose="02000603000000000000" pitchFamily="2" charset="0"/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FD2BF290-11FE-4976-AF01-29C2018604D2}"/>
              </a:ext>
            </a:extLst>
          </p:cNvPr>
          <p:cNvSpPr txBox="1"/>
          <p:nvPr/>
        </p:nvSpPr>
        <p:spPr>
          <a:xfrm rot="784619">
            <a:off x="10629141" y="138499"/>
            <a:ext cx="16594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>
                <a:solidFill>
                  <a:srgbClr val="FF0000"/>
                </a:solidFill>
                <a:latin typeface="Minecraft" panose="02000603000000000000" pitchFamily="2" charset="0"/>
                <a:ea typeface="Minecraft" panose="02000603000000000000" pitchFamily="2" charset="0"/>
              </a:rPr>
              <a:t>Corrections</a:t>
            </a:r>
            <a:endParaRPr lang="en-US" sz="800" dirty="0">
              <a:solidFill>
                <a:srgbClr val="FF0000"/>
              </a:solidFill>
              <a:latin typeface="Minecraft" panose="02000603000000000000" pitchFamily="2" charset="0"/>
              <a:ea typeface="Minecraft" panose="02000603000000000000" pitchFamily="2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C11C99B-43E6-46A1-828D-27534DCDEF33}"/>
              </a:ext>
            </a:extLst>
          </p:cNvPr>
          <p:cNvSpPr/>
          <p:nvPr/>
        </p:nvSpPr>
        <p:spPr>
          <a:xfrm>
            <a:off x="219869" y="679151"/>
            <a:ext cx="4903961" cy="276726"/>
          </a:xfrm>
          <a:prstGeom prst="rect">
            <a:avLst/>
          </a:prstGeom>
          <a:solidFill>
            <a:srgbClr val="00FF00">
              <a:alpha val="30000"/>
            </a:srgbClr>
          </a:solidFill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Connecteur droit 6">
            <a:extLst>
              <a:ext uri="{FF2B5EF4-FFF2-40B4-BE49-F238E27FC236}">
                <a16:creationId xmlns:a16="http://schemas.microsoft.com/office/drawing/2014/main" id="{F52C9CB1-21ED-487A-98F9-14F97675C01E}"/>
              </a:ext>
            </a:extLst>
          </p:cNvPr>
          <p:cNvCxnSpPr>
            <a:cxnSpLocks/>
            <a:stCxn id="4" idx="3"/>
            <a:endCxn id="18" idx="1"/>
          </p:cNvCxnSpPr>
          <p:nvPr/>
        </p:nvCxnSpPr>
        <p:spPr>
          <a:xfrm flipV="1">
            <a:off x="5123830" y="500937"/>
            <a:ext cx="2067753" cy="316577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ZoneTexte 16">
            <a:extLst>
              <a:ext uri="{FF2B5EF4-FFF2-40B4-BE49-F238E27FC236}">
                <a16:creationId xmlns:a16="http://schemas.microsoft.com/office/drawing/2014/main" id="{7E4F31C4-3325-4478-B428-C944435F87F9}"/>
              </a:ext>
            </a:extLst>
          </p:cNvPr>
          <p:cNvSpPr txBox="1"/>
          <p:nvPr/>
        </p:nvSpPr>
        <p:spPr>
          <a:xfrm>
            <a:off x="7252544" y="372393"/>
            <a:ext cx="4568705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l-GR" sz="1600" dirty="0">
                <a:solidFill>
                  <a:schemeClr val="bg1"/>
                </a:solidFill>
              </a:rPr>
              <a:t>α</a:t>
            </a:r>
            <a:r>
              <a:rPr lang="fr-FR" sz="1600" dirty="0">
                <a:solidFill>
                  <a:schemeClr val="bg1"/>
                </a:solidFill>
              </a:rPr>
              <a:t> = 06:28:17.42  </a:t>
            </a:r>
            <a:r>
              <a:rPr lang="el-GR" sz="1600" dirty="0">
                <a:solidFill>
                  <a:schemeClr val="bg1"/>
                </a:solidFill>
              </a:rPr>
              <a:t>δ</a:t>
            </a:r>
            <a:r>
              <a:rPr lang="fr-FR" sz="1600" dirty="0">
                <a:solidFill>
                  <a:schemeClr val="bg1"/>
                </a:solidFill>
              </a:rPr>
              <a:t> = -13:03:11.13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2B40499-C3EE-4E09-B77A-5A322B0F3182}"/>
              </a:ext>
            </a:extLst>
          </p:cNvPr>
          <p:cNvSpPr/>
          <p:nvPr/>
        </p:nvSpPr>
        <p:spPr>
          <a:xfrm>
            <a:off x="219869" y="1833561"/>
            <a:ext cx="3428587" cy="269805"/>
          </a:xfrm>
          <a:prstGeom prst="rect">
            <a:avLst/>
          </a:prstGeom>
          <a:solidFill>
            <a:srgbClr val="00FF00">
              <a:alpha val="30000"/>
            </a:srgbClr>
          </a:solidFill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F85CE749-D9B7-4516-B95F-1D6A632E5BD9}"/>
              </a:ext>
            </a:extLst>
          </p:cNvPr>
          <p:cNvSpPr/>
          <p:nvPr/>
        </p:nvSpPr>
        <p:spPr>
          <a:xfrm>
            <a:off x="213075" y="3984665"/>
            <a:ext cx="3332061" cy="255435"/>
          </a:xfrm>
          <a:prstGeom prst="rect">
            <a:avLst/>
          </a:prstGeom>
          <a:solidFill>
            <a:srgbClr val="00FF00">
              <a:alpha val="30000"/>
            </a:srgbClr>
          </a:solidFill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3AACB9A5-9AA6-4A8C-8F1B-7873361AC68B}"/>
              </a:ext>
            </a:extLst>
          </p:cNvPr>
          <p:cNvSpPr/>
          <p:nvPr/>
        </p:nvSpPr>
        <p:spPr>
          <a:xfrm>
            <a:off x="213074" y="4985942"/>
            <a:ext cx="5255037" cy="280258"/>
          </a:xfrm>
          <a:prstGeom prst="rect">
            <a:avLst/>
          </a:prstGeom>
          <a:solidFill>
            <a:srgbClr val="00FF00">
              <a:alpha val="30000"/>
            </a:srgbClr>
          </a:solidFill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45C03F16-B01D-46D4-BD53-494387915A44}"/>
              </a:ext>
            </a:extLst>
          </p:cNvPr>
          <p:cNvSpPr/>
          <p:nvPr/>
        </p:nvSpPr>
        <p:spPr>
          <a:xfrm>
            <a:off x="7191583" y="686249"/>
            <a:ext cx="4629665" cy="242453"/>
          </a:xfrm>
          <a:prstGeom prst="rect">
            <a:avLst/>
          </a:prstGeom>
          <a:solidFill>
            <a:schemeClr val="bg1">
              <a:alpha val="30000"/>
            </a:schemeClr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5" name="Connecteur droit 44">
            <a:extLst>
              <a:ext uri="{FF2B5EF4-FFF2-40B4-BE49-F238E27FC236}">
                <a16:creationId xmlns:a16="http://schemas.microsoft.com/office/drawing/2014/main" id="{7933637E-B800-4EB3-95A5-9AE9857683A3}"/>
              </a:ext>
            </a:extLst>
          </p:cNvPr>
          <p:cNvCxnSpPr>
            <a:cxnSpLocks/>
            <a:stCxn id="13" idx="3"/>
            <a:endCxn id="43" idx="1"/>
          </p:cNvCxnSpPr>
          <p:nvPr/>
        </p:nvCxnSpPr>
        <p:spPr>
          <a:xfrm flipV="1">
            <a:off x="3648456" y="807476"/>
            <a:ext cx="3543127" cy="116098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ZoneTexte 45">
            <a:extLst>
              <a:ext uri="{FF2B5EF4-FFF2-40B4-BE49-F238E27FC236}">
                <a16:creationId xmlns:a16="http://schemas.microsoft.com/office/drawing/2014/main" id="{4D8C443E-A4DB-4C49-8284-2440A9F10886}"/>
              </a:ext>
            </a:extLst>
          </p:cNvPr>
          <p:cNvSpPr txBox="1"/>
          <p:nvPr/>
        </p:nvSpPr>
        <p:spPr>
          <a:xfrm>
            <a:off x="7252544" y="661995"/>
            <a:ext cx="4568705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FR" sz="1600" dirty="0" err="1">
                <a:solidFill>
                  <a:schemeClr val="bg1"/>
                </a:solidFill>
              </a:rPr>
              <a:t>From</a:t>
            </a:r>
            <a:r>
              <a:rPr lang="fr-FR" sz="1600" dirty="0">
                <a:solidFill>
                  <a:schemeClr val="bg1"/>
                </a:solidFill>
              </a:rPr>
              <a:t> </a:t>
            </a:r>
            <a:r>
              <a:rPr lang="fr-FR" sz="1600" dirty="0" err="1">
                <a:solidFill>
                  <a:schemeClr val="bg1"/>
                </a:solidFill>
              </a:rPr>
              <a:t>September</a:t>
            </a:r>
            <a:r>
              <a:rPr lang="fr-FR" sz="1600" dirty="0">
                <a:solidFill>
                  <a:schemeClr val="bg1"/>
                </a:solidFill>
              </a:rPr>
              <a:t> to April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24CAE179-CA3F-4F93-9CBC-D170A05C2620}"/>
              </a:ext>
            </a:extLst>
          </p:cNvPr>
          <p:cNvSpPr/>
          <p:nvPr/>
        </p:nvSpPr>
        <p:spPr>
          <a:xfrm>
            <a:off x="213075" y="2105080"/>
            <a:ext cx="5017293" cy="269803"/>
          </a:xfrm>
          <a:prstGeom prst="rect">
            <a:avLst/>
          </a:prstGeom>
          <a:solidFill>
            <a:srgbClr val="00FF00">
              <a:alpha val="30000"/>
            </a:srgbClr>
          </a:solidFill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D9CBCC1B-7BAF-4E44-9CE1-C8B7B393E13A}"/>
              </a:ext>
            </a:extLst>
          </p:cNvPr>
          <p:cNvSpPr/>
          <p:nvPr/>
        </p:nvSpPr>
        <p:spPr>
          <a:xfrm>
            <a:off x="206281" y="2365938"/>
            <a:ext cx="5030881" cy="269803"/>
          </a:xfrm>
          <a:prstGeom prst="rect">
            <a:avLst/>
          </a:prstGeom>
          <a:solidFill>
            <a:srgbClr val="00FF00">
              <a:alpha val="30000"/>
            </a:srgbClr>
          </a:solidFill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A2D41040-0AC5-4552-83A8-1F5DED546349}"/>
              </a:ext>
            </a:extLst>
          </p:cNvPr>
          <p:cNvSpPr/>
          <p:nvPr/>
        </p:nvSpPr>
        <p:spPr>
          <a:xfrm>
            <a:off x="219869" y="2759311"/>
            <a:ext cx="4903961" cy="269803"/>
          </a:xfrm>
          <a:prstGeom prst="rect">
            <a:avLst/>
          </a:prstGeom>
          <a:solidFill>
            <a:srgbClr val="00FF00">
              <a:alpha val="30000"/>
            </a:srgbClr>
          </a:solidFill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099CBF83-7C1D-4B63-9293-2242D3499F19}"/>
              </a:ext>
            </a:extLst>
          </p:cNvPr>
          <p:cNvSpPr/>
          <p:nvPr/>
        </p:nvSpPr>
        <p:spPr>
          <a:xfrm>
            <a:off x="219869" y="3454395"/>
            <a:ext cx="4809331" cy="269803"/>
          </a:xfrm>
          <a:prstGeom prst="rect">
            <a:avLst/>
          </a:prstGeom>
          <a:solidFill>
            <a:srgbClr val="00FF00">
              <a:alpha val="30000"/>
            </a:srgbClr>
          </a:solidFill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9070497A-DAC9-421E-9DCA-A0A549260B60}"/>
              </a:ext>
            </a:extLst>
          </p:cNvPr>
          <p:cNvSpPr/>
          <p:nvPr/>
        </p:nvSpPr>
        <p:spPr>
          <a:xfrm>
            <a:off x="219869" y="4256455"/>
            <a:ext cx="5161498" cy="280258"/>
          </a:xfrm>
          <a:prstGeom prst="rect">
            <a:avLst/>
          </a:prstGeom>
          <a:solidFill>
            <a:srgbClr val="00FF00">
              <a:alpha val="30000"/>
            </a:srgbClr>
          </a:solidFill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2F38647F-F1DD-4098-A5CA-B5DB4BCCE43D}"/>
              </a:ext>
            </a:extLst>
          </p:cNvPr>
          <p:cNvSpPr/>
          <p:nvPr/>
        </p:nvSpPr>
        <p:spPr>
          <a:xfrm>
            <a:off x="219869" y="4542914"/>
            <a:ext cx="4324699" cy="253969"/>
          </a:xfrm>
          <a:prstGeom prst="rect">
            <a:avLst/>
          </a:prstGeom>
          <a:solidFill>
            <a:srgbClr val="00FF00">
              <a:alpha val="30000"/>
            </a:srgbClr>
          </a:solidFill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490D3BD6-8DEA-473D-902D-E084A7A5BECE}"/>
              </a:ext>
            </a:extLst>
          </p:cNvPr>
          <p:cNvSpPr/>
          <p:nvPr/>
        </p:nvSpPr>
        <p:spPr>
          <a:xfrm>
            <a:off x="219869" y="5680912"/>
            <a:ext cx="3325267" cy="280258"/>
          </a:xfrm>
          <a:prstGeom prst="rect">
            <a:avLst/>
          </a:prstGeom>
          <a:solidFill>
            <a:srgbClr val="00FF00">
              <a:alpha val="30000"/>
            </a:srgbClr>
          </a:solidFill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89D060E6-4D71-4B65-9EE7-677AC73E8DD2}"/>
              </a:ext>
            </a:extLst>
          </p:cNvPr>
          <p:cNvSpPr/>
          <p:nvPr/>
        </p:nvSpPr>
        <p:spPr>
          <a:xfrm>
            <a:off x="219868" y="5967600"/>
            <a:ext cx="5255037" cy="280258"/>
          </a:xfrm>
          <a:prstGeom prst="rect">
            <a:avLst/>
          </a:prstGeom>
          <a:solidFill>
            <a:srgbClr val="00FF00">
              <a:alpha val="30000"/>
            </a:srgbClr>
          </a:solidFill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C58C9917-45EC-410F-AAD9-9A4388FC5BFF}"/>
              </a:ext>
            </a:extLst>
          </p:cNvPr>
          <p:cNvSpPr/>
          <p:nvPr/>
        </p:nvSpPr>
        <p:spPr>
          <a:xfrm>
            <a:off x="7191582" y="1013274"/>
            <a:ext cx="4629665" cy="242453"/>
          </a:xfrm>
          <a:prstGeom prst="rect">
            <a:avLst/>
          </a:prstGeom>
          <a:solidFill>
            <a:schemeClr val="bg1">
              <a:alpha val="30000"/>
            </a:schemeClr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8" name="Connecteur droit 67">
            <a:extLst>
              <a:ext uri="{FF2B5EF4-FFF2-40B4-BE49-F238E27FC236}">
                <a16:creationId xmlns:a16="http://schemas.microsoft.com/office/drawing/2014/main" id="{D6DA5FB3-E849-425E-B189-4D12AD3B3CA5}"/>
              </a:ext>
            </a:extLst>
          </p:cNvPr>
          <p:cNvCxnSpPr>
            <a:cxnSpLocks/>
            <a:endCxn id="67" idx="1"/>
          </p:cNvCxnSpPr>
          <p:nvPr/>
        </p:nvCxnSpPr>
        <p:spPr>
          <a:xfrm flipV="1">
            <a:off x="5237162" y="1134501"/>
            <a:ext cx="1954420" cy="112573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ZoneTexte 68">
            <a:extLst>
              <a:ext uri="{FF2B5EF4-FFF2-40B4-BE49-F238E27FC236}">
                <a16:creationId xmlns:a16="http://schemas.microsoft.com/office/drawing/2014/main" id="{159CA7AF-D3D7-4BBD-B1B2-2F47967F0B78}"/>
              </a:ext>
            </a:extLst>
          </p:cNvPr>
          <p:cNvSpPr txBox="1"/>
          <p:nvPr/>
        </p:nvSpPr>
        <p:spPr>
          <a:xfrm>
            <a:off x="7252543" y="989020"/>
            <a:ext cx="4568705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FR" sz="1600" dirty="0" err="1">
                <a:solidFill>
                  <a:schemeClr val="bg1"/>
                </a:solidFill>
              </a:rPr>
              <a:t>December</a:t>
            </a:r>
            <a:r>
              <a:rPr lang="fr-FR" sz="1600" dirty="0">
                <a:solidFill>
                  <a:schemeClr val="bg1"/>
                </a:solidFill>
              </a:rPr>
              <a:t> or </a:t>
            </a:r>
            <a:r>
              <a:rPr lang="fr-FR" sz="1600" dirty="0" err="1">
                <a:solidFill>
                  <a:schemeClr val="bg1"/>
                </a:solidFill>
              </a:rPr>
              <a:t>January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6D05621E-CDEF-48EE-8809-084C85B7803A}"/>
              </a:ext>
            </a:extLst>
          </p:cNvPr>
          <p:cNvSpPr/>
          <p:nvPr/>
        </p:nvSpPr>
        <p:spPr>
          <a:xfrm>
            <a:off x="7184788" y="1319813"/>
            <a:ext cx="4629665" cy="538954"/>
          </a:xfrm>
          <a:prstGeom prst="rect">
            <a:avLst/>
          </a:prstGeom>
          <a:solidFill>
            <a:schemeClr val="bg1">
              <a:alpha val="30000"/>
            </a:schemeClr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1" name="Connecteur droit 70">
            <a:extLst>
              <a:ext uri="{FF2B5EF4-FFF2-40B4-BE49-F238E27FC236}">
                <a16:creationId xmlns:a16="http://schemas.microsoft.com/office/drawing/2014/main" id="{EC3386CB-F1C6-4A96-9651-F3EABEDF750F}"/>
              </a:ext>
            </a:extLst>
          </p:cNvPr>
          <p:cNvCxnSpPr>
            <a:cxnSpLocks/>
            <a:stCxn id="56" idx="3"/>
            <a:endCxn id="70" idx="1"/>
          </p:cNvCxnSpPr>
          <p:nvPr/>
        </p:nvCxnSpPr>
        <p:spPr>
          <a:xfrm flipV="1">
            <a:off x="5237162" y="1589290"/>
            <a:ext cx="1947626" cy="91155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ZoneTexte 71">
            <a:extLst>
              <a:ext uri="{FF2B5EF4-FFF2-40B4-BE49-F238E27FC236}">
                <a16:creationId xmlns:a16="http://schemas.microsoft.com/office/drawing/2014/main" id="{1B9C7172-F5DF-4A20-AF51-D6A6CECEAA76}"/>
              </a:ext>
            </a:extLst>
          </p:cNvPr>
          <p:cNvSpPr txBox="1"/>
          <p:nvPr/>
        </p:nvSpPr>
        <p:spPr>
          <a:xfrm>
            <a:off x="7245749" y="1295559"/>
            <a:ext cx="4568705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FR" sz="1600" dirty="0">
                <a:solidFill>
                  <a:schemeClr val="bg1"/>
                </a:solidFill>
              </a:rPr>
              <a:t>Optimal date </a:t>
            </a:r>
            <a:r>
              <a:rPr lang="fr-FR" sz="1600" dirty="0" err="1">
                <a:solidFill>
                  <a:schemeClr val="bg1"/>
                </a:solidFill>
              </a:rPr>
              <a:t>only</a:t>
            </a:r>
            <a:r>
              <a:rPr lang="fr-FR" sz="1600" dirty="0">
                <a:solidFill>
                  <a:schemeClr val="bg1"/>
                </a:solidFill>
              </a:rPr>
              <a:t> </a:t>
            </a:r>
            <a:r>
              <a:rPr lang="fr-FR" sz="1600" dirty="0" err="1">
                <a:solidFill>
                  <a:schemeClr val="bg1"/>
                </a:solidFill>
              </a:rPr>
              <a:t>depends</a:t>
            </a:r>
            <a:r>
              <a:rPr lang="fr-FR" sz="1600" dirty="0">
                <a:solidFill>
                  <a:schemeClr val="bg1"/>
                </a:solidFill>
              </a:rPr>
              <a:t> on </a:t>
            </a:r>
            <a:r>
              <a:rPr lang="el-GR" sz="1600" dirty="0">
                <a:solidFill>
                  <a:schemeClr val="bg1"/>
                </a:solidFill>
              </a:rPr>
              <a:t>α</a:t>
            </a:r>
            <a:endParaRPr lang="fr-FR" sz="1600" dirty="0">
              <a:solidFill>
                <a:schemeClr val="bg1"/>
              </a:solidFill>
            </a:endParaRPr>
          </a:p>
          <a:p>
            <a:pPr algn="ctr"/>
            <a:r>
              <a:rPr lang="fr-FR" sz="1600" dirty="0">
                <a:solidFill>
                  <a:schemeClr val="bg1"/>
                </a:solidFill>
              </a:rPr>
              <a:t>But the </a:t>
            </a:r>
            <a:r>
              <a:rPr lang="fr-FR" sz="1600" dirty="0" err="1">
                <a:solidFill>
                  <a:schemeClr val="bg1"/>
                </a:solidFill>
              </a:rPr>
              <a:t>Observability</a:t>
            </a:r>
            <a:r>
              <a:rPr lang="fr-FR" sz="1600" dirty="0">
                <a:solidFill>
                  <a:schemeClr val="bg1"/>
                </a:solidFill>
              </a:rPr>
              <a:t> </a:t>
            </a:r>
            <a:r>
              <a:rPr lang="fr-FR" sz="1600" dirty="0" err="1">
                <a:solidFill>
                  <a:schemeClr val="bg1"/>
                </a:solidFill>
              </a:rPr>
              <a:t>also</a:t>
            </a:r>
            <a:r>
              <a:rPr lang="fr-FR" sz="1600" dirty="0">
                <a:solidFill>
                  <a:schemeClr val="bg1"/>
                </a:solidFill>
              </a:rPr>
              <a:t> </a:t>
            </a:r>
            <a:r>
              <a:rPr lang="fr-FR" sz="1600" dirty="0" err="1">
                <a:solidFill>
                  <a:schemeClr val="bg1"/>
                </a:solidFill>
              </a:rPr>
              <a:t>depends</a:t>
            </a:r>
            <a:r>
              <a:rPr lang="fr-FR" sz="1600" dirty="0">
                <a:solidFill>
                  <a:schemeClr val="bg1"/>
                </a:solidFill>
              </a:rPr>
              <a:t> on </a:t>
            </a:r>
            <a:r>
              <a:rPr lang="el-GR" sz="1600" dirty="0">
                <a:solidFill>
                  <a:schemeClr val="bg1"/>
                </a:solidFill>
              </a:rPr>
              <a:t>δ</a:t>
            </a:r>
            <a:r>
              <a:rPr lang="fr-FR" sz="1600" dirty="0">
                <a:solidFill>
                  <a:schemeClr val="bg1"/>
                </a:solidFill>
              </a:rPr>
              <a:t>  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A694BF64-974C-4D8F-8BC3-48867DD8E372}"/>
              </a:ext>
            </a:extLst>
          </p:cNvPr>
          <p:cNvSpPr/>
          <p:nvPr/>
        </p:nvSpPr>
        <p:spPr>
          <a:xfrm>
            <a:off x="7191582" y="1936640"/>
            <a:ext cx="4629665" cy="1092473"/>
          </a:xfrm>
          <a:prstGeom prst="rect">
            <a:avLst/>
          </a:prstGeom>
          <a:solidFill>
            <a:schemeClr val="bg1">
              <a:alpha val="30000"/>
            </a:schemeClr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6" name="Connecteur droit 75">
            <a:extLst>
              <a:ext uri="{FF2B5EF4-FFF2-40B4-BE49-F238E27FC236}">
                <a16:creationId xmlns:a16="http://schemas.microsoft.com/office/drawing/2014/main" id="{4F158D53-160A-40F0-B898-7464658F0CE4}"/>
              </a:ext>
            </a:extLst>
          </p:cNvPr>
          <p:cNvCxnSpPr>
            <a:cxnSpLocks/>
            <a:stCxn id="57" idx="3"/>
            <a:endCxn id="75" idx="1"/>
          </p:cNvCxnSpPr>
          <p:nvPr/>
        </p:nvCxnSpPr>
        <p:spPr>
          <a:xfrm flipV="1">
            <a:off x="5123830" y="2482877"/>
            <a:ext cx="2067752" cy="411336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ZoneTexte 76">
            <a:extLst>
              <a:ext uri="{FF2B5EF4-FFF2-40B4-BE49-F238E27FC236}">
                <a16:creationId xmlns:a16="http://schemas.microsoft.com/office/drawing/2014/main" id="{4AFE20E3-837F-4780-BD9C-770D4AE9529E}"/>
              </a:ext>
            </a:extLst>
          </p:cNvPr>
          <p:cNvSpPr txBox="1"/>
          <p:nvPr/>
        </p:nvSpPr>
        <p:spPr>
          <a:xfrm>
            <a:off x="7265017" y="1953042"/>
            <a:ext cx="4469206" cy="98488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fr-FR" sz="1600" dirty="0">
                <a:solidFill>
                  <a:schemeClr val="bg1"/>
                </a:solidFill>
              </a:rPr>
              <a:t>Moving </a:t>
            </a:r>
            <a:r>
              <a:rPr lang="fr-FR" sz="1600" dirty="0" err="1">
                <a:solidFill>
                  <a:schemeClr val="bg1"/>
                </a:solidFill>
              </a:rPr>
              <a:t>telescopes</a:t>
            </a:r>
            <a:r>
              <a:rPr lang="fr-FR" sz="1600" dirty="0">
                <a:solidFill>
                  <a:schemeClr val="bg1"/>
                </a:solidFill>
              </a:rPr>
              <a:t> </a:t>
            </a:r>
            <a:r>
              <a:rPr lang="fr-FR" sz="1600" dirty="0" err="1">
                <a:solidFill>
                  <a:schemeClr val="bg1"/>
                </a:solidFill>
              </a:rPr>
              <a:t>allows</a:t>
            </a:r>
            <a:r>
              <a:rPr lang="fr-FR" sz="1600" dirty="0">
                <a:solidFill>
                  <a:schemeClr val="bg1"/>
                </a:solidFill>
              </a:rPr>
              <a:t> to </a:t>
            </a:r>
            <a:r>
              <a:rPr lang="fr-FR" sz="1600" dirty="0" err="1">
                <a:solidFill>
                  <a:schemeClr val="bg1"/>
                </a:solidFill>
              </a:rPr>
              <a:t>obtain</a:t>
            </a:r>
            <a:r>
              <a:rPr lang="fr-FR" sz="1600" dirty="0">
                <a:solidFill>
                  <a:schemeClr val="bg1"/>
                </a:solidFill>
              </a:rPr>
              <a:t> </a:t>
            </a:r>
            <a:r>
              <a:rPr lang="fr-FR" sz="1600" dirty="0" err="1">
                <a:solidFill>
                  <a:schemeClr val="bg1"/>
                </a:solidFill>
              </a:rPr>
              <a:t>measurements</a:t>
            </a:r>
            <a:r>
              <a:rPr lang="fr-FR" sz="1600" dirty="0">
                <a:solidFill>
                  <a:schemeClr val="bg1"/>
                </a:solidFill>
              </a:rPr>
              <a:t> </a:t>
            </a:r>
            <a:r>
              <a:rPr lang="fr-FR" sz="1600" dirty="0" err="1">
                <a:solidFill>
                  <a:schemeClr val="bg1"/>
                </a:solidFill>
              </a:rPr>
              <a:t>with</a:t>
            </a:r>
            <a:r>
              <a:rPr lang="fr-FR" sz="1600" dirty="0">
                <a:solidFill>
                  <a:schemeClr val="bg1"/>
                </a:solidFill>
              </a:rPr>
              <a:t> </a:t>
            </a:r>
            <a:r>
              <a:rPr lang="fr-FR" sz="1600" dirty="0" err="1">
                <a:solidFill>
                  <a:schemeClr val="bg1"/>
                </a:solidFill>
              </a:rPr>
              <a:t>different</a:t>
            </a:r>
            <a:r>
              <a:rPr lang="fr-FR" sz="1600" dirty="0">
                <a:solidFill>
                  <a:schemeClr val="bg1"/>
                </a:solidFill>
              </a:rPr>
              <a:t> </a:t>
            </a:r>
            <a:r>
              <a:rPr lang="fr-FR" sz="1600" dirty="0" err="1">
                <a:solidFill>
                  <a:schemeClr val="bg1"/>
                </a:solidFill>
              </a:rPr>
              <a:t>baseline</a:t>
            </a:r>
            <a:r>
              <a:rPr lang="fr-FR" sz="1600" dirty="0">
                <a:solidFill>
                  <a:schemeClr val="bg1"/>
                </a:solidFill>
              </a:rPr>
              <a:t> </a:t>
            </a:r>
            <a:r>
              <a:rPr lang="fr-FR" sz="1600" dirty="0" err="1">
                <a:solidFill>
                  <a:schemeClr val="bg1"/>
                </a:solidFill>
              </a:rPr>
              <a:t>lengths</a:t>
            </a:r>
            <a:r>
              <a:rPr lang="fr-FR" sz="1600" dirty="0">
                <a:solidFill>
                  <a:schemeClr val="bg1"/>
                </a:solidFill>
              </a:rPr>
              <a:t> and orientations, </a:t>
            </a:r>
            <a:r>
              <a:rPr lang="fr-FR" sz="1600" dirty="0" err="1">
                <a:solidFill>
                  <a:schemeClr val="bg1"/>
                </a:solidFill>
              </a:rPr>
              <a:t>thus</a:t>
            </a:r>
            <a:r>
              <a:rPr lang="fr-FR" sz="1600" dirty="0">
                <a:solidFill>
                  <a:schemeClr val="bg1"/>
                </a:solidFill>
              </a:rPr>
              <a:t> </a:t>
            </a:r>
            <a:r>
              <a:rPr lang="fr-FR" sz="1600" dirty="0" err="1">
                <a:solidFill>
                  <a:schemeClr val="bg1"/>
                </a:solidFill>
              </a:rPr>
              <a:t>improving</a:t>
            </a:r>
            <a:r>
              <a:rPr lang="fr-FR" sz="1600" dirty="0">
                <a:solidFill>
                  <a:schemeClr val="bg1"/>
                </a:solidFill>
              </a:rPr>
              <a:t> the sampling of the Fourier </a:t>
            </a:r>
            <a:r>
              <a:rPr lang="fr-FR" sz="1600" dirty="0" err="1">
                <a:solidFill>
                  <a:schemeClr val="bg1"/>
                </a:solidFill>
              </a:rPr>
              <a:t>space</a:t>
            </a:r>
            <a:r>
              <a:rPr lang="fr-FR" sz="1600" dirty="0">
                <a:solidFill>
                  <a:schemeClr val="bg1"/>
                </a:solidFill>
              </a:rPr>
              <a:t> (</a:t>
            </a:r>
            <a:r>
              <a:rPr lang="fr-FR" sz="1600" dirty="0" err="1">
                <a:solidFill>
                  <a:schemeClr val="bg1"/>
                </a:solidFill>
              </a:rPr>
              <a:t>also</a:t>
            </a:r>
            <a:r>
              <a:rPr lang="fr-FR" sz="1600" dirty="0">
                <a:solidFill>
                  <a:schemeClr val="bg1"/>
                </a:solidFill>
              </a:rPr>
              <a:t> </a:t>
            </a:r>
            <a:r>
              <a:rPr lang="fr-FR" sz="1600" dirty="0" err="1">
                <a:solidFill>
                  <a:schemeClr val="bg1"/>
                </a:solidFill>
              </a:rPr>
              <a:t>called</a:t>
            </a:r>
            <a:r>
              <a:rPr lang="fr-FR" sz="1600" dirty="0">
                <a:solidFill>
                  <a:schemeClr val="bg1"/>
                </a:solidFill>
              </a:rPr>
              <a:t> UV </a:t>
            </a:r>
            <a:r>
              <a:rPr lang="fr-FR" sz="1600" dirty="0" err="1">
                <a:solidFill>
                  <a:schemeClr val="bg1"/>
                </a:solidFill>
              </a:rPr>
              <a:t>coverage</a:t>
            </a:r>
            <a:r>
              <a:rPr lang="fr-FR" sz="1600" dirty="0">
                <a:solidFill>
                  <a:schemeClr val="bg1"/>
                </a:solidFill>
              </a:rPr>
              <a:t>)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B81291CB-77AD-486C-806C-F6273AD7F6ED}"/>
              </a:ext>
            </a:extLst>
          </p:cNvPr>
          <p:cNvSpPr/>
          <p:nvPr/>
        </p:nvSpPr>
        <p:spPr>
          <a:xfrm>
            <a:off x="7196761" y="3102057"/>
            <a:ext cx="4629665" cy="242453"/>
          </a:xfrm>
          <a:prstGeom prst="rect">
            <a:avLst/>
          </a:prstGeom>
          <a:solidFill>
            <a:schemeClr val="bg1">
              <a:alpha val="30000"/>
            </a:schemeClr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1" name="Connecteur droit 80">
            <a:extLst>
              <a:ext uri="{FF2B5EF4-FFF2-40B4-BE49-F238E27FC236}">
                <a16:creationId xmlns:a16="http://schemas.microsoft.com/office/drawing/2014/main" id="{1937AB63-D75A-4E4C-9384-4A24A06C193A}"/>
              </a:ext>
            </a:extLst>
          </p:cNvPr>
          <p:cNvCxnSpPr>
            <a:cxnSpLocks/>
            <a:stCxn id="61" idx="3"/>
            <a:endCxn id="80" idx="1"/>
          </p:cNvCxnSpPr>
          <p:nvPr/>
        </p:nvCxnSpPr>
        <p:spPr>
          <a:xfrm flipV="1">
            <a:off x="5029200" y="3223284"/>
            <a:ext cx="2167561" cy="366013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ZoneTexte 81">
            <a:extLst>
              <a:ext uri="{FF2B5EF4-FFF2-40B4-BE49-F238E27FC236}">
                <a16:creationId xmlns:a16="http://schemas.microsoft.com/office/drawing/2014/main" id="{44B2C2C2-4F8A-470A-8EE1-44057A31042B}"/>
              </a:ext>
            </a:extLst>
          </p:cNvPr>
          <p:cNvSpPr txBox="1"/>
          <p:nvPr/>
        </p:nvSpPr>
        <p:spPr>
          <a:xfrm>
            <a:off x="7257722" y="3077803"/>
            <a:ext cx="4568705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FR" sz="1600" dirty="0">
                <a:solidFill>
                  <a:schemeClr val="bg1"/>
                </a:solidFill>
              </a:rPr>
              <a:t>No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66DE4936-DBA9-4C99-83E7-9A9834F02B95}"/>
              </a:ext>
            </a:extLst>
          </p:cNvPr>
          <p:cNvSpPr/>
          <p:nvPr/>
        </p:nvSpPr>
        <p:spPr>
          <a:xfrm>
            <a:off x="7191582" y="3417360"/>
            <a:ext cx="4629665" cy="242453"/>
          </a:xfrm>
          <a:prstGeom prst="rect">
            <a:avLst/>
          </a:prstGeom>
          <a:solidFill>
            <a:schemeClr val="bg1">
              <a:alpha val="30000"/>
            </a:schemeClr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5" name="Connecteur droit 84">
            <a:extLst>
              <a:ext uri="{FF2B5EF4-FFF2-40B4-BE49-F238E27FC236}">
                <a16:creationId xmlns:a16="http://schemas.microsoft.com/office/drawing/2014/main" id="{7F5E19D7-F289-4997-B12D-CE02E48212D1}"/>
              </a:ext>
            </a:extLst>
          </p:cNvPr>
          <p:cNvCxnSpPr>
            <a:cxnSpLocks/>
            <a:endCxn id="84" idx="1"/>
          </p:cNvCxnSpPr>
          <p:nvPr/>
        </p:nvCxnSpPr>
        <p:spPr>
          <a:xfrm flipV="1">
            <a:off x="3545136" y="3538587"/>
            <a:ext cx="3646446" cy="558204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ZoneTexte 85">
            <a:extLst>
              <a:ext uri="{FF2B5EF4-FFF2-40B4-BE49-F238E27FC236}">
                <a16:creationId xmlns:a16="http://schemas.microsoft.com/office/drawing/2014/main" id="{9A23EFB5-0B36-4A89-B2C2-86526CFE3449}"/>
              </a:ext>
            </a:extLst>
          </p:cNvPr>
          <p:cNvSpPr txBox="1"/>
          <p:nvPr/>
        </p:nvSpPr>
        <p:spPr>
          <a:xfrm>
            <a:off x="7252543" y="3393106"/>
            <a:ext cx="4568705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FR" sz="1600" dirty="0">
                <a:solidFill>
                  <a:schemeClr val="bg1"/>
                </a:solidFill>
              </a:rPr>
              <a:t>Yes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D1FB2876-AB1D-47A2-A4E1-EF9ED3D8DA61}"/>
              </a:ext>
            </a:extLst>
          </p:cNvPr>
          <p:cNvSpPr/>
          <p:nvPr/>
        </p:nvSpPr>
        <p:spPr>
          <a:xfrm>
            <a:off x="7191582" y="3725583"/>
            <a:ext cx="4629665" cy="489834"/>
          </a:xfrm>
          <a:prstGeom prst="rect">
            <a:avLst/>
          </a:prstGeom>
          <a:solidFill>
            <a:schemeClr val="bg1">
              <a:alpha val="30000"/>
            </a:schemeClr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9" name="Connecteur droit 88">
            <a:extLst>
              <a:ext uri="{FF2B5EF4-FFF2-40B4-BE49-F238E27FC236}">
                <a16:creationId xmlns:a16="http://schemas.microsoft.com/office/drawing/2014/main" id="{28C39BA5-6420-4F3A-8285-68914911D545}"/>
              </a:ext>
            </a:extLst>
          </p:cNvPr>
          <p:cNvCxnSpPr>
            <a:cxnSpLocks/>
            <a:stCxn id="63" idx="3"/>
            <a:endCxn id="88" idx="1"/>
          </p:cNvCxnSpPr>
          <p:nvPr/>
        </p:nvCxnSpPr>
        <p:spPr>
          <a:xfrm flipV="1">
            <a:off x="5381367" y="3970500"/>
            <a:ext cx="1810215" cy="426084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ZoneTexte 89">
            <a:extLst>
              <a:ext uri="{FF2B5EF4-FFF2-40B4-BE49-F238E27FC236}">
                <a16:creationId xmlns:a16="http://schemas.microsoft.com/office/drawing/2014/main" id="{E64352D4-B613-4B43-B083-536202577F4B}"/>
              </a:ext>
            </a:extLst>
          </p:cNvPr>
          <p:cNvSpPr txBox="1"/>
          <p:nvPr/>
        </p:nvSpPr>
        <p:spPr>
          <a:xfrm>
            <a:off x="7252543" y="3701329"/>
            <a:ext cx="4568705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FR" sz="1600" dirty="0" err="1">
                <a:solidFill>
                  <a:schemeClr val="bg1"/>
                </a:solidFill>
              </a:rPr>
              <a:t>Longest</a:t>
            </a:r>
            <a:r>
              <a:rPr lang="fr-FR" sz="1600" dirty="0">
                <a:solidFill>
                  <a:schemeClr val="bg1"/>
                </a:solidFill>
              </a:rPr>
              <a:t> </a:t>
            </a:r>
            <a:r>
              <a:rPr lang="fr-FR" sz="1600" dirty="0" err="1">
                <a:solidFill>
                  <a:schemeClr val="bg1"/>
                </a:solidFill>
              </a:rPr>
              <a:t>observability</a:t>
            </a:r>
            <a:r>
              <a:rPr lang="fr-FR" sz="1600" dirty="0">
                <a:solidFill>
                  <a:schemeClr val="bg1"/>
                </a:solidFill>
              </a:rPr>
              <a:t> : A0-B2-D0-C1</a:t>
            </a:r>
          </a:p>
          <a:p>
            <a:pPr algn="ctr"/>
            <a:r>
              <a:rPr lang="fr-FR" sz="1600" dirty="0" err="1">
                <a:solidFill>
                  <a:schemeClr val="bg1"/>
                </a:solidFill>
              </a:rPr>
              <a:t>Shortest</a:t>
            </a:r>
            <a:r>
              <a:rPr lang="fr-FR" sz="1600" dirty="0">
                <a:solidFill>
                  <a:schemeClr val="bg1"/>
                </a:solidFill>
              </a:rPr>
              <a:t> </a:t>
            </a:r>
            <a:r>
              <a:rPr lang="fr-FR" sz="1600" dirty="0" err="1">
                <a:solidFill>
                  <a:schemeClr val="bg1"/>
                </a:solidFill>
              </a:rPr>
              <a:t>observability</a:t>
            </a:r>
            <a:r>
              <a:rPr lang="fr-FR" sz="1600" dirty="0">
                <a:solidFill>
                  <a:schemeClr val="bg1"/>
                </a:solidFill>
              </a:rPr>
              <a:t> : A0-G1-J2-J3 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98" name="Rectangle 97">
            <a:extLst>
              <a:ext uri="{FF2B5EF4-FFF2-40B4-BE49-F238E27FC236}">
                <a16:creationId xmlns:a16="http://schemas.microsoft.com/office/drawing/2014/main" id="{9B799FFD-7C69-492D-8F01-EBE5EFEF72F0}"/>
              </a:ext>
            </a:extLst>
          </p:cNvPr>
          <p:cNvSpPr/>
          <p:nvPr/>
        </p:nvSpPr>
        <p:spPr>
          <a:xfrm>
            <a:off x="7184787" y="4263051"/>
            <a:ext cx="4629665" cy="242453"/>
          </a:xfrm>
          <a:prstGeom prst="rect">
            <a:avLst/>
          </a:prstGeom>
          <a:solidFill>
            <a:schemeClr val="bg1">
              <a:alpha val="30000"/>
            </a:schemeClr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9" name="Connecteur droit 98">
            <a:extLst>
              <a:ext uri="{FF2B5EF4-FFF2-40B4-BE49-F238E27FC236}">
                <a16:creationId xmlns:a16="http://schemas.microsoft.com/office/drawing/2014/main" id="{2C3C05F2-02F5-4901-AB30-01D8945DFB92}"/>
              </a:ext>
            </a:extLst>
          </p:cNvPr>
          <p:cNvCxnSpPr>
            <a:cxnSpLocks/>
            <a:endCxn id="98" idx="1"/>
          </p:cNvCxnSpPr>
          <p:nvPr/>
        </p:nvCxnSpPr>
        <p:spPr>
          <a:xfrm flipV="1">
            <a:off x="4544568" y="4384278"/>
            <a:ext cx="2640219" cy="297953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ZoneTexte 99">
            <a:extLst>
              <a:ext uri="{FF2B5EF4-FFF2-40B4-BE49-F238E27FC236}">
                <a16:creationId xmlns:a16="http://schemas.microsoft.com/office/drawing/2014/main" id="{1F5CD132-1BEE-4788-B4FA-7424CD12937B}"/>
              </a:ext>
            </a:extLst>
          </p:cNvPr>
          <p:cNvSpPr txBox="1"/>
          <p:nvPr/>
        </p:nvSpPr>
        <p:spPr>
          <a:xfrm>
            <a:off x="7245748" y="4238797"/>
            <a:ext cx="4568705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FR" sz="1600" dirty="0">
                <a:solidFill>
                  <a:schemeClr val="bg1"/>
                </a:solidFill>
              </a:rPr>
              <a:t>No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103" name="Rectangle 102">
            <a:extLst>
              <a:ext uri="{FF2B5EF4-FFF2-40B4-BE49-F238E27FC236}">
                <a16:creationId xmlns:a16="http://schemas.microsoft.com/office/drawing/2014/main" id="{E7D29997-03C4-422D-9566-48153DA30E00}"/>
              </a:ext>
            </a:extLst>
          </p:cNvPr>
          <p:cNvSpPr/>
          <p:nvPr/>
        </p:nvSpPr>
        <p:spPr>
          <a:xfrm>
            <a:off x="7184786" y="4574975"/>
            <a:ext cx="4629665" cy="810788"/>
          </a:xfrm>
          <a:prstGeom prst="rect">
            <a:avLst/>
          </a:prstGeom>
          <a:solidFill>
            <a:schemeClr val="bg1">
              <a:alpha val="30000"/>
            </a:schemeClr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4" name="Connecteur droit 103">
            <a:extLst>
              <a:ext uri="{FF2B5EF4-FFF2-40B4-BE49-F238E27FC236}">
                <a16:creationId xmlns:a16="http://schemas.microsoft.com/office/drawing/2014/main" id="{6FE92D9F-BF68-46DD-8CAD-95A19DC051F4}"/>
              </a:ext>
            </a:extLst>
          </p:cNvPr>
          <p:cNvCxnSpPr>
            <a:cxnSpLocks/>
            <a:stCxn id="34" idx="3"/>
            <a:endCxn id="103" idx="1"/>
          </p:cNvCxnSpPr>
          <p:nvPr/>
        </p:nvCxnSpPr>
        <p:spPr>
          <a:xfrm flipV="1">
            <a:off x="5468111" y="4980369"/>
            <a:ext cx="1716675" cy="145702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ZoneTexte 104">
            <a:extLst>
              <a:ext uri="{FF2B5EF4-FFF2-40B4-BE49-F238E27FC236}">
                <a16:creationId xmlns:a16="http://schemas.microsoft.com/office/drawing/2014/main" id="{949BA965-6C30-4FAA-976D-ABF29CDA5D6F}"/>
              </a:ext>
            </a:extLst>
          </p:cNvPr>
          <p:cNvSpPr txBox="1"/>
          <p:nvPr/>
        </p:nvSpPr>
        <p:spPr>
          <a:xfrm>
            <a:off x="7245747" y="4550721"/>
            <a:ext cx="4568705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 algn="just">
              <a:buAutoNum type="arabicParenR"/>
            </a:pPr>
            <a:r>
              <a:rPr lang="fr-FR" sz="1600" dirty="0">
                <a:solidFill>
                  <a:schemeClr val="bg1"/>
                </a:solidFill>
              </a:rPr>
              <a:t>Delay </a:t>
            </a:r>
            <a:r>
              <a:rPr lang="fr-FR" sz="1600" dirty="0" err="1">
                <a:solidFill>
                  <a:schemeClr val="bg1"/>
                </a:solidFill>
              </a:rPr>
              <a:t>lines</a:t>
            </a:r>
            <a:r>
              <a:rPr lang="fr-FR" sz="1600" dirty="0">
                <a:solidFill>
                  <a:schemeClr val="bg1"/>
                </a:solidFill>
              </a:rPr>
              <a:t> </a:t>
            </a:r>
            <a:r>
              <a:rPr lang="fr-FR" sz="1600" dirty="0" err="1">
                <a:solidFill>
                  <a:schemeClr val="bg1"/>
                </a:solidFill>
              </a:rPr>
              <a:t>constraints</a:t>
            </a:r>
            <a:r>
              <a:rPr lang="fr-FR" sz="1600" dirty="0">
                <a:solidFill>
                  <a:schemeClr val="bg1"/>
                </a:solidFill>
              </a:rPr>
              <a:t> </a:t>
            </a:r>
            <a:r>
              <a:rPr lang="fr-FR" sz="1600" dirty="0" err="1">
                <a:solidFill>
                  <a:schemeClr val="bg1"/>
                </a:solidFill>
              </a:rPr>
              <a:t>reduce</a:t>
            </a:r>
            <a:r>
              <a:rPr lang="fr-FR" sz="1600" dirty="0">
                <a:solidFill>
                  <a:schemeClr val="bg1"/>
                </a:solidFill>
              </a:rPr>
              <a:t> the </a:t>
            </a:r>
            <a:r>
              <a:rPr lang="fr-FR" sz="1600" dirty="0" err="1">
                <a:solidFill>
                  <a:schemeClr val="bg1"/>
                </a:solidFill>
              </a:rPr>
              <a:t>observability</a:t>
            </a:r>
            <a:r>
              <a:rPr lang="fr-FR" sz="1600" dirty="0">
                <a:solidFill>
                  <a:schemeClr val="bg1"/>
                </a:solidFill>
              </a:rPr>
              <a:t> on the </a:t>
            </a:r>
            <a:r>
              <a:rPr lang="fr-FR" sz="1600" dirty="0" err="1">
                <a:solidFill>
                  <a:schemeClr val="bg1"/>
                </a:solidFill>
              </a:rPr>
              <a:t>longest</a:t>
            </a:r>
            <a:r>
              <a:rPr lang="fr-FR" sz="1600" dirty="0">
                <a:solidFill>
                  <a:schemeClr val="bg1"/>
                </a:solidFill>
              </a:rPr>
              <a:t> </a:t>
            </a:r>
            <a:r>
              <a:rPr lang="fr-FR" sz="1600" dirty="0" err="1">
                <a:solidFill>
                  <a:schemeClr val="bg1"/>
                </a:solidFill>
              </a:rPr>
              <a:t>baselines</a:t>
            </a:r>
            <a:endParaRPr lang="fr-FR" sz="1600" dirty="0">
              <a:solidFill>
                <a:schemeClr val="bg1"/>
              </a:solidFill>
            </a:endParaRPr>
          </a:p>
          <a:p>
            <a:pPr marL="342900" indent="-342900" algn="just">
              <a:buAutoNum type="arabicParenR"/>
            </a:pPr>
            <a:r>
              <a:rPr lang="fr-FR" sz="1600" dirty="0" err="1">
                <a:solidFill>
                  <a:schemeClr val="bg1"/>
                </a:solidFill>
              </a:rPr>
              <a:t>Shadowing</a:t>
            </a:r>
            <a:r>
              <a:rPr lang="fr-FR" sz="1600" dirty="0">
                <a:solidFill>
                  <a:schemeClr val="bg1"/>
                </a:solidFill>
              </a:rPr>
              <a:t> </a:t>
            </a:r>
            <a:r>
              <a:rPr lang="fr-FR" sz="1600" dirty="0" err="1">
                <a:solidFill>
                  <a:schemeClr val="bg1"/>
                </a:solidFill>
              </a:rPr>
              <a:t>from</a:t>
            </a:r>
            <a:r>
              <a:rPr lang="fr-FR" sz="1600" dirty="0">
                <a:solidFill>
                  <a:schemeClr val="bg1"/>
                </a:solidFill>
              </a:rPr>
              <a:t> the </a:t>
            </a:r>
            <a:r>
              <a:rPr lang="fr-FR" sz="1600" dirty="0" err="1">
                <a:solidFill>
                  <a:schemeClr val="bg1"/>
                </a:solidFill>
              </a:rPr>
              <a:t>UTs</a:t>
            </a:r>
            <a:r>
              <a:rPr lang="fr-FR" sz="1600" dirty="0">
                <a:solidFill>
                  <a:schemeClr val="bg1"/>
                </a:solidFill>
              </a:rPr>
              <a:t> (</a:t>
            </a:r>
            <a:r>
              <a:rPr lang="fr-FR" sz="1600" dirty="0" err="1">
                <a:solidFill>
                  <a:schemeClr val="bg1"/>
                </a:solidFill>
              </a:rPr>
              <a:t>mainly</a:t>
            </a:r>
            <a:r>
              <a:rPr lang="fr-FR" sz="1600" dirty="0">
                <a:solidFill>
                  <a:schemeClr val="bg1"/>
                </a:solidFill>
              </a:rPr>
              <a:t> </a:t>
            </a:r>
            <a:r>
              <a:rPr lang="fr-FR" sz="1600" dirty="0" err="1">
                <a:solidFill>
                  <a:schemeClr val="bg1"/>
                </a:solidFill>
              </a:rPr>
              <a:t>with</a:t>
            </a:r>
            <a:r>
              <a:rPr lang="fr-FR" sz="1600" dirty="0">
                <a:solidFill>
                  <a:schemeClr val="bg1"/>
                </a:solidFill>
              </a:rPr>
              <a:t> J3)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108" name="Rectangle 107">
            <a:extLst>
              <a:ext uri="{FF2B5EF4-FFF2-40B4-BE49-F238E27FC236}">
                <a16:creationId xmlns:a16="http://schemas.microsoft.com/office/drawing/2014/main" id="{01E0DFE0-5FAC-49B4-9CC3-1D536607ED35}"/>
              </a:ext>
            </a:extLst>
          </p:cNvPr>
          <p:cNvSpPr/>
          <p:nvPr/>
        </p:nvSpPr>
        <p:spPr>
          <a:xfrm>
            <a:off x="7174109" y="5475423"/>
            <a:ext cx="4629665" cy="242453"/>
          </a:xfrm>
          <a:prstGeom prst="rect">
            <a:avLst/>
          </a:prstGeom>
          <a:solidFill>
            <a:schemeClr val="bg1">
              <a:alpha val="30000"/>
            </a:schemeClr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9" name="Connecteur droit 108">
            <a:extLst>
              <a:ext uri="{FF2B5EF4-FFF2-40B4-BE49-F238E27FC236}">
                <a16:creationId xmlns:a16="http://schemas.microsoft.com/office/drawing/2014/main" id="{5B9D4094-C256-4C6D-87B8-23B2F069AF58}"/>
              </a:ext>
            </a:extLst>
          </p:cNvPr>
          <p:cNvCxnSpPr>
            <a:cxnSpLocks/>
            <a:stCxn id="65" idx="3"/>
            <a:endCxn id="108" idx="1"/>
          </p:cNvCxnSpPr>
          <p:nvPr/>
        </p:nvCxnSpPr>
        <p:spPr>
          <a:xfrm flipV="1">
            <a:off x="3545136" y="5596650"/>
            <a:ext cx="3628973" cy="224391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0" name="ZoneTexte 109">
            <a:extLst>
              <a:ext uri="{FF2B5EF4-FFF2-40B4-BE49-F238E27FC236}">
                <a16:creationId xmlns:a16="http://schemas.microsoft.com/office/drawing/2014/main" id="{43909AF6-AB9B-46F9-80BC-EB44208856A1}"/>
              </a:ext>
            </a:extLst>
          </p:cNvPr>
          <p:cNvSpPr txBox="1"/>
          <p:nvPr/>
        </p:nvSpPr>
        <p:spPr>
          <a:xfrm>
            <a:off x="7191582" y="5451113"/>
            <a:ext cx="4568705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FR" sz="1600" dirty="0">
                <a:solidFill>
                  <a:schemeClr val="bg1"/>
                </a:solidFill>
              </a:rPr>
              <a:t>Yes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112" name="Rectangle 111">
            <a:extLst>
              <a:ext uri="{FF2B5EF4-FFF2-40B4-BE49-F238E27FC236}">
                <a16:creationId xmlns:a16="http://schemas.microsoft.com/office/drawing/2014/main" id="{1805060E-E54F-468F-BBF8-0492F7B32ADC}"/>
              </a:ext>
            </a:extLst>
          </p:cNvPr>
          <p:cNvSpPr/>
          <p:nvPr/>
        </p:nvSpPr>
        <p:spPr>
          <a:xfrm>
            <a:off x="7174109" y="5828501"/>
            <a:ext cx="4629665" cy="528562"/>
          </a:xfrm>
          <a:prstGeom prst="rect">
            <a:avLst/>
          </a:prstGeom>
          <a:solidFill>
            <a:schemeClr val="bg1">
              <a:alpha val="30000"/>
            </a:schemeClr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3" name="Connecteur droit 112">
            <a:extLst>
              <a:ext uri="{FF2B5EF4-FFF2-40B4-BE49-F238E27FC236}">
                <a16:creationId xmlns:a16="http://schemas.microsoft.com/office/drawing/2014/main" id="{9C7A3A7C-5E23-4859-964E-7F579CC01C1F}"/>
              </a:ext>
            </a:extLst>
          </p:cNvPr>
          <p:cNvCxnSpPr>
            <a:cxnSpLocks/>
            <a:endCxn id="112" idx="1"/>
          </p:cNvCxnSpPr>
          <p:nvPr/>
        </p:nvCxnSpPr>
        <p:spPr>
          <a:xfrm>
            <a:off x="5517888" y="6078358"/>
            <a:ext cx="1656221" cy="14424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4" name="ZoneTexte 113">
            <a:extLst>
              <a:ext uri="{FF2B5EF4-FFF2-40B4-BE49-F238E27FC236}">
                <a16:creationId xmlns:a16="http://schemas.microsoft.com/office/drawing/2014/main" id="{29EDD9BE-7E23-40D3-9972-0497A284070D}"/>
              </a:ext>
            </a:extLst>
          </p:cNvPr>
          <p:cNvSpPr txBox="1"/>
          <p:nvPr/>
        </p:nvSpPr>
        <p:spPr>
          <a:xfrm>
            <a:off x="7235070" y="5804247"/>
            <a:ext cx="4568705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fr-FR" sz="1600" dirty="0" err="1">
                <a:solidFill>
                  <a:schemeClr val="bg1"/>
                </a:solidFill>
              </a:rPr>
              <a:t>Observability</a:t>
            </a:r>
            <a:r>
              <a:rPr lang="fr-FR" sz="1600" dirty="0">
                <a:solidFill>
                  <a:schemeClr val="bg1"/>
                </a:solidFill>
              </a:rPr>
              <a:t> </a:t>
            </a:r>
            <a:r>
              <a:rPr lang="fr-FR" sz="1600" dirty="0" err="1">
                <a:solidFill>
                  <a:schemeClr val="bg1"/>
                </a:solidFill>
              </a:rPr>
              <a:t>is</a:t>
            </a:r>
            <a:r>
              <a:rPr lang="fr-FR" sz="1600" dirty="0">
                <a:solidFill>
                  <a:schemeClr val="bg1"/>
                </a:solidFill>
              </a:rPr>
              <a:t> shorter as the star </a:t>
            </a:r>
            <a:r>
              <a:rPr lang="fr-FR" sz="1600" dirty="0" err="1">
                <a:solidFill>
                  <a:schemeClr val="bg1"/>
                </a:solidFill>
              </a:rPr>
              <a:t>is</a:t>
            </a:r>
            <a:r>
              <a:rPr lang="fr-FR" sz="1600" dirty="0">
                <a:solidFill>
                  <a:schemeClr val="bg1"/>
                </a:solidFill>
              </a:rPr>
              <a:t> </a:t>
            </a:r>
            <a:r>
              <a:rPr lang="fr-FR" sz="1600" dirty="0" err="1">
                <a:solidFill>
                  <a:schemeClr val="bg1"/>
                </a:solidFill>
              </a:rPr>
              <a:t>quite</a:t>
            </a:r>
            <a:r>
              <a:rPr lang="fr-FR" sz="1600" dirty="0">
                <a:solidFill>
                  <a:schemeClr val="bg1"/>
                </a:solidFill>
              </a:rPr>
              <a:t> South for CHARA (</a:t>
            </a:r>
            <a:r>
              <a:rPr lang="el-GR" sz="1600" dirty="0">
                <a:solidFill>
                  <a:schemeClr val="bg1"/>
                </a:solidFill>
              </a:rPr>
              <a:t>α</a:t>
            </a:r>
            <a:r>
              <a:rPr lang="fr-FR" sz="1600" dirty="0">
                <a:solidFill>
                  <a:schemeClr val="bg1"/>
                </a:solidFill>
              </a:rPr>
              <a:t> </a:t>
            </a:r>
            <a:r>
              <a:rPr lang="el-GR" sz="1600" dirty="0">
                <a:solidFill>
                  <a:schemeClr val="bg1"/>
                </a:solidFill>
              </a:rPr>
              <a:t>≈</a:t>
            </a:r>
            <a:r>
              <a:rPr lang="fr-FR" sz="1600" dirty="0">
                <a:solidFill>
                  <a:schemeClr val="bg1"/>
                </a:solidFill>
              </a:rPr>
              <a:t> -13° for CHARA</a:t>
            </a:r>
            <a:r>
              <a:rPr lang="el-GR" sz="1600" dirty="0">
                <a:solidFill>
                  <a:schemeClr val="bg1"/>
                </a:solidFill>
              </a:rPr>
              <a:t> ≈ </a:t>
            </a:r>
            <a:r>
              <a:rPr lang="fr-FR" sz="1600" dirty="0">
                <a:solidFill>
                  <a:schemeClr val="bg1"/>
                </a:solidFill>
              </a:rPr>
              <a:t>+35°)</a:t>
            </a:r>
            <a:endParaRPr lang="en-US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53126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Image 61">
            <a:extLst>
              <a:ext uri="{FF2B5EF4-FFF2-40B4-BE49-F238E27FC236}">
                <a16:creationId xmlns:a16="http://schemas.microsoft.com/office/drawing/2014/main" id="{4C76994B-C5F4-4C13-BBD3-F50B16883C6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93015"/>
          <a:stretch/>
        </p:blipFill>
        <p:spPr>
          <a:xfrm>
            <a:off x="154551" y="2963585"/>
            <a:ext cx="6585710" cy="343514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1E6AB9EC-B40A-4303-8200-6F2C1278381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66429"/>
          <a:stretch/>
        </p:blipFill>
        <p:spPr>
          <a:xfrm>
            <a:off x="154551" y="3411030"/>
            <a:ext cx="6585710" cy="1650873"/>
          </a:xfrm>
          <a:prstGeom prst="rect">
            <a:avLst/>
          </a:prstGeom>
        </p:spPr>
      </p:pic>
      <p:pic>
        <p:nvPicPr>
          <p:cNvPr id="58" name="Image 57">
            <a:extLst>
              <a:ext uri="{FF2B5EF4-FFF2-40B4-BE49-F238E27FC236}">
                <a16:creationId xmlns:a16="http://schemas.microsoft.com/office/drawing/2014/main" id="{42C43467-CC7A-410B-8D60-F57062A157B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44980" b="-5262"/>
          <a:stretch/>
        </p:blipFill>
        <p:spPr>
          <a:xfrm>
            <a:off x="154551" y="393852"/>
            <a:ext cx="6585710" cy="2273452"/>
          </a:xfrm>
          <a:prstGeom prst="rect">
            <a:avLst/>
          </a:prstGeom>
        </p:spPr>
      </p:pic>
      <p:sp>
        <p:nvSpPr>
          <p:cNvPr id="11" name="ZoneTexte 10">
            <a:extLst>
              <a:ext uri="{FF2B5EF4-FFF2-40B4-BE49-F238E27FC236}">
                <a16:creationId xmlns:a16="http://schemas.microsoft.com/office/drawing/2014/main" id="{643551BB-79BB-4096-A3E3-8003433875CA}"/>
              </a:ext>
            </a:extLst>
          </p:cNvPr>
          <p:cNvSpPr txBox="1"/>
          <p:nvPr/>
        </p:nvSpPr>
        <p:spPr>
          <a:xfrm>
            <a:off x="0" y="0"/>
            <a:ext cx="424988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>
                <a:solidFill>
                  <a:srgbClr val="009A00"/>
                </a:solidFill>
                <a:latin typeface="Minecraft" panose="02000603000000000000" pitchFamily="2" charset="0"/>
                <a:ea typeface="Minecraft" panose="02000603000000000000" pitchFamily="2" charset="0"/>
              </a:rPr>
              <a:t>The 10th VLTI </a:t>
            </a:r>
            <a:r>
              <a:rPr lang="fr-FR" sz="1600" dirty="0" err="1">
                <a:solidFill>
                  <a:srgbClr val="009A00"/>
                </a:solidFill>
                <a:latin typeface="Minecraft" panose="02000603000000000000" pitchFamily="2" charset="0"/>
                <a:ea typeface="Minecraft" panose="02000603000000000000" pitchFamily="2" charset="0"/>
              </a:rPr>
              <a:t>School</a:t>
            </a:r>
            <a:r>
              <a:rPr lang="fr-FR" sz="1600" dirty="0">
                <a:solidFill>
                  <a:srgbClr val="009A00"/>
                </a:solidFill>
                <a:latin typeface="Minecraft" panose="02000603000000000000" pitchFamily="2" charset="0"/>
                <a:ea typeface="Minecraft" panose="02000603000000000000" pitchFamily="2" charset="0"/>
              </a:rPr>
              <a:t> of </a:t>
            </a:r>
            <a:r>
              <a:rPr lang="fr-FR" sz="1600" dirty="0" err="1">
                <a:solidFill>
                  <a:srgbClr val="009A00"/>
                </a:solidFill>
                <a:latin typeface="Minecraft" panose="02000603000000000000" pitchFamily="2" charset="0"/>
                <a:ea typeface="Minecraft" panose="02000603000000000000" pitchFamily="2" charset="0"/>
              </a:rPr>
              <a:t>Interferometry</a:t>
            </a:r>
            <a:r>
              <a:rPr lang="fr-FR" sz="1600" dirty="0">
                <a:solidFill>
                  <a:srgbClr val="009A00"/>
                </a:solidFill>
                <a:latin typeface="Minecraft" panose="02000603000000000000" pitchFamily="2" charset="0"/>
                <a:ea typeface="Minecraft" panose="02000603000000000000" pitchFamily="2" charset="0"/>
              </a:rPr>
              <a:t> 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D5FAEEE7-4E1D-4EBB-A5EC-73E9F214D932}"/>
              </a:ext>
            </a:extLst>
          </p:cNvPr>
          <p:cNvSpPr/>
          <p:nvPr/>
        </p:nvSpPr>
        <p:spPr>
          <a:xfrm>
            <a:off x="4942114" y="0"/>
            <a:ext cx="724988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fr-FR" dirty="0">
                <a:solidFill>
                  <a:srgbClr val="009A00"/>
                </a:solidFill>
                <a:latin typeface="Minecraft" panose="02000603000000000000" pitchFamily="2" charset="0"/>
                <a:ea typeface="Minecraft" panose="02000603000000000000" pitchFamily="2" charset="0"/>
              </a:rPr>
              <a:t>Practice session I: </a:t>
            </a:r>
            <a:r>
              <a:rPr lang="fr-FR" dirty="0" err="1">
                <a:solidFill>
                  <a:srgbClr val="009A00"/>
                </a:solidFill>
                <a:latin typeface="Minecraft" panose="02000603000000000000" pitchFamily="2" charset="0"/>
                <a:ea typeface="Minecraft" panose="02000603000000000000" pitchFamily="2" charset="0"/>
              </a:rPr>
              <a:t>Interferometry</a:t>
            </a:r>
            <a:r>
              <a:rPr lang="fr-FR" dirty="0">
                <a:solidFill>
                  <a:srgbClr val="009A00"/>
                </a:solidFill>
                <a:latin typeface="Minecraft" panose="02000603000000000000" pitchFamily="2" charset="0"/>
                <a:ea typeface="Minecraft" panose="02000603000000000000" pitchFamily="2" charset="0"/>
              </a:rPr>
              <a:t> basics </a:t>
            </a:r>
            <a:r>
              <a:rPr lang="fr-FR" dirty="0" err="1">
                <a:solidFill>
                  <a:srgbClr val="009A00"/>
                </a:solidFill>
                <a:latin typeface="Minecraft" panose="02000603000000000000" pitchFamily="2" charset="0"/>
                <a:ea typeface="Minecraft" panose="02000603000000000000" pitchFamily="2" charset="0"/>
              </a:rPr>
              <a:t>with</a:t>
            </a:r>
            <a:r>
              <a:rPr lang="fr-FR" dirty="0">
                <a:solidFill>
                  <a:srgbClr val="009A00"/>
                </a:solidFill>
                <a:latin typeface="Minecraft" panose="02000603000000000000" pitchFamily="2" charset="0"/>
                <a:ea typeface="Minecraft" panose="02000603000000000000" pitchFamily="2" charset="0"/>
              </a:rPr>
              <a:t> ASPRO</a:t>
            </a:r>
            <a:endParaRPr lang="en-US" sz="3600" dirty="0">
              <a:solidFill>
                <a:srgbClr val="009A00"/>
              </a:solidFill>
              <a:latin typeface="Minecraft" panose="02000603000000000000" pitchFamily="2" charset="0"/>
              <a:ea typeface="Minecraft" panose="02000603000000000000" pitchFamily="2" charset="0"/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FD2BF290-11FE-4976-AF01-29C2018604D2}"/>
              </a:ext>
            </a:extLst>
          </p:cNvPr>
          <p:cNvSpPr txBox="1"/>
          <p:nvPr/>
        </p:nvSpPr>
        <p:spPr>
          <a:xfrm rot="784619">
            <a:off x="10629141" y="138499"/>
            <a:ext cx="16594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>
                <a:solidFill>
                  <a:srgbClr val="FF0000"/>
                </a:solidFill>
                <a:latin typeface="Minecraft" panose="02000603000000000000" pitchFamily="2" charset="0"/>
                <a:ea typeface="Minecraft" panose="02000603000000000000" pitchFamily="2" charset="0"/>
              </a:rPr>
              <a:t>Corrections</a:t>
            </a:r>
            <a:endParaRPr lang="en-US" sz="800" dirty="0">
              <a:solidFill>
                <a:srgbClr val="FF0000"/>
              </a:solidFill>
              <a:latin typeface="Minecraft" panose="02000603000000000000" pitchFamily="2" charset="0"/>
              <a:ea typeface="Minecraft" panose="02000603000000000000" pitchFamily="2" charset="0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F85CE749-D9B7-4516-B95F-1D6A632E5BD9}"/>
              </a:ext>
            </a:extLst>
          </p:cNvPr>
          <p:cNvSpPr/>
          <p:nvPr/>
        </p:nvSpPr>
        <p:spPr>
          <a:xfrm>
            <a:off x="234646" y="3415455"/>
            <a:ext cx="6364974" cy="468000"/>
          </a:xfrm>
          <a:prstGeom prst="rect">
            <a:avLst/>
          </a:prstGeom>
          <a:solidFill>
            <a:srgbClr val="00FF00">
              <a:alpha val="30000"/>
            </a:srgbClr>
          </a:solidFill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099CBF83-7C1D-4B63-9293-2242D3499F19}"/>
              </a:ext>
            </a:extLst>
          </p:cNvPr>
          <p:cNvSpPr/>
          <p:nvPr/>
        </p:nvSpPr>
        <p:spPr>
          <a:xfrm>
            <a:off x="219867" y="2244226"/>
            <a:ext cx="6263229" cy="269803"/>
          </a:xfrm>
          <a:prstGeom prst="rect">
            <a:avLst/>
          </a:prstGeom>
          <a:solidFill>
            <a:srgbClr val="00FF00">
              <a:alpha val="30000"/>
            </a:srgbClr>
          </a:solidFill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9070497A-DAC9-421E-9DCA-A0A549260B60}"/>
              </a:ext>
            </a:extLst>
          </p:cNvPr>
          <p:cNvSpPr/>
          <p:nvPr/>
        </p:nvSpPr>
        <p:spPr>
          <a:xfrm>
            <a:off x="226664" y="4565256"/>
            <a:ext cx="5161498" cy="280258"/>
          </a:xfrm>
          <a:prstGeom prst="rect">
            <a:avLst/>
          </a:prstGeom>
          <a:solidFill>
            <a:srgbClr val="00FF00">
              <a:alpha val="30000"/>
            </a:srgbClr>
          </a:solidFill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2F38647F-F1DD-4098-A5CA-B5DB4BCCE43D}"/>
              </a:ext>
            </a:extLst>
          </p:cNvPr>
          <p:cNvSpPr/>
          <p:nvPr/>
        </p:nvSpPr>
        <p:spPr>
          <a:xfrm>
            <a:off x="226663" y="4843392"/>
            <a:ext cx="4629665" cy="280258"/>
          </a:xfrm>
          <a:prstGeom prst="rect">
            <a:avLst/>
          </a:prstGeom>
          <a:solidFill>
            <a:srgbClr val="00FF00">
              <a:alpha val="30000"/>
            </a:srgbClr>
          </a:solidFill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66DE4936-DBA9-4C99-83E7-9A9834F02B95}"/>
              </a:ext>
            </a:extLst>
          </p:cNvPr>
          <p:cNvSpPr/>
          <p:nvPr/>
        </p:nvSpPr>
        <p:spPr>
          <a:xfrm>
            <a:off x="7184786" y="764129"/>
            <a:ext cx="4727901" cy="2542970"/>
          </a:xfrm>
          <a:prstGeom prst="rect">
            <a:avLst/>
          </a:prstGeom>
          <a:solidFill>
            <a:schemeClr val="bg1">
              <a:alpha val="30000"/>
            </a:schemeClr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5" name="Connecteur droit 84">
            <a:extLst>
              <a:ext uri="{FF2B5EF4-FFF2-40B4-BE49-F238E27FC236}">
                <a16:creationId xmlns:a16="http://schemas.microsoft.com/office/drawing/2014/main" id="{7F5E19D7-F289-4997-B12D-CE02E48212D1}"/>
              </a:ext>
            </a:extLst>
          </p:cNvPr>
          <p:cNvCxnSpPr>
            <a:cxnSpLocks/>
            <a:stCxn id="61" idx="3"/>
            <a:endCxn id="84" idx="1"/>
          </p:cNvCxnSpPr>
          <p:nvPr/>
        </p:nvCxnSpPr>
        <p:spPr>
          <a:xfrm flipV="1">
            <a:off x="6483096" y="2035614"/>
            <a:ext cx="701690" cy="343514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Rectangle 87">
            <a:extLst>
              <a:ext uri="{FF2B5EF4-FFF2-40B4-BE49-F238E27FC236}">
                <a16:creationId xmlns:a16="http://schemas.microsoft.com/office/drawing/2014/main" id="{D1FB2876-AB1D-47A2-A4E1-EF9ED3D8DA61}"/>
              </a:ext>
            </a:extLst>
          </p:cNvPr>
          <p:cNvSpPr/>
          <p:nvPr/>
        </p:nvSpPr>
        <p:spPr>
          <a:xfrm>
            <a:off x="7206821" y="3618748"/>
            <a:ext cx="4629665" cy="820137"/>
          </a:xfrm>
          <a:prstGeom prst="rect">
            <a:avLst/>
          </a:prstGeom>
          <a:solidFill>
            <a:schemeClr val="bg1">
              <a:alpha val="30000"/>
            </a:schemeClr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9" name="Connecteur droit 88">
            <a:extLst>
              <a:ext uri="{FF2B5EF4-FFF2-40B4-BE49-F238E27FC236}">
                <a16:creationId xmlns:a16="http://schemas.microsoft.com/office/drawing/2014/main" id="{28C39BA5-6420-4F3A-8285-68914911D545}"/>
              </a:ext>
            </a:extLst>
          </p:cNvPr>
          <p:cNvCxnSpPr>
            <a:cxnSpLocks/>
            <a:stCxn id="29" idx="3"/>
            <a:endCxn id="88" idx="1"/>
          </p:cNvCxnSpPr>
          <p:nvPr/>
        </p:nvCxnSpPr>
        <p:spPr>
          <a:xfrm>
            <a:off x="6599620" y="3649455"/>
            <a:ext cx="607201" cy="379362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ZoneTexte 89">
            <a:extLst>
              <a:ext uri="{FF2B5EF4-FFF2-40B4-BE49-F238E27FC236}">
                <a16:creationId xmlns:a16="http://schemas.microsoft.com/office/drawing/2014/main" id="{E64352D4-B613-4B43-B083-536202577F4B}"/>
              </a:ext>
            </a:extLst>
          </p:cNvPr>
          <p:cNvSpPr txBox="1"/>
          <p:nvPr/>
        </p:nvSpPr>
        <p:spPr>
          <a:xfrm>
            <a:off x="7267782" y="3657535"/>
            <a:ext cx="4568705" cy="98488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fr-FR" sz="1600" dirty="0">
                <a:solidFill>
                  <a:schemeClr val="bg1"/>
                </a:solidFill>
              </a:rPr>
              <a:t>The </a:t>
            </a:r>
            <a:r>
              <a:rPr lang="fr-FR" sz="1600" dirty="0" err="1">
                <a:solidFill>
                  <a:schemeClr val="bg1"/>
                </a:solidFill>
              </a:rPr>
              <a:t>tracks</a:t>
            </a:r>
            <a:r>
              <a:rPr lang="fr-FR" sz="1600" dirty="0">
                <a:solidFill>
                  <a:schemeClr val="bg1"/>
                </a:solidFill>
              </a:rPr>
              <a:t> are due to </a:t>
            </a:r>
            <a:r>
              <a:rPr lang="fr-FR" sz="1600" dirty="0" err="1">
                <a:solidFill>
                  <a:schemeClr val="bg1"/>
                </a:solidFill>
              </a:rPr>
              <a:t>earth</a:t>
            </a:r>
            <a:r>
              <a:rPr lang="fr-FR" sz="1600" dirty="0">
                <a:solidFill>
                  <a:schemeClr val="bg1"/>
                </a:solidFill>
              </a:rPr>
              <a:t> rotation.</a:t>
            </a:r>
          </a:p>
          <a:p>
            <a:pPr algn="just"/>
            <a:r>
              <a:rPr lang="fr-FR" sz="1600" dirty="0">
                <a:solidFill>
                  <a:schemeClr val="bg1"/>
                </a:solidFill>
              </a:rPr>
              <a:t>The </a:t>
            </a:r>
            <a:r>
              <a:rPr lang="fr-FR" sz="1600" dirty="0" err="1">
                <a:solidFill>
                  <a:schemeClr val="bg1"/>
                </a:solidFill>
              </a:rPr>
              <a:t>projected</a:t>
            </a:r>
            <a:r>
              <a:rPr lang="fr-FR" sz="1600" dirty="0">
                <a:solidFill>
                  <a:schemeClr val="bg1"/>
                </a:solidFill>
              </a:rPr>
              <a:t> </a:t>
            </a:r>
            <a:r>
              <a:rPr lang="fr-FR" sz="1600" dirty="0" err="1">
                <a:solidFill>
                  <a:schemeClr val="bg1"/>
                </a:solidFill>
              </a:rPr>
              <a:t>baselines</a:t>
            </a:r>
            <a:r>
              <a:rPr lang="fr-FR" sz="1600" dirty="0">
                <a:solidFill>
                  <a:schemeClr val="bg1"/>
                </a:solidFill>
              </a:rPr>
              <a:t> on the sky-plan changes </a:t>
            </a:r>
            <a:r>
              <a:rPr lang="fr-FR" sz="1600" dirty="0" err="1">
                <a:solidFill>
                  <a:schemeClr val="bg1"/>
                </a:solidFill>
              </a:rPr>
              <a:t>during</a:t>
            </a:r>
            <a:r>
              <a:rPr lang="fr-FR" sz="1600" dirty="0">
                <a:solidFill>
                  <a:schemeClr val="bg1"/>
                </a:solidFill>
              </a:rPr>
              <a:t> the night as the star ‘’moves’’ on the sky.</a:t>
            </a:r>
          </a:p>
          <a:p>
            <a:pPr algn="just"/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98" name="Rectangle 97">
            <a:extLst>
              <a:ext uri="{FF2B5EF4-FFF2-40B4-BE49-F238E27FC236}">
                <a16:creationId xmlns:a16="http://schemas.microsoft.com/office/drawing/2014/main" id="{9B799FFD-7C69-492D-8F01-EBE5EFEF72F0}"/>
              </a:ext>
            </a:extLst>
          </p:cNvPr>
          <p:cNvSpPr/>
          <p:nvPr/>
        </p:nvSpPr>
        <p:spPr>
          <a:xfrm>
            <a:off x="7184786" y="4701038"/>
            <a:ext cx="4629665" cy="242453"/>
          </a:xfrm>
          <a:prstGeom prst="rect">
            <a:avLst/>
          </a:prstGeom>
          <a:solidFill>
            <a:schemeClr val="bg1">
              <a:alpha val="30000"/>
            </a:schemeClr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9" name="Connecteur droit 98">
            <a:extLst>
              <a:ext uri="{FF2B5EF4-FFF2-40B4-BE49-F238E27FC236}">
                <a16:creationId xmlns:a16="http://schemas.microsoft.com/office/drawing/2014/main" id="{2C3C05F2-02F5-4901-AB30-01D8945DFB92}"/>
              </a:ext>
            </a:extLst>
          </p:cNvPr>
          <p:cNvCxnSpPr>
            <a:cxnSpLocks/>
            <a:stCxn id="63" idx="3"/>
            <a:endCxn id="98" idx="1"/>
          </p:cNvCxnSpPr>
          <p:nvPr/>
        </p:nvCxnSpPr>
        <p:spPr>
          <a:xfrm>
            <a:off x="5388162" y="4705385"/>
            <a:ext cx="1796624" cy="11688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ZoneTexte 99">
            <a:extLst>
              <a:ext uri="{FF2B5EF4-FFF2-40B4-BE49-F238E27FC236}">
                <a16:creationId xmlns:a16="http://schemas.microsoft.com/office/drawing/2014/main" id="{1F5CD132-1BEE-4788-B4FA-7424CD12937B}"/>
              </a:ext>
            </a:extLst>
          </p:cNvPr>
          <p:cNvSpPr txBox="1"/>
          <p:nvPr/>
        </p:nvSpPr>
        <p:spPr>
          <a:xfrm>
            <a:off x="7053724" y="4690269"/>
            <a:ext cx="4568705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FR" sz="1600" dirty="0">
                <a:solidFill>
                  <a:schemeClr val="bg1"/>
                </a:solidFill>
              </a:rPr>
              <a:t>Not observable at the VLTI : </a:t>
            </a:r>
            <a:r>
              <a:rPr lang="el-GR" sz="1600" dirty="0">
                <a:solidFill>
                  <a:schemeClr val="bg1"/>
                </a:solidFill>
              </a:rPr>
              <a:t>δ</a:t>
            </a:r>
            <a:r>
              <a:rPr lang="fr-FR" sz="1600" dirty="0">
                <a:solidFill>
                  <a:schemeClr val="bg1"/>
                </a:solidFill>
              </a:rPr>
              <a:t> &gt; - 85° = -25° - 60° 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103" name="Rectangle 102">
            <a:extLst>
              <a:ext uri="{FF2B5EF4-FFF2-40B4-BE49-F238E27FC236}">
                <a16:creationId xmlns:a16="http://schemas.microsoft.com/office/drawing/2014/main" id="{E7D29997-03C4-422D-9566-48153DA30E00}"/>
              </a:ext>
            </a:extLst>
          </p:cNvPr>
          <p:cNvSpPr/>
          <p:nvPr/>
        </p:nvSpPr>
        <p:spPr>
          <a:xfrm>
            <a:off x="7206821" y="5280020"/>
            <a:ext cx="4629665" cy="810788"/>
          </a:xfrm>
          <a:prstGeom prst="rect">
            <a:avLst/>
          </a:prstGeom>
          <a:solidFill>
            <a:schemeClr val="bg1">
              <a:alpha val="30000"/>
            </a:schemeClr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ZoneTexte 104">
            <a:extLst>
              <a:ext uri="{FF2B5EF4-FFF2-40B4-BE49-F238E27FC236}">
                <a16:creationId xmlns:a16="http://schemas.microsoft.com/office/drawing/2014/main" id="{949BA965-6C30-4FAA-976D-ABF29CDA5D6F}"/>
              </a:ext>
            </a:extLst>
          </p:cNvPr>
          <p:cNvSpPr txBox="1"/>
          <p:nvPr/>
        </p:nvSpPr>
        <p:spPr>
          <a:xfrm>
            <a:off x="7267782" y="5255766"/>
            <a:ext cx="4568705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FR" sz="1600" dirty="0">
                <a:solidFill>
                  <a:schemeClr val="bg1"/>
                </a:solidFill>
              </a:rPr>
              <a:t>No</a:t>
            </a:r>
          </a:p>
          <a:p>
            <a:pPr algn="just"/>
            <a:r>
              <a:rPr lang="fr-FR" sz="1600" dirty="0" err="1">
                <a:solidFill>
                  <a:schemeClr val="bg1"/>
                </a:solidFill>
              </a:rPr>
              <a:t>Objects</a:t>
            </a:r>
            <a:r>
              <a:rPr lang="fr-FR" sz="1600" dirty="0">
                <a:solidFill>
                  <a:schemeClr val="bg1"/>
                </a:solidFill>
              </a:rPr>
              <a:t> at the </a:t>
            </a:r>
            <a:r>
              <a:rPr lang="fr-FR" sz="1600" dirty="0" err="1">
                <a:solidFill>
                  <a:schemeClr val="bg1"/>
                </a:solidFill>
              </a:rPr>
              <a:t>the</a:t>
            </a:r>
            <a:r>
              <a:rPr lang="fr-FR" sz="1600" dirty="0">
                <a:solidFill>
                  <a:schemeClr val="bg1"/>
                </a:solidFill>
              </a:rPr>
              <a:t> </a:t>
            </a:r>
            <a:r>
              <a:rPr lang="fr-FR" sz="1600" dirty="0" err="1">
                <a:solidFill>
                  <a:schemeClr val="bg1"/>
                </a:solidFill>
              </a:rPr>
              <a:t>equator</a:t>
            </a:r>
            <a:r>
              <a:rPr lang="fr-FR" sz="1600" dirty="0">
                <a:solidFill>
                  <a:schemeClr val="bg1"/>
                </a:solidFill>
              </a:rPr>
              <a:t> have </a:t>
            </a:r>
            <a:r>
              <a:rPr lang="fr-FR" sz="1600" dirty="0" err="1">
                <a:solidFill>
                  <a:schemeClr val="bg1"/>
                </a:solidFill>
              </a:rPr>
              <a:t>linear</a:t>
            </a:r>
            <a:r>
              <a:rPr lang="fr-FR" sz="1600" dirty="0">
                <a:solidFill>
                  <a:schemeClr val="bg1"/>
                </a:solidFill>
              </a:rPr>
              <a:t> UV-</a:t>
            </a:r>
            <a:r>
              <a:rPr lang="fr-FR" sz="1600" dirty="0" err="1">
                <a:solidFill>
                  <a:schemeClr val="bg1"/>
                </a:solidFill>
              </a:rPr>
              <a:t>tracks</a:t>
            </a:r>
            <a:r>
              <a:rPr lang="fr-FR" sz="1600" dirty="0">
                <a:solidFill>
                  <a:schemeClr val="bg1"/>
                </a:solidFill>
              </a:rPr>
              <a:t> </a:t>
            </a:r>
          </a:p>
          <a:p>
            <a:pPr algn="just"/>
            <a:r>
              <a:rPr lang="fr-FR" sz="1600" dirty="0" err="1">
                <a:solidFill>
                  <a:schemeClr val="bg1"/>
                </a:solidFill>
              </a:rPr>
              <a:t>Objects</a:t>
            </a:r>
            <a:r>
              <a:rPr lang="fr-FR" sz="1600" dirty="0">
                <a:solidFill>
                  <a:schemeClr val="bg1"/>
                </a:solidFill>
              </a:rPr>
              <a:t> at the pole have </a:t>
            </a:r>
            <a:r>
              <a:rPr lang="fr-FR" sz="1600" dirty="0" err="1">
                <a:solidFill>
                  <a:schemeClr val="bg1"/>
                </a:solidFill>
              </a:rPr>
              <a:t>circular</a:t>
            </a:r>
            <a:r>
              <a:rPr lang="fr-FR" sz="1600" dirty="0">
                <a:solidFill>
                  <a:schemeClr val="bg1"/>
                </a:solidFill>
              </a:rPr>
              <a:t> UV-</a:t>
            </a:r>
            <a:r>
              <a:rPr lang="fr-FR" sz="1600" dirty="0" err="1">
                <a:solidFill>
                  <a:schemeClr val="bg1"/>
                </a:solidFill>
              </a:rPr>
              <a:t>tracks</a:t>
            </a:r>
            <a:r>
              <a:rPr lang="fr-FR" sz="1600" dirty="0">
                <a:solidFill>
                  <a:schemeClr val="bg1"/>
                </a:solidFill>
              </a:rPr>
              <a:t>. </a:t>
            </a:r>
            <a:endParaRPr lang="en-US" sz="1600" dirty="0">
              <a:solidFill>
                <a:schemeClr val="bg1"/>
              </a:solidFill>
            </a:endParaRPr>
          </a:p>
        </p:txBody>
      </p:sp>
      <p:cxnSp>
        <p:nvCxnSpPr>
          <p:cNvPr id="73" name="Connecteur droit 72">
            <a:extLst>
              <a:ext uri="{FF2B5EF4-FFF2-40B4-BE49-F238E27FC236}">
                <a16:creationId xmlns:a16="http://schemas.microsoft.com/office/drawing/2014/main" id="{32A131DD-8230-46CE-BC7A-5C4A49E3EA68}"/>
              </a:ext>
            </a:extLst>
          </p:cNvPr>
          <p:cNvCxnSpPr>
            <a:cxnSpLocks/>
            <a:stCxn id="64" idx="3"/>
            <a:endCxn id="103" idx="1"/>
          </p:cNvCxnSpPr>
          <p:nvPr/>
        </p:nvCxnSpPr>
        <p:spPr>
          <a:xfrm>
            <a:off x="4856328" y="4983521"/>
            <a:ext cx="2350493" cy="701893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ZoneTexte 24">
            <a:extLst>
              <a:ext uri="{FF2B5EF4-FFF2-40B4-BE49-F238E27FC236}">
                <a16:creationId xmlns:a16="http://schemas.microsoft.com/office/drawing/2014/main" id="{C0EE8427-2481-4368-BD0B-C49B5EC36A10}"/>
              </a:ext>
            </a:extLst>
          </p:cNvPr>
          <p:cNvSpPr txBox="1"/>
          <p:nvPr/>
        </p:nvSpPr>
        <p:spPr>
          <a:xfrm>
            <a:off x="7267782" y="807845"/>
            <a:ext cx="4568705" cy="32008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fr-FR" sz="1600" dirty="0">
                <a:solidFill>
                  <a:schemeClr val="bg1"/>
                </a:solidFill>
              </a:rPr>
              <a:t>CHARA </a:t>
            </a:r>
            <a:r>
              <a:rPr lang="fr-FR" sz="1600" dirty="0">
                <a:solidFill>
                  <a:schemeClr val="bg1"/>
                </a:solidFill>
                <a:sym typeface="Wingdings" panose="05000000000000000000" pitchFamily="2" charset="2"/>
              </a:rPr>
              <a:t> </a:t>
            </a:r>
            <a:r>
              <a:rPr lang="el-GR" sz="1600" dirty="0">
                <a:solidFill>
                  <a:schemeClr val="bg1"/>
                </a:solidFill>
              </a:rPr>
              <a:t>δ</a:t>
            </a:r>
            <a:r>
              <a:rPr lang="fr-FR" sz="1600" dirty="0">
                <a:solidFill>
                  <a:schemeClr val="bg1"/>
                </a:solidFill>
              </a:rPr>
              <a:t> &gt; -25° (= 35° - 60°) (observation </a:t>
            </a:r>
            <a:r>
              <a:rPr lang="fr-FR" sz="1600" dirty="0" err="1">
                <a:solidFill>
                  <a:schemeClr val="bg1"/>
                </a:solidFill>
              </a:rPr>
              <a:t>above</a:t>
            </a:r>
            <a:r>
              <a:rPr lang="fr-FR" sz="1600" dirty="0">
                <a:solidFill>
                  <a:schemeClr val="bg1"/>
                </a:solidFill>
              </a:rPr>
              <a:t> 30°)  </a:t>
            </a:r>
          </a:p>
          <a:p>
            <a:pPr algn="just"/>
            <a:r>
              <a:rPr lang="fr-FR" sz="1600" dirty="0">
                <a:solidFill>
                  <a:schemeClr val="bg1"/>
                </a:solidFill>
              </a:rPr>
              <a:t>VLTI      </a:t>
            </a:r>
            <a:r>
              <a:rPr lang="fr-FR" sz="1600" dirty="0">
                <a:solidFill>
                  <a:schemeClr val="bg1"/>
                </a:solidFill>
                <a:sym typeface="Wingdings" panose="05000000000000000000" pitchFamily="2" charset="2"/>
              </a:rPr>
              <a:t> </a:t>
            </a:r>
            <a:r>
              <a:rPr lang="el-GR" sz="1600" dirty="0">
                <a:solidFill>
                  <a:schemeClr val="bg1"/>
                </a:solidFill>
              </a:rPr>
              <a:t>δ</a:t>
            </a:r>
            <a:r>
              <a:rPr lang="fr-FR" sz="1600" dirty="0">
                <a:solidFill>
                  <a:schemeClr val="bg1"/>
                </a:solidFill>
              </a:rPr>
              <a:t> &lt; 35° (= -25° + 60°)</a:t>
            </a:r>
          </a:p>
          <a:p>
            <a:pPr algn="just"/>
            <a:endParaRPr lang="fr-FR" sz="1600" dirty="0">
              <a:solidFill>
                <a:schemeClr val="bg1"/>
              </a:solidFill>
            </a:endParaRPr>
          </a:p>
          <a:p>
            <a:pPr algn="just"/>
            <a:r>
              <a:rPr lang="el-GR" sz="1600" dirty="0">
                <a:solidFill>
                  <a:schemeClr val="bg1"/>
                </a:solidFill>
              </a:rPr>
              <a:t>α</a:t>
            </a:r>
            <a:r>
              <a:rPr lang="fr-FR" sz="1600" dirty="0">
                <a:solidFill>
                  <a:schemeClr val="bg1"/>
                </a:solidFill>
              </a:rPr>
              <a:t> = 0 </a:t>
            </a:r>
            <a:r>
              <a:rPr lang="fr-FR" sz="1600" dirty="0" err="1">
                <a:solidFill>
                  <a:schemeClr val="bg1"/>
                </a:solidFill>
              </a:rPr>
              <a:t>is</a:t>
            </a:r>
            <a:r>
              <a:rPr lang="fr-FR" sz="1600" dirty="0">
                <a:solidFill>
                  <a:schemeClr val="bg1"/>
                </a:solidFill>
              </a:rPr>
              <a:t> </a:t>
            </a:r>
            <a:r>
              <a:rPr lang="fr-FR" sz="1600" dirty="0" err="1">
                <a:solidFill>
                  <a:schemeClr val="bg1"/>
                </a:solidFill>
              </a:rPr>
              <a:t>September</a:t>
            </a:r>
            <a:r>
              <a:rPr lang="fr-FR" sz="1600" dirty="0">
                <a:solidFill>
                  <a:schemeClr val="bg1"/>
                </a:solidFill>
              </a:rPr>
              <a:t> 21 (</a:t>
            </a:r>
            <a:r>
              <a:rPr lang="fr-FR" sz="1600" dirty="0" err="1">
                <a:solidFill>
                  <a:schemeClr val="bg1"/>
                </a:solidFill>
              </a:rPr>
              <a:t>Equinox</a:t>
            </a:r>
            <a:r>
              <a:rPr lang="fr-FR" sz="1600" dirty="0">
                <a:solidFill>
                  <a:schemeClr val="bg1"/>
                </a:solidFill>
              </a:rPr>
              <a:t>) </a:t>
            </a:r>
            <a:r>
              <a:rPr lang="fr-FR" sz="1600" dirty="0" err="1">
                <a:solidFill>
                  <a:schemeClr val="bg1"/>
                </a:solidFill>
              </a:rPr>
              <a:t>then</a:t>
            </a:r>
            <a:r>
              <a:rPr lang="fr-FR" sz="1600" dirty="0">
                <a:solidFill>
                  <a:schemeClr val="bg1"/>
                </a:solidFill>
              </a:rPr>
              <a:t> +2 per </a:t>
            </a:r>
            <a:r>
              <a:rPr lang="fr-FR" sz="1600" dirty="0" err="1">
                <a:solidFill>
                  <a:schemeClr val="bg1"/>
                </a:solidFill>
              </a:rPr>
              <a:t>Month</a:t>
            </a:r>
            <a:endParaRPr lang="fr-FR" sz="1600" dirty="0">
              <a:solidFill>
                <a:schemeClr val="bg1"/>
              </a:solidFill>
            </a:endParaRPr>
          </a:p>
          <a:p>
            <a:pPr algn="just"/>
            <a:endParaRPr lang="fr-FR" sz="1600" dirty="0">
              <a:solidFill>
                <a:schemeClr val="bg1"/>
              </a:solidFill>
            </a:endParaRPr>
          </a:p>
          <a:p>
            <a:pPr algn="just"/>
            <a:r>
              <a:rPr lang="fr-FR" sz="1600" dirty="0">
                <a:solidFill>
                  <a:schemeClr val="bg1"/>
                </a:solidFill>
              </a:rPr>
              <a:t>HD 50138 : </a:t>
            </a:r>
            <a:r>
              <a:rPr lang="fr-FR" sz="1600" dirty="0" err="1">
                <a:solidFill>
                  <a:schemeClr val="bg1"/>
                </a:solidFill>
              </a:rPr>
              <a:t>Both</a:t>
            </a:r>
            <a:r>
              <a:rPr lang="fr-FR" sz="1600" dirty="0">
                <a:solidFill>
                  <a:schemeClr val="bg1"/>
                </a:solidFill>
              </a:rPr>
              <a:t> </a:t>
            </a:r>
            <a:r>
              <a:rPr lang="fr-FR" sz="1600" dirty="0" err="1">
                <a:solidFill>
                  <a:schemeClr val="bg1"/>
                </a:solidFill>
              </a:rPr>
              <a:t>January</a:t>
            </a:r>
            <a:endParaRPr lang="fr-FR" sz="1600" dirty="0">
              <a:solidFill>
                <a:schemeClr val="bg1"/>
              </a:solidFill>
            </a:endParaRPr>
          </a:p>
          <a:p>
            <a:pPr algn="just"/>
            <a:r>
              <a:rPr lang="fr-FR" sz="1600" dirty="0">
                <a:solidFill>
                  <a:schemeClr val="bg1"/>
                </a:solidFill>
              </a:rPr>
              <a:t>HD 62623 : VLTI </a:t>
            </a:r>
            <a:r>
              <a:rPr lang="fr-FR" sz="1600" dirty="0" err="1">
                <a:solidFill>
                  <a:schemeClr val="bg1"/>
                </a:solidFill>
              </a:rPr>
              <a:t>February</a:t>
            </a:r>
            <a:endParaRPr lang="fr-FR" sz="1600" dirty="0">
              <a:solidFill>
                <a:schemeClr val="bg1"/>
              </a:solidFill>
            </a:endParaRPr>
          </a:p>
          <a:p>
            <a:pPr algn="just"/>
            <a:r>
              <a:rPr lang="fr-FR" sz="1600" dirty="0">
                <a:solidFill>
                  <a:schemeClr val="bg1"/>
                </a:solidFill>
              </a:rPr>
              <a:t>HD 85567 : VLTI March</a:t>
            </a:r>
          </a:p>
          <a:p>
            <a:pPr algn="just"/>
            <a:r>
              <a:rPr lang="fr-FR" sz="1600" dirty="0">
                <a:solidFill>
                  <a:schemeClr val="bg1"/>
                </a:solidFill>
              </a:rPr>
              <a:t>MWC 297 : </a:t>
            </a:r>
            <a:r>
              <a:rPr lang="fr-FR" sz="1600" dirty="0" err="1">
                <a:solidFill>
                  <a:schemeClr val="bg1"/>
                </a:solidFill>
              </a:rPr>
              <a:t>Both</a:t>
            </a:r>
            <a:r>
              <a:rPr lang="fr-FR" sz="1600" dirty="0">
                <a:solidFill>
                  <a:schemeClr val="bg1"/>
                </a:solidFill>
              </a:rPr>
              <a:t> July</a:t>
            </a:r>
          </a:p>
          <a:p>
            <a:pPr algn="just"/>
            <a:r>
              <a:rPr lang="fr-FR" sz="1600" dirty="0">
                <a:solidFill>
                  <a:schemeClr val="bg1"/>
                </a:solidFill>
              </a:rPr>
              <a:t>HD 200775 : CHARA August</a:t>
            </a:r>
          </a:p>
          <a:p>
            <a:pPr algn="just"/>
            <a:endParaRPr lang="fr-FR" sz="1600" dirty="0">
              <a:solidFill>
                <a:schemeClr val="bg1"/>
              </a:solidFill>
            </a:endParaRPr>
          </a:p>
          <a:p>
            <a:pPr algn="just"/>
            <a:endParaRPr lang="fr-FR" sz="1600" dirty="0">
              <a:solidFill>
                <a:schemeClr val="bg1"/>
              </a:solidFill>
            </a:endParaRPr>
          </a:p>
          <a:p>
            <a:pPr algn="just"/>
            <a:endParaRPr lang="en-US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4423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" name="Image 54">
            <a:extLst>
              <a:ext uri="{FF2B5EF4-FFF2-40B4-BE49-F238E27FC236}">
                <a16:creationId xmlns:a16="http://schemas.microsoft.com/office/drawing/2014/main" id="{1F2F8018-B0EC-424D-AA3A-891D18EA457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425" b="92933"/>
          <a:stretch/>
        </p:blipFill>
        <p:spPr>
          <a:xfrm>
            <a:off x="168943" y="649962"/>
            <a:ext cx="6591276" cy="318402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5A071084-269C-4E64-9255-AA422856E87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0826" b="2396"/>
          <a:stretch/>
        </p:blipFill>
        <p:spPr>
          <a:xfrm>
            <a:off x="152725" y="1281392"/>
            <a:ext cx="6591276" cy="4580025"/>
          </a:xfrm>
          <a:prstGeom prst="rect">
            <a:avLst/>
          </a:prstGeom>
        </p:spPr>
      </p:pic>
      <p:sp>
        <p:nvSpPr>
          <p:cNvPr id="11" name="ZoneTexte 10">
            <a:extLst>
              <a:ext uri="{FF2B5EF4-FFF2-40B4-BE49-F238E27FC236}">
                <a16:creationId xmlns:a16="http://schemas.microsoft.com/office/drawing/2014/main" id="{643551BB-79BB-4096-A3E3-8003433875CA}"/>
              </a:ext>
            </a:extLst>
          </p:cNvPr>
          <p:cNvSpPr txBox="1"/>
          <p:nvPr/>
        </p:nvSpPr>
        <p:spPr>
          <a:xfrm>
            <a:off x="0" y="0"/>
            <a:ext cx="424988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>
                <a:solidFill>
                  <a:srgbClr val="009A00"/>
                </a:solidFill>
                <a:latin typeface="Minecraft" panose="02000603000000000000" pitchFamily="2" charset="0"/>
                <a:ea typeface="Minecraft" panose="02000603000000000000" pitchFamily="2" charset="0"/>
              </a:rPr>
              <a:t>The 10th VLTI </a:t>
            </a:r>
            <a:r>
              <a:rPr lang="fr-FR" sz="1600" dirty="0" err="1">
                <a:solidFill>
                  <a:srgbClr val="009A00"/>
                </a:solidFill>
                <a:latin typeface="Minecraft" panose="02000603000000000000" pitchFamily="2" charset="0"/>
                <a:ea typeface="Minecraft" panose="02000603000000000000" pitchFamily="2" charset="0"/>
              </a:rPr>
              <a:t>School</a:t>
            </a:r>
            <a:r>
              <a:rPr lang="fr-FR" sz="1600" dirty="0">
                <a:solidFill>
                  <a:srgbClr val="009A00"/>
                </a:solidFill>
                <a:latin typeface="Minecraft" panose="02000603000000000000" pitchFamily="2" charset="0"/>
                <a:ea typeface="Minecraft" panose="02000603000000000000" pitchFamily="2" charset="0"/>
              </a:rPr>
              <a:t> of </a:t>
            </a:r>
            <a:r>
              <a:rPr lang="fr-FR" sz="1600" dirty="0" err="1">
                <a:solidFill>
                  <a:srgbClr val="009A00"/>
                </a:solidFill>
                <a:latin typeface="Minecraft" panose="02000603000000000000" pitchFamily="2" charset="0"/>
                <a:ea typeface="Minecraft" panose="02000603000000000000" pitchFamily="2" charset="0"/>
              </a:rPr>
              <a:t>Interferometry</a:t>
            </a:r>
            <a:r>
              <a:rPr lang="fr-FR" sz="1600" dirty="0">
                <a:solidFill>
                  <a:srgbClr val="009A00"/>
                </a:solidFill>
                <a:latin typeface="Minecraft" panose="02000603000000000000" pitchFamily="2" charset="0"/>
                <a:ea typeface="Minecraft" panose="02000603000000000000" pitchFamily="2" charset="0"/>
              </a:rPr>
              <a:t> 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D5FAEEE7-4E1D-4EBB-A5EC-73E9F214D932}"/>
              </a:ext>
            </a:extLst>
          </p:cNvPr>
          <p:cNvSpPr/>
          <p:nvPr/>
        </p:nvSpPr>
        <p:spPr>
          <a:xfrm>
            <a:off x="4942114" y="0"/>
            <a:ext cx="724988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fr-FR" dirty="0">
                <a:solidFill>
                  <a:srgbClr val="009A00"/>
                </a:solidFill>
                <a:latin typeface="Minecraft" panose="02000603000000000000" pitchFamily="2" charset="0"/>
                <a:ea typeface="Minecraft" panose="02000603000000000000" pitchFamily="2" charset="0"/>
              </a:rPr>
              <a:t>Practice session I: </a:t>
            </a:r>
            <a:r>
              <a:rPr lang="fr-FR" dirty="0" err="1">
                <a:solidFill>
                  <a:srgbClr val="009A00"/>
                </a:solidFill>
                <a:latin typeface="Minecraft" panose="02000603000000000000" pitchFamily="2" charset="0"/>
                <a:ea typeface="Minecraft" panose="02000603000000000000" pitchFamily="2" charset="0"/>
              </a:rPr>
              <a:t>Interferometry</a:t>
            </a:r>
            <a:r>
              <a:rPr lang="fr-FR" dirty="0">
                <a:solidFill>
                  <a:srgbClr val="009A00"/>
                </a:solidFill>
                <a:latin typeface="Minecraft" panose="02000603000000000000" pitchFamily="2" charset="0"/>
                <a:ea typeface="Minecraft" panose="02000603000000000000" pitchFamily="2" charset="0"/>
              </a:rPr>
              <a:t> basics </a:t>
            </a:r>
            <a:r>
              <a:rPr lang="fr-FR" dirty="0" err="1">
                <a:solidFill>
                  <a:srgbClr val="009A00"/>
                </a:solidFill>
                <a:latin typeface="Minecraft" panose="02000603000000000000" pitchFamily="2" charset="0"/>
                <a:ea typeface="Minecraft" panose="02000603000000000000" pitchFamily="2" charset="0"/>
              </a:rPr>
              <a:t>with</a:t>
            </a:r>
            <a:r>
              <a:rPr lang="fr-FR" dirty="0">
                <a:solidFill>
                  <a:srgbClr val="009A00"/>
                </a:solidFill>
                <a:latin typeface="Minecraft" panose="02000603000000000000" pitchFamily="2" charset="0"/>
                <a:ea typeface="Minecraft" panose="02000603000000000000" pitchFamily="2" charset="0"/>
              </a:rPr>
              <a:t> ASPRO</a:t>
            </a:r>
            <a:endParaRPr lang="en-US" sz="3600" dirty="0">
              <a:solidFill>
                <a:srgbClr val="009A00"/>
              </a:solidFill>
              <a:latin typeface="Minecraft" panose="02000603000000000000" pitchFamily="2" charset="0"/>
              <a:ea typeface="Minecraft" panose="02000603000000000000" pitchFamily="2" charset="0"/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FD2BF290-11FE-4976-AF01-29C2018604D2}"/>
              </a:ext>
            </a:extLst>
          </p:cNvPr>
          <p:cNvSpPr txBox="1"/>
          <p:nvPr/>
        </p:nvSpPr>
        <p:spPr>
          <a:xfrm rot="784619">
            <a:off x="10629141" y="138499"/>
            <a:ext cx="16594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>
                <a:solidFill>
                  <a:srgbClr val="FF0000"/>
                </a:solidFill>
                <a:latin typeface="Minecraft" panose="02000603000000000000" pitchFamily="2" charset="0"/>
                <a:ea typeface="Minecraft" panose="02000603000000000000" pitchFamily="2" charset="0"/>
              </a:rPr>
              <a:t>Corrections</a:t>
            </a:r>
            <a:endParaRPr lang="en-US" sz="800" dirty="0">
              <a:solidFill>
                <a:srgbClr val="FF0000"/>
              </a:solidFill>
              <a:latin typeface="Minecraft" panose="02000603000000000000" pitchFamily="2" charset="0"/>
              <a:ea typeface="Minecraft" panose="02000603000000000000" pitchFamily="2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2B40499-C3EE-4E09-B77A-5A322B0F3182}"/>
              </a:ext>
            </a:extLst>
          </p:cNvPr>
          <p:cNvSpPr/>
          <p:nvPr/>
        </p:nvSpPr>
        <p:spPr>
          <a:xfrm>
            <a:off x="219868" y="1268905"/>
            <a:ext cx="5017293" cy="269805"/>
          </a:xfrm>
          <a:prstGeom prst="rect">
            <a:avLst/>
          </a:prstGeom>
          <a:solidFill>
            <a:srgbClr val="00FF00">
              <a:alpha val="30000"/>
            </a:srgbClr>
          </a:solidFill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3AACB9A5-9AA6-4A8C-8F1B-7873361AC68B}"/>
              </a:ext>
            </a:extLst>
          </p:cNvPr>
          <p:cNvSpPr/>
          <p:nvPr/>
        </p:nvSpPr>
        <p:spPr>
          <a:xfrm>
            <a:off x="213075" y="4923339"/>
            <a:ext cx="3639651" cy="280258"/>
          </a:xfrm>
          <a:prstGeom prst="rect">
            <a:avLst/>
          </a:prstGeom>
          <a:solidFill>
            <a:srgbClr val="00FF00">
              <a:alpha val="30000"/>
            </a:srgbClr>
          </a:solidFill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45C03F16-B01D-46D4-BD53-494387915A44}"/>
              </a:ext>
            </a:extLst>
          </p:cNvPr>
          <p:cNvSpPr/>
          <p:nvPr/>
        </p:nvSpPr>
        <p:spPr>
          <a:xfrm>
            <a:off x="7191583" y="686249"/>
            <a:ext cx="4629665" cy="852461"/>
          </a:xfrm>
          <a:prstGeom prst="rect">
            <a:avLst/>
          </a:prstGeom>
          <a:solidFill>
            <a:schemeClr val="bg1">
              <a:alpha val="30000"/>
            </a:schemeClr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5" name="Connecteur droit 44">
            <a:extLst>
              <a:ext uri="{FF2B5EF4-FFF2-40B4-BE49-F238E27FC236}">
                <a16:creationId xmlns:a16="http://schemas.microsoft.com/office/drawing/2014/main" id="{7933637E-B800-4EB3-95A5-9AE9857683A3}"/>
              </a:ext>
            </a:extLst>
          </p:cNvPr>
          <p:cNvCxnSpPr>
            <a:cxnSpLocks/>
            <a:stCxn id="13" idx="3"/>
            <a:endCxn id="43" idx="1"/>
          </p:cNvCxnSpPr>
          <p:nvPr/>
        </p:nvCxnSpPr>
        <p:spPr>
          <a:xfrm flipV="1">
            <a:off x="5237161" y="1112480"/>
            <a:ext cx="1954422" cy="29132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ZoneTexte 45">
            <a:extLst>
              <a:ext uri="{FF2B5EF4-FFF2-40B4-BE49-F238E27FC236}">
                <a16:creationId xmlns:a16="http://schemas.microsoft.com/office/drawing/2014/main" id="{4D8C443E-A4DB-4C49-8284-2440A9F10886}"/>
              </a:ext>
            </a:extLst>
          </p:cNvPr>
          <p:cNvSpPr txBox="1"/>
          <p:nvPr/>
        </p:nvSpPr>
        <p:spPr>
          <a:xfrm>
            <a:off x="7252544" y="661995"/>
            <a:ext cx="4568705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fr-FR" sz="1600" dirty="0">
                <a:solidFill>
                  <a:schemeClr val="bg1"/>
                </a:solidFill>
              </a:rPr>
              <a:t>The star </a:t>
            </a:r>
            <a:r>
              <a:rPr lang="fr-FR" sz="1600" dirty="0" err="1">
                <a:solidFill>
                  <a:schemeClr val="bg1"/>
                </a:solidFill>
              </a:rPr>
              <a:t>will</a:t>
            </a:r>
            <a:r>
              <a:rPr lang="fr-FR" sz="1600" dirty="0">
                <a:solidFill>
                  <a:schemeClr val="bg1"/>
                </a:solidFill>
              </a:rPr>
              <a:t> not </a:t>
            </a:r>
            <a:r>
              <a:rPr lang="fr-FR" sz="1600" dirty="0" err="1">
                <a:solidFill>
                  <a:schemeClr val="bg1"/>
                </a:solidFill>
              </a:rPr>
              <a:t>be</a:t>
            </a:r>
            <a:r>
              <a:rPr lang="fr-FR" sz="1600" dirty="0">
                <a:solidFill>
                  <a:schemeClr val="bg1"/>
                </a:solidFill>
              </a:rPr>
              <a:t> </a:t>
            </a:r>
            <a:r>
              <a:rPr lang="fr-FR" sz="1600" dirty="0" err="1">
                <a:solidFill>
                  <a:schemeClr val="bg1"/>
                </a:solidFill>
              </a:rPr>
              <a:t>resolved</a:t>
            </a:r>
            <a:r>
              <a:rPr lang="fr-FR" sz="1600" dirty="0">
                <a:solidFill>
                  <a:schemeClr val="bg1"/>
                </a:solidFill>
              </a:rPr>
              <a:t> at all by MATISSE.</a:t>
            </a:r>
          </a:p>
          <a:p>
            <a:pPr algn="just"/>
            <a:r>
              <a:rPr lang="fr-FR" sz="1600" dirty="0">
                <a:solidFill>
                  <a:schemeClr val="bg1"/>
                </a:solidFill>
              </a:rPr>
              <a:t>Point source </a:t>
            </a:r>
            <a:r>
              <a:rPr lang="fr-FR" sz="1600" dirty="0" err="1">
                <a:solidFill>
                  <a:schemeClr val="bg1"/>
                </a:solidFill>
              </a:rPr>
              <a:t>is</a:t>
            </a:r>
            <a:r>
              <a:rPr lang="fr-FR" sz="1600" dirty="0">
                <a:solidFill>
                  <a:schemeClr val="bg1"/>
                </a:solidFill>
              </a:rPr>
              <a:t> </a:t>
            </a:r>
            <a:r>
              <a:rPr lang="fr-FR" sz="1600" dirty="0" err="1">
                <a:solidFill>
                  <a:schemeClr val="bg1"/>
                </a:solidFill>
              </a:rPr>
              <a:t>then</a:t>
            </a:r>
            <a:r>
              <a:rPr lang="fr-FR" sz="1600" dirty="0">
                <a:solidFill>
                  <a:schemeClr val="bg1"/>
                </a:solidFill>
              </a:rPr>
              <a:t> the </a:t>
            </a:r>
            <a:r>
              <a:rPr lang="fr-FR" sz="1600" dirty="0" err="1">
                <a:solidFill>
                  <a:schemeClr val="bg1"/>
                </a:solidFill>
              </a:rPr>
              <a:t>most</a:t>
            </a:r>
            <a:r>
              <a:rPr lang="fr-FR" sz="1600" dirty="0">
                <a:solidFill>
                  <a:schemeClr val="bg1"/>
                </a:solidFill>
              </a:rPr>
              <a:t> relevant.</a:t>
            </a:r>
          </a:p>
          <a:p>
            <a:pPr algn="just"/>
            <a:r>
              <a:rPr lang="fr-FR" sz="1600" dirty="0">
                <a:solidFill>
                  <a:schemeClr val="bg1"/>
                </a:solidFill>
              </a:rPr>
              <a:t>But a Uniform </a:t>
            </a:r>
            <a:r>
              <a:rPr lang="fr-FR" sz="1600" dirty="0" err="1">
                <a:solidFill>
                  <a:schemeClr val="bg1"/>
                </a:solidFill>
              </a:rPr>
              <a:t>disk</a:t>
            </a:r>
            <a:r>
              <a:rPr lang="fr-FR" sz="1600" dirty="0">
                <a:solidFill>
                  <a:schemeClr val="bg1"/>
                </a:solidFill>
              </a:rPr>
              <a:t> </a:t>
            </a:r>
            <a:r>
              <a:rPr lang="fr-FR" sz="1600" dirty="0" err="1">
                <a:solidFill>
                  <a:schemeClr val="bg1"/>
                </a:solidFill>
              </a:rPr>
              <a:t>with</a:t>
            </a:r>
            <a:r>
              <a:rPr lang="fr-FR" sz="1600" dirty="0">
                <a:solidFill>
                  <a:schemeClr val="bg1"/>
                </a:solidFill>
              </a:rPr>
              <a:t> D=0.16mas </a:t>
            </a:r>
            <a:r>
              <a:rPr lang="fr-FR" sz="1600" dirty="0" err="1">
                <a:solidFill>
                  <a:schemeClr val="bg1"/>
                </a:solidFill>
              </a:rPr>
              <a:t>is</a:t>
            </a:r>
            <a:r>
              <a:rPr lang="fr-FR" sz="1600" dirty="0">
                <a:solidFill>
                  <a:schemeClr val="bg1"/>
                </a:solidFill>
              </a:rPr>
              <a:t> </a:t>
            </a:r>
            <a:r>
              <a:rPr lang="fr-FR" sz="1600" dirty="0" err="1">
                <a:solidFill>
                  <a:schemeClr val="bg1"/>
                </a:solidFill>
              </a:rPr>
              <a:t>also</a:t>
            </a:r>
            <a:r>
              <a:rPr lang="fr-FR" sz="1600" dirty="0">
                <a:solidFill>
                  <a:schemeClr val="bg1"/>
                </a:solidFill>
              </a:rPr>
              <a:t> correct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A2D41040-0AC5-4552-83A8-1F5DED546349}"/>
              </a:ext>
            </a:extLst>
          </p:cNvPr>
          <p:cNvSpPr/>
          <p:nvPr/>
        </p:nvSpPr>
        <p:spPr>
          <a:xfrm>
            <a:off x="219869" y="2959977"/>
            <a:ext cx="6409531" cy="384533"/>
          </a:xfrm>
          <a:prstGeom prst="rect">
            <a:avLst/>
          </a:prstGeom>
          <a:solidFill>
            <a:srgbClr val="00FF00">
              <a:alpha val="30000"/>
            </a:srgbClr>
          </a:solidFill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2F38647F-F1DD-4098-A5CA-B5DB4BCCE43D}"/>
              </a:ext>
            </a:extLst>
          </p:cNvPr>
          <p:cNvSpPr/>
          <p:nvPr/>
        </p:nvSpPr>
        <p:spPr>
          <a:xfrm>
            <a:off x="206281" y="4649400"/>
            <a:ext cx="3332062" cy="280258"/>
          </a:xfrm>
          <a:prstGeom prst="rect">
            <a:avLst/>
          </a:prstGeom>
          <a:solidFill>
            <a:srgbClr val="00FF00">
              <a:alpha val="30000"/>
            </a:srgbClr>
          </a:solidFill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490D3BD6-8DEA-473D-902D-E084A7A5BECE}"/>
              </a:ext>
            </a:extLst>
          </p:cNvPr>
          <p:cNvSpPr/>
          <p:nvPr/>
        </p:nvSpPr>
        <p:spPr>
          <a:xfrm>
            <a:off x="219869" y="5204422"/>
            <a:ext cx="6144355" cy="280258"/>
          </a:xfrm>
          <a:prstGeom prst="rect">
            <a:avLst/>
          </a:prstGeom>
          <a:solidFill>
            <a:srgbClr val="00FF00">
              <a:alpha val="30000"/>
            </a:srgbClr>
          </a:solidFill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89D060E6-4D71-4B65-9EE7-677AC73E8DD2}"/>
              </a:ext>
            </a:extLst>
          </p:cNvPr>
          <p:cNvSpPr/>
          <p:nvPr/>
        </p:nvSpPr>
        <p:spPr>
          <a:xfrm>
            <a:off x="222866" y="5483029"/>
            <a:ext cx="6406534" cy="394741"/>
          </a:xfrm>
          <a:prstGeom prst="rect">
            <a:avLst/>
          </a:prstGeom>
          <a:solidFill>
            <a:srgbClr val="00FF00">
              <a:alpha val="30000"/>
            </a:srgbClr>
          </a:solidFill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A694BF64-974C-4D8F-8BC3-48867DD8E372}"/>
              </a:ext>
            </a:extLst>
          </p:cNvPr>
          <p:cNvSpPr/>
          <p:nvPr/>
        </p:nvSpPr>
        <p:spPr>
          <a:xfrm>
            <a:off x="7204588" y="1653765"/>
            <a:ext cx="4629665" cy="2164106"/>
          </a:xfrm>
          <a:prstGeom prst="rect">
            <a:avLst/>
          </a:prstGeom>
          <a:solidFill>
            <a:schemeClr val="bg1">
              <a:alpha val="30000"/>
            </a:schemeClr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6" name="Connecteur droit 75">
            <a:extLst>
              <a:ext uri="{FF2B5EF4-FFF2-40B4-BE49-F238E27FC236}">
                <a16:creationId xmlns:a16="http://schemas.microsoft.com/office/drawing/2014/main" id="{4F158D53-160A-40F0-B898-7464658F0CE4}"/>
              </a:ext>
            </a:extLst>
          </p:cNvPr>
          <p:cNvCxnSpPr>
            <a:cxnSpLocks/>
            <a:stCxn id="57" idx="3"/>
            <a:endCxn id="75" idx="1"/>
          </p:cNvCxnSpPr>
          <p:nvPr/>
        </p:nvCxnSpPr>
        <p:spPr>
          <a:xfrm flipV="1">
            <a:off x="6629400" y="2735818"/>
            <a:ext cx="575188" cy="416426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ZoneTexte 76">
            <a:extLst>
              <a:ext uri="{FF2B5EF4-FFF2-40B4-BE49-F238E27FC236}">
                <a16:creationId xmlns:a16="http://schemas.microsoft.com/office/drawing/2014/main" id="{4AFE20E3-837F-4780-BD9C-770D4AE9529E}"/>
              </a:ext>
            </a:extLst>
          </p:cNvPr>
          <p:cNvSpPr txBox="1"/>
          <p:nvPr/>
        </p:nvSpPr>
        <p:spPr>
          <a:xfrm>
            <a:off x="7278023" y="1670167"/>
            <a:ext cx="4469206" cy="196977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fr-FR" sz="1600" u="sng" dirty="0">
                <a:solidFill>
                  <a:schemeClr val="bg1"/>
                </a:solidFill>
              </a:rPr>
              <a:t>Minor-axis </a:t>
            </a:r>
            <a:r>
              <a:rPr lang="fr-FR" sz="1600" u="sng" dirty="0" err="1">
                <a:solidFill>
                  <a:schemeClr val="bg1"/>
                </a:solidFill>
              </a:rPr>
              <a:t>diameter</a:t>
            </a:r>
            <a:r>
              <a:rPr lang="fr-FR" sz="1600" dirty="0">
                <a:solidFill>
                  <a:schemeClr val="bg1"/>
                </a:solidFill>
              </a:rPr>
              <a:t>: </a:t>
            </a:r>
            <a:r>
              <a:rPr lang="fr-FR" sz="1600" b="1" dirty="0">
                <a:solidFill>
                  <a:srgbClr val="FFFF00"/>
                </a:solidFill>
              </a:rPr>
              <a:t>Constant</a:t>
            </a:r>
            <a:r>
              <a:rPr lang="fr-FR" sz="1600" dirty="0">
                <a:solidFill>
                  <a:schemeClr val="bg1"/>
                </a:solidFill>
              </a:rPr>
              <a:t> as </a:t>
            </a:r>
            <a:r>
              <a:rPr lang="fr-FR" sz="1600" dirty="0" err="1">
                <a:solidFill>
                  <a:schemeClr val="bg1"/>
                </a:solidFill>
              </a:rPr>
              <a:t>it</a:t>
            </a:r>
            <a:r>
              <a:rPr lang="fr-FR" sz="1600" dirty="0">
                <a:solidFill>
                  <a:schemeClr val="bg1"/>
                </a:solidFill>
              </a:rPr>
              <a:t> </a:t>
            </a:r>
            <a:r>
              <a:rPr lang="fr-FR" sz="1600" dirty="0" err="1">
                <a:solidFill>
                  <a:schemeClr val="bg1"/>
                </a:solidFill>
              </a:rPr>
              <a:t>represent</a:t>
            </a:r>
            <a:r>
              <a:rPr lang="fr-FR" sz="1600" dirty="0">
                <a:solidFill>
                  <a:schemeClr val="bg1"/>
                </a:solidFill>
              </a:rPr>
              <a:t> the </a:t>
            </a:r>
            <a:r>
              <a:rPr lang="fr-FR" sz="1600" dirty="0" err="1">
                <a:solidFill>
                  <a:schemeClr val="bg1"/>
                </a:solidFill>
              </a:rPr>
              <a:t>dusty</a:t>
            </a:r>
            <a:r>
              <a:rPr lang="fr-FR" sz="1600" dirty="0">
                <a:solidFill>
                  <a:schemeClr val="bg1"/>
                </a:solidFill>
              </a:rPr>
              <a:t> </a:t>
            </a:r>
            <a:r>
              <a:rPr lang="fr-FR" sz="1600" dirty="0" err="1">
                <a:solidFill>
                  <a:schemeClr val="bg1"/>
                </a:solidFill>
              </a:rPr>
              <a:t>disk</a:t>
            </a:r>
            <a:r>
              <a:rPr lang="fr-FR" sz="1600" dirty="0">
                <a:solidFill>
                  <a:schemeClr val="bg1"/>
                </a:solidFill>
              </a:rPr>
              <a:t> </a:t>
            </a:r>
            <a:r>
              <a:rPr lang="fr-FR" sz="1600" dirty="0" err="1">
                <a:solidFill>
                  <a:schemeClr val="bg1"/>
                </a:solidFill>
              </a:rPr>
              <a:t>inner</a:t>
            </a:r>
            <a:r>
              <a:rPr lang="fr-FR" sz="1600" dirty="0">
                <a:solidFill>
                  <a:schemeClr val="bg1"/>
                </a:solidFill>
              </a:rPr>
              <a:t> </a:t>
            </a:r>
            <a:r>
              <a:rPr lang="fr-FR" sz="1600" dirty="0" err="1">
                <a:solidFill>
                  <a:schemeClr val="bg1"/>
                </a:solidFill>
              </a:rPr>
              <a:t>rim</a:t>
            </a:r>
            <a:endParaRPr lang="fr-FR" sz="1600" dirty="0">
              <a:solidFill>
                <a:schemeClr val="bg1"/>
              </a:solidFill>
            </a:endParaRPr>
          </a:p>
          <a:p>
            <a:pPr algn="just"/>
            <a:r>
              <a:rPr lang="fr-FR" sz="1600" u="sng" dirty="0">
                <a:solidFill>
                  <a:schemeClr val="bg1"/>
                </a:solidFill>
              </a:rPr>
              <a:t>Elongation</a:t>
            </a:r>
            <a:r>
              <a:rPr lang="fr-FR" sz="1600" dirty="0">
                <a:solidFill>
                  <a:schemeClr val="bg1"/>
                </a:solidFill>
              </a:rPr>
              <a:t> : </a:t>
            </a:r>
            <a:r>
              <a:rPr lang="fr-FR" sz="1600" b="1" dirty="0">
                <a:solidFill>
                  <a:srgbClr val="FFFF00"/>
                </a:solidFill>
              </a:rPr>
              <a:t>More or </a:t>
            </a:r>
            <a:r>
              <a:rPr lang="fr-FR" sz="1600" b="1" dirty="0" err="1">
                <a:solidFill>
                  <a:srgbClr val="FFFF00"/>
                </a:solidFill>
              </a:rPr>
              <a:t>less</a:t>
            </a:r>
            <a:r>
              <a:rPr lang="fr-FR" sz="1600" b="1" dirty="0">
                <a:solidFill>
                  <a:srgbClr val="FFFF00"/>
                </a:solidFill>
              </a:rPr>
              <a:t> constant </a:t>
            </a:r>
            <a:r>
              <a:rPr lang="fr-FR" sz="1600" dirty="0">
                <a:solidFill>
                  <a:schemeClr val="bg1"/>
                </a:solidFill>
              </a:rPr>
              <a:t>if </a:t>
            </a:r>
            <a:r>
              <a:rPr lang="fr-FR" sz="1600" dirty="0" err="1">
                <a:solidFill>
                  <a:schemeClr val="bg1"/>
                </a:solidFill>
              </a:rPr>
              <a:t>we</a:t>
            </a:r>
            <a:r>
              <a:rPr lang="fr-FR" sz="1600" dirty="0">
                <a:solidFill>
                  <a:schemeClr val="bg1"/>
                </a:solidFill>
              </a:rPr>
              <a:t> assume </a:t>
            </a:r>
            <a:r>
              <a:rPr lang="fr-FR" sz="1600" dirty="0" err="1">
                <a:solidFill>
                  <a:schemeClr val="bg1"/>
                </a:solidFill>
              </a:rPr>
              <a:t>that</a:t>
            </a:r>
            <a:r>
              <a:rPr lang="fr-FR" sz="1600" dirty="0">
                <a:solidFill>
                  <a:schemeClr val="bg1"/>
                </a:solidFill>
              </a:rPr>
              <a:t> the </a:t>
            </a:r>
            <a:r>
              <a:rPr lang="fr-FR" sz="1600" dirty="0" err="1">
                <a:solidFill>
                  <a:schemeClr val="bg1"/>
                </a:solidFill>
              </a:rPr>
              <a:t>disk</a:t>
            </a:r>
            <a:r>
              <a:rPr lang="fr-FR" sz="1600" dirty="0">
                <a:solidFill>
                  <a:schemeClr val="bg1"/>
                </a:solidFill>
              </a:rPr>
              <a:t> </a:t>
            </a:r>
            <a:r>
              <a:rPr lang="fr-FR" sz="1600" dirty="0" err="1">
                <a:solidFill>
                  <a:schemeClr val="bg1"/>
                </a:solidFill>
              </a:rPr>
              <a:t>is</a:t>
            </a:r>
            <a:r>
              <a:rPr lang="fr-FR" sz="1600" dirty="0">
                <a:solidFill>
                  <a:schemeClr val="bg1"/>
                </a:solidFill>
              </a:rPr>
              <a:t> </a:t>
            </a:r>
            <a:r>
              <a:rPr lang="fr-FR" sz="1600" dirty="0" err="1">
                <a:solidFill>
                  <a:schemeClr val="bg1"/>
                </a:solidFill>
              </a:rPr>
              <a:t>geoemtrically</a:t>
            </a:r>
            <a:r>
              <a:rPr lang="fr-FR" sz="1600" dirty="0">
                <a:solidFill>
                  <a:schemeClr val="bg1"/>
                </a:solidFill>
              </a:rPr>
              <a:t> </a:t>
            </a:r>
            <a:r>
              <a:rPr lang="fr-FR" sz="1600" dirty="0" err="1">
                <a:solidFill>
                  <a:schemeClr val="bg1"/>
                </a:solidFill>
              </a:rPr>
              <a:t>thin</a:t>
            </a:r>
            <a:r>
              <a:rPr lang="fr-FR" sz="1600" dirty="0">
                <a:solidFill>
                  <a:schemeClr val="bg1"/>
                </a:solidFill>
              </a:rPr>
              <a:t> (</a:t>
            </a:r>
            <a:r>
              <a:rPr lang="fr-FR" sz="1600" dirty="0" err="1">
                <a:solidFill>
                  <a:schemeClr val="bg1"/>
                </a:solidFill>
              </a:rPr>
              <a:t>elongation</a:t>
            </a:r>
            <a:r>
              <a:rPr lang="fr-FR" sz="1600" dirty="0">
                <a:solidFill>
                  <a:schemeClr val="bg1"/>
                </a:solidFill>
              </a:rPr>
              <a:t> </a:t>
            </a:r>
            <a:r>
              <a:rPr lang="fr-FR" sz="1600" dirty="0" err="1">
                <a:solidFill>
                  <a:schemeClr val="bg1"/>
                </a:solidFill>
              </a:rPr>
              <a:t>is</a:t>
            </a:r>
            <a:r>
              <a:rPr lang="fr-FR" sz="1600" dirty="0">
                <a:solidFill>
                  <a:schemeClr val="bg1"/>
                </a:solidFill>
              </a:rPr>
              <a:t> </a:t>
            </a:r>
            <a:r>
              <a:rPr lang="fr-FR" sz="1600" dirty="0" err="1">
                <a:solidFill>
                  <a:schemeClr val="bg1"/>
                </a:solidFill>
              </a:rPr>
              <a:t>only</a:t>
            </a:r>
            <a:r>
              <a:rPr lang="fr-FR" sz="1600" dirty="0">
                <a:solidFill>
                  <a:schemeClr val="bg1"/>
                </a:solidFill>
              </a:rPr>
              <a:t> due to a projection </a:t>
            </a:r>
            <a:r>
              <a:rPr lang="fr-FR" sz="1600" dirty="0" err="1">
                <a:solidFill>
                  <a:schemeClr val="bg1"/>
                </a:solidFill>
              </a:rPr>
              <a:t>effect</a:t>
            </a:r>
            <a:r>
              <a:rPr lang="fr-FR" sz="1600" dirty="0">
                <a:solidFill>
                  <a:schemeClr val="bg1"/>
                </a:solidFill>
              </a:rPr>
              <a:t>)</a:t>
            </a:r>
          </a:p>
          <a:p>
            <a:pPr algn="just"/>
            <a:r>
              <a:rPr lang="fr-FR" sz="1600" u="sng" dirty="0" err="1">
                <a:solidFill>
                  <a:schemeClr val="bg1"/>
                </a:solidFill>
              </a:rPr>
              <a:t>Width</a:t>
            </a:r>
            <a:r>
              <a:rPr lang="fr-FR" sz="1600" dirty="0">
                <a:solidFill>
                  <a:schemeClr val="bg1"/>
                </a:solidFill>
              </a:rPr>
              <a:t>: </a:t>
            </a:r>
            <a:r>
              <a:rPr lang="fr-FR" sz="1600" b="1" dirty="0" err="1">
                <a:solidFill>
                  <a:srgbClr val="FFFF00"/>
                </a:solidFill>
              </a:rPr>
              <a:t>Larger</a:t>
            </a:r>
            <a:r>
              <a:rPr lang="fr-FR" sz="1600" b="1" dirty="0">
                <a:solidFill>
                  <a:srgbClr val="FFFF00"/>
                </a:solidFill>
              </a:rPr>
              <a:t> in L, and </a:t>
            </a:r>
            <a:r>
              <a:rPr lang="fr-FR" sz="1600" b="1" dirty="0" err="1">
                <a:solidFill>
                  <a:srgbClr val="FFFF00"/>
                </a:solidFill>
              </a:rPr>
              <a:t>even</a:t>
            </a:r>
            <a:r>
              <a:rPr lang="fr-FR" sz="1600" b="1" dirty="0">
                <a:solidFill>
                  <a:srgbClr val="FFFF00"/>
                </a:solidFill>
              </a:rPr>
              <a:t> </a:t>
            </a:r>
            <a:r>
              <a:rPr lang="fr-FR" sz="1600" b="1" dirty="0" err="1">
                <a:solidFill>
                  <a:srgbClr val="FFFF00"/>
                </a:solidFill>
              </a:rPr>
              <a:t>larger</a:t>
            </a:r>
            <a:r>
              <a:rPr lang="fr-FR" sz="1600" b="1" dirty="0">
                <a:solidFill>
                  <a:srgbClr val="FFFF00"/>
                </a:solidFill>
              </a:rPr>
              <a:t> in N </a:t>
            </a:r>
            <a:r>
              <a:rPr lang="fr-FR" sz="1600" dirty="0">
                <a:solidFill>
                  <a:schemeClr val="bg1"/>
                </a:solidFill>
              </a:rPr>
              <a:t>as </a:t>
            </a:r>
            <a:r>
              <a:rPr lang="fr-FR" sz="1600" dirty="0" err="1">
                <a:solidFill>
                  <a:schemeClr val="bg1"/>
                </a:solidFill>
              </a:rPr>
              <a:t>these</a:t>
            </a:r>
            <a:r>
              <a:rPr lang="fr-FR" sz="1600" dirty="0">
                <a:solidFill>
                  <a:schemeClr val="bg1"/>
                </a:solidFill>
              </a:rPr>
              <a:t> bands probes </a:t>
            </a:r>
            <a:r>
              <a:rPr lang="fr-FR" sz="1600" dirty="0" err="1">
                <a:solidFill>
                  <a:schemeClr val="bg1"/>
                </a:solidFill>
              </a:rPr>
              <a:t>colder</a:t>
            </a:r>
            <a:r>
              <a:rPr lang="fr-FR" sz="1600" dirty="0">
                <a:solidFill>
                  <a:schemeClr val="bg1"/>
                </a:solidFill>
              </a:rPr>
              <a:t> </a:t>
            </a:r>
            <a:r>
              <a:rPr lang="fr-FR" sz="1600" dirty="0" err="1">
                <a:solidFill>
                  <a:schemeClr val="bg1"/>
                </a:solidFill>
              </a:rPr>
              <a:t>materials</a:t>
            </a:r>
            <a:r>
              <a:rPr lang="fr-FR" sz="1600" dirty="0">
                <a:solidFill>
                  <a:schemeClr val="bg1"/>
                </a:solidFill>
              </a:rPr>
              <a:t> </a:t>
            </a:r>
            <a:r>
              <a:rPr lang="fr-FR" sz="1600" dirty="0" err="1">
                <a:solidFill>
                  <a:schemeClr val="bg1"/>
                </a:solidFill>
              </a:rPr>
              <a:t>than</a:t>
            </a:r>
            <a:r>
              <a:rPr lang="fr-FR" sz="1600" dirty="0">
                <a:solidFill>
                  <a:schemeClr val="bg1"/>
                </a:solidFill>
              </a:rPr>
              <a:t> the H band </a:t>
            </a:r>
          </a:p>
          <a:p>
            <a:pPr algn="just"/>
            <a:r>
              <a:rPr lang="fr-FR" sz="1600" dirty="0">
                <a:solidFill>
                  <a:schemeClr val="bg1"/>
                </a:solidFill>
              </a:rPr>
              <a:t>Orientation : </a:t>
            </a:r>
            <a:r>
              <a:rPr lang="fr-FR" sz="1600" b="1" dirty="0">
                <a:solidFill>
                  <a:srgbClr val="FFFF00"/>
                </a:solidFill>
              </a:rPr>
              <a:t>Constant</a:t>
            </a:r>
            <a:endParaRPr lang="en-US" sz="1600" b="1" dirty="0">
              <a:solidFill>
                <a:srgbClr val="FFFF00"/>
              </a:solidFill>
            </a:endParaRPr>
          </a:p>
        </p:txBody>
      </p:sp>
      <p:sp>
        <p:nvSpPr>
          <p:cNvPr id="98" name="Rectangle 97">
            <a:extLst>
              <a:ext uri="{FF2B5EF4-FFF2-40B4-BE49-F238E27FC236}">
                <a16:creationId xmlns:a16="http://schemas.microsoft.com/office/drawing/2014/main" id="{9B799FFD-7C69-492D-8F01-EBE5EFEF72F0}"/>
              </a:ext>
            </a:extLst>
          </p:cNvPr>
          <p:cNvSpPr/>
          <p:nvPr/>
        </p:nvSpPr>
        <p:spPr>
          <a:xfrm>
            <a:off x="7204587" y="3978350"/>
            <a:ext cx="4629665" cy="242453"/>
          </a:xfrm>
          <a:prstGeom prst="rect">
            <a:avLst/>
          </a:prstGeom>
          <a:solidFill>
            <a:schemeClr val="bg1">
              <a:alpha val="30000"/>
            </a:schemeClr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9" name="Connecteur droit 98">
            <a:extLst>
              <a:ext uri="{FF2B5EF4-FFF2-40B4-BE49-F238E27FC236}">
                <a16:creationId xmlns:a16="http://schemas.microsoft.com/office/drawing/2014/main" id="{2C3C05F2-02F5-4901-AB30-01D8945DFB92}"/>
              </a:ext>
            </a:extLst>
          </p:cNvPr>
          <p:cNvCxnSpPr>
            <a:cxnSpLocks/>
            <a:endCxn id="98" idx="1"/>
          </p:cNvCxnSpPr>
          <p:nvPr/>
        </p:nvCxnSpPr>
        <p:spPr>
          <a:xfrm flipV="1">
            <a:off x="3538343" y="4099577"/>
            <a:ext cx="3666244" cy="66620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ZoneTexte 99">
            <a:extLst>
              <a:ext uri="{FF2B5EF4-FFF2-40B4-BE49-F238E27FC236}">
                <a16:creationId xmlns:a16="http://schemas.microsoft.com/office/drawing/2014/main" id="{1F5CD132-1BEE-4788-B4FA-7424CD12937B}"/>
              </a:ext>
            </a:extLst>
          </p:cNvPr>
          <p:cNvSpPr txBox="1"/>
          <p:nvPr/>
        </p:nvSpPr>
        <p:spPr>
          <a:xfrm>
            <a:off x="7265548" y="3954096"/>
            <a:ext cx="4568705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FR" sz="1600" dirty="0">
                <a:solidFill>
                  <a:schemeClr val="bg1"/>
                </a:solidFill>
              </a:rPr>
              <a:t>Ring lobes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103" name="Rectangle 102">
            <a:extLst>
              <a:ext uri="{FF2B5EF4-FFF2-40B4-BE49-F238E27FC236}">
                <a16:creationId xmlns:a16="http://schemas.microsoft.com/office/drawing/2014/main" id="{E7D29997-03C4-422D-9566-48153DA30E00}"/>
              </a:ext>
            </a:extLst>
          </p:cNvPr>
          <p:cNvSpPr/>
          <p:nvPr/>
        </p:nvSpPr>
        <p:spPr>
          <a:xfrm>
            <a:off x="7215265" y="4347959"/>
            <a:ext cx="4629665" cy="575104"/>
          </a:xfrm>
          <a:prstGeom prst="rect">
            <a:avLst/>
          </a:prstGeom>
          <a:solidFill>
            <a:schemeClr val="bg1">
              <a:alpha val="30000"/>
            </a:schemeClr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4" name="Connecteur droit 103">
            <a:extLst>
              <a:ext uri="{FF2B5EF4-FFF2-40B4-BE49-F238E27FC236}">
                <a16:creationId xmlns:a16="http://schemas.microsoft.com/office/drawing/2014/main" id="{6FE92D9F-BF68-46DD-8CAD-95A19DC051F4}"/>
              </a:ext>
            </a:extLst>
          </p:cNvPr>
          <p:cNvCxnSpPr>
            <a:cxnSpLocks/>
            <a:stCxn id="34" idx="3"/>
            <a:endCxn id="103" idx="1"/>
          </p:cNvCxnSpPr>
          <p:nvPr/>
        </p:nvCxnSpPr>
        <p:spPr>
          <a:xfrm flipV="1">
            <a:off x="3852726" y="4635511"/>
            <a:ext cx="3362539" cy="427957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ZoneTexte 104">
            <a:extLst>
              <a:ext uri="{FF2B5EF4-FFF2-40B4-BE49-F238E27FC236}">
                <a16:creationId xmlns:a16="http://schemas.microsoft.com/office/drawing/2014/main" id="{949BA965-6C30-4FAA-976D-ABF29CDA5D6F}"/>
              </a:ext>
            </a:extLst>
          </p:cNvPr>
          <p:cNvSpPr txBox="1"/>
          <p:nvPr/>
        </p:nvSpPr>
        <p:spPr>
          <a:xfrm>
            <a:off x="7245744" y="4396053"/>
            <a:ext cx="4568705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fr-FR" sz="1600" dirty="0">
                <a:solidFill>
                  <a:schemeClr val="bg1"/>
                </a:solidFill>
              </a:rPr>
              <a:t>Flux ratio </a:t>
            </a:r>
            <a:r>
              <a:rPr lang="fr-FR" sz="1600" dirty="0" err="1">
                <a:solidFill>
                  <a:schemeClr val="bg1"/>
                </a:solidFill>
              </a:rPr>
              <a:t>between</a:t>
            </a:r>
            <a:r>
              <a:rPr lang="fr-FR" sz="1600" dirty="0">
                <a:solidFill>
                  <a:schemeClr val="bg1"/>
                </a:solidFill>
              </a:rPr>
              <a:t> the star (point source) and the </a:t>
            </a:r>
            <a:r>
              <a:rPr lang="fr-FR" sz="1600" dirty="0" err="1">
                <a:solidFill>
                  <a:schemeClr val="bg1"/>
                </a:solidFill>
              </a:rPr>
              <a:t>circumstellar</a:t>
            </a:r>
            <a:r>
              <a:rPr lang="fr-FR" sz="1600" dirty="0">
                <a:solidFill>
                  <a:schemeClr val="bg1"/>
                </a:solidFill>
              </a:rPr>
              <a:t> </a:t>
            </a:r>
            <a:r>
              <a:rPr lang="fr-FR" sz="1600" dirty="0" err="1">
                <a:solidFill>
                  <a:schemeClr val="bg1"/>
                </a:solidFill>
              </a:rPr>
              <a:t>disk</a:t>
            </a:r>
            <a:r>
              <a:rPr lang="fr-FR" sz="1600" dirty="0">
                <a:solidFill>
                  <a:schemeClr val="bg1"/>
                </a:solidFill>
              </a:rPr>
              <a:t> (ring)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108" name="Rectangle 107">
            <a:extLst>
              <a:ext uri="{FF2B5EF4-FFF2-40B4-BE49-F238E27FC236}">
                <a16:creationId xmlns:a16="http://schemas.microsoft.com/office/drawing/2014/main" id="{01E0DFE0-5FAC-49B4-9CC3-1D536607ED35}"/>
              </a:ext>
            </a:extLst>
          </p:cNvPr>
          <p:cNvSpPr/>
          <p:nvPr/>
        </p:nvSpPr>
        <p:spPr>
          <a:xfrm>
            <a:off x="7215265" y="5039609"/>
            <a:ext cx="4629665" cy="565700"/>
          </a:xfrm>
          <a:prstGeom prst="rect">
            <a:avLst/>
          </a:prstGeom>
          <a:solidFill>
            <a:schemeClr val="bg1">
              <a:alpha val="30000"/>
            </a:schemeClr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9" name="Connecteur droit 108">
            <a:extLst>
              <a:ext uri="{FF2B5EF4-FFF2-40B4-BE49-F238E27FC236}">
                <a16:creationId xmlns:a16="http://schemas.microsoft.com/office/drawing/2014/main" id="{5B9D4094-C256-4C6D-87B8-23B2F069AF58}"/>
              </a:ext>
            </a:extLst>
          </p:cNvPr>
          <p:cNvCxnSpPr>
            <a:cxnSpLocks/>
            <a:stCxn id="65" idx="3"/>
            <a:endCxn id="108" idx="1"/>
          </p:cNvCxnSpPr>
          <p:nvPr/>
        </p:nvCxnSpPr>
        <p:spPr>
          <a:xfrm flipV="1">
            <a:off x="6364224" y="5322459"/>
            <a:ext cx="851041" cy="22092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0" name="ZoneTexte 109">
            <a:extLst>
              <a:ext uri="{FF2B5EF4-FFF2-40B4-BE49-F238E27FC236}">
                <a16:creationId xmlns:a16="http://schemas.microsoft.com/office/drawing/2014/main" id="{43909AF6-AB9B-46F9-80BC-EB44208856A1}"/>
              </a:ext>
            </a:extLst>
          </p:cNvPr>
          <p:cNvSpPr txBox="1"/>
          <p:nvPr/>
        </p:nvSpPr>
        <p:spPr>
          <a:xfrm>
            <a:off x="7245744" y="5056978"/>
            <a:ext cx="4568705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fr-FR" sz="1600" dirty="0">
                <a:solidFill>
                  <a:schemeClr val="bg1"/>
                </a:solidFill>
              </a:rPr>
              <a:t>The </a:t>
            </a:r>
            <a:r>
              <a:rPr lang="fr-FR" sz="1600" dirty="0" err="1">
                <a:solidFill>
                  <a:schemeClr val="bg1"/>
                </a:solidFill>
              </a:rPr>
              <a:t>level</a:t>
            </a:r>
            <a:r>
              <a:rPr lang="fr-FR" sz="1600" dirty="0">
                <a:solidFill>
                  <a:schemeClr val="bg1"/>
                </a:solidFill>
              </a:rPr>
              <a:t> of the plateau </a:t>
            </a:r>
            <a:r>
              <a:rPr lang="fr-FR" sz="1600" dirty="0" err="1">
                <a:solidFill>
                  <a:schemeClr val="bg1"/>
                </a:solidFill>
              </a:rPr>
              <a:t>should</a:t>
            </a:r>
            <a:r>
              <a:rPr lang="fr-FR" sz="1600" dirty="0">
                <a:solidFill>
                  <a:schemeClr val="bg1"/>
                </a:solidFill>
              </a:rPr>
              <a:t> </a:t>
            </a:r>
            <a:r>
              <a:rPr lang="fr-FR" sz="1600" dirty="0" err="1">
                <a:solidFill>
                  <a:schemeClr val="bg1"/>
                </a:solidFill>
              </a:rPr>
              <a:t>decrease</a:t>
            </a:r>
            <a:r>
              <a:rPr lang="fr-FR" sz="1600" dirty="0">
                <a:solidFill>
                  <a:schemeClr val="bg1"/>
                </a:solidFill>
              </a:rPr>
              <a:t> as the relative flux of the star </a:t>
            </a:r>
            <a:r>
              <a:rPr lang="fr-FR" sz="1600" dirty="0" err="1">
                <a:solidFill>
                  <a:schemeClr val="bg1"/>
                </a:solidFill>
              </a:rPr>
              <a:t>decreases</a:t>
            </a:r>
            <a:r>
              <a:rPr lang="fr-FR" sz="1600" dirty="0">
                <a:solidFill>
                  <a:schemeClr val="bg1"/>
                </a:solidFill>
              </a:rPr>
              <a:t> </a:t>
            </a:r>
            <a:r>
              <a:rPr lang="fr-FR" sz="1600" dirty="0" err="1">
                <a:solidFill>
                  <a:schemeClr val="bg1"/>
                </a:solidFill>
              </a:rPr>
              <a:t>with</a:t>
            </a:r>
            <a:r>
              <a:rPr lang="fr-FR" sz="1600" dirty="0">
                <a:solidFill>
                  <a:schemeClr val="bg1"/>
                </a:solidFill>
              </a:rPr>
              <a:t> </a:t>
            </a:r>
            <a:r>
              <a:rPr lang="el-GR" sz="1600" dirty="0">
                <a:solidFill>
                  <a:schemeClr val="bg1"/>
                </a:solidFill>
              </a:rPr>
              <a:t>λ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91F03B34-E798-495D-9218-578FEDF1AC36}"/>
              </a:ext>
            </a:extLst>
          </p:cNvPr>
          <p:cNvSpPr/>
          <p:nvPr/>
        </p:nvSpPr>
        <p:spPr>
          <a:xfrm>
            <a:off x="7204587" y="5715899"/>
            <a:ext cx="4629665" cy="738664"/>
          </a:xfrm>
          <a:prstGeom prst="rect">
            <a:avLst/>
          </a:prstGeom>
          <a:solidFill>
            <a:schemeClr val="bg1">
              <a:alpha val="30000"/>
            </a:schemeClr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4" name="Connecteur droit 73">
            <a:extLst>
              <a:ext uri="{FF2B5EF4-FFF2-40B4-BE49-F238E27FC236}">
                <a16:creationId xmlns:a16="http://schemas.microsoft.com/office/drawing/2014/main" id="{EA273388-F7D1-47B4-84EA-9D0DB054EA0F}"/>
              </a:ext>
            </a:extLst>
          </p:cNvPr>
          <p:cNvCxnSpPr>
            <a:cxnSpLocks/>
            <a:stCxn id="66" idx="3"/>
            <a:endCxn id="73" idx="1"/>
          </p:cNvCxnSpPr>
          <p:nvPr/>
        </p:nvCxnSpPr>
        <p:spPr>
          <a:xfrm>
            <a:off x="6629400" y="5680400"/>
            <a:ext cx="575187" cy="404831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ZoneTexte 77">
            <a:extLst>
              <a:ext uri="{FF2B5EF4-FFF2-40B4-BE49-F238E27FC236}">
                <a16:creationId xmlns:a16="http://schemas.microsoft.com/office/drawing/2014/main" id="{EDE3E3FD-0E23-4EF1-9A4F-9D9EE664C4A9}"/>
              </a:ext>
            </a:extLst>
          </p:cNvPr>
          <p:cNvSpPr txBox="1"/>
          <p:nvPr/>
        </p:nvSpPr>
        <p:spPr>
          <a:xfrm>
            <a:off x="7235067" y="5715899"/>
            <a:ext cx="4568705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fr-FR" sz="1600" dirty="0">
                <a:solidFill>
                  <a:schemeClr val="bg1"/>
                </a:solidFill>
              </a:rPr>
              <a:t>Yes, as </a:t>
            </a:r>
            <a:r>
              <a:rPr lang="fr-FR" sz="1600" dirty="0" err="1">
                <a:solidFill>
                  <a:schemeClr val="bg1"/>
                </a:solidFill>
              </a:rPr>
              <a:t>our</a:t>
            </a:r>
            <a:r>
              <a:rPr lang="fr-FR" sz="1600" dirty="0">
                <a:solidFill>
                  <a:schemeClr val="bg1"/>
                </a:solidFill>
              </a:rPr>
              <a:t> </a:t>
            </a:r>
            <a:r>
              <a:rPr lang="fr-FR" sz="1600" dirty="0" err="1">
                <a:solidFill>
                  <a:schemeClr val="bg1"/>
                </a:solidFill>
              </a:rPr>
              <a:t>object</a:t>
            </a:r>
            <a:r>
              <a:rPr lang="fr-FR" sz="1600" dirty="0">
                <a:solidFill>
                  <a:schemeClr val="bg1"/>
                </a:solidFill>
              </a:rPr>
              <a:t> </a:t>
            </a:r>
            <a:r>
              <a:rPr lang="fr-FR" sz="1600" dirty="0" err="1">
                <a:solidFill>
                  <a:schemeClr val="bg1"/>
                </a:solidFill>
              </a:rPr>
              <a:t>is</a:t>
            </a:r>
            <a:r>
              <a:rPr lang="fr-FR" sz="1600" dirty="0">
                <a:solidFill>
                  <a:schemeClr val="bg1"/>
                </a:solidFill>
              </a:rPr>
              <a:t> </a:t>
            </a:r>
            <a:r>
              <a:rPr lang="fr-FR" sz="1600" dirty="0" err="1">
                <a:solidFill>
                  <a:schemeClr val="bg1"/>
                </a:solidFill>
              </a:rPr>
              <a:t>centro-symmetric</a:t>
            </a:r>
            <a:r>
              <a:rPr lang="fr-FR" sz="1600" dirty="0">
                <a:solidFill>
                  <a:schemeClr val="bg1"/>
                </a:solidFill>
              </a:rPr>
              <a:t> (0° phase) </a:t>
            </a:r>
            <a:r>
              <a:rPr lang="fr-FR" sz="1600" dirty="0" err="1">
                <a:solidFill>
                  <a:schemeClr val="bg1"/>
                </a:solidFill>
              </a:rPr>
              <a:t>whereas</a:t>
            </a:r>
            <a:r>
              <a:rPr lang="fr-FR" sz="1600" dirty="0">
                <a:solidFill>
                  <a:schemeClr val="bg1"/>
                </a:solidFill>
              </a:rPr>
              <a:t> the real </a:t>
            </a:r>
            <a:r>
              <a:rPr lang="fr-FR" sz="1600" dirty="0" err="1">
                <a:solidFill>
                  <a:schemeClr val="bg1"/>
                </a:solidFill>
              </a:rPr>
              <a:t>object</a:t>
            </a:r>
            <a:r>
              <a:rPr lang="fr-FR" sz="1600" dirty="0">
                <a:solidFill>
                  <a:schemeClr val="bg1"/>
                </a:solidFill>
              </a:rPr>
              <a:t> </a:t>
            </a:r>
            <a:r>
              <a:rPr lang="fr-FR" sz="1600" dirty="0" err="1">
                <a:solidFill>
                  <a:schemeClr val="bg1"/>
                </a:solidFill>
              </a:rPr>
              <a:t>is</a:t>
            </a:r>
            <a:r>
              <a:rPr lang="fr-FR" sz="1600" dirty="0">
                <a:solidFill>
                  <a:schemeClr val="bg1"/>
                </a:solidFill>
              </a:rPr>
              <a:t> </a:t>
            </a:r>
            <a:r>
              <a:rPr lang="fr-FR" sz="1600" dirty="0" err="1">
                <a:solidFill>
                  <a:schemeClr val="bg1"/>
                </a:solidFill>
              </a:rPr>
              <a:t>highly</a:t>
            </a:r>
            <a:r>
              <a:rPr lang="fr-FR" sz="1600" dirty="0">
                <a:solidFill>
                  <a:schemeClr val="bg1"/>
                </a:solidFill>
              </a:rPr>
              <a:t> </a:t>
            </a:r>
            <a:r>
              <a:rPr lang="fr-FR" sz="1600" dirty="0" err="1">
                <a:solidFill>
                  <a:schemeClr val="bg1"/>
                </a:solidFill>
              </a:rPr>
              <a:t>assymetric</a:t>
            </a:r>
            <a:r>
              <a:rPr lang="fr-FR" sz="1600" dirty="0">
                <a:solidFill>
                  <a:schemeClr val="bg1"/>
                </a:solidFill>
              </a:rPr>
              <a:t> due to the </a:t>
            </a:r>
            <a:r>
              <a:rPr lang="fr-FR" sz="1600" dirty="0" err="1">
                <a:solidFill>
                  <a:schemeClr val="bg1"/>
                </a:solidFill>
              </a:rPr>
              <a:t>skewedness</a:t>
            </a:r>
            <a:r>
              <a:rPr lang="fr-FR" sz="1600" dirty="0">
                <a:solidFill>
                  <a:schemeClr val="bg1"/>
                </a:solidFill>
              </a:rPr>
              <a:t> of the </a:t>
            </a:r>
            <a:r>
              <a:rPr lang="fr-FR" sz="1600" dirty="0" err="1">
                <a:solidFill>
                  <a:schemeClr val="bg1"/>
                </a:solidFill>
              </a:rPr>
              <a:t>inner</a:t>
            </a:r>
            <a:r>
              <a:rPr lang="fr-FR" sz="1600" dirty="0">
                <a:solidFill>
                  <a:schemeClr val="bg1"/>
                </a:solidFill>
              </a:rPr>
              <a:t> </a:t>
            </a:r>
            <a:r>
              <a:rPr lang="fr-FR" sz="1600" dirty="0" err="1">
                <a:solidFill>
                  <a:schemeClr val="bg1"/>
                </a:solidFill>
              </a:rPr>
              <a:t>rim</a:t>
            </a:r>
            <a:r>
              <a:rPr lang="fr-FR" sz="1600" dirty="0">
                <a:solidFill>
                  <a:schemeClr val="bg1"/>
                </a:solidFill>
              </a:rPr>
              <a:t> </a:t>
            </a:r>
            <a:endParaRPr lang="en-US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43234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AE660E50-9426-454F-AA5A-D30C42D64C4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60191"/>
          <a:stretch/>
        </p:blipFill>
        <p:spPr>
          <a:xfrm>
            <a:off x="165065" y="1440009"/>
            <a:ext cx="6596410" cy="2760521"/>
          </a:xfrm>
          <a:prstGeom prst="rect">
            <a:avLst/>
          </a:prstGeom>
        </p:spPr>
      </p:pic>
      <p:pic>
        <p:nvPicPr>
          <p:cNvPr id="32" name="Image 31">
            <a:extLst>
              <a:ext uri="{FF2B5EF4-FFF2-40B4-BE49-F238E27FC236}">
                <a16:creationId xmlns:a16="http://schemas.microsoft.com/office/drawing/2014/main" id="{49F6063B-8C4C-4118-AC60-15ACD810FBF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94932"/>
          <a:stretch/>
        </p:blipFill>
        <p:spPr>
          <a:xfrm>
            <a:off x="153316" y="413377"/>
            <a:ext cx="6596410" cy="351408"/>
          </a:xfrm>
          <a:prstGeom prst="rect">
            <a:avLst/>
          </a:prstGeom>
        </p:spPr>
      </p:pic>
      <p:pic>
        <p:nvPicPr>
          <p:cNvPr id="33" name="Image 32">
            <a:extLst>
              <a:ext uri="{FF2B5EF4-FFF2-40B4-BE49-F238E27FC236}">
                <a16:creationId xmlns:a16="http://schemas.microsoft.com/office/drawing/2014/main" id="{ACBE49AB-40E0-4E7E-8239-3471A45648F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5785" b="58670"/>
          <a:stretch/>
        </p:blipFill>
        <p:spPr>
          <a:xfrm>
            <a:off x="165065" y="922991"/>
            <a:ext cx="6596410" cy="384534"/>
          </a:xfrm>
          <a:prstGeom prst="rect">
            <a:avLst/>
          </a:prstGeom>
        </p:spPr>
      </p:pic>
      <p:sp>
        <p:nvSpPr>
          <p:cNvPr id="11" name="ZoneTexte 10">
            <a:extLst>
              <a:ext uri="{FF2B5EF4-FFF2-40B4-BE49-F238E27FC236}">
                <a16:creationId xmlns:a16="http://schemas.microsoft.com/office/drawing/2014/main" id="{643551BB-79BB-4096-A3E3-8003433875CA}"/>
              </a:ext>
            </a:extLst>
          </p:cNvPr>
          <p:cNvSpPr txBox="1"/>
          <p:nvPr/>
        </p:nvSpPr>
        <p:spPr>
          <a:xfrm>
            <a:off x="0" y="0"/>
            <a:ext cx="424988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>
                <a:solidFill>
                  <a:srgbClr val="009A00"/>
                </a:solidFill>
                <a:latin typeface="Minecraft" panose="02000603000000000000" pitchFamily="2" charset="0"/>
                <a:ea typeface="Minecraft" panose="02000603000000000000" pitchFamily="2" charset="0"/>
              </a:rPr>
              <a:t>The 10th VLTI </a:t>
            </a:r>
            <a:r>
              <a:rPr lang="fr-FR" sz="1600" dirty="0" err="1">
                <a:solidFill>
                  <a:srgbClr val="009A00"/>
                </a:solidFill>
                <a:latin typeface="Minecraft" panose="02000603000000000000" pitchFamily="2" charset="0"/>
                <a:ea typeface="Minecraft" panose="02000603000000000000" pitchFamily="2" charset="0"/>
              </a:rPr>
              <a:t>School</a:t>
            </a:r>
            <a:r>
              <a:rPr lang="fr-FR" sz="1600" dirty="0">
                <a:solidFill>
                  <a:srgbClr val="009A00"/>
                </a:solidFill>
                <a:latin typeface="Minecraft" panose="02000603000000000000" pitchFamily="2" charset="0"/>
                <a:ea typeface="Minecraft" panose="02000603000000000000" pitchFamily="2" charset="0"/>
              </a:rPr>
              <a:t> of </a:t>
            </a:r>
            <a:r>
              <a:rPr lang="fr-FR" sz="1600" dirty="0" err="1">
                <a:solidFill>
                  <a:srgbClr val="009A00"/>
                </a:solidFill>
                <a:latin typeface="Minecraft" panose="02000603000000000000" pitchFamily="2" charset="0"/>
                <a:ea typeface="Minecraft" panose="02000603000000000000" pitchFamily="2" charset="0"/>
              </a:rPr>
              <a:t>Interferometry</a:t>
            </a:r>
            <a:r>
              <a:rPr lang="fr-FR" sz="1600" dirty="0">
                <a:solidFill>
                  <a:srgbClr val="009A00"/>
                </a:solidFill>
                <a:latin typeface="Minecraft" panose="02000603000000000000" pitchFamily="2" charset="0"/>
                <a:ea typeface="Minecraft" panose="02000603000000000000" pitchFamily="2" charset="0"/>
              </a:rPr>
              <a:t> 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D5FAEEE7-4E1D-4EBB-A5EC-73E9F214D932}"/>
              </a:ext>
            </a:extLst>
          </p:cNvPr>
          <p:cNvSpPr/>
          <p:nvPr/>
        </p:nvSpPr>
        <p:spPr>
          <a:xfrm>
            <a:off x="4942114" y="0"/>
            <a:ext cx="724988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fr-FR" dirty="0">
                <a:solidFill>
                  <a:srgbClr val="009A00"/>
                </a:solidFill>
                <a:latin typeface="Minecraft" panose="02000603000000000000" pitchFamily="2" charset="0"/>
                <a:ea typeface="Minecraft" panose="02000603000000000000" pitchFamily="2" charset="0"/>
              </a:rPr>
              <a:t>Practice session I: </a:t>
            </a:r>
            <a:r>
              <a:rPr lang="fr-FR" dirty="0" err="1">
                <a:solidFill>
                  <a:srgbClr val="009A00"/>
                </a:solidFill>
                <a:latin typeface="Minecraft" panose="02000603000000000000" pitchFamily="2" charset="0"/>
                <a:ea typeface="Minecraft" panose="02000603000000000000" pitchFamily="2" charset="0"/>
              </a:rPr>
              <a:t>Interferometry</a:t>
            </a:r>
            <a:r>
              <a:rPr lang="fr-FR" dirty="0">
                <a:solidFill>
                  <a:srgbClr val="009A00"/>
                </a:solidFill>
                <a:latin typeface="Minecraft" panose="02000603000000000000" pitchFamily="2" charset="0"/>
                <a:ea typeface="Minecraft" panose="02000603000000000000" pitchFamily="2" charset="0"/>
              </a:rPr>
              <a:t> basics </a:t>
            </a:r>
            <a:r>
              <a:rPr lang="fr-FR" dirty="0" err="1">
                <a:solidFill>
                  <a:srgbClr val="009A00"/>
                </a:solidFill>
                <a:latin typeface="Minecraft" panose="02000603000000000000" pitchFamily="2" charset="0"/>
                <a:ea typeface="Minecraft" panose="02000603000000000000" pitchFamily="2" charset="0"/>
              </a:rPr>
              <a:t>with</a:t>
            </a:r>
            <a:r>
              <a:rPr lang="fr-FR" dirty="0">
                <a:solidFill>
                  <a:srgbClr val="009A00"/>
                </a:solidFill>
                <a:latin typeface="Minecraft" panose="02000603000000000000" pitchFamily="2" charset="0"/>
                <a:ea typeface="Minecraft" panose="02000603000000000000" pitchFamily="2" charset="0"/>
              </a:rPr>
              <a:t> ASPRO</a:t>
            </a:r>
            <a:endParaRPr lang="en-US" sz="3600" dirty="0">
              <a:solidFill>
                <a:srgbClr val="009A00"/>
              </a:solidFill>
              <a:latin typeface="Minecraft" panose="02000603000000000000" pitchFamily="2" charset="0"/>
              <a:ea typeface="Minecraft" panose="02000603000000000000" pitchFamily="2" charset="0"/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FD2BF290-11FE-4976-AF01-29C2018604D2}"/>
              </a:ext>
            </a:extLst>
          </p:cNvPr>
          <p:cNvSpPr txBox="1"/>
          <p:nvPr/>
        </p:nvSpPr>
        <p:spPr>
          <a:xfrm rot="784619">
            <a:off x="10629141" y="138499"/>
            <a:ext cx="16594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>
                <a:solidFill>
                  <a:srgbClr val="FF0000"/>
                </a:solidFill>
                <a:latin typeface="Minecraft" panose="02000603000000000000" pitchFamily="2" charset="0"/>
                <a:ea typeface="Minecraft" panose="02000603000000000000" pitchFamily="2" charset="0"/>
              </a:rPr>
              <a:t>Corrections</a:t>
            </a:r>
            <a:endParaRPr lang="en-US" sz="800" dirty="0">
              <a:solidFill>
                <a:srgbClr val="FF0000"/>
              </a:solidFill>
              <a:latin typeface="Minecraft" panose="02000603000000000000" pitchFamily="2" charset="0"/>
              <a:ea typeface="Minecraft" panose="02000603000000000000" pitchFamily="2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2B40499-C3EE-4E09-B77A-5A322B0F3182}"/>
              </a:ext>
            </a:extLst>
          </p:cNvPr>
          <p:cNvSpPr/>
          <p:nvPr/>
        </p:nvSpPr>
        <p:spPr>
          <a:xfrm>
            <a:off x="213075" y="945769"/>
            <a:ext cx="5017293" cy="269805"/>
          </a:xfrm>
          <a:prstGeom prst="rect">
            <a:avLst/>
          </a:prstGeom>
          <a:solidFill>
            <a:srgbClr val="00FF00">
              <a:alpha val="30000"/>
            </a:srgbClr>
          </a:solidFill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3AACB9A5-9AA6-4A8C-8F1B-7873361AC68B}"/>
              </a:ext>
            </a:extLst>
          </p:cNvPr>
          <p:cNvSpPr/>
          <p:nvPr/>
        </p:nvSpPr>
        <p:spPr>
          <a:xfrm>
            <a:off x="248409" y="2860856"/>
            <a:ext cx="3639651" cy="280258"/>
          </a:xfrm>
          <a:prstGeom prst="rect">
            <a:avLst/>
          </a:prstGeom>
          <a:solidFill>
            <a:srgbClr val="00FF00">
              <a:alpha val="30000"/>
            </a:srgbClr>
          </a:solidFill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45C03F16-B01D-46D4-BD53-494387915A44}"/>
              </a:ext>
            </a:extLst>
          </p:cNvPr>
          <p:cNvSpPr/>
          <p:nvPr/>
        </p:nvSpPr>
        <p:spPr>
          <a:xfrm>
            <a:off x="7191583" y="686249"/>
            <a:ext cx="4629665" cy="799444"/>
          </a:xfrm>
          <a:prstGeom prst="rect">
            <a:avLst/>
          </a:prstGeom>
          <a:solidFill>
            <a:schemeClr val="bg1">
              <a:alpha val="30000"/>
            </a:schemeClr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5" name="Connecteur droit 44">
            <a:extLst>
              <a:ext uri="{FF2B5EF4-FFF2-40B4-BE49-F238E27FC236}">
                <a16:creationId xmlns:a16="http://schemas.microsoft.com/office/drawing/2014/main" id="{7933637E-B800-4EB3-95A5-9AE9857683A3}"/>
              </a:ext>
            </a:extLst>
          </p:cNvPr>
          <p:cNvCxnSpPr>
            <a:cxnSpLocks/>
            <a:stCxn id="13" idx="3"/>
            <a:endCxn id="43" idx="1"/>
          </p:cNvCxnSpPr>
          <p:nvPr/>
        </p:nvCxnSpPr>
        <p:spPr>
          <a:xfrm>
            <a:off x="5230368" y="1080672"/>
            <a:ext cx="1961215" cy="5299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Rectangle 56">
            <a:extLst>
              <a:ext uri="{FF2B5EF4-FFF2-40B4-BE49-F238E27FC236}">
                <a16:creationId xmlns:a16="http://schemas.microsoft.com/office/drawing/2014/main" id="{A2D41040-0AC5-4552-83A8-1F5DED546349}"/>
              </a:ext>
            </a:extLst>
          </p:cNvPr>
          <p:cNvSpPr/>
          <p:nvPr/>
        </p:nvSpPr>
        <p:spPr>
          <a:xfrm>
            <a:off x="246755" y="2183528"/>
            <a:ext cx="6327781" cy="384533"/>
          </a:xfrm>
          <a:prstGeom prst="rect">
            <a:avLst/>
          </a:prstGeom>
          <a:solidFill>
            <a:srgbClr val="00FF00">
              <a:alpha val="30000"/>
            </a:srgbClr>
          </a:solidFill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2F38647F-F1DD-4098-A5CA-B5DB4BCCE43D}"/>
              </a:ext>
            </a:extLst>
          </p:cNvPr>
          <p:cNvSpPr/>
          <p:nvPr/>
        </p:nvSpPr>
        <p:spPr>
          <a:xfrm>
            <a:off x="246754" y="2579333"/>
            <a:ext cx="6144355" cy="280258"/>
          </a:xfrm>
          <a:prstGeom prst="rect">
            <a:avLst/>
          </a:prstGeom>
          <a:solidFill>
            <a:srgbClr val="00FF00">
              <a:alpha val="30000"/>
            </a:srgbClr>
          </a:solidFill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490D3BD6-8DEA-473D-902D-E084A7A5BECE}"/>
              </a:ext>
            </a:extLst>
          </p:cNvPr>
          <p:cNvSpPr/>
          <p:nvPr/>
        </p:nvSpPr>
        <p:spPr>
          <a:xfrm>
            <a:off x="246754" y="3576758"/>
            <a:ext cx="6144355" cy="280258"/>
          </a:xfrm>
          <a:prstGeom prst="rect">
            <a:avLst/>
          </a:prstGeom>
          <a:solidFill>
            <a:srgbClr val="00FF00">
              <a:alpha val="30000"/>
            </a:srgbClr>
          </a:solidFill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A694BF64-974C-4D8F-8BC3-48867DD8E372}"/>
              </a:ext>
            </a:extLst>
          </p:cNvPr>
          <p:cNvSpPr/>
          <p:nvPr/>
        </p:nvSpPr>
        <p:spPr>
          <a:xfrm>
            <a:off x="7179109" y="2100947"/>
            <a:ext cx="4629665" cy="346841"/>
          </a:xfrm>
          <a:prstGeom prst="rect">
            <a:avLst/>
          </a:prstGeom>
          <a:solidFill>
            <a:schemeClr val="bg1">
              <a:alpha val="30000"/>
            </a:schemeClr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6" name="Connecteur droit 75">
            <a:extLst>
              <a:ext uri="{FF2B5EF4-FFF2-40B4-BE49-F238E27FC236}">
                <a16:creationId xmlns:a16="http://schemas.microsoft.com/office/drawing/2014/main" id="{4F158D53-160A-40F0-B898-7464658F0CE4}"/>
              </a:ext>
            </a:extLst>
          </p:cNvPr>
          <p:cNvCxnSpPr>
            <a:cxnSpLocks/>
            <a:stCxn id="57" idx="3"/>
            <a:endCxn id="75" idx="1"/>
          </p:cNvCxnSpPr>
          <p:nvPr/>
        </p:nvCxnSpPr>
        <p:spPr>
          <a:xfrm flipV="1">
            <a:off x="6574536" y="2274368"/>
            <a:ext cx="604573" cy="101427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ZoneTexte 76">
            <a:extLst>
              <a:ext uri="{FF2B5EF4-FFF2-40B4-BE49-F238E27FC236}">
                <a16:creationId xmlns:a16="http://schemas.microsoft.com/office/drawing/2014/main" id="{4AFE20E3-837F-4780-BD9C-770D4AE9529E}"/>
              </a:ext>
            </a:extLst>
          </p:cNvPr>
          <p:cNvSpPr txBox="1"/>
          <p:nvPr/>
        </p:nvSpPr>
        <p:spPr>
          <a:xfrm>
            <a:off x="7252544" y="2117349"/>
            <a:ext cx="446920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fr-FR" sz="1600" dirty="0">
                <a:solidFill>
                  <a:schemeClr val="bg1"/>
                </a:solidFill>
              </a:rPr>
              <a:t>Not </a:t>
            </a:r>
            <a:r>
              <a:rPr lang="fr-FR" sz="1600" dirty="0" err="1">
                <a:solidFill>
                  <a:schemeClr val="bg1"/>
                </a:solidFill>
              </a:rPr>
              <a:t>really</a:t>
            </a:r>
            <a:r>
              <a:rPr lang="fr-FR" sz="1600" dirty="0">
                <a:solidFill>
                  <a:schemeClr val="bg1"/>
                </a:solidFill>
              </a:rPr>
              <a:t> </a:t>
            </a:r>
            <a:r>
              <a:rPr lang="fr-FR" sz="1600" dirty="0" err="1">
                <a:solidFill>
                  <a:schemeClr val="bg1"/>
                </a:solidFill>
              </a:rPr>
              <a:t>because</a:t>
            </a:r>
            <a:r>
              <a:rPr lang="fr-FR" sz="1600" dirty="0">
                <a:solidFill>
                  <a:schemeClr val="bg1"/>
                </a:solidFill>
              </a:rPr>
              <a:t> the star </a:t>
            </a:r>
            <a:r>
              <a:rPr lang="fr-FR" sz="1600" dirty="0" err="1">
                <a:solidFill>
                  <a:schemeClr val="bg1"/>
                </a:solidFill>
              </a:rPr>
              <a:t>is</a:t>
            </a:r>
            <a:r>
              <a:rPr lang="fr-FR" sz="1600" dirty="0">
                <a:solidFill>
                  <a:schemeClr val="bg1"/>
                </a:solidFill>
              </a:rPr>
              <a:t> </a:t>
            </a:r>
            <a:r>
              <a:rPr lang="fr-FR" sz="1600" dirty="0" err="1">
                <a:solidFill>
                  <a:schemeClr val="bg1"/>
                </a:solidFill>
              </a:rPr>
              <a:t>very</a:t>
            </a:r>
            <a:r>
              <a:rPr lang="fr-FR" sz="1600" dirty="0">
                <a:solidFill>
                  <a:schemeClr val="bg1"/>
                </a:solidFill>
              </a:rPr>
              <a:t> </a:t>
            </a:r>
            <a:r>
              <a:rPr lang="fr-FR" sz="1600" dirty="0" err="1">
                <a:solidFill>
                  <a:schemeClr val="bg1"/>
                </a:solidFill>
              </a:rPr>
              <a:t>bright</a:t>
            </a:r>
            <a:r>
              <a:rPr lang="fr-FR" sz="1600" dirty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98" name="Rectangle 97">
            <a:extLst>
              <a:ext uri="{FF2B5EF4-FFF2-40B4-BE49-F238E27FC236}">
                <a16:creationId xmlns:a16="http://schemas.microsoft.com/office/drawing/2014/main" id="{9B799FFD-7C69-492D-8F01-EBE5EFEF72F0}"/>
              </a:ext>
            </a:extLst>
          </p:cNvPr>
          <p:cNvSpPr/>
          <p:nvPr/>
        </p:nvSpPr>
        <p:spPr>
          <a:xfrm>
            <a:off x="7172310" y="2649164"/>
            <a:ext cx="4629665" cy="242453"/>
          </a:xfrm>
          <a:prstGeom prst="rect">
            <a:avLst/>
          </a:prstGeom>
          <a:solidFill>
            <a:schemeClr val="bg1">
              <a:alpha val="30000"/>
            </a:schemeClr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9" name="Connecteur droit 98">
            <a:extLst>
              <a:ext uri="{FF2B5EF4-FFF2-40B4-BE49-F238E27FC236}">
                <a16:creationId xmlns:a16="http://schemas.microsoft.com/office/drawing/2014/main" id="{2C3C05F2-02F5-4901-AB30-01D8945DFB92}"/>
              </a:ext>
            </a:extLst>
          </p:cNvPr>
          <p:cNvCxnSpPr>
            <a:cxnSpLocks/>
            <a:stCxn id="64" idx="3"/>
            <a:endCxn id="98" idx="1"/>
          </p:cNvCxnSpPr>
          <p:nvPr/>
        </p:nvCxnSpPr>
        <p:spPr>
          <a:xfrm>
            <a:off x="6391109" y="2719462"/>
            <a:ext cx="781201" cy="50929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ZoneTexte 99">
            <a:extLst>
              <a:ext uri="{FF2B5EF4-FFF2-40B4-BE49-F238E27FC236}">
                <a16:creationId xmlns:a16="http://schemas.microsoft.com/office/drawing/2014/main" id="{1F5CD132-1BEE-4788-B4FA-7424CD12937B}"/>
              </a:ext>
            </a:extLst>
          </p:cNvPr>
          <p:cNvSpPr txBox="1"/>
          <p:nvPr/>
        </p:nvSpPr>
        <p:spPr>
          <a:xfrm>
            <a:off x="7233271" y="2624910"/>
            <a:ext cx="4568705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FR" sz="1600" dirty="0">
                <a:solidFill>
                  <a:schemeClr val="bg1"/>
                </a:solidFill>
              </a:rPr>
              <a:t>Yes, </a:t>
            </a:r>
            <a:r>
              <a:rPr lang="fr-FR" sz="1600" dirty="0" err="1">
                <a:solidFill>
                  <a:schemeClr val="bg1"/>
                </a:solidFill>
              </a:rPr>
              <a:t>even</a:t>
            </a:r>
            <a:r>
              <a:rPr lang="fr-FR" sz="1600" dirty="0">
                <a:solidFill>
                  <a:schemeClr val="bg1"/>
                </a:solidFill>
              </a:rPr>
              <a:t> if the </a:t>
            </a:r>
            <a:r>
              <a:rPr lang="fr-FR" sz="1600" dirty="0" err="1">
                <a:solidFill>
                  <a:schemeClr val="bg1"/>
                </a:solidFill>
              </a:rPr>
              <a:t>errors</a:t>
            </a:r>
            <a:r>
              <a:rPr lang="fr-FR" sz="1600" dirty="0">
                <a:solidFill>
                  <a:schemeClr val="bg1"/>
                </a:solidFill>
              </a:rPr>
              <a:t> are </a:t>
            </a:r>
            <a:r>
              <a:rPr lang="fr-FR" sz="1600" dirty="0" err="1">
                <a:solidFill>
                  <a:schemeClr val="bg1"/>
                </a:solidFill>
              </a:rPr>
              <a:t>larger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103" name="Rectangle 102">
            <a:extLst>
              <a:ext uri="{FF2B5EF4-FFF2-40B4-BE49-F238E27FC236}">
                <a16:creationId xmlns:a16="http://schemas.microsoft.com/office/drawing/2014/main" id="{E7D29997-03C4-422D-9566-48153DA30E00}"/>
              </a:ext>
            </a:extLst>
          </p:cNvPr>
          <p:cNvSpPr/>
          <p:nvPr/>
        </p:nvSpPr>
        <p:spPr>
          <a:xfrm>
            <a:off x="7202792" y="3086019"/>
            <a:ext cx="4629665" cy="1119163"/>
          </a:xfrm>
          <a:prstGeom prst="rect">
            <a:avLst/>
          </a:prstGeom>
          <a:solidFill>
            <a:schemeClr val="bg1">
              <a:alpha val="30000"/>
            </a:schemeClr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4" name="Connecteur droit 103">
            <a:extLst>
              <a:ext uri="{FF2B5EF4-FFF2-40B4-BE49-F238E27FC236}">
                <a16:creationId xmlns:a16="http://schemas.microsoft.com/office/drawing/2014/main" id="{6FE92D9F-BF68-46DD-8CAD-95A19DC051F4}"/>
              </a:ext>
            </a:extLst>
          </p:cNvPr>
          <p:cNvCxnSpPr>
            <a:cxnSpLocks/>
            <a:stCxn id="34" idx="3"/>
            <a:endCxn id="103" idx="1"/>
          </p:cNvCxnSpPr>
          <p:nvPr/>
        </p:nvCxnSpPr>
        <p:spPr>
          <a:xfrm>
            <a:off x="3888060" y="3000985"/>
            <a:ext cx="3314732" cy="644616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ZoneTexte 104">
            <a:extLst>
              <a:ext uri="{FF2B5EF4-FFF2-40B4-BE49-F238E27FC236}">
                <a16:creationId xmlns:a16="http://schemas.microsoft.com/office/drawing/2014/main" id="{949BA965-6C30-4FAA-976D-ABF29CDA5D6F}"/>
              </a:ext>
            </a:extLst>
          </p:cNvPr>
          <p:cNvSpPr txBox="1"/>
          <p:nvPr/>
        </p:nvSpPr>
        <p:spPr>
          <a:xfrm>
            <a:off x="7233271" y="3134114"/>
            <a:ext cx="4568705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fr-FR" sz="1600" dirty="0" err="1">
                <a:solidFill>
                  <a:schemeClr val="bg1"/>
                </a:solidFill>
              </a:rPr>
              <a:t>Errors</a:t>
            </a:r>
            <a:r>
              <a:rPr lang="fr-FR" sz="1600" dirty="0">
                <a:solidFill>
                  <a:schemeClr val="bg1"/>
                </a:solidFill>
              </a:rPr>
              <a:t> are </a:t>
            </a:r>
            <a:r>
              <a:rPr lang="fr-FR" sz="1600" dirty="0" err="1">
                <a:solidFill>
                  <a:schemeClr val="bg1"/>
                </a:solidFill>
              </a:rPr>
              <a:t>larger</a:t>
            </a:r>
            <a:r>
              <a:rPr lang="fr-FR" sz="1600" dirty="0">
                <a:solidFill>
                  <a:schemeClr val="bg1"/>
                </a:solidFill>
              </a:rPr>
              <a:t> on the N band (instrument </a:t>
            </a:r>
            <a:r>
              <a:rPr lang="fr-FR" sz="1600" dirty="0" err="1">
                <a:solidFill>
                  <a:schemeClr val="bg1"/>
                </a:solidFill>
              </a:rPr>
              <a:t>is</a:t>
            </a:r>
            <a:r>
              <a:rPr lang="fr-FR" sz="1600" dirty="0">
                <a:solidFill>
                  <a:schemeClr val="bg1"/>
                </a:solidFill>
              </a:rPr>
              <a:t> </a:t>
            </a:r>
            <a:r>
              <a:rPr lang="fr-FR" sz="1600" dirty="0" err="1">
                <a:solidFill>
                  <a:schemeClr val="bg1"/>
                </a:solidFill>
              </a:rPr>
              <a:t>less</a:t>
            </a:r>
            <a:r>
              <a:rPr lang="fr-FR" sz="1600" dirty="0">
                <a:solidFill>
                  <a:schemeClr val="bg1"/>
                </a:solidFill>
              </a:rPr>
              <a:t> sensitive + </a:t>
            </a:r>
            <a:r>
              <a:rPr lang="fr-FR" sz="1600" dirty="0" err="1">
                <a:solidFill>
                  <a:schemeClr val="bg1"/>
                </a:solidFill>
              </a:rPr>
              <a:t>problem</a:t>
            </a:r>
            <a:r>
              <a:rPr lang="fr-FR" sz="1600" dirty="0">
                <a:solidFill>
                  <a:schemeClr val="bg1"/>
                </a:solidFill>
              </a:rPr>
              <a:t> </a:t>
            </a:r>
            <a:r>
              <a:rPr lang="fr-FR" sz="1600" dirty="0" err="1">
                <a:solidFill>
                  <a:schemeClr val="bg1"/>
                </a:solidFill>
              </a:rPr>
              <a:t>with</a:t>
            </a:r>
            <a:r>
              <a:rPr lang="fr-FR" sz="1600" dirty="0">
                <a:solidFill>
                  <a:schemeClr val="bg1"/>
                </a:solidFill>
              </a:rPr>
              <a:t> sky </a:t>
            </a:r>
            <a:r>
              <a:rPr lang="fr-FR" sz="1600" dirty="0" err="1">
                <a:solidFill>
                  <a:schemeClr val="bg1"/>
                </a:solidFill>
              </a:rPr>
              <a:t>emission</a:t>
            </a:r>
            <a:r>
              <a:rPr lang="fr-FR" sz="1600" dirty="0">
                <a:solidFill>
                  <a:schemeClr val="bg1"/>
                </a:solidFill>
              </a:rPr>
              <a:t>)</a:t>
            </a:r>
          </a:p>
          <a:p>
            <a:pPr algn="just"/>
            <a:r>
              <a:rPr lang="fr-FR" sz="1600" dirty="0" err="1">
                <a:solidFill>
                  <a:schemeClr val="bg1"/>
                </a:solidFill>
              </a:rPr>
              <a:t>However</a:t>
            </a:r>
            <a:r>
              <a:rPr lang="fr-FR" sz="1600" dirty="0">
                <a:solidFill>
                  <a:schemeClr val="bg1"/>
                </a:solidFill>
              </a:rPr>
              <a:t>, the star </a:t>
            </a:r>
            <a:r>
              <a:rPr lang="fr-FR" sz="1600" dirty="0" err="1">
                <a:solidFill>
                  <a:schemeClr val="bg1"/>
                </a:solidFill>
              </a:rPr>
              <a:t>is</a:t>
            </a:r>
            <a:r>
              <a:rPr lang="fr-FR" sz="1600" dirty="0">
                <a:solidFill>
                  <a:schemeClr val="bg1"/>
                </a:solidFill>
              </a:rPr>
              <a:t> </a:t>
            </a:r>
            <a:r>
              <a:rPr lang="fr-FR" sz="1600" dirty="0" err="1">
                <a:solidFill>
                  <a:schemeClr val="bg1"/>
                </a:solidFill>
              </a:rPr>
              <a:t>still</a:t>
            </a:r>
            <a:r>
              <a:rPr lang="fr-FR" sz="1600" dirty="0">
                <a:solidFill>
                  <a:schemeClr val="bg1"/>
                </a:solidFill>
              </a:rPr>
              <a:t> </a:t>
            </a:r>
            <a:r>
              <a:rPr lang="fr-FR" sz="1600" dirty="0" err="1">
                <a:solidFill>
                  <a:schemeClr val="bg1"/>
                </a:solidFill>
              </a:rPr>
              <a:t>very</a:t>
            </a:r>
            <a:r>
              <a:rPr lang="fr-FR" sz="1600" dirty="0">
                <a:solidFill>
                  <a:schemeClr val="bg1"/>
                </a:solidFill>
              </a:rPr>
              <a:t> </a:t>
            </a:r>
            <a:r>
              <a:rPr lang="fr-FR" sz="1600" dirty="0" err="1">
                <a:solidFill>
                  <a:schemeClr val="bg1"/>
                </a:solidFill>
              </a:rPr>
              <a:t>bright</a:t>
            </a:r>
            <a:r>
              <a:rPr lang="fr-FR" sz="1600" dirty="0">
                <a:solidFill>
                  <a:schemeClr val="bg1"/>
                </a:solidFill>
              </a:rPr>
              <a:t> and observable </a:t>
            </a:r>
            <a:r>
              <a:rPr lang="fr-FR" sz="1600" dirty="0" err="1">
                <a:solidFill>
                  <a:schemeClr val="bg1"/>
                </a:solidFill>
              </a:rPr>
              <a:t>under</a:t>
            </a:r>
            <a:r>
              <a:rPr lang="fr-FR" sz="1600" dirty="0">
                <a:solidFill>
                  <a:schemeClr val="bg1"/>
                </a:solidFill>
              </a:rPr>
              <a:t> </a:t>
            </a:r>
            <a:r>
              <a:rPr lang="fr-FR" sz="1600" dirty="0" err="1">
                <a:solidFill>
                  <a:schemeClr val="bg1"/>
                </a:solidFill>
              </a:rPr>
              <a:t>every</a:t>
            </a:r>
            <a:r>
              <a:rPr lang="fr-FR" sz="1600" dirty="0">
                <a:solidFill>
                  <a:schemeClr val="bg1"/>
                </a:solidFill>
              </a:rPr>
              <a:t> </a:t>
            </a:r>
            <a:r>
              <a:rPr lang="fr-FR" sz="1600" dirty="0" err="1">
                <a:solidFill>
                  <a:schemeClr val="bg1"/>
                </a:solidFill>
              </a:rPr>
              <a:t>atmospheric</a:t>
            </a:r>
            <a:r>
              <a:rPr lang="fr-FR" sz="1600" dirty="0">
                <a:solidFill>
                  <a:schemeClr val="bg1"/>
                </a:solidFill>
              </a:rPr>
              <a:t> conditions.</a:t>
            </a:r>
          </a:p>
          <a:p>
            <a:pPr algn="just"/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108" name="Rectangle 107">
            <a:extLst>
              <a:ext uri="{FF2B5EF4-FFF2-40B4-BE49-F238E27FC236}">
                <a16:creationId xmlns:a16="http://schemas.microsoft.com/office/drawing/2014/main" id="{01E0DFE0-5FAC-49B4-9CC3-1D536607ED35}"/>
              </a:ext>
            </a:extLst>
          </p:cNvPr>
          <p:cNvSpPr/>
          <p:nvPr/>
        </p:nvSpPr>
        <p:spPr>
          <a:xfrm>
            <a:off x="7202792" y="4396498"/>
            <a:ext cx="4629665" cy="885685"/>
          </a:xfrm>
          <a:prstGeom prst="rect">
            <a:avLst/>
          </a:prstGeom>
          <a:solidFill>
            <a:schemeClr val="bg1">
              <a:alpha val="30000"/>
            </a:schemeClr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9" name="Connecteur droit 108">
            <a:extLst>
              <a:ext uri="{FF2B5EF4-FFF2-40B4-BE49-F238E27FC236}">
                <a16:creationId xmlns:a16="http://schemas.microsoft.com/office/drawing/2014/main" id="{5B9D4094-C256-4C6D-87B8-23B2F069AF58}"/>
              </a:ext>
            </a:extLst>
          </p:cNvPr>
          <p:cNvCxnSpPr>
            <a:cxnSpLocks/>
            <a:stCxn id="65" idx="3"/>
            <a:endCxn id="108" idx="1"/>
          </p:cNvCxnSpPr>
          <p:nvPr/>
        </p:nvCxnSpPr>
        <p:spPr>
          <a:xfrm>
            <a:off x="6391109" y="3716887"/>
            <a:ext cx="811683" cy="1122454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0" name="ZoneTexte 109">
            <a:extLst>
              <a:ext uri="{FF2B5EF4-FFF2-40B4-BE49-F238E27FC236}">
                <a16:creationId xmlns:a16="http://schemas.microsoft.com/office/drawing/2014/main" id="{43909AF6-AB9B-46F9-80BC-EB44208856A1}"/>
              </a:ext>
            </a:extLst>
          </p:cNvPr>
          <p:cNvSpPr txBox="1"/>
          <p:nvPr/>
        </p:nvSpPr>
        <p:spPr>
          <a:xfrm>
            <a:off x="7252544" y="4468231"/>
            <a:ext cx="4518953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fr-FR" sz="1600" dirty="0" err="1">
                <a:solidFill>
                  <a:schemeClr val="bg1"/>
                </a:solidFill>
              </a:rPr>
              <a:t>Now</a:t>
            </a:r>
            <a:r>
              <a:rPr lang="fr-FR" sz="1600" dirty="0">
                <a:solidFill>
                  <a:schemeClr val="bg1"/>
                </a:solidFill>
              </a:rPr>
              <a:t> the data </a:t>
            </a:r>
            <a:r>
              <a:rPr lang="fr-FR" sz="1600" dirty="0" err="1">
                <a:solidFill>
                  <a:schemeClr val="bg1"/>
                </a:solidFill>
              </a:rPr>
              <a:t>is</a:t>
            </a:r>
            <a:r>
              <a:rPr lang="fr-FR" sz="1600" dirty="0">
                <a:solidFill>
                  <a:schemeClr val="bg1"/>
                </a:solidFill>
              </a:rPr>
              <a:t> </a:t>
            </a:r>
            <a:r>
              <a:rPr lang="fr-FR" sz="1600" dirty="0" err="1">
                <a:solidFill>
                  <a:schemeClr val="bg1"/>
                </a:solidFill>
              </a:rPr>
              <a:t>completely</a:t>
            </a:r>
            <a:r>
              <a:rPr lang="fr-FR" sz="1600" dirty="0">
                <a:solidFill>
                  <a:schemeClr val="bg1"/>
                </a:solidFill>
              </a:rPr>
              <a:t> </a:t>
            </a:r>
            <a:r>
              <a:rPr lang="fr-FR" sz="1600" dirty="0" err="1">
                <a:solidFill>
                  <a:schemeClr val="bg1"/>
                </a:solidFill>
              </a:rPr>
              <a:t>useless</a:t>
            </a:r>
            <a:r>
              <a:rPr lang="fr-FR" sz="1600" dirty="0">
                <a:solidFill>
                  <a:schemeClr val="bg1"/>
                </a:solidFill>
              </a:rPr>
              <a:t> </a:t>
            </a:r>
            <a:r>
              <a:rPr lang="fr-FR" sz="1600" dirty="0" err="1">
                <a:solidFill>
                  <a:schemeClr val="bg1"/>
                </a:solidFill>
              </a:rPr>
              <a:t>under</a:t>
            </a:r>
            <a:r>
              <a:rPr lang="fr-FR" sz="1600" dirty="0">
                <a:solidFill>
                  <a:schemeClr val="bg1"/>
                </a:solidFill>
              </a:rPr>
              <a:t> BAD and AWFUL </a:t>
            </a:r>
            <a:r>
              <a:rPr lang="fr-FR" sz="1600" dirty="0" err="1">
                <a:solidFill>
                  <a:schemeClr val="bg1"/>
                </a:solidFill>
              </a:rPr>
              <a:t>atmospheric</a:t>
            </a:r>
            <a:r>
              <a:rPr lang="fr-FR" sz="1600" dirty="0">
                <a:solidFill>
                  <a:schemeClr val="bg1"/>
                </a:solidFill>
              </a:rPr>
              <a:t> conditions (WORSE </a:t>
            </a:r>
            <a:r>
              <a:rPr lang="fr-FR" sz="1600" dirty="0" err="1">
                <a:solidFill>
                  <a:schemeClr val="bg1"/>
                </a:solidFill>
              </a:rPr>
              <a:t>is</a:t>
            </a:r>
            <a:r>
              <a:rPr lang="fr-FR" sz="1600" dirty="0">
                <a:solidFill>
                  <a:schemeClr val="bg1"/>
                </a:solidFill>
              </a:rPr>
              <a:t> </a:t>
            </a:r>
            <a:r>
              <a:rPr lang="fr-FR" sz="1600" dirty="0" err="1">
                <a:solidFill>
                  <a:schemeClr val="bg1"/>
                </a:solidFill>
              </a:rPr>
              <a:t>kind</a:t>
            </a:r>
            <a:r>
              <a:rPr lang="fr-FR" sz="1600" dirty="0">
                <a:solidFill>
                  <a:schemeClr val="bg1"/>
                </a:solidFill>
              </a:rPr>
              <a:t> of </a:t>
            </a:r>
            <a:r>
              <a:rPr lang="fr-FR" sz="1600" dirty="0" err="1">
                <a:solidFill>
                  <a:schemeClr val="bg1"/>
                </a:solidFill>
              </a:rPr>
              <a:t>limit</a:t>
            </a:r>
            <a:r>
              <a:rPr lang="fr-FR" sz="1600" dirty="0">
                <a:solidFill>
                  <a:schemeClr val="bg1"/>
                </a:solidFill>
              </a:rPr>
              <a:t> </a:t>
            </a:r>
            <a:r>
              <a:rPr lang="fr-FR" sz="1600" dirty="0" err="1">
                <a:solidFill>
                  <a:schemeClr val="bg1"/>
                </a:solidFill>
              </a:rPr>
              <a:t>too</a:t>
            </a:r>
            <a:r>
              <a:rPr lang="fr-FR" sz="1600" dirty="0">
                <a:solidFill>
                  <a:schemeClr val="bg1"/>
                </a:solidFill>
              </a:rPr>
              <a:t>)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71" name="ZoneTexte 70">
            <a:extLst>
              <a:ext uri="{FF2B5EF4-FFF2-40B4-BE49-F238E27FC236}">
                <a16:creationId xmlns:a16="http://schemas.microsoft.com/office/drawing/2014/main" id="{D45B5CE9-92AE-4B73-937F-88727C346A79}"/>
              </a:ext>
            </a:extLst>
          </p:cNvPr>
          <p:cNvSpPr txBox="1"/>
          <p:nvPr/>
        </p:nvSpPr>
        <p:spPr>
          <a:xfrm>
            <a:off x="7252544" y="661995"/>
            <a:ext cx="4568705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fr-FR" sz="1600" dirty="0">
                <a:solidFill>
                  <a:schemeClr val="bg1"/>
                </a:solidFill>
              </a:rPr>
              <a:t>Yes the noise </a:t>
            </a:r>
            <a:r>
              <a:rPr lang="fr-FR" sz="1600" dirty="0" err="1">
                <a:solidFill>
                  <a:schemeClr val="bg1"/>
                </a:solidFill>
              </a:rPr>
              <a:t>is</a:t>
            </a:r>
            <a:r>
              <a:rPr lang="fr-FR" sz="1600" dirty="0">
                <a:solidFill>
                  <a:schemeClr val="bg1"/>
                </a:solidFill>
              </a:rPr>
              <a:t> </a:t>
            </a:r>
            <a:r>
              <a:rPr lang="fr-FR" sz="1600" dirty="0" err="1">
                <a:solidFill>
                  <a:schemeClr val="bg1"/>
                </a:solidFill>
              </a:rPr>
              <a:t>very</a:t>
            </a:r>
            <a:r>
              <a:rPr lang="fr-FR" sz="1600" dirty="0">
                <a:solidFill>
                  <a:schemeClr val="bg1"/>
                </a:solidFill>
              </a:rPr>
              <a:t> </a:t>
            </a:r>
            <a:r>
              <a:rPr lang="fr-FR" sz="1600" dirty="0" err="1">
                <a:solidFill>
                  <a:schemeClr val="bg1"/>
                </a:solidFill>
              </a:rPr>
              <a:t>small</a:t>
            </a:r>
            <a:r>
              <a:rPr lang="fr-FR" sz="1600" dirty="0">
                <a:solidFill>
                  <a:schemeClr val="bg1"/>
                </a:solidFill>
              </a:rPr>
              <a:t> </a:t>
            </a:r>
            <a:r>
              <a:rPr lang="fr-FR" sz="1600" dirty="0" err="1">
                <a:solidFill>
                  <a:schemeClr val="bg1"/>
                </a:solidFill>
              </a:rPr>
              <a:t>actually</a:t>
            </a:r>
            <a:r>
              <a:rPr lang="fr-FR" sz="1600" dirty="0">
                <a:solidFill>
                  <a:schemeClr val="bg1"/>
                </a:solidFill>
              </a:rPr>
              <a:t>.</a:t>
            </a:r>
          </a:p>
          <a:p>
            <a:pPr algn="just"/>
            <a:r>
              <a:rPr lang="fr-FR" sz="1600" dirty="0">
                <a:solidFill>
                  <a:schemeClr val="bg1"/>
                </a:solidFill>
              </a:rPr>
              <a:t>This </a:t>
            </a:r>
            <a:r>
              <a:rPr lang="fr-FR" sz="1600" dirty="0" err="1">
                <a:solidFill>
                  <a:schemeClr val="bg1"/>
                </a:solidFill>
              </a:rPr>
              <a:t>is</a:t>
            </a:r>
            <a:r>
              <a:rPr lang="fr-FR" sz="1600" dirty="0">
                <a:solidFill>
                  <a:schemeClr val="bg1"/>
                </a:solidFill>
              </a:rPr>
              <a:t> due to the </a:t>
            </a:r>
            <a:r>
              <a:rPr lang="fr-FR" sz="1600" dirty="0" err="1">
                <a:solidFill>
                  <a:schemeClr val="bg1"/>
                </a:solidFill>
              </a:rPr>
              <a:t>brightness</a:t>
            </a:r>
            <a:r>
              <a:rPr lang="fr-FR" sz="1600" dirty="0">
                <a:solidFill>
                  <a:schemeClr val="bg1"/>
                </a:solidFill>
              </a:rPr>
              <a:t> of the source </a:t>
            </a:r>
            <a:r>
              <a:rPr lang="fr-FR" sz="1600" dirty="0" err="1">
                <a:solidFill>
                  <a:schemeClr val="bg1"/>
                </a:solidFill>
              </a:rPr>
              <a:t>compared</a:t>
            </a:r>
            <a:r>
              <a:rPr lang="fr-FR" sz="1600" dirty="0">
                <a:solidFill>
                  <a:schemeClr val="bg1"/>
                </a:solidFill>
              </a:rPr>
              <a:t> to MATISSE </a:t>
            </a:r>
            <a:r>
              <a:rPr lang="fr-FR" sz="1600" dirty="0" err="1">
                <a:solidFill>
                  <a:schemeClr val="bg1"/>
                </a:solidFill>
              </a:rPr>
              <a:t>sensitivity</a:t>
            </a:r>
            <a:r>
              <a:rPr lang="fr-FR" sz="1600" dirty="0">
                <a:solidFill>
                  <a:schemeClr val="bg1"/>
                </a:solidFill>
              </a:rPr>
              <a:t>.</a:t>
            </a:r>
            <a:endParaRPr lang="en-US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1388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Image 31">
            <a:extLst>
              <a:ext uri="{FF2B5EF4-FFF2-40B4-BE49-F238E27FC236}">
                <a16:creationId xmlns:a16="http://schemas.microsoft.com/office/drawing/2014/main" id="{60A6131D-55A8-40B2-A17C-EBC9BEEEC4E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50794"/>
          <a:stretch/>
        </p:blipFill>
        <p:spPr>
          <a:xfrm>
            <a:off x="88285" y="1513449"/>
            <a:ext cx="6585733" cy="3327854"/>
          </a:xfrm>
          <a:prstGeom prst="rect">
            <a:avLst/>
          </a:prstGeom>
        </p:spPr>
      </p:pic>
      <p:sp>
        <p:nvSpPr>
          <p:cNvPr id="11" name="ZoneTexte 10">
            <a:extLst>
              <a:ext uri="{FF2B5EF4-FFF2-40B4-BE49-F238E27FC236}">
                <a16:creationId xmlns:a16="http://schemas.microsoft.com/office/drawing/2014/main" id="{643551BB-79BB-4096-A3E3-8003433875CA}"/>
              </a:ext>
            </a:extLst>
          </p:cNvPr>
          <p:cNvSpPr txBox="1"/>
          <p:nvPr/>
        </p:nvSpPr>
        <p:spPr>
          <a:xfrm>
            <a:off x="0" y="0"/>
            <a:ext cx="424988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>
                <a:solidFill>
                  <a:srgbClr val="009A00"/>
                </a:solidFill>
                <a:latin typeface="Minecraft" panose="02000603000000000000" pitchFamily="2" charset="0"/>
                <a:ea typeface="Minecraft" panose="02000603000000000000" pitchFamily="2" charset="0"/>
              </a:rPr>
              <a:t>The 10th VLTI </a:t>
            </a:r>
            <a:r>
              <a:rPr lang="fr-FR" sz="1600" dirty="0" err="1">
                <a:solidFill>
                  <a:srgbClr val="009A00"/>
                </a:solidFill>
                <a:latin typeface="Minecraft" panose="02000603000000000000" pitchFamily="2" charset="0"/>
                <a:ea typeface="Minecraft" panose="02000603000000000000" pitchFamily="2" charset="0"/>
              </a:rPr>
              <a:t>School</a:t>
            </a:r>
            <a:r>
              <a:rPr lang="fr-FR" sz="1600" dirty="0">
                <a:solidFill>
                  <a:srgbClr val="009A00"/>
                </a:solidFill>
                <a:latin typeface="Minecraft" panose="02000603000000000000" pitchFamily="2" charset="0"/>
                <a:ea typeface="Minecraft" panose="02000603000000000000" pitchFamily="2" charset="0"/>
              </a:rPr>
              <a:t> of </a:t>
            </a:r>
            <a:r>
              <a:rPr lang="fr-FR" sz="1600" dirty="0" err="1">
                <a:solidFill>
                  <a:srgbClr val="009A00"/>
                </a:solidFill>
                <a:latin typeface="Minecraft" panose="02000603000000000000" pitchFamily="2" charset="0"/>
                <a:ea typeface="Minecraft" panose="02000603000000000000" pitchFamily="2" charset="0"/>
              </a:rPr>
              <a:t>Interferometry</a:t>
            </a:r>
            <a:r>
              <a:rPr lang="fr-FR" sz="1600" dirty="0">
                <a:solidFill>
                  <a:srgbClr val="009A00"/>
                </a:solidFill>
                <a:latin typeface="Minecraft" panose="02000603000000000000" pitchFamily="2" charset="0"/>
                <a:ea typeface="Minecraft" panose="02000603000000000000" pitchFamily="2" charset="0"/>
              </a:rPr>
              <a:t> 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D5FAEEE7-4E1D-4EBB-A5EC-73E9F214D932}"/>
              </a:ext>
            </a:extLst>
          </p:cNvPr>
          <p:cNvSpPr/>
          <p:nvPr/>
        </p:nvSpPr>
        <p:spPr>
          <a:xfrm>
            <a:off x="4942114" y="0"/>
            <a:ext cx="724988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fr-FR" dirty="0">
                <a:solidFill>
                  <a:srgbClr val="009A00"/>
                </a:solidFill>
                <a:latin typeface="Minecraft" panose="02000603000000000000" pitchFamily="2" charset="0"/>
                <a:ea typeface="Minecraft" panose="02000603000000000000" pitchFamily="2" charset="0"/>
              </a:rPr>
              <a:t>Practice session I: </a:t>
            </a:r>
            <a:r>
              <a:rPr lang="fr-FR" dirty="0" err="1">
                <a:solidFill>
                  <a:srgbClr val="009A00"/>
                </a:solidFill>
                <a:latin typeface="Minecraft" panose="02000603000000000000" pitchFamily="2" charset="0"/>
                <a:ea typeface="Minecraft" panose="02000603000000000000" pitchFamily="2" charset="0"/>
              </a:rPr>
              <a:t>Interferometry</a:t>
            </a:r>
            <a:r>
              <a:rPr lang="fr-FR" dirty="0">
                <a:solidFill>
                  <a:srgbClr val="009A00"/>
                </a:solidFill>
                <a:latin typeface="Minecraft" panose="02000603000000000000" pitchFamily="2" charset="0"/>
                <a:ea typeface="Minecraft" panose="02000603000000000000" pitchFamily="2" charset="0"/>
              </a:rPr>
              <a:t> basics </a:t>
            </a:r>
            <a:r>
              <a:rPr lang="fr-FR" dirty="0" err="1">
                <a:solidFill>
                  <a:srgbClr val="009A00"/>
                </a:solidFill>
                <a:latin typeface="Minecraft" panose="02000603000000000000" pitchFamily="2" charset="0"/>
                <a:ea typeface="Minecraft" panose="02000603000000000000" pitchFamily="2" charset="0"/>
              </a:rPr>
              <a:t>with</a:t>
            </a:r>
            <a:r>
              <a:rPr lang="fr-FR" dirty="0">
                <a:solidFill>
                  <a:srgbClr val="009A00"/>
                </a:solidFill>
                <a:latin typeface="Minecraft" panose="02000603000000000000" pitchFamily="2" charset="0"/>
                <a:ea typeface="Minecraft" panose="02000603000000000000" pitchFamily="2" charset="0"/>
              </a:rPr>
              <a:t> ASPRO</a:t>
            </a:r>
            <a:endParaRPr lang="en-US" sz="3600" dirty="0">
              <a:solidFill>
                <a:srgbClr val="009A00"/>
              </a:solidFill>
              <a:latin typeface="Minecraft" panose="02000603000000000000" pitchFamily="2" charset="0"/>
              <a:ea typeface="Minecraft" panose="02000603000000000000" pitchFamily="2" charset="0"/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FD2BF290-11FE-4976-AF01-29C2018604D2}"/>
              </a:ext>
            </a:extLst>
          </p:cNvPr>
          <p:cNvSpPr txBox="1"/>
          <p:nvPr/>
        </p:nvSpPr>
        <p:spPr>
          <a:xfrm rot="784619">
            <a:off x="10629141" y="138499"/>
            <a:ext cx="16594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>
                <a:solidFill>
                  <a:srgbClr val="FF0000"/>
                </a:solidFill>
                <a:latin typeface="Minecraft" panose="02000603000000000000" pitchFamily="2" charset="0"/>
                <a:ea typeface="Minecraft" panose="02000603000000000000" pitchFamily="2" charset="0"/>
              </a:rPr>
              <a:t>Corrections</a:t>
            </a:r>
            <a:endParaRPr lang="en-US" sz="800" dirty="0">
              <a:solidFill>
                <a:srgbClr val="FF0000"/>
              </a:solidFill>
              <a:latin typeface="Minecraft" panose="02000603000000000000" pitchFamily="2" charset="0"/>
              <a:ea typeface="Minecraft" panose="02000603000000000000" pitchFamily="2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2B40499-C3EE-4E09-B77A-5A322B0F3182}"/>
              </a:ext>
            </a:extLst>
          </p:cNvPr>
          <p:cNvSpPr/>
          <p:nvPr/>
        </p:nvSpPr>
        <p:spPr>
          <a:xfrm>
            <a:off x="88284" y="1527517"/>
            <a:ext cx="6409531" cy="384533"/>
          </a:xfrm>
          <a:prstGeom prst="rect">
            <a:avLst/>
          </a:prstGeom>
          <a:solidFill>
            <a:srgbClr val="00FF00">
              <a:alpha val="30000"/>
            </a:srgbClr>
          </a:solidFill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3AACB9A5-9AA6-4A8C-8F1B-7873361AC68B}"/>
              </a:ext>
            </a:extLst>
          </p:cNvPr>
          <p:cNvSpPr/>
          <p:nvPr/>
        </p:nvSpPr>
        <p:spPr>
          <a:xfrm>
            <a:off x="87280" y="3593933"/>
            <a:ext cx="5664296" cy="280258"/>
          </a:xfrm>
          <a:prstGeom prst="rect">
            <a:avLst/>
          </a:prstGeom>
          <a:solidFill>
            <a:srgbClr val="00FF00">
              <a:alpha val="30000"/>
            </a:srgbClr>
          </a:solidFill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45C03F16-B01D-46D4-BD53-494387915A44}"/>
              </a:ext>
            </a:extLst>
          </p:cNvPr>
          <p:cNvSpPr/>
          <p:nvPr/>
        </p:nvSpPr>
        <p:spPr>
          <a:xfrm>
            <a:off x="7191583" y="686249"/>
            <a:ext cx="4629665" cy="1307590"/>
          </a:xfrm>
          <a:prstGeom prst="rect">
            <a:avLst/>
          </a:prstGeom>
          <a:solidFill>
            <a:schemeClr val="bg1">
              <a:alpha val="30000"/>
            </a:schemeClr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5" name="Connecteur droit 44">
            <a:extLst>
              <a:ext uri="{FF2B5EF4-FFF2-40B4-BE49-F238E27FC236}">
                <a16:creationId xmlns:a16="http://schemas.microsoft.com/office/drawing/2014/main" id="{7933637E-B800-4EB3-95A5-9AE9857683A3}"/>
              </a:ext>
            </a:extLst>
          </p:cNvPr>
          <p:cNvCxnSpPr>
            <a:cxnSpLocks/>
            <a:stCxn id="13" idx="3"/>
            <a:endCxn id="43" idx="1"/>
          </p:cNvCxnSpPr>
          <p:nvPr/>
        </p:nvCxnSpPr>
        <p:spPr>
          <a:xfrm flipV="1">
            <a:off x="6497815" y="1340044"/>
            <a:ext cx="693768" cy="37974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ZoneTexte 45">
            <a:extLst>
              <a:ext uri="{FF2B5EF4-FFF2-40B4-BE49-F238E27FC236}">
                <a16:creationId xmlns:a16="http://schemas.microsoft.com/office/drawing/2014/main" id="{4D8C443E-A4DB-4C49-8284-2440A9F10886}"/>
              </a:ext>
            </a:extLst>
          </p:cNvPr>
          <p:cNvSpPr txBox="1"/>
          <p:nvPr/>
        </p:nvSpPr>
        <p:spPr>
          <a:xfrm>
            <a:off x="7274018" y="717969"/>
            <a:ext cx="4512155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fr-FR" sz="1600" dirty="0">
                <a:solidFill>
                  <a:schemeClr val="bg1"/>
                </a:solidFill>
              </a:rPr>
              <a:t>There are </a:t>
            </a:r>
            <a:r>
              <a:rPr lang="fr-FR" sz="1600" dirty="0" err="1">
                <a:solidFill>
                  <a:schemeClr val="bg1"/>
                </a:solidFill>
              </a:rPr>
              <a:t>many</a:t>
            </a:r>
            <a:r>
              <a:rPr lang="fr-FR" sz="1600" dirty="0">
                <a:solidFill>
                  <a:schemeClr val="bg1"/>
                </a:solidFill>
              </a:rPr>
              <a:t> good </a:t>
            </a:r>
            <a:r>
              <a:rPr lang="fr-FR" sz="1600" dirty="0" err="1">
                <a:solidFill>
                  <a:schemeClr val="bg1"/>
                </a:solidFill>
              </a:rPr>
              <a:t>calibrators</a:t>
            </a:r>
            <a:r>
              <a:rPr lang="fr-FR" sz="1600" dirty="0">
                <a:solidFill>
                  <a:schemeClr val="bg1"/>
                </a:solidFill>
              </a:rPr>
              <a:t> for the L band.</a:t>
            </a:r>
          </a:p>
          <a:p>
            <a:pPr algn="just"/>
            <a:endParaRPr lang="fr-FR" sz="1600" dirty="0">
              <a:solidFill>
                <a:schemeClr val="bg1"/>
              </a:solidFill>
            </a:endParaRPr>
          </a:p>
          <a:p>
            <a:pPr algn="just"/>
            <a:r>
              <a:rPr lang="fr-FR" sz="1600" dirty="0">
                <a:solidFill>
                  <a:schemeClr val="bg1"/>
                </a:solidFill>
              </a:rPr>
              <a:t>The best </a:t>
            </a:r>
            <a:r>
              <a:rPr lang="fr-FR" sz="1600" dirty="0" err="1">
                <a:solidFill>
                  <a:schemeClr val="bg1"/>
                </a:solidFill>
              </a:rPr>
              <a:t>might</a:t>
            </a:r>
            <a:r>
              <a:rPr lang="fr-FR" sz="1600" dirty="0">
                <a:solidFill>
                  <a:schemeClr val="bg1"/>
                </a:solidFill>
              </a:rPr>
              <a:t> </a:t>
            </a:r>
            <a:r>
              <a:rPr lang="fr-FR" sz="1600" dirty="0" err="1">
                <a:solidFill>
                  <a:schemeClr val="bg1"/>
                </a:solidFill>
              </a:rPr>
              <a:t>be</a:t>
            </a:r>
            <a:r>
              <a:rPr lang="fr-FR" sz="1600" dirty="0">
                <a:solidFill>
                  <a:schemeClr val="bg1"/>
                </a:solidFill>
              </a:rPr>
              <a:t> HD44462 at </a:t>
            </a:r>
            <a:r>
              <a:rPr lang="fr-FR" sz="1600" dirty="0" err="1">
                <a:solidFill>
                  <a:schemeClr val="bg1"/>
                </a:solidFill>
              </a:rPr>
              <a:t>it</a:t>
            </a:r>
            <a:r>
              <a:rPr lang="fr-FR" sz="1600" dirty="0">
                <a:solidFill>
                  <a:schemeClr val="bg1"/>
                </a:solidFill>
              </a:rPr>
              <a:t> </a:t>
            </a:r>
            <a:r>
              <a:rPr lang="fr-FR" sz="1600" dirty="0" err="1">
                <a:solidFill>
                  <a:schemeClr val="bg1"/>
                </a:solidFill>
              </a:rPr>
              <a:t>is</a:t>
            </a:r>
            <a:r>
              <a:rPr lang="fr-FR" sz="1600" dirty="0">
                <a:solidFill>
                  <a:schemeClr val="bg1"/>
                </a:solidFill>
              </a:rPr>
              <a:t> at the </a:t>
            </a:r>
            <a:r>
              <a:rPr lang="fr-FR" sz="1600" dirty="0" err="1">
                <a:solidFill>
                  <a:schemeClr val="bg1"/>
                </a:solidFill>
              </a:rPr>
              <a:t>same</a:t>
            </a:r>
            <a:r>
              <a:rPr lang="fr-FR" sz="1600" dirty="0">
                <a:solidFill>
                  <a:schemeClr val="bg1"/>
                </a:solidFill>
              </a:rPr>
              <a:t> time, one a the </a:t>
            </a:r>
            <a:r>
              <a:rPr lang="fr-FR" sz="1600" dirty="0" err="1">
                <a:solidFill>
                  <a:schemeClr val="bg1"/>
                </a:solidFill>
              </a:rPr>
              <a:t>brightest</a:t>
            </a:r>
            <a:r>
              <a:rPr lang="fr-FR" sz="1600" dirty="0">
                <a:solidFill>
                  <a:schemeClr val="bg1"/>
                </a:solidFill>
              </a:rPr>
              <a:t> (</a:t>
            </a:r>
            <a:r>
              <a:rPr lang="fr-FR" sz="1600" dirty="0" err="1">
                <a:solidFill>
                  <a:schemeClr val="bg1"/>
                </a:solidFill>
              </a:rPr>
              <a:t>Lmag</a:t>
            </a:r>
            <a:r>
              <a:rPr lang="fr-FR" sz="1600" dirty="0">
                <a:solidFill>
                  <a:schemeClr val="bg1"/>
                </a:solidFill>
              </a:rPr>
              <a:t> = 2.99 = 18Jy) and </a:t>
            </a:r>
            <a:r>
              <a:rPr lang="fr-FR" sz="1600" dirty="0" err="1">
                <a:solidFill>
                  <a:schemeClr val="bg1"/>
                </a:solidFill>
              </a:rPr>
              <a:t>closest</a:t>
            </a:r>
            <a:r>
              <a:rPr lang="fr-FR" sz="1600" dirty="0">
                <a:solidFill>
                  <a:schemeClr val="bg1"/>
                </a:solidFill>
              </a:rPr>
              <a:t> (2°), and </a:t>
            </a:r>
            <a:r>
              <a:rPr lang="fr-FR" sz="1600" dirty="0" err="1">
                <a:solidFill>
                  <a:schemeClr val="bg1"/>
                </a:solidFill>
              </a:rPr>
              <a:t>it</a:t>
            </a:r>
            <a:r>
              <a:rPr lang="fr-FR" sz="1600" dirty="0">
                <a:solidFill>
                  <a:schemeClr val="bg1"/>
                </a:solidFill>
              </a:rPr>
              <a:t> </a:t>
            </a:r>
            <a:r>
              <a:rPr lang="fr-FR" sz="1600" dirty="0" err="1">
                <a:solidFill>
                  <a:schemeClr val="bg1"/>
                </a:solidFill>
              </a:rPr>
              <a:t>is</a:t>
            </a:r>
            <a:r>
              <a:rPr lang="fr-FR" sz="1600" dirty="0">
                <a:solidFill>
                  <a:schemeClr val="bg1"/>
                </a:solidFill>
              </a:rPr>
              <a:t> </a:t>
            </a:r>
            <a:r>
              <a:rPr lang="fr-FR" sz="1600" dirty="0" err="1">
                <a:solidFill>
                  <a:schemeClr val="bg1"/>
                </a:solidFill>
              </a:rPr>
              <a:t>also</a:t>
            </a:r>
            <a:r>
              <a:rPr lang="fr-FR" sz="1600" dirty="0">
                <a:solidFill>
                  <a:schemeClr val="bg1"/>
                </a:solidFill>
              </a:rPr>
              <a:t> </a:t>
            </a:r>
            <a:r>
              <a:rPr lang="fr-FR" sz="1600" dirty="0" err="1">
                <a:solidFill>
                  <a:schemeClr val="bg1"/>
                </a:solidFill>
              </a:rPr>
              <a:t>barely</a:t>
            </a:r>
            <a:r>
              <a:rPr lang="fr-FR" sz="1600" dirty="0">
                <a:solidFill>
                  <a:schemeClr val="bg1"/>
                </a:solidFill>
              </a:rPr>
              <a:t> </a:t>
            </a:r>
            <a:r>
              <a:rPr lang="fr-FR" sz="1600" dirty="0" err="1">
                <a:solidFill>
                  <a:schemeClr val="bg1"/>
                </a:solidFill>
              </a:rPr>
              <a:t>resolved</a:t>
            </a:r>
            <a:r>
              <a:rPr lang="fr-FR" sz="1600" dirty="0">
                <a:solidFill>
                  <a:schemeClr val="bg1"/>
                </a:solidFill>
              </a:rPr>
              <a:t> (V &gt; 0.8)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A2D41040-0AC5-4552-83A8-1F5DED546349}"/>
              </a:ext>
            </a:extLst>
          </p:cNvPr>
          <p:cNvSpPr/>
          <p:nvPr/>
        </p:nvSpPr>
        <p:spPr>
          <a:xfrm>
            <a:off x="87280" y="2397938"/>
            <a:ext cx="6409531" cy="415610"/>
          </a:xfrm>
          <a:prstGeom prst="rect">
            <a:avLst/>
          </a:prstGeom>
          <a:solidFill>
            <a:srgbClr val="00FF00">
              <a:alpha val="30000"/>
            </a:srgbClr>
          </a:solidFill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2F38647F-F1DD-4098-A5CA-B5DB4BCCE43D}"/>
              </a:ext>
            </a:extLst>
          </p:cNvPr>
          <p:cNvSpPr/>
          <p:nvPr/>
        </p:nvSpPr>
        <p:spPr>
          <a:xfrm>
            <a:off x="87279" y="3301985"/>
            <a:ext cx="5344257" cy="280258"/>
          </a:xfrm>
          <a:prstGeom prst="rect">
            <a:avLst/>
          </a:prstGeom>
          <a:solidFill>
            <a:srgbClr val="00FF00">
              <a:alpha val="30000"/>
            </a:srgbClr>
          </a:solidFill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490D3BD6-8DEA-473D-902D-E084A7A5BECE}"/>
              </a:ext>
            </a:extLst>
          </p:cNvPr>
          <p:cNvSpPr/>
          <p:nvPr/>
        </p:nvSpPr>
        <p:spPr>
          <a:xfrm>
            <a:off x="87279" y="4289046"/>
            <a:ext cx="6409532" cy="280258"/>
          </a:xfrm>
          <a:prstGeom prst="rect">
            <a:avLst/>
          </a:prstGeom>
          <a:solidFill>
            <a:srgbClr val="00FF00">
              <a:alpha val="30000"/>
            </a:srgbClr>
          </a:solidFill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A694BF64-974C-4D8F-8BC3-48867DD8E372}"/>
              </a:ext>
            </a:extLst>
          </p:cNvPr>
          <p:cNvSpPr/>
          <p:nvPr/>
        </p:nvSpPr>
        <p:spPr>
          <a:xfrm>
            <a:off x="7204588" y="2397937"/>
            <a:ext cx="4629665" cy="626965"/>
          </a:xfrm>
          <a:prstGeom prst="rect">
            <a:avLst/>
          </a:prstGeom>
          <a:solidFill>
            <a:schemeClr val="bg1">
              <a:alpha val="30000"/>
            </a:schemeClr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6" name="Connecteur droit 75">
            <a:extLst>
              <a:ext uri="{FF2B5EF4-FFF2-40B4-BE49-F238E27FC236}">
                <a16:creationId xmlns:a16="http://schemas.microsoft.com/office/drawing/2014/main" id="{4F158D53-160A-40F0-B898-7464658F0CE4}"/>
              </a:ext>
            </a:extLst>
          </p:cNvPr>
          <p:cNvCxnSpPr>
            <a:cxnSpLocks/>
            <a:stCxn id="57" idx="3"/>
            <a:endCxn id="75" idx="1"/>
          </p:cNvCxnSpPr>
          <p:nvPr/>
        </p:nvCxnSpPr>
        <p:spPr>
          <a:xfrm>
            <a:off x="6496811" y="2605743"/>
            <a:ext cx="707777" cy="105677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ZoneTexte 76">
            <a:extLst>
              <a:ext uri="{FF2B5EF4-FFF2-40B4-BE49-F238E27FC236}">
                <a16:creationId xmlns:a16="http://schemas.microsoft.com/office/drawing/2014/main" id="{4AFE20E3-837F-4780-BD9C-770D4AE9529E}"/>
              </a:ext>
            </a:extLst>
          </p:cNvPr>
          <p:cNvSpPr txBox="1"/>
          <p:nvPr/>
        </p:nvSpPr>
        <p:spPr>
          <a:xfrm>
            <a:off x="7295493" y="2454665"/>
            <a:ext cx="4469206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fr-FR" sz="1600" dirty="0">
                <a:solidFill>
                  <a:schemeClr val="bg1"/>
                </a:solidFill>
              </a:rPr>
              <a:t>No, </a:t>
            </a:r>
            <a:r>
              <a:rPr lang="fr-FR" sz="1600" dirty="0" err="1">
                <a:solidFill>
                  <a:schemeClr val="bg1"/>
                </a:solidFill>
              </a:rPr>
              <a:t>it</a:t>
            </a:r>
            <a:r>
              <a:rPr lang="fr-FR" sz="1600" dirty="0">
                <a:solidFill>
                  <a:schemeClr val="bg1"/>
                </a:solidFill>
              </a:rPr>
              <a:t> </a:t>
            </a:r>
            <a:r>
              <a:rPr lang="fr-FR" sz="1600" dirty="0" err="1">
                <a:solidFill>
                  <a:schemeClr val="bg1"/>
                </a:solidFill>
              </a:rPr>
              <a:t>is</a:t>
            </a:r>
            <a:r>
              <a:rPr lang="fr-FR" sz="1600" dirty="0">
                <a:solidFill>
                  <a:schemeClr val="bg1"/>
                </a:solidFill>
              </a:rPr>
              <a:t> </a:t>
            </a:r>
            <a:r>
              <a:rPr lang="fr-FR" sz="1600" dirty="0" err="1">
                <a:solidFill>
                  <a:schemeClr val="bg1"/>
                </a:solidFill>
              </a:rPr>
              <a:t>too</a:t>
            </a:r>
            <a:r>
              <a:rPr lang="fr-FR" sz="1600" dirty="0">
                <a:solidFill>
                  <a:schemeClr val="bg1"/>
                </a:solidFill>
              </a:rPr>
              <a:t> </a:t>
            </a:r>
            <a:r>
              <a:rPr lang="fr-FR" sz="1600" dirty="0" err="1">
                <a:solidFill>
                  <a:schemeClr val="bg1"/>
                </a:solidFill>
              </a:rPr>
              <a:t>faint</a:t>
            </a:r>
            <a:r>
              <a:rPr lang="fr-FR" sz="1600" dirty="0">
                <a:solidFill>
                  <a:schemeClr val="bg1"/>
                </a:solidFill>
              </a:rPr>
              <a:t> : </a:t>
            </a:r>
            <a:r>
              <a:rPr lang="fr-FR" sz="1600" dirty="0" err="1">
                <a:solidFill>
                  <a:schemeClr val="bg1"/>
                </a:solidFill>
              </a:rPr>
              <a:t>Nmag</a:t>
            </a:r>
            <a:r>
              <a:rPr lang="fr-FR" sz="1600" dirty="0">
                <a:solidFill>
                  <a:schemeClr val="bg1"/>
                </a:solidFill>
              </a:rPr>
              <a:t>=2,9 = 2.5 </a:t>
            </a:r>
            <a:r>
              <a:rPr lang="fr-FR" sz="1600" dirty="0" err="1">
                <a:solidFill>
                  <a:schemeClr val="bg1"/>
                </a:solidFill>
              </a:rPr>
              <a:t>Jy</a:t>
            </a:r>
            <a:r>
              <a:rPr lang="fr-FR" sz="1600" dirty="0">
                <a:solidFill>
                  <a:schemeClr val="bg1"/>
                </a:solidFill>
              </a:rPr>
              <a:t> </a:t>
            </a:r>
          </a:p>
          <a:p>
            <a:pPr algn="just"/>
            <a:r>
              <a:rPr lang="fr-FR" sz="1600" dirty="0">
                <a:solidFill>
                  <a:schemeClr val="bg1"/>
                </a:solidFill>
              </a:rPr>
              <a:t>MATISSE </a:t>
            </a:r>
            <a:r>
              <a:rPr lang="fr-FR" sz="1600" dirty="0" err="1">
                <a:solidFill>
                  <a:schemeClr val="bg1"/>
                </a:solidFill>
              </a:rPr>
              <a:t>sensitivity</a:t>
            </a:r>
            <a:r>
              <a:rPr lang="fr-FR" sz="1600" dirty="0">
                <a:solidFill>
                  <a:schemeClr val="bg1"/>
                </a:solidFill>
              </a:rPr>
              <a:t> </a:t>
            </a:r>
            <a:r>
              <a:rPr lang="fr-FR" sz="1600" dirty="0" err="1">
                <a:solidFill>
                  <a:schemeClr val="bg1"/>
                </a:solidFill>
              </a:rPr>
              <a:t>is</a:t>
            </a:r>
            <a:r>
              <a:rPr lang="fr-FR" sz="1600" dirty="0">
                <a:solidFill>
                  <a:schemeClr val="bg1"/>
                </a:solidFill>
              </a:rPr>
              <a:t> about 25 </a:t>
            </a:r>
            <a:r>
              <a:rPr lang="fr-FR" sz="1600" dirty="0" err="1">
                <a:solidFill>
                  <a:schemeClr val="bg1"/>
                </a:solidFill>
              </a:rPr>
              <a:t>Jy</a:t>
            </a:r>
            <a:r>
              <a:rPr lang="fr-FR" sz="1600" dirty="0">
                <a:solidFill>
                  <a:schemeClr val="bg1"/>
                </a:solidFill>
              </a:rPr>
              <a:t> in  the N band</a:t>
            </a:r>
          </a:p>
          <a:p>
            <a:pPr algn="just"/>
            <a:endParaRPr lang="en-US" sz="1600" b="1" dirty="0">
              <a:solidFill>
                <a:srgbClr val="FFFF00"/>
              </a:solidFill>
            </a:endParaRPr>
          </a:p>
        </p:txBody>
      </p:sp>
      <p:sp>
        <p:nvSpPr>
          <p:cNvPr id="98" name="Rectangle 97">
            <a:extLst>
              <a:ext uri="{FF2B5EF4-FFF2-40B4-BE49-F238E27FC236}">
                <a16:creationId xmlns:a16="http://schemas.microsoft.com/office/drawing/2014/main" id="{9B799FFD-7C69-492D-8F01-EBE5EFEF72F0}"/>
              </a:ext>
            </a:extLst>
          </p:cNvPr>
          <p:cNvSpPr/>
          <p:nvPr/>
        </p:nvSpPr>
        <p:spPr>
          <a:xfrm>
            <a:off x="7215265" y="3283885"/>
            <a:ext cx="4629665" cy="738665"/>
          </a:xfrm>
          <a:prstGeom prst="rect">
            <a:avLst/>
          </a:prstGeom>
          <a:solidFill>
            <a:schemeClr val="bg1">
              <a:alpha val="30000"/>
            </a:schemeClr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9" name="Connecteur droit 98">
            <a:extLst>
              <a:ext uri="{FF2B5EF4-FFF2-40B4-BE49-F238E27FC236}">
                <a16:creationId xmlns:a16="http://schemas.microsoft.com/office/drawing/2014/main" id="{2C3C05F2-02F5-4901-AB30-01D8945DFB92}"/>
              </a:ext>
            </a:extLst>
          </p:cNvPr>
          <p:cNvCxnSpPr>
            <a:cxnSpLocks/>
            <a:stCxn id="64" idx="3"/>
            <a:endCxn id="98" idx="1"/>
          </p:cNvCxnSpPr>
          <p:nvPr/>
        </p:nvCxnSpPr>
        <p:spPr>
          <a:xfrm>
            <a:off x="5431536" y="3442114"/>
            <a:ext cx="1783729" cy="211104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ZoneTexte 99">
            <a:extLst>
              <a:ext uri="{FF2B5EF4-FFF2-40B4-BE49-F238E27FC236}">
                <a16:creationId xmlns:a16="http://schemas.microsoft.com/office/drawing/2014/main" id="{1F5CD132-1BEE-4788-B4FA-7424CD12937B}"/>
              </a:ext>
            </a:extLst>
          </p:cNvPr>
          <p:cNvSpPr txBox="1"/>
          <p:nvPr/>
        </p:nvSpPr>
        <p:spPr>
          <a:xfrm>
            <a:off x="7252544" y="3271383"/>
            <a:ext cx="4469207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fr-FR" sz="1600" dirty="0">
                <a:solidFill>
                  <a:schemeClr val="bg1"/>
                </a:solidFill>
              </a:rPr>
              <a:t>The band </a:t>
            </a:r>
            <a:r>
              <a:rPr lang="fr-FR" sz="1600" dirty="0" err="1">
                <a:solidFill>
                  <a:schemeClr val="bg1"/>
                </a:solidFill>
              </a:rPr>
              <a:t>is</a:t>
            </a:r>
            <a:r>
              <a:rPr lang="fr-FR" sz="1600" dirty="0">
                <a:solidFill>
                  <a:schemeClr val="bg1"/>
                </a:solidFill>
              </a:rPr>
              <a:t> </a:t>
            </a:r>
            <a:r>
              <a:rPr lang="fr-FR" sz="1600" dirty="0" err="1">
                <a:solidFill>
                  <a:schemeClr val="bg1"/>
                </a:solidFill>
              </a:rPr>
              <a:t>now</a:t>
            </a:r>
            <a:r>
              <a:rPr lang="fr-FR" sz="1600" dirty="0">
                <a:solidFill>
                  <a:schemeClr val="bg1"/>
                </a:solidFill>
              </a:rPr>
              <a:t> set to N : the magnitude </a:t>
            </a:r>
            <a:r>
              <a:rPr lang="fr-FR" sz="1600" dirty="0" err="1">
                <a:solidFill>
                  <a:schemeClr val="bg1"/>
                </a:solidFill>
              </a:rPr>
              <a:t>given</a:t>
            </a:r>
            <a:r>
              <a:rPr lang="fr-FR" sz="1600" dirty="0">
                <a:solidFill>
                  <a:schemeClr val="bg1"/>
                </a:solidFill>
              </a:rPr>
              <a:t> in the N band one, i.e. -1.23. </a:t>
            </a:r>
          </a:p>
          <a:p>
            <a:pPr algn="just"/>
            <a:r>
              <a:rPr lang="en-US" sz="1600" dirty="0">
                <a:solidFill>
                  <a:schemeClr val="bg1"/>
                </a:solidFill>
              </a:rPr>
              <a:t>There are less calibrators found than for L band!</a:t>
            </a:r>
          </a:p>
        </p:txBody>
      </p:sp>
      <p:sp>
        <p:nvSpPr>
          <p:cNvPr id="103" name="Rectangle 102">
            <a:extLst>
              <a:ext uri="{FF2B5EF4-FFF2-40B4-BE49-F238E27FC236}">
                <a16:creationId xmlns:a16="http://schemas.microsoft.com/office/drawing/2014/main" id="{E7D29997-03C4-422D-9566-48153DA30E00}"/>
              </a:ext>
            </a:extLst>
          </p:cNvPr>
          <p:cNvSpPr/>
          <p:nvPr/>
        </p:nvSpPr>
        <p:spPr>
          <a:xfrm>
            <a:off x="7215265" y="4347959"/>
            <a:ext cx="4629665" cy="575104"/>
          </a:xfrm>
          <a:prstGeom prst="rect">
            <a:avLst/>
          </a:prstGeom>
          <a:solidFill>
            <a:schemeClr val="bg1">
              <a:alpha val="30000"/>
            </a:schemeClr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4" name="Connecteur droit 103">
            <a:extLst>
              <a:ext uri="{FF2B5EF4-FFF2-40B4-BE49-F238E27FC236}">
                <a16:creationId xmlns:a16="http://schemas.microsoft.com/office/drawing/2014/main" id="{6FE92D9F-BF68-46DD-8CAD-95A19DC051F4}"/>
              </a:ext>
            </a:extLst>
          </p:cNvPr>
          <p:cNvCxnSpPr>
            <a:cxnSpLocks/>
            <a:stCxn id="34" idx="3"/>
            <a:endCxn id="103" idx="1"/>
          </p:cNvCxnSpPr>
          <p:nvPr/>
        </p:nvCxnSpPr>
        <p:spPr>
          <a:xfrm>
            <a:off x="5751576" y="3734062"/>
            <a:ext cx="1463689" cy="901449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ZoneTexte 104">
            <a:extLst>
              <a:ext uri="{FF2B5EF4-FFF2-40B4-BE49-F238E27FC236}">
                <a16:creationId xmlns:a16="http://schemas.microsoft.com/office/drawing/2014/main" id="{949BA965-6C30-4FAA-976D-ABF29CDA5D6F}"/>
              </a:ext>
            </a:extLst>
          </p:cNvPr>
          <p:cNvSpPr txBox="1"/>
          <p:nvPr/>
        </p:nvSpPr>
        <p:spPr>
          <a:xfrm>
            <a:off x="7245744" y="4396053"/>
            <a:ext cx="4568705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fr-FR" sz="1600" dirty="0">
                <a:solidFill>
                  <a:schemeClr val="bg1"/>
                </a:solidFill>
              </a:rPr>
              <a:t>HD43635 </a:t>
            </a:r>
            <a:r>
              <a:rPr lang="fr-FR" sz="1600" dirty="0" err="1">
                <a:solidFill>
                  <a:schemeClr val="bg1"/>
                </a:solidFill>
              </a:rPr>
              <a:t>is</a:t>
            </a:r>
            <a:r>
              <a:rPr lang="fr-FR" sz="1600" dirty="0">
                <a:solidFill>
                  <a:schemeClr val="bg1"/>
                </a:solidFill>
              </a:rPr>
              <a:t> a </a:t>
            </a:r>
            <a:r>
              <a:rPr lang="fr-FR" sz="1600" dirty="0" err="1">
                <a:solidFill>
                  <a:schemeClr val="bg1"/>
                </a:solidFill>
              </a:rPr>
              <a:t>fairly</a:t>
            </a:r>
            <a:r>
              <a:rPr lang="fr-FR" sz="1600" dirty="0">
                <a:solidFill>
                  <a:schemeClr val="bg1"/>
                </a:solidFill>
              </a:rPr>
              <a:t> good one : </a:t>
            </a:r>
            <a:r>
              <a:rPr lang="fr-FR" sz="1600" dirty="0" err="1">
                <a:solidFill>
                  <a:schemeClr val="bg1"/>
                </a:solidFill>
              </a:rPr>
              <a:t>bright</a:t>
            </a:r>
            <a:r>
              <a:rPr lang="fr-FR" sz="1600" dirty="0">
                <a:solidFill>
                  <a:schemeClr val="bg1"/>
                </a:solidFill>
              </a:rPr>
              <a:t> -0.539 and </a:t>
            </a:r>
            <a:r>
              <a:rPr lang="fr-FR" sz="1600" dirty="0" err="1">
                <a:solidFill>
                  <a:schemeClr val="bg1"/>
                </a:solidFill>
              </a:rPr>
              <a:t>yet</a:t>
            </a:r>
            <a:r>
              <a:rPr lang="fr-FR" sz="1600" dirty="0">
                <a:solidFill>
                  <a:schemeClr val="bg1"/>
                </a:solidFill>
              </a:rPr>
              <a:t> not </a:t>
            </a:r>
            <a:r>
              <a:rPr lang="fr-FR" sz="1600" dirty="0" err="1">
                <a:solidFill>
                  <a:schemeClr val="bg1"/>
                </a:solidFill>
              </a:rPr>
              <a:t>too</a:t>
            </a:r>
            <a:r>
              <a:rPr lang="fr-FR" sz="1600" dirty="0">
                <a:solidFill>
                  <a:schemeClr val="bg1"/>
                </a:solidFill>
              </a:rPr>
              <a:t> </a:t>
            </a:r>
            <a:r>
              <a:rPr lang="fr-FR" sz="1600" dirty="0" err="1">
                <a:solidFill>
                  <a:schemeClr val="bg1"/>
                </a:solidFill>
              </a:rPr>
              <a:t>resolved</a:t>
            </a:r>
            <a:r>
              <a:rPr lang="fr-FR" sz="1600" dirty="0">
                <a:solidFill>
                  <a:schemeClr val="bg1"/>
                </a:solidFill>
              </a:rPr>
              <a:t> V&gt;0.74 and not </a:t>
            </a:r>
            <a:r>
              <a:rPr lang="fr-FR" sz="1600" dirty="0" err="1">
                <a:solidFill>
                  <a:schemeClr val="bg1"/>
                </a:solidFill>
              </a:rPr>
              <a:t>too</a:t>
            </a:r>
            <a:r>
              <a:rPr lang="fr-FR" sz="1600" dirty="0">
                <a:solidFill>
                  <a:schemeClr val="bg1"/>
                </a:solidFill>
              </a:rPr>
              <a:t> far 14°.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108" name="Rectangle 107">
            <a:extLst>
              <a:ext uri="{FF2B5EF4-FFF2-40B4-BE49-F238E27FC236}">
                <a16:creationId xmlns:a16="http://schemas.microsoft.com/office/drawing/2014/main" id="{01E0DFE0-5FAC-49B4-9CC3-1D536607ED35}"/>
              </a:ext>
            </a:extLst>
          </p:cNvPr>
          <p:cNvSpPr/>
          <p:nvPr/>
        </p:nvSpPr>
        <p:spPr>
          <a:xfrm>
            <a:off x="7215265" y="5039609"/>
            <a:ext cx="4629665" cy="756034"/>
          </a:xfrm>
          <a:prstGeom prst="rect">
            <a:avLst/>
          </a:prstGeom>
          <a:solidFill>
            <a:schemeClr val="bg1">
              <a:alpha val="30000"/>
            </a:schemeClr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9" name="Connecteur droit 108">
            <a:extLst>
              <a:ext uri="{FF2B5EF4-FFF2-40B4-BE49-F238E27FC236}">
                <a16:creationId xmlns:a16="http://schemas.microsoft.com/office/drawing/2014/main" id="{5B9D4094-C256-4C6D-87B8-23B2F069AF58}"/>
              </a:ext>
            </a:extLst>
          </p:cNvPr>
          <p:cNvCxnSpPr>
            <a:cxnSpLocks/>
            <a:stCxn id="65" idx="3"/>
            <a:endCxn id="108" idx="1"/>
          </p:cNvCxnSpPr>
          <p:nvPr/>
        </p:nvCxnSpPr>
        <p:spPr>
          <a:xfrm>
            <a:off x="6496811" y="4429175"/>
            <a:ext cx="718454" cy="988451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0" name="ZoneTexte 109">
            <a:extLst>
              <a:ext uri="{FF2B5EF4-FFF2-40B4-BE49-F238E27FC236}">
                <a16:creationId xmlns:a16="http://schemas.microsoft.com/office/drawing/2014/main" id="{43909AF6-AB9B-46F9-80BC-EB44208856A1}"/>
              </a:ext>
            </a:extLst>
          </p:cNvPr>
          <p:cNvSpPr txBox="1"/>
          <p:nvPr/>
        </p:nvSpPr>
        <p:spPr>
          <a:xfrm>
            <a:off x="7245744" y="5056978"/>
            <a:ext cx="4568705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fr-FR" sz="1600" dirty="0">
                <a:solidFill>
                  <a:schemeClr val="bg1"/>
                </a:solidFill>
              </a:rPr>
              <a:t>No </a:t>
            </a:r>
            <a:r>
              <a:rPr lang="fr-FR" sz="1600" dirty="0" err="1">
                <a:solidFill>
                  <a:schemeClr val="bg1"/>
                </a:solidFill>
              </a:rPr>
              <a:t>it</a:t>
            </a:r>
            <a:r>
              <a:rPr lang="fr-FR" sz="1600" dirty="0">
                <a:solidFill>
                  <a:schemeClr val="bg1"/>
                </a:solidFill>
              </a:rPr>
              <a:t> </a:t>
            </a:r>
            <a:r>
              <a:rPr lang="fr-FR" sz="1600" dirty="0" err="1">
                <a:solidFill>
                  <a:schemeClr val="bg1"/>
                </a:solidFill>
              </a:rPr>
              <a:t>is</a:t>
            </a:r>
            <a:r>
              <a:rPr lang="fr-FR" sz="1600" dirty="0">
                <a:solidFill>
                  <a:schemeClr val="bg1"/>
                </a:solidFill>
              </a:rPr>
              <a:t> </a:t>
            </a:r>
            <a:r>
              <a:rPr lang="fr-FR" sz="1600" dirty="0" err="1">
                <a:solidFill>
                  <a:schemeClr val="bg1"/>
                </a:solidFill>
              </a:rPr>
              <a:t>much</a:t>
            </a:r>
            <a:r>
              <a:rPr lang="fr-FR" sz="1600" dirty="0">
                <a:solidFill>
                  <a:schemeClr val="bg1"/>
                </a:solidFill>
              </a:rPr>
              <a:t> </a:t>
            </a:r>
            <a:r>
              <a:rPr lang="fr-FR" sz="1600" dirty="0" err="1">
                <a:solidFill>
                  <a:schemeClr val="bg1"/>
                </a:solidFill>
              </a:rPr>
              <a:t>too</a:t>
            </a:r>
            <a:r>
              <a:rPr lang="fr-FR" sz="1600" dirty="0">
                <a:solidFill>
                  <a:schemeClr val="bg1"/>
                </a:solidFill>
              </a:rPr>
              <a:t> </a:t>
            </a:r>
            <a:r>
              <a:rPr lang="fr-FR" sz="1600" dirty="0" err="1">
                <a:solidFill>
                  <a:schemeClr val="bg1"/>
                </a:solidFill>
              </a:rPr>
              <a:t>resolved</a:t>
            </a:r>
            <a:r>
              <a:rPr lang="fr-FR" sz="1600" dirty="0">
                <a:solidFill>
                  <a:schemeClr val="bg1"/>
                </a:solidFill>
              </a:rPr>
              <a:t> in the L band.</a:t>
            </a:r>
          </a:p>
          <a:p>
            <a:pPr algn="just"/>
            <a:r>
              <a:rPr lang="fr-FR" sz="1600" dirty="0" err="1">
                <a:solidFill>
                  <a:schemeClr val="bg1"/>
                </a:solidFill>
              </a:rPr>
              <a:t>Resolution</a:t>
            </a:r>
            <a:r>
              <a:rPr lang="fr-FR" sz="1600" dirty="0">
                <a:solidFill>
                  <a:schemeClr val="bg1"/>
                </a:solidFill>
              </a:rPr>
              <a:t> in L </a:t>
            </a:r>
            <a:r>
              <a:rPr lang="fr-FR" sz="1600" dirty="0" err="1">
                <a:solidFill>
                  <a:schemeClr val="bg1"/>
                </a:solidFill>
              </a:rPr>
              <a:t>with</a:t>
            </a:r>
            <a:r>
              <a:rPr lang="fr-FR" sz="1600" dirty="0">
                <a:solidFill>
                  <a:schemeClr val="bg1"/>
                </a:solidFill>
              </a:rPr>
              <a:t> 130m : 250 λ/B ≈ 5.7 mas</a:t>
            </a:r>
          </a:p>
          <a:p>
            <a:pPr algn="just"/>
            <a:r>
              <a:rPr lang="fr-FR" sz="1600" dirty="0">
                <a:solidFill>
                  <a:schemeClr val="bg1"/>
                </a:solidFill>
              </a:rPr>
              <a:t>This </a:t>
            </a:r>
            <a:r>
              <a:rPr lang="fr-FR" sz="1600" dirty="0" err="1">
                <a:solidFill>
                  <a:schemeClr val="bg1"/>
                </a:solidFill>
              </a:rPr>
              <a:t>is</a:t>
            </a:r>
            <a:r>
              <a:rPr lang="fr-FR" sz="1600" dirty="0">
                <a:solidFill>
                  <a:schemeClr val="bg1"/>
                </a:solidFill>
              </a:rPr>
              <a:t> </a:t>
            </a:r>
            <a:r>
              <a:rPr lang="fr-FR" sz="1600" dirty="0" err="1">
                <a:solidFill>
                  <a:schemeClr val="bg1"/>
                </a:solidFill>
              </a:rPr>
              <a:t>very</a:t>
            </a:r>
            <a:r>
              <a:rPr lang="fr-FR" sz="1600" dirty="0">
                <a:solidFill>
                  <a:schemeClr val="bg1"/>
                </a:solidFill>
              </a:rPr>
              <a:t> </a:t>
            </a:r>
            <a:r>
              <a:rPr lang="fr-FR" sz="1600" dirty="0" err="1">
                <a:solidFill>
                  <a:schemeClr val="bg1"/>
                </a:solidFill>
              </a:rPr>
              <a:t>closed</a:t>
            </a:r>
            <a:r>
              <a:rPr lang="fr-FR" sz="1600" dirty="0">
                <a:solidFill>
                  <a:schemeClr val="bg1"/>
                </a:solidFill>
              </a:rPr>
              <a:t> to HD43635 </a:t>
            </a:r>
            <a:r>
              <a:rPr lang="fr-FR" sz="1600" dirty="0" err="1">
                <a:solidFill>
                  <a:schemeClr val="bg1"/>
                </a:solidFill>
              </a:rPr>
              <a:t>diameter</a:t>
            </a:r>
            <a:r>
              <a:rPr lang="fr-FR" sz="1600" dirty="0">
                <a:solidFill>
                  <a:schemeClr val="bg1"/>
                </a:solidFill>
              </a:rPr>
              <a:t> 5.4 mas </a:t>
            </a:r>
            <a:endParaRPr lang="en-US" sz="1600" dirty="0">
              <a:solidFill>
                <a:schemeClr val="bg1"/>
              </a:solidFill>
            </a:endParaRP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3FB82F13-1CA7-411E-9A58-6F63EF4D07E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93855"/>
          <a:stretch/>
        </p:blipFill>
        <p:spPr>
          <a:xfrm>
            <a:off x="88284" y="792682"/>
            <a:ext cx="6585733" cy="415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10359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Image 28">
            <a:extLst>
              <a:ext uri="{FF2B5EF4-FFF2-40B4-BE49-F238E27FC236}">
                <a16:creationId xmlns:a16="http://schemas.microsoft.com/office/drawing/2014/main" id="{4D06E6CE-1A9B-4B44-B4D0-2E87EDBEB12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46884"/>
          <a:stretch/>
        </p:blipFill>
        <p:spPr>
          <a:xfrm>
            <a:off x="87279" y="1302526"/>
            <a:ext cx="6585732" cy="5303139"/>
          </a:xfrm>
          <a:prstGeom prst="rect">
            <a:avLst/>
          </a:prstGeom>
        </p:spPr>
      </p:pic>
      <p:sp>
        <p:nvSpPr>
          <p:cNvPr id="11" name="ZoneTexte 10">
            <a:extLst>
              <a:ext uri="{FF2B5EF4-FFF2-40B4-BE49-F238E27FC236}">
                <a16:creationId xmlns:a16="http://schemas.microsoft.com/office/drawing/2014/main" id="{643551BB-79BB-4096-A3E3-8003433875CA}"/>
              </a:ext>
            </a:extLst>
          </p:cNvPr>
          <p:cNvSpPr txBox="1"/>
          <p:nvPr/>
        </p:nvSpPr>
        <p:spPr>
          <a:xfrm>
            <a:off x="0" y="0"/>
            <a:ext cx="424988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>
                <a:solidFill>
                  <a:srgbClr val="009A00"/>
                </a:solidFill>
                <a:latin typeface="Minecraft" panose="02000603000000000000" pitchFamily="2" charset="0"/>
                <a:ea typeface="Minecraft" panose="02000603000000000000" pitchFamily="2" charset="0"/>
              </a:rPr>
              <a:t>The 10th VLTI </a:t>
            </a:r>
            <a:r>
              <a:rPr lang="fr-FR" sz="1600" dirty="0" err="1">
                <a:solidFill>
                  <a:srgbClr val="009A00"/>
                </a:solidFill>
                <a:latin typeface="Minecraft" panose="02000603000000000000" pitchFamily="2" charset="0"/>
                <a:ea typeface="Minecraft" panose="02000603000000000000" pitchFamily="2" charset="0"/>
              </a:rPr>
              <a:t>School</a:t>
            </a:r>
            <a:r>
              <a:rPr lang="fr-FR" sz="1600" dirty="0">
                <a:solidFill>
                  <a:srgbClr val="009A00"/>
                </a:solidFill>
                <a:latin typeface="Minecraft" panose="02000603000000000000" pitchFamily="2" charset="0"/>
                <a:ea typeface="Minecraft" panose="02000603000000000000" pitchFamily="2" charset="0"/>
              </a:rPr>
              <a:t> of </a:t>
            </a:r>
            <a:r>
              <a:rPr lang="fr-FR" sz="1600" dirty="0" err="1">
                <a:solidFill>
                  <a:srgbClr val="009A00"/>
                </a:solidFill>
                <a:latin typeface="Minecraft" panose="02000603000000000000" pitchFamily="2" charset="0"/>
                <a:ea typeface="Minecraft" panose="02000603000000000000" pitchFamily="2" charset="0"/>
              </a:rPr>
              <a:t>Interferometry</a:t>
            </a:r>
            <a:r>
              <a:rPr lang="fr-FR" sz="1600" dirty="0">
                <a:solidFill>
                  <a:srgbClr val="009A00"/>
                </a:solidFill>
                <a:latin typeface="Minecraft" panose="02000603000000000000" pitchFamily="2" charset="0"/>
                <a:ea typeface="Minecraft" panose="02000603000000000000" pitchFamily="2" charset="0"/>
              </a:rPr>
              <a:t> 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D5FAEEE7-4E1D-4EBB-A5EC-73E9F214D932}"/>
              </a:ext>
            </a:extLst>
          </p:cNvPr>
          <p:cNvSpPr/>
          <p:nvPr/>
        </p:nvSpPr>
        <p:spPr>
          <a:xfrm>
            <a:off x="4942114" y="0"/>
            <a:ext cx="724988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fr-FR" dirty="0">
                <a:solidFill>
                  <a:srgbClr val="009A00"/>
                </a:solidFill>
                <a:latin typeface="Minecraft" panose="02000603000000000000" pitchFamily="2" charset="0"/>
                <a:ea typeface="Minecraft" panose="02000603000000000000" pitchFamily="2" charset="0"/>
              </a:rPr>
              <a:t>Practice session I: </a:t>
            </a:r>
            <a:r>
              <a:rPr lang="fr-FR" dirty="0" err="1">
                <a:solidFill>
                  <a:srgbClr val="009A00"/>
                </a:solidFill>
                <a:latin typeface="Minecraft" panose="02000603000000000000" pitchFamily="2" charset="0"/>
                <a:ea typeface="Minecraft" panose="02000603000000000000" pitchFamily="2" charset="0"/>
              </a:rPr>
              <a:t>Interferometry</a:t>
            </a:r>
            <a:r>
              <a:rPr lang="fr-FR" dirty="0">
                <a:solidFill>
                  <a:srgbClr val="009A00"/>
                </a:solidFill>
                <a:latin typeface="Minecraft" panose="02000603000000000000" pitchFamily="2" charset="0"/>
                <a:ea typeface="Minecraft" panose="02000603000000000000" pitchFamily="2" charset="0"/>
              </a:rPr>
              <a:t> basics </a:t>
            </a:r>
            <a:r>
              <a:rPr lang="fr-FR" dirty="0" err="1">
                <a:solidFill>
                  <a:srgbClr val="009A00"/>
                </a:solidFill>
                <a:latin typeface="Minecraft" panose="02000603000000000000" pitchFamily="2" charset="0"/>
                <a:ea typeface="Minecraft" panose="02000603000000000000" pitchFamily="2" charset="0"/>
              </a:rPr>
              <a:t>with</a:t>
            </a:r>
            <a:r>
              <a:rPr lang="fr-FR" dirty="0">
                <a:solidFill>
                  <a:srgbClr val="009A00"/>
                </a:solidFill>
                <a:latin typeface="Minecraft" panose="02000603000000000000" pitchFamily="2" charset="0"/>
                <a:ea typeface="Minecraft" panose="02000603000000000000" pitchFamily="2" charset="0"/>
              </a:rPr>
              <a:t> ASPRO</a:t>
            </a:r>
            <a:endParaRPr lang="en-US" sz="3600" dirty="0">
              <a:solidFill>
                <a:srgbClr val="009A00"/>
              </a:solidFill>
              <a:latin typeface="Minecraft" panose="02000603000000000000" pitchFamily="2" charset="0"/>
              <a:ea typeface="Minecraft" panose="02000603000000000000" pitchFamily="2" charset="0"/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FD2BF290-11FE-4976-AF01-29C2018604D2}"/>
              </a:ext>
            </a:extLst>
          </p:cNvPr>
          <p:cNvSpPr txBox="1"/>
          <p:nvPr/>
        </p:nvSpPr>
        <p:spPr>
          <a:xfrm rot="784619">
            <a:off x="10629141" y="138499"/>
            <a:ext cx="16594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>
                <a:solidFill>
                  <a:srgbClr val="FF0000"/>
                </a:solidFill>
                <a:latin typeface="Minecraft" panose="02000603000000000000" pitchFamily="2" charset="0"/>
                <a:ea typeface="Minecraft" panose="02000603000000000000" pitchFamily="2" charset="0"/>
              </a:rPr>
              <a:t>Corrections</a:t>
            </a:r>
            <a:endParaRPr lang="en-US" sz="800" dirty="0">
              <a:solidFill>
                <a:srgbClr val="FF0000"/>
              </a:solidFill>
              <a:latin typeface="Minecraft" panose="02000603000000000000" pitchFamily="2" charset="0"/>
              <a:ea typeface="Minecraft" panose="02000603000000000000" pitchFamily="2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2B40499-C3EE-4E09-B77A-5A322B0F3182}"/>
              </a:ext>
            </a:extLst>
          </p:cNvPr>
          <p:cNvSpPr/>
          <p:nvPr/>
        </p:nvSpPr>
        <p:spPr>
          <a:xfrm>
            <a:off x="88284" y="1633945"/>
            <a:ext cx="6409531" cy="384833"/>
          </a:xfrm>
          <a:prstGeom prst="rect">
            <a:avLst/>
          </a:prstGeom>
          <a:solidFill>
            <a:srgbClr val="00FF00">
              <a:alpha val="30000"/>
            </a:srgbClr>
          </a:solidFill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3AACB9A5-9AA6-4A8C-8F1B-7873361AC68B}"/>
              </a:ext>
            </a:extLst>
          </p:cNvPr>
          <p:cNvSpPr/>
          <p:nvPr/>
        </p:nvSpPr>
        <p:spPr>
          <a:xfrm>
            <a:off x="87277" y="4517323"/>
            <a:ext cx="6409531" cy="405739"/>
          </a:xfrm>
          <a:prstGeom prst="rect">
            <a:avLst/>
          </a:prstGeom>
          <a:solidFill>
            <a:srgbClr val="00FF00">
              <a:alpha val="30000"/>
            </a:srgbClr>
          </a:solidFill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45C03F16-B01D-46D4-BD53-494387915A44}"/>
              </a:ext>
            </a:extLst>
          </p:cNvPr>
          <p:cNvSpPr/>
          <p:nvPr/>
        </p:nvSpPr>
        <p:spPr>
          <a:xfrm>
            <a:off x="7205126" y="587952"/>
            <a:ext cx="4629665" cy="1121445"/>
          </a:xfrm>
          <a:prstGeom prst="rect">
            <a:avLst/>
          </a:prstGeom>
          <a:solidFill>
            <a:schemeClr val="bg1">
              <a:alpha val="30000"/>
            </a:schemeClr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5" name="Connecteur droit 44">
            <a:extLst>
              <a:ext uri="{FF2B5EF4-FFF2-40B4-BE49-F238E27FC236}">
                <a16:creationId xmlns:a16="http://schemas.microsoft.com/office/drawing/2014/main" id="{7933637E-B800-4EB3-95A5-9AE9857683A3}"/>
              </a:ext>
            </a:extLst>
          </p:cNvPr>
          <p:cNvCxnSpPr>
            <a:cxnSpLocks/>
          </p:cNvCxnSpPr>
          <p:nvPr/>
        </p:nvCxnSpPr>
        <p:spPr>
          <a:xfrm flipV="1">
            <a:off x="6497815" y="1140099"/>
            <a:ext cx="693768" cy="683425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ZoneTexte 45">
            <a:extLst>
              <a:ext uri="{FF2B5EF4-FFF2-40B4-BE49-F238E27FC236}">
                <a16:creationId xmlns:a16="http://schemas.microsoft.com/office/drawing/2014/main" id="{4D8C443E-A4DB-4C49-8284-2440A9F10886}"/>
              </a:ext>
            </a:extLst>
          </p:cNvPr>
          <p:cNvSpPr txBox="1"/>
          <p:nvPr/>
        </p:nvSpPr>
        <p:spPr>
          <a:xfrm>
            <a:off x="7266087" y="563698"/>
            <a:ext cx="4568705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fr-FR" sz="1600" dirty="0">
                <a:solidFill>
                  <a:schemeClr val="bg1"/>
                </a:solidFill>
              </a:rPr>
              <a:t>No the </a:t>
            </a:r>
            <a:r>
              <a:rPr lang="fr-FR" sz="1600" dirty="0" err="1">
                <a:solidFill>
                  <a:schemeClr val="bg1"/>
                </a:solidFill>
              </a:rPr>
              <a:t>object</a:t>
            </a:r>
            <a:r>
              <a:rPr lang="fr-FR" sz="1600" dirty="0">
                <a:solidFill>
                  <a:schemeClr val="bg1"/>
                </a:solidFill>
              </a:rPr>
              <a:t> </a:t>
            </a:r>
            <a:r>
              <a:rPr lang="fr-FR" sz="1600" dirty="0" err="1">
                <a:solidFill>
                  <a:schemeClr val="bg1"/>
                </a:solidFill>
              </a:rPr>
              <a:t>is</a:t>
            </a:r>
            <a:r>
              <a:rPr lang="fr-FR" sz="1600" dirty="0">
                <a:solidFill>
                  <a:schemeClr val="bg1"/>
                </a:solidFill>
              </a:rPr>
              <a:t> </a:t>
            </a:r>
            <a:r>
              <a:rPr lang="fr-FR" sz="1600" dirty="0" err="1">
                <a:solidFill>
                  <a:schemeClr val="bg1"/>
                </a:solidFill>
              </a:rPr>
              <a:t>fully</a:t>
            </a:r>
            <a:r>
              <a:rPr lang="fr-FR" sz="1600" dirty="0">
                <a:solidFill>
                  <a:schemeClr val="bg1"/>
                </a:solidFill>
              </a:rPr>
              <a:t> </a:t>
            </a:r>
            <a:r>
              <a:rPr lang="fr-FR" sz="1600" dirty="0" err="1">
                <a:solidFill>
                  <a:schemeClr val="bg1"/>
                </a:solidFill>
              </a:rPr>
              <a:t>unresolved</a:t>
            </a:r>
            <a:r>
              <a:rPr lang="fr-FR" sz="1600" dirty="0">
                <a:solidFill>
                  <a:schemeClr val="bg1"/>
                </a:solidFill>
              </a:rPr>
              <a:t> : V&gt;0.99</a:t>
            </a:r>
          </a:p>
          <a:p>
            <a:pPr algn="just"/>
            <a:r>
              <a:rPr lang="fr-FR" sz="1600" dirty="0">
                <a:solidFill>
                  <a:schemeClr val="bg1"/>
                </a:solidFill>
              </a:rPr>
              <a:t>CHARA =&gt; 330m (2.5 gain in </a:t>
            </a:r>
            <a:r>
              <a:rPr lang="fr-FR" sz="1600" dirty="0" err="1">
                <a:solidFill>
                  <a:schemeClr val="bg1"/>
                </a:solidFill>
              </a:rPr>
              <a:t>resolution</a:t>
            </a:r>
            <a:r>
              <a:rPr lang="fr-FR" sz="1600" dirty="0">
                <a:solidFill>
                  <a:schemeClr val="bg1"/>
                </a:solidFill>
              </a:rPr>
              <a:t>, VLTI =&gt; 130m)</a:t>
            </a:r>
          </a:p>
          <a:p>
            <a:pPr algn="just"/>
            <a:r>
              <a:rPr lang="fr-FR" sz="1600" dirty="0">
                <a:solidFill>
                  <a:schemeClr val="bg1"/>
                </a:solidFill>
              </a:rPr>
              <a:t>SPICA =&gt; R band (2.5 gain in </a:t>
            </a:r>
            <a:r>
              <a:rPr lang="fr-FR" sz="1600" dirty="0" err="1">
                <a:solidFill>
                  <a:schemeClr val="bg1"/>
                </a:solidFill>
              </a:rPr>
              <a:t>resolution</a:t>
            </a:r>
            <a:r>
              <a:rPr lang="fr-FR" sz="1600" dirty="0">
                <a:solidFill>
                  <a:schemeClr val="bg1"/>
                </a:solidFill>
              </a:rPr>
              <a:t> </a:t>
            </a:r>
            <a:r>
              <a:rPr lang="fr-FR" sz="1600" dirty="0" err="1">
                <a:solidFill>
                  <a:schemeClr val="bg1"/>
                </a:solidFill>
              </a:rPr>
              <a:t>compared</a:t>
            </a:r>
            <a:r>
              <a:rPr lang="fr-FR" sz="1600" dirty="0">
                <a:solidFill>
                  <a:schemeClr val="bg1"/>
                </a:solidFill>
              </a:rPr>
              <a:t> to H)</a:t>
            </a:r>
          </a:p>
          <a:p>
            <a:pPr algn="just"/>
            <a:r>
              <a:rPr lang="fr-FR" sz="1600" dirty="0">
                <a:solidFill>
                  <a:schemeClr val="bg1"/>
                </a:solidFill>
              </a:rPr>
              <a:t>Total gain in </a:t>
            </a:r>
            <a:r>
              <a:rPr lang="fr-FR" sz="1600" dirty="0" err="1">
                <a:solidFill>
                  <a:schemeClr val="bg1"/>
                </a:solidFill>
              </a:rPr>
              <a:t>angular</a:t>
            </a:r>
            <a:r>
              <a:rPr lang="fr-FR" sz="1600" dirty="0">
                <a:solidFill>
                  <a:schemeClr val="bg1"/>
                </a:solidFill>
              </a:rPr>
              <a:t> </a:t>
            </a:r>
            <a:r>
              <a:rPr lang="fr-FR" sz="1600" dirty="0" err="1">
                <a:solidFill>
                  <a:schemeClr val="bg1"/>
                </a:solidFill>
              </a:rPr>
              <a:t>resolution</a:t>
            </a:r>
            <a:r>
              <a:rPr lang="fr-FR" sz="1600" dirty="0">
                <a:solidFill>
                  <a:schemeClr val="bg1"/>
                </a:solidFill>
              </a:rPr>
              <a:t> = 6.25 </a:t>
            </a:r>
          </a:p>
          <a:p>
            <a:pPr algn="just"/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A2D41040-0AC5-4552-83A8-1F5DED546349}"/>
              </a:ext>
            </a:extLst>
          </p:cNvPr>
          <p:cNvSpPr/>
          <p:nvPr/>
        </p:nvSpPr>
        <p:spPr>
          <a:xfrm>
            <a:off x="87280" y="2518806"/>
            <a:ext cx="6409531" cy="429132"/>
          </a:xfrm>
          <a:prstGeom prst="rect">
            <a:avLst/>
          </a:prstGeom>
          <a:solidFill>
            <a:srgbClr val="00FF00">
              <a:alpha val="30000"/>
            </a:srgbClr>
          </a:solidFill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2F38647F-F1DD-4098-A5CA-B5DB4BCCE43D}"/>
              </a:ext>
            </a:extLst>
          </p:cNvPr>
          <p:cNvSpPr/>
          <p:nvPr/>
        </p:nvSpPr>
        <p:spPr>
          <a:xfrm>
            <a:off x="87280" y="4009682"/>
            <a:ext cx="6409528" cy="405739"/>
          </a:xfrm>
          <a:prstGeom prst="rect">
            <a:avLst/>
          </a:prstGeom>
          <a:solidFill>
            <a:srgbClr val="00FF00">
              <a:alpha val="30000"/>
            </a:srgbClr>
          </a:solidFill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490D3BD6-8DEA-473D-902D-E084A7A5BECE}"/>
              </a:ext>
            </a:extLst>
          </p:cNvPr>
          <p:cNvSpPr/>
          <p:nvPr/>
        </p:nvSpPr>
        <p:spPr>
          <a:xfrm>
            <a:off x="87276" y="6036779"/>
            <a:ext cx="6409532" cy="405739"/>
          </a:xfrm>
          <a:prstGeom prst="rect">
            <a:avLst/>
          </a:prstGeom>
          <a:solidFill>
            <a:srgbClr val="00FF00">
              <a:alpha val="30000"/>
            </a:srgbClr>
          </a:solidFill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A694BF64-974C-4D8F-8BC3-48867DD8E372}"/>
              </a:ext>
            </a:extLst>
          </p:cNvPr>
          <p:cNvSpPr/>
          <p:nvPr/>
        </p:nvSpPr>
        <p:spPr>
          <a:xfrm>
            <a:off x="7218131" y="1819059"/>
            <a:ext cx="4629665" cy="1360672"/>
          </a:xfrm>
          <a:prstGeom prst="rect">
            <a:avLst/>
          </a:prstGeom>
          <a:solidFill>
            <a:schemeClr val="bg1">
              <a:alpha val="30000"/>
            </a:schemeClr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6" name="Connecteur droit 75">
            <a:extLst>
              <a:ext uri="{FF2B5EF4-FFF2-40B4-BE49-F238E27FC236}">
                <a16:creationId xmlns:a16="http://schemas.microsoft.com/office/drawing/2014/main" id="{4F158D53-160A-40F0-B898-7464658F0CE4}"/>
              </a:ext>
            </a:extLst>
          </p:cNvPr>
          <p:cNvCxnSpPr>
            <a:cxnSpLocks/>
            <a:stCxn id="57" idx="3"/>
            <a:endCxn id="75" idx="1"/>
          </p:cNvCxnSpPr>
          <p:nvPr/>
        </p:nvCxnSpPr>
        <p:spPr>
          <a:xfrm flipV="1">
            <a:off x="6496811" y="2499395"/>
            <a:ext cx="721320" cy="233977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ZoneTexte 76">
            <a:extLst>
              <a:ext uri="{FF2B5EF4-FFF2-40B4-BE49-F238E27FC236}">
                <a16:creationId xmlns:a16="http://schemas.microsoft.com/office/drawing/2014/main" id="{4AFE20E3-837F-4780-BD9C-770D4AE9529E}"/>
              </a:ext>
            </a:extLst>
          </p:cNvPr>
          <p:cNvSpPr txBox="1"/>
          <p:nvPr/>
        </p:nvSpPr>
        <p:spPr>
          <a:xfrm>
            <a:off x="7266087" y="1839538"/>
            <a:ext cx="4469206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fr-FR" sz="1600" dirty="0">
                <a:solidFill>
                  <a:schemeClr val="bg1"/>
                </a:solidFill>
              </a:rPr>
              <a:t>Yes </a:t>
            </a:r>
            <a:r>
              <a:rPr lang="fr-FR" sz="1600" dirty="0" err="1">
                <a:solidFill>
                  <a:schemeClr val="bg1"/>
                </a:solidFill>
              </a:rPr>
              <a:t>we</a:t>
            </a:r>
            <a:r>
              <a:rPr lang="fr-FR" sz="1600" dirty="0">
                <a:solidFill>
                  <a:schemeClr val="bg1"/>
                </a:solidFill>
              </a:rPr>
              <a:t> can </a:t>
            </a:r>
            <a:r>
              <a:rPr lang="fr-FR" sz="1600" dirty="0" err="1">
                <a:solidFill>
                  <a:schemeClr val="bg1"/>
                </a:solidFill>
              </a:rPr>
              <a:t>constrain</a:t>
            </a:r>
            <a:r>
              <a:rPr lang="fr-FR" sz="1600" dirty="0">
                <a:solidFill>
                  <a:schemeClr val="bg1"/>
                </a:solidFill>
              </a:rPr>
              <a:t> the </a:t>
            </a:r>
            <a:r>
              <a:rPr lang="fr-FR" sz="1600" dirty="0" err="1">
                <a:solidFill>
                  <a:schemeClr val="bg1"/>
                </a:solidFill>
              </a:rPr>
              <a:t>diameter</a:t>
            </a:r>
            <a:r>
              <a:rPr lang="fr-FR" sz="1600" dirty="0">
                <a:solidFill>
                  <a:schemeClr val="bg1"/>
                </a:solidFill>
              </a:rPr>
              <a:t> (V≈0.81 for B=330m). </a:t>
            </a:r>
            <a:r>
              <a:rPr lang="fr-FR" sz="1600" dirty="0" err="1">
                <a:solidFill>
                  <a:schemeClr val="bg1"/>
                </a:solidFill>
              </a:rPr>
              <a:t>However</a:t>
            </a:r>
            <a:r>
              <a:rPr lang="fr-FR" sz="1600" dirty="0">
                <a:solidFill>
                  <a:schemeClr val="bg1"/>
                </a:solidFill>
              </a:rPr>
              <a:t>, </a:t>
            </a:r>
            <a:r>
              <a:rPr lang="fr-FR" sz="1600" dirty="0" err="1">
                <a:solidFill>
                  <a:schemeClr val="bg1"/>
                </a:solidFill>
              </a:rPr>
              <a:t>we</a:t>
            </a:r>
            <a:r>
              <a:rPr lang="fr-FR" sz="1600" dirty="0">
                <a:solidFill>
                  <a:schemeClr val="bg1"/>
                </a:solidFill>
              </a:rPr>
              <a:t> </a:t>
            </a:r>
            <a:r>
              <a:rPr lang="fr-FR" sz="1600" dirty="0" err="1">
                <a:solidFill>
                  <a:schemeClr val="bg1"/>
                </a:solidFill>
              </a:rPr>
              <a:t>need</a:t>
            </a:r>
            <a:r>
              <a:rPr lang="fr-FR" sz="1600" dirty="0">
                <a:solidFill>
                  <a:schemeClr val="bg1"/>
                </a:solidFill>
              </a:rPr>
              <a:t> a good </a:t>
            </a:r>
            <a:r>
              <a:rPr lang="fr-FR" sz="1600" dirty="0" err="1">
                <a:solidFill>
                  <a:schemeClr val="bg1"/>
                </a:solidFill>
              </a:rPr>
              <a:t>accuracy</a:t>
            </a:r>
            <a:r>
              <a:rPr lang="fr-FR" sz="1600" dirty="0">
                <a:solidFill>
                  <a:schemeClr val="bg1"/>
                </a:solidFill>
              </a:rPr>
              <a:t> on the </a:t>
            </a:r>
            <a:r>
              <a:rPr lang="fr-FR" sz="1600" dirty="0" err="1">
                <a:solidFill>
                  <a:schemeClr val="bg1"/>
                </a:solidFill>
              </a:rPr>
              <a:t>measurements</a:t>
            </a:r>
            <a:r>
              <a:rPr lang="fr-FR" sz="1600" dirty="0">
                <a:solidFill>
                  <a:schemeClr val="bg1"/>
                </a:solidFill>
              </a:rPr>
              <a:t>!</a:t>
            </a:r>
          </a:p>
          <a:p>
            <a:pPr algn="just"/>
            <a:r>
              <a:rPr lang="fr-FR" sz="1600" dirty="0">
                <a:solidFill>
                  <a:schemeClr val="bg1"/>
                </a:solidFill>
              </a:rPr>
              <a:t>No </a:t>
            </a:r>
            <a:r>
              <a:rPr lang="fr-FR" sz="1600" dirty="0" err="1">
                <a:solidFill>
                  <a:schemeClr val="bg1"/>
                </a:solidFill>
              </a:rPr>
              <a:t>we</a:t>
            </a:r>
            <a:r>
              <a:rPr lang="fr-FR" sz="1600" dirty="0">
                <a:solidFill>
                  <a:schemeClr val="bg1"/>
                </a:solidFill>
              </a:rPr>
              <a:t> </a:t>
            </a:r>
            <a:r>
              <a:rPr lang="fr-FR" sz="1600" dirty="0" err="1">
                <a:solidFill>
                  <a:schemeClr val="bg1"/>
                </a:solidFill>
              </a:rPr>
              <a:t>cannot</a:t>
            </a:r>
            <a:r>
              <a:rPr lang="fr-FR" sz="1600" dirty="0">
                <a:solidFill>
                  <a:schemeClr val="bg1"/>
                </a:solidFill>
              </a:rPr>
              <a:t> </a:t>
            </a:r>
            <a:r>
              <a:rPr lang="fr-FR" sz="1600" dirty="0" err="1">
                <a:solidFill>
                  <a:schemeClr val="bg1"/>
                </a:solidFill>
              </a:rPr>
              <a:t>constrain</a:t>
            </a:r>
            <a:r>
              <a:rPr lang="fr-FR" sz="1600" dirty="0">
                <a:solidFill>
                  <a:schemeClr val="bg1"/>
                </a:solidFill>
              </a:rPr>
              <a:t> the </a:t>
            </a:r>
            <a:r>
              <a:rPr lang="fr-FR" sz="1600" dirty="0" err="1">
                <a:solidFill>
                  <a:schemeClr val="bg1"/>
                </a:solidFill>
              </a:rPr>
              <a:t>limb</a:t>
            </a:r>
            <a:r>
              <a:rPr lang="fr-FR" sz="1600" dirty="0">
                <a:solidFill>
                  <a:schemeClr val="bg1"/>
                </a:solidFill>
              </a:rPr>
              <a:t> </a:t>
            </a:r>
            <a:r>
              <a:rPr lang="fr-FR" sz="1600" dirty="0" err="1">
                <a:solidFill>
                  <a:schemeClr val="bg1"/>
                </a:solidFill>
              </a:rPr>
              <a:t>darkening</a:t>
            </a:r>
            <a:r>
              <a:rPr lang="fr-FR" sz="1600" dirty="0">
                <a:solidFill>
                  <a:schemeClr val="bg1"/>
                </a:solidFill>
              </a:rPr>
              <a:t> or </a:t>
            </a:r>
            <a:r>
              <a:rPr lang="fr-FR" sz="1600" dirty="0" err="1">
                <a:solidFill>
                  <a:schemeClr val="bg1"/>
                </a:solidFill>
              </a:rPr>
              <a:t>flattening</a:t>
            </a:r>
            <a:r>
              <a:rPr lang="fr-FR" sz="1600" dirty="0">
                <a:solidFill>
                  <a:schemeClr val="bg1"/>
                </a:solidFill>
              </a:rPr>
              <a:t> as the </a:t>
            </a:r>
            <a:r>
              <a:rPr lang="fr-FR" sz="1600" dirty="0" err="1">
                <a:solidFill>
                  <a:schemeClr val="bg1"/>
                </a:solidFill>
              </a:rPr>
              <a:t>the</a:t>
            </a:r>
            <a:r>
              <a:rPr lang="fr-FR" sz="1600" dirty="0">
                <a:solidFill>
                  <a:schemeClr val="bg1"/>
                </a:solidFill>
              </a:rPr>
              <a:t> </a:t>
            </a:r>
            <a:r>
              <a:rPr lang="fr-FR" sz="1600" dirty="0" err="1">
                <a:solidFill>
                  <a:schemeClr val="bg1"/>
                </a:solidFill>
              </a:rPr>
              <a:t>is</a:t>
            </a:r>
            <a:r>
              <a:rPr lang="fr-FR" sz="1600" dirty="0">
                <a:solidFill>
                  <a:schemeClr val="bg1"/>
                </a:solidFill>
              </a:rPr>
              <a:t> not </a:t>
            </a:r>
            <a:r>
              <a:rPr lang="fr-FR" sz="1600" dirty="0" err="1">
                <a:solidFill>
                  <a:schemeClr val="bg1"/>
                </a:solidFill>
              </a:rPr>
              <a:t>resolve</a:t>
            </a:r>
            <a:r>
              <a:rPr lang="fr-FR" sz="1600" dirty="0">
                <a:solidFill>
                  <a:schemeClr val="bg1"/>
                </a:solidFill>
              </a:rPr>
              <a:t> </a:t>
            </a:r>
            <a:r>
              <a:rPr lang="fr-FR" sz="1600" dirty="0" err="1">
                <a:solidFill>
                  <a:schemeClr val="bg1"/>
                </a:solidFill>
              </a:rPr>
              <a:t>enough</a:t>
            </a:r>
            <a:endParaRPr lang="en-US" sz="1600" dirty="0">
              <a:solidFill>
                <a:srgbClr val="FFFF00"/>
              </a:solidFill>
            </a:endParaRPr>
          </a:p>
        </p:txBody>
      </p:sp>
      <p:sp>
        <p:nvSpPr>
          <p:cNvPr id="98" name="Rectangle 97">
            <a:extLst>
              <a:ext uri="{FF2B5EF4-FFF2-40B4-BE49-F238E27FC236}">
                <a16:creationId xmlns:a16="http://schemas.microsoft.com/office/drawing/2014/main" id="{9B799FFD-7C69-492D-8F01-EBE5EFEF72F0}"/>
              </a:ext>
            </a:extLst>
          </p:cNvPr>
          <p:cNvSpPr/>
          <p:nvPr/>
        </p:nvSpPr>
        <p:spPr>
          <a:xfrm>
            <a:off x="7218130" y="3289393"/>
            <a:ext cx="4629665" cy="568017"/>
          </a:xfrm>
          <a:prstGeom prst="rect">
            <a:avLst/>
          </a:prstGeom>
          <a:solidFill>
            <a:schemeClr val="bg1">
              <a:alpha val="30000"/>
            </a:schemeClr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9" name="Connecteur droit 98">
            <a:extLst>
              <a:ext uri="{FF2B5EF4-FFF2-40B4-BE49-F238E27FC236}">
                <a16:creationId xmlns:a16="http://schemas.microsoft.com/office/drawing/2014/main" id="{2C3C05F2-02F5-4901-AB30-01D8945DFB92}"/>
              </a:ext>
            </a:extLst>
          </p:cNvPr>
          <p:cNvCxnSpPr>
            <a:cxnSpLocks/>
            <a:stCxn id="64" idx="3"/>
            <a:endCxn id="98" idx="1"/>
          </p:cNvCxnSpPr>
          <p:nvPr/>
        </p:nvCxnSpPr>
        <p:spPr>
          <a:xfrm flipV="1">
            <a:off x="6496808" y="3573402"/>
            <a:ext cx="721322" cy="63915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ZoneTexte 99">
            <a:extLst>
              <a:ext uri="{FF2B5EF4-FFF2-40B4-BE49-F238E27FC236}">
                <a16:creationId xmlns:a16="http://schemas.microsoft.com/office/drawing/2014/main" id="{1F5CD132-1BEE-4788-B4FA-7424CD12937B}"/>
              </a:ext>
            </a:extLst>
          </p:cNvPr>
          <p:cNvSpPr txBox="1"/>
          <p:nvPr/>
        </p:nvSpPr>
        <p:spPr>
          <a:xfrm>
            <a:off x="7279091" y="3317571"/>
            <a:ext cx="4568705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fr-FR" sz="1600" dirty="0">
                <a:solidFill>
                  <a:schemeClr val="bg1"/>
                </a:solidFill>
              </a:rPr>
              <a:t>On VLTI, GRAVITY and MATISSE </a:t>
            </a:r>
          </a:p>
          <a:p>
            <a:pPr algn="just"/>
            <a:r>
              <a:rPr lang="fr-FR" sz="1600" dirty="0">
                <a:solidFill>
                  <a:schemeClr val="bg1"/>
                </a:solidFill>
              </a:rPr>
              <a:t>On CHARA : SPICA and MYSTIC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103" name="Rectangle 102">
            <a:extLst>
              <a:ext uri="{FF2B5EF4-FFF2-40B4-BE49-F238E27FC236}">
                <a16:creationId xmlns:a16="http://schemas.microsoft.com/office/drawing/2014/main" id="{E7D29997-03C4-422D-9566-48153DA30E00}"/>
              </a:ext>
            </a:extLst>
          </p:cNvPr>
          <p:cNvSpPr/>
          <p:nvPr/>
        </p:nvSpPr>
        <p:spPr>
          <a:xfrm>
            <a:off x="7235605" y="3969405"/>
            <a:ext cx="4629665" cy="1491404"/>
          </a:xfrm>
          <a:prstGeom prst="rect">
            <a:avLst/>
          </a:prstGeom>
          <a:solidFill>
            <a:schemeClr val="bg1">
              <a:alpha val="30000"/>
            </a:schemeClr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4" name="Connecteur droit 103">
            <a:extLst>
              <a:ext uri="{FF2B5EF4-FFF2-40B4-BE49-F238E27FC236}">
                <a16:creationId xmlns:a16="http://schemas.microsoft.com/office/drawing/2014/main" id="{6FE92D9F-BF68-46DD-8CAD-95A19DC051F4}"/>
              </a:ext>
            </a:extLst>
          </p:cNvPr>
          <p:cNvCxnSpPr>
            <a:cxnSpLocks/>
            <a:stCxn id="34" idx="3"/>
            <a:endCxn id="103" idx="1"/>
          </p:cNvCxnSpPr>
          <p:nvPr/>
        </p:nvCxnSpPr>
        <p:spPr>
          <a:xfrm flipV="1">
            <a:off x="6496808" y="4715107"/>
            <a:ext cx="738797" cy="5086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05" name="ZoneTexte 104">
                <a:extLst>
                  <a:ext uri="{FF2B5EF4-FFF2-40B4-BE49-F238E27FC236}">
                    <a16:creationId xmlns:a16="http://schemas.microsoft.com/office/drawing/2014/main" id="{949BA965-6C30-4FAA-976D-ABF29CDA5D6F}"/>
                  </a:ext>
                </a:extLst>
              </p:cNvPr>
              <p:cNvSpPr txBox="1"/>
              <p:nvPr/>
            </p:nvSpPr>
            <p:spPr>
              <a:xfrm>
                <a:off x="7296566" y="4072031"/>
                <a:ext cx="4538224" cy="132190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just"/>
                <a:r>
                  <a:rPr lang="fr-FR" sz="1600" dirty="0">
                    <a:solidFill>
                      <a:schemeClr val="bg1"/>
                    </a:solidFill>
                  </a:rPr>
                  <a:t>Doppler </a:t>
                </a:r>
                <a:r>
                  <a:rPr lang="fr-FR" sz="1600" dirty="0" err="1">
                    <a:solidFill>
                      <a:schemeClr val="bg1"/>
                    </a:solidFill>
                  </a:rPr>
                  <a:t>effect</a:t>
                </a:r>
                <a:r>
                  <a:rPr lang="fr-FR" sz="1600" dirty="0">
                    <a:solidFill>
                      <a:schemeClr val="bg1"/>
                    </a:solidFill>
                  </a:rPr>
                  <a:t> : shift of the </a:t>
                </a:r>
                <a:r>
                  <a:rPr lang="fr-FR" sz="1600" dirty="0" err="1">
                    <a:solidFill>
                      <a:schemeClr val="bg1"/>
                    </a:solidFill>
                  </a:rPr>
                  <a:t>wavelength</a:t>
                </a:r>
                <a:r>
                  <a:rPr lang="fr-FR" sz="1600" dirty="0">
                    <a:solidFill>
                      <a:schemeClr val="bg1"/>
                    </a:solidFill>
                  </a:rPr>
                  <a:t> of the light </a:t>
                </a:r>
                <a:r>
                  <a:rPr lang="fr-FR" sz="1600" dirty="0" err="1">
                    <a:solidFill>
                      <a:schemeClr val="bg1"/>
                    </a:solidFill>
                  </a:rPr>
                  <a:t>when</a:t>
                </a:r>
                <a:r>
                  <a:rPr lang="fr-FR" sz="1600" dirty="0">
                    <a:solidFill>
                      <a:schemeClr val="bg1"/>
                    </a:solidFill>
                  </a:rPr>
                  <a:t> </a:t>
                </a:r>
                <a:r>
                  <a:rPr lang="fr-FR" sz="1600" dirty="0" err="1">
                    <a:solidFill>
                      <a:schemeClr val="bg1"/>
                    </a:solidFill>
                  </a:rPr>
                  <a:t>receiver</a:t>
                </a:r>
                <a:r>
                  <a:rPr lang="fr-FR" sz="1600" dirty="0">
                    <a:solidFill>
                      <a:schemeClr val="bg1"/>
                    </a:solidFill>
                  </a:rPr>
                  <a:t> and </a:t>
                </a:r>
                <a:r>
                  <a:rPr lang="fr-FR" sz="1600" dirty="0" err="1">
                    <a:solidFill>
                      <a:schemeClr val="bg1"/>
                    </a:solidFill>
                  </a:rPr>
                  <a:t>emitter</a:t>
                </a:r>
                <a:r>
                  <a:rPr lang="fr-FR" sz="1600" dirty="0">
                    <a:solidFill>
                      <a:schemeClr val="bg1"/>
                    </a:solidFill>
                  </a:rPr>
                  <a:t> have a relative </a:t>
                </a:r>
                <a:r>
                  <a:rPr lang="fr-FR" sz="1600" dirty="0" err="1">
                    <a:solidFill>
                      <a:schemeClr val="bg1"/>
                    </a:solidFill>
                  </a:rPr>
                  <a:t>velocity</a:t>
                </a:r>
                <a:r>
                  <a:rPr lang="fr-FR" sz="1600" dirty="0">
                    <a:solidFill>
                      <a:schemeClr val="bg1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1600" i="1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Δ</m:t>
                    </m:r>
                  </m:oMath>
                </a14:m>
                <a:r>
                  <a:rPr lang="fr-FR" sz="1600" i="1" dirty="0">
                    <a:solidFill>
                      <a:schemeClr val="bg1"/>
                    </a:solidFill>
                  </a:rPr>
                  <a:t>v</a:t>
                </a:r>
                <a:r>
                  <a:rPr lang="fr-FR" sz="1600" dirty="0">
                    <a:solidFill>
                      <a:schemeClr val="bg1"/>
                    </a:solidFill>
                  </a:rPr>
                  <a:t>.</a:t>
                </a: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16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nor/>
                            </m:rPr>
                            <a:rPr lang="el-GR" sz="1600" dirty="0">
                              <a:solidFill>
                                <a:schemeClr val="bg1"/>
                              </a:solidFill>
                            </a:rPr>
                            <m:t>Δ</m:t>
                          </m:r>
                          <m:r>
                            <m:rPr>
                              <m:sty m:val="p"/>
                            </m:rPr>
                            <a:rPr lang="el-GR" sz="1600" i="1" dirty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λ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el-GR" sz="16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λ</m:t>
                          </m:r>
                        </m:den>
                      </m:f>
                      <m:r>
                        <a:rPr lang="fr-FR" sz="160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fr-FR" sz="16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l-GR" sz="16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Δ</m:t>
                          </m:r>
                          <m:r>
                            <a:rPr lang="fr-FR" sz="16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𝑣</m:t>
                          </m:r>
                        </m:num>
                        <m:den>
                          <m:r>
                            <a:rPr lang="fr-FR" sz="16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den>
                      </m:f>
                      <m:r>
                        <a:rPr lang="fr-FR" sz="16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fr-FR" sz="1600" dirty="0">
                  <a:solidFill>
                    <a:schemeClr val="bg1"/>
                  </a:solidFill>
                </a:endParaRPr>
              </a:p>
              <a:p>
                <a:pPr algn="ctr"/>
                <a:r>
                  <a:rPr lang="fr-FR" sz="1600" dirty="0">
                    <a:solidFill>
                      <a:schemeClr val="bg1"/>
                    </a:solidFill>
                  </a:rPr>
                  <a:t>To </a:t>
                </a:r>
                <a:r>
                  <a:rPr lang="fr-FR" sz="1600" dirty="0" err="1">
                    <a:solidFill>
                      <a:schemeClr val="bg1"/>
                    </a:solidFill>
                  </a:rPr>
                  <a:t>detect</a:t>
                </a:r>
                <a:r>
                  <a:rPr lang="fr-FR" sz="1600" dirty="0">
                    <a:solidFill>
                      <a:schemeClr val="bg1"/>
                    </a:solidFill>
                  </a:rPr>
                  <a:t> 100km/s shift </a:t>
                </a:r>
                <a:r>
                  <a:rPr lang="fr-FR" sz="1600" dirty="0">
                    <a:solidFill>
                      <a:schemeClr val="bg1"/>
                    </a:solidFill>
                    <a:sym typeface="Wingdings" panose="05000000000000000000" pitchFamily="2" charset="2"/>
                  </a:rPr>
                  <a:t> R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fr-FR" sz="16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l-GR" sz="1600" i="1" dirty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λ</m:t>
                        </m:r>
                      </m:num>
                      <m:den>
                        <m:r>
                          <m:rPr>
                            <m:nor/>
                          </m:rPr>
                          <a:rPr lang="el-GR" sz="1600" dirty="0">
                            <a:solidFill>
                              <a:schemeClr val="bg1"/>
                            </a:solidFill>
                          </a:rPr>
                          <m:t>Δ</m:t>
                        </m:r>
                        <m:r>
                          <m:rPr>
                            <m:sty m:val="p"/>
                          </m:rPr>
                          <a:rPr lang="el-GR" sz="1600" i="1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λ</m:t>
                        </m:r>
                      </m:den>
                    </m:f>
                  </m:oMath>
                </a14:m>
                <a:r>
                  <a:rPr lang="fr-FR" sz="1600" dirty="0">
                    <a:solidFill>
                      <a:schemeClr val="bg1"/>
                    </a:solidFill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fr-FR" sz="16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FR" sz="16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l-GR" sz="16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Δ</m:t>
                        </m:r>
                        <m:r>
                          <a:rPr lang="fr-FR" sz="16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𝑣</m:t>
                        </m:r>
                      </m:den>
                    </m:f>
                    <m:r>
                      <a:rPr lang="fr-FR" sz="1600" i="1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fr-FR" sz="1600" dirty="0">
                    <a:solidFill>
                      <a:schemeClr val="bg1"/>
                    </a:solidFill>
                  </a:rPr>
                  <a:t>= 3000 </a:t>
                </a:r>
              </a:p>
            </p:txBody>
          </p:sp>
        </mc:Choice>
        <mc:Fallback xmlns="">
          <p:sp>
            <p:nvSpPr>
              <p:cNvPr id="105" name="ZoneTexte 104">
                <a:extLst>
                  <a:ext uri="{FF2B5EF4-FFF2-40B4-BE49-F238E27FC236}">
                    <a16:creationId xmlns:a16="http://schemas.microsoft.com/office/drawing/2014/main" id="{949BA965-6C30-4FAA-976D-ABF29CDA5D6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96566" y="4072031"/>
                <a:ext cx="4538224" cy="1321900"/>
              </a:xfrm>
              <a:prstGeom prst="rect">
                <a:avLst/>
              </a:prstGeom>
              <a:blipFill>
                <a:blip r:embed="rId3"/>
                <a:stretch>
                  <a:fillRect l="-2823" t="-5069" r="-2688" b="-460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8" name="Rectangle 107">
            <a:extLst>
              <a:ext uri="{FF2B5EF4-FFF2-40B4-BE49-F238E27FC236}">
                <a16:creationId xmlns:a16="http://schemas.microsoft.com/office/drawing/2014/main" id="{01E0DFE0-5FAC-49B4-9CC3-1D536607ED35}"/>
              </a:ext>
            </a:extLst>
          </p:cNvPr>
          <p:cNvSpPr/>
          <p:nvPr/>
        </p:nvSpPr>
        <p:spPr>
          <a:xfrm>
            <a:off x="7235605" y="5572802"/>
            <a:ext cx="4629665" cy="1285197"/>
          </a:xfrm>
          <a:prstGeom prst="rect">
            <a:avLst/>
          </a:prstGeom>
          <a:solidFill>
            <a:schemeClr val="bg1">
              <a:alpha val="30000"/>
            </a:schemeClr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9" name="Connecteur droit 108">
            <a:extLst>
              <a:ext uri="{FF2B5EF4-FFF2-40B4-BE49-F238E27FC236}">
                <a16:creationId xmlns:a16="http://schemas.microsoft.com/office/drawing/2014/main" id="{5B9D4094-C256-4C6D-87B8-23B2F069AF58}"/>
              </a:ext>
            </a:extLst>
          </p:cNvPr>
          <p:cNvCxnSpPr>
            <a:cxnSpLocks/>
            <a:stCxn id="65" idx="3"/>
            <a:endCxn id="108" idx="1"/>
          </p:cNvCxnSpPr>
          <p:nvPr/>
        </p:nvCxnSpPr>
        <p:spPr>
          <a:xfrm flipV="1">
            <a:off x="6496808" y="6215401"/>
            <a:ext cx="738797" cy="2424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0" name="ZoneTexte 109">
            <a:extLst>
              <a:ext uri="{FF2B5EF4-FFF2-40B4-BE49-F238E27FC236}">
                <a16:creationId xmlns:a16="http://schemas.microsoft.com/office/drawing/2014/main" id="{43909AF6-AB9B-46F9-80BC-EB44208856A1}"/>
              </a:ext>
            </a:extLst>
          </p:cNvPr>
          <p:cNvSpPr txBox="1"/>
          <p:nvPr/>
        </p:nvSpPr>
        <p:spPr>
          <a:xfrm>
            <a:off x="7248609" y="5623271"/>
            <a:ext cx="4568705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fr-FR" sz="1600" dirty="0">
                <a:solidFill>
                  <a:schemeClr val="bg1"/>
                </a:solidFill>
              </a:rPr>
              <a:t>The </a:t>
            </a:r>
            <a:r>
              <a:rPr lang="fr-FR" sz="1600" dirty="0" err="1">
                <a:solidFill>
                  <a:schemeClr val="bg1"/>
                </a:solidFill>
              </a:rPr>
              <a:t>visibility</a:t>
            </a:r>
            <a:r>
              <a:rPr lang="fr-FR" sz="1600" dirty="0">
                <a:solidFill>
                  <a:schemeClr val="bg1"/>
                </a:solidFill>
              </a:rPr>
              <a:t> </a:t>
            </a:r>
            <a:r>
              <a:rPr lang="fr-FR" sz="1600" dirty="0" err="1">
                <a:solidFill>
                  <a:schemeClr val="bg1"/>
                </a:solidFill>
              </a:rPr>
              <a:t>is</a:t>
            </a:r>
            <a:r>
              <a:rPr lang="fr-FR" sz="1600" dirty="0">
                <a:solidFill>
                  <a:schemeClr val="bg1"/>
                </a:solidFill>
              </a:rPr>
              <a:t> </a:t>
            </a:r>
            <a:r>
              <a:rPr lang="fr-FR" sz="1600" dirty="0" err="1">
                <a:solidFill>
                  <a:schemeClr val="bg1"/>
                </a:solidFill>
              </a:rPr>
              <a:t>rising</a:t>
            </a:r>
            <a:r>
              <a:rPr lang="fr-FR" sz="1600" dirty="0">
                <a:solidFill>
                  <a:schemeClr val="bg1"/>
                </a:solidFill>
              </a:rPr>
              <a:t> in the </a:t>
            </a:r>
            <a:r>
              <a:rPr lang="fr-FR" sz="1600" dirty="0" err="1">
                <a:solidFill>
                  <a:schemeClr val="bg1"/>
                </a:solidFill>
              </a:rPr>
              <a:t>emission</a:t>
            </a:r>
            <a:r>
              <a:rPr lang="fr-FR" sz="1600" dirty="0">
                <a:solidFill>
                  <a:schemeClr val="bg1"/>
                </a:solidFill>
              </a:rPr>
              <a:t> line </a:t>
            </a:r>
            <a:r>
              <a:rPr lang="fr-FR" sz="1600" dirty="0" err="1">
                <a:solidFill>
                  <a:schemeClr val="bg1"/>
                </a:solidFill>
              </a:rPr>
              <a:t>because</a:t>
            </a:r>
            <a:r>
              <a:rPr lang="fr-FR" sz="1600" dirty="0">
                <a:solidFill>
                  <a:schemeClr val="bg1"/>
                </a:solidFill>
              </a:rPr>
              <a:t> the </a:t>
            </a:r>
            <a:r>
              <a:rPr lang="fr-FR" sz="1600" dirty="0" err="1">
                <a:solidFill>
                  <a:schemeClr val="bg1"/>
                </a:solidFill>
              </a:rPr>
              <a:t>environment</a:t>
            </a:r>
            <a:r>
              <a:rPr lang="fr-FR" sz="1600" dirty="0">
                <a:solidFill>
                  <a:schemeClr val="bg1"/>
                </a:solidFill>
              </a:rPr>
              <a:t> </a:t>
            </a:r>
            <a:r>
              <a:rPr lang="fr-FR" sz="1600" dirty="0" err="1">
                <a:solidFill>
                  <a:schemeClr val="bg1"/>
                </a:solidFill>
              </a:rPr>
              <a:t>appears</a:t>
            </a:r>
            <a:r>
              <a:rPr lang="fr-FR" sz="1600" dirty="0">
                <a:solidFill>
                  <a:schemeClr val="bg1"/>
                </a:solidFill>
              </a:rPr>
              <a:t> </a:t>
            </a:r>
            <a:r>
              <a:rPr lang="fr-FR" sz="1600" dirty="0" err="1">
                <a:solidFill>
                  <a:schemeClr val="bg1"/>
                </a:solidFill>
              </a:rPr>
              <a:t>smaller</a:t>
            </a:r>
            <a:r>
              <a:rPr lang="fr-FR" sz="1600" dirty="0">
                <a:solidFill>
                  <a:schemeClr val="bg1"/>
                </a:solidFill>
              </a:rPr>
              <a:t>. </a:t>
            </a:r>
          </a:p>
          <a:p>
            <a:pPr algn="just"/>
            <a:r>
              <a:rPr lang="fr-FR" sz="1600" dirty="0">
                <a:solidFill>
                  <a:schemeClr val="bg1"/>
                </a:solidFill>
              </a:rPr>
              <a:t>As the </a:t>
            </a:r>
            <a:r>
              <a:rPr lang="fr-FR" sz="1600" dirty="0" err="1">
                <a:solidFill>
                  <a:schemeClr val="bg1"/>
                </a:solidFill>
              </a:rPr>
              <a:t>object</a:t>
            </a:r>
            <a:r>
              <a:rPr lang="fr-FR" sz="1600" dirty="0">
                <a:solidFill>
                  <a:schemeClr val="bg1"/>
                </a:solidFill>
              </a:rPr>
              <a:t> </a:t>
            </a:r>
            <a:r>
              <a:rPr lang="fr-FR" sz="1600" dirty="0" err="1">
                <a:solidFill>
                  <a:schemeClr val="bg1"/>
                </a:solidFill>
              </a:rPr>
              <a:t>is</a:t>
            </a:r>
            <a:r>
              <a:rPr lang="fr-FR" sz="1600" dirty="0">
                <a:solidFill>
                  <a:schemeClr val="bg1"/>
                </a:solidFill>
              </a:rPr>
              <a:t> not </a:t>
            </a:r>
            <a:r>
              <a:rPr lang="fr-FR" sz="1600" dirty="0" err="1">
                <a:solidFill>
                  <a:schemeClr val="bg1"/>
                </a:solidFill>
              </a:rPr>
              <a:t>centro-symmetric</a:t>
            </a:r>
            <a:r>
              <a:rPr lang="fr-FR" sz="1600" dirty="0">
                <a:solidFill>
                  <a:schemeClr val="bg1"/>
                </a:solidFill>
              </a:rPr>
              <a:t> </a:t>
            </a:r>
            <a:r>
              <a:rPr lang="fr-FR" sz="1600" dirty="0" err="1">
                <a:solidFill>
                  <a:schemeClr val="bg1"/>
                </a:solidFill>
              </a:rPr>
              <a:t>through</a:t>
            </a:r>
            <a:r>
              <a:rPr lang="fr-FR" sz="1600" dirty="0">
                <a:solidFill>
                  <a:schemeClr val="bg1"/>
                </a:solidFill>
              </a:rPr>
              <a:t> the line </a:t>
            </a:r>
            <a:r>
              <a:rPr lang="fr-FR" sz="1600" dirty="0" err="1">
                <a:solidFill>
                  <a:schemeClr val="bg1"/>
                </a:solidFill>
              </a:rPr>
              <a:t>because</a:t>
            </a:r>
            <a:r>
              <a:rPr lang="fr-FR" sz="1600" dirty="0">
                <a:solidFill>
                  <a:schemeClr val="bg1"/>
                </a:solidFill>
              </a:rPr>
              <a:t> of the </a:t>
            </a:r>
            <a:r>
              <a:rPr lang="fr-FR" sz="1600" dirty="0" err="1">
                <a:solidFill>
                  <a:schemeClr val="bg1"/>
                </a:solidFill>
              </a:rPr>
              <a:t>there</a:t>
            </a:r>
            <a:r>
              <a:rPr lang="fr-FR" sz="1600" dirty="0">
                <a:solidFill>
                  <a:schemeClr val="bg1"/>
                </a:solidFill>
              </a:rPr>
              <a:t> </a:t>
            </a:r>
            <a:r>
              <a:rPr lang="fr-FR" sz="1600" dirty="0" err="1">
                <a:solidFill>
                  <a:schemeClr val="bg1"/>
                </a:solidFill>
              </a:rPr>
              <a:t>is</a:t>
            </a:r>
            <a:r>
              <a:rPr lang="fr-FR" sz="1600" dirty="0">
                <a:solidFill>
                  <a:schemeClr val="bg1"/>
                </a:solidFill>
              </a:rPr>
              <a:t> the phase signal in the line</a:t>
            </a:r>
          </a:p>
          <a:p>
            <a:pPr algn="just"/>
            <a:r>
              <a:rPr lang="fr-FR" sz="1600" dirty="0">
                <a:solidFill>
                  <a:schemeClr val="bg1"/>
                </a:solidFill>
              </a:rPr>
              <a:t>This can help </a:t>
            </a:r>
            <a:r>
              <a:rPr lang="fr-FR" sz="1600" dirty="0" err="1">
                <a:solidFill>
                  <a:schemeClr val="bg1"/>
                </a:solidFill>
              </a:rPr>
              <a:t>constrain</a:t>
            </a:r>
            <a:r>
              <a:rPr lang="fr-FR" sz="1600" dirty="0">
                <a:solidFill>
                  <a:schemeClr val="bg1"/>
                </a:solidFill>
              </a:rPr>
              <a:t> the </a:t>
            </a:r>
            <a:r>
              <a:rPr lang="fr-FR" sz="1600" dirty="0" err="1">
                <a:solidFill>
                  <a:schemeClr val="bg1"/>
                </a:solidFill>
              </a:rPr>
              <a:t>object</a:t>
            </a:r>
            <a:r>
              <a:rPr lang="fr-FR" sz="1600" dirty="0">
                <a:solidFill>
                  <a:schemeClr val="bg1"/>
                </a:solidFill>
              </a:rPr>
              <a:t> </a:t>
            </a:r>
            <a:r>
              <a:rPr lang="fr-FR" sz="1600" dirty="0" err="1">
                <a:solidFill>
                  <a:schemeClr val="bg1"/>
                </a:solidFill>
              </a:rPr>
              <a:t>kinematics</a:t>
            </a:r>
            <a:endParaRPr lang="en-US" sz="1600" dirty="0">
              <a:solidFill>
                <a:schemeClr val="bg1"/>
              </a:solidFill>
            </a:endParaRP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D6786BF3-A3CD-4B7D-8F0A-310AB5FA6CA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820" b="94017"/>
          <a:stretch/>
        </p:blipFill>
        <p:spPr>
          <a:xfrm>
            <a:off x="87279" y="733064"/>
            <a:ext cx="6585732" cy="4156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729178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6297</TotalTime>
  <Words>1016</Words>
  <Application>Microsoft Office PowerPoint</Application>
  <PresentationFormat>Grand écran</PresentationFormat>
  <Paragraphs>107</Paragraphs>
  <Slides>8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8</vt:i4>
      </vt:variant>
    </vt:vector>
  </HeadingPairs>
  <TitlesOfParts>
    <vt:vector size="14" baseType="lpstr">
      <vt:lpstr>Arial</vt:lpstr>
      <vt:lpstr>Calibri</vt:lpstr>
      <vt:lpstr>Calibri Light</vt:lpstr>
      <vt:lpstr>Cambria Math</vt:lpstr>
      <vt:lpstr>Minecraft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Anthony Meilland</dc:creator>
  <cp:lastModifiedBy>Anthony Meilland</cp:lastModifiedBy>
  <cp:revision>138</cp:revision>
  <dcterms:created xsi:type="dcterms:W3CDTF">2021-06-02T06:15:28Z</dcterms:created>
  <dcterms:modified xsi:type="dcterms:W3CDTF">2021-06-10T10:43:15Z</dcterms:modified>
</cp:coreProperties>
</file>