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9" r:id="rId3"/>
    <p:sldId id="325" r:id="rId4"/>
    <p:sldId id="327" r:id="rId5"/>
    <p:sldId id="326" r:id="rId6"/>
    <p:sldId id="328" r:id="rId7"/>
    <p:sldId id="269" r:id="rId8"/>
    <p:sldId id="330" r:id="rId9"/>
    <p:sldId id="277" r:id="rId10"/>
    <p:sldId id="329" r:id="rId11"/>
    <p:sldId id="333" r:id="rId12"/>
    <p:sldId id="334" r:id="rId13"/>
    <p:sldId id="335" r:id="rId14"/>
    <p:sldId id="331" r:id="rId15"/>
    <p:sldId id="337" r:id="rId16"/>
    <p:sldId id="336" r:id="rId17"/>
    <p:sldId id="340" r:id="rId18"/>
    <p:sldId id="339" r:id="rId19"/>
    <p:sldId id="338" r:id="rId20"/>
    <p:sldId id="341" r:id="rId21"/>
    <p:sldId id="332" r:id="rId22"/>
    <p:sldId id="343" r:id="rId23"/>
    <p:sldId id="345" r:id="rId24"/>
    <p:sldId id="346" r:id="rId25"/>
    <p:sldId id="347" r:id="rId26"/>
    <p:sldId id="342" r:id="rId27"/>
    <p:sldId id="320" r:id="rId28"/>
    <p:sldId id="349" r:id="rId29"/>
    <p:sldId id="428" r:id="rId30"/>
    <p:sldId id="351" r:id="rId31"/>
    <p:sldId id="353" r:id="rId32"/>
    <p:sldId id="350" r:id="rId33"/>
    <p:sldId id="352" r:id="rId34"/>
    <p:sldId id="355" r:id="rId35"/>
    <p:sldId id="356" r:id="rId36"/>
    <p:sldId id="348" r:id="rId37"/>
    <p:sldId id="354" r:id="rId38"/>
    <p:sldId id="357" r:id="rId39"/>
    <p:sldId id="321" r:id="rId40"/>
    <p:sldId id="358" r:id="rId41"/>
    <p:sldId id="429" r:id="rId42"/>
    <p:sldId id="359" r:id="rId43"/>
    <p:sldId id="362" r:id="rId44"/>
    <p:sldId id="363" r:id="rId45"/>
    <p:sldId id="365" r:id="rId46"/>
    <p:sldId id="366" r:id="rId47"/>
    <p:sldId id="361" r:id="rId48"/>
    <p:sldId id="360" r:id="rId49"/>
    <p:sldId id="367" r:id="rId50"/>
    <p:sldId id="369" r:id="rId51"/>
    <p:sldId id="368" r:id="rId52"/>
    <p:sldId id="370" r:id="rId53"/>
    <p:sldId id="371" r:id="rId54"/>
    <p:sldId id="372" r:id="rId55"/>
    <p:sldId id="373" r:id="rId56"/>
    <p:sldId id="374" r:id="rId57"/>
    <p:sldId id="375" r:id="rId58"/>
    <p:sldId id="377" r:id="rId59"/>
    <p:sldId id="378" r:id="rId60"/>
    <p:sldId id="380" r:id="rId61"/>
    <p:sldId id="379" r:id="rId62"/>
    <p:sldId id="381" r:id="rId63"/>
    <p:sldId id="376" r:id="rId64"/>
    <p:sldId id="382" r:id="rId65"/>
    <p:sldId id="385" r:id="rId66"/>
    <p:sldId id="386" r:id="rId67"/>
    <p:sldId id="387" r:id="rId68"/>
    <p:sldId id="383" r:id="rId69"/>
    <p:sldId id="390" r:id="rId70"/>
    <p:sldId id="323" r:id="rId71"/>
    <p:sldId id="391" r:id="rId72"/>
    <p:sldId id="389" r:id="rId73"/>
    <p:sldId id="392" r:id="rId74"/>
    <p:sldId id="393" r:id="rId75"/>
    <p:sldId id="430" r:id="rId76"/>
    <p:sldId id="388" r:id="rId77"/>
    <p:sldId id="396" r:id="rId78"/>
    <p:sldId id="394" r:id="rId79"/>
    <p:sldId id="431" r:id="rId80"/>
    <p:sldId id="399" r:id="rId81"/>
    <p:sldId id="398" r:id="rId82"/>
    <p:sldId id="397" r:id="rId83"/>
    <p:sldId id="400" r:id="rId84"/>
    <p:sldId id="401" r:id="rId85"/>
    <p:sldId id="395" r:id="rId86"/>
    <p:sldId id="402" r:id="rId87"/>
    <p:sldId id="403" r:id="rId88"/>
    <p:sldId id="406" r:id="rId89"/>
    <p:sldId id="318" r:id="rId90"/>
    <p:sldId id="407" r:id="rId91"/>
    <p:sldId id="404" r:id="rId92"/>
    <p:sldId id="409" r:id="rId93"/>
    <p:sldId id="408" r:id="rId94"/>
    <p:sldId id="324" r:id="rId95"/>
    <p:sldId id="412" r:id="rId96"/>
    <p:sldId id="415" r:id="rId97"/>
    <p:sldId id="416" r:id="rId98"/>
    <p:sldId id="417" r:id="rId99"/>
    <p:sldId id="418" r:id="rId100"/>
    <p:sldId id="411" r:id="rId101"/>
    <p:sldId id="413" r:id="rId102"/>
    <p:sldId id="425" r:id="rId103"/>
    <p:sldId id="427" r:id="rId104"/>
    <p:sldId id="421" r:id="rId105"/>
    <p:sldId id="423" r:id="rId106"/>
    <p:sldId id="414" r:id="rId10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A00"/>
    <a:srgbClr val="FF00FF"/>
    <a:srgbClr val="223C6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072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" y="1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04:30:24.107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1 33,'0'5,"0"7,5 1,2 4,4-12,6-16,0-12,2-2,-2 9,-4 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04:30:20.278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330 478,'56'2,"-36"0,0-2,1 0,-1-1,0 0,24-7,-30 1,-19 0,-24 0,23 8,-1 0,1 0,0 0,0 1,1 0,-1 0,0 1,0-1,1 1,0 0,0 1,0-1,0 1,0 0,-6 8,3-4,0 1,0 0,2 0,-1 0,1 1,0 0,-6 16,11-25,1 0,-1 1,1-1,0 1,-1-1,1 1,0-1,0 0,-1 1,1-1,1 1,-1-1,0 1,0-1,0 1,1-1,-1 1,1-1,-1 0,1 1,-1-1,1 0,1 2,-1-2,0 0,0-1,0 1,0-1,0 1,0-1,0 0,0 1,0-1,0 0,1 0,-1 0,0 0,0 0,0 0,0 0,0 0,0 0,1 0,-1-1,0 1,0 0,0-1,0 1,0-1,0 1,0-1,0 0,0 1,1-2,4-4,1 1,-1-2,-1 1,1 0,-1-1,0 0,-1 0,0-1,0 1,0-1,-1 0,0 0,3-16,2-8,-3-1,3-39,-6 54,-1 0,0-1,-2 1,0 0,-4-21,4 34,-1 0,1 0,-1 1,0-1,0 0,0 1,-1 0,1 0,-1-1,0 2,-1-1,1 0,0 1,-1-1,0 1,0 0,0 0,0 0,0 1,-1 0,1 0,-1 0,-9-3,8 3,-1 1,1-1,-1 1,1 1,-1-1,1 1,-1 0,1 0,-1 1,0 0,1 0,-1 0,1 1,0 0,0 1,-7 2,5 0,0 0,1 1,-1 0,1 0,1 0,-1 1,1 0,0 0,0 1,-5 10,-2 5,2 1,1 1,0 0,2 0,1 0,1 1,-3 30,5-28,2 1,1 47,1-68,1 0,0 0,0 0,1-1,0 1,0-1,1 1,0-1,0 0,1 0,0 0,0-1,1 1,10 11,-10-14,0-1,0 0,0 0,0 0,1 0,0-1,-1 0,1 0,0-1,0 1,0-1,11 0,80-1,-63-2,18 2,-15 0,64-7,-96 6,0-1,1 0,-1 0,0 0,0-1,0 0,0 0,-1 0,1 0,-1-1,0 0,0 1,0-2,-1 1,1 0,-1-1,0 0,0 1,0-1,1-6,7-13,-2-1,12-50,-17 59,34-158,-34 149,-1-1,-2 1,0-1,-6-49,4 70,0 0,-1 0,0 0,0 0,0 0,0 0,-1 1,1-1,-1 1,-1-1,1 1,-1 0,1 1,-1-1,0 0,0 1,-1 0,1 0,-1 0,1 1,-1 0,0-1,0 2,0-1,0 0,0 1,0 0,-8 0,-1-1,-1 1,1 0,0 2,-1-1,1 2,0 0,0 0,0 2,-24 8,19-3,0 1,1 0,0 2,1 0,0 1,1 1,1 0,0 1,0 1,2 0,-19 29,13-14,1 0,1 2,2 0,1 0,-18 70,27-82,0 1,2 1,0-1,2 1,0-1,2 1,0-1,1 1,2-1,0 0,1 0,2 0,0-1,1 0,1 0,1-1,0 0,2-1,0 0,25 28,-31-41,0 0,1 0,-1-1,1 0,0 0,0 0,1-1,-1 0,1-1,0 0,0 0,0 0,0-1,0 0,1-1,-1 0,1 0,-1-1,1 0,-1-1,1 1,-1-2,13-2,-1-1,0-1,-1-1,0-1,0 0,-1-2,0 0,0-1,24-20,-18 11,-1-2,0 0,-2-1,0-1,-2-1,27-47,-36 54,-1-1,-1 0,0 0,-2-1,0 0,-1 0,-1 0,-1-1,-1 1,-1-1,-2-27,0 38,0 0,-2 0,1 0,-1 0,-1 1,1-1,-2 1,1 0,-1 0,-12-15,14 18,-2 1,1 0,-1 0,0 0,0 1,0 0,0 0,-1 0,1 0,-1 1,0 0,-1 0,1 1,0 0,-1 0,1 0,-9 0,10 2,0 0,0 1,0 0,0 0,0 0,0 0,0 1,0 0,1 0,-1 0,1 1,-1 0,1 0,0 0,0 0,0 0,1 1,-1 0,1-1,0 1,0 1,-3 4,-7 11,1 1,1 1,-9 26,19-46,-69 160,63-137,7-24,0-1,0 0,0 0,0 1,0-1,0 0,0 0,0 0,0 1,0-1,0 0,0 0,0 1,0-1,0 0,0 0,0 0,1 1,-1-1,0 0,0 0,0 0,0 0,1 1,-1-1,0 0,0 0,0 0,1 0,-1 0,0 0,0 0,0 1,1-1,-1 0,0 0,0 0,1 0,-1 0,0 0,0 0,0 0,1 0,-1 0,3-2,1 0,-1 1,0-1,-1 0,1 0,0-1,-1 1,1-1,-1 1,0-1,3-3,21-28,-2-2,-1-1,-1 0,-2-2,-2 0,-2-1,13-49,-27 80,0 0,0 0,-1 0,0-1,-1 1,0 0,-1 0,0-1,0 1,-1 0,0 0,0 0,-1 1,-8-18,5 16,0 1,-1 0,1 0,-2 0,0 1,0 0,0 1,-1-1,0 2,0-1,-19-8,11 6,0 0,-1 2,-1 0,1 1,-1 1,0 1,0 1,0 0,-29 0,38 4,-1-1,0 1,0 1,1 0,-1 0,1 1,-1 1,1 0,0 0,1 1,-1 0,1 0,0 1,0 1,1-1,-1 2,1-1,-8 11,-11 20,2 1,2 1,1 1,3 1,-22 64,38-97,-1 0,1 0,1 1,0-1,0 1,1-1,0 15,1-21,0 0,0-1,1 0,0 1,-1-1,1 1,0-1,0 0,0 1,0-1,1 0,-1 0,1 0,-1 0,1 0,0 0,0 0,-1-1,1 1,0-1,1 1,-1-1,0 0,0 0,1 0,-1 0,0 0,1 0,-1 0,1-1,-1 0,4 1,17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04:30:23.128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0 206,'1'3,"0"1,0-1,1 0,-1 1,1-1,0 0,-1 0,1 0,1 0,-1 0,0 0,1 0,0-1,3 3,43 33,-32-28,1-1,0-1,0 0,1-1,0-2,0 0,1-1,-1 0,1-2,21 0,-14-1,1-2,-1 0,1-2,-1-2,0 0,43-14,-55 13,-1-1,0 0,0-1,0 0,-1-1,0 0,-1-1,21-22,-28 27,0 0,-1-1,0 0,0 0,0 0,0 0,-1 0,0-1,-1 1,1-1,-1 0,0 0,-1 0,0 0,0 0,0 0,-1 0,0 0,-1 0,1 0,-4-14,2 18,1-1,-1 1,0 0,0-1,0 1,-1 0,1 1,-1-1,1 0,-1 1,0-1,0 1,0 0,0 0,-1 0,1 1,0-1,-1 1,1-1,-1 1,0 0,1 1,-1-1,0 1,-6-1,-9 0,0 1,0 1,-31 4,41-2,0-1,0 1,0 1,0 0,1 0,-1 0,1 1,0 1,1-1,-1 1,1 1,-11 12,-9 11,-35 54,57-77,-4 7,1 0,0 0,1 1,1 0,0 1,1-1,1 1,0 0,1 0,-1 33,4-41,0-1,1 0,0 0,0 1,0-1,1 0,0 0,1 0,0-1,0 1,6 10,-6-13,1 1,0-1,0 0,0 0,0 0,1-1,-1 0,1 0,0 0,0 0,0-1,0 1,0-1,1-1,-1 1,10 1,1 0,0-1,0-1,0 0,0-1,0 0,0-2,0 0,0 0,24-9,-28 7,0-1,-1 0,1-1,-1-1,-1 0,1 0,-1-1,0 0,-1-1,0 0,-1-1,12-15,-5 2,0 1,-2-2,19-47,-27 57,0 0,-1-1,0 0,-1 0,-1 0,-1 0,0 0,-1-21,-2 28,1 1,-1 0,0 0,-1 0,1 0,-1 0,-1 0,0 1,1-1,-2 1,1 0,-1 0,0 1,0-1,-1 1,1 0,-1 1,0-1,-1 1,1 1,-1-1,1 1,-1 0,0 0,0 1,-1 0,1 0,0 1,-1 0,1 0,-1 1,1 0,0 0,-1 0,1 1,-1 0,1 1,0 0,0 0,-1 1,2-1,-13 8,0 3,0 2,1 0,1 1,1 1,0 0,1 1,-13 21,-2 8,-44 92,63-116,1 0,0 1,2-1,1 2,1-1,-5 41,10-63,1 1,0-1,0 1,1-1,-1 0,0 1,1-1,0 1,-1-1,1 0,0 0,0 1,0-1,1 0,-1 0,0 0,1 0,-1 0,1 0,3 2,-1-1,0-1,-1 0,2 0,-1 0,0 0,0-1,0 0,1 0,-1 0,8 1,7-2,0 0,1-1,-1 0,23-6,-35 6,0-1,0 0,0 0,0-1,0 0,-1 0,1-1,-1 1,0-1,0-1,-1 1,1-1,-1 0,0 0,0-1,0 1,-1-1,0 0,0 0,-1-1,5-10,-6 11,0 1,-1-1,1 0,-1 0,-1 0,1 0,-1 0,0 0,0 0,-1 0,0 0,0 0,0 0,-1 1,1-1,-2 0,1 1,0-1,-1 1,0 0,-1 0,1 0,-1 0,0 1,0-1,-7-5,-3-1,0 2,0 0,-1 0,0 1,0 1,-1 1,0 0,0 1,-20-4,-11 0,-96-6,138 14,0 1,0 0,0 0,0 1,0-1,0 1,0 0,1 0,-1 0,0 1,0 0,1 0,-8 4,10-4,0 1,-1-1,1 0,0 1,0 0,1-1,-1 1,0 0,1 0,0 0,0 0,0 0,0 0,0 0,0 0,1 1,0-1,-1 0,1 0,0 0,2 7,-2-7,0 0,1-1,0 1,0 0,0-1,0 1,0 0,0-1,1 1,-1-1,1 0,0 1,0-1,0 0,0 0,0 0,0 0,0-1,0 1,1 0,-1-1,1 0,0 0,-1 1,1-2,0 1,4 1,8 1,1 0,0-1,27 1,-32-3,10 0,0-1,-1 0,0-2,1-1,-1 0,0-1,-1-2,1 0,-1-1,29-16,-18 6,-1-1,-1-2,-1-1,-1 0,35-40,-55 56,-1-1,1 1,-2-1,1 0,-1 0,0-1,0 1,-1-1,3-11,-5 17,-1-1,1 1,-1-1,0 0,0 1,0-1,0 1,-1-1,1 0,-1 1,1-1,-1 1,0-1,0 1,0-1,0 1,-1 0,1 0,-1 0,1-1,-1 1,0 1,0-1,0 0,0 0,0 1,0-1,0 1,0-1,-1 1,1 0,0 0,-4-1,-13-3,0 0,0 2,-1 0,1 1,-1 1,0 1,-36 4,5-2,38-2,-1 1,1 0,-1 1,1 0,0 1,0 1,-15 6,24-8,0 0,0 0,0 0,0 1,0-1,1 1,-1 0,1 1,0-1,0 0,0 1,0 0,1-1,-1 1,1 0,0 0,0 1,0-1,1 0,0 1,0-1,0 1,0-1,0 8,1-10,0 1,0-1,0 0,0 0,1 0,-1 1,1-1,-1 0,1 0,0 0,0 0,0 0,0 0,0 0,0 0,0 0,1-1,-1 1,3 2,0-1,0-1,0 1,0-1,0 0,0 0,0 0,1-1,-1 1,6 0,11 1,1-1,-1 0,29-3,-28 1,23 1,-21 0,-1 0,1-2,-1-1,42-8,-63 10,-1-1,1 1,0-1,-1 1,1-1,-1 0,1 1,-1-1,1 0,-1 0,1 0,-1-1,0 1,2-2,-2 2,-1 1,0-1,0 0,0 1,1-1,-1 0,0 1,0-1,0 1,0-1,0 0,0 1,0-1,-1 0,1 1,0-1,0 1,0-1,-1 0,1 1,0-1,0 1,-1-1,1 1,-1-1,0 0,-2-2,0 0,-1 0,1 1,-1-1,0 1,1 0,-1 0,0 0,-9-2,-22-5,-1 1,0 3,-63-3,60 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04:30:24.889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1,'6'0,"-1"1,0 1,0-1,0 1,-1 0,1 0,0 0,-1 1,1-1,5 6,17 8,730 407,-40 79,-118 20,-173-144,19-28,-413-328,36 27,-63-45,0 0,-1 1,0-1,1 1,-2 0,1 0,-1 0,1 1,-1-1,2 7,-5-11,1 1,-1-1,0 0,1 0,-1 1,0-1,0 0,0 1,0-1,-1 0,1 1,0-1,0 0,-1 1,1-1,-1 0,1 0,-1 0,1 1,-1-1,0 0,0 0,1 0,-1 0,0 0,0 0,0 0,0 0,0-1,0 1,-1 0,1-1,0 1,0 0,0-1,-1 0,1 1,0-1,-3 1,-5 1,-1 0,1-1,-1 0,-10 0,18-1,-26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04:30:27.245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1,'79'2,"132"21,76 34,-131-24,19 1,459 104,-488-99,-2 8,178 82,-199-66,-3 6,-3 4,165 137,283 305,-537-488,-2 2,-1 1,-2 1,0 1,21 44,-18-24,-3 2,31 103,-38-97,4 0,2-1,2-1,3-1,3-1,61 86,269 322,-200-252,190 193,-124-156,-185-196,-3 2,-2 1,29 61,-57-102,1-1,0 0,1 0,0-1,1 0,1-1,21 19,6-2,54 33,-1-3,-86-54,0 0,-1 1,0-1,0 1,0 0,0 0,-1 1,0-1,0 1,-1 0,0 0,0 0,0 0,-1 1,0-1,-1 1,1 7,1 17,-2-1,-5 62,0-25,4-57,-1 8,1 0,5 37,2-29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04:30:10.960"/>
    </inkml:context>
    <inkml:brush xml:id="br0">
      <inkml:brushProperty name="width" value="0.1" units="cm"/>
      <inkml:brushProperty name="height" value="0.2" units="cm"/>
      <inkml:brushProperty name="color" value="#FF2500"/>
      <inkml:brushProperty name="tip" value="rectangle"/>
      <inkml:brushProperty name="rasterOp" value="maskPen"/>
      <inkml:brushProperty name="ignorePressure" value="1"/>
    </inkml:brush>
  </inkml:definitions>
  <inkml:trace contextRef="#ctx0" brushRef="#br0">306 155,'-1'4,"-1"-1,0 1,0-1,0 1,0-1,0 0,-1 0,1 0,-1 0,0 0,-6 4,-10 13,17-19,1 1,-1 0,1 0,0 0,0 0,0 0,0 0,0 0,1 0,-1 1,1-1,-1 0,1 0,0 1,0-1,0 0,0 4,0-5,1 1,0-1,0 1,-1-1,1 1,0-1,0 1,0-1,0 0,1 1,-1-1,0 0,0 0,1 0,-1 0,1 0,2 1,7 3,1-2,-1 1,1-1,-1-1,17 1,-20-2,43 7,132 11,-179-19,-1 0,1 0,-1 0,1 0,-1-1,1 0,-1 1,0-1,1 0,-1-1,0 1,0 0,4-3,-7 4,1-1,0 1,-1-1,1 0,-1 1,0-1,1 0,-1 1,1-1,-1 0,0 1,1-1,-1 0,0 0,0 1,0-1,0 0,0 0,0 0,0 1,0-1,0-1,0 0,-1-1,0 1,0 0,0 0,0 0,0 0,-1 0,1 0,0 0,-4-3,-11-11,0 0,-1 2,-1 0,0 1,-21-11,-105-49,91 48,36 17,-6-4,-1 0,-1 1,1 2,-1 1,-1 0,-31-4,54 12,0 0,0 0,0 0,1 0,-1 0,0 1,0-1,1 1,-1 0,0 0,1 0,-1 0,0 0,1 0,0 1,-1 0,1-1,-4 4,3-1,0 0,0 0,0 0,1 0,-1 1,1-1,0 1,0-1,1 1,-2 5,-1 13,1 0,1 0,2 42,1-43,-2 12,3 0,0 0,8 33,-9-59,1-1,0 1,0-1,0 0,1 1,0-1,1 0,0-1,0 1,0-1,0 1,1-1,0 0,1-1,-1 0,1 1,0-2,0 1,12 6,-2-5,0-1,0-1,1 0,-1-1,1 0,22-1,107-5,-87 1,-42 1,-1 1,1-2,-1 0,0-1,1-1,-1-1,20-8,-31 11,0-1,0 0,0 0,-1 0,1-1,-1 1,0-1,1 0,-2 0,1-1,-1 1,1-1,-1 0,0 0,-1 0,1 0,-1-1,0 1,-1-1,1 1,-1-1,0 1,0-1,-1-8,1 9,-1 0,0 0,0 0,-1 0,1 1,-1-1,0 0,-1 0,1 0,-1 1,0-1,0 1,0 0,-1-1,1 1,-1 0,0 0,0 1,-1-1,1 1,-1-1,1 1,-1 0,0 0,0 1,-1-1,1 1,-1 0,1 0,-1 0,-5 0,-8-3,0 2,-1 0,0 1,0 1,1 1,-35 3,44-2,-1 1,0 1,0-1,1 1,-1 1,1 0,0 0,0 1,0 0,1 1,0-1,-10 10,-5 7,0 2,-27 36,48-58,0 0,0 1,0-1,0 1,1-1,-1 1,1 0,0 0,0-1,0 1,0 0,-1 6,3-7,-1 0,0 0,1-1,0 1,-1 0,1 0,0-1,0 1,0 0,0-1,0 1,0-1,0 0,1 1,-1-1,0 0,1 0,-1 1,1-1,0 0,-1-1,4 2,16 9,1-1,0-2,1 0,34 7,-13-6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04:30:12.325"/>
    </inkml:context>
    <inkml:brush xml:id="br0">
      <inkml:brushProperty name="width" value="0.1" units="cm"/>
      <inkml:brushProperty name="height" value="0.2" units="cm"/>
      <inkml:brushProperty name="color" value="#FF2500"/>
      <inkml:brushProperty name="tip" value="rectangle"/>
      <inkml:brushProperty name="rasterOp" value="maskPen"/>
      <inkml:brushProperty name="ignorePressure" value="1"/>
    </inkml:brush>
  </inkml:definitions>
  <inkml:trace contextRef="#ctx0" brushRef="#br0">63 272,'-2'43,"0"-32,1 0,1 0,-1 0,2 0,0 0,0 0,1 0,0 0,5 14,-5-22,0-1,0 1,1 0,-1-1,1 1,0-1,-1 0,1 0,0 0,0 0,0-1,1 1,-1-1,0 1,1-1,-1 0,5 0,66 7,-68-8,48 0,0-2,0-2,0-3,-1-3,0-1,54-20,-97 28,-1-1,0 0,1 0,-2-1,1 0,-1-1,1 0,-1 0,-1-1,12-12,-16 16,-1 0,0 0,0-1,0 1,-1-1,1 1,-1-1,1 0,-1 1,-1-1,1 0,0 0,-1 0,0 0,0 0,0 1,0-1,-1 0,1 0,-1 0,0 0,0 1,0-1,-1 0,1 1,-1-1,0 1,0 0,0-1,-4-3,-3-3,0 0,0 0,-1 1,-1 0,0 1,0 0,0 1,-1 0,-19-8,-18-5,-56-15,65 23,-35-14,-53-15,125 40,-1 0,1 0,0 0,-1 1,1-1,-1 1,1 0,0 0,-1 0,1 1,-1-1,1 1,0 0,-1 0,1 0,0 0,0 0,0 1,0-1,0 1,0 0,-4 4,5-3,0-1,0 1,1 0,-1 0,1 0,0 0,0 0,0 1,0-1,1 0,-1 0,1 1,0-1,0 0,0 1,0-1,1 0,-1 0,1 1,0-1,0 0,0 0,2 4,-1-2,1 1,-1-1,1 0,0-1,0 1,0 0,1-1,-1 0,1 0,0 0,0 0,1-1,-1 1,1-1,0 0,0 0,0-1,0 0,0 0,0 0,8 2,3-1,0-1,0-1,1 0,-1-1,0 0,21-4,-32 3,-1 0,0 0,0 0,0 0,0-1,0 1,0-1,0 0,0 0,-1-1,1 1,-1-1,1 0,-1 0,0 0,0 0,4-6,-6 7,0-1,0 1,0 0,0 0,0 0,-1-1,1 1,-1 0,1-1,-1 1,0 0,0-1,0 1,0-1,-1 1,1 0,-1-1,1 1,-1 0,0 0,0-1,0 1,0 0,0 0,0 0,-1 0,1 0,-1 0,1 1,-1-1,0 0,0 1,-3-3,-6-4,-1 1,0 0,0 1,0 0,-1 1,0 0,0 1,0 0,-24-2,0 1,-1 2,-48 2,80 1,0 1,1 0,-1 0,1 0,-1 1,1 0,-1 0,1 0,0 0,0 1,0 0,0 0,1 1,-1-1,-7 8,11-9,-1 0,1 0,0 0,-1 0,1 0,0 0,0 1,0-1,0 0,1 1,-1-1,1 0,-1 1,1-1,0 1,0-1,0 0,0 1,0-1,1 1,-1-1,1 0,0 1,-1-1,1 0,0 0,0 1,0-1,1 0,-1 0,0 0,1 0,0-1,-1 1,1 0,0-1,0 1,4 2,-2-1,1 0,0 0,0 0,0 0,0-1,0 0,1 0,7 1,14 3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04:30:31.411"/>
    </inkml:context>
    <inkml:brush xml:id="br0">
      <inkml:brushProperty name="width" value="0.1" units="cm"/>
      <inkml:brushProperty name="height" value="0.2" units="cm"/>
      <inkml:brushProperty name="color" value="#FF25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1 360,'25'0,"517"-5,-3-31,218-61,87-10,6 39,1005 68,-48 3,-1251-44,-528 36,-22 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10T04:30:33.424"/>
    </inkml:context>
    <inkml:brush xml:id="br0">
      <inkml:brushProperty name="width" value="0.1" units="cm"/>
      <inkml:brushProperty name="height" value="0.2" units="cm"/>
      <inkml:brushProperty name="color" value="#FF25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1557,'7'-1,"-1"1,1-1,-1-1,0 1,0-1,1 0,-1 0,0-1,-1 1,1-1,5-4,58-48,-48 36,98-76,4 5,4 5,4 7,219-99,602-224,-726 320,4 10,307-53,-292 89,425-6,251 85,-705-24,801 41,434-39,-1440-22,11 2,1-2,-1 0,39-6,-55 5,1 0,-1-1,1 0,-1-1,0 0,1 0,-2 0,1 0,0-1,-1 0,1 0,-1-1,0 1,-1-1,1 0,5-9,124-171,-132 182,17-26,-19 28,1 0,-1 0,1 0,-1 0,1-1,-1 1,0 0,0 0,0 0,0 0,0-1,0 1,0 0,0 0,0 0,0 0,0-1,-1 1,1 0,-1 0,1 0,-1 0,1 0,-2-2,-9-5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sombre, silhouette, ciel nocturne&#10;&#10;Description générée automatiquement">
            <a:extLst>
              <a:ext uri="{FF2B5EF4-FFF2-40B4-BE49-F238E27FC236}">
                <a16:creationId xmlns:a16="http://schemas.microsoft.com/office/drawing/2014/main" id="{9814C5D6-EBA9-4166-B54F-529254796B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FF153D9-D77D-499B-B19E-19D19589E5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904A543-7A8A-4EFE-8B56-1A3B1186E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  <a:endParaRPr lang="en-US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FB4DAB-5000-4BED-8C92-5B74D27A1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defRPr>
            </a:lvl1pPr>
          </a:lstStyle>
          <a:p>
            <a:r>
              <a:rPr lang="fr-FR" dirty="0"/>
              <a:t>June 7-18, 2021</a:t>
            </a:r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8C766C2-9CAB-4A94-94BD-EA50C19BE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defRPr>
            </a:lvl1pPr>
          </a:lstStyle>
          <a:p>
            <a:r>
              <a:rPr lang="fr-FR" dirty="0"/>
              <a:t>The 10th VLTI </a:t>
            </a:r>
            <a:r>
              <a:rPr lang="fr-FR" dirty="0" err="1"/>
              <a:t>School</a:t>
            </a:r>
            <a:r>
              <a:rPr lang="fr-FR" dirty="0"/>
              <a:t> of </a:t>
            </a:r>
            <a:r>
              <a:rPr lang="fr-FR" dirty="0" err="1"/>
              <a:t>Interferometry</a:t>
            </a:r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340F21-1B61-4FA9-B5B3-5999975B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defRPr>
            </a:lvl1pPr>
          </a:lstStyle>
          <a:p>
            <a:fld id="{FE6AF145-AF46-4B5E-A393-78D121C04EE2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216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344B97-E670-46B0-999F-A8C7EEBA3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9EB6910-BD7E-4940-99D2-F1AB9DEFF8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2719B9E-A3BD-4DB9-8A5A-40760EBC7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016C20-0A90-4DEB-AB0C-F0DD858BF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55A824B-A919-4155-8B42-8AB754E6D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989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940A532-0740-4302-A3F5-5405B5C80B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927C83F-C49E-4F45-8715-E42939E144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FADC320-1B55-4060-9C50-FF0B8FBBF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9D5B0F-9F0A-4BC9-AE02-B09D3B3ED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504313-22B2-4052-B411-F8DF8057E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435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2B64CE-17E9-4C5F-8966-92EA1C850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135178-D2B7-428C-9B78-C512F238ED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26EC9F-E9C8-4616-8494-4D7C7114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32115-73C9-419B-BC35-6836DDA2B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373B24-6C14-48EC-862C-977FF4007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693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E21096-CF5B-4067-8AC0-FA7098780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D32BA1-CBB6-45E2-84ED-99CF92B247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4BF25E1-63BC-4467-82C6-956BF854C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E680A3B-59FD-4A27-8016-AD407E865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C6CA53C-FD8D-4F7C-8887-C8692201C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215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6F1C0A-7C59-4787-9BCF-59CFA11B5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B5C748-9DC7-4161-8EC7-EA57DAF86D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CD12C5B-8974-4441-AE67-946ED25B6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A8F159B-7B38-4397-8CB3-0E0F9D986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FFB8A12-B222-4709-A895-0E91520EA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AD8FEF-1327-4DA5-B9C0-98A90DA6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6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B4E307-C1BE-4DDF-892C-6B20D3FE8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C36D88B-7F86-409D-B648-2C8B04E4AD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3C36A32-80D5-4AD3-9488-A9E521BA0E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486FA5E-489B-4B98-9A39-E161C2C844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B1F3BCB-C782-4E83-A900-45B66C986F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64226FA-DACD-40D8-8E2E-961B5B02D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27E049E-BC75-4AC4-B114-28B9BB9AC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F3F973F-B372-41E6-882E-2BA9988E9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510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D432B1-E324-4267-91F4-37930980B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9B1E63F-265A-4FC3-B9DB-90741CDA3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CAF1FB-9696-405C-A5E3-C754AB1E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776F973-F0F3-4546-AB0B-BD4ED0D9D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036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1D8857D-1715-47DB-8041-B53307DB1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FC0E892-D1B6-407C-B0B1-508650153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6597CE0-F152-4DC4-96BB-DAF75F61F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791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4E8C5E-2CE0-452A-BB29-35020940B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3F41FE3-B121-4D47-98DB-CE8C99ED0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58CF018-6131-4D19-93CD-01AD8D1AC9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EE08B59-0D14-4C18-A467-4EAD44A5C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1153BF-2803-42C5-9B1E-92F9D4078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686CFCC-953E-4141-A3F1-B2FEFC2A3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780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73FEAC-D0D3-48B5-BBDD-434DF966C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0439357-1F34-496C-A3EA-DC2BB8D705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195AA7-738D-419B-B870-80C7E0DB8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DC0A3A9-4B84-4578-ADC7-F1CBAF648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6F89638-97B9-4304-8463-A1A6D5F9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E48B20B-0381-4350-BD0E-42ADB4710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27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15CC243-61EA-4135-A64C-0A3952F84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0B21EE-16B2-4E81-BDD8-E6F903DDE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4DCFF7-E147-464A-8477-7BD8331F12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EF004-3E41-4B6C-8B84-DAABE61B9B58}" type="datetimeFigureOut">
              <a:rPr lang="en-US" smtClean="0"/>
              <a:t>6/9/2021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B18F32F-F8CA-4411-94CC-F4F45D0EB9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E65792-1D7A-41E1-9757-2EA1F7D4B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AF145-AF46-4B5E-A393-78D121C04EE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445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customXml" Target="../ink/ink6.xml"/><Relationship Id="rId18" Type="http://schemas.openxmlformats.org/officeDocument/2006/relationships/image" Target="../media/image22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9.png"/><Relationship Id="rId17" Type="http://schemas.openxmlformats.org/officeDocument/2006/relationships/customXml" Target="../ink/ink8.xml"/><Relationship Id="rId2" Type="http://schemas.openxmlformats.org/officeDocument/2006/relationships/image" Target="../media/image12.png"/><Relationship Id="rId16" Type="http://schemas.openxmlformats.org/officeDocument/2006/relationships/image" Target="../media/image21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8.png"/><Relationship Id="rId19" Type="http://schemas.openxmlformats.org/officeDocument/2006/relationships/customXml" Target="../ink/ink9.xml"/><Relationship Id="rId4" Type="http://schemas.openxmlformats.org/officeDocument/2006/relationships/image" Target="../media/image15.png"/><Relationship Id="rId9" Type="http://schemas.openxmlformats.org/officeDocument/2006/relationships/customXml" Target="../ink/ink4.xml"/><Relationship Id="rId1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541176" y="345232"/>
            <a:ext cx="1152430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4400" dirty="0" err="1"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4400" dirty="0"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4400" dirty="0" err="1"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endParaRPr lang="fr-FR" sz="4400" dirty="0">
              <a:solidFill>
                <a:srgbClr val="00FF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  <a:p>
            <a:pPr algn="ctr"/>
            <a:endParaRPr lang="fr-FR" sz="4400" dirty="0">
              <a:solidFill>
                <a:srgbClr val="00FF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  <a:p>
            <a:pPr algn="ctr"/>
            <a:r>
              <a:rPr lang="fr-FR" sz="4400" dirty="0"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 </a:t>
            </a:r>
          </a:p>
          <a:p>
            <a:pPr algn="ctr"/>
            <a:r>
              <a:rPr lang="fr-FR" sz="4400" dirty="0" err="1"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4400" dirty="0"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sz="4400" dirty="0" err="1"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sz="4400" dirty="0">
                <a:solidFill>
                  <a:srgbClr val="00FF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4400" dirty="0">
              <a:solidFill>
                <a:srgbClr val="00FF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49DF4A58-1118-44B5-8EBA-967CA0B865C0}"/>
              </a:ext>
            </a:extLst>
          </p:cNvPr>
          <p:cNvSpPr txBox="1"/>
          <p:nvPr/>
        </p:nvSpPr>
        <p:spPr>
          <a:xfrm>
            <a:off x="3915726" y="3966202"/>
            <a:ext cx="46089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704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9" y="1833561"/>
            <a:ext cx="3428587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4CAE179-CA3F-4F93-9CBC-D170A05C2620}"/>
              </a:ext>
            </a:extLst>
          </p:cNvPr>
          <p:cNvSpPr/>
          <p:nvPr/>
        </p:nvSpPr>
        <p:spPr>
          <a:xfrm>
            <a:off x="213075" y="2105080"/>
            <a:ext cx="5017293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6911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4D06E6CE-1A9B-4B44-B4D0-2E87EDBEB1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884"/>
          <a:stretch/>
        </p:blipFill>
        <p:spPr>
          <a:xfrm>
            <a:off x="87279" y="1302526"/>
            <a:ext cx="6585732" cy="530313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633945"/>
            <a:ext cx="6409531" cy="3848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87277" y="4517323"/>
            <a:ext cx="6409531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205126" y="587952"/>
            <a:ext cx="4629665" cy="112144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</p:cNvCxnSpPr>
          <p:nvPr/>
        </p:nvCxnSpPr>
        <p:spPr>
          <a:xfrm flipV="1">
            <a:off x="6497815" y="1140099"/>
            <a:ext cx="693768" cy="6834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66087" y="563698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 the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fully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unresolved</a:t>
            </a:r>
            <a:r>
              <a:rPr lang="fr-FR" sz="1600" dirty="0">
                <a:solidFill>
                  <a:schemeClr val="bg1"/>
                </a:solidFill>
              </a:rPr>
              <a:t> : V&gt;0.99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CHARA =&gt; 330m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, VLTI =&gt; 130m)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SPICA =&gt; R band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H)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Total gain in </a:t>
            </a:r>
            <a:r>
              <a:rPr lang="fr-FR" sz="1600" dirty="0" err="1">
                <a:solidFill>
                  <a:schemeClr val="bg1"/>
                </a:solidFill>
              </a:rPr>
              <a:t>angular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= 6.25 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518806"/>
            <a:ext cx="6409531" cy="429132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80" y="4009682"/>
            <a:ext cx="6409528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18131" y="1819059"/>
            <a:ext cx="4629665" cy="1360672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496811" y="2499395"/>
            <a:ext cx="721320" cy="2339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6087" y="1839538"/>
            <a:ext cx="446920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can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 (V≈0.81 for B=330m). </a:t>
            </a:r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need</a:t>
            </a:r>
            <a:r>
              <a:rPr lang="fr-FR" sz="1600" dirty="0">
                <a:solidFill>
                  <a:schemeClr val="bg1"/>
                </a:solidFill>
              </a:rPr>
              <a:t> a good </a:t>
            </a:r>
            <a:r>
              <a:rPr lang="fr-FR" sz="1600" dirty="0" err="1">
                <a:solidFill>
                  <a:schemeClr val="bg1"/>
                </a:solidFill>
              </a:rPr>
              <a:t>accuracy</a:t>
            </a:r>
            <a:r>
              <a:rPr lang="fr-FR" sz="1600" dirty="0">
                <a:solidFill>
                  <a:schemeClr val="bg1"/>
                </a:solidFill>
              </a:rPr>
              <a:t> on the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!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No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cannot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limb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darkening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flattening</a:t>
            </a:r>
            <a:r>
              <a:rPr lang="fr-FR" sz="1600" dirty="0">
                <a:solidFill>
                  <a:schemeClr val="bg1"/>
                </a:solidFill>
              </a:rPr>
              <a:t> as the </a:t>
            </a:r>
            <a:r>
              <a:rPr lang="fr-FR" sz="1600" dirty="0" err="1">
                <a:solidFill>
                  <a:schemeClr val="bg1"/>
                </a:solidFill>
              </a:rPr>
              <a:t>the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resolve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enough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18130" y="3289393"/>
            <a:ext cx="4629665" cy="56801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 flipV="1">
            <a:off x="6496808" y="3573402"/>
            <a:ext cx="721322" cy="6391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79091" y="3317571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On VLTI, GRAVITY and MATISSE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On CHARA : SPICA and MYSTIC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35605" y="3969405"/>
            <a:ext cx="4629665" cy="14914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 flipV="1">
            <a:off x="6496808" y="4715107"/>
            <a:ext cx="738797" cy="508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5" name="ZoneTexte 104">
                <a:extLst>
                  <a:ext uri="{FF2B5EF4-FFF2-40B4-BE49-F238E27FC236}">
                    <a16:creationId xmlns:a16="http://schemas.microsoft.com/office/drawing/2014/main" id="{949BA965-6C30-4FAA-976D-ABF29CDA5D6F}"/>
                  </a:ext>
                </a:extLst>
              </p:cNvPr>
              <p:cNvSpPr txBox="1"/>
              <p:nvPr/>
            </p:nvSpPr>
            <p:spPr>
              <a:xfrm>
                <a:off x="7296566" y="4072031"/>
                <a:ext cx="4538224" cy="13219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/>
                <a:r>
                  <a:rPr lang="fr-FR" sz="1600" dirty="0">
                    <a:solidFill>
                      <a:schemeClr val="bg1"/>
                    </a:solidFill>
                  </a:rPr>
                  <a:t>Doppler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effect</a:t>
                </a:r>
                <a:r>
                  <a:rPr lang="fr-FR" sz="1600" dirty="0">
                    <a:solidFill>
                      <a:schemeClr val="bg1"/>
                    </a:solidFill>
                  </a:rPr>
                  <a:t> : shift of the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wavelength</a:t>
                </a:r>
                <a:r>
                  <a:rPr lang="fr-FR" sz="1600" dirty="0">
                    <a:solidFill>
                      <a:schemeClr val="bg1"/>
                    </a:solidFill>
                  </a:rPr>
                  <a:t> of the light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when</a:t>
                </a:r>
                <a:r>
                  <a:rPr lang="fr-FR" sz="1600" dirty="0">
                    <a:solidFill>
                      <a:schemeClr val="bg1"/>
                    </a:solidFill>
                  </a:rPr>
                  <a:t>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receiver</a:t>
                </a:r>
                <a:r>
                  <a:rPr lang="fr-FR" sz="1600" dirty="0">
                    <a:solidFill>
                      <a:schemeClr val="bg1"/>
                    </a:solidFill>
                  </a:rPr>
                  <a:t> and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emitter</a:t>
                </a:r>
                <a:r>
                  <a:rPr lang="fr-FR" sz="1600" dirty="0">
                    <a:solidFill>
                      <a:schemeClr val="bg1"/>
                    </a:solidFill>
                  </a:rPr>
                  <a:t> have a relative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velocity</a:t>
                </a:r>
                <a:r>
                  <a:rPr lang="fr-FR" sz="1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fr-FR" sz="1600" i="1" dirty="0">
                    <a:solidFill>
                      <a:schemeClr val="bg1"/>
                    </a:solidFill>
                  </a:rPr>
                  <a:t>v</a:t>
                </a:r>
                <a:r>
                  <a:rPr lang="fr-FR" sz="1600" dirty="0">
                    <a:solidFill>
                      <a:schemeClr val="bg1"/>
                    </a:solidFill>
                  </a:rPr>
                  <a:t>.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l-GR" sz="1600" dirty="0">
                              <a:solidFill>
                                <a:schemeClr val="bg1"/>
                              </a:solidFill>
                            </a:rPr>
                            <m:t>Δ</m:t>
                          </m:r>
                          <m:r>
                            <m:rPr>
                              <m:sty m:val="p"/>
                            </m:rPr>
                            <a:rPr lang="el-GR" sz="1600" i="1" dirty="0" smtClean="0">
                              <a:solidFill>
                                <a:schemeClr val="bg1"/>
                              </a:solidFill>
                            </a:rPr>
                            <m:t>λ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λ</m:t>
                          </m:r>
                        </m:den>
                      </m:f>
                      <m:r>
                        <a:rPr lang="fr-FR" sz="16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fr-FR" sz="1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1600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fr-FR" sz="1600" dirty="0">
                    <a:solidFill>
                      <a:schemeClr val="bg1"/>
                    </a:solidFill>
                  </a:rPr>
                  <a:t>To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detect</a:t>
                </a:r>
                <a:r>
                  <a:rPr lang="fr-FR" sz="1600" dirty="0">
                    <a:solidFill>
                      <a:schemeClr val="bg1"/>
                    </a:solidFill>
                  </a:rPr>
                  <a:t> 100km/s shift </a:t>
                </a:r>
                <a:r>
                  <a:rPr lang="fr-FR" sz="1600" dirty="0">
                    <a:solidFill>
                      <a:schemeClr val="bg1"/>
                    </a:solidFill>
                    <a:sym typeface="Wingdings" panose="05000000000000000000" pitchFamily="2" charset="2"/>
                  </a:rPr>
                  <a:t> 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1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λ</m:t>
                        </m:r>
                      </m:num>
                      <m:den>
                        <m:r>
                          <m:rPr>
                            <m:nor/>
                          </m:rPr>
                          <a:rPr lang="el-GR" sz="1600" dirty="0">
                            <a:solidFill>
                              <a:schemeClr val="bg1"/>
                            </a:solidFill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l-GR" sz="16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λ</m:t>
                        </m:r>
                      </m:den>
                    </m:f>
                  </m:oMath>
                </a14:m>
                <a:r>
                  <a:rPr lang="fr-FR" sz="1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fr-F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fr-FR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1600" dirty="0">
                    <a:solidFill>
                      <a:schemeClr val="bg1"/>
                    </a:solidFill>
                  </a:rPr>
                  <a:t>= 3000 </a:t>
                </a:r>
              </a:p>
            </p:txBody>
          </p:sp>
        </mc:Choice>
        <mc:Fallback>
          <p:sp>
            <p:nvSpPr>
              <p:cNvPr id="105" name="ZoneTexte 104">
                <a:extLst>
                  <a:ext uri="{FF2B5EF4-FFF2-40B4-BE49-F238E27FC236}">
                    <a16:creationId xmlns:a16="http://schemas.microsoft.com/office/drawing/2014/main" id="{949BA965-6C30-4FAA-976D-ABF29CDA5D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6566" y="4072031"/>
                <a:ext cx="4538224" cy="1321900"/>
              </a:xfrm>
              <a:prstGeom prst="rect">
                <a:avLst/>
              </a:prstGeom>
              <a:blipFill>
                <a:blip r:embed="rId3"/>
                <a:stretch>
                  <a:fillRect l="-2823" t="-5069" r="-2688" b="-4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D6786BF3-A3CD-4B7D-8F0A-310AB5FA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0" b="94017"/>
          <a:stretch/>
        </p:blipFill>
        <p:spPr>
          <a:xfrm>
            <a:off x="87279" y="733064"/>
            <a:ext cx="6585732" cy="4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44404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4D06E6CE-1A9B-4B44-B4D0-2E87EDBEB1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884"/>
          <a:stretch/>
        </p:blipFill>
        <p:spPr>
          <a:xfrm>
            <a:off x="87279" y="1302526"/>
            <a:ext cx="6585732" cy="530313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633945"/>
            <a:ext cx="6409531" cy="3848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87277" y="4517323"/>
            <a:ext cx="6409531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205126" y="587952"/>
            <a:ext cx="4629665" cy="112144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</p:cNvCxnSpPr>
          <p:nvPr/>
        </p:nvCxnSpPr>
        <p:spPr>
          <a:xfrm flipV="1">
            <a:off x="6497815" y="1140099"/>
            <a:ext cx="693768" cy="6834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66087" y="563698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 the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fully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unresolved</a:t>
            </a:r>
            <a:r>
              <a:rPr lang="fr-FR" sz="1600" dirty="0">
                <a:solidFill>
                  <a:schemeClr val="bg1"/>
                </a:solidFill>
              </a:rPr>
              <a:t> : V&gt;0.99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CHARA =&gt; 330m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, VLTI =&gt; 130m)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SPICA =&gt; R band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H)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Total gain in </a:t>
            </a:r>
            <a:r>
              <a:rPr lang="fr-FR" sz="1600" dirty="0" err="1">
                <a:solidFill>
                  <a:schemeClr val="bg1"/>
                </a:solidFill>
              </a:rPr>
              <a:t>angular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= 6.25 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518806"/>
            <a:ext cx="6409531" cy="429132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80" y="4009682"/>
            <a:ext cx="6409528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87276" y="6036779"/>
            <a:ext cx="6409532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18131" y="1819059"/>
            <a:ext cx="4629665" cy="1360672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496811" y="2499395"/>
            <a:ext cx="721320" cy="2339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6087" y="1839538"/>
            <a:ext cx="446920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can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 (V≈0.81 for B=330m). </a:t>
            </a:r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need</a:t>
            </a:r>
            <a:r>
              <a:rPr lang="fr-FR" sz="1600" dirty="0">
                <a:solidFill>
                  <a:schemeClr val="bg1"/>
                </a:solidFill>
              </a:rPr>
              <a:t> a good </a:t>
            </a:r>
            <a:r>
              <a:rPr lang="fr-FR" sz="1600" dirty="0" err="1">
                <a:solidFill>
                  <a:schemeClr val="bg1"/>
                </a:solidFill>
              </a:rPr>
              <a:t>accuracy</a:t>
            </a:r>
            <a:r>
              <a:rPr lang="fr-FR" sz="1600" dirty="0">
                <a:solidFill>
                  <a:schemeClr val="bg1"/>
                </a:solidFill>
              </a:rPr>
              <a:t> on the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!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No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cannot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limb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darkening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flattening</a:t>
            </a:r>
            <a:r>
              <a:rPr lang="fr-FR" sz="1600" dirty="0">
                <a:solidFill>
                  <a:schemeClr val="bg1"/>
                </a:solidFill>
              </a:rPr>
              <a:t> as the </a:t>
            </a:r>
            <a:r>
              <a:rPr lang="fr-FR" sz="1600" dirty="0" err="1">
                <a:solidFill>
                  <a:schemeClr val="bg1"/>
                </a:solidFill>
              </a:rPr>
              <a:t>the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resolve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enough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18130" y="3289393"/>
            <a:ext cx="4629665" cy="56801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 flipV="1">
            <a:off x="6496808" y="3573402"/>
            <a:ext cx="721322" cy="6391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79091" y="3317571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On VLTI, GRAVITY and MATISSE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On CHARA : SPICA and MYSTIC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35605" y="3969405"/>
            <a:ext cx="4629665" cy="14914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 flipV="1">
            <a:off x="6496808" y="4715107"/>
            <a:ext cx="738797" cy="508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5" name="ZoneTexte 104">
                <a:extLst>
                  <a:ext uri="{FF2B5EF4-FFF2-40B4-BE49-F238E27FC236}">
                    <a16:creationId xmlns:a16="http://schemas.microsoft.com/office/drawing/2014/main" id="{949BA965-6C30-4FAA-976D-ABF29CDA5D6F}"/>
                  </a:ext>
                </a:extLst>
              </p:cNvPr>
              <p:cNvSpPr txBox="1"/>
              <p:nvPr/>
            </p:nvSpPr>
            <p:spPr>
              <a:xfrm>
                <a:off x="7296566" y="4072031"/>
                <a:ext cx="4538224" cy="13219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/>
                <a:r>
                  <a:rPr lang="fr-FR" sz="1600" dirty="0">
                    <a:solidFill>
                      <a:schemeClr val="bg1"/>
                    </a:solidFill>
                  </a:rPr>
                  <a:t>Doppler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effect</a:t>
                </a:r>
                <a:r>
                  <a:rPr lang="fr-FR" sz="1600" dirty="0">
                    <a:solidFill>
                      <a:schemeClr val="bg1"/>
                    </a:solidFill>
                  </a:rPr>
                  <a:t> : shift of the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wavelength</a:t>
                </a:r>
                <a:r>
                  <a:rPr lang="fr-FR" sz="1600" dirty="0">
                    <a:solidFill>
                      <a:schemeClr val="bg1"/>
                    </a:solidFill>
                  </a:rPr>
                  <a:t> of the light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when</a:t>
                </a:r>
                <a:r>
                  <a:rPr lang="fr-FR" sz="1600" dirty="0">
                    <a:solidFill>
                      <a:schemeClr val="bg1"/>
                    </a:solidFill>
                  </a:rPr>
                  <a:t>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receiver</a:t>
                </a:r>
                <a:r>
                  <a:rPr lang="fr-FR" sz="1600" dirty="0">
                    <a:solidFill>
                      <a:schemeClr val="bg1"/>
                    </a:solidFill>
                  </a:rPr>
                  <a:t> and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emitter</a:t>
                </a:r>
                <a:r>
                  <a:rPr lang="fr-FR" sz="1600" dirty="0">
                    <a:solidFill>
                      <a:schemeClr val="bg1"/>
                    </a:solidFill>
                  </a:rPr>
                  <a:t> have a relative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velocity</a:t>
                </a:r>
                <a:r>
                  <a:rPr lang="fr-FR" sz="1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fr-FR" sz="1600" i="1" dirty="0">
                    <a:solidFill>
                      <a:schemeClr val="bg1"/>
                    </a:solidFill>
                  </a:rPr>
                  <a:t>v</a:t>
                </a:r>
                <a:r>
                  <a:rPr lang="fr-FR" sz="1600" dirty="0">
                    <a:solidFill>
                      <a:schemeClr val="bg1"/>
                    </a:solidFill>
                  </a:rPr>
                  <a:t>.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l-GR" sz="1600" dirty="0">
                              <a:solidFill>
                                <a:schemeClr val="bg1"/>
                              </a:solidFill>
                            </a:rPr>
                            <m:t>Δ</m:t>
                          </m:r>
                          <m:r>
                            <m:rPr>
                              <m:sty m:val="p"/>
                            </m:rPr>
                            <a:rPr lang="el-GR" sz="1600" i="1" dirty="0" smtClean="0">
                              <a:solidFill>
                                <a:schemeClr val="bg1"/>
                              </a:solidFill>
                            </a:rPr>
                            <m:t>λ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λ</m:t>
                          </m:r>
                        </m:den>
                      </m:f>
                      <m:r>
                        <a:rPr lang="fr-FR" sz="16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fr-FR" sz="1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1600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fr-FR" sz="1600" dirty="0">
                    <a:solidFill>
                      <a:schemeClr val="bg1"/>
                    </a:solidFill>
                  </a:rPr>
                  <a:t>To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detect</a:t>
                </a:r>
                <a:r>
                  <a:rPr lang="fr-FR" sz="1600" dirty="0">
                    <a:solidFill>
                      <a:schemeClr val="bg1"/>
                    </a:solidFill>
                  </a:rPr>
                  <a:t> 100km/s shift </a:t>
                </a:r>
                <a:r>
                  <a:rPr lang="fr-FR" sz="1600" dirty="0">
                    <a:solidFill>
                      <a:schemeClr val="bg1"/>
                    </a:solidFill>
                    <a:sym typeface="Wingdings" panose="05000000000000000000" pitchFamily="2" charset="2"/>
                  </a:rPr>
                  <a:t> 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1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λ</m:t>
                        </m:r>
                      </m:num>
                      <m:den>
                        <m:r>
                          <m:rPr>
                            <m:nor/>
                          </m:rPr>
                          <a:rPr lang="el-GR" sz="1600" dirty="0">
                            <a:solidFill>
                              <a:schemeClr val="bg1"/>
                            </a:solidFill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l-GR" sz="16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λ</m:t>
                        </m:r>
                      </m:den>
                    </m:f>
                  </m:oMath>
                </a14:m>
                <a:r>
                  <a:rPr lang="fr-FR" sz="1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fr-F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fr-FR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1600" dirty="0">
                    <a:solidFill>
                      <a:schemeClr val="bg1"/>
                    </a:solidFill>
                  </a:rPr>
                  <a:t>= 3000 </a:t>
                </a:r>
              </a:p>
            </p:txBody>
          </p:sp>
        </mc:Choice>
        <mc:Fallback>
          <p:sp>
            <p:nvSpPr>
              <p:cNvPr id="105" name="ZoneTexte 104">
                <a:extLst>
                  <a:ext uri="{FF2B5EF4-FFF2-40B4-BE49-F238E27FC236}">
                    <a16:creationId xmlns:a16="http://schemas.microsoft.com/office/drawing/2014/main" id="{949BA965-6C30-4FAA-976D-ABF29CDA5D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6566" y="4072031"/>
                <a:ext cx="4538224" cy="1321900"/>
              </a:xfrm>
              <a:prstGeom prst="rect">
                <a:avLst/>
              </a:prstGeom>
              <a:blipFill>
                <a:blip r:embed="rId3"/>
                <a:stretch>
                  <a:fillRect l="-2823" t="-5069" r="-2688" b="-4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D6786BF3-A3CD-4B7D-8F0A-310AB5FA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0" b="94017"/>
          <a:stretch/>
        </p:blipFill>
        <p:spPr>
          <a:xfrm>
            <a:off x="87279" y="733064"/>
            <a:ext cx="6585732" cy="4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1745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EAC360-E50E-48B8-8ACF-4297FAE2C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914" y="413377"/>
            <a:ext cx="5551842" cy="555184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4592F6F-BAC6-4923-AC6F-0BC7526FB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05" y="420291"/>
            <a:ext cx="5524271" cy="5538013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A92C47D3-93D3-45EE-9528-A13B748B4699}"/>
              </a:ext>
            </a:extLst>
          </p:cNvPr>
          <p:cNvSpPr txBox="1"/>
          <p:nvPr/>
        </p:nvSpPr>
        <p:spPr>
          <a:xfrm>
            <a:off x="1604522" y="5928604"/>
            <a:ext cx="3228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Image in the continuum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FABBA2D-5B49-446D-9978-0262DDCBF02D}"/>
              </a:ext>
            </a:extLst>
          </p:cNvPr>
          <p:cNvSpPr txBox="1"/>
          <p:nvPr/>
        </p:nvSpPr>
        <p:spPr>
          <a:xfrm>
            <a:off x="6723437" y="5938075"/>
            <a:ext cx="4710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Image in one </a:t>
            </a:r>
            <a:r>
              <a:rPr lang="fr-FR" sz="2400" dirty="0" err="1">
                <a:solidFill>
                  <a:schemeClr val="bg1"/>
                </a:solidFill>
              </a:rPr>
              <a:t>channel</a:t>
            </a:r>
            <a:r>
              <a:rPr lang="fr-FR" sz="2400" dirty="0">
                <a:solidFill>
                  <a:schemeClr val="bg1"/>
                </a:solidFill>
              </a:rPr>
              <a:t> of the Br</a:t>
            </a:r>
            <a:r>
              <a:rPr lang="el-GR" sz="2400" dirty="0">
                <a:solidFill>
                  <a:schemeClr val="bg1"/>
                </a:solidFill>
              </a:rPr>
              <a:t>α</a:t>
            </a:r>
            <a:r>
              <a:rPr lang="fr-FR" sz="2400" dirty="0">
                <a:solidFill>
                  <a:schemeClr val="bg1"/>
                </a:solidFill>
              </a:rPr>
              <a:t> line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3536BC1D-AC49-438D-975E-F982AAAFFE9A}"/>
              </a:ext>
            </a:extLst>
          </p:cNvPr>
          <p:cNvGrpSpPr/>
          <p:nvPr/>
        </p:nvGrpSpPr>
        <p:grpSpPr>
          <a:xfrm>
            <a:off x="3754419" y="2481950"/>
            <a:ext cx="4570946" cy="812032"/>
            <a:chOff x="3754419" y="2481950"/>
            <a:chExt cx="4570946" cy="812032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BA00DEA4-654A-4736-8247-91C0AAA71E3A}"/>
                </a:ext>
              </a:extLst>
            </p:cNvPr>
            <p:cNvSpPr txBox="1"/>
            <p:nvPr/>
          </p:nvSpPr>
          <p:spPr>
            <a:xfrm>
              <a:off x="4513819" y="2481950"/>
              <a:ext cx="3036152" cy="461665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2400" dirty="0" err="1"/>
                <a:t>Inner</a:t>
              </a:r>
              <a:r>
                <a:rPr lang="fr-FR" sz="2400" dirty="0"/>
                <a:t> Rim of </a:t>
              </a:r>
              <a:r>
                <a:rPr lang="fr-FR" sz="2400" dirty="0" err="1"/>
                <a:t>dusty</a:t>
              </a:r>
              <a:r>
                <a:rPr lang="fr-FR" sz="2400" dirty="0"/>
                <a:t> </a:t>
              </a:r>
              <a:r>
                <a:rPr lang="fr-FR" sz="2400" dirty="0" err="1"/>
                <a:t>disk</a:t>
              </a:r>
              <a:endParaRPr lang="en-US" sz="2400" dirty="0"/>
            </a:p>
          </p:txBody>
        </p:sp>
        <p:cxnSp>
          <p:nvCxnSpPr>
            <p:cNvPr id="6" name="Connecteur droit avec flèche 5">
              <a:extLst>
                <a:ext uri="{FF2B5EF4-FFF2-40B4-BE49-F238E27FC236}">
                  <a16:creationId xmlns:a16="http://schemas.microsoft.com/office/drawing/2014/main" id="{A5F80CC0-CFD4-4BD7-B258-84EFC6FA0F92}"/>
                </a:ext>
              </a:extLst>
            </p:cNvPr>
            <p:cNvCxnSpPr/>
            <p:nvPr/>
          </p:nvCxnSpPr>
          <p:spPr>
            <a:xfrm flipH="1">
              <a:off x="3754419" y="2850776"/>
              <a:ext cx="645459" cy="443206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>
              <a:glow rad="63500">
                <a:schemeClr val="bg1">
                  <a:alpha val="7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5022A0E6-BC1F-4585-B630-48378FA83630}"/>
                </a:ext>
              </a:extLst>
            </p:cNvPr>
            <p:cNvCxnSpPr>
              <a:cxnSpLocks/>
            </p:cNvCxnSpPr>
            <p:nvPr/>
          </p:nvCxnSpPr>
          <p:spPr>
            <a:xfrm>
              <a:off x="7595639" y="2781573"/>
              <a:ext cx="729726" cy="290806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>
              <a:glow rad="63500">
                <a:schemeClr val="bg1">
                  <a:alpha val="7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D941F11E-19C5-480B-993A-42B33B233B93}"/>
              </a:ext>
            </a:extLst>
          </p:cNvPr>
          <p:cNvGrpSpPr/>
          <p:nvPr/>
        </p:nvGrpSpPr>
        <p:grpSpPr>
          <a:xfrm>
            <a:off x="3218906" y="3758462"/>
            <a:ext cx="5533958" cy="1200329"/>
            <a:chOff x="3218906" y="3758462"/>
            <a:chExt cx="5533958" cy="1200329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7E815362-2B83-4FB2-B9B3-14781D90C43A}"/>
                </a:ext>
              </a:extLst>
            </p:cNvPr>
            <p:cNvSpPr txBox="1"/>
            <p:nvPr/>
          </p:nvSpPr>
          <p:spPr>
            <a:xfrm>
              <a:off x="4606649" y="3758462"/>
              <a:ext cx="2978701" cy="1200329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400" dirty="0"/>
                <a:t>Central Star </a:t>
              </a:r>
            </a:p>
            <a:p>
              <a:pPr algn="ctr"/>
              <a:r>
                <a:rPr lang="fr-FR" sz="2400" dirty="0"/>
                <a:t>+</a:t>
              </a:r>
            </a:p>
            <a:p>
              <a:pPr algn="ctr"/>
              <a:r>
                <a:rPr lang="fr-FR" sz="2400" dirty="0" err="1"/>
                <a:t>Gaseous</a:t>
              </a:r>
              <a:r>
                <a:rPr lang="fr-FR" sz="2400" dirty="0"/>
                <a:t> </a:t>
              </a:r>
              <a:r>
                <a:rPr lang="fr-FR" sz="2400" dirty="0" err="1"/>
                <a:t>disk</a:t>
              </a:r>
              <a:r>
                <a:rPr lang="fr-FR" sz="2400" dirty="0"/>
                <a:t> </a:t>
              </a:r>
              <a:r>
                <a:rPr lang="fr-FR" sz="2400" dirty="0" err="1"/>
                <a:t>emission</a:t>
              </a:r>
              <a:endParaRPr lang="fr-FR" sz="2400" dirty="0"/>
            </a:p>
          </p:txBody>
        </p:sp>
        <p:cxnSp>
          <p:nvCxnSpPr>
            <p:cNvPr id="16" name="Connecteur droit avec flèche 15">
              <a:extLst>
                <a:ext uri="{FF2B5EF4-FFF2-40B4-BE49-F238E27FC236}">
                  <a16:creationId xmlns:a16="http://schemas.microsoft.com/office/drawing/2014/main" id="{59528714-86B4-49B8-AAC7-155047A983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18906" y="3982472"/>
              <a:ext cx="1294914" cy="6822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>
              <a:glow rad="63500">
                <a:schemeClr val="bg1">
                  <a:alpha val="7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avec flèche 19">
              <a:extLst>
                <a:ext uri="{FF2B5EF4-FFF2-40B4-BE49-F238E27FC236}">
                  <a16:creationId xmlns:a16="http://schemas.microsoft.com/office/drawing/2014/main" id="{E3E93C93-0A9A-4320-867F-CC0F9657C5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3626" y="3989294"/>
              <a:ext cx="1019238" cy="1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>
              <a:glow rad="63500">
                <a:schemeClr val="bg1">
                  <a:alpha val="7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046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EAC360-E50E-48B8-8ACF-4297FAE2C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914" y="413377"/>
            <a:ext cx="5551842" cy="555184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4592F6F-BAC6-4923-AC6F-0BC7526FB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05" y="420291"/>
            <a:ext cx="5524271" cy="5538013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A92C47D3-93D3-45EE-9528-A13B748B4699}"/>
              </a:ext>
            </a:extLst>
          </p:cNvPr>
          <p:cNvSpPr txBox="1"/>
          <p:nvPr/>
        </p:nvSpPr>
        <p:spPr>
          <a:xfrm>
            <a:off x="1604522" y="5928604"/>
            <a:ext cx="3228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Image in the continuum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FABBA2D-5B49-446D-9978-0262DDCBF02D}"/>
              </a:ext>
            </a:extLst>
          </p:cNvPr>
          <p:cNvSpPr txBox="1"/>
          <p:nvPr/>
        </p:nvSpPr>
        <p:spPr>
          <a:xfrm>
            <a:off x="6723437" y="5938075"/>
            <a:ext cx="4710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Image in one </a:t>
            </a:r>
            <a:r>
              <a:rPr lang="fr-FR" sz="2400" dirty="0" err="1">
                <a:solidFill>
                  <a:schemeClr val="bg1"/>
                </a:solidFill>
              </a:rPr>
              <a:t>channel</a:t>
            </a:r>
            <a:r>
              <a:rPr lang="fr-FR" sz="2400" dirty="0">
                <a:solidFill>
                  <a:schemeClr val="bg1"/>
                </a:solidFill>
              </a:rPr>
              <a:t> of the Br</a:t>
            </a:r>
            <a:r>
              <a:rPr lang="el-GR" sz="2400" dirty="0">
                <a:solidFill>
                  <a:schemeClr val="bg1"/>
                </a:solidFill>
              </a:rPr>
              <a:t>α</a:t>
            </a:r>
            <a:r>
              <a:rPr lang="fr-FR" sz="2400" dirty="0">
                <a:solidFill>
                  <a:schemeClr val="bg1"/>
                </a:solidFill>
              </a:rPr>
              <a:t> line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A00DEA4-654A-4736-8247-91C0AAA71E3A}"/>
              </a:ext>
            </a:extLst>
          </p:cNvPr>
          <p:cNvSpPr txBox="1"/>
          <p:nvPr/>
        </p:nvSpPr>
        <p:spPr>
          <a:xfrm>
            <a:off x="4513819" y="2481950"/>
            <a:ext cx="3036152" cy="461665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400" dirty="0" err="1"/>
              <a:t>Inner</a:t>
            </a:r>
            <a:r>
              <a:rPr lang="fr-FR" sz="2400" dirty="0"/>
              <a:t> Rim of </a:t>
            </a:r>
            <a:r>
              <a:rPr lang="fr-FR" sz="2400" dirty="0" err="1"/>
              <a:t>dusty</a:t>
            </a:r>
            <a:r>
              <a:rPr lang="fr-FR" sz="2400" dirty="0"/>
              <a:t> </a:t>
            </a:r>
            <a:r>
              <a:rPr lang="fr-FR" sz="2400" dirty="0" err="1"/>
              <a:t>disk</a:t>
            </a:r>
            <a:endParaRPr lang="en-US" sz="2400" dirty="0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A5F80CC0-CFD4-4BD7-B258-84EFC6FA0F92}"/>
              </a:ext>
            </a:extLst>
          </p:cNvPr>
          <p:cNvCxnSpPr/>
          <p:nvPr/>
        </p:nvCxnSpPr>
        <p:spPr>
          <a:xfrm flipH="1">
            <a:off x="3754419" y="2850776"/>
            <a:ext cx="645459" cy="443206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glow rad="63500">
              <a:schemeClr val="bg1">
                <a:alpha val="7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5022A0E6-BC1F-4585-B630-48378FA83630}"/>
              </a:ext>
            </a:extLst>
          </p:cNvPr>
          <p:cNvCxnSpPr>
            <a:cxnSpLocks/>
          </p:cNvCxnSpPr>
          <p:nvPr/>
        </p:nvCxnSpPr>
        <p:spPr>
          <a:xfrm>
            <a:off x="7595639" y="2781573"/>
            <a:ext cx="729726" cy="290806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glow rad="63500">
              <a:schemeClr val="bg1">
                <a:alpha val="7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7E815362-2B83-4FB2-B9B3-14781D90C43A}"/>
              </a:ext>
            </a:extLst>
          </p:cNvPr>
          <p:cNvSpPr txBox="1"/>
          <p:nvPr/>
        </p:nvSpPr>
        <p:spPr>
          <a:xfrm>
            <a:off x="4606649" y="3758462"/>
            <a:ext cx="2978701" cy="120032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2400" dirty="0"/>
              <a:t>Central Star </a:t>
            </a:r>
          </a:p>
          <a:p>
            <a:pPr algn="ctr"/>
            <a:r>
              <a:rPr lang="fr-FR" sz="2400" dirty="0"/>
              <a:t>+</a:t>
            </a:r>
          </a:p>
          <a:p>
            <a:pPr algn="ctr"/>
            <a:r>
              <a:rPr lang="fr-FR" sz="2400" dirty="0" err="1"/>
              <a:t>Gaseous</a:t>
            </a:r>
            <a:r>
              <a:rPr lang="fr-FR" sz="2400" dirty="0"/>
              <a:t> </a:t>
            </a:r>
            <a:r>
              <a:rPr lang="fr-FR" sz="2400" dirty="0" err="1"/>
              <a:t>disk</a:t>
            </a:r>
            <a:r>
              <a:rPr lang="fr-FR" sz="2400" dirty="0"/>
              <a:t> </a:t>
            </a:r>
            <a:r>
              <a:rPr lang="fr-FR" sz="2400" dirty="0" err="1"/>
              <a:t>emission</a:t>
            </a:r>
            <a:endParaRPr lang="fr-FR" sz="2400" dirty="0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59528714-86B4-49B8-AAC7-155047A98361}"/>
              </a:ext>
            </a:extLst>
          </p:cNvPr>
          <p:cNvCxnSpPr>
            <a:cxnSpLocks/>
          </p:cNvCxnSpPr>
          <p:nvPr/>
        </p:nvCxnSpPr>
        <p:spPr>
          <a:xfrm flipH="1">
            <a:off x="3218906" y="3982472"/>
            <a:ext cx="1294914" cy="6822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glow rad="63500">
              <a:schemeClr val="bg1">
                <a:alpha val="7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E3E93C93-0A9A-4320-867F-CC0F9657C554}"/>
              </a:ext>
            </a:extLst>
          </p:cNvPr>
          <p:cNvCxnSpPr>
            <a:cxnSpLocks/>
          </p:cNvCxnSpPr>
          <p:nvPr/>
        </p:nvCxnSpPr>
        <p:spPr>
          <a:xfrm flipV="1">
            <a:off x="7733626" y="3989294"/>
            <a:ext cx="1019238" cy="1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glow rad="63500">
              <a:schemeClr val="bg1">
                <a:alpha val="7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03EE0430-65DF-46C1-9D90-2249680758EE}"/>
              </a:ext>
            </a:extLst>
          </p:cNvPr>
          <p:cNvSpPr txBox="1"/>
          <p:nvPr/>
        </p:nvSpPr>
        <p:spPr>
          <a:xfrm>
            <a:off x="7733626" y="1856447"/>
            <a:ext cx="3726213" cy="830997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400" dirty="0"/>
              <a:t>Emission </a:t>
            </a:r>
            <a:r>
              <a:rPr lang="fr-FR" sz="2400" dirty="0" err="1"/>
              <a:t>different</a:t>
            </a:r>
            <a:r>
              <a:rPr lang="fr-FR" sz="2400" dirty="0"/>
              <a:t> at </a:t>
            </a:r>
            <a:r>
              <a:rPr lang="fr-FR" sz="2400" dirty="0" err="1"/>
              <a:t>every</a:t>
            </a:r>
            <a:r>
              <a:rPr lang="fr-FR" sz="2400" dirty="0"/>
              <a:t> </a:t>
            </a:r>
            <a:r>
              <a:rPr lang="el-GR" sz="2400" dirty="0"/>
              <a:t>λ</a:t>
            </a:r>
            <a:endParaRPr lang="fr-FR" sz="2400" dirty="0"/>
          </a:p>
          <a:p>
            <a:pPr algn="ctr"/>
            <a:r>
              <a:rPr lang="fr-FR" sz="2400" dirty="0"/>
              <a:t>In the line due to Doppler</a:t>
            </a:r>
            <a:endParaRPr lang="en-US" sz="2400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D6B62DD-199E-4BDC-845B-E006241CF871}"/>
              </a:ext>
            </a:extLst>
          </p:cNvPr>
          <p:cNvGrpSpPr/>
          <p:nvPr/>
        </p:nvGrpSpPr>
        <p:grpSpPr>
          <a:xfrm>
            <a:off x="8229095" y="3293983"/>
            <a:ext cx="3735638" cy="2096508"/>
            <a:chOff x="8229095" y="3293983"/>
            <a:chExt cx="3735638" cy="2096508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19F34CFC-4102-4D45-932B-154B7E8435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210" r="66800" b="60417"/>
            <a:stretch/>
          </p:blipFill>
          <p:spPr>
            <a:xfrm rot="5400000">
              <a:off x="8259345" y="3576540"/>
              <a:ext cx="1376978" cy="811863"/>
            </a:xfrm>
            <a:prstGeom prst="rect">
              <a:avLst/>
            </a:prstGeom>
          </p:spPr>
        </p:pic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AA810478-9EB3-4496-8335-9898F9475880}"/>
                </a:ext>
              </a:extLst>
            </p:cNvPr>
            <p:cNvSpPr txBox="1"/>
            <p:nvPr/>
          </p:nvSpPr>
          <p:spPr>
            <a:xfrm>
              <a:off x="8229095" y="4559494"/>
              <a:ext cx="3735638" cy="830997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Velocity </a:t>
              </a:r>
              <a:r>
                <a:rPr lang="fr-FR" sz="2400" dirty="0" err="1"/>
                <a:t>field</a:t>
              </a:r>
              <a:r>
                <a:rPr lang="fr-FR" sz="2400" dirty="0"/>
                <a:t> of </a:t>
              </a:r>
              <a:r>
                <a:rPr lang="fr-FR" sz="2400" dirty="0" err="1"/>
                <a:t>rotating</a:t>
              </a:r>
              <a:r>
                <a:rPr lang="fr-FR" sz="2400" dirty="0"/>
                <a:t> </a:t>
              </a:r>
              <a:r>
                <a:rPr lang="fr-FR" sz="2400" dirty="0" err="1"/>
                <a:t>disk</a:t>
              </a:r>
              <a:endParaRPr lang="fr-FR" sz="2400" dirty="0"/>
            </a:p>
            <a:p>
              <a:r>
                <a:rPr lang="fr-FR" sz="2400" dirty="0" err="1"/>
                <a:t>Overplotted</a:t>
              </a:r>
              <a:r>
                <a:rPr lang="fr-FR" sz="2400" dirty="0"/>
                <a:t> on the image</a:t>
              </a:r>
              <a:endParaRPr lang="en-US" sz="2400" dirty="0"/>
            </a:p>
          </p:txBody>
        </p:sp>
        <p:cxnSp>
          <p:nvCxnSpPr>
            <p:cNvPr id="23" name="Connecteur droit avec flèche 22">
              <a:extLst>
                <a:ext uri="{FF2B5EF4-FFF2-40B4-BE49-F238E27FC236}">
                  <a16:creationId xmlns:a16="http://schemas.microsoft.com/office/drawing/2014/main" id="{F962F21D-2377-4A0A-850D-4E7692CFA02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022676" y="3940382"/>
              <a:ext cx="831329" cy="524042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>
              <a:glow rad="63500">
                <a:schemeClr val="bg1">
                  <a:alpha val="7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440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9694A2A-1CBE-4D48-A54D-EE1E1622E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02" y="1095264"/>
            <a:ext cx="11836847" cy="4907503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BFC1761-2DFF-4447-86CF-63FDBDE2C3D5}"/>
              </a:ext>
            </a:extLst>
          </p:cNvPr>
          <p:cNvSpPr txBox="1"/>
          <p:nvPr/>
        </p:nvSpPr>
        <p:spPr>
          <a:xfrm>
            <a:off x="0" y="6297812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Small but </a:t>
            </a:r>
            <a:r>
              <a:rPr lang="fr-FR" sz="2400" dirty="0" err="1">
                <a:solidFill>
                  <a:schemeClr val="bg1"/>
                </a:solidFill>
              </a:rPr>
              <a:t>detectable</a:t>
            </a:r>
            <a:r>
              <a:rPr lang="fr-FR" sz="2400" dirty="0">
                <a:solidFill>
                  <a:schemeClr val="bg1"/>
                </a:solidFill>
              </a:rPr>
              <a:t> </a:t>
            </a:r>
            <a:r>
              <a:rPr lang="fr-FR" sz="2400" dirty="0" err="1">
                <a:solidFill>
                  <a:schemeClr val="bg1"/>
                </a:solidFill>
              </a:rPr>
              <a:t>effect</a:t>
            </a:r>
            <a:r>
              <a:rPr lang="fr-FR" sz="2400" dirty="0">
                <a:solidFill>
                  <a:schemeClr val="bg1"/>
                </a:solidFill>
              </a:rPr>
              <a:t> in the Br</a:t>
            </a:r>
            <a:r>
              <a:rPr lang="el-GR" sz="2400" dirty="0">
                <a:solidFill>
                  <a:schemeClr val="bg1"/>
                </a:solidFill>
              </a:rPr>
              <a:t>α</a:t>
            </a:r>
            <a:r>
              <a:rPr lang="fr-FR" sz="2400" dirty="0">
                <a:solidFill>
                  <a:schemeClr val="bg1"/>
                </a:solidFill>
              </a:rPr>
              <a:t> </a:t>
            </a:r>
            <a:r>
              <a:rPr lang="fr-FR" sz="2400" dirty="0" err="1">
                <a:solidFill>
                  <a:schemeClr val="bg1"/>
                </a:solidFill>
              </a:rPr>
              <a:t>emission</a:t>
            </a:r>
            <a:r>
              <a:rPr lang="fr-FR" sz="2400" dirty="0">
                <a:solidFill>
                  <a:schemeClr val="bg1"/>
                </a:solidFill>
              </a:rPr>
              <a:t> line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D28FA8-807A-46A0-A279-4DDCFE4C2DAE}"/>
              </a:ext>
            </a:extLst>
          </p:cNvPr>
          <p:cNvSpPr/>
          <p:nvPr/>
        </p:nvSpPr>
        <p:spPr>
          <a:xfrm>
            <a:off x="2807746" y="2689412"/>
            <a:ext cx="527125" cy="38727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9AC2ED-71D6-4233-8EFC-F9DD60407570}"/>
              </a:ext>
            </a:extLst>
          </p:cNvPr>
          <p:cNvSpPr/>
          <p:nvPr/>
        </p:nvSpPr>
        <p:spPr>
          <a:xfrm>
            <a:off x="2807745" y="4233133"/>
            <a:ext cx="527125" cy="20439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8FC40E-6FAF-4D0E-975E-5A1370B021D7}"/>
              </a:ext>
            </a:extLst>
          </p:cNvPr>
          <p:cNvSpPr txBox="1"/>
          <p:nvPr/>
        </p:nvSpPr>
        <p:spPr>
          <a:xfrm>
            <a:off x="2230596" y="3409268"/>
            <a:ext cx="1681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FF0000"/>
                </a:solidFill>
              </a:rPr>
              <a:t>Let’s</a:t>
            </a:r>
            <a:r>
              <a:rPr lang="fr-FR" b="1" dirty="0">
                <a:solidFill>
                  <a:srgbClr val="FF0000"/>
                </a:solidFill>
              </a:rPr>
              <a:t> zoom </a:t>
            </a:r>
            <a:r>
              <a:rPr lang="fr-FR" b="1" dirty="0" err="1">
                <a:solidFill>
                  <a:srgbClr val="FF0000"/>
                </a:solidFill>
              </a:rPr>
              <a:t>here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48595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9694A2A-1CBE-4D48-A54D-EE1E1622E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02" y="1236935"/>
            <a:ext cx="11836847" cy="462416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C6DB0FC-3CDE-46AB-A290-A3D9A381346A}"/>
              </a:ext>
            </a:extLst>
          </p:cNvPr>
          <p:cNvSpPr txBox="1"/>
          <p:nvPr/>
        </p:nvSpPr>
        <p:spPr>
          <a:xfrm>
            <a:off x="0" y="577068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Rise in the </a:t>
            </a:r>
            <a:r>
              <a:rPr lang="fr-FR" sz="2400" dirty="0" err="1">
                <a:solidFill>
                  <a:schemeClr val="bg1"/>
                </a:solidFill>
              </a:rPr>
              <a:t>visibility</a:t>
            </a:r>
            <a:r>
              <a:rPr lang="fr-FR" sz="2400" dirty="0">
                <a:solidFill>
                  <a:schemeClr val="bg1"/>
                </a:solidFill>
              </a:rPr>
              <a:t> 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fr-FR" sz="2400" dirty="0" err="1">
                <a:solidFill>
                  <a:schemeClr val="bg1"/>
                </a:solidFill>
                <a:sym typeface="Wingdings" panose="05000000000000000000" pitchFamily="2" charset="2"/>
              </a:rPr>
              <a:t>object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 </a:t>
            </a:r>
            <a:r>
              <a:rPr lang="fr-FR" sz="2400" dirty="0" err="1">
                <a:solidFill>
                  <a:schemeClr val="bg1"/>
                </a:solidFill>
                <a:sym typeface="Wingdings" panose="05000000000000000000" pitchFamily="2" charset="2"/>
              </a:rPr>
              <a:t>smaller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 in the </a:t>
            </a:r>
            <a:r>
              <a:rPr lang="fr-FR" sz="2400" dirty="0" err="1">
                <a:solidFill>
                  <a:schemeClr val="bg1"/>
                </a:solidFill>
                <a:sym typeface="Wingdings" panose="05000000000000000000" pitchFamily="2" charset="2"/>
              </a:rPr>
              <a:t>emission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 line</a:t>
            </a:r>
          </a:p>
          <a:p>
            <a:pPr algn="ctr"/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Signal in the </a:t>
            </a:r>
            <a:r>
              <a:rPr lang="fr-FR" sz="2400" dirty="0" err="1">
                <a:solidFill>
                  <a:schemeClr val="bg1"/>
                </a:solidFill>
                <a:sym typeface="Wingdings" panose="05000000000000000000" pitchFamily="2" charset="2"/>
              </a:rPr>
              <a:t>Closure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 Phase  non-</a:t>
            </a:r>
            <a:r>
              <a:rPr lang="fr-FR" sz="2400" dirty="0" err="1">
                <a:solidFill>
                  <a:schemeClr val="bg1"/>
                </a:solidFill>
                <a:sym typeface="Wingdings" panose="05000000000000000000" pitchFamily="2" charset="2"/>
              </a:rPr>
              <a:t>centro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-</a:t>
            </a:r>
            <a:r>
              <a:rPr lang="fr-FR" sz="2400" dirty="0" err="1">
                <a:solidFill>
                  <a:schemeClr val="bg1"/>
                </a:solidFill>
                <a:sym typeface="Wingdings" panose="05000000000000000000" pitchFamily="2" charset="2"/>
              </a:rPr>
              <a:t>symmetric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 </a:t>
            </a:r>
            <a:r>
              <a:rPr lang="fr-FR" sz="2400" dirty="0" err="1">
                <a:solidFill>
                  <a:schemeClr val="bg1"/>
                </a:solidFill>
                <a:sym typeface="Wingdings" panose="05000000000000000000" pitchFamily="2" charset="2"/>
              </a:rPr>
              <a:t>object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 in </a:t>
            </a:r>
            <a:r>
              <a:rPr lang="fr-FR" sz="2400" dirty="0" err="1">
                <a:solidFill>
                  <a:schemeClr val="bg1"/>
                </a:solidFill>
                <a:sym typeface="Wingdings" panose="05000000000000000000" pitchFamily="2" charset="2"/>
              </a:rPr>
              <a:t>each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 spectral </a:t>
            </a:r>
            <a:r>
              <a:rPr lang="fr-FR" sz="2400" dirty="0" err="1">
                <a:solidFill>
                  <a:schemeClr val="bg1"/>
                </a:solidFill>
                <a:sym typeface="Wingdings" panose="05000000000000000000" pitchFamily="2" charset="2"/>
              </a:rPr>
              <a:t>channel</a:t>
            </a:r>
            <a:r>
              <a:rPr lang="fr-FR" sz="2400" dirty="0">
                <a:solidFill>
                  <a:schemeClr val="bg1"/>
                </a:solidFill>
                <a:sym typeface="Wingdings" panose="05000000000000000000" pitchFamily="2" charset="2"/>
              </a:rPr>
              <a:t>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7924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4D06E6CE-1A9B-4B44-B4D0-2E87EDBEB1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884"/>
          <a:stretch/>
        </p:blipFill>
        <p:spPr>
          <a:xfrm>
            <a:off x="87279" y="1302526"/>
            <a:ext cx="6585732" cy="530313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633945"/>
            <a:ext cx="6409531" cy="3848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87277" y="4517323"/>
            <a:ext cx="6409531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205126" y="587952"/>
            <a:ext cx="4629665" cy="112144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</p:cNvCxnSpPr>
          <p:nvPr/>
        </p:nvCxnSpPr>
        <p:spPr>
          <a:xfrm flipV="1">
            <a:off x="6497815" y="1140099"/>
            <a:ext cx="693768" cy="6834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66087" y="563698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 the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fully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unresolved</a:t>
            </a:r>
            <a:r>
              <a:rPr lang="fr-FR" sz="1600" dirty="0">
                <a:solidFill>
                  <a:schemeClr val="bg1"/>
                </a:solidFill>
              </a:rPr>
              <a:t> : V&gt;0.99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CHARA =&gt; 330m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, VLTI =&gt; 130m)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SPICA =&gt; R band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H)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Total gain in </a:t>
            </a:r>
            <a:r>
              <a:rPr lang="fr-FR" sz="1600" dirty="0" err="1">
                <a:solidFill>
                  <a:schemeClr val="bg1"/>
                </a:solidFill>
              </a:rPr>
              <a:t>angular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= 6.25 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518806"/>
            <a:ext cx="6409531" cy="429132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80" y="4009682"/>
            <a:ext cx="6409528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87276" y="6036779"/>
            <a:ext cx="6409532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18131" y="1819059"/>
            <a:ext cx="4629665" cy="1360672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496811" y="2499395"/>
            <a:ext cx="721320" cy="2339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6087" y="1839538"/>
            <a:ext cx="446920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can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 (V≈0.81 for B=330m). </a:t>
            </a:r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need</a:t>
            </a:r>
            <a:r>
              <a:rPr lang="fr-FR" sz="1600" dirty="0">
                <a:solidFill>
                  <a:schemeClr val="bg1"/>
                </a:solidFill>
              </a:rPr>
              <a:t> a good </a:t>
            </a:r>
            <a:r>
              <a:rPr lang="fr-FR" sz="1600" dirty="0" err="1">
                <a:solidFill>
                  <a:schemeClr val="bg1"/>
                </a:solidFill>
              </a:rPr>
              <a:t>accuracy</a:t>
            </a:r>
            <a:r>
              <a:rPr lang="fr-FR" sz="1600" dirty="0">
                <a:solidFill>
                  <a:schemeClr val="bg1"/>
                </a:solidFill>
              </a:rPr>
              <a:t> on the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!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No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cannot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limb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darkening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flattening</a:t>
            </a:r>
            <a:r>
              <a:rPr lang="fr-FR" sz="1600" dirty="0">
                <a:solidFill>
                  <a:schemeClr val="bg1"/>
                </a:solidFill>
              </a:rPr>
              <a:t> as the </a:t>
            </a:r>
            <a:r>
              <a:rPr lang="fr-FR" sz="1600" dirty="0" err="1">
                <a:solidFill>
                  <a:schemeClr val="bg1"/>
                </a:solidFill>
              </a:rPr>
              <a:t>the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resolve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enough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18130" y="3289393"/>
            <a:ext cx="4629665" cy="56801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 flipV="1">
            <a:off x="6496808" y="3573402"/>
            <a:ext cx="721322" cy="6391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79091" y="3317571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On VLTI, GRAVITY and MATISSE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On CHARA : SPICA and MYSTIC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35605" y="3969405"/>
            <a:ext cx="4629665" cy="14914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 flipV="1">
            <a:off x="6496808" y="4715107"/>
            <a:ext cx="738797" cy="508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5" name="ZoneTexte 104">
                <a:extLst>
                  <a:ext uri="{FF2B5EF4-FFF2-40B4-BE49-F238E27FC236}">
                    <a16:creationId xmlns:a16="http://schemas.microsoft.com/office/drawing/2014/main" id="{949BA965-6C30-4FAA-976D-ABF29CDA5D6F}"/>
                  </a:ext>
                </a:extLst>
              </p:cNvPr>
              <p:cNvSpPr txBox="1"/>
              <p:nvPr/>
            </p:nvSpPr>
            <p:spPr>
              <a:xfrm>
                <a:off x="7296566" y="4072031"/>
                <a:ext cx="4538224" cy="13219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/>
                <a:r>
                  <a:rPr lang="fr-FR" sz="1600" dirty="0">
                    <a:solidFill>
                      <a:schemeClr val="bg1"/>
                    </a:solidFill>
                  </a:rPr>
                  <a:t>Doppler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effect</a:t>
                </a:r>
                <a:r>
                  <a:rPr lang="fr-FR" sz="1600" dirty="0">
                    <a:solidFill>
                      <a:schemeClr val="bg1"/>
                    </a:solidFill>
                  </a:rPr>
                  <a:t> : shift of the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wavelength</a:t>
                </a:r>
                <a:r>
                  <a:rPr lang="fr-FR" sz="1600" dirty="0">
                    <a:solidFill>
                      <a:schemeClr val="bg1"/>
                    </a:solidFill>
                  </a:rPr>
                  <a:t> of the light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when</a:t>
                </a:r>
                <a:r>
                  <a:rPr lang="fr-FR" sz="1600" dirty="0">
                    <a:solidFill>
                      <a:schemeClr val="bg1"/>
                    </a:solidFill>
                  </a:rPr>
                  <a:t>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receiver</a:t>
                </a:r>
                <a:r>
                  <a:rPr lang="fr-FR" sz="1600" dirty="0">
                    <a:solidFill>
                      <a:schemeClr val="bg1"/>
                    </a:solidFill>
                  </a:rPr>
                  <a:t> and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emitter</a:t>
                </a:r>
                <a:r>
                  <a:rPr lang="fr-FR" sz="1600" dirty="0">
                    <a:solidFill>
                      <a:schemeClr val="bg1"/>
                    </a:solidFill>
                  </a:rPr>
                  <a:t> have a relative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velocity</a:t>
                </a:r>
                <a:r>
                  <a:rPr lang="fr-FR" sz="1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fr-FR" sz="1600" i="1" dirty="0">
                    <a:solidFill>
                      <a:schemeClr val="bg1"/>
                    </a:solidFill>
                  </a:rPr>
                  <a:t>v</a:t>
                </a:r>
                <a:r>
                  <a:rPr lang="fr-FR" sz="1600" dirty="0">
                    <a:solidFill>
                      <a:schemeClr val="bg1"/>
                    </a:solidFill>
                  </a:rPr>
                  <a:t>.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l-GR" sz="1600" dirty="0">
                              <a:solidFill>
                                <a:schemeClr val="bg1"/>
                              </a:solidFill>
                            </a:rPr>
                            <m:t>Δ</m:t>
                          </m:r>
                          <m:r>
                            <m:rPr>
                              <m:sty m:val="p"/>
                            </m:rPr>
                            <a:rPr lang="el-GR" sz="1600" i="1" dirty="0" smtClean="0">
                              <a:solidFill>
                                <a:schemeClr val="bg1"/>
                              </a:solidFill>
                            </a:rPr>
                            <m:t>λ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λ</m:t>
                          </m:r>
                        </m:den>
                      </m:f>
                      <m:r>
                        <a:rPr lang="fr-FR" sz="16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16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fr-FR" sz="1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1600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fr-FR" sz="1600" dirty="0">
                    <a:solidFill>
                      <a:schemeClr val="bg1"/>
                    </a:solidFill>
                  </a:rPr>
                  <a:t>To </a:t>
                </a:r>
                <a:r>
                  <a:rPr lang="fr-FR" sz="1600" dirty="0" err="1">
                    <a:solidFill>
                      <a:schemeClr val="bg1"/>
                    </a:solidFill>
                  </a:rPr>
                  <a:t>detect</a:t>
                </a:r>
                <a:r>
                  <a:rPr lang="fr-FR" sz="1600" dirty="0">
                    <a:solidFill>
                      <a:schemeClr val="bg1"/>
                    </a:solidFill>
                  </a:rPr>
                  <a:t> 100km/s shift </a:t>
                </a:r>
                <a:r>
                  <a:rPr lang="fr-FR" sz="1600" dirty="0">
                    <a:solidFill>
                      <a:schemeClr val="bg1"/>
                    </a:solidFill>
                    <a:sym typeface="Wingdings" panose="05000000000000000000" pitchFamily="2" charset="2"/>
                  </a:rPr>
                  <a:t> 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1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λ</m:t>
                        </m:r>
                      </m:num>
                      <m:den>
                        <m:r>
                          <m:rPr>
                            <m:nor/>
                          </m:rPr>
                          <a:rPr lang="el-GR" sz="1600" dirty="0">
                            <a:solidFill>
                              <a:schemeClr val="bg1"/>
                            </a:solidFill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l-GR" sz="16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λ</m:t>
                        </m:r>
                      </m:den>
                    </m:f>
                  </m:oMath>
                </a14:m>
                <a:r>
                  <a:rPr lang="fr-FR" sz="1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fr-FR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fr-FR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1600" dirty="0">
                    <a:solidFill>
                      <a:schemeClr val="bg1"/>
                    </a:solidFill>
                  </a:rPr>
                  <a:t>= 3000 </a:t>
                </a:r>
              </a:p>
            </p:txBody>
          </p:sp>
        </mc:Choice>
        <mc:Fallback>
          <p:sp>
            <p:nvSpPr>
              <p:cNvPr id="105" name="ZoneTexte 104">
                <a:extLst>
                  <a:ext uri="{FF2B5EF4-FFF2-40B4-BE49-F238E27FC236}">
                    <a16:creationId xmlns:a16="http://schemas.microsoft.com/office/drawing/2014/main" id="{949BA965-6C30-4FAA-976D-ABF29CDA5D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6566" y="4072031"/>
                <a:ext cx="4538224" cy="1321900"/>
              </a:xfrm>
              <a:prstGeom prst="rect">
                <a:avLst/>
              </a:prstGeom>
              <a:blipFill>
                <a:blip r:embed="rId3"/>
                <a:stretch>
                  <a:fillRect l="-2823" t="-5069" r="-2688" b="-4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" name="Rectangle 107">
            <a:extLst>
              <a:ext uri="{FF2B5EF4-FFF2-40B4-BE49-F238E27FC236}">
                <a16:creationId xmlns:a16="http://schemas.microsoft.com/office/drawing/2014/main" id="{01E0DFE0-5FAC-49B4-9CC3-1D536607ED35}"/>
              </a:ext>
            </a:extLst>
          </p:cNvPr>
          <p:cNvSpPr/>
          <p:nvPr/>
        </p:nvSpPr>
        <p:spPr>
          <a:xfrm>
            <a:off x="7235605" y="5572802"/>
            <a:ext cx="4629665" cy="128519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5B9D4094-C256-4C6D-87B8-23B2F069AF58}"/>
              </a:ext>
            </a:extLst>
          </p:cNvPr>
          <p:cNvCxnSpPr>
            <a:cxnSpLocks/>
            <a:stCxn id="65" idx="3"/>
            <a:endCxn id="108" idx="1"/>
          </p:cNvCxnSpPr>
          <p:nvPr/>
        </p:nvCxnSpPr>
        <p:spPr>
          <a:xfrm flipV="1">
            <a:off x="6496808" y="6215401"/>
            <a:ext cx="738797" cy="2424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ZoneTexte 109">
            <a:extLst>
              <a:ext uri="{FF2B5EF4-FFF2-40B4-BE49-F238E27FC236}">
                <a16:creationId xmlns:a16="http://schemas.microsoft.com/office/drawing/2014/main" id="{43909AF6-AB9B-46F9-80BC-EB44208856A1}"/>
              </a:ext>
            </a:extLst>
          </p:cNvPr>
          <p:cNvSpPr txBox="1"/>
          <p:nvPr/>
        </p:nvSpPr>
        <p:spPr>
          <a:xfrm>
            <a:off x="7248609" y="5623271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visibility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rising</a:t>
            </a:r>
            <a:r>
              <a:rPr lang="fr-FR" sz="1600" dirty="0">
                <a:solidFill>
                  <a:schemeClr val="bg1"/>
                </a:solidFill>
              </a:rPr>
              <a:t> in the </a:t>
            </a:r>
            <a:r>
              <a:rPr lang="fr-FR" sz="1600" dirty="0" err="1">
                <a:solidFill>
                  <a:schemeClr val="bg1"/>
                </a:solidFill>
              </a:rPr>
              <a:t>emission</a:t>
            </a:r>
            <a:r>
              <a:rPr lang="fr-FR" sz="1600" dirty="0">
                <a:solidFill>
                  <a:schemeClr val="bg1"/>
                </a:solidFill>
              </a:rPr>
              <a:t> line </a:t>
            </a:r>
            <a:r>
              <a:rPr lang="fr-FR" sz="1600" dirty="0" err="1">
                <a:solidFill>
                  <a:schemeClr val="bg1"/>
                </a:solidFill>
              </a:rPr>
              <a:t>because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environment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appears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smaller</a:t>
            </a:r>
            <a:r>
              <a:rPr lang="fr-FR" sz="1600" dirty="0">
                <a:solidFill>
                  <a:schemeClr val="bg1"/>
                </a:solidFill>
              </a:rPr>
              <a:t>.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As the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centro-symmetric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through</a:t>
            </a:r>
            <a:r>
              <a:rPr lang="fr-FR" sz="1600" dirty="0">
                <a:solidFill>
                  <a:schemeClr val="bg1"/>
                </a:solidFill>
              </a:rPr>
              <a:t> the line </a:t>
            </a:r>
            <a:r>
              <a:rPr lang="fr-FR" sz="1600" dirty="0" err="1">
                <a:solidFill>
                  <a:schemeClr val="bg1"/>
                </a:solidFill>
              </a:rPr>
              <a:t>because</a:t>
            </a:r>
            <a:r>
              <a:rPr lang="fr-FR" sz="1600" dirty="0">
                <a:solidFill>
                  <a:schemeClr val="bg1"/>
                </a:solidFill>
              </a:rPr>
              <a:t> of the </a:t>
            </a:r>
            <a:r>
              <a:rPr lang="fr-FR" sz="1600" dirty="0" err="1">
                <a:solidFill>
                  <a:schemeClr val="bg1"/>
                </a:solidFill>
              </a:rPr>
              <a:t>there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the phase signal in the line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This can help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kinematics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6786BF3-A3CD-4B7D-8F0A-310AB5FA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0" b="94017"/>
          <a:stretch/>
        </p:blipFill>
        <p:spPr>
          <a:xfrm>
            <a:off x="87279" y="733064"/>
            <a:ext cx="6585732" cy="4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91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26" y="553555"/>
            <a:ext cx="11574947" cy="591125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E01F46-8BC3-4DD4-AEB2-D87D386478DE}"/>
              </a:ext>
            </a:extLst>
          </p:cNvPr>
          <p:cNvSpPr txBox="1"/>
          <p:nvPr/>
        </p:nvSpPr>
        <p:spPr>
          <a:xfrm>
            <a:off x="3044952" y="3538728"/>
            <a:ext cx="2823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Observable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September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72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526" y="561188"/>
            <a:ext cx="11574947" cy="589598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E01F46-8BC3-4DD4-AEB2-D87D386478DE}"/>
              </a:ext>
            </a:extLst>
          </p:cNvPr>
          <p:cNvSpPr txBox="1"/>
          <p:nvPr/>
        </p:nvSpPr>
        <p:spPr>
          <a:xfrm>
            <a:off x="3044952" y="3538728"/>
            <a:ext cx="3582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Observable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September</a:t>
            </a:r>
            <a:r>
              <a:rPr lang="fr-FR" dirty="0"/>
              <a:t> to April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278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338" y="561188"/>
            <a:ext cx="11551323" cy="589598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E01F46-8BC3-4DD4-AEB2-D87D386478DE}"/>
              </a:ext>
            </a:extLst>
          </p:cNvPr>
          <p:cNvSpPr txBox="1"/>
          <p:nvPr/>
        </p:nvSpPr>
        <p:spPr>
          <a:xfrm>
            <a:off x="3044952" y="3538728"/>
            <a:ext cx="6977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Observable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September</a:t>
            </a:r>
            <a:r>
              <a:rPr lang="fr-FR" dirty="0"/>
              <a:t> to April but the best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December</a:t>
            </a:r>
            <a:r>
              <a:rPr lang="fr-FR" dirty="0"/>
              <a:t> or </a:t>
            </a:r>
            <a:r>
              <a:rPr lang="fr-FR" dirty="0" err="1"/>
              <a:t>January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289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9" y="1833561"/>
            <a:ext cx="3428587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3648456" y="807476"/>
            <a:ext cx="3543127" cy="11609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to April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4CAE179-CA3F-4F93-9CBC-D170A05C2620}"/>
              </a:ext>
            </a:extLst>
          </p:cNvPr>
          <p:cNvSpPr/>
          <p:nvPr/>
        </p:nvSpPr>
        <p:spPr>
          <a:xfrm>
            <a:off x="213075" y="2105080"/>
            <a:ext cx="5017293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9CBCC1B-7BAF-4E44-9CE1-C8B7B393E13A}"/>
              </a:ext>
            </a:extLst>
          </p:cNvPr>
          <p:cNvSpPr/>
          <p:nvPr/>
        </p:nvSpPr>
        <p:spPr>
          <a:xfrm>
            <a:off x="206281" y="2365938"/>
            <a:ext cx="503088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58C9917-45EC-410F-AAD9-9A4388FC5BFF}"/>
              </a:ext>
            </a:extLst>
          </p:cNvPr>
          <p:cNvSpPr/>
          <p:nvPr/>
        </p:nvSpPr>
        <p:spPr>
          <a:xfrm>
            <a:off x="7191582" y="101327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D6DA5FB3-E849-425E-B189-4D12AD3B3CA5}"/>
              </a:ext>
            </a:extLst>
          </p:cNvPr>
          <p:cNvCxnSpPr>
            <a:cxnSpLocks/>
            <a:endCxn id="67" idx="1"/>
          </p:cNvCxnSpPr>
          <p:nvPr/>
        </p:nvCxnSpPr>
        <p:spPr>
          <a:xfrm flipV="1">
            <a:off x="5237162" y="1134501"/>
            <a:ext cx="1954420" cy="11257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159CA7AF-D3D7-4BBD-B1B2-2F47967F0B78}"/>
              </a:ext>
            </a:extLst>
          </p:cNvPr>
          <p:cNvSpPr txBox="1"/>
          <p:nvPr/>
        </p:nvSpPr>
        <p:spPr>
          <a:xfrm>
            <a:off x="7252543" y="98902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December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000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9" y="1833561"/>
            <a:ext cx="3428587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3648456" y="807476"/>
            <a:ext cx="3543127" cy="11609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to April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4CAE179-CA3F-4F93-9CBC-D170A05C2620}"/>
              </a:ext>
            </a:extLst>
          </p:cNvPr>
          <p:cNvSpPr/>
          <p:nvPr/>
        </p:nvSpPr>
        <p:spPr>
          <a:xfrm>
            <a:off x="213075" y="2105080"/>
            <a:ext cx="5017293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9CBCC1B-7BAF-4E44-9CE1-C8B7B393E13A}"/>
              </a:ext>
            </a:extLst>
          </p:cNvPr>
          <p:cNvSpPr/>
          <p:nvPr/>
        </p:nvSpPr>
        <p:spPr>
          <a:xfrm>
            <a:off x="206281" y="2365938"/>
            <a:ext cx="503088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58C9917-45EC-410F-AAD9-9A4388FC5BFF}"/>
              </a:ext>
            </a:extLst>
          </p:cNvPr>
          <p:cNvSpPr/>
          <p:nvPr/>
        </p:nvSpPr>
        <p:spPr>
          <a:xfrm>
            <a:off x="7191582" y="101327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D6DA5FB3-E849-425E-B189-4D12AD3B3CA5}"/>
              </a:ext>
            </a:extLst>
          </p:cNvPr>
          <p:cNvCxnSpPr>
            <a:cxnSpLocks/>
            <a:endCxn id="67" idx="1"/>
          </p:cNvCxnSpPr>
          <p:nvPr/>
        </p:nvCxnSpPr>
        <p:spPr>
          <a:xfrm flipV="1">
            <a:off x="5237162" y="1134501"/>
            <a:ext cx="1954420" cy="11257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159CA7AF-D3D7-4BBD-B1B2-2F47967F0B78}"/>
              </a:ext>
            </a:extLst>
          </p:cNvPr>
          <p:cNvSpPr txBox="1"/>
          <p:nvPr/>
        </p:nvSpPr>
        <p:spPr>
          <a:xfrm>
            <a:off x="7252543" y="98902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December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D05621E-CDEF-48EE-8809-084C85B7803A}"/>
              </a:ext>
            </a:extLst>
          </p:cNvPr>
          <p:cNvSpPr/>
          <p:nvPr/>
        </p:nvSpPr>
        <p:spPr>
          <a:xfrm>
            <a:off x="7184788" y="1319813"/>
            <a:ext cx="4629665" cy="53895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EC3386CB-F1C6-4A96-9651-F3EABEDF750F}"/>
              </a:ext>
            </a:extLst>
          </p:cNvPr>
          <p:cNvCxnSpPr>
            <a:cxnSpLocks/>
            <a:stCxn id="56" idx="3"/>
            <a:endCxn id="70" idx="1"/>
          </p:cNvCxnSpPr>
          <p:nvPr/>
        </p:nvCxnSpPr>
        <p:spPr>
          <a:xfrm flipV="1">
            <a:off x="5237162" y="1589290"/>
            <a:ext cx="1947626" cy="9115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>
            <a:extLst>
              <a:ext uri="{FF2B5EF4-FFF2-40B4-BE49-F238E27FC236}">
                <a16:creationId xmlns:a16="http://schemas.microsoft.com/office/drawing/2014/main" id="{1B9C7172-F5DF-4A20-AF51-D6A6CECEAA76}"/>
              </a:ext>
            </a:extLst>
          </p:cNvPr>
          <p:cNvSpPr txBox="1"/>
          <p:nvPr/>
        </p:nvSpPr>
        <p:spPr>
          <a:xfrm>
            <a:off x="7245749" y="1295559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Optimal date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α</a:t>
            </a:r>
            <a:endParaRPr lang="fr-FR" sz="1600" dirty="0">
              <a:solidFill>
                <a:schemeClr val="bg1"/>
              </a:solidFill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But the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929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9" y="1833561"/>
            <a:ext cx="3428587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3648456" y="807476"/>
            <a:ext cx="3543127" cy="11609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to April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4CAE179-CA3F-4F93-9CBC-D170A05C2620}"/>
              </a:ext>
            </a:extLst>
          </p:cNvPr>
          <p:cNvSpPr/>
          <p:nvPr/>
        </p:nvSpPr>
        <p:spPr>
          <a:xfrm>
            <a:off x="213075" y="2105080"/>
            <a:ext cx="5017293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9CBCC1B-7BAF-4E44-9CE1-C8B7B393E13A}"/>
              </a:ext>
            </a:extLst>
          </p:cNvPr>
          <p:cNvSpPr/>
          <p:nvPr/>
        </p:nvSpPr>
        <p:spPr>
          <a:xfrm>
            <a:off x="206281" y="2365938"/>
            <a:ext cx="503088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759311"/>
            <a:ext cx="490396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58C9917-45EC-410F-AAD9-9A4388FC5BFF}"/>
              </a:ext>
            </a:extLst>
          </p:cNvPr>
          <p:cNvSpPr/>
          <p:nvPr/>
        </p:nvSpPr>
        <p:spPr>
          <a:xfrm>
            <a:off x="7191582" y="101327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D6DA5FB3-E849-425E-B189-4D12AD3B3CA5}"/>
              </a:ext>
            </a:extLst>
          </p:cNvPr>
          <p:cNvCxnSpPr>
            <a:cxnSpLocks/>
            <a:endCxn id="67" idx="1"/>
          </p:cNvCxnSpPr>
          <p:nvPr/>
        </p:nvCxnSpPr>
        <p:spPr>
          <a:xfrm flipV="1">
            <a:off x="5237162" y="1134501"/>
            <a:ext cx="1954420" cy="11257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159CA7AF-D3D7-4BBD-B1B2-2F47967F0B78}"/>
              </a:ext>
            </a:extLst>
          </p:cNvPr>
          <p:cNvSpPr txBox="1"/>
          <p:nvPr/>
        </p:nvSpPr>
        <p:spPr>
          <a:xfrm>
            <a:off x="7252543" y="98902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December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D05621E-CDEF-48EE-8809-084C85B7803A}"/>
              </a:ext>
            </a:extLst>
          </p:cNvPr>
          <p:cNvSpPr/>
          <p:nvPr/>
        </p:nvSpPr>
        <p:spPr>
          <a:xfrm>
            <a:off x="7184788" y="1319813"/>
            <a:ext cx="4629665" cy="53895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EC3386CB-F1C6-4A96-9651-F3EABEDF750F}"/>
              </a:ext>
            </a:extLst>
          </p:cNvPr>
          <p:cNvCxnSpPr>
            <a:cxnSpLocks/>
            <a:stCxn id="56" idx="3"/>
            <a:endCxn id="70" idx="1"/>
          </p:cNvCxnSpPr>
          <p:nvPr/>
        </p:nvCxnSpPr>
        <p:spPr>
          <a:xfrm flipV="1">
            <a:off x="5237162" y="1589290"/>
            <a:ext cx="1947626" cy="9115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>
            <a:extLst>
              <a:ext uri="{FF2B5EF4-FFF2-40B4-BE49-F238E27FC236}">
                <a16:creationId xmlns:a16="http://schemas.microsoft.com/office/drawing/2014/main" id="{1B9C7172-F5DF-4A20-AF51-D6A6CECEAA76}"/>
              </a:ext>
            </a:extLst>
          </p:cNvPr>
          <p:cNvSpPr txBox="1"/>
          <p:nvPr/>
        </p:nvSpPr>
        <p:spPr>
          <a:xfrm>
            <a:off x="7245749" y="1295559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Optimal date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α</a:t>
            </a:r>
            <a:endParaRPr lang="fr-FR" sz="1600" dirty="0">
              <a:solidFill>
                <a:schemeClr val="bg1"/>
              </a:solidFill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But the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44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338" y="571691"/>
            <a:ext cx="11551323" cy="587498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E01F46-8BC3-4DD4-AEB2-D87D386478DE}"/>
              </a:ext>
            </a:extLst>
          </p:cNvPr>
          <p:cNvSpPr txBox="1"/>
          <p:nvPr/>
        </p:nvSpPr>
        <p:spPr>
          <a:xfrm>
            <a:off x="1682496" y="6446768"/>
            <a:ext cx="8037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Example of the 3 </a:t>
            </a:r>
            <a:r>
              <a:rPr lang="fr-FR" dirty="0" err="1">
                <a:solidFill>
                  <a:schemeClr val="bg1"/>
                </a:solidFill>
              </a:rPr>
              <a:t>ATs</a:t>
            </a:r>
            <a:r>
              <a:rPr lang="fr-FR" dirty="0">
                <a:solidFill>
                  <a:schemeClr val="bg1"/>
                </a:solidFill>
              </a:rPr>
              <a:t> configurations  </a:t>
            </a:r>
            <a:r>
              <a:rPr lang="fr-FR" dirty="0" err="1">
                <a:solidFill>
                  <a:schemeClr val="bg1"/>
                </a:solidFill>
              </a:rPr>
              <a:t>currently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offered</a:t>
            </a:r>
            <a:r>
              <a:rPr lang="fr-FR" dirty="0">
                <a:solidFill>
                  <a:schemeClr val="bg1"/>
                </a:solidFill>
              </a:rPr>
              <a:t>: SMALL, MEDIUM, and LARGE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575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338" y="567148"/>
            <a:ext cx="11551323" cy="588406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E01F46-8BC3-4DD4-AEB2-D87D386478DE}"/>
              </a:ext>
            </a:extLst>
          </p:cNvPr>
          <p:cNvSpPr txBox="1"/>
          <p:nvPr/>
        </p:nvSpPr>
        <p:spPr>
          <a:xfrm>
            <a:off x="1682496" y="6446768"/>
            <a:ext cx="8387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Enhanced</a:t>
            </a:r>
            <a:r>
              <a:rPr lang="fr-FR" dirty="0">
                <a:solidFill>
                  <a:schemeClr val="bg1"/>
                </a:solidFill>
              </a:rPr>
              <a:t> UV </a:t>
            </a:r>
            <a:r>
              <a:rPr lang="fr-FR" dirty="0" err="1">
                <a:solidFill>
                  <a:schemeClr val="bg1"/>
                </a:solidFill>
              </a:rPr>
              <a:t>coverage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fr-FR" dirty="0" err="1">
                <a:solidFill>
                  <a:schemeClr val="bg1"/>
                </a:solidFill>
                <a:sym typeface="Wingdings" panose="05000000000000000000" pitchFamily="2" charset="2"/>
              </a:rPr>
              <a:t>very</a:t>
            </a:r>
            <a:r>
              <a:rPr lang="fr-FR" dirty="0">
                <a:solidFill>
                  <a:schemeClr val="bg1"/>
                </a:solidFill>
                <a:sym typeface="Wingdings" panose="05000000000000000000" pitchFamily="2" charset="2"/>
              </a:rPr>
              <a:t> important to probe the </a:t>
            </a:r>
            <a:r>
              <a:rPr lang="fr-FR" dirty="0" err="1">
                <a:solidFill>
                  <a:schemeClr val="bg1"/>
                </a:solidFill>
                <a:sym typeface="Wingdings" panose="05000000000000000000" pitchFamily="2" charset="2"/>
              </a:rPr>
              <a:t>object</a:t>
            </a:r>
            <a:r>
              <a:rPr lang="fr-FR" dirty="0">
                <a:solidFill>
                  <a:schemeClr val="bg1"/>
                </a:solidFill>
                <a:sym typeface="Wingdings" panose="05000000000000000000" pitchFamily="2" charset="2"/>
              </a:rPr>
              <a:t> Fourier plan  Imaging!!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09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9" y="1833561"/>
            <a:ext cx="3428587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3648456" y="807476"/>
            <a:ext cx="3543127" cy="11609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to April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4CAE179-CA3F-4F93-9CBC-D170A05C2620}"/>
              </a:ext>
            </a:extLst>
          </p:cNvPr>
          <p:cNvSpPr/>
          <p:nvPr/>
        </p:nvSpPr>
        <p:spPr>
          <a:xfrm>
            <a:off x="213075" y="2105080"/>
            <a:ext cx="5017293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9CBCC1B-7BAF-4E44-9CE1-C8B7B393E13A}"/>
              </a:ext>
            </a:extLst>
          </p:cNvPr>
          <p:cNvSpPr/>
          <p:nvPr/>
        </p:nvSpPr>
        <p:spPr>
          <a:xfrm>
            <a:off x="206281" y="2365938"/>
            <a:ext cx="503088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759311"/>
            <a:ext cx="490396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58C9917-45EC-410F-AAD9-9A4388FC5BFF}"/>
              </a:ext>
            </a:extLst>
          </p:cNvPr>
          <p:cNvSpPr/>
          <p:nvPr/>
        </p:nvSpPr>
        <p:spPr>
          <a:xfrm>
            <a:off x="7191582" y="101327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D6DA5FB3-E849-425E-B189-4D12AD3B3CA5}"/>
              </a:ext>
            </a:extLst>
          </p:cNvPr>
          <p:cNvCxnSpPr>
            <a:cxnSpLocks/>
            <a:endCxn id="67" idx="1"/>
          </p:cNvCxnSpPr>
          <p:nvPr/>
        </p:nvCxnSpPr>
        <p:spPr>
          <a:xfrm flipV="1">
            <a:off x="5237162" y="1134501"/>
            <a:ext cx="1954420" cy="11257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159CA7AF-D3D7-4BBD-B1B2-2F47967F0B78}"/>
              </a:ext>
            </a:extLst>
          </p:cNvPr>
          <p:cNvSpPr txBox="1"/>
          <p:nvPr/>
        </p:nvSpPr>
        <p:spPr>
          <a:xfrm>
            <a:off x="7252543" y="98902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December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D05621E-CDEF-48EE-8809-084C85B7803A}"/>
              </a:ext>
            </a:extLst>
          </p:cNvPr>
          <p:cNvSpPr/>
          <p:nvPr/>
        </p:nvSpPr>
        <p:spPr>
          <a:xfrm>
            <a:off x="7184788" y="1319813"/>
            <a:ext cx="4629665" cy="53895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EC3386CB-F1C6-4A96-9651-F3EABEDF750F}"/>
              </a:ext>
            </a:extLst>
          </p:cNvPr>
          <p:cNvCxnSpPr>
            <a:cxnSpLocks/>
            <a:stCxn id="56" idx="3"/>
            <a:endCxn id="70" idx="1"/>
          </p:cNvCxnSpPr>
          <p:nvPr/>
        </p:nvCxnSpPr>
        <p:spPr>
          <a:xfrm flipV="1">
            <a:off x="5237162" y="1589290"/>
            <a:ext cx="1947626" cy="9115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>
            <a:extLst>
              <a:ext uri="{FF2B5EF4-FFF2-40B4-BE49-F238E27FC236}">
                <a16:creationId xmlns:a16="http://schemas.microsoft.com/office/drawing/2014/main" id="{1B9C7172-F5DF-4A20-AF51-D6A6CECEAA76}"/>
              </a:ext>
            </a:extLst>
          </p:cNvPr>
          <p:cNvSpPr txBox="1"/>
          <p:nvPr/>
        </p:nvSpPr>
        <p:spPr>
          <a:xfrm>
            <a:off x="7245749" y="1295559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Optimal date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α</a:t>
            </a:r>
            <a:endParaRPr lang="fr-FR" sz="1600" dirty="0">
              <a:solidFill>
                <a:schemeClr val="bg1"/>
              </a:solidFill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But the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91582" y="1936640"/>
            <a:ext cx="4629665" cy="109247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5123830" y="2482877"/>
            <a:ext cx="2067752" cy="41133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5017" y="1953042"/>
            <a:ext cx="446920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Moving </a:t>
            </a:r>
            <a:r>
              <a:rPr lang="fr-FR" sz="1600" dirty="0" err="1">
                <a:solidFill>
                  <a:schemeClr val="bg1"/>
                </a:solidFill>
              </a:rPr>
              <a:t>telescopes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allows</a:t>
            </a:r>
            <a:r>
              <a:rPr lang="fr-FR" sz="1600" dirty="0">
                <a:solidFill>
                  <a:schemeClr val="bg1"/>
                </a:solidFill>
              </a:rPr>
              <a:t> to </a:t>
            </a:r>
            <a:r>
              <a:rPr lang="fr-FR" sz="1600" dirty="0" err="1">
                <a:solidFill>
                  <a:schemeClr val="bg1"/>
                </a:solidFill>
              </a:rPr>
              <a:t>obtain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different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lengths</a:t>
            </a:r>
            <a:r>
              <a:rPr lang="fr-FR" sz="1600" dirty="0">
                <a:solidFill>
                  <a:schemeClr val="bg1"/>
                </a:solidFill>
              </a:rPr>
              <a:t> and orientations, </a:t>
            </a:r>
            <a:r>
              <a:rPr lang="fr-FR" sz="1600" dirty="0" err="1">
                <a:solidFill>
                  <a:schemeClr val="bg1"/>
                </a:solidFill>
              </a:rPr>
              <a:t>thus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improving</a:t>
            </a:r>
            <a:r>
              <a:rPr lang="fr-FR" sz="1600" dirty="0">
                <a:solidFill>
                  <a:schemeClr val="bg1"/>
                </a:solidFill>
              </a:rPr>
              <a:t> the sampling of the Fourier </a:t>
            </a:r>
            <a:r>
              <a:rPr lang="fr-FR" sz="1600" dirty="0" err="1">
                <a:solidFill>
                  <a:schemeClr val="bg1"/>
                </a:solidFill>
              </a:rPr>
              <a:t>space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called</a:t>
            </a:r>
            <a:r>
              <a:rPr lang="fr-FR" sz="1600" dirty="0">
                <a:solidFill>
                  <a:schemeClr val="bg1"/>
                </a:solidFill>
              </a:rPr>
              <a:t> UV </a:t>
            </a:r>
            <a:r>
              <a:rPr lang="fr-FR" sz="1600" dirty="0" err="1">
                <a:solidFill>
                  <a:schemeClr val="bg1"/>
                </a:solidFill>
              </a:rPr>
              <a:t>coverage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959E7BE-1A1C-4CD3-8381-89D22EBAAB34}"/>
              </a:ext>
            </a:extLst>
          </p:cNvPr>
          <p:cNvSpPr/>
          <p:nvPr/>
        </p:nvSpPr>
        <p:spPr>
          <a:xfrm>
            <a:off x="219869" y="3454395"/>
            <a:ext cx="480933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27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128C7B0-C550-4CF8-B9D4-39EDF0B67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47" y="686969"/>
            <a:ext cx="6585481" cy="37505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1480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9" y="1833561"/>
            <a:ext cx="3428587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3648456" y="807476"/>
            <a:ext cx="3543127" cy="11609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to April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4CAE179-CA3F-4F93-9CBC-D170A05C2620}"/>
              </a:ext>
            </a:extLst>
          </p:cNvPr>
          <p:cNvSpPr/>
          <p:nvPr/>
        </p:nvSpPr>
        <p:spPr>
          <a:xfrm>
            <a:off x="213075" y="2105080"/>
            <a:ext cx="5017293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9CBCC1B-7BAF-4E44-9CE1-C8B7B393E13A}"/>
              </a:ext>
            </a:extLst>
          </p:cNvPr>
          <p:cNvSpPr/>
          <p:nvPr/>
        </p:nvSpPr>
        <p:spPr>
          <a:xfrm>
            <a:off x="206281" y="2365938"/>
            <a:ext cx="503088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759311"/>
            <a:ext cx="490396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9" y="3454395"/>
            <a:ext cx="480933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58C9917-45EC-410F-AAD9-9A4388FC5BFF}"/>
              </a:ext>
            </a:extLst>
          </p:cNvPr>
          <p:cNvSpPr/>
          <p:nvPr/>
        </p:nvSpPr>
        <p:spPr>
          <a:xfrm>
            <a:off x="7191582" y="101327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D6DA5FB3-E849-425E-B189-4D12AD3B3CA5}"/>
              </a:ext>
            </a:extLst>
          </p:cNvPr>
          <p:cNvCxnSpPr>
            <a:cxnSpLocks/>
            <a:endCxn id="67" idx="1"/>
          </p:cNvCxnSpPr>
          <p:nvPr/>
        </p:nvCxnSpPr>
        <p:spPr>
          <a:xfrm flipV="1">
            <a:off x="5237162" y="1134501"/>
            <a:ext cx="1954420" cy="11257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159CA7AF-D3D7-4BBD-B1B2-2F47967F0B78}"/>
              </a:ext>
            </a:extLst>
          </p:cNvPr>
          <p:cNvSpPr txBox="1"/>
          <p:nvPr/>
        </p:nvSpPr>
        <p:spPr>
          <a:xfrm>
            <a:off x="7252543" y="98902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December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D05621E-CDEF-48EE-8809-084C85B7803A}"/>
              </a:ext>
            </a:extLst>
          </p:cNvPr>
          <p:cNvSpPr/>
          <p:nvPr/>
        </p:nvSpPr>
        <p:spPr>
          <a:xfrm>
            <a:off x="7184788" y="1319813"/>
            <a:ext cx="4629665" cy="53895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EC3386CB-F1C6-4A96-9651-F3EABEDF750F}"/>
              </a:ext>
            </a:extLst>
          </p:cNvPr>
          <p:cNvCxnSpPr>
            <a:cxnSpLocks/>
            <a:stCxn id="56" idx="3"/>
            <a:endCxn id="70" idx="1"/>
          </p:cNvCxnSpPr>
          <p:nvPr/>
        </p:nvCxnSpPr>
        <p:spPr>
          <a:xfrm flipV="1">
            <a:off x="5237162" y="1589290"/>
            <a:ext cx="1947626" cy="9115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>
            <a:extLst>
              <a:ext uri="{FF2B5EF4-FFF2-40B4-BE49-F238E27FC236}">
                <a16:creationId xmlns:a16="http://schemas.microsoft.com/office/drawing/2014/main" id="{1B9C7172-F5DF-4A20-AF51-D6A6CECEAA76}"/>
              </a:ext>
            </a:extLst>
          </p:cNvPr>
          <p:cNvSpPr txBox="1"/>
          <p:nvPr/>
        </p:nvSpPr>
        <p:spPr>
          <a:xfrm>
            <a:off x="7245749" y="1295559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Optimal date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α</a:t>
            </a:r>
            <a:endParaRPr lang="fr-FR" sz="1600" dirty="0">
              <a:solidFill>
                <a:schemeClr val="bg1"/>
              </a:solidFill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But the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91582" y="1936640"/>
            <a:ext cx="4629665" cy="109247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5123830" y="2482877"/>
            <a:ext cx="2067752" cy="41133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5017" y="1953042"/>
            <a:ext cx="446920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Moving </a:t>
            </a:r>
            <a:r>
              <a:rPr lang="fr-FR" sz="1600" dirty="0" err="1">
                <a:solidFill>
                  <a:schemeClr val="bg1"/>
                </a:solidFill>
              </a:rPr>
              <a:t>telescopes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allows</a:t>
            </a:r>
            <a:r>
              <a:rPr lang="fr-FR" sz="1600" dirty="0">
                <a:solidFill>
                  <a:schemeClr val="bg1"/>
                </a:solidFill>
              </a:rPr>
              <a:t> to </a:t>
            </a:r>
            <a:r>
              <a:rPr lang="fr-FR" sz="1600" dirty="0" err="1">
                <a:solidFill>
                  <a:schemeClr val="bg1"/>
                </a:solidFill>
              </a:rPr>
              <a:t>obtain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different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lengths</a:t>
            </a:r>
            <a:r>
              <a:rPr lang="fr-FR" sz="1600" dirty="0">
                <a:solidFill>
                  <a:schemeClr val="bg1"/>
                </a:solidFill>
              </a:rPr>
              <a:t> and orientations, </a:t>
            </a:r>
            <a:r>
              <a:rPr lang="fr-FR" sz="1600" dirty="0" err="1">
                <a:solidFill>
                  <a:schemeClr val="bg1"/>
                </a:solidFill>
              </a:rPr>
              <a:t>thus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improving</a:t>
            </a:r>
            <a:r>
              <a:rPr lang="fr-FR" sz="1600" dirty="0">
                <a:solidFill>
                  <a:schemeClr val="bg1"/>
                </a:solidFill>
              </a:rPr>
              <a:t> the sampling of the Fourier </a:t>
            </a:r>
            <a:r>
              <a:rPr lang="fr-FR" sz="1600" dirty="0" err="1">
                <a:solidFill>
                  <a:schemeClr val="bg1"/>
                </a:solidFill>
              </a:rPr>
              <a:t>space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called</a:t>
            </a:r>
            <a:r>
              <a:rPr lang="fr-FR" sz="1600" dirty="0">
                <a:solidFill>
                  <a:schemeClr val="bg1"/>
                </a:solidFill>
              </a:rPr>
              <a:t> UV </a:t>
            </a:r>
            <a:r>
              <a:rPr lang="fr-FR" sz="1600" dirty="0" err="1">
                <a:solidFill>
                  <a:schemeClr val="bg1"/>
                </a:solidFill>
              </a:rPr>
              <a:t>coverage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81291CB-77AD-486C-806C-F6273AD7F6ED}"/>
              </a:ext>
            </a:extLst>
          </p:cNvPr>
          <p:cNvSpPr/>
          <p:nvPr/>
        </p:nvSpPr>
        <p:spPr>
          <a:xfrm>
            <a:off x="7196761" y="3102057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1937AB63-D75A-4E4C-9384-4A24A06C193A}"/>
              </a:ext>
            </a:extLst>
          </p:cNvPr>
          <p:cNvCxnSpPr>
            <a:cxnSpLocks/>
            <a:stCxn id="61" idx="3"/>
            <a:endCxn id="80" idx="1"/>
          </p:cNvCxnSpPr>
          <p:nvPr/>
        </p:nvCxnSpPr>
        <p:spPr>
          <a:xfrm flipV="1">
            <a:off x="5029200" y="3223284"/>
            <a:ext cx="2167561" cy="36601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ZoneTexte 81">
            <a:extLst>
              <a:ext uri="{FF2B5EF4-FFF2-40B4-BE49-F238E27FC236}">
                <a16:creationId xmlns:a16="http://schemas.microsoft.com/office/drawing/2014/main" id="{44B2C2C2-4F8A-470A-8EE1-44057A31042B}"/>
              </a:ext>
            </a:extLst>
          </p:cNvPr>
          <p:cNvSpPr txBox="1"/>
          <p:nvPr/>
        </p:nvSpPr>
        <p:spPr>
          <a:xfrm>
            <a:off x="7257722" y="307780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4114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9" y="1833561"/>
            <a:ext cx="3428587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85CE749-D9B7-4516-B95F-1D6A632E5BD9}"/>
              </a:ext>
            </a:extLst>
          </p:cNvPr>
          <p:cNvSpPr/>
          <p:nvPr/>
        </p:nvSpPr>
        <p:spPr>
          <a:xfrm>
            <a:off x="213075" y="3984665"/>
            <a:ext cx="3332061" cy="25543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13074" y="4985942"/>
            <a:ext cx="525503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3648456" y="807476"/>
            <a:ext cx="3543127" cy="11609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to April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4CAE179-CA3F-4F93-9CBC-D170A05C2620}"/>
              </a:ext>
            </a:extLst>
          </p:cNvPr>
          <p:cNvSpPr/>
          <p:nvPr/>
        </p:nvSpPr>
        <p:spPr>
          <a:xfrm>
            <a:off x="213075" y="2105080"/>
            <a:ext cx="5017293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9CBCC1B-7BAF-4E44-9CE1-C8B7B393E13A}"/>
              </a:ext>
            </a:extLst>
          </p:cNvPr>
          <p:cNvSpPr/>
          <p:nvPr/>
        </p:nvSpPr>
        <p:spPr>
          <a:xfrm>
            <a:off x="206281" y="2365938"/>
            <a:ext cx="503088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759311"/>
            <a:ext cx="490396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9" y="3454395"/>
            <a:ext cx="480933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070497A-DAC9-421E-9DCA-A0A549260B60}"/>
              </a:ext>
            </a:extLst>
          </p:cNvPr>
          <p:cNvSpPr/>
          <p:nvPr/>
        </p:nvSpPr>
        <p:spPr>
          <a:xfrm>
            <a:off x="219869" y="4256455"/>
            <a:ext cx="5161498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19869" y="4542914"/>
            <a:ext cx="4324699" cy="25396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58C9917-45EC-410F-AAD9-9A4388FC5BFF}"/>
              </a:ext>
            </a:extLst>
          </p:cNvPr>
          <p:cNvSpPr/>
          <p:nvPr/>
        </p:nvSpPr>
        <p:spPr>
          <a:xfrm>
            <a:off x="7191582" y="101327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D6DA5FB3-E849-425E-B189-4D12AD3B3CA5}"/>
              </a:ext>
            </a:extLst>
          </p:cNvPr>
          <p:cNvCxnSpPr>
            <a:cxnSpLocks/>
            <a:endCxn id="67" idx="1"/>
          </p:cNvCxnSpPr>
          <p:nvPr/>
        </p:nvCxnSpPr>
        <p:spPr>
          <a:xfrm flipV="1">
            <a:off x="5237162" y="1134501"/>
            <a:ext cx="1954420" cy="11257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159CA7AF-D3D7-4BBD-B1B2-2F47967F0B78}"/>
              </a:ext>
            </a:extLst>
          </p:cNvPr>
          <p:cNvSpPr txBox="1"/>
          <p:nvPr/>
        </p:nvSpPr>
        <p:spPr>
          <a:xfrm>
            <a:off x="7252543" y="98902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December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D05621E-CDEF-48EE-8809-084C85B7803A}"/>
              </a:ext>
            </a:extLst>
          </p:cNvPr>
          <p:cNvSpPr/>
          <p:nvPr/>
        </p:nvSpPr>
        <p:spPr>
          <a:xfrm>
            <a:off x="7184788" y="1319813"/>
            <a:ext cx="4629665" cy="53895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EC3386CB-F1C6-4A96-9651-F3EABEDF750F}"/>
              </a:ext>
            </a:extLst>
          </p:cNvPr>
          <p:cNvCxnSpPr>
            <a:cxnSpLocks/>
            <a:stCxn id="56" idx="3"/>
            <a:endCxn id="70" idx="1"/>
          </p:cNvCxnSpPr>
          <p:nvPr/>
        </p:nvCxnSpPr>
        <p:spPr>
          <a:xfrm flipV="1">
            <a:off x="5237162" y="1589290"/>
            <a:ext cx="1947626" cy="9115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>
            <a:extLst>
              <a:ext uri="{FF2B5EF4-FFF2-40B4-BE49-F238E27FC236}">
                <a16:creationId xmlns:a16="http://schemas.microsoft.com/office/drawing/2014/main" id="{1B9C7172-F5DF-4A20-AF51-D6A6CECEAA76}"/>
              </a:ext>
            </a:extLst>
          </p:cNvPr>
          <p:cNvSpPr txBox="1"/>
          <p:nvPr/>
        </p:nvSpPr>
        <p:spPr>
          <a:xfrm>
            <a:off x="7245749" y="1295559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Optimal date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α</a:t>
            </a:r>
            <a:endParaRPr lang="fr-FR" sz="1600" dirty="0">
              <a:solidFill>
                <a:schemeClr val="bg1"/>
              </a:solidFill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But the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91582" y="1936640"/>
            <a:ext cx="4629665" cy="109247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5123830" y="2482877"/>
            <a:ext cx="2067752" cy="41133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5017" y="1953042"/>
            <a:ext cx="446920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Moving </a:t>
            </a:r>
            <a:r>
              <a:rPr lang="fr-FR" sz="1600" dirty="0" err="1">
                <a:solidFill>
                  <a:schemeClr val="bg1"/>
                </a:solidFill>
              </a:rPr>
              <a:t>telescopes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allows</a:t>
            </a:r>
            <a:r>
              <a:rPr lang="fr-FR" sz="1600" dirty="0">
                <a:solidFill>
                  <a:schemeClr val="bg1"/>
                </a:solidFill>
              </a:rPr>
              <a:t> to </a:t>
            </a:r>
            <a:r>
              <a:rPr lang="fr-FR" sz="1600" dirty="0" err="1">
                <a:solidFill>
                  <a:schemeClr val="bg1"/>
                </a:solidFill>
              </a:rPr>
              <a:t>obtain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different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lengths</a:t>
            </a:r>
            <a:r>
              <a:rPr lang="fr-FR" sz="1600" dirty="0">
                <a:solidFill>
                  <a:schemeClr val="bg1"/>
                </a:solidFill>
              </a:rPr>
              <a:t> and orientations, </a:t>
            </a:r>
            <a:r>
              <a:rPr lang="fr-FR" sz="1600" dirty="0" err="1">
                <a:solidFill>
                  <a:schemeClr val="bg1"/>
                </a:solidFill>
              </a:rPr>
              <a:t>thus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improving</a:t>
            </a:r>
            <a:r>
              <a:rPr lang="fr-FR" sz="1600" dirty="0">
                <a:solidFill>
                  <a:schemeClr val="bg1"/>
                </a:solidFill>
              </a:rPr>
              <a:t> the sampling of the Fourier </a:t>
            </a:r>
            <a:r>
              <a:rPr lang="fr-FR" sz="1600" dirty="0" err="1">
                <a:solidFill>
                  <a:schemeClr val="bg1"/>
                </a:solidFill>
              </a:rPr>
              <a:t>space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called</a:t>
            </a:r>
            <a:r>
              <a:rPr lang="fr-FR" sz="1600" dirty="0">
                <a:solidFill>
                  <a:schemeClr val="bg1"/>
                </a:solidFill>
              </a:rPr>
              <a:t> UV </a:t>
            </a:r>
            <a:r>
              <a:rPr lang="fr-FR" sz="1600" dirty="0" err="1">
                <a:solidFill>
                  <a:schemeClr val="bg1"/>
                </a:solidFill>
              </a:rPr>
              <a:t>coverage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81291CB-77AD-486C-806C-F6273AD7F6ED}"/>
              </a:ext>
            </a:extLst>
          </p:cNvPr>
          <p:cNvSpPr/>
          <p:nvPr/>
        </p:nvSpPr>
        <p:spPr>
          <a:xfrm>
            <a:off x="7196761" y="3102057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1937AB63-D75A-4E4C-9384-4A24A06C193A}"/>
              </a:ext>
            </a:extLst>
          </p:cNvPr>
          <p:cNvCxnSpPr>
            <a:cxnSpLocks/>
            <a:stCxn id="61" idx="3"/>
            <a:endCxn id="80" idx="1"/>
          </p:cNvCxnSpPr>
          <p:nvPr/>
        </p:nvCxnSpPr>
        <p:spPr>
          <a:xfrm flipV="1">
            <a:off x="5029200" y="3223284"/>
            <a:ext cx="2167561" cy="36601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ZoneTexte 81">
            <a:extLst>
              <a:ext uri="{FF2B5EF4-FFF2-40B4-BE49-F238E27FC236}">
                <a16:creationId xmlns:a16="http://schemas.microsoft.com/office/drawing/2014/main" id="{44B2C2C2-4F8A-470A-8EE1-44057A31042B}"/>
              </a:ext>
            </a:extLst>
          </p:cNvPr>
          <p:cNvSpPr txBox="1"/>
          <p:nvPr/>
        </p:nvSpPr>
        <p:spPr>
          <a:xfrm>
            <a:off x="7257722" y="307780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6DE4936-DBA9-4C99-83E7-9A9834F02B95}"/>
              </a:ext>
            </a:extLst>
          </p:cNvPr>
          <p:cNvSpPr/>
          <p:nvPr/>
        </p:nvSpPr>
        <p:spPr>
          <a:xfrm>
            <a:off x="7191582" y="341736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F5E19D7-F289-4997-B12D-CE02E48212D1}"/>
              </a:ext>
            </a:extLst>
          </p:cNvPr>
          <p:cNvCxnSpPr>
            <a:cxnSpLocks/>
            <a:endCxn id="84" idx="1"/>
          </p:cNvCxnSpPr>
          <p:nvPr/>
        </p:nvCxnSpPr>
        <p:spPr>
          <a:xfrm flipV="1">
            <a:off x="3545136" y="3538587"/>
            <a:ext cx="3646446" cy="5582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>
            <a:extLst>
              <a:ext uri="{FF2B5EF4-FFF2-40B4-BE49-F238E27FC236}">
                <a16:creationId xmlns:a16="http://schemas.microsoft.com/office/drawing/2014/main" id="{9A23EFB5-0B36-4A89-B2C2-86526CFE3449}"/>
              </a:ext>
            </a:extLst>
          </p:cNvPr>
          <p:cNvSpPr txBox="1"/>
          <p:nvPr/>
        </p:nvSpPr>
        <p:spPr>
          <a:xfrm>
            <a:off x="7252543" y="3393106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Yes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494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036" y="571691"/>
            <a:ext cx="11521926" cy="587498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E01F46-8BC3-4DD4-AEB2-D87D386478DE}"/>
              </a:ext>
            </a:extLst>
          </p:cNvPr>
          <p:cNvSpPr txBox="1"/>
          <p:nvPr/>
        </p:nvSpPr>
        <p:spPr>
          <a:xfrm>
            <a:off x="1682496" y="6446768"/>
            <a:ext cx="8037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Example of the 3 </a:t>
            </a:r>
            <a:r>
              <a:rPr lang="fr-FR" dirty="0" err="1">
                <a:solidFill>
                  <a:schemeClr val="bg1"/>
                </a:solidFill>
              </a:rPr>
              <a:t>ATs</a:t>
            </a:r>
            <a:r>
              <a:rPr lang="fr-FR" dirty="0">
                <a:solidFill>
                  <a:schemeClr val="bg1"/>
                </a:solidFill>
              </a:rPr>
              <a:t> configurations  </a:t>
            </a:r>
            <a:r>
              <a:rPr lang="fr-FR" dirty="0" err="1">
                <a:solidFill>
                  <a:schemeClr val="bg1"/>
                </a:solidFill>
              </a:rPr>
              <a:t>currently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offered</a:t>
            </a:r>
            <a:r>
              <a:rPr lang="fr-FR" dirty="0">
                <a:solidFill>
                  <a:schemeClr val="bg1"/>
                </a:solidFill>
              </a:rPr>
              <a:t>: SMALL, MEDIUM, and LARGE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A480629-9E5E-4E50-9F91-1572DC2EC6BD}"/>
              </a:ext>
            </a:extLst>
          </p:cNvPr>
          <p:cNvSpPr txBox="1"/>
          <p:nvPr/>
        </p:nvSpPr>
        <p:spPr>
          <a:xfrm>
            <a:off x="3474720" y="4846320"/>
            <a:ext cx="2475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1) The best </a:t>
            </a:r>
            <a:r>
              <a:rPr lang="fr-FR" dirty="0" err="1"/>
              <a:t>is</a:t>
            </a:r>
            <a:r>
              <a:rPr lang="fr-FR" dirty="0"/>
              <a:t> the SMALL</a:t>
            </a:r>
            <a:endParaRPr lang="en-US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35FA0D6-E022-4264-93DE-031E50DEC8CE}"/>
              </a:ext>
            </a:extLst>
          </p:cNvPr>
          <p:cNvSpPr txBox="1"/>
          <p:nvPr/>
        </p:nvSpPr>
        <p:spPr>
          <a:xfrm>
            <a:off x="2868168" y="2524340"/>
            <a:ext cx="1648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2) </a:t>
            </a:r>
            <a:r>
              <a:rPr lang="fr-FR" dirty="0" err="1"/>
              <a:t>Then</a:t>
            </a:r>
            <a:r>
              <a:rPr lang="fr-FR" dirty="0"/>
              <a:t> the </a:t>
            </a:r>
            <a:r>
              <a:rPr lang="fr-FR" dirty="0" err="1"/>
              <a:t>UTs</a:t>
            </a:r>
            <a:endParaRPr lang="en-US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6DC6C2C-2CD7-4F94-BC57-119A5E9E65AF}"/>
              </a:ext>
            </a:extLst>
          </p:cNvPr>
          <p:cNvSpPr txBox="1"/>
          <p:nvPr/>
        </p:nvSpPr>
        <p:spPr>
          <a:xfrm>
            <a:off x="5205984" y="3315998"/>
            <a:ext cx="2725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4) the LARGE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even</a:t>
            </a:r>
            <a:r>
              <a:rPr lang="fr-FR" dirty="0"/>
              <a:t> </a:t>
            </a:r>
            <a:r>
              <a:rPr lang="fr-FR" dirty="0" err="1"/>
              <a:t>worse</a:t>
            </a:r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7CAAF11-3FF2-4627-9ADD-5B5F1D3848E6}"/>
              </a:ext>
            </a:extLst>
          </p:cNvPr>
          <p:cNvSpPr txBox="1"/>
          <p:nvPr/>
        </p:nvSpPr>
        <p:spPr>
          <a:xfrm>
            <a:off x="5205984" y="4081159"/>
            <a:ext cx="2870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3) the MEDIUM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pretty</a:t>
            </a:r>
            <a:r>
              <a:rPr lang="fr-FR" dirty="0"/>
              <a:t> </a:t>
            </a:r>
            <a:r>
              <a:rPr lang="fr-FR" dirty="0" err="1"/>
              <a:t>bad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521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9CB5E504-5ECC-4A11-83CE-1CF247D7F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338" y="571691"/>
            <a:ext cx="11551323" cy="587498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EE01F46-8BC3-4DD4-AEB2-D87D386478DE}"/>
              </a:ext>
            </a:extLst>
          </p:cNvPr>
          <p:cNvSpPr txBox="1"/>
          <p:nvPr/>
        </p:nvSpPr>
        <p:spPr>
          <a:xfrm>
            <a:off x="1682496" y="6446768"/>
            <a:ext cx="8037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Example of the 3 </a:t>
            </a:r>
            <a:r>
              <a:rPr lang="fr-FR" dirty="0" err="1">
                <a:solidFill>
                  <a:schemeClr val="bg1"/>
                </a:solidFill>
              </a:rPr>
              <a:t>ATs</a:t>
            </a:r>
            <a:r>
              <a:rPr lang="fr-FR" dirty="0">
                <a:solidFill>
                  <a:schemeClr val="bg1"/>
                </a:solidFill>
              </a:rPr>
              <a:t> configurations  </a:t>
            </a:r>
            <a:r>
              <a:rPr lang="fr-FR" dirty="0" err="1">
                <a:solidFill>
                  <a:schemeClr val="bg1"/>
                </a:solidFill>
              </a:rPr>
              <a:t>currently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offered</a:t>
            </a:r>
            <a:r>
              <a:rPr lang="fr-FR" dirty="0">
                <a:solidFill>
                  <a:schemeClr val="bg1"/>
                </a:solidFill>
              </a:rPr>
              <a:t>: SMALL, MEDIUM, and LARGE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A480629-9E5E-4E50-9F91-1572DC2EC6BD}"/>
              </a:ext>
            </a:extLst>
          </p:cNvPr>
          <p:cNvSpPr txBox="1"/>
          <p:nvPr/>
        </p:nvSpPr>
        <p:spPr>
          <a:xfrm>
            <a:off x="444496" y="2524340"/>
            <a:ext cx="2475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1) The best </a:t>
            </a:r>
            <a:r>
              <a:rPr lang="fr-FR" dirty="0" err="1"/>
              <a:t>is</a:t>
            </a:r>
            <a:r>
              <a:rPr lang="fr-FR" dirty="0"/>
              <a:t> the SMALL</a:t>
            </a:r>
            <a:endParaRPr lang="en-US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35FA0D6-E022-4264-93DE-031E50DEC8CE}"/>
              </a:ext>
            </a:extLst>
          </p:cNvPr>
          <p:cNvSpPr txBox="1"/>
          <p:nvPr/>
        </p:nvSpPr>
        <p:spPr>
          <a:xfrm>
            <a:off x="444496" y="2866836"/>
            <a:ext cx="1648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2) </a:t>
            </a:r>
            <a:r>
              <a:rPr lang="fr-FR" dirty="0" err="1"/>
              <a:t>Then</a:t>
            </a:r>
            <a:r>
              <a:rPr lang="fr-FR" dirty="0"/>
              <a:t> the </a:t>
            </a:r>
            <a:r>
              <a:rPr lang="fr-FR" dirty="0" err="1"/>
              <a:t>UTs</a:t>
            </a:r>
            <a:endParaRPr lang="en-US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6DC6C2C-2CD7-4F94-BC57-119A5E9E65AF}"/>
              </a:ext>
            </a:extLst>
          </p:cNvPr>
          <p:cNvSpPr txBox="1"/>
          <p:nvPr/>
        </p:nvSpPr>
        <p:spPr>
          <a:xfrm>
            <a:off x="444496" y="3578664"/>
            <a:ext cx="2725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4) the LARGE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even</a:t>
            </a:r>
            <a:r>
              <a:rPr lang="fr-FR" dirty="0"/>
              <a:t> </a:t>
            </a:r>
            <a:r>
              <a:rPr lang="fr-FR" dirty="0" err="1"/>
              <a:t>worse</a:t>
            </a:r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7CAAF11-3FF2-4627-9ADD-5B5F1D3848E6}"/>
              </a:ext>
            </a:extLst>
          </p:cNvPr>
          <p:cNvSpPr txBox="1"/>
          <p:nvPr/>
        </p:nvSpPr>
        <p:spPr>
          <a:xfrm>
            <a:off x="444496" y="3209332"/>
            <a:ext cx="2870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3) the MEDIUM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pretty</a:t>
            </a:r>
            <a:r>
              <a:rPr lang="fr-FR" dirty="0"/>
              <a:t> </a:t>
            </a:r>
            <a:r>
              <a:rPr lang="fr-FR" dirty="0" err="1"/>
              <a:t>bad</a:t>
            </a:r>
            <a:endParaRPr lang="en-US" dirty="0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6CC7C51-E834-4B3F-B507-77EC8985B71D}"/>
              </a:ext>
            </a:extLst>
          </p:cNvPr>
          <p:cNvGrpSpPr/>
          <p:nvPr/>
        </p:nvGrpSpPr>
        <p:grpSpPr>
          <a:xfrm>
            <a:off x="6096000" y="3209332"/>
            <a:ext cx="5101787" cy="457412"/>
            <a:chOff x="6096000" y="3209332"/>
            <a:chExt cx="5101787" cy="457412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9AC5338D-3E0A-4C61-A889-3B4EFC97E947}"/>
                </a:ext>
              </a:extLst>
            </p:cNvPr>
            <p:cNvSpPr/>
            <p:nvPr/>
          </p:nvSpPr>
          <p:spPr>
            <a:xfrm>
              <a:off x="6096000" y="3209332"/>
              <a:ext cx="515112" cy="45741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09DBA59A-2E9F-48B8-8736-E093B69C878A}"/>
                </a:ext>
              </a:extLst>
            </p:cNvPr>
            <p:cNvSpPr txBox="1"/>
            <p:nvPr/>
          </p:nvSpPr>
          <p:spPr>
            <a:xfrm>
              <a:off x="6755802" y="3263160"/>
              <a:ext cx="4441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srgbClr val="FF0000"/>
                  </a:solidFill>
                </a:rPr>
                <a:t>AT on J3 station </a:t>
              </a:r>
              <a:r>
                <a:rPr lang="fr-FR" dirty="0" err="1">
                  <a:solidFill>
                    <a:srgbClr val="FF0000"/>
                  </a:solidFill>
                </a:rPr>
                <a:t>is</a:t>
              </a:r>
              <a:r>
                <a:rPr lang="fr-FR" dirty="0">
                  <a:solidFill>
                    <a:srgbClr val="FF0000"/>
                  </a:solidFill>
                </a:rPr>
                <a:t> </a:t>
              </a:r>
              <a:r>
                <a:rPr lang="fr-FR" dirty="0" err="1">
                  <a:solidFill>
                    <a:srgbClr val="FF0000"/>
                  </a:solidFill>
                </a:rPr>
                <a:t>heavily</a:t>
              </a:r>
              <a:r>
                <a:rPr lang="fr-FR" dirty="0">
                  <a:solidFill>
                    <a:srgbClr val="FF0000"/>
                  </a:solidFill>
                </a:rPr>
                <a:t> </a:t>
              </a:r>
              <a:r>
                <a:rPr lang="fr-FR" dirty="0" err="1">
                  <a:solidFill>
                    <a:srgbClr val="FF0000"/>
                  </a:solidFill>
                </a:rPr>
                <a:t>shawdowed</a:t>
              </a:r>
              <a:r>
                <a:rPr lang="fr-FR" dirty="0">
                  <a:solidFill>
                    <a:srgbClr val="FF0000"/>
                  </a:solidFill>
                </a:rPr>
                <a:t> by UT4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1C9EDCE8-C5DC-4182-9BF8-7A6A165BC685}"/>
              </a:ext>
            </a:extLst>
          </p:cNvPr>
          <p:cNvGrpSpPr/>
          <p:nvPr/>
        </p:nvGrpSpPr>
        <p:grpSpPr>
          <a:xfrm>
            <a:off x="5078498" y="4485584"/>
            <a:ext cx="6162906" cy="554499"/>
            <a:chOff x="5078498" y="4485584"/>
            <a:chExt cx="6162906" cy="55449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19C9534-8D97-4455-8DAE-560060030176}"/>
                </a:ext>
              </a:extLst>
            </p:cNvPr>
            <p:cNvSpPr/>
            <p:nvPr/>
          </p:nvSpPr>
          <p:spPr>
            <a:xfrm rot="20450657">
              <a:off x="5078498" y="4749627"/>
              <a:ext cx="1435099" cy="290456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11E684B7-5D95-4C27-8F56-50497500B7D6}"/>
                </a:ext>
              </a:extLst>
            </p:cNvPr>
            <p:cNvSpPr txBox="1"/>
            <p:nvPr/>
          </p:nvSpPr>
          <p:spPr>
            <a:xfrm>
              <a:off x="6521522" y="4485584"/>
              <a:ext cx="47198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Delay line are </a:t>
              </a:r>
              <a:r>
                <a:rPr lang="fr-FR" dirty="0" err="1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too</a:t>
              </a:r>
              <a:r>
                <a:rPr lang="fr-FR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short for the </a:t>
              </a:r>
              <a:r>
                <a:rPr lang="fr-FR" dirty="0" err="1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longest</a:t>
              </a:r>
              <a:r>
                <a:rPr lang="fr-FR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fr-FR" dirty="0" err="1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baselines</a:t>
              </a:r>
              <a:endPara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3" name="Encre 22">
                <a:extLst>
                  <a:ext uri="{FF2B5EF4-FFF2-40B4-BE49-F238E27FC236}">
                    <a16:creationId xmlns:a16="http://schemas.microsoft.com/office/drawing/2014/main" id="{E021BF3A-08A8-4C5A-862F-16ED51755B62}"/>
                  </a:ext>
                </a:extLst>
              </p14:cNvPr>
              <p14:cNvContentPartPr/>
              <p14:nvPr/>
            </p14:nvContentPartPr>
            <p14:xfrm>
              <a:off x="3753826" y="3677824"/>
              <a:ext cx="38520" cy="30960"/>
            </p14:xfrm>
          </p:contentPart>
        </mc:Choice>
        <mc:Fallback>
          <p:pic>
            <p:nvPicPr>
              <p:cNvPr id="23" name="Encre 22">
                <a:extLst>
                  <a:ext uri="{FF2B5EF4-FFF2-40B4-BE49-F238E27FC236}">
                    <a16:creationId xmlns:a16="http://schemas.microsoft.com/office/drawing/2014/main" id="{E021BF3A-08A8-4C5A-862F-16ED51755B6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36186" y="3642184"/>
                <a:ext cx="74160" cy="10260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oupe 28">
            <a:extLst>
              <a:ext uri="{FF2B5EF4-FFF2-40B4-BE49-F238E27FC236}">
                <a16:creationId xmlns:a16="http://schemas.microsoft.com/office/drawing/2014/main" id="{151476B4-4279-41CA-BA50-F1591CCE4C0A}"/>
              </a:ext>
            </a:extLst>
          </p:cNvPr>
          <p:cNvGrpSpPr/>
          <p:nvPr/>
        </p:nvGrpSpPr>
        <p:grpSpPr>
          <a:xfrm>
            <a:off x="2549266" y="2818144"/>
            <a:ext cx="2671200" cy="1798560"/>
            <a:chOff x="2549266" y="2818144"/>
            <a:chExt cx="2671200" cy="1798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66626912-C3D9-466A-8FF3-C5589CA356BE}"/>
                    </a:ext>
                  </a:extLst>
                </p14:cNvPr>
                <p14:cNvContentPartPr/>
                <p14:nvPr/>
              </p14:nvContentPartPr>
              <p14:xfrm>
                <a:off x="3656986" y="3539224"/>
                <a:ext cx="316800" cy="392400"/>
              </p14:xfrm>
            </p:contentPart>
          </mc:Choice>
          <mc:Fallback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66626912-C3D9-466A-8FF3-C5589CA356B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639346" y="3503224"/>
                  <a:ext cx="352440" cy="46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00553DB2-086F-4989-AAF6-3FFF4DED5D23}"/>
                    </a:ext>
                  </a:extLst>
                </p14:cNvPr>
                <p14:cNvContentPartPr/>
                <p14:nvPr/>
              </p14:nvContentPartPr>
              <p14:xfrm>
                <a:off x="2549266" y="2916424"/>
                <a:ext cx="290880" cy="228960"/>
              </p14:xfrm>
            </p:contentPart>
          </mc:Choice>
          <mc:Fallback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00553DB2-086F-4989-AAF6-3FFF4DED5D23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531266" y="2880784"/>
                  <a:ext cx="326520" cy="30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4A560DCE-048A-4B09-8AEE-A933BDC62508}"/>
                    </a:ext>
                  </a:extLst>
                </p14:cNvPr>
                <p14:cNvContentPartPr/>
                <p14:nvPr/>
              </p14:nvContentPartPr>
              <p14:xfrm>
                <a:off x="4076746" y="3754144"/>
                <a:ext cx="1143720" cy="862560"/>
              </p14:xfrm>
            </p:contentPart>
          </mc:Choice>
          <mc:Fallback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4A560DCE-048A-4B09-8AEE-A933BDC62508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058746" y="3718504"/>
                  <a:ext cx="1179360" cy="9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2ADB865E-B633-41DD-B3F9-C20EDA208FA2}"/>
                    </a:ext>
                  </a:extLst>
                </p14:cNvPr>
                <p14:cNvContentPartPr/>
                <p14:nvPr/>
              </p14:nvContentPartPr>
              <p14:xfrm>
                <a:off x="3140746" y="2818144"/>
                <a:ext cx="1994760" cy="1721160"/>
              </p14:xfrm>
            </p:contentPart>
          </mc:Choice>
          <mc:Fallback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2ADB865E-B633-41DD-B3F9-C20EDA208FA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123106" y="2782504"/>
                  <a:ext cx="2030400" cy="1792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805C6E08-48BC-4998-896F-3C6B21599D8A}"/>
              </a:ext>
            </a:extLst>
          </p:cNvPr>
          <p:cNvGrpSpPr/>
          <p:nvPr/>
        </p:nvGrpSpPr>
        <p:grpSpPr>
          <a:xfrm>
            <a:off x="3331906" y="3086704"/>
            <a:ext cx="2948400" cy="774000"/>
            <a:chOff x="3331906" y="3086704"/>
            <a:chExt cx="2948400" cy="774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8D7F1C61-46A3-42A1-A46B-AE9D084CF85B}"/>
                    </a:ext>
                  </a:extLst>
                </p14:cNvPr>
                <p14:cNvContentPartPr/>
                <p14:nvPr/>
              </p14:nvContentPartPr>
              <p14:xfrm>
                <a:off x="3331906" y="3655504"/>
                <a:ext cx="244080" cy="205200"/>
              </p14:xfrm>
            </p:contentPart>
          </mc:Choice>
          <mc:Fallback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8D7F1C61-46A3-42A1-A46B-AE9D084CF85B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313906" y="3619864"/>
                  <a:ext cx="27972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BE779B28-2260-490E-81A3-251105987F8C}"/>
                    </a:ext>
                  </a:extLst>
                </p14:cNvPr>
                <p14:cNvContentPartPr/>
                <p14:nvPr/>
              </p14:nvContentPartPr>
              <p14:xfrm>
                <a:off x="3333346" y="3236824"/>
                <a:ext cx="274320" cy="173880"/>
              </p14:xfrm>
            </p:contentPart>
          </mc:Choice>
          <mc:Fallback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BE779B28-2260-490E-81A3-251105987F8C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315706" y="3200824"/>
                  <a:ext cx="309960" cy="24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94EB2B8A-97B5-45D9-946A-68B1D6B05377}"/>
                    </a:ext>
                  </a:extLst>
                </p14:cNvPr>
                <p14:cNvContentPartPr/>
                <p14:nvPr/>
              </p14:nvContentPartPr>
              <p14:xfrm>
                <a:off x="3452866" y="3086704"/>
                <a:ext cx="2811600" cy="129960"/>
              </p14:xfrm>
            </p:contentPart>
          </mc:Choice>
          <mc:Fallback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94EB2B8A-97B5-45D9-946A-68B1D6B05377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435226" y="3051064"/>
                  <a:ext cx="284724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A3A0F37B-EB55-4BD5-81A3-A65B24BB6BAF}"/>
                    </a:ext>
                  </a:extLst>
                </p14:cNvPr>
                <p14:cNvContentPartPr/>
                <p14:nvPr/>
              </p14:nvContentPartPr>
              <p14:xfrm>
                <a:off x="3442066" y="3118384"/>
                <a:ext cx="2838240" cy="560520"/>
              </p14:xfrm>
            </p:contentPart>
          </mc:Choice>
          <mc:Fallback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A3A0F37B-EB55-4BD5-81A3-A65B24BB6BAF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24066" y="3082744"/>
                  <a:ext cx="2873880" cy="632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80665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9" y="1833561"/>
            <a:ext cx="3428587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85CE749-D9B7-4516-B95F-1D6A632E5BD9}"/>
              </a:ext>
            </a:extLst>
          </p:cNvPr>
          <p:cNvSpPr/>
          <p:nvPr/>
        </p:nvSpPr>
        <p:spPr>
          <a:xfrm>
            <a:off x="213075" y="3984665"/>
            <a:ext cx="3332061" cy="25543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13074" y="4985942"/>
            <a:ext cx="525503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3648456" y="807476"/>
            <a:ext cx="3543127" cy="11609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to April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4CAE179-CA3F-4F93-9CBC-D170A05C2620}"/>
              </a:ext>
            </a:extLst>
          </p:cNvPr>
          <p:cNvSpPr/>
          <p:nvPr/>
        </p:nvSpPr>
        <p:spPr>
          <a:xfrm>
            <a:off x="213075" y="2105080"/>
            <a:ext cx="5017293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9CBCC1B-7BAF-4E44-9CE1-C8B7B393E13A}"/>
              </a:ext>
            </a:extLst>
          </p:cNvPr>
          <p:cNvSpPr/>
          <p:nvPr/>
        </p:nvSpPr>
        <p:spPr>
          <a:xfrm>
            <a:off x="206281" y="2365938"/>
            <a:ext cx="503088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759311"/>
            <a:ext cx="490396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9" y="3454395"/>
            <a:ext cx="480933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070497A-DAC9-421E-9DCA-A0A549260B60}"/>
              </a:ext>
            </a:extLst>
          </p:cNvPr>
          <p:cNvSpPr/>
          <p:nvPr/>
        </p:nvSpPr>
        <p:spPr>
          <a:xfrm>
            <a:off x="219869" y="4256455"/>
            <a:ext cx="5161498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19869" y="4542914"/>
            <a:ext cx="4324699" cy="25396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219869" y="5680912"/>
            <a:ext cx="332526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9D060E6-4D71-4B65-9EE7-677AC73E8DD2}"/>
              </a:ext>
            </a:extLst>
          </p:cNvPr>
          <p:cNvSpPr/>
          <p:nvPr/>
        </p:nvSpPr>
        <p:spPr>
          <a:xfrm>
            <a:off x="219868" y="5967600"/>
            <a:ext cx="525503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58C9917-45EC-410F-AAD9-9A4388FC5BFF}"/>
              </a:ext>
            </a:extLst>
          </p:cNvPr>
          <p:cNvSpPr/>
          <p:nvPr/>
        </p:nvSpPr>
        <p:spPr>
          <a:xfrm>
            <a:off x="7191582" y="101327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D6DA5FB3-E849-425E-B189-4D12AD3B3CA5}"/>
              </a:ext>
            </a:extLst>
          </p:cNvPr>
          <p:cNvCxnSpPr>
            <a:cxnSpLocks/>
            <a:endCxn id="67" idx="1"/>
          </p:cNvCxnSpPr>
          <p:nvPr/>
        </p:nvCxnSpPr>
        <p:spPr>
          <a:xfrm flipV="1">
            <a:off x="5237162" y="1134501"/>
            <a:ext cx="1954420" cy="11257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159CA7AF-D3D7-4BBD-B1B2-2F47967F0B78}"/>
              </a:ext>
            </a:extLst>
          </p:cNvPr>
          <p:cNvSpPr txBox="1"/>
          <p:nvPr/>
        </p:nvSpPr>
        <p:spPr>
          <a:xfrm>
            <a:off x="7252543" y="98902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December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D05621E-CDEF-48EE-8809-084C85B7803A}"/>
              </a:ext>
            </a:extLst>
          </p:cNvPr>
          <p:cNvSpPr/>
          <p:nvPr/>
        </p:nvSpPr>
        <p:spPr>
          <a:xfrm>
            <a:off x="7184788" y="1319813"/>
            <a:ext cx="4629665" cy="53895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EC3386CB-F1C6-4A96-9651-F3EABEDF750F}"/>
              </a:ext>
            </a:extLst>
          </p:cNvPr>
          <p:cNvCxnSpPr>
            <a:cxnSpLocks/>
            <a:stCxn id="56" idx="3"/>
            <a:endCxn id="70" idx="1"/>
          </p:cNvCxnSpPr>
          <p:nvPr/>
        </p:nvCxnSpPr>
        <p:spPr>
          <a:xfrm flipV="1">
            <a:off x="5237162" y="1589290"/>
            <a:ext cx="1947626" cy="9115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>
            <a:extLst>
              <a:ext uri="{FF2B5EF4-FFF2-40B4-BE49-F238E27FC236}">
                <a16:creationId xmlns:a16="http://schemas.microsoft.com/office/drawing/2014/main" id="{1B9C7172-F5DF-4A20-AF51-D6A6CECEAA76}"/>
              </a:ext>
            </a:extLst>
          </p:cNvPr>
          <p:cNvSpPr txBox="1"/>
          <p:nvPr/>
        </p:nvSpPr>
        <p:spPr>
          <a:xfrm>
            <a:off x="7245749" y="1295559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Optimal date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α</a:t>
            </a:r>
            <a:endParaRPr lang="fr-FR" sz="1600" dirty="0">
              <a:solidFill>
                <a:schemeClr val="bg1"/>
              </a:solidFill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But the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91582" y="1936640"/>
            <a:ext cx="4629665" cy="109247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5123830" y="2482877"/>
            <a:ext cx="2067752" cy="41133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5017" y="1953042"/>
            <a:ext cx="446920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Moving </a:t>
            </a:r>
            <a:r>
              <a:rPr lang="fr-FR" sz="1600" dirty="0" err="1">
                <a:solidFill>
                  <a:schemeClr val="bg1"/>
                </a:solidFill>
              </a:rPr>
              <a:t>telescopes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allows</a:t>
            </a:r>
            <a:r>
              <a:rPr lang="fr-FR" sz="1600" dirty="0">
                <a:solidFill>
                  <a:schemeClr val="bg1"/>
                </a:solidFill>
              </a:rPr>
              <a:t> to </a:t>
            </a:r>
            <a:r>
              <a:rPr lang="fr-FR" sz="1600" dirty="0" err="1">
                <a:solidFill>
                  <a:schemeClr val="bg1"/>
                </a:solidFill>
              </a:rPr>
              <a:t>obtain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different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lengths</a:t>
            </a:r>
            <a:r>
              <a:rPr lang="fr-FR" sz="1600" dirty="0">
                <a:solidFill>
                  <a:schemeClr val="bg1"/>
                </a:solidFill>
              </a:rPr>
              <a:t> and orientations, </a:t>
            </a:r>
            <a:r>
              <a:rPr lang="fr-FR" sz="1600" dirty="0" err="1">
                <a:solidFill>
                  <a:schemeClr val="bg1"/>
                </a:solidFill>
              </a:rPr>
              <a:t>thus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improving</a:t>
            </a:r>
            <a:r>
              <a:rPr lang="fr-FR" sz="1600" dirty="0">
                <a:solidFill>
                  <a:schemeClr val="bg1"/>
                </a:solidFill>
              </a:rPr>
              <a:t> the sampling of the Fourier </a:t>
            </a:r>
            <a:r>
              <a:rPr lang="fr-FR" sz="1600" dirty="0" err="1">
                <a:solidFill>
                  <a:schemeClr val="bg1"/>
                </a:solidFill>
              </a:rPr>
              <a:t>space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called</a:t>
            </a:r>
            <a:r>
              <a:rPr lang="fr-FR" sz="1600" dirty="0">
                <a:solidFill>
                  <a:schemeClr val="bg1"/>
                </a:solidFill>
              </a:rPr>
              <a:t> UV </a:t>
            </a:r>
            <a:r>
              <a:rPr lang="fr-FR" sz="1600" dirty="0" err="1">
                <a:solidFill>
                  <a:schemeClr val="bg1"/>
                </a:solidFill>
              </a:rPr>
              <a:t>coverage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81291CB-77AD-486C-806C-F6273AD7F6ED}"/>
              </a:ext>
            </a:extLst>
          </p:cNvPr>
          <p:cNvSpPr/>
          <p:nvPr/>
        </p:nvSpPr>
        <p:spPr>
          <a:xfrm>
            <a:off x="7196761" y="3102057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1937AB63-D75A-4E4C-9384-4A24A06C193A}"/>
              </a:ext>
            </a:extLst>
          </p:cNvPr>
          <p:cNvCxnSpPr>
            <a:cxnSpLocks/>
            <a:stCxn id="61" idx="3"/>
            <a:endCxn id="80" idx="1"/>
          </p:cNvCxnSpPr>
          <p:nvPr/>
        </p:nvCxnSpPr>
        <p:spPr>
          <a:xfrm flipV="1">
            <a:off x="5029200" y="3223284"/>
            <a:ext cx="2167561" cy="36601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ZoneTexte 81">
            <a:extLst>
              <a:ext uri="{FF2B5EF4-FFF2-40B4-BE49-F238E27FC236}">
                <a16:creationId xmlns:a16="http://schemas.microsoft.com/office/drawing/2014/main" id="{44B2C2C2-4F8A-470A-8EE1-44057A31042B}"/>
              </a:ext>
            </a:extLst>
          </p:cNvPr>
          <p:cNvSpPr txBox="1"/>
          <p:nvPr/>
        </p:nvSpPr>
        <p:spPr>
          <a:xfrm>
            <a:off x="7257722" y="307780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6DE4936-DBA9-4C99-83E7-9A9834F02B95}"/>
              </a:ext>
            </a:extLst>
          </p:cNvPr>
          <p:cNvSpPr/>
          <p:nvPr/>
        </p:nvSpPr>
        <p:spPr>
          <a:xfrm>
            <a:off x="7191582" y="341736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F5E19D7-F289-4997-B12D-CE02E48212D1}"/>
              </a:ext>
            </a:extLst>
          </p:cNvPr>
          <p:cNvCxnSpPr>
            <a:cxnSpLocks/>
            <a:endCxn id="84" idx="1"/>
          </p:cNvCxnSpPr>
          <p:nvPr/>
        </p:nvCxnSpPr>
        <p:spPr>
          <a:xfrm flipV="1">
            <a:off x="3545136" y="3538587"/>
            <a:ext cx="3646446" cy="5582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>
            <a:extLst>
              <a:ext uri="{FF2B5EF4-FFF2-40B4-BE49-F238E27FC236}">
                <a16:creationId xmlns:a16="http://schemas.microsoft.com/office/drawing/2014/main" id="{9A23EFB5-0B36-4A89-B2C2-86526CFE3449}"/>
              </a:ext>
            </a:extLst>
          </p:cNvPr>
          <p:cNvSpPr txBox="1"/>
          <p:nvPr/>
        </p:nvSpPr>
        <p:spPr>
          <a:xfrm>
            <a:off x="7252543" y="3393106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Yes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1FB2876-AB1D-47A2-A4E1-EF9ED3D8DA61}"/>
              </a:ext>
            </a:extLst>
          </p:cNvPr>
          <p:cNvSpPr/>
          <p:nvPr/>
        </p:nvSpPr>
        <p:spPr>
          <a:xfrm>
            <a:off x="7191582" y="3725583"/>
            <a:ext cx="4629665" cy="48983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28C39BA5-6420-4F3A-8285-68914911D545}"/>
              </a:ext>
            </a:extLst>
          </p:cNvPr>
          <p:cNvCxnSpPr>
            <a:cxnSpLocks/>
            <a:stCxn id="63" idx="3"/>
            <a:endCxn id="88" idx="1"/>
          </p:cNvCxnSpPr>
          <p:nvPr/>
        </p:nvCxnSpPr>
        <p:spPr>
          <a:xfrm flipV="1">
            <a:off x="5381367" y="3970500"/>
            <a:ext cx="1810215" cy="42608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ZoneTexte 89">
            <a:extLst>
              <a:ext uri="{FF2B5EF4-FFF2-40B4-BE49-F238E27FC236}">
                <a16:creationId xmlns:a16="http://schemas.microsoft.com/office/drawing/2014/main" id="{E64352D4-B613-4B43-B083-536202577F4B}"/>
              </a:ext>
            </a:extLst>
          </p:cNvPr>
          <p:cNvSpPr txBox="1"/>
          <p:nvPr/>
        </p:nvSpPr>
        <p:spPr>
          <a:xfrm>
            <a:off x="7252543" y="3701329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Longest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: A0-B2-D0-C1</a:t>
            </a:r>
          </a:p>
          <a:p>
            <a:pPr algn="ctr"/>
            <a:r>
              <a:rPr lang="fr-FR" sz="1600" dirty="0" err="1">
                <a:solidFill>
                  <a:schemeClr val="bg1"/>
                </a:solidFill>
              </a:rPr>
              <a:t>Shortest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: A0-G1-J2-J3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84787" y="4263051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endCxn id="98" idx="1"/>
          </p:cNvCxnSpPr>
          <p:nvPr/>
        </p:nvCxnSpPr>
        <p:spPr>
          <a:xfrm flipV="1">
            <a:off x="4544568" y="4384278"/>
            <a:ext cx="2640219" cy="29795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45748" y="4238797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184786" y="4574975"/>
            <a:ext cx="4629665" cy="810788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 flipV="1">
            <a:off x="5468111" y="4980369"/>
            <a:ext cx="1716675" cy="1457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45747" y="4550721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just">
              <a:buAutoNum type="arabicParenR"/>
            </a:pPr>
            <a:r>
              <a:rPr lang="fr-FR" sz="1600" dirty="0">
                <a:solidFill>
                  <a:schemeClr val="bg1"/>
                </a:solidFill>
              </a:rPr>
              <a:t>Delay </a:t>
            </a:r>
            <a:r>
              <a:rPr lang="fr-FR" sz="1600" dirty="0" err="1">
                <a:solidFill>
                  <a:schemeClr val="bg1"/>
                </a:solidFill>
              </a:rPr>
              <a:t>lines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constraints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reduce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on the </a:t>
            </a:r>
            <a:r>
              <a:rPr lang="fr-FR" sz="1600" dirty="0" err="1">
                <a:solidFill>
                  <a:schemeClr val="bg1"/>
                </a:solidFill>
              </a:rPr>
              <a:t>longest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baselines</a:t>
            </a:r>
            <a:endParaRPr lang="fr-FR" sz="1600" dirty="0">
              <a:solidFill>
                <a:schemeClr val="bg1"/>
              </a:solidFill>
            </a:endParaRPr>
          </a:p>
          <a:p>
            <a:pPr marL="342900" indent="-342900" algn="just">
              <a:buAutoNum type="arabicParenR"/>
            </a:pPr>
            <a:r>
              <a:rPr lang="fr-FR" sz="1600" dirty="0" err="1">
                <a:solidFill>
                  <a:schemeClr val="bg1"/>
                </a:solidFill>
              </a:rPr>
              <a:t>Shadowing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UTs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mainly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J3)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152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912" y="571691"/>
            <a:ext cx="11504174" cy="587498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E01F46-8BC3-4DD4-AEB2-D87D386478DE}"/>
              </a:ext>
            </a:extLst>
          </p:cNvPr>
          <p:cNvSpPr txBox="1"/>
          <p:nvPr/>
        </p:nvSpPr>
        <p:spPr>
          <a:xfrm>
            <a:off x="1682496" y="6446768"/>
            <a:ext cx="8037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Example of the 3 </a:t>
            </a:r>
            <a:r>
              <a:rPr lang="fr-FR" dirty="0" err="1">
                <a:solidFill>
                  <a:schemeClr val="bg1"/>
                </a:solidFill>
              </a:rPr>
              <a:t>ATs</a:t>
            </a:r>
            <a:r>
              <a:rPr lang="fr-FR" dirty="0">
                <a:solidFill>
                  <a:schemeClr val="bg1"/>
                </a:solidFill>
              </a:rPr>
              <a:t> configurations  </a:t>
            </a:r>
            <a:r>
              <a:rPr lang="fr-FR" dirty="0" err="1">
                <a:solidFill>
                  <a:schemeClr val="bg1"/>
                </a:solidFill>
              </a:rPr>
              <a:t>currently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offered</a:t>
            </a:r>
            <a:r>
              <a:rPr lang="fr-FR" dirty="0">
                <a:solidFill>
                  <a:schemeClr val="bg1"/>
                </a:solidFill>
              </a:rPr>
              <a:t>: SMALL, MEDIUM, and LARGE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3869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9" y="1833561"/>
            <a:ext cx="3428587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85CE749-D9B7-4516-B95F-1D6A632E5BD9}"/>
              </a:ext>
            </a:extLst>
          </p:cNvPr>
          <p:cNvSpPr/>
          <p:nvPr/>
        </p:nvSpPr>
        <p:spPr>
          <a:xfrm>
            <a:off x="213075" y="3984665"/>
            <a:ext cx="3332061" cy="25543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13074" y="4985942"/>
            <a:ext cx="525503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3648456" y="807476"/>
            <a:ext cx="3543127" cy="11609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to April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4CAE179-CA3F-4F93-9CBC-D170A05C2620}"/>
              </a:ext>
            </a:extLst>
          </p:cNvPr>
          <p:cNvSpPr/>
          <p:nvPr/>
        </p:nvSpPr>
        <p:spPr>
          <a:xfrm>
            <a:off x="213075" y="2105080"/>
            <a:ext cx="5017293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9CBCC1B-7BAF-4E44-9CE1-C8B7B393E13A}"/>
              </a:ext>
            </a:extLst>
          </p:cNvPr>
          <p:cNvSpPr/>
          <p:nvPr/>
        </p:nvSpPr>
        <p:spPr>
          <a:xfrm>
            <a:off x="206281" y="2365938"/>
            <a:ext cx="503088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759311"/>
            <a:ext cx="490396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9" y="3454395"/>
            <a:ext cx="4809331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070497A-DAC9-421E-9DCA-A0A549260B60}"/>
              </a:ext>
            </a:extLst>
          </p:cNvPr>
          <p:cNvSpPr/>
          <p:nvPr/>
        </p:nvSpPr>
        <p:spPr>
          <a:xfrm>
            <a:off x="219869" y="4256455"/>
            <a:ext cx="5161498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19869" y="4542914"/>
            <a:ext cx="4324699" cy="25396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219869" y="5680912"/>
            <a:ext cx="332526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9D060E6-4D71-4B65-9EE7-677AC73E8DD2}"/>
              </a:ext>
            </a:extLst>
          </p:cNvPr>
          <p:cNvSpPr/>
          <p:nvPr/>
        </p:nvSpPr>
        <p:spPr>
          <a:xfrm>
            <a:off x="219868" y="5967600"/>
            <a:ext cx="525503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58C9917-45EC-410F-AAD9-9A4388FC5BFF}"/>
              </a:ext>
            </a:extLst>
          </p:cNvPr>
          <p:cNvSpPr/>
          <p:nvPr/>
        </p:nvSpPr>
        <p:spPr>
          <a:xfrm>
            <a:off x="7191582" y="101327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D6DA5FB3-E849-425E-B189-4D12AD3B3CA5}"/>
              </a:ext>
            </a:extLst>
          </p:cNvPr>
          <p:cNvCxnSpPr>
            <a:cxnSpLocks/>
            <a:endCxn id="67" idx="1"/>
          </p:cNvCxnSpPr>
          <p:nvPr/>
        </p:nvCxnSpPr>
        <p:spPr>
          <a:xfrm flipV="1">
            <a:off x="5237162" y="1134501"/>
            <a:ext cx="1954420" cy="11257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159CA7AF-D3D7-4BBD-B1B2-2F47967F0B78}"/>
              </a:ext>
            </a:extLst>
          </p:cNvPr>
          <p:cNvSpPr txBox="1"/>
          <p:nvPr/>
        </p:nvSpPr>
        <p:spPr>
          <a:xfrm>
            <a:off x="7252543" y="98902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December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D05621E-CDEF-48EE-8809-084C85B7803A}"/>
              </a:ext>
            </a:extLst>
          </p:cNvPr>
          <p:cNvSpPr/>
          <p:nvPr/>
        </p:nvSpPr>
        <p:spPr>
          <a:xfrm>
            <a:off x="7184788" y="1319813"/>
            <a:ext cx="4629665" cy="53895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EC3386CB-F1C6-4A96-9651-F3EABEDF750F}"/>
              </a:ext>
            </a:extLst>
          </p:cNvPr>
          <p:cNvCxnSpPr>
            <a:cxnSpLocks/>
            <a:stCxn id="56" idx="3"/>
            <a:endCxn id="70" idx="1"/>
          </p:cNvCxnSpPr>
          <p:nvPr/>
        </p:nvCxnSpPr>
        <p:spPr>
          <a:xfrm flipV="1">
            <a:off x="5237162" y="1589290"/>
            <a:ext cx="1947626" cy="9115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>
            <a:extLst>
              <a:ext uri="{FF2B5EF4-FFF2-40B4-BE49-F238E27FC236}">
                <a16:creationId xmlns:a16="http://schemas.microsoft.com/office/drawing/2014/main" id="{1B9C7172-F5DF-4A20-AF51-D6A6CECEAA76}"/>
              </a:ext>
            </a:extLst>
          </p:cNvPr>
          <p:cNvSpPr txBox="1"/>
          <p:nvPr/>
        </p:nvSpPr>
        <p:spPr>
          <a:xfrm>
            <a:off x="7245749" y="1295559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Optimal date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α</a:t>
            </a:r>
            <a:endParaRPr lang="fr-FR" sz="1600" dirty="0">
              <a:solidFill>
                <a:schemeClr val="bg1"/>
              </a:solidFill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But the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depends</a:t>
            </a:r>
            <a:r>
              <a:rPr lang="fr-FR" sz="1600" dirty="0">
                <a:solidFill>
                  <a:schemeClr val="bg1"/>
                </a:solidFill>
              </a:rPr>
              <a:t> on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91582" y="1936640"/>
            <a:ext cx="4629665" cy="109247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5123830" y="2482877"/>
            <a:ext cx="2067752" cy="41133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5017" y="1953042"/>
            <a:ext cx="446920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Moving </a:t>
            </a:r>
            <a:r>
              <a:rPr lang="fr-FR" sz="1600" dirty="0" err="1">
                <a:solidFill>
                  <a:schemeClr val="bg1"/>
                </a:solidFill>
              </a:rPr>
              <a:t>telescopes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allows</a:t>
            </a:r>
            <a:r>
              <a:rPr lang="fr-FR" sz="1600" dirty="0">
                <a:solidFill>
                  <a:schemeClr val="bg1"/>
                </a:solidFill>
              </a:rPr>
              <a:t> to </a:t>
            </a:r>
            <a:r>
              <a:rPr lang="fr-FR" sz="1600" dirty="0" err="1">
                <a:solidFill>
                  <a:schemeClr val="bg1"/>
                </a:solidFill>
              </a:rPr>
              <a:t>obtain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different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lengths</a:t>
            </a:r>
            <a:r>
              <a:rPr lang="fr-FR" sz="1600" dirty="0">
                <a:solidFill>
                  <a:schemeClr val="bg1"/>
                </a:solidFill>
              </a:rPr>
              <a:t> and orientations, </a:t>
            </a:r>
            <a:r>
              <a:rPr lang="fr-FR" sz="1600" dirty="0" err="1">
                <a:solidFill>
                  <a:schemeClr val="bg1"/>
                </a:solidFill>
              </a:rPr>
              <a:t>thus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improving</a:t>
            </a:r>
            <a:r>
              <a:rPr lang="fr-FR" sz="1600" dirty="0">
                <a:solidFill>
                  <a:schemeClr val="bg1"/>
                </a:solidFill>
              </a:rPr>
              <a:t> the sampling of the Fourier </a:t>
            </a:r>
            <a:r>
              <a:rPr lang="fr-FR" sz="1600" dirty="0" err="1">
                <a:solidFill>
                  <a:schemeClr val="bg1"/>
                </a:solidFill>
              </a:rPr>
              <a:t>space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called</a:t>
            </a:r>
            <a:r>
              <a:rPr lang="fr-FR" sz="1600" dirty="0">
                <a:solidFill>
                  <a:schemeClr val="bg1"/>
                </a:solidFill>
              </a:rPr>
              <a:t> UV </a:t>
            </a:r>
            <a:r>
              <a:rPr lang="fr-FR" sz="1600" dirty="0" err="1">
                <a:solidFill>
                  <a:schemeClr val="bg1"/>
                </a:solidFill>
              </a:rPr>
              <a:t>coverage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81291CB-77AD-486C-806C-F6273AD7F6ED}"/>
              </a:ext>
            </a:extLst>
          </p:cNvPr>
          <p:cNvSpPr/>
          <p:nvPr/>
        </p:nvSpPr>
        <p:spPr>
          <a:xfrm>
            <a:off x="7196761" y="3102057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1937AB63-D75A-4E4C-9384-4A24A06C193A}"/>
              </a:ext>
            </a:extLst>
          </p:cNvPr>
          <p:cNvCxnSpPr>
            <a:cxnSpLocks/>
            <a:stCxn id="61" idx="3"/>
            <a:endCxn id="80" idx="1"/>
          </p:cNvCxnSpPr>
          <p:nvPr/>
        </p:nvCxnSpPr>
        <p:spPr>
          <a:xfrm flipV="1">
            <a:off x="5029200" y="3223284"/>
            <a:ext cx="2167561" cy="36601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ZoneTexte 81">
            <a:extLst>
              <a:ext uri="{FF2B5EF4-FFF2-40B4-BE49-F238E27FC236}">
                <a16:creationId xmlns:a16="http://schemas.microsoft.com/office/drawing/2014/main" id="{44B2C2C2-4F8A-470A-8EE1-44057A31042B}"/>
              </a:ext>
            </a:extLst>
          </p:cNvPr>
          <p:cNvSpPr txBox="1"/>
          <p:nvPr/>
        </p:nvSpPr>
        <p:spPr>
          <a:xfrm>
            <a:off x="7257722" y="307780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6DE4936-DBA9-4C99-83E7-9A9834F02B95}"/>
              </a:ext>
            </a:extLst>
          </p:cNvPr>
          <p:cNvSpPr/>
          <p:nvPr/>
        </p:nvSpPr>
        <p:spPr>
          <a:xfrm>
            <a:off x="7191582" y="341736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F5E19D7-F289-4997-B12D-CE02E48212D1}"/>
              </a:ext>
            </a:extLst>
          </p:cNvPr>
          <p:cNvCxnSpPr>
            <a:cxnSpLocks/>
            <a:endCxn id="84" idx="1"/>
          </p:cNvCxnSpPr>
          <p:nvPr/>
        </p:nvCxnSpPr>
        <p:spPr>
          <a:xfrm flipV="1">
            <a:off x="3545136" y="3538587"/>
            <a:ext cx="3646446" cy="5582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>
            <a:extLst>
              <a:ext uri="{FF2B5EF4-FFF2-40B4-BE49-F238E27FC236}">
                <a16:creationId xmlns:a16="http://schemas.microsoft.com/office/drawing/2014/main" id="{9A23EFB5-0B36-4A89-B2C2-86526CFE3449}"/>
              </a:ext>
            </a:extLst>
          </p:cNvPr>
          <p:cNvSpPr txBox="1"/>
          <p:nvPr/>
        </p:nvSpPr>
        <p:spPr>
          <a:xfrm>
            <a:off x="7252543" y="3393106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Yes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1FB2876-AB1D-47A2-A4E1-EF9ED3D8DA61}"/>
              </a:ext>
            </a:extLst>
          </p:cNvPr>
          <p:cNvSpPr/>
          <p:nvPr/>
        </p:nvSpPr>
        <p:spPr>
          <a:xfrm>
            <a:off x="7191582" y="3725583"/>
            <a:ext cx="4629665" cy="48983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28C39BA5-6420-4F3A-8285-68914911D545}"/>
              </a:ext>
            </a:extLst>
          </p:cNvPr>
          <p:cNvCxnSpPr>
            <a:cxnSpLocks/>
            <a:stCxn id="63" idx="3"/>
            <a:endCxn id="88" idx="1"/>
          </p:cNvCxnSpPr>
          <p:nvPr/>
        </p:nvCxnSpPr>
        <p:spPr>
          <a:xfrm flipV="1">
            <a:off x="5381367" y="3970500"/>
            <a:ext cx="1810215" cy="42608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ZoneTexte 89">
            <a:extLst>
              <a:ext uri="{FF2B5EF4-FFF2-40B4-BE49-F238E27FC236}">
                <a16:creationId xmlns:a16="http://schemas.microsoft.com/office/drawing/2014/main" id="{E64352D4-B613-4B43-B083-536202577F4B}"/>
              </a:ext>
            </a:extLst>
          </p:cNvPr>
          <p:cNvSpPr txBox="1"/>
          <p:nvPr/>
        </p:nvSpPr>
        <p:spPr>
          <a:xfrm>
            <a:off x="7252543" y="3701329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Longest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: A0-B2-D0-C1</a:t>
            </a:r>
          </a:p>
          <a:p>
            <a:pPr algn="ctr"/>
            <a:r>
              <a:rPr lang="fr-FR" sz="1600" dirty="0" err="1">
                <a:solidFill>
                  <a:schemeClr val="bg1"/>
                </a:solidFill>
              </a:rPr>
              <a:t>Shortest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: A0-G1-J2-J3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84787" y="4263051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endCxn id="98" idx="1"/>
          </p:cNvCxnSpPr>
          <p:nvPr/>
        </p:nvCxnSpPr>
        <p:spPr>
          <a:xfrm flipV="1">
            <a:off x="4544568" y="4384278"/>
            <a:ext cx="2640219" cy="29795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45748" y="4238797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184786" y="4574975"/>
            <a:ext cx="4629665" cy="810788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 flipV="1">
            <a:off x="5468111" y="4980369"/>
            <a:ext cx="1716675" cy="1457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45747" y="4550721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just">
              <a:buAutoNum type="arabicParenR"/>
            </a:pPr>
            <a:r>
              <a:rPr lang="fr-FR" sz="1600" dirty="0">
                <a:solidFill>
                  <a:schemeClr val="bg1"/>
                </a:solidFill>
              </a:rPr>
              <a:t>Delay </a:t>
            </a:r>
            <a:r>
              <a:rPr lang="fr-FR" sz="1600" dirty="0" err="1">
                <a:solidFill>
                  <a:schemeClr val="bg1"/>
                </a:solidFill>
              </a:rPr>
              <a:t>lines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constraints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reduce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on the </a:t>
            </a:r>
            <a:r>
              <a:rPr lang="fr-FR" sz="1600" dirty="0" err="1">
                <a:solidFill>
                  <a:schemeClr val="bg1"/>
                </a:solidFill>
              </a:rPr>
              <a:t>longest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baselines</a:t>
            </a:r>
            <a:endParaRPr lang="fr-FR" sz="1600" dirty="0">
              <a:solidFill>
                <a:schemeClr val="bg1"/>
              </a:solidFill>
            </a:endParaRPr>
          </a:p>
          <a:p>
            <a:pPr marL="342900" indent="-342900" algn="just">
              <a:buAutoNum type="arabicParenR"/>
            </a:pPr>
            <a:r>
              <a:rPr lang="fr-FR" sz="1600" dirty="0" err="1">
                <a:solidFill>
                  <a:schemeClr val="bg1"/>
                </a:solidFill>
              </a:rPr>
              <a:t>Shadowing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from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UTs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mainly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J3)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1E0DFE0-5FAC-49B4-9CC3-1D536607ED35}"/>
              </a:ext>
            </a:extLst>
          </p:cNvPr>
          <p:cNvSpPr/>
          <p:nvPr/>
        </p:nvSpPr>
        <p:spPr>
          <a:xfrm>
            <a:off x="7174109" y="5475423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5B9D4094-C256-4C6D-87B8-23B2F069AF58}"/>
              </a:ext>
            </a:extLst>
          </p:cNvPr>
          <p:cNvCxnSpPr>
            <a:cxnSpLocks/>
            <a:stCxn id="65" idx="3"/>
            <a:endCxn id="108" idx="1"/>
          </p:cNvCxnSpPr>
          <p:nvPr/>
        </p:nvCxnSpPr>
        <p:spPr>
          <a:xfrm flipV="1">
            <a:off x="3545136" y="5596650"/>
            <a:ext cx="3628973" cy="2243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ZoneTexte 109">
            <a:extLst>
              <a:ext uri="{FF2B5EF4-FFF2-40B4-BE49-F238E27FC236}">
                <a16:creationId xmlns:a16="http://schemas.microsoft.com/office/drawing/2014/main" id="{43909AF6-AB9B-46F9-80BC-EB44208856A1}"/>
              </a:ext>
            </a:extLst>
          </p:cNvPr>
          <p:cNvSpPr txBox="1"/>
          <p:nvPr/>
        </p:nvSpPr>
        <p:spPr>
          <a:xfrm>
            <a:off x="7191582" y="545111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Yes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1805060E-E54F-468F-BBF8-0492F7B32ADC}"/>
              </a:ext>
            </a:extLst>
          </p:cNvPr>
          <p:cNvSpPr/>
          <p:nvPr/>
        </p:nvSpPr>
        <p:spPr>
          <a:xfrm>
            <a:off x="7174109" y="5828501"/>
            <a:ext cx="4629665" cy="528562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9C7A3A7C-5E23-4859-964E-7F579CC01C1F}"/>
              </a:ext>
            </a:extLst>
          </p:cNvPr>
          <p:cNvCxnSpPr>
            <a:cxnSpLocks/>
            <a:endCxn id="112" idx="1"/>
          </p:cNvCxnSpPr>
          <p:nvPr/>
        </p:nvCxnSpPr>
        <p:spPr>
          <a:xfrm>
            <a:off x="5517888" y="6078358"/>
            <a:ext cx="1656221" cy="1442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ZoneTexte 113">
            <a:extLst>
              <a:ext uri="{FF2B5EF4-FFF2-40B4-BE49-F238E27FC236}">
                <a16:creationId xmlns:a16="http://schemas.microsoft.com/office/drawing/2014/main" id="{29EDD9BE-7E23-40D3-9972-0497A284070D}"/>
              </a:ext>
            </a:extLst>
          </p:cNvPr>
          <p:cNvSpPr txBox="1"/>
          <p:nvPr/>
        </p:nvSpPr>
        <p:spPr>
          <a:xfrm>
            <a:off x="7235070" y="5804247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 err="1">
                <a:solidFill>
                  <a:schemeClr val="bg1"/>
                </a:solidFill>
              </a:rPr>
              <a:t>Observability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shorter as the star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quite</a:t>
            </a:r>
            <a:r>
              <a:rPr lang="fr-FR" sz="1600" dirty="0">
                <a:solidFill>
                  <a:schemeClr val="bg1"/>
                </a:solidFill>
              </a:rPr>
              <a:t> South for CHARA (</a:t>
            </a:r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el-GR" sz="1600" dirty="0">
                <a:solidFill>
                  <a:schemeClr val="bg1"/>
                </a:solidFill>
              </a:rPr>
              <a:t>≈</a:t>
            </a:r>
            <a:r>
              <a:rPr lang="fr-FR" sz="1600" dirty="0">
                <a:solidFill>
                  <a:schemeClr val="bg1"/>
                </a:solidFill>
              </a:rPr>
              <a:t> -13° for CHARA</a:t>
            </a:r>
            <a:r>
              <a:rPr lang="el-GR" sz="1600" dirty="0">
                <a:solidFill>
                  <a:schemeClr val="bg1"/>
                </a:solidFill>
              </a:rPr>
              <a:t> ≈ </a:t>
            </a:r>
            <a:r>
              <a:rPr lang="fr-FR" sz="1600" dirty="0">
                <a:solidFill>
                  <a:schemeClr val="bg1"/>
                </a:solidFill>
              </a:rPr>
              <a:t>+35°)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3126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 61">
            <a:extLst>
              <a:ext uri="{FF2B5EF4-FFF2-40B4-BE49-F238E27FC236}">
                <a16:creationId xmlns:a16="http://schemas.microsoft.com/office/drawing/2014/main" id="{4C76994B-C5F4-4C13-BBD3-F50B16883C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015"/>
          <a:stretch/>
        </p:blipFill>
        <p:spPr>
          <a:xfrm>
            <a:off x="154551" y="2963585"/>
            <a:ext cx="6585710" cy="34351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E6AB9EC-B40A-4303-8200-6F2C12783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429"/>
          <a:stretch/>
        </p:blipFill>
        <p:spPr>
          <a:xfrm>
            <a:off x="154551" y="3411030"/>
            <a:ext cx="6585710" cy="1650873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42C43467-CC7A-410B-8D60-F57062A157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980" b="-5262"/>
          <a:stretch/>
        </p:blipFill>
        <p:spPr>
          <a:xfrm>
            <a:off x="154551" y="393852"/>
            <a:ext cx="6585710" cy="22734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7" y="2244226"/>
            <a:ext cx="6263229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616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 61">
            <a:extLst>
              <a:ext uri="{FF2B5EF4-FFF2-40B4-BE49-F238E27FC236}">
                <a16:creationId xmlns:a16="http://schemas.microsoft.com/office/drawing/2014/main" id="{4C76994B-C5F4-4C13-BBD3-F50B16883C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015"/>
          <a:stretch/>
        </p:blipFill>
        <p:spPr>
          <a:xfrm>
            <a:off x="154551" y="2963585"/>
            <a:ext cx="6585710" cy="34351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E6AB9EC-B40A-4303-8200-6F2C12783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429"/>
          <a:stretch/>
        </p:blipFill>
        <p:spPr>
          <a:xfrm>
            <a:off x="154551" y="3411030"/>
            <a:ext cx="6585710" cy="1650873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42C43467-CC7A-410B-8D60-F57062A157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980" b="-5262"/>
          <a:stretch/>
        </p:blipFill>
        <p:spPr>
          <a:xfrm>
            <a:off x="154551" y="393852"/>
            <a:ext cx="6585710" cy="22734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7" y="2244226"/>
            <a:ext cx="6263229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6DE4936-DBA9-4C99-83E7-9A9834F02B95}"/>
              </a:ext>
            </a:extLst>
          </p:cNvPr>
          <p:cNvSpPr/>
          <p:nvPr/>
        </p:nvSpPr>
        <p:spPr>
          <a:xfrm>
            <a:off x="7184786" y="764129"/>
            <a:ext cx="4727901" cy="254297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F5E19D7-F289-4997-B12D-CE02E48212D1}"/>
              </a:ext>
            </a:extLst>
          </p:cNvPr>
          <p:cNvCxnSpPr>
            <a:cxnSpLocks/>
            <a:stCxn id="61" idx="3"/>
            <a:endCxn id="84" idx="1"/>
          </p:cNvCxnSpPr>
          <p:nvPr/>
        </p:nvCxnSpPr>
        <p:spPr>
          <a:xfrm flipV="1">
            <a:off x="6483096" y="2035614"/>
            <a:ext cx="701690" cy="3435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>
            <a:extLst>
              <a:ext uri="{FF2B5EF4-FFF2-40B4-BE49-F238E27FC236}">
                <a16:creationId xmlns:a16="http://schemas.microsoft.com/office/drawing/2014/main" id="{9A23EFB5-0B36-4A89-B2C2-86526CFE3449}"/>
              </a:ext>
            </a:extLst>
          </p:cNvPr>
          <p:cNvSpPr txBox="1"/>
          <p:nvPr/>
        </p:nvSpPr>
        <p:spPr>
          <a:xfrm>
            <a:off x="7267782" y="807845"/>
            <a:ext cx="4568705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CHARA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&gt; -25° (= 35° - 60°) (observation </a:t>
            </a:r>
            <a:r>
              <a:rPr lang="fr-FR" sz="1600" dirty="0" err="1">
                <a:solidFill>
                  <a:schemeClr val="bg1"/>
                </a:solidFill>
              </a:rPr>
              <a:t>above</a:t>
            </a:r>
            <a:r>
              <a:rPr lang="fr-FR" sz="1600" dirty="0">
                <a:solidFill>
                  <a:schemeClr val="bg1"/>
                </a:solidFill>
              </a:rPr>
              <a:t> 30°) 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VLTI     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&lt; 35° (= -25° + 60°)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21 (</a:t>
            </a:r>
            <a:r>
              <a:rPr lang="fr-FR" sz="1600" dirty="0" err="1">
                <a:solidFill>
                  <a:schemeClr val="bg1"/>
                </a:solidFill>
              </a:rPr>
              <a:t>Equinox</a:t>
            </a:r>
            <a:r>
              <a:rPr lang="fr-FR" sz="1600" dirty="0">
                <a:solidFill>
                  <a:schemeClr val="bg1"/>
                </a:solidFill>
              </a:rPr>
              <a:t>)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+2 per </a:t>
            </a:r>
            <a:r>
              <a:rPr lang="fr-FR" sz="1600" dirty="0" err="1">
                <a:solidFill>
                  <a:schemeClr val="bg1"/>
                </a:solidFill>
              </a:rPr>
              <a:t>Month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50138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62623 : VLTI </a:t>
            </a:r>
            <a:r>
              <a:rPr lang="fr-FR" sz="1600" dirty="0" err="1">
                <a:solidFill>
                  <a:schemeClr val="bg1"/>
                </a:solidFill>
              </a:rPr>
              <a:t>February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85567 : VLTI March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MWC 297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July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200775 : CHARA August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5396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 61">
            <a:extLst>
              <a:ext uri="{FF2B5EF4-FFF2-40B4-BE49-F238E27FC236}">
                <a16:creationId xmlns:a16="http://schemas.microsoft.com/office/drawing/2014/main" id="{4C76994B-C5F4-4C13-BBD3-F50B16883C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015"/>
          <a:stretch/>
        </p:blipFill>
        <p:spPr>
          <a:xfrm>
            <a:off x="154551" y="2963585"/>
            <a:ext cx="6585710" cy="34351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E6AB9EC-B40A-4303-8200-6F2C12783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429"/>
          <a:stretch/>
        </p:blipFill>
        <p:spPr>
          <a:xfrm>
            <a:off x="154551" y="3411030"/>
            <a:ext cx="6585710" cy="1650873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42C43467-CC7A-410B-8D60-F57062A157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980" b="-5262"/>
          <a:stretch/>
        </p:blipFill>
        <p:spPr>
          <a:xfrm>
            <a:off x="154551" y="393852"/>
            <a:ext cx="6585710" cy="22734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7" y="2244226"/>
            <a:ext cx="6263229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6DE4936-DBA9-4C99-83E7-9A9834F02B95}"/>
              </a:ext>
            </a:extLst>
          </p:cNvPr>
          <p:cNvSpPr/>
          <p:nvPr/>
        </p:nvSpPr>
        <p:spPr>
          <a:xfrm>
            <a:off x="7184786" y="764129"/>
            <a:ext cx="4727901" cy="254297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F5E19D7-F289-4997-B12D-CE02E48212D1}"/>
              </a:ext>
            </a:extLst>
          </p:cNvPr>
          <p:cNvCxnSpPr>
            <a:cxnSpLocks/>
            <a:stCxn id="61" idx="3"/>
            <a:endCxn id="84" idx="1"/>
          </p:cNvCxnSpPr>
          <p:nvPr/>
        </p:nvCxnSpPr>
        <p:spPr>
          <a:xfrm flipV="1">
            <a:off x="6483096" y="2035614"/>
            <a:ext cx="701690" cy="3435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>
            <a:extLst>
              <a:ext uri="{FF2B5EF4-FFF2-40B4-BE49-F238E27FC236}">
                <a16:creationId xmlns:a16="http://schemas.microsoft.com/office/drawing/2014/main" id="{9A23EFB5-0B36-4A89-B2C2-86526CFE3449}"/>
              </a:ext>
            </a:extLst>
          </p:cNvPr>
          <p:cNvSpPr txBox="1"/>
          <p:nvPr/>
        </p:nvSpPr>
        <p:spPr>
          <a:xfrm>
            <a:off x="7267782" y="807845"/>
            <a:ext cx="4568705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CHARA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&gt; -25° (= 35° - 60°) (observation </a:t>
            </a:r>
            <a:r>
              <a:rPr lang="fr-FR" sz="1600" dirty="0" err="1">
                <a:solidFill>
                  <a:schemeClr val="bg1"/>
                </a:solidFill>
              </a:rPr>
              <a:t>above</a:t>
            </a:r>
            <a:r>
              <a:rPr lang="fr-FR" sz="1600" dirty="0">
                <a:solidFill>
                  <a:schemeClr val="bg1"/>
                </a:solidFill>
              </a:rPr>
              <a:t> 30°) 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VLTI     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&lt; 35° (= -25° + 60°)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21 (</a:t>
            </a:r>
            <a:r>
              <a:rPr lang="fr-FR" sz="1600" dirty="0" err="1">
                <a:solidFill>
                  <a:schemeClr val="bg1"/>
                </a:solidFill>
              </a:rPr>
              <a:t>Equinox</a:t>
            </a:r>
            <a:r>
              <a:rPr lang="fr-FR" sz="1600" dirty="0">
                <a:solidFill>
                  <a:schemeClr val="bg1"/>
                </a:solidFill>
              </a:rPr>
              <a:t>)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+2 per </a:t>
            </a:r>
            <a:r>
              <a:rPr lang="fr-FR" sz="1600" dirty="0" err="1">
                <a:solidFill>
                  <a:schemeClr val="bg1"/>
                </a:solidFill>
              </a:rPr>
              <a:t>Month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50138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62623 : VLTI </a:t>
            </a:r>
            <a:r>
              <a:rPr lang="fr-FR" sz="1600" dirty="0" err="1">
                <a:solidFill>
                  <a:schemeClr val="bg1"/>
                </a:solidFill>
              </a:rPr>
              <a:t>February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85567 : VLTI March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MWC 297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July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200775 : CHARA August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CBEDAE-7EC6-4F7F-8E8E-DC2E8DE82D55}"/>
              </a:ext>
            </a:extLst>
          </p:cNvPr>
          <p:cNvSpPr/>
          <p:nvPr/>
        </p:nvSpPr>
        <p:spPr>
          <a:xfrm>
            <a:off x="234646" y="3415455"/>
            <a:ext cx="6364974" cy="46800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037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128C7B0-C550-4CF8-B9D4-39EDF0B67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47" y="686969"/>
            <a:ext cx="6585481" cy="375052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253179" y="941016"/>
            <a:ext cx="4629665" cy="89692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2658" y="3329458"/>
            <a:ext cx="5136581" cy="304447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349239" y="1389480"/>
            <a:ext cx="1903940" cy="20922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344618" y="1016309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In PIONIER H-band image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mainly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see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Inner-rim</a:t>
            </a:r>
            <a:r>
              <a:rPr lang="fr-FR" sz="1600" dirty="0">
                <a:solidFill>
                  <a:schemeClr val="bg1"/>
                </a:solidFill>
              </a:rPr>
              <a:t> of FS </a:t>
            </a:r>
            <a:r>
              <a:rPr lang="fr-FR" sz="1600" dirty="0" err="1">
                <a:solidFill>
                  <a:schemeClr val="bg1"/>
                </a:solidFill>
              </a:rPr>
              <a:t>Cma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as the H-band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mainly</a:t>
            </a:r>
            <a:r>
              <a:rPr lang="fr-FR" sz="1600" dirty="0">
                <a:solidFill>
                  <a:schemeClr val="bg1"/>
                </a:solidFill>
              </a:rPr>
              <a:t> sensitive to </a:t>
            </a:r>
            <a:r>
              <a:rPr lang="fr-FR" sz="1600" dirty="0" err="1">
                <a:solidFill>
                  <a:schemeClr val="bg1"/>
                </a:solidFill>
              </a:rPr>
              <a:t>material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a </a:t>
            </a:r>
            <a:r>
              <a:rPr lang="fr-FR" sz="1600" dirty="0" err="1">
                <a:solidFill>
                  <a:schemeClr val="bg1"/>
                </a:solidFill>
              </a:rPr>
              <a:t>temperature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above</a:t>
            </a:r>
            <a:r>
              <a:rPr lang="fr-FR" sz="1600" dirty="0">
                <a:solidFill>
                  <a:schemeClr val="bg1"/>
                </a:solidFill>
              </a:rPr>
              <a:t> 1500K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828FA45-C9F5-41F1-B4B6-DB3173C21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663" y="2043875"/>
            <a:ext cx="4748045" cy="395515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2C01056B-219F-481F-9F58-989339A26C34}"/>
                  </a:ext>
                </a:extLst>
              </p:cNvPr>
              <p:cNvSpPr txBox="1"/>
              <p:nvPr/>
            </p:nvSpPr>
            <p:spPr>
              <a:xfrm>
                <a:off x="420624" y="5647760"/>
                <a:ext cx="2794548" cy="8879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>
                    <a:solidFill>
                      <a:schemeClr val="bg1"/>
                    </a:solidFill>
                  </a:rPr>
                  <a:t>Wien’s </a:t>
                </a:r>
                <a:r>
                  <a:rPr lang="fr-FR" dirty="0" err="1">
                    <a:solidFill>
                      <a:schemeClr val="bg1"/>
                    </a:solidFill>
                  </a:rPr>
                  <a:t>displacement</a:t>
                </a:r>
                <a:r>
                  <a:rPr lang="fr-FR" dirty="0">
                    <a:solidFill>
                      <a:schemeClr val="bg1"/>
                    </a:solidFill>
                  </a:rPr>
                  <a:t> </a:t>
                </a:r>
                <a:r>
                  <a:rPr lang="fr-FR" dirty="0" err="1">
                    <a:solidFill>
                      <a:schemeClr val="bg1"/>
                    </a:solidFill>
                  </a:rPr>
                  <a:t>law</a:t>
                </a:r>
                <a:r>
                  <a:rPr lang="fr-FR" dirty="0">
                    <a:solidFill>
                      <a:schemeClr val="bg1"/>
                    </a:solidFill>
                  </a:rPr>
                  <a:t>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fr-FR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(µ</m:t>
                      </m:r>
                      <m:r>
                        <a:rPr lang="fr-FR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FR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)≈</m:t>
                      </m:r>
                      <m:f>
                        <m:fPr>
                          <m:ctrlP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3000</m:t>
                          </m:r>
                        </m:num>
                        <m:den>
                          <m: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2C01056B-219F-481F-9F58-989339A26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624" y="5647760"/>
                <a:ext cx="2794548" cy="887935"/>
              </a:xfrm>
              <a:prstGeom prst="rect">
                <a:avLst/>
              </a:prstGeom>
              <a:blipFill>
                <a:blip r:embed="rId4"/>
                <a:stretch>
                  <a:fillRect l="-1747" t="-3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5321FA4A-73F0-4C4B-80B5-E34D02522DD6}"/>
              </a:ext>
            </a:extLst>
          </p:cNvPr>
          <p:cNvSpPr/>
          <p:nvPr/>
        </p:nvSpPr>
        <p:spPr>
          <a:xfrm>
            <a:off x="3620753" y="5629702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  <a:sym typeface="Wingdings" panose="05000000000000000000" pitchFamily="2" charset="2"/>
              </a:rPr>
              <a:t>H band  1800K </a:t>
            </a:r>
            <a:r>
              <a:rPr lang="fr-FR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298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338" y="567148"/>
            <a:ext cx="11551323" cy="588406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97D90FC-BA6A-41BA-BDBB-A5478F5D5401}"/>
              </a:ext>
            </a:extLst>
          </p:cNvPr>
          <p:cNvSpPr txBox="1"/>
          <p:nvPr/>
        </p:nvSpPr>
        <p:spPr>
          <a:xfrm>
            <a:off x="0" y="6446768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FS </a:t>
            </a:r>
            <a:r>
              <a:rPr lang="fr-FR" dirty="0" err="1">
                <a:solidFill>
                  <a:schemeClr val="bg1"/>
                </a:solidFill>
              </a:rPr>
              <a:t>CMa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Elliptical</a:t>
            </a:r>
            <a:r>
              <a:rPr lang="fr-FR" dirty="0">
                <a:solidFill>
                  <a:schemeClr val="bg1"/>
                </a:solidFill>
              </a:rPr>
              <a:t> UV-Tracks due to </a:t>
            </a:r>
            <a:r>
              <a:rPr lang="fr-FR" dirty="0" err="1">
                <a:solidFill>
                  <a:schemeClr val="bg1"/>
                </a:solidFill>
              </a:rPr>
              <a:t>earth</a:t>
            </a:r>
            <a:r>
              <a:rPr lang="fr-FR" dirty="0">
                <a:solidFill>
                  <a:schemeClr val="bg1"/>
                </a:solidFill>
              </a:rPr>
              <a:t> rotation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2494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 61">
            <a:extLst>
              <a:ext uri="{FF2B5EF4-FFF2-40B4-BE49-F238E27FC236}">
                <a16:creationId xmlns:a16="http://schemas.microsoft.com/office/drawing/2014/main" id="{4C76994B-C5F4-4C13-BBD3-F50B16883C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015"/>
          <a:stretch/>
        </p:blipFill>
        <p:spPr>
          <a:xfrm>
            <a:off x="154551" y="2963585"/>
            <a:ext cx="6585710" cy="34351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E6AB9EC-B40A-4303-8200-6F2C12783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429"/>
          <a:stretch/>
        </p:blipFill>
        <p:spPr>
          <a:xfrm>
            <a:off x="154551" y="3411030"/>
            <a:ext cx="6585710" cy="1650873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42C43467-CC7A-410B-8D60-F57062A157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980" b="-5262"/>
          <a:stretch/>
        </p:blipFill>
        <p:spPr>
          <a:xfrm>
            <a:off x="154551" y="393852"/>
            <a:ext cx="6585710" cy="22734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85CE749-D9B7-4516-B95F-1D6A632E5BD9}"/>
              </a:ext>
            </a:extLst>
          </p:cNvPr>
          <p:cNvSpPr/>
          <p:nvPr/>
        </p:nvSpPr>
        <p:spPr>
          <a:xfrm>
            <a:off x="234646" y="3415455"/>
            <a:ext cx="6364974" cy="46800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7" y="2244226"/>
            <a:ext cx="6263229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070497A-DAC9-421E-9DCA-A0A549260B60}"/>
              </a:ext>
            </a:extLst>
          </p:cNvPr>
          <p:cNvSpPr/>
          <p:nvPr/>
        </p:nvSpPr>
        <p:spPr>
          <a:xfrm>
            <a:off x="226664" y="4565256"/>
            <a:ext cx="5161498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6DE4936-DBA9-4C99-83E7-9A9834F02B95}"/>
              </a:ext>
            </a:extLst>
          </p:cNvPr>
          <p:cNvSpPr/>
          <p:nvPr/>
        </p:nvSpPr>
        <p:spPr>
          <a:xfrm>
            <a:off x="7184786" y="764129"/>
            <a:ext cx="4727901" cy="254297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F5E19D7-F289-4997-B12D-CE02E48212D1}"/>
              </a:ext>
            </a:extLst>
          </p:cNvPr>
          <p:cNvCxnSpPr>
            <a:cxnSpLocks/>
            <a:stCxn id="61" idx="3"/>
            <a:endCxn id="84" idx="1"/>
          </p:cNvCxnSpPr>
          <p:nvPr/>
        </p:nvCxnSpPr>
        <p:spPr>
          <a:xfrm flipV="1">
            <a:off x="6483096" y="2035614"/>
            <a:ext cx="701690" cy="3435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D1FB2876-AB1D-47A2-A4E1-EF9ED3D8DA61}"/>
              </a:ext>
            </a:extLst>
          </p:cNvPr>
          <p:cNvSpPr/>
          <p:nvPr/>
        </p:nvSpPr>
        <p:spPr>
          <a:xfrm>
            <a:off x="7206821" y="3618748"/>
            <a:ext cx="4629665" cy="82013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28C39BA5-6420-4F3A-8285-68914911D545}"/>
              </a:ext>
            </a:extLst>
          </p:cNvPr>
          <p:cNvCxnSpPr>
            <a:cxnSpLocks/>
            <a:stCxn id="29" idx="3"/>
            <a:endCxn id="88" idx="1"/>
          </p:cNvCxnSpPr>
          <p:nvPr/>
        </p:nvCxnSpPr>
        <p:spPr>
          <a:xfrm>
            <a:off x="6599620" y="3649455"/>
            <a:ext cx="607201" cy="37936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ZoneTexte 89">
            <a:extLst>
              <a:ext uri="{FF2B5EF4-FFF2-40B4-BE49-F238E27FC236}">
                <a16:creationId xmlns:a16="http://schemas.microsoft.com/office/drawing/2014/main" id="{E64352D4-B613-4B43-B083-536202577F4B}"/>
              </a:ext>
            </a:extLst>
          </p:cNvPr>
          <p:cNvSpPr txBox="1"/>
          <p:nvPr/>
        </p:nvSpPr>
        <p:spPr>
          <a:xfrm>
            <a:off x="7267782" y="3657535"/>
            <a:ext cx="456870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tracks</a:t>
            </a:r>
            <a:r>
              <a:rPr lang="fr-FR" sz="1600" dirty="0">
                <a:solidFill>
                  <a:schemeClr val="bg1"/>
                </a:solidFill>
              </a:rPr>
              <a:t> are due to </a:t>
            </a:r>
            <a:r>
              <a:rPr lang="fr-FR" sz="1600" dirty="0" err="1">
                <a:solidFill>
                  <a:schemeClr val="bg1"/>
                </a:solidFill>
              </a:rPr>
              <a:t>earth</a:t>
            </a:r>
            <a:r>
              <a:rPr lang="fr-FR" sz="1600" dirty="0">
                <a:solidFill>
                  <a:schemeClr val="bg1"/>
                </a:solidFill>
              </a:rPr>
              <a:t> rotation.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projected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baselines</a:t>
            </a:r>
            <a:r>
              <a:rPr lang="fr-FR" sz="1600" dirty="0">
                <a:solidFill>
                  <a:schemeClr val="bg1"/>
                </a:solidFill>
              </a:rPr>
              <a:t> on the sky-plan changes </a:t>
            </a:r>
            <a:r>
              <a:rPr lang="fr-FR" sz="1600" dirty="0" err="1">
                <a:solidFill>
                  <a:schemeClr val="bg1"/>
                </a:solidFill>
              </a:rPr>
              <a:t>during</a:t>
            </a:r>
            <a:r>
              <a:rPr lang="fr-FR" sz="1600" dirty="0">
                <a:solidFill>
                  <a:schemeClr val="bg1"/>
                </a:solidFill>
              </a:rPr>
              <a:t> the night as the star ‘’moves’’ on the sky.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0EE8427-2481-4368-BD0B-C49B5EC36A10}"/>
              </a:ext>
            </a:extLst>
          </p:cNvPr>
          <p:cNvSpPr txBox="1"/>
          <p:nvPr/>
        </p:nvSpPr>
        <p:spPr>
          <a:xfrm>
            <a:off x="7267782" y="807845"/>
            <a:ext cx="4568705" cy="3200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CHARA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&gt; -25° (= 35° - 60°) (observation </a:t>
            </a:r>
            <a:r>
              <a:rPr lang="fr-FR" sz="1600" dirty="0" err="1">
                <a:solidFill>
                  <a:schemeClr val="bg1"/>
                </a:solidFill>
              </a:rPr>
              <a:t>above</a:t>
            </a:r>
            <a:r>
              <a:rPr lang="fr-FR" sz="1600" dirty="0">
                <a:solidFill>
                  <a:schemeClr val="bg1"/>
                </a:solidFill>
              </a:rPr>
              <a:t> 30°) 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VLTI     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&lt; 35° (= -25° + 60°)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21 (</a:t>
            </a:r>
            <a:r>
              <a:rPr lang="fr-FR" sz="1600" dirty="0" err="1">
                <a:solidFill>
                  <a:schemeClr val="bg1"/>
                </a:solidFill>
              </a:rPr>
              <a:t>Equinox</a:t>
            </a:r>
            <a:r>
              <a:rPr lang="fr-FR" sz="1600" dirty="0">
                <a:solidFill>
                  <a:schemeClr val="bg1"/>
                </a:solidFill>
              </a:rPr>
              <a:t>)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+2 per </a:t>
            </a:r>
            <a:r>
              <a:rPr lang="fr-FR" sz="1600" dirty="0" err="1">
                <a:solidFill>
                  <a:schemeClr val="bg1"/>
                </a:solidFill>
              </a:rPr>
              <a:t>Month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50138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62623 : VLTI </a:t>
            </a:r>
            <a:r>
              <a:rPr lang="fr-FR" sz="1600" dirty="0" err="1">
                <a:solidFill>
                  <a:schemeClr val="bg1"/>
                </a:solidFill>
              </a:rPr>
              <a:t>February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85567 : VLTI March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MWC 297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July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200775 : CHARA August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0544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 61">
            <a:extLst>
              <a:ext uri="{FF2B5EF4-FFF2-40B4-BE49-F238E27FC236}">
                <a16:creationId xmlns:a16="http://schemas.microsoft.com/office/drawing/2014/main" id="{4C76994B-C5F4-4C13-BBD3-F50B16883C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015"/>
          <a:stretch/>
        </p:blipFill>
        <p:spPr>
          <a:xfrm>
            <a:off x="154551" y="2963585"/>
            <a:ext cx="6585710" cy="34351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E6AB9EC-B40A-4303-8200-6F2C12783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429"/>
          <a:stretch/>
        </p:blipFill>
        <p:spPr>
          <a:xfrm>
            <a:off x="154551" y="3411030"/>
            <a:ext cx="6585710" cy="1650873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42C43467-CC7A-410B-8D60-F57062A157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980" b="-5262"/>
          <a:stretch/>
        </p:blipFill>
        <p:spPr>
          <a:xfrm>
            <a:off x="154551" y="393852"/>
            <a:ext cx="6585710" cy="22734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85CE749-D9B7-4516-B95F-1D6A632E5BD9}"/>
              </a:ext>
            </a:extLst>
          </p:cNvPr>
          <p:cNvSpPr/>
          <p:nvPr/>
        </p:nvSpPr>
        <p:spPr>
          <a:xfrm>
            <a:off x="234646" y="3415455"/>
            <a:ext cx="6364974" cy="46800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7" y="2244226"/>
            <a:ext cx="6263229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070497A-DAC9-421E-9DCA-A0A549260B60}"/>
              </a:ext>
            </a:extLst>
          </p:cNvPr>
          <p:cNvSpPr/>
          <p:nvPr/>
        </p:nvSpPr>
        <p:spPr>
          <a:xfrm>
            <a:off x="226664" y="4565256"/>
            <a:ext cx="5161498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6DE4936-DBA9-4C99-83E7-9A9834F02B95}"/>
              </a:ext>
            </a:extLst>
          </p:cNvPr>
          <p:cNvSpPr/>
          <p:nvPr/>
        </p:nvSpPr>
        <p:spPr>
          <a:xfrm>
            <a:off x="7184786" y="764129"/>
            <a:ext cx="4727901" cy="254297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F5E19D7-F289-4997-B12D-CE02E48212D1}"/>
              </a:ext>
            </a:extLst>
          </p:cNvPr>
          <p:cNvCxnSpPr>
            <a:cxnSpLocks/>
            <a:stCxn id="61" idx="3"/>
            <a:endCxn id="84" idx="1"/>
          </p:cNvCxnSpPr>
          <p:nvPr/>
        </p:nvCxnSpPr>
        <p:spPr>
          <a:xfrm flipV="1">
            <a:off x="6483096" y="2035614"/>
            <a:ext cx="701690" cy="3435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D1FB2876-AB1D-47A2-A4E1-EF9ED3D8DA61}"/>
              </a:ext>
            </a:extLst>
          </p:cNvPr>
          <p:cNvSpPr/>
          <p:nvPr/>
        </p:nvSpPr>
        <p:spPr>
          <a:xfrm>
            <a:off x="7206821" y="3618748"/>
            <a:ext cx="4629665" cy="82013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28C39BA5-6420-4F3A-8285-68914911D545}"/>
              </a:ext>
            </a:extLst>
          </p:cNvPr>
          <p:cNvCxnSpPr>
            <a:cxnSpLocks/>
            <a:stCxn id="29" idx="3"/>
            <a:endCxn id="88" idx="1"/>
          </p:cNvCxnSpPr>
          <p:nvPr/>
        </p:nvCxnSpPr>
        <p:spPr>
          <a:xfrm>
            <a:off x="6599620" y="3649455"/>
            <a:ext cx="607201" cy="37936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ZoneTexte 89">
            <a:extLst>
              <a:ext uri="{FF2B5EF4-FFF2-40B4-BE49-F238E27FC236}">
                <a16:creationId xmlns:a16="http://schemas.microsoft.com/office/drawing/2014/main" id="{E64352D4-B613-4B43-B083-536202577F4B}"/>
              </a:ext>
            </a:extLst>
          </p:cNvPr>
          <p:cNvSpPr txBox="1"/>
          <p:nvPr/>
        </p:nvSpPr>
        <p:spPr>
          <a:xfrm>
            <a:off x="7267782" y="3657535"/>
            <a:ext cx="456870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tracks</a:t>
            </a:r>
            <a:r>
              <a:rPr lang="fr-FR" sz="1600" dirty="0">
                <a:solidFill>
                  <a:schemeClr val="bg1"/>
                </a:solidFill>
              </a:rPr>
              <a:t> are due to </a:t>
            </a:r>
            <a:r>
              <a:rPr lang="fr-FR" sz="1600" dirty="0" err="1">
                <a:solidFill>
                  <a:schemeClr val="bg1"/>
                </a:solidFill>
              </a:rPr>
              <a:t>earth</a:t>
            </a:r>
            <a:r>
              <a:rPr lang="fr-FR" sz="1600" dirty="0">
                <a:solidFill>
                  <a:schemeClr val="bg1"/>
                </a:solidFill>
              </a:rPr>
              <a:t> rotation.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projected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baselines</a:t>
            </a:r>
            <a:r>
              <a:rPr lang="fr-FR" sz="1600" dirty="0">
                <a:solidFill>
                  <a:schemeClr val="bg1"/>
                </a:solidFill>
              </a:rPr>
              <a:t> on the sky-plan changes </a:t>
            </a:r>
            <a:r>
              <a:rPr lang="fr-FR" sz="1600" dirty="0" err="1">
                <a:solidFill>
                  <a:schemeClr val="bg1"/>
                </a:solidFill>
              </a:rPr>
              <a:t>during</a:t>
            </a:r>
            <a:r>
              <a:rPr lang="fr-FR" sz="1600" dirty="0">
                <a:solidFill>
                  <a:schemeClr val="bg1"/>
                </a:solidFill>
              </a:rPr>
              <a:t> the night as the star ‘’moves’’ on the sky.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84786" y="4701038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3" idx="3"/>
            <a:endCxn id="98" idx="1"/>
          </p:cNvCxnSpPr>
          <p:nvPr/>
        </p:nvCxnSpPr>
        <p:spPr>
          <a:xfrm>
            <a:off x="5388162" y="4705385"/>
            <a:ext cx="1796624" cy="1168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053724" y="4690269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Not observable at the VLTI :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&gt; - 85° = -25° - 60°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0EE8427-2481-4368-BD0B-C49B5EC36A10}"/>
              </a:ext>
            </a:extLst>
          </p:cNvPr>
          <p:cNvSpPr txBox="1"/>
          <p:nvPr/>
        </p:nvSpPr>
        <p:spPr>
          <a:xfrm>
            <a:off x="7267782" y="807845"/>
            <a:ext cx="4568705" cy="3200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CHARA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&gt; -25° (= 35° - 60°) (observation </a:t>
            </a:r>
            <a:r>
              <a:rPr lang="fr-FR" sz="1600" dirty="0" err="1">
                <a:solidFill>
                  <a:schemeClr val="bg1"/>
                </a:solidFill>
              </a:rPr>
              <a:t>above</a:t>
            </a:r>
            <a:r>
              <a:rPr lang="fr-FR" sz="1600" dirty="0">
                <a:solidFill>
                  <a:schemeClr val="bg1"/>
                </a:solidFill>
              </a:rPr>
              <a:t> 30°) 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VLTI     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&lt; 35° (= -25° + 60°)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21 (</a:t>
            </a:r>
            <a:r>
              <a:rPr lang="fr-FR" sz="1600" dirty="0" err="1">
                <a:solidFill>
                  <a:schemeClr val="bg1"/>
                </a:solidFill>
              </a:rPr>
              <a:t>Equinox</a:t>
            </a:r>
            <a:r>
              <a:rPr lang="fr-FR" sz="1600" dirty="0">
                <a:solidFill>
                  <a:schemeClr val="bg1"/>
                </a:solidFill>
              </a:rPr>
              <a:t>)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+2 per </a:t>
            </a:r>
            <a:r>
              <a:rPr lang="fr-FR" sz="1600" dirty="0" err="1">
                <a:solidFill>
                  <a:schemeClr val="bg1"/>
                </a:solidFill>
              </a:rPr>
              <a:t>Month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50138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62623 : VLTI </a:t>
            </a:r>
            <a:r>
              <a:rPr lang="fr-FR" sz="1600" dirty="0" err="1">
                <a:solidFill>
                  <a:schemeClr val="bg1"/>
                </a:solidFill>
              </a:rPr>
              <a:t>February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85567 : VLTI March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MWC 297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July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200775 : CHARA August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3773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338" y="567148"/>
            <a:ext cx="11551323" cy="588406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E01F46-8BC3-4DD4-AEB2-D87D386478DE}"/>
              </a:ext>
            </a:extLst>
          </p:cNvPr>
          <p:cNvSpPr txBox="1"/>
          <p:nvPr/>
        </p:nvSpPr>
        <p:spPr>
          <a:xfrm>
            <a:off x="0" y="6446768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FS </a:t>
            </a:r>
            <a:r>
              <a:rPr lang="fr-FR" dirty="0" err="1">
                <a:solidFill>
                  <a:schemeClr val="bg1"/>
                </a:solidFill>
              </a:rPr>
              <a:t>CMa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Elliptical</a:t>
            </a:r>
            <a:r>
              <a:rPr lang="fr-FR" dirty="0">
                <a:solidFill>
                  <a:schemeClr val="bg1"/>
                </a:solidFill>
              </a:rPr>
              <a:t> UV-Tracks due to </a:t>
            </a:r>
            <a:r>
              <a:rPr lang="fr-FR" dirty="0" err="1">
                <a:solidFill>
                  <a:schemeClr val="bg1"/>
                </a:solidFill>
              </a:rPr>
              <a:t>earth</a:t>
            </a:r>
            <a:r>
              <a:rPr lang="fr-FR" dirty="0">
                <a:solidFill>
                  <a:schemeClr val="bg1"/>
                </a:solidFill>
              </a:rPr>
              <a:t> rotation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4088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592" y="567148"/>
            <a:ext cx="11480815" cy="588406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6EB2D4B-C730-4235-9437-6FFFF4FBCB54}"/>
              </a:ext>
            </a:extLst>
          </p:cNvPr>
          <p:cNvSpPr txBox="1"/>
          <p:nvPr/>
        </p:nvSpPr>
        <p:spPr>
          <a:xfrm>
            <a:off x="0" y="6446768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East-West ``</a:t>
            </a:r>
            <a:r>
              <a:rPr lang="fr-FR" dirty="0" err="1">
                <a:solidFill>
                  <a:schemeClr val="bg1"/>
                </a:solidFill>
              </a:rPr>
              <a:t>linear</a:t>
            </a:r>
            <a:r>
              <a:rPr lang="fr-FR" dirty="0">
                <a:solidFill>
                  <a:schemeClr val="bg1"/>
                </a:solidFill>
              </a:rPr>
              <a:t>’’ UV-Tracks for the </a:t>
            </a:r>
            <a:r>
              <a:rPr lang="fr-FR" dirty="0" err="1">
                <a:solidFill>
                  <a:schemeClr val="bg1"/>
                </a:solidFill>
              </a:rPr>
              <a:t>equatorial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target</a:t>
            </a:r>
            <a:r>
              <a:rPr lang="fr-FR" dirty="0">
                <a:solidFill>
                  <a:schemeClr val="bg1"/>
                </a:solidFill>
              </a:rPr>
              <a:t> (</a:t>
            </a:r>
            <a:r>
              <a:rPr lang="fr-FR" dirty="0" err="1">
                <a:solidFill>
                  <a:schemeClr val="bg1"/>
                </a:solidFill>
              </a:rPr>
              <a:t>bad</a:t>
            </a:r>
            <a:r>
              <a:rPr lang="fr-FR" dirty="0">
                <a:solidFill>
                  <a:schemeClr val="bg1"/>
                </a:solidFill>
              </a:rPr>
              <a:t> for </a:t>
            </a:r>
            <a:r>
              <a:rPr lang="fr-FR" dirty="0" err="1">
                <a:solidFill>
                  <a:schemeClr val="bg1"/>
                </a:solidFill>
              </a:rPr>
              <a:t>imaging</a:t>
            </a:r>
            <a:r>
              <a:rPr lang="fr-FR" dirty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921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0D418B-EED8-4464-B201-33B052D9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592" y="567148"/>
            <a:ext cx="11480815" cy="588406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FB60A88-936B-4BBE-8EEE-7AC4F5114552}"/>
              </a:ext>
            </a:extLst>
          </p:cNvPr>
          <p:cNvSpPr txBox="1"/>
          <p:nvPr/>
        </p:nvSpPr>
        <p:spPr>
          <a:xfrm>
            <a:off x="0" y="6446768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>
                <a:solidFill>
                  <a:schemeClr val="bg1"/>
                </a:solidFill>
              </a:rPr>
              <a:t>Almost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circular</a:t>
            </a:r>
            <a:r>
              <a:rPr lang="fr-FR" dirty="0">
                <a:solidFill>
                  <a:schemeClr val="bg1"/>
                </a:solidFill>
              </a:rPr>
              <a:t>  UV-Tracks for the </a:t>
            </a:r>
            <a:r>
              <a:rPr lang="fr-FR" dirty="0" err="1">
                <a:solidFill>
                  <a:schemeClr val="bg1"/>
                </a:solidFill>
              </a:rPr>
              <a:t>almost</a:t>
            </a:r>
            <a:r>
              <a:rPr lang="fr-FR" dirty="0">
                <a:solidFill>
                  <a:schemeClr val="bg1"/>
                </a:solidFill>
              </a:rPr>
              <a:t> polar </a:t>
            </a:r>
            <a:r>
              <a:rPr lang="fr-FR" dirty="0" err="1">
                <a:solidFill>
                  <a:schemeClr val="bg1"/>
                </a:solidFill>
              </a:rPr>
              <a:t>target</a:t>
            </a:r>
            <a:r>
              <a:rPr lang="fr-FR" dirty="0">
                <a:solidFill>
                  <a:schemeClr val="bg1"/>
                </a:solidFill>
              </a:rPr>
              <a:t> (</a:t>
            </a:r>
            <a:r>
              <a:rPr lang="fr-FR" dirty="0" err="1">
                <a:solidFill>
                  <a:schemeClr val="bg1"/>
                </a:solidFill>
              </a:rPr>
              <a:t>usally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better</a:t>
            </a:r>
            <a:r>
              <a:rPr lang="fr-FR" dirty="0">
                <a:solidFill>
                  <a:schemeClr val="bg1"/>
                </a:solidFill>
              </a:rPr>
              <a:t> for </a:t>
            </a:r>
            <a:r>
              <a:rPr lang="fr-FR" dirty="0" err="1">
                <a:solidFill>
                  <a:schemeClr val="bg1"/>
                </a:solidFill>
              </a:rPr>
              <a:t>imaging</a:t>
            </a:r>
            <a:r>
              <a:rPr lang="fr-FR" dirty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3200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 61">
            <a:extLst>
              <a:ext uri="{FF2B5EF4-FFF2-40B4-BE49-F238E27FC236}">
                <a16:creationId xmlns:a16="http://schemas.microsoft.com/office/drawing/2014/main" id="{4C76994B-C5F4-4C13-BBD3-F50B16883C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015"/>
          <a:stretch/>
        </p:blipFill>
        <p:spPr>
          <a:xfrm>
            <a:off x="154551" y="2963585"/>
            <a:ext cx="6585710" cy="34351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E6AB9EC-B40A-4303-8200-6F2C12783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429"/>
          <a:stretch/>
        </p:blipFill>
        <p:spPr>
          <a:xfrm>
            <a:off x="154551" y="3411030"/>
            <a:ext cx="6585710" cy="1650873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42C43467-CC7A-410B-8D60-F57062A157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980" b="-5262"/>
          <a:stretch/>
        </p:blipFill>
        <p:spPr>
          <a:xfrm>
            <a:off x="154551" y="393852"/>
            <a:ext cx="6585710" cy="22734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85CE749-D9B7-4516-B95F-1D6A632E5BD9}"/>
              </a:ext>
            </a:extLst>
          </p:cNvPr>
          <p:cNvSpPr/>
          <p:nvPr/>
        </p:nvSpPr>
        <p:spPr>
          <a:xfrm>
            <a:off x="234646" y="3415455"/>
            <a:ext cx="6364974" cy="46800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7" y="2244226"/>
            <a:ext cx="6263229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070497A-DAC9-421E-9DCA-A0A549260B60}"/>
              </a:ext>
            </a:extLst>
          </p:cNvPr>
          <p:cNvSpPr/>
          <p:nvPr/>
        </p:nvSpPr>
        <p:spPr>
          <a:xfrm>
            <a:off x="226664" y="4565256"/>
            <a:ext cx="5161498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26663" y="4843392"/>
            <a:ext cx="462966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6DE4936-DBA9-4C99-83E7-9A9834F02B95}"/>
              </a:ext>
            </a:extLst>
          </p:cNvPr>
          <p:cNvSpPr/>
          <p:nvPr/>
        </p:nvSpPr>
        <p:spPr>
          <a:xfrm>
            <a:off x="7184786" y="764129"/>
            <a:ext cx="4727901" cy="254297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F5E19D7-F289-4997-B12D-CE02E48212D1}"/>
              </a:ext>
            </a:extLst>
          </p:cNvPr>
          <p:cNvCxnSpPr>
            <a:cxnSpLocks/>
            <a:stCxn id="61" idx="3"/>
            <a:endCxn id="84" idx="1"/>
          </p:cNvCxnSpPr>
          <p:nvPr/>
        </p:nvCxnSpPr>
        <p:spPr>
          <a:xfrm flipV="1">
            <a:off x="6483096" y="2035614"/>
            <a:ext cx="701690" cy="3435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D1FB2876-AB1D-47A2-A4E1-EF9ED3D8DA61}"/>
              </a:ext>
            </a:extLst>
          </p:cNvPr>
          <p:cNvSpPr/>
          <p:nvPr/>
        </p:nvSpPr>
        <p:spPr>
          <a:xfrm>
            <a:off x="7206821" y="3618748"/>
            <a:ext cx="4629665" cy="82013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28C39BA5-6420-4F3A-8285-68914911D545}"/>
              </a:ext>
            </a:extLst>
          </p:cNvPr>
          <p:cNvCxnSpPr>
            <a:cxnSpLocks/>
            <a:stCxn id="29" idx="3"/>
            <a:endCxn id="88" idx="1"/>
          </p:cNvCxnSpPr>
          <p:nvPr/>
        </p:nvCxnSpPr>
        <p:spPr>
          <a:xfrm>
            <a:off x="6599620" y="3649455"/>
            <a:ext cx="607201" cy="37936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ZoneTexte 89">
            <a:extLst>
              <a:ext uri="{FF2B5EF4-FFF2-40B4-BE49-F238E27FC236}">
                <a16:creationId xmlns:a16="http://schemas.microsoft.com/office/drawing/2014/main" id="{E64352D4-B613-4B43-B083-536202577F4B}"/>
              </a:ext>
            </a:extLst>
          </p:cNvPr>
          <p:cNvSpPr txBox="1"/>
          <p:nvPr/>
        </p:nvSpPr>
        <p:spPr>
          <a:xfrm>
            <a:off x="7267782" y="3657535"/>
            <a:ext cx="456870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tracks</a:t>
            </a:r>
            <a:r>
              <a:rPr lang="fr-FR" sz="1600" dirty="0">
                <a:solidFill>
                  <a:schemeClr val="bg1"/>
                </a:solidFill>
              </a:rPr>
              <a:t> are due to </a:t>
            </a:r>
            <a:r>
              <a:rPr lang="fr-FR" sz="1600" dirty="0" err="1">
                <a:solidFill>
                  <a:schemeClr val="bg1"/>
                </a:solidFill>
              </a:rPr>
              <a:t>earth</a:t>
            </a:r>
            <a:r>
              <a:rPr lang="fr-FR" sz="1600" dirty="0">
                <a:solidFill>
                  <a:schemeClr val="bg1"/>
                </a:solidFill>
              </a:rPr>
              <a:t> rotation.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projected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baselines</a:t>
            </a:r>
            <a:r>
              <a:rPr lang="fr-FR" sz="1600" dirty="0">
                <a:solidFill>
                  <a:schemeClr val="bg1"/>
                </a:solidFill>
              </a:rPr>
              <a:t> on the sky-plan changes </a:t>
            </a:r>
            <a:r>
              <a:rPr lang="fr-FR" sz="1600" dirty="0" err="1">
                <a:solidFill>
                  <a:schemeClr val="bg1"/>
                </a:solidFill>
              </a:rPr>
              <a:t>during</a:t>
            </a:r>
            <a:r>
              <a:rPr lang="fr-FR" sz="1600" dirty="0">
                <a:solidFill>
                  <a:schemeClr val="bg1"/>
                </a:solidFill>
              </a:rPr>
              <a:t> the night as the star ‘’moves’’ on the sky.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84786" y="4701038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3" idx="3"/>
            <a:endCxn id="98" idx="1"/>
          </p:cNvCxnSpPr>
          <p:nvPr/>
        </p:nvCxnSpPr>
        <p:spPr>
          <a:xfrm>
            <a:off x="5388162" y="4705385"/>
            <a:ext cx="1796624" cy="1168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053724" y="4690269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Not observable at the VLTI :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&gt; - 85° = -25° - 60°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06821" y="5280020"/>
            <a:ext cx="4629665" cy="810788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67782" y="5255766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</a:t>
            </a:r>
          </a:p>
          <a:p>
            <a:pPr algn="just"/>
            <a:r>
              <a:rPr lang="fr-FR" sz="1600" dirty="0" err="1">
                <a:solidFill>
                  <a:schemeClr val="bg1"/>
                </a:solidFill>
              </a:rPr>
              <a:t>Objects</a:t>
            </a:r>
            <a:r>
              <a:rPr lang="fr-FR" sz="1600" dirty="0">
                <a:solidFill>
                  <a:schemeClr val="bg1"/>
                </a:solidFill>
              </a:rPr>
              <a:t> at the </a:t>
            </a:r>
            <a:r>
              <a:rPr lang="fr-FR" sz="1600" dirty="0" err="1">
                <a:solidFill>
                  <a:schemeClr val="bg1"/>
                </a:solidFill>
              </a:rPr>
              <a:t>the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equator</a:t>
            </a:r>
            <a:r>
              <a:rPr lang="fr-FR" sz="1600" dirty="0">
                <a:solidFill>
                  <a:schemeClr val="bg1"/>
                </a:solidFill>
              </a:rPr>
              <a:t> have </a:t>
            </a:r>
            <a:r>
              <a:rPr lang="fr-FR" sz="1600" dirty="0" err="1">
                <a:solidFill>
                  <a:schemeClr val="bg1"/>
                </a:solidFill>
              </a:rPr>
              <a:t>linear</a:t>
            </a:r>
            <a:r>
              <a:rPr lang="fr-FR" sz="1600" dirty="0">
                <a:solidFill>
                  <a:schemeClr val="bg1"/>
                </a:solidFill>
              </a:rPr>
              <a:t> UV-</a:t>
            </a:r>
            <a:r>
              <a:rPr lang="fr-FR" sz="1600" dirty="0" err="1">
                <a:solidFill>
                  <a:schemeClr val="bg1"/>
                </a:solidFill>
              </a:rPr>
              <a:t>tracks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fr-FR" sz="1600" dirty="0" err="1">
                <a:solidFill>
                  <a:schemeClr val="bg1"/>
                </a:solidFill>
              </a:rPr>
              <a:t>Objects</a:t>
            </a:r>
            <a:r>
              <a:rPr lang="fr-FR" sz="1600" dirty="0">
                <a:solidFill>
                  <a:schemeClr val="bg1"/>
                </a:solidFill>
              </a:rPr>
              <a:t> at the pole have </a:t>
            </a:r>
            <a:r>
              <a:rPr lang="fr-FR" sz="1600" dirty="0" err="1">
                <a:solidFill>
                  <a:schemeClr val="bg1"/>
                </a:solidFill>
              </a:rPr>
              <a:t>circular</a:t>
            </a:r>
            <a:r>
              <a:rPr lang="fr-FR" sz="1600" dirty="0">
                <a:solidFill>
                  <a:schemeClr val="bg1"/>
                </a:solidFill>
              </a:rPr>
              <a:t> UV-</a:t>
            </a:r>
            <a:r>
              <a:rPr lang="fr-FR" sz="1600" dirty="0" err="1">
                <a:solidFill>
                  <a:schemeClr val="bg1"/>
                </a:solidFill>
              </a:rPr>
              <a:t>tracks</a:t>
            </a:r>
            <a:r>
              <a:rPr lang="fr-FR" sz="16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32A131DD-8230-46CE-BC7A-5C4A49E3EA68}"/>
              </a:ext>
            </a:extLst>
          </p:cNvPr>
          <p:cNvCxnSpPr>
            <a:cxnSpLocks/>
            <a:stCxn id="64" idx="3"/>
            <a:endCxn id="103" idx="1"/>
          </p:cNvCxnSpPr>
          <p:nvPr/>
        </p:nvCxnSpPr>
        <p:spPr>
          <a:xfrm>
            <a:off x="4856328" y="4983521"/>
            <a:ext cx="2350493" cy="70189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C0EE8427-2481-4368-BD0B-C49B5EC36A10}"/>
              </a:ext>
            </a:extLst>
          </p:cNvPr>
          <p:cNvSpPr txBox="1"/>
          <p:nvPr/>
        </p:nvSpPr>
        <p:spPr>
          <a:xfrm>
            <a:off x="7267782" y="807845"/>
            <a:ext cx="4568705" cy="3200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CHARA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&gt; -25° (= 35° - 60°) (observation </a:t>
            </a:r>
            <a:r>
              <a:rPr lang="fr-FR" sz="1600" dirty="0" err="1">
                <a:solidFill>
                  <a:schemeClr val="bg1"/>
                </a:solidFill>
              </a:rPr>
              <a:t>above</a:t>
            </a:r>
            <a:r>
              <a:rPr lang="fr-FR" sz="1600" dirty="0">
                <a:solidFill>
                  <a:schemeClr val="bg1"/>
                </a:solidFill>
              </a:rPr>
              <a:t> 30°) 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VLTI     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&lt; 35° (= -25° + 60°)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21 (</a:t>
            </a:r>
            <a:r>
              <a:rPr lang="fr-FR" sz="1600" dirty="0" err="1">
                <a:solidFill>
                  <a:schemeClr val="bg1"/>
                </a:solidFill>
              </a:rPr>
              <a:t>Equinox</a:t>
            </a:r>
            <a:r>
              <a:rPr lang="fr-FR" sz="1600" dirty="0">
                <a:solidFill>
                  <a:schemeClr val="bg1"/>
                </a:solidFill>
              </a:rPr>
              <a:t>)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+2 per </a:t>
            </a:r>
            <a:r>
              <a:rPr lang="fr-FR" sz="1600" dirty="0" err="1">
                <a:solidFill>
                  <a:schemeClr val="bg1"/>
                </a:solidFill>
              </a:rPr>
              <a:t>Month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50138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62623 : VLTI </a:t>
            </a:r>
            <a:r>
              <a:rPr lang="fr-FR" sz="1600" dirty="0" err="1">
                <a:solidFill>
                  <a:schemeClr val="bg1"/>
                </a:solidFill>
              </a:rPr>
              <a:t>February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85567 : VLTI March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MWC 297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July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200775 : CHARA August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5479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 61">
            <a:extLst>
              <a:ext uri="{FF2B5EF4-FFF2-40B4-BE49-F238E27FC236}">
                <a16:creationId xmlns:a16="http://schemas.microsoft.com/office/drawing/2014/main" id="{4C76994B-C5F4-4C13-BBD3-F50B16883C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015"/>
          <a:stretch/>
        </p:blipFill>
        <p:spPr>
          <a:xfrm>
            <a:off x="154551" y="2963585"/>
            <a:ext cx="6585710" cy="34351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E6AB9EC-B40A-4303-8200-6F2C12783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429"/>
          <a:stretch/>
        </p:blipFill>
        <p:spPr>
          <a:xfrm>
            <a:off x="154551" y="3411030"/>
            <a:ext cx="6585710" cy="1650873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42C43467-CC7A-410B-8D60-F57062A157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980" b="-5262"/>
          <a:stretch/>
        </p:blipFill>
        <p:spPr>
          <a:xfrm>
            <a:off x="154551" y="393852"/>
            <a:ext cx="6585710" cy="22734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85CE749-D9B7-4516-B95F-1D6A632E5BD9}"/>
              </a:ext>
            </a:extLst>
          </p:cNvPr>
          <p:cNvSpPr/>
          <p:nvPr/>
        </p:nvSpPr>
        <p:spPr>
          <a:xfrm>
            <a:off x="234646" y="3415455"/>
            <a:ext cx="6364974" cy="46800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99CBF83-7C1D-4B63-9293-2242D3499F19}"/>
              </a:ext>
            </a:extLst>
          </p:cNvPr>
          <p:cNvSpPr/>
          <p:nvPr/>
        </p:nvSpPr>
        <p:spPr>
          <a:xfrm>
            <a:off x="219867" y="2244226"/>
            <a:ext cx="6263229" cy="26980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070497A-DAC9-421E-9DCA-A0A549260B60}"/>
              </a:ext>
            </a:extLst>
          </p:cNvPr>
          <p:cNvSpPr/>
          <p:nvPr/>
        </p:nvSpPr>
        <p:spPr>
          <a:xfrm>
            <a:off x="226664" y="4565256"/>
            <a:ext cx="5161498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26663" y="4843392"/>
            <a:ext cx="462966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6DE4936-DBA9-4C99-83E7-9A9834F02B95}"/>
              </a:ext>
            </a:extLst>
          </p:cNvPr>
          <p:cNvSpPr/>
          <p:nvPr/>
        </p:nvSpPr>
        <p:spPr>
          <a:xfrm>
            <a:off x="7184786" y="764129"/>
            <a:ext cx="4727901" cy="254297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F5E19D7-F289-4997-B12D-CE02E48212D1}"/>
              </a:ext>
            </a:extLst>
          </p:cNvPr>
          <p:cNvCxnSpPr>
            <a:cxnSpLocks/>
            <a:stCxn id="61" idx="3"/>
            <a:endCxn id="84" idx="1"/>
          </p:cNvCxnSpPr>
          <p:nvPr/>
        </p:nvCxnSpPr>
        <p:spPr>
          <a:xfrm flipV="1">
            <a:off x="6483096" y="2035614"/>
            <a:ext cx="701690" cy="3435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D1FB2876-AB1D-47A2-A4E1-EF9ED3D8DA61}"/>
              </a:ext>
            </a:extLst>
          </p:cNvPr>
          <p:cNvSpPr/>
          <p:nvPr/>
        </p:nvSpPr>
        <p:spPr>
          <a:xfrm>
            <a:off x="7206821" y="3618748"/>
            <a:ext cx="4629665" cy="82013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28C39BA5-6420-4F3A-8285-68914911D545}"/>
              </a:ext>
            </a:extLst>
          </p:cNvPr>
          <p:cNvCxnSpPr>
            <a:cxnSpLocks/>
            <a:stCxn id="29" idx="3"/>
            <a:endCxn id="88" idx="1"/>
          </p:cNvCxnSpPr>
          <p:nvPr/>
        </p:nvCxnSpPr>
        <p:spPr>
          <a:xfrm>
            <a:off x="6599620" y="3649455"/>
            <a:ext cx="607201" cy="37936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ZoneTexte 89">
            <a:extLst>
              <a:ext uri="{FF2B5EF4-FFF2-40B4-BE49-F238E27FC236}">
                <a16:creationId xmlns:a16="http://schemas.microsoft.com/office/drawing/2014/main" id="{E64352D4-B613-4B43-B083-536202577F4B}"/>
              </a:ext>
            </a:extLst>
          </p:cNvPr>
          <p:cNvSpPr txBox="1"/>
          <p:nvPr/>
        </p:nvSpPr>
        <p:spPr>
          <a:xfrm>
            <a:off x="7267782" y="3657535"/>
            <a:ext cx="456870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tracks</a:t>
            </a:r>
            <a:r>
              <a:rPr lang="fr-FR" sz="1600" dirty="0">
                <a:solidFill>
                  <a:schemeClr val="bg1"/>
                </a:solidFill>
              </a:rPr>
              <a:t> are due to </a:t>
            </a:r>
            <a:r>
              <a:rPr lang="fr-FR" sz="1600" dirty="0" err="1">
                <a:solidFill>
                  <a:schemeClr val="bg1"/>
                </a:solidFill>
              </a:rPr>
              <a:t>earth</a:t>
            </a:r>
            <a:r>
              <a:rPr lang="fr-FR" sz="1600" dirty="0">
                <a:solidFill>
                  <a:schemeClr val="bg1"/>
                </a:solidFill>
              </a:rPr>
              <a:t> rotation.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projected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baselines</a:t>
            </a:r>
            <a:r>
              <a:rPr lang="fr-FR" sz="1600" dirty="0">
                <a:solidFill>
                  <a:schemeClr val="bg1"/>
                </a:solidFill>
              </a:rPr>
              <a:t> on the sky-plan changes </a:t>
            </a:r>
            <a:r>
              <a:rPr lang="fr-FR" sz="1600" dirty="0" err="1">
                <a:solidFill>
                  <a:schemeClr val="bg1"/>
                </a:solidFill>
              </a:rPr>
              <a:t>during</a:t>
            </a:r>
            <a:r>
              <a:rPr lang="fr-FR" sz="1600" dirty="0">
                <a:solidFill>
                  <a:schemeClr val="bg1"/>
                </a:solidFill>
              </a:rPr>
              <a:t> the night as the star ‘’moves’’ on the sky.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84786" y="4701038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3" idx="3"/>
            <a:endCxn id="98" idx="1"/>
          </p:cNvCxnSpPr>
          <p:nvPr/>
        </p:nvCxnSpPr>
        <p:spPr>
          <a:xfrm>
            <a:off x="5388162" y="4705385"/>
            <a:ext cx="1796624" cy="1168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053724" y="4690269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Not observable at the VLTI :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&gt; - 85° = -25° - 60°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06821" y="5280020"/>
            <a:ext cx="4629665" cy="810788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67782" y="5255766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No</a:t>
            </a:r>
          </a:p>
          <a:p>
            <a:pPr algn="just"/>
            <a:r>
              <a:rPr lang="fr-FR" sz="1600" dirty="0" err="1">
                <a:solidFill>
                  <a:schemeClr val="bg1"/>
                </a:solidFill>
              </a:rPr>
              <a:t>Objects</a:t>
            </a:r>
            <a:r>
              <a:rPr lang="fr-FR" sz="1600" dirty="0">
                <a:solidFill>
                  <a:schemeClr val="bg1"/>
                </a:solidFill>
              </a:rPr>
              <a:t> at the </a:t>
            </a:r>
            <a:r>
              <a:rPr lang="fr-FR" sz="1600" dirty="0" err="1">
                <a:solidFill>
                  <a:schemeClr val="bg1"/>
                </a:solidFill>
              </a:rPr>
              <a:t>the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equator</a:t>
            </a:r>
            <a:r>
              <a:rPr lang="fr-FR" sz="1600" dirty="0">
                <a:solidFill>
                  <a:schemeClr val="bg1"/>
                </a:solidFill>
              </a:rPr>
              <a:t> have </a:t>
            </a:r>
            <a:r>
              <a:rPr lang="fr-FR" sz="1600" dirty="0" err="1">
                <a:solidFill>
                  <a:schemeClr val="bg1"/>
                </a:solidFill>
              </a:rPr>
              <a:t>linear</a:t>
            </a:r>
            <a:r>
              <a:rPr lang="fr-FR" sz="1600" dirty="0">
                <a:solidFill>
                  <a:schemeClr val="bg1"/>
                </a:solidFill>
              </a:rPr>
              <a:t> UV-</a:t>
            </a:r>
            <a:r>
              <a:rPr lang="fr-FR" sz="1600" dirty="0" err="1">
                <a:solidFill>
                  <a:schemeClr val="bg1"/>
                </a:solidFill>
              </a:rPr>
              <a:t>tracks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fr-FR" sz="1600" dirty="0" err="1">
                <a:solidFill>
                  <a:schemeClr val="bg1"/>
                </a:solidFill>
              </a:rPr>
              <a:t>Objects</a:t>
            </a:r>
            <a:r>
              <a:rPr lang="fr-FR" sz="1600" dirty="0">
                <a:solidFill>
                  <a:schemeClr val="bg1"/>
                </a:solidFill>
              </a:rPr>
              <a:t> at the pole have </a:t>
            </a:r>
            <a:r>
              <a:rPr lang="fr-FR" sz="1600" dirty="0" err="1">
                <a:solidFill>
                  <a:schemeClr val="bg1"/>
                </a:solidFill>
              </a:rPr>
              <a:t>circular</a:t>
            </a:r>
            <a:r>
              <a:rPr lang="fr-FR" sz="1600" dirty="0">
                <a:solidFill>
                  <a:schemeClr val="bg1"/>
                </a:solidFill>
              </a:rPr>
              <a:t> UV-</a:t>
            </a:r>
            <a:r>
              <a:rPr lang="fr-FR" sz="1600" dirty="0" err="1">
                <a:solidFill>
                  <a:schemeClr val="bg1"/>
                </a:solidFill>
              </a:rPr>
              <a:t>tracks</a:t>
            </a:r>
            <a:r>
              <a:rPr lang="fr-FR" sz="16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32A131DD-8230-46CE-BC7A-5C4A49E3EA68}"/>
              </a:ext>
            </a:extLst>
          </p:cNvPr>
          <p:cNvCxnSpPr>
            <a:cxnSpLocks/>
            <a:stCxn id="64" idx="3"/>
            <a:endCxn id="103" idx="1"/>
          </p:cNvCxnSpPr>
          <p:nvPr/>
        </p:nvCxnSpPr>
        <p:spPr>
          <a:xfrm>
            <a:off x="4856328" y="4983521"/>
            <a:ext cx="2350493" cy="70189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C0EE8427-2481-4368-BD0B-C49B5EC36A10}"/>
              </a:ext>
            </a:extLst>
          </p:cNvPr>
          <p:cNvSpPr txBox="1"/>
          <p:nvPr/>
        </p:nvSpPr>
        <p:spPr>
          <a:xfrm>
            <a:off x="7267782" y="807845"/>
            <a:ext cx="4568705" cy="3200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CHARA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&gt; -25° (= 35° - 60°) (observation </a:t>
            </a:r>
            <a:r>
              <a:rPr lang="fr-FR" sz="1600" dirty="0" err="1">
                <a:solidFill>
                  <a:schemeClr val="bg1"/>
                </a:solidFill>
              </a:rPr>
              <a:t>above</a:t>
            </a:r>
            <a:r>
              <a:rPr lang="fr-FR" sz="1600" dirty="0">
                <a:solidFill>
                  <a:schemeClr val="bg1"/>
                </a:solidFill>
              </a:rPr>
              <a:t> 30°) 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VLTI      </a:t>
            </a:r>
            <a:r>
              <a:rPr lang="fr-FR" sz="1600" dirty="0">
                <a:solidFill>
                  <a:schemeClr val="bg1"/>
                </a:solidFill>
                <a:sym typeface="Wingdings" panose="05000000000000000000" pitchFamily="2" charset="2"/>
              </a:rPr>
              <a:t>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&lt; 35° (= -25° + 60°)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September</a:t>
            </a:r>
            <a:r>
              <a:rPr lang="fr-FR" sz="1600" dirty="0">
                <a:solidFill>
                  <a:schemeClr val="bg1"/>
                </a:solidFill>
              </a:rPr>
              <a:t> 21 (</a:t>
            </a:r>
            <a:r>
              <a:rPr lang="fr-FR" sz="1600" dirty="0" err="1">
                <a:solidFill>
                  <a:schemeClr val="bg1"/>
                </a:solidFill>
              </a:rPr>
              <a:t>Equinox</a:t>
            </a:r>
            <a:r>
              <a:rPr lang="fr-FR" sz="1600" dirty="0">
                <a:solidFill>
                  <a:schemeClr val="bg1"/>
                </a:solidFill>
              </a:rPr>
              <a:t>)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+2 per </a:t>
            </a:r>
            <a:r>
              <a:rPr lang="fr-FR" sz="1600" dirty="0" err="1">
                <a:solidFill>
                  <a:schemeClr val="bg1"/>
                </a:solidFill>
              </a:rPr>
              <a:t>Month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50138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January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62623 : VLTI </a:t>
            </a:r>
            <a:r>
              <a:rPr lang="fr-FR" sz="1600" dirty="0" err="1">
                <a:solidFill>
                  <a:schemeClr val="bg1"/>
                </a:solidFill>
              </a:rPr>
              <a:t>February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85567 : VLTI March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MWC 297 : </a:t>
            </a:r>
            <a:r>
              <a:rPr lang="fr-FR" sz="1600" dirty="0" err="1">
                <a:solidFill>
                  <a:schemeClr val="bg1"/>
                </a:solidFill>
              </a:rPr>
              <a:t>Both</a:t>
            </a:r>
            <a:r>
              <a:rPr lang="fr-FR" sz="1600" dirty="0">
                <a:solidFill>
                  <a:schemeClr val="bg1"/>
                </a:solidFill>
              </a:rPr>
              <a:t> July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HD 200775 : CHARA August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423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AD822EA-035B-42D3-92D4-E2C47D26D0D9}"/>
              </a:ext>
            </a:extLst>
          </p:cNvPr>
          <p:cNvSpPr txBox="1"/>
          <p:nvPr/>
        </p:nvSpPr>
        <p:spPr>
          <a:xfrm>
            <a:off x="0" y="2959331"/>
            <a:ext cx="12191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</a:rPr>
              <a:t>4 Setting-up a model </a:t>
            </a:r>
          </a:p>
          <a:p>
            <a:pPr algn="ctr"/>
            <a:r>
              <a:rPr lang="fr-FR" sz="7200" dirty="0">
                <a:solidFill>
                  <a:schemeClr val="bg1"/>
                </a:solidFill>
              </a:rPr>
              <a:t>for </a:t>
            </a:r>
            <a:r>
              <a:rPr lang="fr-FR" sz="7200" dirty="0" err="1">
                <a:solidFill>
                  <a:schemeClr val="bg1"/>
                </a:solidFill>
              </a:rPr>
              <a:t>our</a:t>
            </a:r>
            <a:r>
              <a:rPr lang="fr-FR" sz="7200" dirty="0">
                <a:solidFill>
                  <a:schemeClr val="bg1"/>
                </a:solidFill>
              </a:rPr>
              <a:t> </a:t>
            </a:r>
            <a:r>
              <a:rPr lang="fr-FR" sz="7200" dirty="0" err="1">
                <a:solidFill>
                  <a:schemeClr val="bg1"/>
                </a:solidFill>
              </a:rPr>
              <a:t>object</a:t>
            </a:r>
            <a:endParaRPr 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2523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 54">
            <a:extLst>
              <a:ext uri="{FF2B5EF4-FFF2-40B4-BE49-F238E27FC236}">
                <a16:creationId xmlns:a16="http://schemas.microsoft.com/office/drawing/2014/main" id="{1F2F8018-B0EC-424D-AA3A-891D18EA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5" b="92933"/>
          <a:stretch/>
        </p:blipFill>
        <p:spPr>
          <a:xfrm>
            <a:off x="168943" y="649962"/>
            <a:ext cx="6591276" cy="3184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071084-269C-4E64-9255-AA422856E8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26" b="2396"/>
          <a:stretch/>
        </p:blipFill>
        <p:spPr>
          <a:xfrm>
            <a:off x="152725" y="1281392"/>
            <a:ext cx="6591276" cy="45800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8" y="1268905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17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128C7B0-C550-4CF8-B9D4-39EDF0B67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47" y="686969"/>
            <a:ext cx="6585481" cy="375052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253179" y="941016"/>
            <a:ext cx="4629665" cy="89692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2658" y="3329458"/>
            <a:ext cx="5136581" cy="304447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349239" y="1389480"/>
            <a:ext cx="1903940" cy="20922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344618" y="1016309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In PIONIER H-band image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mainly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see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Inner-rim</a:t>
            </a:r>
            <a:r>
              <a:rPr lang="fr-FR" sz="1600" dirty="0">
                <a:solidFill>
                  <a:schemeClr val="bg1"/>
                </a:solidFill>
              </a:rPr>
              <a:t> of FS </a:t>
            </a:r>
            <a:r>
              <a:rPr lang="fr-FR" sz="1600" dirty="0" err="1">
                <a:solidFill>
                  <a:schemeClr val="bg1"/>
                </a:solidFill>
              </a:rPr>
              <a:t>Cma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as the H-band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mainly</a:t>
            </a:r>
            <a:r>
              <a:rPr lang="fr-FR" sz="1600" dirty="0">
                <a:solidFill>
                  <a:schemeClr val="bg1"/>
                </a:solidFill>
              </a:rPr>
              <a:t> sensitive to </a:t>
            </a:r>
            <a:r>
              <a:rPr lang="fr-FR" sz="1600" dirty="0" err="1">
                <a:solidFill>
                  <a:schemeClr val="bg1"/>
                </a:solidFill>
              </a:rPr>
              <a:t>material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a </a:t>
            </a:r>
            <a:r>
              <a:rPr lang="fr-FR" sz="1600" dirty="0" err="1">
                <a:solidFill>
                  <a:schemeClr val="bg1"/>
                </a:solidFill>
              </a:rPr>
              <a:t>temperature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above</a:t>
            </a:r>
            <a:r>
              <a:rPr lang="fr-FR" sz="1600" dirty="0">
                <a:solidFill>
                  <a:schemeClr val="bg1"/>
                </a:solidFill>
              </a:rPr>
              <a:t> 1500K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5839FB-9AF7-4608-A5A1-B97E1F45D116}"/>
              </a:ext>
            </a:extLst>
          </p:cNvPr>
          <p:cNvSpPr/>
          <p:nvPr/>
        </p:nvSpPr>
        <p:spPr>
          <a:xfrm>
            <a:off x="7253179" y="3031483"/>
            <a:ext cx="4629665" cy="149416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969" y="3636906"/>
            <a:ext cx="6098437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C9545390-1D75-4508-BB58-2FAD0D6D7D6B}"/>
              </a:ext>
            </a:extLst>
          </p:cNvPr>
          <p:cNvCxnSpPr>
            <a:cxnSpLocks/>
            <a:stCxn id="13" idx="3"/>
            <a:endCxn id="12" idx="1"/>
          </p:cNvCxnSpPr>
          <p:nvPr/>
        </p:nvCxnSpPr>
        <p:spPr>
          <a:xfrm>
            <a:off x="6312406" y="3775269"/>
            <a:ext cx="940773" cy="329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ZoneTexte 60">
            <a:extLst>
              <a:ext uri="{FF2B5EF4-FFF2-40B4-BE49-F238E27FC236}">
                <a16:creationId xmlns:a16="http://schemas.microsoft.com/office/drawing/2014/main" id="{C6C3FE77-0DA8-4E10-93E9-E36D6F80C2B2}"/>
              </a:ext>
            </a:extLst>
          </p:cNvPr>
          <p:cNvSpPr txBox="1"/>
          <p:nvPr/>
        </p:nvSpPr>
        <p:spPr>
          <a:xfrm>
            <a:off x="7375096" y="3141889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MATISSE </a:t>
            </a:r>
            <a:r>
              <a:rPr lang="fr-FR" sz="1600" dirty="0" err="1">
                <a:solidFill>
                  <a:schemeClr val="bg1"/>
                </a:solidFill>
              </a:rPr>
              <a:t>wavelength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than</a:t>
            </a:r>
            <a:r>
              <a:rPr lang="fr-FR" sz="1600" dirty="0">
                <a:solidFill>
                  <a:schemeClr val="bg1"/>
                </a:solidFill>
              </a:rPr>
              <a:t> PIONIER ,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will</a:t>
            </a:r>
            <a:r>
              <a:rPr lang="fr-FR" sz="1600" dirty="0">
                <a:solidFill>
                  <a:schemeClr val="bg1"/>
                </a:solidFill>
              </a:rPr>
              <a:t> probe </a:t>
            </a:r>
            <a:r>
              <a:rPr lang="fr-FR" sz="1600" dirty="0" err="1">
                <a:solidFill>
                  <a:schemeClr val="bg1"/>
                </a:solidFill>
              </a:rPr>
              <a:t>colder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material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thus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farther</a:t>
            </a:r>
            <a:r>
              <a:rPr lang="fr-FR" sz="1600" dirty="0">
                <a:solidFill>
                  <a:schemeClr val="bg1"/>
                </a:solidFill>
              </a:rPr>
              <a:t> for the central source: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L-band : </a:t>
            </a:r>
            <a:r>
              <a:rPr lang="fr-FR" sz="1600" dirty="0" err="1">
                <a:solidFill>
                  <a:schemeClr val="bg1"/>
                </a:solidFill>
              </a:rPr>
              <a:t>material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T ≥ 800K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N-band : </a:t>
            </a:r>
            <a:r>
              <a:rPr lang="fr-FR" sz="1600" dirty="0" err="1">
                <a:solidFill>
                  <a:schemeClr val="bg1"/>
                </a:solidFill>
              </a:rPr>
              <a:t>material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T ≥ 300K</a:t>
            </a:r>
            <a:endParaRPr lang="en-US" sz="16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FA5B6AB5-AA80-42DD-8265-956BFF66369D}"/>
                  </a:ext>
                </a:extLst>
              </p:cNvPr>
              <p:cNvSpPr txBox="1"/>
              <p:nvPr/>
            </p:nvSpPr>
            <p:spPr>
              <a:xfrm>
                <a:off x="420624" y="5647760"/>
                <a:ext cx="2794548" cy="8879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>
                    <a:solidFill>
                      <a:schemeClr val="bg1"/>
                    </a:solidFill>
                  </a:rPr>
                  <a:t>Wien’s </a:t>
                </a:r>
                <a:r>
                  <a:rPr lang="fr-FR" dirty="0" err="1">
                    <a:solidFill>
                      <a:schemeClr val="bg1"/>
                    </a:solidFill>
                  </a:rPr>
                  <a:t>displacement</a:t>
                </a:r>
                <a:r>
                  <a:rPr lang="fr-FR" dirty="0">
                    <a:solidFill>
                      <a:schemeClr val="bg1"/>
                    </a:solidFill>
                  </a:rPr>
                  <a:t> </a:t>
                </a:r>
                <a:r>
                  <a:rPr lang="fr-FR" dirty="0" err="1">
                    <a:solidFill>
                      <a:schemeClr val="bg1"/>
                    </a:solidFill>
                  </a:rPr>
                  <a:t>law</a:t>
                </a:r>
                <a:r>
                  <a:rPr lang="fr-FR" dirty="0">
                    <a:solidFill>
                      <a:schemeClr val="bg1"/>
                    </a:solidFill>
                  </a:rPr>
                  <a:t>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fr-FR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(µ</m:t>
                      </m:r>
                      <m:r>
                        <a:rPr lang="fr-FR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FR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)≈</m:t>
                      </m:r>
                      <m:f>
                        <m:fPr>
                          <m:ctrlP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3000</m:t>
                          </m:r>
                        </m:num>
                        <m:den>
                          <m:r>
                            <a:rPr lang="fr-F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FA5B6AB5-AA80-42DD-8265-956BFF6636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624" y="5647760"/>
                <a:ext cx="2794548" cy="887935"/>
              </a:xfrm>
              <a:prstGeom prst="rect">
                <a:avLst/>
              </a:prstGeom>
              <a:blipFill>
                <a:blip r:embed="rId3"/>
                <a:stretch>
                  <a:fillRect l="-1747" t="-3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67C232D6-9E61-4BA0-9DED-6B4206752F02}"/>
              </a:ext>
            </a:extLst>
          </p:cNvPr>
          <p:cNvSpPr/>
          <p:nvPr/>
        </p:nvSpPr>
        <p:spPr>
          <a:xfrm>
            <a:off x="3676859" y="6091728"/>
            <a:ext cx="17908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  <a:sym typeface="Wingdings" panose="05000000000000000000" pitchFamily="2" charset="2"/>
              </a:rPr>
              <a:t>L band  800K</a:t>
            </a:r>
          </a:p>
          <a:p>
            <a:r>
              <a:rPr lang="fr-FR" dirty="0">
                <a:solidFill>
                  <a:schemeClr val="bg1"/>
                </a:solidFill>
                <a:sym typeface="Wingdings" panose="05000000000000000000" pitchFamily="2" charset="2"/>
              </a:rPr>
              <a:t>N band  300K </a:t>
            </a:r>
            <a:r>
              <a:rPr lang="fr-FR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7F0C1EE-F4A5-4862-B722-8EBB2FA61CE7}"/>
              </a:ext>
            </a:extLst>
          </p:cNvPr>
          <p:cNvSpPr/>
          <p:nvPr/>
        </p:nvSpPr>
        <p:spPr>
          <a:xfrm>
            <a:off x="3620753" y="5629702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  <a:sym typeface="Wingdings" panose="05000000000000000000" pitchFamily="2" charset="2"/>
              </a:rPr>
              <a:t>H band  1800K </a:t>
            </a:r>
            <a:r>
              <a:rPr lang="fr-FR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86632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 54">
            <a:extLst>
              <a:ext uri="{FF2B5EF4-FFF2-40B4-BE49-F238E27FC236}">
                <a16:creationId xmlns:a16="http://schemas.microsoft.com/office/drawing/2014/main" id="{1F2F8018-B0EC-424D-AA3A-891D18EA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5" b="92933"/>
          <a:stretch/>
        </p:blipFill>
        <p:spPr>
          <a:xfrm>
            <a:off x="168943" y="649962"/>
            <a:ext cx="6591276" cy="3184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071084-269C-4E64-9255-AA422856E8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26" b="2396"/>
          <a:stretch/>
        </p:blipFill>
        <p:spPr>
          <a:xfrm>
            <a:off x="152725" y="1281392"/>
            <a:ext cx="6591276" cy="45800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8" y="1268905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85246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5237161" y="1112480"/>
            <a:ext cx="1954422" cy="29132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star </a:t>
            </a:r>
            <a:r>
              <a:rPr lang="fr-FR" sz="1600" dirty="0" err="1">
                <a:solidFill>
                  <a:schemeClr val="bg1"/>
                </a:solidFill>
              </a:rPr>
              <a:t>will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at all by MATISSE.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Point source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most</a:t>
            </a:r>
            <a:r>
              <a:rPr lang="fr-FR" sz="1600" dirty="0">
                <a:solidFill>
                  <a:schemeClr val="bg1"/>
                </a:solidFill>
              </a:rPr>
              <a:t> relevant.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But a Uniform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D=0.16mas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correct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4279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 54">
            <a:extLst>
              <a:ext uri="{FF2B5EF4-FFF2-40B4-BE49-F238E27FC236}">
                <a16:creationId xmlns:a16="http://schemas.microsoft.com/office/drawing/2014/main" id="{1F2F8018-B0EC-424D-AA3A-891D18EA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5" b="92933"/>
          <a:stretch/>
        </p:blipFill>
        <p:spPr>
          <a:xfrm>
            <a:off x="168943" y="649962"/>
            <a:ext cx="6591276" cy="3184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071084-269C-4E64-9255-AA422856E8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26" b="2396"/>
          <a:stretch/>
        </p:blipFill>
        <p:spPr>
          <a:xfrm>
            <a:off x="152725" y="1281392"/>
            <a:ext cx="6591276" cy="45800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8" y="1268905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85246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5237161" y="1112480"/>
            <a:ext cx="1954422" cy="29132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star </a:t>
            </a:r>
            <a:r>
              <a:rPr lang="fr-FR" sz="1600" dirty="0" err="1">
                <a:solidFill>
                  <a:schemeClr val="bg1"/>
                </a:solidFill>
              </a:rPr>
              <a:t>will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at all by MATISSE.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Point source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most</a:t>
            </a:r>
            <a:r>
              <a:rPr lang="fr-FR" sz="1600" dirty="0">
                <a:solidFill>
                  <a:schemeClr val="bg1"/>
                </a:solidFill>
              </a:rPr>
              <a:t> relevant.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But a Uniform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D=0.16mas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correct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95997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1653765"/>
            <a:ext cx="4629665" cy="2164106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629400" y="2735818"/>
            <a:ext cx="575188" cy="41642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78023" y="1670167"/>
            <a:ext cx="4469206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u="sng" dirty="0">
                <a:solidFill>
                  <a:schemeClr val="bg1"/>
                </a:solidFill>
              </a:rPr>
              <a:t>Minor-axis </a:t>
            </a:r>
            <a:r>
              <a:rPr lang="fr-FR" sz="1600" u="sng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r>
              <a:rPr lang="fr-FR" sz="1600" dirty="0">
                <a:solidFill>
                  <a:schemeClr val="bg1"/>
                </a:solidFill>
              </a:rPr>
              <a:t> as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represent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inner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rim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u="sng" dirty="0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b="1" dirty="0">
                <a:solidFill>
                  <a:srgbClr val="FFFF00"/>
                </a:solidFill>
              </a:rPr>
              <a:t>More or </a:t>
            </a:r>
            <a:r>
              <a:rPr lang="fr-FR" sz="1600" b="1" dirty="0" err="1">
                <a:solidFill>
                  <a:srgbClr val="FFFF00"/>
                </a:solidFill>
              </a:rPr>
              <a:t>less</a:t>
            </a:r>
            <a:r>
              <a:rPr lang="fr-FR" sz="1600" b="1" dirty="0">
                <a:solidFill>
                  <a:srgbClr val="FFFF00"/>
                </a:solidFill>
              </a:rPr>
              <a:t> constant </a:t>
            </a:r>
            <a:r>
              <a:rPr lang="fr-FR" sz="1600" dirty="0">
                <a:solidFill>
                  <a:schemeClr val="bg1"/>
                </a:solidFill>
              </a:rPr>
              <a:t>if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assume </a:t>
            </a:r>
            <a:r>
              <a:rPr lang="fr-FR" sz="1600" dirty="0" err="1">
                <a:solidFill>
                  <a:schemeClr val="bg1"/>
                </a:solidFill>
              </a:rPr>
              <a:t>that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geoemtrically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thin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due to a projection </a:t>
            </a:r>
            <a:r>
              <a:rPr lang="fr-FR" sz="1600" dirty="0" err="1">
                <a:solidFill>
                  <a:schemeClr val="bg1"/>
                </a:solidFill>
              </a:rPr>
              <a:t>effect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</a:p>
          <a:p>
            <a:pPr algn="just"/>
            <a:r>
              <a:rPr lang="fr-FR" sz="1600" u="sng" dirty="0" err="1">
                <a:solidFill>
                  <a:schemeClr val="bg1"/>
                </a:solidFill>
              </a:rPr>
              <a:t>Width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L, and </a:t>
            </a:r>
            <a:r>
              <a:rPr lang="fr-FR" sz="1600" b="1" dirty="0" err="1">
                <a:solidFill>
                  <a:srgbClr val="FFFF00"/>
                </a:solidFill>
              </a:rPr>
              <a:t>even</a:t>
            </a:r>
            <a:r>
              <a:rPr lang="fr-FR" sz="1600" b="1" dirty="0">
                <a:solidFill>
                  <a:srgbClr val="FFFF00"/>
                </a:solidFill>
              </a:rPr>
              <a:t>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N </a:t>
            </a:r>
            <a:r>
              <a:rPr lang="fr-FR" sz="1600" dirty="0">
                <a:solidFill>
                  <a:schemeClr val="bg1"/>
                </a:solidFill>
              </a:rPr>
              <a:t>as </a:t>
            </a:r>
            <a:r>
              <a:rPr lang="fr-FR" sz="1600" dirty="0" err="1">
                <a:solidFill>
                  <a:schemeClr val="bg1"/>
                </a:solidFill>
              </a:rPr>
              <a:t>these</a:t>
            </a:r>
            <a:r>
              <a:rPr lang="fr-FR" sz="1600" dirty="0">
                <a:solidFill>
                  <a:schemeClr val="bg1"/>
                </a:solidFill>
              </a:rPr>
              <a:t> bands probes </a:t>
            </a:r>
            <a:r>
              <a:rPr lang="fr-FR" sz="1600" dirty="0" err="1">
                <a:solidFill>
                  <a:schemeClr val="bg1"/>
                </a:solidFill>
              </a:rPr>
              <a:t>colder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materials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than</a:t>
            </a:r>
            <a:r>
              <a:rPr lang="fr-FR" sz="1600" dirty="0">
                <a:solidFill>
                  <a:schemeClr val="bg1"/>
                </a:solidFill>
              </a:rPr>
              <a:t> the H band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Orientation 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endParaRPr lang="en-US" sz="1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8746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 54">
            <a:extLst>
              <a:ext uri="{FF2B5EF4-FFF2-40B4-BE49-F238E27FC236}">
                <a16:creationId xmlns:a16="http://schemas.microsoft.com/office/drawing/2014/main" id="{1F2F8018-B0EC-424D-AA3A-891D18EA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5" b="92933"/>
          <a:stretch/>
        </p:blipFill>
        <p:spPr>
          <a:xfrm>
            <a:off x="168943" y="649962"/>
            <a:ext cx="6591276" cy="3184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071084-269C-4E64-9255-AA422856E8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26" b="2396"/>
          <a:stretch/>
        </p:blipFill>
        <p:spPr>
          <a:xfrm>
            <a:off x="152725" y="1281392"/>
            <a:ext cx="6591276" cy="45800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8" y="1268905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13075" y="4923339"/>
            <a:ext cx="3639651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85246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5237161" y="1112480"/>
            <a:ext cx="1954422" cy="29132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star </a:t>
            </a:r>
            <a:r>
              <a:rPr lang="fr-FR" sz="1600" dirty="0" err="1">
                <a:solidFill>
                  <a:schemeClr val="bg1"/>
                </a:solidFill>
              </a:rPr>
              <a:t>will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at all by MATISSE.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Point source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most</a:t>
            </a:r>
            <a:r>
              <a:rPr lang="fr-FR" sz="1600" dirty="0">
                <a:solidFill>
                  <a:schemeClr val="bg1"/>
                </a:solidFill>
              </a:rPr>
              <a:t> relevant.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But a Uniform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D=0.16mas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correct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95997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06281" y="4649400"/>
            <a:ext cx="3332062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1653765"/>
            <a:ext cx="4629665" cy="2164106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629400" y="2735818"/>
            <a:ext cx="575188" cy="41642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78023" y="1670167"/>
            <a:ext cx="4469206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u="sng" dirty="0">
                <a:solidFill>
                  <a:schemeClr val="bg1"/>
                </a:solidFill>
              </a:rPr>
              <a:t>Minor-axis </a:t>
            </a:r>
            <a:r>
              <a:rPr lang="fr-FR" sz="1600" u="sng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r>
              <a:rPr lang="fr-FR" sz="1600" dirty="0">
                <a:solidFill>
                  <a:schemeClr val="bg1"/>
                </a:solidFill>
              </a:rPr>
              <a:t> as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represent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inner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rim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u="sng" dirty="0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b="1" dirty="0">
                <a:solidFill>
                  <a:srgbClr val="FFFF00"/>
                </a:solidFill>
              </a:rPr>
              <a:t>More or </a:t>
            </a:r>
            <a:r>
              <a:rPr lang="fr-FR" sz="1600" b="1" dirty="0" err="1">
                <a:solidFill>
                  <a:srgbClr val="FFFF00"/>
                </a:solidFill>
              </a:rPr>
              <a:t>less</a:t>
            </a:r>
            <a:r>
              <a:rPr lang="fr-FR" sz="1600" b="1" dirty="0">
                <a:solidFill>
                  <a:srgbClr val="FFFF00"/>
                </a:solidFill>
              </a:rPr>
              <a:t> constant </a:t>
            </a:r>
            <a:r>
              <a:rPr lang="fr-FR" sz="1600" dirty="0">
                <a:solidFill>
                  <a:schemeClr val="bg1"/>
                </a:solidFill>
              </a:rPr>
              <a:t>if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assume </a:t>
            </a:r>
            <a:r>
              <a:rPr lang="fr-FR" sz="1600" dirty="0" err="1">
                <a:solidFill>
                  <a:schemeClr val="bg1"/>
                </a:solidFill>
              </a:rPr>
              <a:t>that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geoemtrically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thin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due to a projection </a:t>
            </a:r>
            <a:r>
              <a:rPr lang="fr-FR" sz="1600" dirty="0" err="1">
                <a:solidFill>
                  <a:schemeClr val="bg1"/>
                </a:solidFill>
              </a:rPr>
              <a:t>effect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</a:p>
          <a:p>
            <a:pPr algn="just"/>
            <a:r>
              <a:rPr lang="fr-FR" sz="1600" u="sng" dirty="0" err="1">
                <a:solidFill>
                  <a:schemeClr val="bg1"/>
                </a:solidFill>
              </a:rPr>
              <a:t>Width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L, and </a:t>
            </a:r>
            <a:r>
              <a:rPr lang="fr-FR" sz="1600" b="1" dirty="0" err="1">
                <a:solidFill>
                  <a:srgbClr val="FFFF00"/>
                </a:solidFill>
              </a:rPr>
              <a:t>even</a:t>
            </a:r>
            <a:r>
              <a:rPr lang="fr-FR" sz="1600" b="1" dirty="0">
                <a:solidFill>
                  <a:srgbClr val="FFFF00"/>
                </a:solidFill>
              </a:rPr>
              <a:t>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N </a:t>
            </a:r>
            <a:r>
              <a:rPr lang="fr-FR" sz="1600" dirty="0">
                <a:solidFill>
                  <a:schemeClr val="bg1"/>
                </a:solidFill>
              </a:rPr>
              <a:t>as </a:t>
            </a:r>
            <a:r>
              <a:rPr lang="fr-FR" sz="1600" dirty="0" err="1">
                <a:solidFill>
                  <a:schemeClr val="bg1"/>
                </a:solidFill>
              </a:rPr>
              <a:t>these</a:t>
            </a:r>
            <a:r>
              <a:rPr lang="fr-FR" sz="1600" dirty="0">
                <a:solidFill>
                  <a:schemeClr val="bg1"/>
                </a:solidFill>
              </a:rPr>
              <a:t> bands probes </a:t>
            </a:r>
            <a:r>
              <a:rPr lang="fr-FR" sz="1600" dirty="0" err="1">
                <a:solidFill>
                  <a:schemeClr val="bg1"/>
                </a:solidFill>
              </a:rPr>
              <a:t>colder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materials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than</a:t>
            </a:r>
            <a:r>
              <a:rPr lang="fr-FR" sz="1600" dirty="0">
                <a:solidFill>
                  <a:schemeClr val="bg1"/>
                </a:solidFill>
              </a:rPr>
              <a:t> the H band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Orientation 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endParaRPr lang="en-US" sz="1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6075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B9B4E61E-61BE-402E-9B5C-20F0D5FA6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6319" y="460957"/>
            <a:ext cx="8947842" cy="6246007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C03985D-F49B-46F0-AFCF-64A73B5AB03E}"/>
              </a:ext>
            </a:extLst>
          </p:cNvPr>
          <p:cNvGrpSpPr/>
          <p:nvPr/>
        </p:nvGrpSpPr>
        <p:grpSpPr>
          <a:xfrm>
            <a:off x="3420932" y="989704"/>
            <a:ext cx="3472746" cy="1823406"/>
            <a:chOff x="3420932" y="989704"/>
            <a:chExt cx="3472746" cy="1823406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5AD0A42-76CD-4CDE-9564-FEC67F588C4D}"/>
                </a:ext>
              </a:extLst>
            </p:cNvPr>
            <p:cNvSpPr txBox="1"/>
            <p:nvPr/>
          </p:nvSpPr>
          <p:spPr>
            <a:xfrm>
              <a:off x="3420932" y="989704"/>
              <a:ext cx="3472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/>
                <a:t>Resolution</a:t>
              </a:r>
              <a:r>
                <a:rPr lang="fr-FR" dirty="0"/>
                <a:t> of the </a:t>
              </a:r>
              <a:r>
                <a:rPr lang="fr-FR" dirty="0" err="1"/>
                <a:t>circumstellar</a:t>
              </a:r>
              <a:r>
                <a:rPr lang="fr-FR" dirty="0"/>
                <a:t> </a:t>
              </a:r>
              <a:r>
                <a:rPr lang="fr-FR" dirty="0" err="1"/>
                <a:t>disk</a:t>
              </a:r>
              <a:endParaRPr lang="en-US" dirty="0"/>
            </a:p>
          </p:txBody>
        </p: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id="{358760DE-A70F-4994-BB16-5073D04C26A7}"/>
                </a:ext>
              </a:extLst>
            </p:cNvPr>
            <p:cNvCxnSpPr/>
            <p:nvPr/>
          </p:nvCxnSpPr>
          <p:spPr>
            <a:xfrm>
              <a:off x="3786692" y="1359036"/>
              <a:ext cx="0" cy="1454074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9D9E44FF-783A-4E62-B336-346E45A96755}"/>
              </a:ext>
            </a:extLst>
          </p:cNvPr>
          <p:cNvGrpSpPr/>
          <p:nvPr/>
        </p:nvGrpSpPr>
        <p:grpSpPr>
          <a:xfrm>
            <a:off x="2056218" y="2086073"/>
            <a:ext cx="3460947" cy="1281035"/>
            <a:chOff x="2056218" y="2086073"/>
            <a:chExt cx="3460947" cy="1281035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8479F2EF-7F67-4544-A181-1116439F207F}"/>
                </a:ext>
              </a:extLst>
            </p:cNvPr>
            <p:cNvSpPr txBox="1"/>
            <p:nvPr/>
          </p:nvSpPr>
          <p:spPr>
            <a:xfrm>
              <a:off x="2056218" y="2997776"/>
              <a:ext cx="3460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>
                  <a:solidFill>
                    <a:srgbClr val="009A00"/>
                  </a:solidFill>
                </a:rPr>
                <a:t>Flatenning</a:t>
              </a:r>
              <a:r>
                <a:rPr lang="fr-FR" dirty="0">
                  <a:solidFill>
                    <a:srgbClr val="009A00"/>
                  </a:solidFill>
                </a:rPr>
                <a:t> of the </a:t>
              </a:r>
              <a:r>
                <a:rPr lang="fr-FR" dirty="0" err="1">
                  <a:solidFill>
                    <a:srgbClr val="009A00"/>
                  </a:solidFill>
                </a:rPr>
                <a:t>circumstellar</a:t>
              </a:r>
              <a:r>
                <a:rPr lang="fr-FR" dirty="0">
                  <a:solidFill>
                    <a:srgbClr val="009A00"/>
                  </a:solidFill>
                </a:rPr>
                <a:t> </a:t>
              </a:r>
              <a:r>
                <a:rPr lang="fr-FR" dirty="0" err="1">
                  <a:solidFill>
                    <a:srgbClr val="009A00"/>
                  </a:solidFill>
                </a:rPr>
                <a:t>disk</a:t>
              </a:r>
              <a:endParaRPr lang="en-US" dirty="0">
                <a:solidFill>
                  <a:srgbClr val="009A00"/>
                </a:solidFill>
              </a:endParaRP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834A0695-6466-4E99-8B3B-95659599D9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1283" y="2086073"/>
              <a:ext cx="0" cy="727036"/>
            </a:xfrm>
            <a:prstGeom prst="straightConnector1">
              <a:avLst/>
            </a:prstGeom>
            <a:ln w="34925">
              <a:solidFill>
                <a:srgbClr val="009A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F78A8B59-68F2-4EC8-96F3-20D36535FD19}"/>
              </a:ext>
            </a:extLst>
          </p:cNvPr>
          <p:cNvGrpSpPr/>
          <p:nvPr/>
        </p:nvGrpSpPr>
        <p:grpSpPr>
          <a:xfrm>
            <a:off x="5950240" y="2813109"/>
            <a:ext cx="4100176" cy="1148460"/>
            <a:chOff x="5950240" y="2813109"/>
            <a:chExt cx="4100176" cy="1148460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8AD3C82C-31BA-4F52-9F6C-9B81BE681898}"/>
                </a:ext>
              </a:extLst>
            </p:cNvPr>
            <p:cNvSpPr txBox="1"/>
            <p:nvPr/>
          </p:nvSpPr>
          <p:spPr>
            <a:xfrm>
              <a:off x="6096000" y="3592237"/>
              <a:ext cx="39544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srgbClr val="0070C0"/>
                  </a:solidFill>
                </a:rPr>
                <a:t>Large oscillations </a:t>
              </a:r>
              <a:r>
                <a:rPr lang="fr-FR" dirty="0">
                  <a:solidFill>
                    <a:srgbClr val="0070C0"/>
                  </a:solidFill>
                  <a:sym typeface="Wingdings" panose="05000000000000000000" pitchFamily="2" charset="2"/>
                </a:rPr>
                <a:t> </a:t>
              </a:r>
              <a:r>
                <a:rPr lang="fr-FR" dirty="0" err="1">
                  <a:solidFill>
                    <a:srgbClr val="0070C0"/>
                  </a:solidFill>
                  <a:sym typeface="Wingdings" panose="05000000000000000000" pitchFamily="2" charset="2"/>
                </a:rPr>
                <a:t>Effect</a:t>
              </a:r>
              <a:r>
                <a:rPr lang="fr-FR" dirty="0">
                  <a:solidFill>
                    <a:srgbClr val="0070C0"/>
                  </a:solidFill>
                  <a:sym typeface="Wingdings" panose="05000000000000000000" pitchFamily="2" charset="2"/>
                </a:rPr>
                <a:t> </a:t>
              </a:r>
              <a:r>
                <a:rPr lang="fr-FR" dirty="0" err="1">
                  <a:solidFill>
                    <a:srgbClr val="0070C0"/>
                  </a:solidFill>
                  <a:sym typeface="Wingdings" panose="05000000000000000000" pitchFamily="2" charset="2"/>
                </a:rPr>
                <a:t>from</a:t>
              </a:r>
              <a:r>
                <a:rPr lang="fr-FR" dirty="0">
                  <a:solidFill>
                    <a:srgbClr val="0070C0"/>
                  </a:solidFill>
                  <a:sym typeface="Wingdings" panose="05000000000000000000" pitchFamily="2" charset="2"/>
                </a:rPr>
                <a:t> the ring</a:t>
              </a:r>
              <a:endParaRPr lang="en-US" dirty="0">
                <a:solidFill>
                  <a:srgbClr val="0070C0"/>
                </a:solidFill>
              </a:endParaRPr>
            </a:p>
          </p:txBody>
        </p: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33B1B046-8E64-45A0-9B1C-F34D45B09507}"/>
                </a:ext>
              </a:extLst>
            </p:cNvPr>
            <p:cNvCxnSpPr/>
            <p:nvPr/>
          </p:nvCxnSpPr>
          <p:spPr>
            <a:xfrm flipH="1" flipV="1">
              <a:off x="5950240" y="2813109"/>
              <a:ext cx="943438" cy="770851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947CE83-6BAA-458B-9715-A065D8DFD235}"/>
              </a:ext>
            </a:extLst>
          </p:cNvPr>
          <p:cNvGrpSpPr/>
          <p:nvPr/>
        </p:nvGrpSpPr>
        <p:grpSpPr>
          <a:xfrm>
            <a:off x="2065002" y="2259989"/>
            <a:ext cx="8061996" cy="646331"/>
            <a:chOff x="2065002" y="2259989"/>
            <a:chExt cx="8061996" cy="646331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CDE2657C-CF2C-4D88-8096-B48D6071B510}"/>
                </a:ext>
              </a:extLst>
            </p:cNvPr>
            <p:cNvSpPr txBox="1"/>
            <p:nvPr/>
          </p:nvSpPr>
          <p:spPr>
            <a:xfrm>
              <a:off x="6294217" y="2259989"/>
              <a:ext cx="38327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>
                  <a:solidFill>
                    <a:srgbClr val="FF0000"/>
                  </a:solidFill>
                </a:rPr>
                <a:t>Visibility</a:t>
              </a:r>
              <a:r>
                <a:rPr lang="fr-FR" dirty="0">
                  <a:solidFill>
                    <a:srgbClr val="FF0000"/>
                  </a:solidFill>
                </a:rPr>
                <a:t> plateau </a:t>
              </a:r>
              <a:r>
                <a:rPr lang="fr-FR" dirty="0">
                  <a:solidFill>
                    <a:srgbClr val="FF0000"/>
                  </a:solidFill>
                  <a:sym typeface="Wingdings" panose="05000000000000000000" pitchFamily="2" charset="2"/>
                </a:rPr>
                <a:t> Flux ratio </a:t>
              </a:r>
              <a:r>
                <a:rPr lang="fr-FR" dirty="0" err="1">
                  <a:solidFill>
                    <a:srgbClr val="FF0000"/>
                  </a:solidFill>
                  <a:sym typeface="Wingdings" panose="05000000000000000000" pitchFamily="2" charset="2"/>
                </a:rPr>
                <a:t>between</a:t>
              </a:r>
              <a:endParaRPr lang="fr-FR" dirty="0">
                <a:solidFill>
                  <a:srgbClr val="FF0000"/>
                </a:solidFill>
                <a:sym typeface="Wingdings" panose="05000000000000000000" pitchFamily="2" charset="2"/>
              </a:endParaRPr>
            </a:p>
            <a:p>
              <a:r>
                <a:rPr lang="fr-FR" dirty="0">
                  <a:solidFill>
                    <a:srgbClr val="FF0000"/>
                  </a:solidFill>
                  <a:sym typeface="Wingdings" panose="05000000000000000000" pitchFamily="2" charset="2"/>
                </a:rPr>
                <a:t> central source and large </a:t>
              </a:r>
              <a:r>
                <a:rPr lang="fr-FR" dirty="0" err="1">
                  <a:solidFill>
                    <a:srgbClr val="FF0000"/>
                  </a:solidFill>
                  <a:sym typeface="Wingdings" panose="05000000000000000000" pitchFamily="2" charset="2"/>
                </a:rPr>
                <a:t>disk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639689-7BB0-4D8C-8D9D-02BEFEC42D5D}"/>
                </a:ext>
              </a:extLst>
            </p:cNvPr>
            <p:cNvCxnSpPr/>
            <p:nvPr/>
          </p:nvCxnSpPr>
          <p:spPr>
            <a:xfrm>
              <a:off x="2065002" y="2900957"/>
              <a:ext cx="8005045" cy="0"/>
            </a:xfrm>
            <a:prstGeom prst="line">
              <a:avLst/>
            </a:prstGeom>
            <a:ln w="3492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133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 54">
            <a:extLst>
              <a:ext uri="{FF2B5EF4-FFF2-40B4-BE49-F238E27FC236}">
                <a16:creationId xmlns:a16="http://schemas.microsoft.com/office/drawing/2014/main" id="{1F2F8018-B0EC-424D-AA3A-891D18EA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5" b="92933"/>
          <a:stretch/>
        </p:blipFill>
        <p:spPr>
          <a:xfrm>
            <a:off x="168943" y="649962"/>
            <a:ext cx="6591276" cy="3184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071084-269C-4E64-9255-AA422856E8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26" b="2396"/>
          <a:stretch/>
        </p:blipFill>
        <p:spPr>
          <a:xfrm>
            <a:off x="152725" y="1281392"/>
            <a:ext cx="6591276" cy="45800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8" y="1268905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13075" y="4923339"/>
            <a:ext cx="3639651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85246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5237161" y="1112480"/>
            <a:ext cx="1954422" cy="29132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star </a:t>
            </a:r>
            <a:r>
              <a:rPr lang="fr-FR" sz="1600" dirty="0" err="1">
                <a:solidFill>
                  <a:schemeClr val="bg1"/>
                </a:solidFill>
              </a:rPr>
              <a:t>will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at all by MATISSE.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Point source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most</a:t>
            </a:r>
            <a:r>
              <a:rPr lang="fr-FR" sz="1600" dirty="0">
                <a:solidFill>
                  <a:schemeClr val="bg1"/>
                </a:solidFill>
              </a:rPr>
              <a:t> relevant.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But a Uniform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D=0.16mas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correct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95997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06281" y="4649400"/>
            <a:ext cx="3332062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219869" y="5204422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1653765"/>
            <a:ext cx="4629665" cy="2164106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629400" y="2735818"/>
            <a:ext cx="575188" cy="41642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78023" y="1670167"/>
            <a:ext cx="4469206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u="sng" dirty="0">
                <a:solidFill>
                  <a:schemeClr val="bg1"/>
                </a:solidFill>
              </a:rPr>
              <a:t>Minor-axis </a:t>
            </a:r>
            <a:r>
              <a:rPr lang="fr-FR" sz="1600" u="sng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r>
              <a:rPr lang="fr-FR" sz="1600" dirty="0">
                <a:solidFill>
                  <a:schemeClr val="bg1"/>
                </a:solidFill>
              </a:rPr>
              <a:t> as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represent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inner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rim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u="sng" dirty="0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b="1" dirty="0">
                <a:solidFill>
                  <a:srgbClr val="FFFF00"/>
                </a:solidFill>
              </a:rPr>
              <a:t>More or </a:t>
            </a:r>
            <a:r>
              <a:rPr lang="fr-FR" sz="1600" b="1" dirty="0" err="1">
                <a:solidFill>
                  <a:srgbClr val="FFFF00"/>
                </a:solidFill>
              </a:rPr>
              <a:t>less</a:t>
            </a:r>
            <a:r>
              <a:rPr lang="fr-FR" sz="1600" b="1" dirty="0">
                <a:solidFill>
                  <a:srgbClr val="FFFF00"/>
                </a:solidFill>
              </a:rPr>
              <a:t> constant </a:t>
            </a:r>
            <a:r>
              <a:rPr lang="fr-FR" sz="1600" dirty="0">
                <a:solidFill>
                  <a:schemeClr val="bg1"/>
                </a:solidFill>
              </a:rPr>
              <a:t>if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assume </a:t>
            </a:r>
            <a:r>
              <a:rPr lang="fr-FR" sz="1600" dirty="0" err="1">
                <a:solidFill>
                  <a:schemeClr val="bg1"/>
                </a:solidFill>
              </a:rPr>
              <a:t>that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geoemtrically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thin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due to a projection </a:t>
            </a:r>
            <a:r>
              <a:rPr lang="fr-FR" sz="1600" dirty="0" err="1">
                <a:solidFill>
                  <a:schemeClr val="bg1"/>
                </a:solidFill>
              </a:rPr>
              <a:t>effect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</a:p>
          <a:p>
            <a:pPr algn="just"/>
            <a:r>
              <a:rPr lang="fr-FR" sz="1600" u="sng" dirty="0" err="1">
                <a:solidFill>
                  <a:schemeClr val="bg1"/>
                </a:solidFill>
              </a:rPr>
              <a:t>Width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L, and </a:t>
            </a:r>
            <a:r>
              <a:rPr lang="fr-FR" sz="1600" b="1" dirty="0" err="1">
                <a:solidFill>
                  <a:srgbClr val="FFFF00"/>
                </a:solidFill>
              </a:rPr>
              <a:t>even</a:t>
            </a:r>
            <a:r>
              <a:rPr lang="fr-FR" sz="1600" b="1" dirty="0">
                <a:solidFill>
                  <a:srgbClr val="FFFF00"/>
                </a:solidFill>
              </a:rPr>
              <a:t>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N </a:t>
            </a:r>
            <a:r>
              <a:rPr lang="fr-FR" sz="1600" dirty="0">
                <a:solidFill>
                  <a:schemeClr val="bg1"/>
                </a:solidFill>
              </a:rPr>
              <a:t>as </a:t>
            </a:r>
            <a:r>
              <a:rPr lang="fr-FR" sz="1600" dirty="0" err="1">
                <a:solidFill>
                  <a:schemeClr val="bg1"/>
                </a:solidFill>
              </a:rPr>
              <a:t>these</a:t>
            </a:r>
            <a:r>
              <a:rPr lang="fr-FR" sz="1600" dirty="0">
                <a:solidFill>
                  <a:schemeClr val="bg1"/>
                </a:solidFill>
              </a:rPr>
              <a:t> bands probes </a:t>
            </a:r>
            <a:r>
              <a:rPr lang="fr-FR" sz="1600" dirty="0" err="1">
                <a:solidFill>
                  <a:schemeClr val="bg1"/>
                </a:solidFill>
              </a:rPr>
              <a:t>colder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materials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than</a:t>
            </a:r>
            <a:r>
              <a:rPr lang="fr-FR" sz="1600" dirty="0">
                <a:solidFill>
                  <a:schemeClr val="bg1"/>
                </a:solidFill>
              </a:rPr>
              <a:t> the H band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Orientation 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04587" y="397835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endCxn id="98" idx="1"/>
          </p:cNvCxnSpPr>
          <p:nvPr/>
        </p:nvCxnSpPr>
        <p:spPr>
          <a:xfrm flipV="1">
            <a:off x="3538343" y="4099577"/>
            <a:ext cx="3666244" cy="666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65548" y="3954096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Ring lobes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15265" y="4347959"/>
            <a:ext cx="4629665" cy="5751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 flipV="1">
            <a:off x="3852726" y="4635511"/>
            <a:ext cx="3362539" cy="42795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45744" y="4396053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Flux ratio </a:t>
            </a:r>
            <a:r>
              <a:rPr lang="fr-FR" sz="1600" dirty="0" err="1">
                <a:solidFill>
                  <a:schemeClr val="bg1"/>
                </a:solidFill>
              </a:rPr>
              <a:t>between</a:t>
            </a:r>
            <a:r>
              <a:rPr lang="fr-FR" sz="1600" dirty="0">
                <a:solidFill>
                  <a:schemeClr val="bg1"/>
                </a:solidFill>
              </a:rPr>
              <a:t> the star (point source) and the </a:t>
            </a:r>
            <a:r>
              <a:rPr lang="fr-FR" sz="1600" dirty="0" err="1">
                <a:solidFill>
                  <a:schemeClr val="bg1"/>
                </a:solidFill>
              </a:rPr>
              <a:t>circumstellar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(ring)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1637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6319" y="460957"/>
            <a:ext cx="8947842" cy="6246007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C03985D-F49B-46F0-AFCF-64A73B5AB03E}"/>
              </a:ext>
            </a:extLst>
          </p:cNvPr>
          <p:cNvGrpSpPr/>
          <p:nvPr/>
        </p:nvGrpSpPr>
        <p:grpSpPr>
          <a:xfrm>
            <a:off x="3420932" y="989704"/>
            <a:ext cx="3472746" cy="1823406"/>
            <a:chOff x="3420932" y="989704"/>
            <a:chExt cx="3472746" cy="1823406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5AD0A42-76CD-4CDE-9564-FEC67F588C4D}"/>
                </a:ext>
              </a:extLst>
            </p:cNvPr>
            <p:cNvSpPr txBox="1"/>
            <p:nvPr/>
          </p:nvSpPr>
          <p:spPr>
            <a:xfrm>
              <a:off x="3420932" y="989704"/>
              <a:ext cx="3472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/>
                <a:t>Resolution</a:t>
              </a:r>
              <a:r>
                <a:rPr lang="fr-FR" dirty="0"/>
                <a:t> of the </a:t>
              </a:r>
              <a:r>
                <a:rPr lang="fr-FR" dirty="0" err="1"/>
                <a:t>circumstellar</a:t>
              </a:r>
              <a:r>
                <a:rPr lang="fr-FR" dirty="0"/>
                <a:t> </a:t>
              </a:r>
              <a:r>
                <a:rPr lang="fr-FR" dirty="0" err="1"/>
                <a:t>disk</a:t>
              </a:r>
              <a:endParaRPr lang="en-US" dirty="0"/>
            </a:p>
          </p:txBody>
        </p: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id="{358760DE-A70F-4994-BB16-5073D04C26A7}"/>
                </a:ext>
              </a:extLst>
            </p:cNvPr>
            <p:cNvCxnSpPr/>
            <p:nvPr/>
          </p:nvCxnSpPr>
          <p:spPr>
            <a:xfrm>
              <a:off x="3786692" y="1359036"/>
              <a:ext cx="0" cy="1454074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9D9E44FF-783A-4E62-B336-346E45A96755}"/>
              </a:ext>
            </a:extLst>
          </p:cNvPr>
          <p:cNvGrpSpPr/>
          <p:nvPr/>
        </p:nvGrpSpPr>
        <p:grpSpPr>
          <a:xfrm>
            <a:off x="2056218" y="2086073"/>
            <a:ext cx="3460947" cy="1281035"/>
            <a:chOff x="2056218" y="2086073"/>
            <a:chExt cx="3460947" cy="1281035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8479F2EF-7F67-4544-A181-1116439F207F}"/>
                </a:ext>
              </a:extLst>
            </p:cNvPr>
            <p:cNvSpPr txBox="1"/>
            <p:nvPr/>
          </p:nvSpPr>
          <p:spPr>
            <a:xfrm>
              <a:off x="2056218" y="2997776"/>
              <a:ext cx="3460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>
                  <a:solidFill>
                    <a:srgbClr val="009A00"/>
                  </a:solidFill>
                </a:rPr>
                <a:t>Flatenning</a:t>
              </a:r>
              <a:r>
                <a:rPr lang="fr-FR" dirty="0">
                  <a:solidFill>
                    <a:srgbClr val="009A00"/>
                  </a:solidFill>
                </a:rPr>
                <a:t> of the </a:t>
              </a:r>
              <a:r>
                <a:rPr lang="fr-FR" dirty="0" err="1">
                  <a:solidFill>
                    <a:srgbClr val="009A00"/>
                  </a:solidFill>
                </a:rPr>
                <a:t>circumstellar</a:t>
              </a:r>
              <a:r>
                <a:rPr lang="fr-FR" dirty="0">
                  <a:solidFill>
                    <a:srgbClr val="009A00"/>
                  </a:solidFill>
                </a:rPr>
                <a:t> </a:t>
              </a:r>
              <a:r>
                <a:rPr lang="fr-FR" dirty="0" err="1">
                  <a:solidFill>
                    <a:srgbClr val="009A00"/>
                  </a:solidFill>
                </a:rPr>
                <a:t>disk</a:t>
              </a:r>
              <a:endParaRPr lang="en-US" dirty="0">
                <a:solidFill>
                  <a:srgbClr val="009A00"/>
                </a:solidFill>
              </a:endParaRP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834A0695-6466-4E99-8B3B-95659599D9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1283" y="2086073"/>
              <a:ext cx="0" cy="727036"/>
            </a:xfrm>
            <a:prstGeom prst="straightConnector1">
              <a:avLst/>
            </a:prstGeom>
            <a:ln w="34925">
              <a:solidFill>
                <a:srgbClr val="009A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F78A8B59-68F2-4EC8-96F3-20D36535FD19}"/>
              </a:ext>
            </a:extLst>
          </p:cNvPr>
          <p:cNvGrpSpPr/>
          <p:nvPr/>
        </p:nvGrpSpPr>
        <p:grpSpPr>
          <a:xfrm>
            <a:off x="5950240" y="2813109"/>
            <a:ext cx="4100176" cy="1148460"/>
            <a:chOff x="5950240" y="2813109"/>
            <a:chExt cx="4100176" cy="1148460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8AD3C82C-31BA-4F52-9F6C-9B81BE681898}"/>
                </a:ext>
              </a:extLst>
            </p:cNvPr>
            <p:cNvSpPr txBox="1"/>
            <p:nvPr/>
          </p:nvSpPr>
          <p:spPr>
            <a:xfrm>
              <a:off x="6096000" y="3592237"/>
              <a:ext cx="39544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srgbClr val="0070C0"/>
                  </a:solidFill>
                </a:rPr>
                <a:t>Large oscillations </a:t>
              </a:r>
              <a:r>
                <a:rPr lang="fr-FR" dirty="0">
                  <a:solidFill>
                    <a:srgbClr val="0070C0"/>
                  </a:solidFill>
                  <a:sym typeface="Wingdings" panose="05000000000000000000" pitchFamily="2" charset="2"/>
                </a:rPr>
                <a:t> </a:t>
              </a:r>
              <a:r>
                <a:rPr lang="fr-FR" dirty="0" err="1">
                  <a:solidFill>
                    <a:srgbClr val="0070C0"/>
                  </a:solidFill>
                  <a:sym typeface="Wingdings" panose="05000000000000000000" pitchFamily="2" charset="2"/>
                </a:rPr>
                <a:t>Effect</a:t>
              </a:r>
              <a:r>
                <a:rPr lang="fr-FR" dirty="0">
                  <a:solidFill>
                    <a:srgbClr val="0070C0"/>
                  </a:solidFill>
                  <a:sym typeface="Wingdings" panose="05000000000000000000" pitchFamily="2" charset="2"/>
                </a:rPr>
                <a:t> </a:t>
              </a:r>
              <a:r>
                <a:rPr lang="fr-FR" dirty="0" err="1">
                  <a:solidFill>
                    <a:srgbClr val="0070C0"/>
                  </a:solidFill>
                  <a:sym typeface="Wingdings" panose="05000000000000000000" pitchFamily="2" charset="2"/>
                </a:rPr>
                <a:t>from</a:t>
              </a:r>
              <a:r>
                <a:rPr lang="fr-FR" dirty="0">
                  <a:solidFill>
                    <a:srgbClr val="0070C0"/>
                  </a:solidFill>
                  <a:sym typeface="Wingdings" panose="05000000000000000000" pitchFamily="2" charset="2"/>
                </a:rPr>
                <a:t> the ring</a:t>
              </a:r>
              <a:endParaRPr lang="en-US" dirty="0">
                <a:solidFill>
                  <a:srgbClr val="0070C0"/>
                </a:solidFill>
              </a:endParaRPr>
            </a:p>
          </p:txBody>
        </p: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33B1B046-8E64-45A0-9B1C-F34D45B09507}"/>
                </a:ext>
              </a:extLst>
            </p:cNvPr>
            <p:cNvCxnSpPr/>
            <p:nvPr/>
          </p:nvCxnSpPr>
          <p:spPr>
            <a:xfrm flipH="1" flipV="1">
              <a:off x="5950240" y="2813109"/>
              <a:ext cx="943438" cy="770851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947CE83-6BAA-458B-9715-A065D8DFD235}"/>
              </a:ext>
            </a:extLst>
          </p:cNvPr>
          <p:cNvGrpSpPr/>
          <p:nvPr/>
        </p:nvGrpSpPr>
        <p:grpSpPr>
          <a:xfrm>
            <a:off x="2065002" y="2259989"/>
            <a:ext cx="8061996" cy="646331"/>
            <a:chOff x="2065002" y="2259989"/>
            <a:chExt cx="8061996" cy="646331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CDE2657C-CF2C-4D88-8096-B48D6071B510}"/>
                </a:ext>
              </a:extLst>
            </p:cNvPr>
            <p:cNvSpPr txBox="1"/>
            <p:nvPr/>
          </p:nvSpPr>
          <p:spPr>
            <a:xfrm>
              <a:off x="6294217" y="2259989"/>
              <a:ext cx="38327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>
                  <a:solidFill>
                    <a:srgbClr val="FF0000"/>
                  </a:solidFill>
                </a:rPr>
                <a:t>Visibility</a:t>
              </a:r>
              <a:r>
                <a:rPr lang="fr-FR" dirty="0">
                  <a:solidFill>
                    <a:srgbClr val="FF0000"/>
                  </a:solidFill>
                </a:rPr>
                <a:t> plateau </a:t>
              </a:r>
              <a:r>
                <a:rPr lang="fr-FR" dirty="0">
                  <a:solidFill>
                    <a:srgbClr val="FF0000"/>
                  </a:solidFill>
                  <a:sym typeface="Wingdings" panose="05000000000000000000" pitchFamily="2" charset="2"/>
                </a:rPr>
                <a:t> Flux ratio </a:t>
              </a:r>
              <a:r>
                <a:rPr lang="fr-FR" dirty="0" err="1">
                  <a:solidFill>
                    <a:srgbClr val="FF0000"/>
                  </a:solidFill>
                  <a:sym typeface="Wingdings" panose="05000000000000000000" pitchFamily="2" charset="2"/>
                </a:rPr>
                <a:t>between</a:t>
              </a:r>
              <a:endParaRPr lang="fr-FR" dirty="0">
                <a:solidFill>
                  <a:srgbClr val="FF0000"/>
                </a:solidFill>
                <a:sym typeface="Wingdings" panose="05000000000000000000" pitchFamily="2" charset="2"/>
              </a:endParaRPr>
            </a:p>
            <a:p>
              <a:r>
                <a:rPr lang="fr-FR" dirty="0">
                  <a:solidFill>
                    <a:srgbClr val="FF0000"/>
                  </a:solidFill>
                  <a:sym typeface="Wingdings" panose="05000000000000000000" pitchFamily="2" charset="2"/>
                </a:rPr>
                <a:t> central source and large </a:t>
              </a:r>
              <a:r>
                <a:rPr lang="fr-FR" dirty="0" err="1">
                  <a:solidFill>
                    <a:srgbClr val="FF0000"/>
                  </a:solidFill>
                  <a:sym typeface="Wingdings" panose="05000000000000000000" pitchFamily="2" charset="2"/>
                </a:rPr>
                <a:t>disk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639689-7BB0-4D8C-8D9D-02BEFEC42D5D}"/>
                </a:ext>
              </a:extLst>
            </p:cNvPr>
            <p:cNvCxnSpPr/>
            <p:nvPr/>
          </p:nvCxnSpPr>
          <p:spPr>
            <a:xfrm>
              <a:off x="2065002" y="2900957"/>
              <a:ext cx="8005045" cy="0"/>
            </a:xfrm>
            <a:prstGeom prst="line">
              <a:avLst/>
            </a:prstGeom>
            <a:ln w="3492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A1DD2AF8-5661-4A3E-9483-820DE964B639}"/>
              </a:ext>
            </a:extLst>
          </p:cNvPr>
          <p:cNvSpPr txBox="1"/>
          <p:nvPr/>
        </p:nvSpPr>
        <p:spPr>
          <a:xfrm>
            <a:off x="2355924" y="4497531"/>
            <a:ext cx="4860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Flux of the star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smaller</a:t>
            </a:r>
            <a:r>
              <a:rPr lang="fr-FR" dirty="0"/>
              <a:t> in L </a:t>
            </a:r>
            <a:r>
              <a:rPr lang="fr-FR" dirty="0" err="1"/>
              <a:t>than</a:t>
            </a:r>
            <a:r>
              <a:rPr lang="fr-FR" dirty="0"/>
              <a:t> in H !!!</a:t>
            </a:r>
            <a:endParaRPr lang="en-US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A4BE1EF-A646-43C7-AAAA-45ECEEE936E9}"/>
              </a:ext>
            </a:extLst>
          </p:cNvPr>
          <p:cNvSpPr txBox="1"/>
          <p:nvPr/>
        </p:nvSpPr>
        <p:spPr>
          <a:xfrm>
            <a:off x="2355924" y="3903070"/>
            <a:ext cx="1178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Fstar</a:t>
            </a:r>
            <a:r>
              <a:rPr lang="fr-FR" dirty="0"/>
              <a:t>=0.44</a:t>
            </a:r>
          </a:p>
          <a:p>
            <a:r>
              <a:rPr lang="fr-FR" dirty="0" err="1"/>
              <a:t>Fring</a:t>
            </a:r>
            <a:r>
              <a:rPr lang="fr-FR" dirty="0"/>
              <a:t>=0.56</a:t>
            </a:r>
            <a:endParaRPr lang="en-US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C2A3273-0142-43B3-BCF7-225EC50F9566}"/>
              </a:ext>
            </a:extLst>
          </p:cNvPr>
          <p:cNvSpPr txBox="1"/>
          <p:nvPr/>
        </p:nvSpPr>
        <p:spPr>
          <a:xfrm>
            <a:off x="2720396" y="3526975"/>
            <a:ext cx="409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6610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6319" y="449824"/>
            <a:ext cx="8947842" cy="626827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C03985D-F49B-46F0-AFCF-64A73B5AB03E}"/>
              </a:ext>
            </a:extLst>
          </p:cNvPr>
          <p:cNvGrpSpPr/>
          <p:nvPr/>
        </p:nvGrpSpPr>
        <p:grpSpPr>
          <a:xfrm>
            <a:off x="3296827" y="1408286"/>
            <a:ext cx="3472746" cy="1823406"/>
            <a:chOff x="3420932" y="989704"/>
            <a:chExt cx="3472746" cy="1823406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5AD0A42-76CD-4CDE-9564-FEC67F588C4D}"/>
                </a:ext>
              </a:extLst>
            </p:cNvPr>
            <p:cNvSpPr txBox="1"/>
            <p:nvPr/>
          </p:nvSpPr>
          <p:spPr>
            <a:xfrm>
              <a:off x="3420932" y="989704"/>
              <a:ext cx="3472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/>
                <a:t>Resolution</a:t>
              </a:r>
              <a:r>
                <a:rPr lang="fr-FR" dirty="0"/>
                <a:t> of the </a:t>
              </a:r>
              <a:r>
                <a:rPr lang="fr-FR" dirty="0" err="1"/>
                <a:t>circumstellar</a:t>
              </a:r>
              <a:r>
                <a:rPr lang="fr-FR" dirty="0"/>
                <a:t> </a:t>
              </a:r>
              <a:r>
                <a:rPr lang="fr-FR" dirty="0" err="1"/>
                <a:t>disk</a:t>
              </a:r>
              <a:endParaRPr lang="en-US" dirty="0"/>
            </a:p>
          </p:txBody>
        </p: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id="{358760DE-A70F-4994-BB16-5073D04C26A7}"/>
                </a:ext>
              </a:extLst>
            </p:cNvPr>
            <p:cNvCxnSpPr/>
            <p:nvPr/>
          </p:nvCxnSpPr>
          <p:spPr>
            <a:xfrm>
              <a:off x="3786692" y="1359036"/>
              <a:ext cx="0" cy="1454074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9D9E44FF-783A-4E62-B336-346E45A96755}"/>
              </a:ext>
            </a:extLst>
          </p:cNvPr>
          <p:cNvGrpSpPr/>
          <p:nvPr/>
        </p:nvGrpSpPr>
        <p:grpSpPr>
          <a:xfrm>
            <a:off x="2056218" y="2086073"/>
            <a:ext cx="3460947" cy="1032774"/>
            <a:chOff x="2056218" y="2086073"/>
            <a:chExt cx="3460947" cy="1032774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8479F2EF-7F67-4544-A181-1116439F207F}"/>
                </a:ext>
              </a:extLst>
            </p:cNvPr>
            <p:cNvSpPr txBox="1"/>
            <p:nvPr/>
          </p:nvSpPr>
          <p:spPr>
            <a:xfrm>
              <a:off x="2056218" y="2749515"/>
              <a:ext cx="3460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>
                  <a:solidFill>
                    <a:srgbClr val="009A00"/>
                  </a:solidFill>
                </a:rPr>
                <a:t>Flatenning</a:t>
              </a:r>
              <a:r>
                <a:rPr lang="fr-FR" dirty="0">
                  <a:solidFill>
                    <a:srgbClr val="009A00"/>
                  </a:solidFill>
                </a:rPr>
                <a:t> of the </a:t>
              </a:r>
              <a:r>
                <a:rPr lang="fr-FR" dirty="0" err="1">
                  <a:solidFill>
                    <a:srgbClr val="009A00"/>
                  </a:solidFill>
                </a:rPr>
                <a:t>circumstellar</a:t>
              </a:r>
              <a:r>
                <a:rPr lang="fr-FR" dirty="0">
                  <a:solidFill>
                    <a:srgbClr val="009A00"/>
                  </a:solidFill>
                </a:rPr>
                <a:t> </a:t>
              </a:r>
              <a:r>
                <a:rPr lang="fr-FR" dirty="0" err="1">
                  <a:solidFill>
                    <a:srgbClr val="009A00"/>
                  </a:solidFill>
                </a:rPr>
                <a:t>disk</a:t>
              </a:r>
              <a:endParaRPr lang="en-US" dirty="0">
                <a:solidFill>
                  <a:srgbClr val="009A00"/>
                </a:solidFill>
              </a:endParaRP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834A0695-6466-4E99-8B3B-95659599D9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1283" y="2086073"/>
              <a:ext cx="0" cy="727036"/>
            </a:xfrm>
            <a:prstGeom prst="straightConnector1">
              <a:avLst/>
            </a:prstGeom>
            <a:ln w="34925">
              <a:solidFill>
                <a:srgbClr val="009A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F78A8B59-68F2-4EC8-96F3-20D36535FD19}"/>
              </a:ext>
            </a:extLst>
          </p:cNvPr>
          <p:cNvGrpSpPr/>
          <p:nvPr/>
        </p:nvGrpSpPr>
        <p:grpSpPr>
          <a:xfrm>
            <a:off x="5848856" y="3172633"/>
            <a:ext cx="4201560" cy="788935"/>
            <a:chOff x="5950240" y="2813109"/>
            <a:chExt cx="4100176" cy="1148460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8AD3C82C-31BA-4F52-9F6C-9B81BE681898}"/>
                </a:ext>
              </a:extLst>
            </p:cNvPr>
            <p:cNvSpPr txBox="1"/>
            <p:nvPr/>
          </p:nvSpPr>
          <p:spPr>
            <a:xfrm>
              <a:off x="6096000" y="3592237"/>
              <a:ext cx="39544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srgbClr val="0070C0"/>
                  </a:solidFill>
                </a:rPr>
                <a:t>Large oscillations </a:t>
              </a:r>
              <a:r>
                <a:rPr lang="fr-FR" dirty="0">
                  <a:solidFill>
                    <a:srgbClr val="0070C0"/>
                  </a:solidFill>
                  <a:sym typeface="Wingdings" panose="05000000000000000000" pitchFamily="2" charset="2"/>
                </a:rPr>
                <a:t> </a:t>
              </a:r>
              <a:r>
                <a:rPr lang="fr-FR" dirty="0" err="1">
                  <a:solidFill>
                    <a:srgbClr val="0070C0"/>
                  </a:solidFill>
                  <a:sym typeface="Wingdings" panose="05000000000000000000" pitchFamily="2" charset="2"/>
                </a:rPr>
                <a:t>Effect</a:t>
              </a:r>
              <a:r>
                <a:rPr lang="fr-FR" dirty="0">
                  <a:solidFill>
                    <a:srgbClr val="0070C0"/>
                  </a:solidFill>
                  <a:sym typeface="Wingdings" panose="05000000000000000000" pitchFamily="2" charset="2"/>
                </a:rPr>
                <a:t> </a:t>
              </a:r>
              <a:r>
                <a:rPr lang="fr-FR" dirty="0" err="1">
                  <a:solidFill>
                    <a:srgbClr val="0070C0"/>
                  </a:solidFill>
                  <a:sym typeface="Wingdings" panose="05000000000000000000" pitchFamily="2" charset="2"/>
                </a:rPr>
                <a:t>from</a:t>
              </a:r>
              <a:r>
                <a:rPr lang="fr-FR" dirty="0">
                  <a:solidFill>
                    <a:srgbClr val="0070C0"/>
                  </a:solidFill>
                  <a:sym typeface="Wingdings" panose="05000000000000000000" pitchFamily="2" charset="2"/>
                </a:rPr>
                <a:t> the ring</a:t>
              </a:r>
              <a:endParaRPr lang="en-US" dirty="0">
                <a:solidFill>
                  <a:srgbClr val="0070C0"/>
                </a:solidFill>
              </a:endParaRPr>
            </a:p>
          </p:txBody>
        </p: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33B1B046-8E64-45A0-9B1C-F34D45B09507}"/>
                </a:ext>
              </a:extLst>
            </p:cNvPr>
            <p:cNvCxnSpPr/>
            <p:nvPr/>
          </p:nvCxnSpPr>
          <p:spPr>
            <a:xfrm flipH="1" flipV="1">
              <a:off x="5950240" y="2813109"/>
              <a:ext cx="943438" cy="770851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947CE83-6BAA-458B-9715-A065D8DFD235}"/>
              </a:ext>
            </a:extLst>
          </p:cNvPr>
          <p:cNvGrpSpPr/>
          <p:nvPr/>
        </p:nvGrpSpPr>
        <p:grpSpPr>
          <a:xfrm>
            <a:off x="2056218" y="2561194"/>
            <a:ext cx="8061996" cy="646331"/>
            <a:chOff x="2065002" y="2259989"/>
            <a:chExt cx="8061996" cy="646331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CDE2657C-CF2C-4D88-8096-B48D6071B510}"/>
                </a:ext>
              </a:extLst>
            </p:cNvPr>
            <p:cNvSpPr txBox="1"/>
            <p:nvPr/>
          </p:nvSpPr>
          <p:spPr>
            <a:xfrm>
              <a:off x="6294217" y="2259989"/>
              <a:ext cx="38327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>
                  <a:solidFill>
                    <a:srgbClr val="FF0000"/>
                  </a:solidFill>
                </a:rPr>
                <a:t>Visibility</a:t>
              </a:r>
              <a:r>
                <a:rPr lang="fr-FR" dirty="0">
                  <a:solidFill>
                    <a:srgbClr val="FF0000"/>
                  </a:solidFill>
                </a:rPr>
                <a:t> plateau </a:t>
              </a:r>
              <a:r>
                <a:rPr lang="fr-FR" dirty="0">
                  <a:solidFill>
                    <a:srgbClr val="FF0000"/>
                  </a:solidFill>
                  <a:sym typeface="Wingdings" panose="05000000000000000000" pitchFamily="2" charset="2"/>
                </a:rPr>
                <a:t> Flux ratio </a:t>
              </a:r>
              <a:r>
                <a:rPr lang="fr-FR" dirty="0" err="1">
                  <a:solidFill>
                    <a:srgbClr val="FF0000"/>
                  </a:solidFill>
                  <a:sym typeface="Wingdings" panose="05000000000000000000" pitchFamily="2" charset="2"/>
                </a:rPr>
                <a:t>between</a:t>
              </a:r>
              <a:endParaRPr lang="fr-FR" dirty="0">
                <a:solidFill>
                  <a:srgbClr val="FF0000"/>
                </a:solidFill>
                <a:sym typeface="Wingdings" panose="05000000000000000000" pitchFamily="2" charset="2"/>
              </a:endParaRPr>
            </a:p>
            <a:p>
              <a:r>
                <a:rPr lang="fr-FR" dirty="0">
                  <a:solidFill>
                    <a:srgbClr val="FF0000"/>
                  </a:solidFill>
                  <a:sym typeface="Wingdings" panose="05000000000000000000" pitchFamily="2" charset="2"/>
                </a:rPr>
                <a:t> central source and large </a:t>
              </a:r>
              <a:r>
                <a:rPr lang="fr-FR" dirty="0" err="1">
                  <a:solidFill>
                    <a:srgbClr val="FF0000"/>
                  </a:solidFill>
                  <a:sym typeface="Wingdings" panose="05000000000000000000" pitchFamily="2" charset="2"/>
                </a:rPr>
                <a:t>disk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639689-7BB0-4D8C-8D9D-02BEFEC42D5D}"/>
                </a:ext>
              </a:extLst>
            </p:cNvPr>
            <p:cNvCxnSpPr/>
            <p:nvPr/>
          </p:nvCxnSpPr>
          <p:spPr>
            <a:xfrm>
              <a:off x="2065002" y="2900957"/>
              <a:ext cx="8005045" cy="0"/>
            </a:xfrm>
            <a:prstGeom prst="line">
              <a:avLst/>
            </a:prstGeom>
            <a:ln w="3492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A1DD2AF8-5661-4A3E-9483-820DE964B639}"/>
              </a:ext>
            </a:extLst>
          </p:cNvPr>
          <p:cNvSpPr txBox="1"/>
          <p:nvPr/>
        </p:nvSpPr>
        <p:spPr>
          <a:xfrm>
            <a:off x="2355924" y="4497531"/>
            <a:ext cx="4860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Flux of the star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smaller</a:t>
            </a:r>
            <a:r>
              <a:rPr lang="fr-FR" dirty="0"/>
              <a:t> in L </a:t>
            </a:r>
            <a:r>
              <a:rPr lang="fr-FR" dirty="0" err="1"/>
              <a:t>than</a:t>
            </a:r>
            <a:r>
              <a:rPr lang="fr-FR" dirty="0"/>
              <a:t> in H !!!</a:t>
            </a:r>
            <a:endParaRPr lang="en-US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A4BE1EF-A646-43C7-AAAA-45ECEEE936E9}"/>
              </a:ext>
            </a:extLst>
          </p:cNvPr>
          <p:cNvSpPr txBox="1"/>
          <p:nvPr/>
        </p:nvSpPr>
        <p:spPr>
          <a:xfrm>
            <a:off x="2355924" y="3903070"/>
            <a:ext cx="1178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Fstar</a:t>
            </a:r>
            <a:r>
              <a:rPr lang="fr-FR" dirty="0"/>
              <a:t>=0.44</a:t>
            </a:r>
          </a:p>
          <a:p>
            <a:r>
              <a:rPr lang="fr-FR" dirty="0" err="1"/>
              <a:t>Fring</a:t>
            </a:r>
            <a:r>
              <a:rPr lang="fr-FR" dirty="0"/>
              <a:t>=0.56</a:t>
            </a:r>
            <a:endParaRPr lang="en-US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98DA31D-8FF0-43D3-B09B-A7FCCF5451E7}"/>
              </a:ext>
            </a:extLst>
          </p:cNvPr>
          <p:cNvSpPr txBox="1"/>
          <p:nvPr/>
        </p:nvSpPr>
        <p:spPr>
          <a:xfrm>
            <a:off x="4249881" y="3924842"/>
            <a:ext cx="10615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Fstar</a:t>
            </a:r>
            <a:r>
              <a:rPr lang="fr-FR" dirty="0"/>
              <a:t>=0.2</a:t>
            </a:r>
          </a:p>
          <a:p>
            <a:r>
              <a:rPr lang="fr-FR" dirty="0" err="1"/>
              <a:t>Fring</a:t>
            </a:r>
            <a:r>
              <a:rPr lang="fr-FR" dirty="0"/>
              <a:t>=0.8</a:t>
            </a:r>
            <a:endParaRPr lang="en-US" dirty="0"/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E9D8E955-368C-44BF-A191-02BA5FD7D47E}"/>
              </a:ext>
            </a:extLst>
          </p:cNvPr>
          <p:cNvSpPr/>
          <p:nvPr/>
        </p:nvSpPr>
        <p:spPr>
          <a:xfrm>
            <a:off x="3646842" y="4031381"/>
            <a:ext cx="419549" cy="323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C2A3273-0142-43B3-BCF7-225EC50F9566}"/>
              </a:ext>
            </a:extLst>
          </p:cNvPr>
          <p:cNvSpPr txBox="1"/>
          <p:nvPr/>
        </p:nvSpPr>
        <p:spPr>
          <a:xfrm>
            <a:off x="2720396" y="3526975"/>
            <a:ext cx="409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H</a:t>
            </a:r>
            <a:endParaRPr lang="en-US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2A2994A-1B05-4B17-A591-D047E857D714}"/>
              </a:ext>
            </a:extLst>
          </p:cNvPr>
          <p:cNvSpPr txBox="1"/>
          <p:nvPr/>
        </p:nvSpPr>
        <p:spPr>
          <a:xfrm>
            <a:off x="4576726" y="3552919"/>
            <a:ext cx="335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5618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 54">
            <a:extLst>
              <a:ext uri="{FF2B5EF4-FFF2-40B4-BE49-F238E27FC236}">
                <a16:creationId xmlns:a16="http://schemas.microsoft.com/office/drawing/2014/main" id="{1F2F8018-B0EC-424D-AA3A-891D18EA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5" b="92933"/>
          <a:stretch/>
        </p:blipFill>
        <p:spPr>
          <a:xfrm>
            <a:off x="168943" y="649962"/>
            <a:ext cx="6591276" cy="3184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071084-269C-4E64-9255-AA422856E8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26" b="2396"/>
          <a:stretch/>
        </p:blipFill>
        <p:spPr>
          <a:xfrm>
            <a:off x="152725" y="1281392"/>
            <a:ext cx="6591276" cy="45800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8" y="1268905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13075" y="4923339"/>
            <a:ext cx="3639651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85246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5237161" y="1112480"/>
            <a:ext cx="1954422" cy="29132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star </a:t>
            </a:r>
            <a:r>
              <a:rPr lang="fr-FR" sz="1600" dirty="0" err="1">
                <a:solidFill>
                  <a:schemeClr val="bg1"/>
                </a:solidFill>
              </a:rPr>
              <a:t>will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at all by MATISSE.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Point source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most</a:t>
            </a:r>
            <a:r>
              <a:rPr lang="fr-FR" sz="1600" dirty="0">
                <a:solidFill>
                  <a:schemeClr val="bg1"/>
                </a:solidFill>
              </a:rPr>
              <a:t> relevant.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But a Uniform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D=0.16mas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correct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95997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06281" y="4649400"/>
            <a:ext cx="3332062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219869" y="5204422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1653765"/>
            <a:ext cx="4629665" cy="2164106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629400" y="2735818"/>
            <a:ext cx="575188" cy="41642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78023" y="1670167"/>
            <a:ext cx="4469206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u="sng" dirty="0">
                <a:solidFill>
                  <a:schemeClr val="bg1"/>
                </a:solidFill>
              </a:rPr>
              <a:t>Minor-axis </a:t>
            </a:r>
            <a:r>
              <a:rPr lang="fr-FR" sz="1600" u="sng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r>
              <a:rPr lang="fr-FR" sz="1600" dirty="0">
                <a:solidFill>
                  <a:schemeClr val="bg1"/>
                </a:solidFill>
              </a:rPr>
              <a:t> as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represent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inner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rim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u="sng" dirty="0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b="1" dirty="0">
                <a:solidFill>
                  <a:srgbClr val="FFFF00"/>
                </a:solidFill>
              </a:rPr>
              <a:t>More or </a:t>
            </a:r>
            <a:r>
              <a:rPr lang="fr-FR" sz="1600" b="1" dirty="0" err="1">
                <a:solidFill>
                  <a:srgbClr val="FFFF00"/>
                </a:solidFill>
              </a:rPr>
              <a:t>less</a:t>
            </a:r>
            <a:r>
              <a:rPr lang="fr-FR" sz="1600" b="1" dirty="0">
                <a:solidFill>
                  <a:srgbClr val="FFFF00"/>
                </a:solidFill>
              </a:rPr>
              <a:t> constant </a:t>
            </a:r>
            <a:r>
              <a:rPr lang="fr-FR" sz="1600" dirty="0">
                <a:solidFill>
                  <a:schemeClr val="bg1"/>
                </a:solidFill>
              </a:rPr>
              <a:t>if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assume </a:t>
            </a:r>
            <a:r>
              <a:rPr lang="fr-FR" sz="1600" dirty="0" err="1">
                <a:solidFill>
                  <a:schemeClr val="bg1"/>
                </a:solidFill>
              </a:rPr>
              <a:t>that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geoemtrically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thin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due to a projection </a:t>
            </a:r>
            <a:r>
              <a:rPr lang="fr-FR" sz="1600" dirty="0" err="1">
                <a:solidFill>
                  <a:schemeClr val="bg1"/>
                </a:solidFill>
              </a:rPr>
              <a:t>effect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</a:p>
          <a:p>
            <a:pPr algn="just"/>
            <a:r>
              <a:rPr lang="fr-FR" sz="1600" u="sng" dirty="0" err="1">
                <a:solidFill>
                  <a:schemeClr val="bg1"/>
                </a:solidFill>
              </a:rPr>
              <a:t>Width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L, and </a:t>
            </a:r>
            <a:r>
              <a:rPr lang="fr-FR" sz="1600" b="1" dirty="0" err="1">
                <a:solidFill>
                  <a:srgbClr val="FFFF00"/>
                </a:solidFill>
              </a:rPr>
              <a:t>even</a:t>
            </a:r>
            <a:r>
              <a:rPr lang="fr-FR" sz="1600" b="1" dirty="0">
                <a:solidFill>
                  <a:srgbClr val="FFFF00"/>
                </a:solidFill>
              </a:rPr>
              <a:t>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N </a:t>
            </a:r>
            <a:r>
              <a:rPr lang="fr-FR" sz="1600" dirty="0">
                <a:solidFill>
                  <a:schemeClr val="bg1"/>
                </a:solidFill>
              </a:rPr>
              <a:t>as </a:t>
            </a:r>
            <a:r>
              <a:rPr lang="fr-FR" sz="1600" dirty="0" err="1">
                <a:solidFill>
                  <a:schemeClr val="bg1"/>
                </a:solidFill>
              </a:rPr>
              <a:t>these</a:t>
            </a:r>
            <a:r>
              <a:rPr lang="fr-FR" sz="1600" dirty="0">
                <a:solidFill>
                  <a:schemeClr val="bg1"/>
                </a:solidFill>
              </a:rPr>
              <a:t> bands probes </a:t>
            </a:r>
            <a:r>
              <a:rPr lang="fr-FR" sz="1600" dirty="0" err="1">
                <a:solidFill>
                  <a:schemeClr val="bg1"/>
                </a:solidFill>
              </a:rPr>
              <a:t>colder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materials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than</a:t>
            </a:r>
            <a:r>
              <a:rPr lang="fr-FR" sz="1600" dirty="0">
                <a:solidFill>
                  <a:schemeClr val="bg1"/>
                </a:solidFill>
              </a:rPr>
              <a:t> the H band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Orientation 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04587" y="397835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endCxn id="98" idx="1"/>
          </p:cNvCxnSpPr>
          <p:nvPr/>
        </p:nvCxnSpPr>
        <p:spPr>
          <a:xfrm flipV="1">
            <a:off x="3538343" y="4099577"/>
            <a:ext cx="3666244" cy="666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65548" y="3954096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Ring lobes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15265" y="4347959"/>
            <a:ext cx="4629665" cy="5751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 flipV="1">
            <a:off x="3852726" y="4635511"/>
            <a:ext cx="3362539" cy="42795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45744" y="4396053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Flux ratio </a:t>
            </a:r>
            <a:r>
              <a:rPr lang="fr-FR" sz="1600" dirty="0" err="1">
                <a:solidFill>
                  <a:schemeClr val="bg1"/>
                </a:solidFill>
              </a:rPr>
              <a:t>between</a:t>
            </a:r>
            <a:r>
              <a:rPr lang="fr-FR" sz="1600" dirty="0">
                <a:solidFill>
                  <a:schemeClr val="bg1"/>
                </a:solidFill>
              </a:rPr>
              <a:t> the star (point source) and the </a:t>
            </a:r>
            <a:r>
              <a:rPr lang="fr-FR" sz="1600" dirty="0" err="1">
                <a:solidFill>
                  <a:schemeClr val="bg1"/>
                </a:solidFill>
              </a:rPr>
              <a:t>circumstellar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(ring)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1E0DFE0-5FAC-49B4-9CC3-1D536607ED35}"/>
              </a:ext>
            </a:extLst>
          </p:cNvPr>
          <p:cNvSpPr/>
          <p:nvPr/>
        </p:nvSpPr>
        <p:spPr>
          <a:xfrm>
            <a:off x="7215265" y="5039609"/>
            <a:ext cx="4629665" cy="56570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5B9D4094-C256-4C6D-87B8-23B2F069AF58}"/>
              </a:ext>
            </a:extLst>
          </p:cNvPr>
          <p:cNvCxnSpPr>
            <a:cxnSpLocks/>
            <a:stCxn id="65" idx="3"/>
            <a:endCxn id="108" idx="1"/>
          </p:cNvCxnSpPr>
          <p:nvPr/>
        </p:nvCxnSpPr>
        <p:spPr>
          <a:xfrm flipV="1">
            <a:off x="6364224" y="5322459"/>
            <a:ext cx="851041" cy="2209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ZoneTexte 109">
            <a:extLst>
              <a:ext uri="{FF2B5EF4-FFF2-40B4-BE49-F238E27FC236}">
                <a16:creationId xmlns:a16="http://schemas.microsoft.com/office/drawing/2014/main" id="{43909AF6-AB9B-46F9-80BC-EB44208856A1}"/>
              </a:ext>
            </a:extLst>
          </p:cNvPr>
          <p:cNvSpPr txBox="1"/>
          <p:nvPr/>
        </p:nvSpPr>
        <p:spPr>
          <a:xfrm>
            <a:off x="7245744" y="5056978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level</a:t>
            </a:r>
            <a:r>
              <a:rPr lang="fr-FR" sz="1600" dirty="0">
                <a:solidFill>
                  <a:schemeClr val="bg1"/>
                </a:solidFill>
              </a:rPr>
              <a:t> of the plateau </a:t>
            </a:r>
            <a:r>
              <a:rPr lang="fr-FR" sz="1600" dirty="0" err="1">
                <a:solidFill>
                  <a:schemeClr val="bg1"/>
                </a:solidFill>
              </a:rPr>
              <a:t>should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decrease</a:t>
            </a:r>
            <a:r>
              <a:rPr lang="fr-FR" sz="1600" dirty="0">
                <a:solidFill>
                  <a:schemeClr val="bg1"/>
                </a:solidFill>
              </a:rPr>
              <a:t> as the relative flux of the star </a:t>
            </a:r>
            <a:r>
              <a:rPr lang="fr-FR" sz="1600" dirty="0" err="1">
                <a:solidFill>
                  <a:schemeClr val="bg1"/>
                </a:solidFill>
              </a:rPr>
              <a:t>decreases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el-GR" sz="1600" dirty="0">
                <a:solidFill>
                  <a:schemeClr val="bg1"/>
                </a:solidFill>
              </a:rPr>
              <a:t>λ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599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 54">
            <a:extLst>
              <a:ext uri="{FF2B5EF4-FFF2-40B4-BE49-F238E27FC236}">
                <a16:creationId xmlns:a16="http://schemas.microsoft.com/office/drawing/2014/main" id="{1F2F8018-B0EC-424D-AA3A-891D18EA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5" b="92933"/>
          <a:stretch/>
        </p:blipFill>
        <p:spPr>
          <a:xfrm>
            <a:off x="168943" y="649962"/>
            <a:ext cx="6591276" cy="3184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071084-269C-4E64-9255-AA422856E8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26" b="2396"/>
          <a:stretch/>
        </p:blipFill>
        <p:spPr>
          <a:xfrm>
            <a:off x="152725" y="1281392"/>
            <a:ext cx="6591276" cy="45800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8" y="1268905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13075" y="4923339"/>
            <a:ext cx="3639651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85246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5237161" y="1112480"/>
            <a:ext cx="1954422" cy="29132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star </a:t>
            </a:r>
            <a:r>
              <a:rPr lang="fr-FR" sz="1600" dirty="0" err="1">
                <a:solidFill>
                  <a:schemeClr val="bg1"/>
                </a:solidFill>
              </a:rPr>
              <a:t>will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at all by MATISSE.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Point source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most</a:t>
            </a:r>
            <a:r>
              <a:rPr lang="fr-FR" sz="1600" dirty="0">
                <a:solidFill>
                  <a:schemeClr val="bg1"/>
                </a:solidFill>
              </a:rPr>
              <a:t> relevant.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But a Uniform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D=0.16mas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correct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95997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06281" y="4649400"/>
            <a:ext cx="3332062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219869" y="5204422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9D060E6-4D71-4B65-9EE7-677AC73E8DD2}"/>
              </a:ext>
            </a:extLst>
          </p:cNvPr>
          <p:cNvSpPr/>
          <p:nvPr/>
        </p:nvSpPr>
        <p:spPr>
          <a:xfrm>
            <a:off x="222866" y="5483029"/>
            <a:ext cx="6406534" cy="394741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1653765"/>
            <a:ext cx="4629665" cy="2164106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629400" y="2735818"/>
            <a:ext cx="575188" cy="41642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78023" y="1670167"/>
            <a:ext cx="4469206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u="sng" dirty="0">
                <a:solidFill>
                  <a:schemeClr val="bg1"/>
                </a:solidFill>
              </a:rPr>
              <a:t>Minor-axis </a:t>
            </a:r>
            <a:r>
              <a:rPr lang="fr-FR" sz="1600" u="sng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r>
              <a:rPr lang="fr-FR" sz="1600" dirty="0">
                <a:solidFill>
                  <a:schemeClr val="bg1"/>
                </a:solidFill>
              </a:rPr>
              <a:t> as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represent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inner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rim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u="sng" dirty="0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b="1" dirty="0">
                <a:solidFill>
                  <a:srgbClr val="FFFF00"/>
                </a:solidFill>
              </a:rPr>
              <a:t>More or </a:t>
            </a:r>
            <a:r>
              <a:rPr lang="fr-FR" sz="1600" b="1" dirty="0" err="1">
                <a:solidFill>
                  <a:srgbClr val="FFFF00"/>
                </a:solidFill>
              </a:rPr>
              <a:t>less</a:t>
            </a:r>
            <a:r>
              <a:rPr lang="fr-FR" sz="1600" b="1" dirty="0">
                <a:solidFill>
                  <a:srgbClr val="FFFF00"/>
                </a:solidFill>
              </a:rPr>
              <a:t> constant </a:t>
            </a:r>
            <a:r>
              <a:rPr lang="fr-FR" sz="1600" dirty="0">
                <a:solidFill>
                  <a:schemeClr val="bg1"/>
                </a:solidFill>
              </a:rPr>
              <a:t>if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assume </a:t>
            </a:r>
            <a:r>
              <a:rPr lang="fr-FR" sz="1600" dirty="0" err="1">
                <a:solidFill>
                  <a:schemeClr val="bg1"/>
                </a:solidFill>
              </a:rPr>
              <a:t>that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geoemtrically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thin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due to a projection </a:t>
            </a:r>
            <a:r>
              <a:rPr lang="fr-FR" sz="1600" dirty="0" err="1">
                <a:solidFill>
                  <a:schemeClr val="bg1"/>
                </a:solidFill>
              </a:rPr>
              <a:t>effect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</a:p>
          <a:p>
            <a:pPr algn="just"/>
            <a:r>
              <a:rPr lang="fr-FR" sz="1600" u="sng" dirty="0" err="1">
                <a:solidFill>
                  <a:schemeClr val="bg1"/>
                </a:solidFill>
              </a:rPr>
              <a:t>Width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L, and </a:t>
            </a:r>
            <a:r>
              <a:rPr lang="fr-FR" sz="1600" b="1" dirty="0" err="1">
                <a:solidFill>
                  <a:srgbClr val="FFFF00"/>
                </a:solidFill>
              </a:rPr>
              <a:t>even</a:t>
            </a:r>
            <a:r>
              <a:rPr lang="fr-FR" sz="1600" b="1" dirty="0">
                <a:solidFill>
                  <a:srgbClr val="FFFF00"/>
                </a:solidFill>
              </a:rPr>
              <a:t>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N </a:t>
            </a:r>
            <a:r>
              <a:rPr lang="fr-FR" sz="1600" dirty="0">
                <a:solidFill>
                  <a:schemeClr val="bg1"/>
                </a:solidFill>
              </a:rPr>
              <a:t>as </a:t>
            </a:r>
            <a:r>
              <a:rPr lang="fr-FR" sz="1600" dirty="0" err="1">
                <a:solidFill>
                  <a:schemeClr val="bg1"/>
                </a:solidFill>
              </a:rPr>
              <a:t>these</a:t>
            </a:r>
            <a:r>
              <a:rPr lang="fr-FR" sz="1600" dirty="0">
                <a:solidFill>
                  <a:schemeClr val="bg1"/>
                </a:solidFill>
              </a:rPr>
              <a:t> bands probes </a:t>
            </a:r>
            <a:r>
              <a:rPr lang="fr-FR" sz="1600" dirty="0" err="1">
                <a:solidFill>
                  <a:schemeClr val="bg1"/>
                </a:solidFill>
              </a:rPr>
              <a:t>colder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materials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than</a:t>
            </a:r>
            <a:r>
              <a:rPr lang="fr-FR" sz="1600" dirty="0">
                <a:solidFill>
                  <a:schemeClr val="bg1"/>
                </a:solidFill>
              </a:rPr>
              <a:t> the H band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Orientation 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04587" y="397835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endCxn id="98" idx="1"/>
          </p:cNvCxnSpPr>
          <p:nvPr/>
        </p:nvCxnSpPr>
        <p:spPr>
          <a:xfrm flipV="1">
            <a:off x="3538343" y="4099577"/>
            <a:ext cx="3666244" cy="666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65548" y="3954096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Ring lobes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15265" y="4347959"/>
            <a:ext cx="4629665" cy="5751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 flipV="1">
            <a:off x="3852726" y="4635511"/>
            <a:ext cx="3362539" cy="42795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45744" y="4396053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Flux ratio </a:t>
            </a:r>
            <a:r>
              <a:rPr lang="fr-FR" sz="1600" dirty="0" err="1">
                <a:solidFill>
                  <a:schemeClr val="bg1"/>
                </a:solidFill>
              </a:rPr>
              <a:t>between</a:t>
            </a:r>
            <a:r>
              <a:rPr lang="fr-FR" sz="1600" dirty="0">
                <a:solidFill>
                  <a:schemeClr val="bg1"/>
                </a:solidFill>
              </a:rPr>
              <a:t> the star (point source) and the </a:t>
            </a:r>
            <a:r>
              <a:rPr lang="fr-FR" sz="1600" dirty="0" err="1">
                <a:solidFill>
                  <a:schemeClr val="bg1"/>
                </a:solidFill>
              </a:rPr>
              <a:t>circumstellar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(ring)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1E0DFE0-5FAC-49B4-9CC3-1D536607ED35}"/>
              </a:ext>
            </a:extLst>
          </p:cNvPr>
          <p:cNvSpPr/>
          <p:nvPr/>
        </p:nvSpPr>
        <p:spPr>
          <a:xfrm>
            <a:off x="7215265" y="5039609"/>
            <a:ext cx="4629665" cy="56570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5B9D4094-C256-4C6D-87B8-23B2F069AF58}"/>
              </a:ext>
            </a:extLst>
          </p:cNvPr>
          <p:cNvCxnSpPr>
            <a:cxnSpLocks/>
            <a:stCxn id="65" idx="3"/>
            <a:endCxn id="108" idx="1"/>
          </p:cNvCxnSpPr>
          <p:nvPr/>
        </p:nvCxnSpPr>
        <p:spPr>
          <a:xfrm flipV="1">
            <a:off x="6364224" y="5322459"/>
            <a:ext cx="851041" cy="2209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ZoneTexte 109">
            <a:extLst>
              <a:ext uri="{FF2B5EF4-FFF2-40B4-BE49-F238E27FC236}">
                <a16:creationId xmlns:a16="http://schemas.microsoft.com/office/drawing/2014/main" id="{43909AF6-AB9B-46F9-80BC-EB44208856A1}"/>
              </a:ext>
            </a:extLst>
          </p:cNvPr>
          <p:cNvSpPr txBox="1"/>
          <p:nvPr/>
        </p:nvSpPr>
        <p:spPr>
          <a:xfrm>
            <a:off x="7245744" y="5056978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level</a:t>
            </a:r>
            <a:r>
              <a:rPr lang="fr-FR" sz="1600" dirty="0">
                <a:solidFill>
                  <a:schemeClr val="bg1"/>
                </a:solidFill>
              </a:rPr>
              <a:t> of the plateau </a:t>
            </a:r>
            <a:r>
              <a:rPr lang="fr-FR" sz="1600" dirty="0" err="1">
                <a:solidFill>
                  <a:schemeClr val="bg1"/>
                </a:solidFill>
              </a:rPr>
              <a:t>should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decrease</a:t>
            </a:r>
            <a:r>
              <a:rPr lang="fr-FR" sz="1600" dirty="0">
                <a:solidFill>
                  <a:schemeClr val="bg1"/>
                </a:solidFill>
              </a:rPr>
              <a:t> as the relative flux of the star </a:t>
            </a:r>
            <a:r>
              <a:rPr lang="fr-FR" sz="1600" dirty="0" err="1">
                <a:solidFill>
                  <a:schemeClr val="bg1"/>
                </a:solidFill>
              </a:rPr>
              <a:t>decreases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el-GR" sz="1600" dirty="0">
                <a:solidFill>
                  <a:schemeClr val="bg1"/>
                </a:solidFill>
              </a:rPr>
              <a:t>λ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1F03B34-E798-495D-9218-578FEDF1AC36}"/>
              </a:ext>
            </a:extLst>
          </p:cNvPr>
          <p:cNvSpPr/>
          <p:nvPr/>
        </p:nvSpPr>
        <p:spPr>
          <a:xfrm>
            <a:off x="7204587" y="5715899"/>
            <a:ext cx="4629665" cy="73866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EA273388-F7D1-47B4-84EA-9D0DB054EA0F}"/>
              </a:ext>
            </a:extLst>
          </p:cNvPr>
          <p:cNvCxnSpPr>
            <a:cxnSpLocks/>
            <a:stCxn id="66" idx="3"/>
            <a:endCxn id="73" idx="1"/>
          </p:cNvCxnSpPr>
          <p:nvPr/>
        </p:nvCxnSpPr>
        <p:spPr>
          <a:xfrm>
            <a:off x="6629400" y="5680400"/>
            <a:ext cx="575187" cy="40483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ZoneTexte 77">
            <a:extLst>
              <a:ext uri="{FF2B5EF4-FFF2-40B4-BE49-F238E27FC236}">
                <a16:creationId xmlns:a16="http://schemas.microsoft.com/office/drawing/2014/main" id="{EDE3E3FD-0E23-4EF1-9A4F-9D9EE664C4A9}"/>
              </a:ext>
            </a:extLst>
          </p:cNvPr>
          <p:cNvSpPr txBox="1"/>
          <p:nvPr/>
        </p:nvSpPr>
        <p:spPr>
          <a:xfrm>
            <a:off x="7235067" y="5715899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Yes, as </a:t>
            </a:r>
            <a:r>
              <a:rPr lang="fr-FR" sz="1600" dirty="0" err="1">
                <a:solidFill>
                  <a:schemeClr val="bg1"/>
                </a:solidFill>
              </a:rPr>
              <a:t>our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centro-symmetric</a:t>
            </a:r>
            <a:r>
              <a:rPr lang="fr-FR" sz="1600" dirty="0">
                <a:solidFill>
                  <a:schemeClr val="bg1"/>
                </a:solidFill>
              </a:rPr>
              <a:t> (0° phase) </a:t>
            </a:r>
            <a:r>
              <a:rPr lang="fr-FR" sz="1600" dirty="0" err="1">
                <a:solidFill>
                  <a:schemeClr val="bg1"/>
                </a:solidFill>
              </a:rPr>
              <a:t>whereas</a:t>
            </a:r>
            <a:r>
              <a:rPr lang="fr-FR" sz="1600" dirty="0">
                <a:solidFill>
                  <a:schemeClr val="bg1"/>
                </a:solidFill>
              </a:rPr>
              <a:t> the real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highly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assymetric</a:t>
            </a:r>
            <a:r>
              <a:rPr lang="fr-FR" sz="1600" dirty="0">
                <a:solidFill>
                  <a:schemeClr val="bg1"/>
                </a:solidFill>
              </a:rPr>
              <a:t> due to the </a:t>
            </a:r>
            <a:r>
              <a:rPr lang="fr-FR" sz="1600" dirty="0" err="1">
                <a:solidFill>
                  <a:schemeClr val="bg1"/>
                </a:solidFill>
              </a:rPr>
              <a:t>skewedness</a:t>
            </a:r>
            <a:r>
              <a:rPr lang="fr-FR" sz="1600" dirty="0">
                <a:solidFill>
                  <a:schemeClr val="bg1"/>
                </a:solidFill>
              </a:rPr>
              <a:t> of the </a:t>
            </a:r>
            <a:r>
              <a:rPr lang="fr-FR" sz="1600" dirty="0" err="1">
                <a:solidFill>
                  <a:schemeClr val="bg1"/>
                </a:solidFill>
              </a:rPr>
              <a:t>inner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rim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0697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 54">
            <a:extLst>
              <a:ext uri="{FF2B5EF4-FFF2-40B4-BE49-F238E27FC236}">
                <a16:creationId xmlns:a16="http://schemas.microsoft.com/office/drawing/2014/main" id="{1F2F8018-B0EC-424D-AA3A-891D18EA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5" b="92933"/>
          <a:stretch/>
        </p:blipFill>
        <p:spPr>
          <a:xfrm>
            <a:off x="168943" y="649962"/>
            <a:ext cx="6591276" cy="3184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071084-269C-4E64-9255-AA422856E8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26" b="2396"/>
          <a:stretch/>
        </p:blipFill>
        <p:spPr>
          <a:xfrm>
            <a:off x="152725" y="1281392"/>
            <a:ext cx="6591276" cy="45800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9868" y="1268905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13075" y="4923339"/>
            <a:ext cx="3639651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85246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5237161" y="1112480"/>
            <a:ext cx="1954422" cy="29132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star </a:t>
            </a:r>
            <a:r>
              <a:rPr lang="fr-FR" sz="1600" dirty="0" err="1">
                <a:solidFill>
                  <a:schemeClr val="bg1"/>
                </a:solidFill>
              </a:rPr>
              <a:t>will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at all by MATISSE.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Point source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then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most</a:t>
            </a:r>
            <a:r>
              <a:rPr lang="fr-FR" sz="1600" dirty="0">
                <a:solidFill>
                  <a:schemeClr val="bg1"/>
                </a:solidFill>
              </a:rPr>
              <a:t> relevant.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But a Uniform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D=0.16mas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correct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19869" y="295997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06281" y="4649400"/>
            <a:ext cx="3332062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219869" y="5204422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9D060E6-4D71-4B65-9EE7-677AC73E8DD2}"/>
              </a:ext>
            </a:extLst>
          </p:cNvPr>
          <p:cNvSpPr/>
          <p:nvPr/>
        </p:nvSpPr>
        <p:spPr>
          <a:xfrm>
            <a:off x="222866" y="5483029"/>
            <a:ext cx="6406534" cy="394741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1653765"/>
            <a:ext cx="4629665" cy="2164106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629400" y="2735818"/>
            <a:ext cx="575188" cy="41642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78023" y="1670167"/>
            <a:ext cx="4469206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u="sng" dirty="0">
                <a:solidFill>
                  <a:schemeClr val="bg1"/>
                </a:solidFill>
              </a:rPr>
              <a:t>Minor-axis </a:t>
            </a:r>
            <a:r>
              <a:rPr lang="fr-FR" sz="1600" u="sng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r>
              <a:rPr lang="fr-FR" sz="1600" dirty="0">
                <a:solidFill>
                  <a:schemeClr val="bg1"/>
                </a:solidFill>
              </a:rPr>
              <a:t> as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represent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inner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rim</a:t>
            </a:r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u="sng" dirty="0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b="1" dirty="0">
                <a:solidFill>
                  <a:srgbClr val="FFFF00"/>
                </a:solidFill>
              </a:rPr>
              <a:t>More or </a:t>
            </a:r>
            <a:r>
              <a:rPr lang="fr-FR" sz="1600" b="1" dirty="0" err="1">
                <a:solidFill>
                  <a:srgbClr val="FFFF00"/>
                </a:solidFill>
              </a:rPr>
              <a:t>less</a:t>
            </a:r>
            <a:r>
              <a:rPr lang="fr-FR" sz="1600" b="1" dirty="0">
                <a:solidFill>
                  <a:srgbClr val="FFFF00"/>
                </a:solidFill>
              </a:rPr>
              <a:t> constant </a:t>
            </a:r>
            <a:r>
              <a:rPr lang="fr-FR" sz="1600" dirty="0">
                <a:solidFill>
                  <a:schemeClr val="bg1"/>
                </a:solidFill>
              </a:rPr>
              <a:t>if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assume </a:t>
            </a:r>
            <a:r>
              <a:rPr lang="fr-FR" sz="1600" dirty="0" err="1">
                <a:solidFill>
                  <a:schemeClr val="bg1"/>
                </a:solidFill>
              </a:rPr>
              <a:t>that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geoemtrically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thin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elongation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only</a:t>
            </a:r>
            <a:r>
              <a:rPr lang="fr-FR" sz="1600" dirty="0">
                <a:solidFill>
                  <a:schemeClr val="bg1"/>
                </a:solidFill>
              </a:rPr>
              <a:t> due to a projection </a:t>
            </a:r>
            <a:r>
              <a:rPr lang="fr-FR" sz="1600" dirty="0" err="1">
                <a:solidFill>
                  <a:schemeClr val="bg1"/>
                </a:solidFill>
              </a:rPr>
              <a:t>effect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</a:p>
          <a:p>
            <a:pPr algn="just"/>
            <a:r>
              <a:rPr lang="fr-FR" sz="1600" u="sng" dirty="0" err="1">
                <a:solidFill>
                  <a:schemeClr val="bg1"/>
                </a:solidFill>
              </a:rPr>
              <a:t>Width</a:t>
            </a:r>
            <a:r>
              <a:rPr lang="fr-FR" sz="1600" dirty="0">
                <a:solidFill>
                  <a:schemeClr val="bg1"/>
                </a:solidFill>
              </a:rPr>
              <a:t>: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L, and </a:t>
            </a:r>
            <a:r>
              <a:rPr lang="fr-FR" sz="1600" b="1" dirty="0" err="1">
                <a:solidFill>
                  <a:srgbClr val="FFFF00"/>
                </a:solidFill>
              </a:rPr>
              <a:t>even</a:t>
            </a:r>
            <a:r>
              <a:rPr lang="fr-FR" sz="1600" b="1" dirty="0">
                <a:solidFill>
                  <a:srgbClr val="FFFF00"/>
                </a:solidFill>
              </a:rPr>
              <a:t> </a:t>
            </a:r>
            <a:r>
              <a:rPr lang="fr-FR" sz="1600" b="1" dirty="0" err="1">
                <a:solidFill>
                  <a:srgbClr val="FFFF00"/>
                </a:solidFill>
              </a:rPr>
              <a:t>larger</a:t>
            </a:r>
            <a:r>
              <a:rPr lang="fr-FR" sz="1600" b="1" dirty="0">
                <a:solidFill>
                  <a:srgbClr val="FFFF00"/>
                </a:solidFill>
              </a:rPr>
              <a:t> in N </a:t>
            </a:r>
            <a:r>
              <a:rPr lang="fr-FR" sz="1600" dirty="0">
                <a:solidFill>
                  <a:schemeClr val="bg1"/>
                </a:solidFill>
              </a:rPr>
              <a:t>as </a:t>
            </a:r>
            <a:r>
              <a:rPr lang="fr-FR" sz="1600" dirty="0" err="1">
                <a:solidFill>
                  <a:schemeClr val="bg1"/>
                </a:solidFill>
              </a:rPr>
              <a:t>these</a:t>
            </a:r>
            <a:r>
              <a:rPr lang="fr-FR" sz="1600" dirty="0">
                <a:solidFill>
                  <a:schemeClr val="bg1"/>
                </a:solidFill>
              </a:rPr>
              <a:t> bands probes </a:t>
            </a:r>
            <a:r>
              <a:rPr lang="fr-FR" sz="1600" dirty="0" err="1">
                <a:solidFill>
                  <a:schemeClr val="bg1"/>
                </a:solidFill>
              </a:rPr>
              <a:t>colder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materials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than</a:t>
            </a:r>
            <a:r>
              <a:rPr lang="fr-FR" sz="1600" dirty="0">
                <a:solidFill>
                  <a:schemeClr val="bg1"/>
                </a:solidFill>
              </a:rPr>
              <a:t> the H band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Orientation : </a:t>
            </a:r>
            <a:r>
              <a:rPr lang="fr-FR" sz="1600" b="1" dirty="0">
                <a:solidFill>
                  <a:srgbClr val="FFFF00"/>
                </a:solidFill>
              </a:rPr>
              <a:t>Constant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04587" y="397835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endCxn id="98" idx="1"/>
          </p:cNvCxnSpPr>
          <p:nvPr/>
        </p:nvCxnSpPr>
        <p:spPr>
          <a:xfrm flipV="1">
            <a:off x="3538343" y="4099577"/>
            <a:ext cx="3666244" cy="666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65548" y="3954096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Ring lobes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15265" y="4347959"/>
            <a:ext cx="4629665" cy="5751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 flipV="1">
            <a:off x="3852726" y="4635511"/>
            <a:ext cx="3362539" cy="42795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45744" y="4396053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Flux ratio </a:t>
            </a:r>
            <a:r>
              <a:rPr lang="fr-FR" sz="1600" dirty="0" err="1">
                <a:solidFill>
                  <a:schemeClr val="bg1"/>
                </a:solidFill>
              </a:rPr>
              <a:t>between</a:t>
            </a:r>
            <a:r>
              <a:rPr lang="fr-FR" sz="1600" dirty="0">
                <a:solidFill>
                  <a:schemeClr val="bg1"/>
                </a:solidFill>
              </a:rPr>
              <a:t> the star (point source) and the </a:t>
            </a:r>
            <a:r>
              <a:rPr lang="fr-FR" sz="1600" dirty="0" err="1">
                <a:solidFill>
                  <a:schemeClr val="bg1"/>
                </a:solidFill>
              </a:rPr>
              <a:t>circumstellar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(ring)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1E0DFE0-5FAC-49B4-9CC3-1D536607ED35}"/>
              </a:ext>
            </a:extLst>
          </p:cNvPr>
          <p:cNvSpPr/>
          <p:nvPr/>
        </p:nvSpPr>
        <p:spPr>
          <a:xfrm>
            <a:off x="7215265" y="5039609"/>
            <a:ext cx="4629665" cy="56570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5B9D4094-C256-4C6D-87B8-23B2F069AF58}"/>
              </a:ext>
            </a:extLst>
          </p:cNvPr>
          <p:cNvCxnSpPr>
            <a:cxnSpLocks/>
            <a:stCxn id="65" idx="3"/>
            <a:endCxn id="108" idx="1"/>
          </p:cNvCxnSpPr>
          <p:nvPr/>
        </p:nvCxnSpPr>
        <p:spPr>
          <a:xfrm flipV="1">
            <a:off x="6364224" y="5322459"/>
            <a:ext cx="851041" cy="2209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ZoneTexte 109">
            <a:extLst>
              <a:ext uri="{FF2B5EF4-FFF2-40B4-BE49-F238E27FC236}">
                <a16:creationId xmlns:a16="http://schemas.microsoft.com/office/drawing/2014/main" id="{43909AF6-AB9B-46F9-80BC-EB44208856A1}"/>
              </a:ext>
            </a:extLst>
          </p:cNvPr>
          <p:cNvSpPr txBox="1"/>
          <p:nvPr/>
        </p:nvSpPr>
        <p:spPr>
          <a:xfrm>
            <a:off x="7245744" y="5056978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level</a:t>
            </a:r>
            <a:r>
              <a:rPr lang="fr-FR" sz="1600" dirty="0">
                <a:solidFill>
                  <a:schemeClr val="bg1"/>
                </a:solidFill>
              </a:rPr>
              <a:t> of the plateau </a:t>
            </a:r>
            <a:r>
              <a:rPr lang="fr-FR" sz="1600" dirty="0" err="1">
                <a:solidFill>
                  <a:schemeClr val="bg1"/>
                </a:solidFill>
              </a:rPr>
              <a:t>should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decrease</a:t>
            </a:r>
            <a:r>
              <a:rPr lang="fr-FR" sz="1600" dirty="0">
                <a:solidFill>
                  <a:schemeClr val="bg1"/>
                </a:solidFill>
              </a:rPr>
              <a:t> as the relative flux of the star </a:t>
            </a:r>
            <a:r>
              <a:rPr lang="fr-FR" sz="1600" dirty="0" err="1">
                <a:solidFill>
                  <a:schemeClr val="bg1"/>
                </a:solidFill>
              </a:rPr>
              <a:t>decreases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el-GR" sz="1600" dirty="0">
                <a:solidFill>
                  <a:schemeClr val="bg1"/>
                </a:solidFill>
              </a:rPr>
              <a:t>λ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1F03B34-E798-495D-9218-578FEDF1AC36}"/>
              </a:ext>
            </a:extLst>
          </p:cNvPr>
          <p:cNvSpPr/>
          <p:nvPr/>
        </p:nvSpPr>
        <p:spPr>
          <a:xfrm>
            <a:off x="7204587" y="5715899"/>
            <a:ext cx="4629665" cy="73866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EA273388-F7D1-47B4-84EA-9D0DB054EA0F}"/>
              </a:ext>
            </a:extLst>
          </p:cNvPr>
          <p:cNvCxnSpPr>
            <a:cxnSpLocks/>
            <a:stCxn id="66" idx="3"/>
            <a:endCxn id="73" idx="1"/>
          </p:cNvCxnSpPr>
          <p:nvPr/>
        </p:nvCxnSpPr>
        <p:spPr>
          <a:xfrm>
            <a:off x="6629400" y="5680400"/>
            <a:ext cx="575187" cy="40483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ZoneTexte 77">
            <a:extLst>
              <a:ext uri="{FF2B5EF4-FFF2-40B4-BE49-F238E27FC236}">
                <a16:creationId xmlns:a16="http://schemas.microsoft.com/office/drawing/2014/main" id="{EDE3E3FD-0E23-4EF1-9A4F-9D9EE664C4A9}"/>
              </a:ext>
            </a:extLst>
          </p:cNvPr>
          <p:cNvSpPr txBox="1"/>
          <p:nvPr/>
        </p:nvSpPr>
        <p:spPr>
          <a:xfrm>
            <a:off x="7235067" y="5715899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Yes, as </a:t>
            </a:r>
            <a:r>
              <a:rPr lang="fr-FR" sz="1600" dirty="0" err="1">
                <a:solidFill>
                  <a:schemeClr val="bg1"/>
                </a:solidFill>
              </a:rPr>
              <a:t>our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centro-symmetric</a:t>
            </a:r>
            <a:r>
              <a:rPr lang="fr-FR" sz="1600" dirty="0">
                <a:solidFill>
                  <a:schemeClr val="bg1"/>
                </a:solidFill>
              </a:rPr>
              <a:t> (0° phase) </a:t>
            </a:r>
            <a:r>
              <a:rPr lang="fr-FR" sz="1600" dirty="0" err="1">
                <a:solidFill>
                  <a:schemeClr val="bg1"/>
                </a:solidFill>
              </a:rPr>
              <a:t>whereas</a:t>
            </a:r>
            <a:r>
              <a:rPr lang="fr-FR" sz="1600" dirty="0">
                <a:solidFill>
                  <a:schemeClr val="bg1"/>
                </a:solidFill>
              </a:rPr>
              <a:t> the real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highly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assymetric</a:t>
            </a:r>
            <a:r>
              <a:rPr lang="fr-FR" sz="1600" dirty="0">
                <a:solidFill>
                  <a:schemeClr val="bg1"/>
                </a:solidFill>
              </a:rPr>
              <a:t> due to the </a:t>
            </a:r>
            <a:r>
              <a:rPr lang="fr-FR" sz="1600" dirty="0" err="1">
                <a:solidFill>
                  <a:schemeClr val="bg1"/>
                </a:solidFill>
              </a:rPr>
              <a:t>skewedness</a:t>
            </a:r>
            <a:r>
              <a:rPr lang="fr-FR" sz="1600" dirty="0">
                <a:solidFill>
                  <a:schemeClr val="bg1"/>
                </a:solidFill>
              </a:rPr>
              <a:t> of the </a:t>
            </a:r>
            <a:r>
              <a:rPr lang="fr-FR" sz="1600" dirty="0" err="1">
                <a:solidFill>
                  <a:schemeClr val="bg1"/>
                </a:solidFill>
              </a:rPr>
              <a:t>inner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rim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C63E5011-604B-4D33-8557-C718B76C44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10" t="2289" r="24129" b="46300"/>
          <a:stretch/>
        </p:blipFill>
        <p:spPr>
          <a:xfrm>
            <a:off x="1264561" y="1759699"/>
            <a:ext cx="4367603" cy="251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E8CDB7E6-5C7D-47F9-B3E6-5E822941F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127" y="1395009"/>
            <a:ext cx="8363326" cy="470554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FD35C54A-8854-46DA-89D3-553C35E745C5}"/>
              </a:ext>
            </a:extLst>
          </p:cNvPr>
          <p:cNvSpPr txBox="1"/>
          <p:nvPr/>
        </p:nvSpPr>
        <p:spPr>
          <a:xfrm>
            <a:off x="8639033" y="6059977"/>
            <a:ext cx="2956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Dullemond</a:t>
            </a:r>
            <a:r>
              <a:rPr lang="fr-FR" dirty="0">
                <a:solidFill>
                  <a:schemeClr val="bg1"/>
                </a:solidFill>
              </a:rPr>
              <a:t> &amp; Monnier (2010)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D880A86B-5EB7-4E3D-BF73-BA32C80C5CDD}"/>
              </a:ext>
            </a:extLst>
          </p:cNvPr>
          <p:cNvCxnSpPr/>
          <p:nvPr/>
        </p:nvCxnSpPr>
        <p:spPr>
          <a:xfrm>
            <a:off x="2682240" y="2386149"/>
            <a:ext cx="1552422" cy="0"/>
          </a:xfrm>
          <a:prstGeom prst="straightConnector1">
            <a:avLst/>
          </a:prstGeom>
          <a:ln w="25400">
            <a:solidFill>
              <a:schemeClr val="accent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6D1507DC-8730-4995-8753-940F6CE48C05}"/>
              </a:ext>
            </a:extLst>
          </p:cNvPr>
          <p:cNvSpPr txBox="1"/>
          <p:nvPr/>
        </p:nvSpPr>
        <p:spPr>
          <a:xfrm>
            <a:off x="2682240" y="2109150"/>
            <a:ext cx="15489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accent1">
                    <a:lumMod val="75000"/>
                  </a:schemeClr>
                </a:solidFill>
              </a:rPr>
              <a:t>Visible </a:t>
            </a:r>
            <a:r>
              <a:rPr lang="fr-FR" sz="1200" dirty="0" err="1">
                <a:solidFill>
                  <a:schemeClr val="accent1">
                    <a:lumMod val="75000"/>
                  </a:schemeClr>
                </a:solidFill>
              </a:rPr>
              <a:t>interferometry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5812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E660E50-9426-454F-AA5A-D30C42D64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191"/>
          <a:stretch/>
        </p:blipFill>
        <p:spPr>
          <a:xfrm>
            <a:off x="165065" y="1440009"/>
            <a:ext cx="6596410" cy="2760521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9F6063B-8C4C-4118-AC60-15ACD810F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4932"/>
          <a:stretch/>
        </p:blipFill>
        <p:spPr>
          <a:xfrm>
            <a:off x="153316" y="413377"/>
            <a:ext cx="6596410" cy="35140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CBE49AB-40E0-4E7E-8239-3471A4564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785" b="58670"/>
          <a:stretch/>
        </p:blipFill>
        <p:spPr>
          <a:xfrm>
            <a:off x="165065" y="922991"/>
            <a:ext cx="6596410" cy="38453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075" y="945769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162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6319" y="449824"/>
            <a:ext cx="8947842" cy="626827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8435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2512" y="449824"/>
            <a:ext cx="8935456" cy="626827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282720E-14CD-4968-A67A-0CEE51E73A02}"/>
              </a:ext>
            </a:extLst>
          </p:cNvPr>
          <p:cNvSpPr txBox="1"/>
          <p:nvPr/>
        </p:nvSpPr>
        <p:spPr>
          <a:xfrm>
            <a:off x="5529431" y="1699708"/>
            <a:ext cx="1803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Small noise on V²</a:t>
            </a:r>
            <a:endParaRPr lang="en-US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7A1606E-9157-41EA-9D03-C30673805893}"/>
              </a:ext>
            </a:extLst>
          </p:cNvPr>
          <p:cNvSpPr txBox="1"/>
          <p:nvPr/>
        </p:nvSpPr>
        <p:spPr>
          <a:xfrm>
            <a:off x="2812778" y="3839571"/>
            <a:ext cx="627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Phase jumps on </a:t>
            </a:r>
            <a:r>
              <a:rPr lang="fr-FR" dirty="0" err="1"/>
              <a:t>Closure</a:t>
            </a:r>
            <a:r>
              <a:rPr lang="fr-FR" dirty="0"/>
              <a:t> phase (CP) </a:t>
            </a:r>
            <a:r>
              <a:rPr lang="fr-FR" dirty="0" err="1"/>
              <a:t>from</a:t>
            </a:r>
            <a:r>
              <a:rPr lang="fr-FR" dirty="0"/>
              <a:t> 0° to ±180° due to V² ≈ 0</a:t>
            </a:r>
            <a:endParaRPr lang="en-US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8E3BD4-CE7D-4EF6-A082-123B20D98BA7}"/>
              </a:ext>
            </a:extLst>
          </p:cNvPr>
          <p:cNvSpPr txBox="1"/>
          <p:nvPr/>
        </p:nvSpPr>
        <p:spPr>
          <a:xfrm>
            <a:off x="4662659" y="5458787"/>
            <a:ext cx="2866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But noise </a:t>
            </a:r>
            <a:r>
              <a:rPr lang="fr-FR" dirty="0" err="1"/>
              <a:t>where</a:t>
            </a:r>
            <a:r>
              <a:rPr lang="fr-FR" dirty="0"/>
              <a:t> V≠0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small</a:t>
            </a:r>
            <a:endParaRPr lang="en-US" dirty="0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4C5920E8-7112-496A-8F32-FA7B1A25130A}"/>
              </a:ext>
            </a:extLst>
          </p:cNvPr>
          <p:cNvCxnSpPr/>
          <p:nvPr/>
        </p:nvCxnSpPr>
        <p:spPr>
          <a:xfrm flipH="1" flipV="1">
            <a:off x="3151991" y="4916245"/>
            <a:ext cx="1366221" cy="66697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2F306B69-6E73-4013-8101-81A7EAA5B8C1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7529341" y="5002307"/>
            <a:ext cx="1037716" cy="64114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07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E660E50-9426-454F-AA5A-D30C42D64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191"/>
          <a:stretch/>
        </p:blipFill>
        <p:spPr>
          <a:xfrm>
            <a:off x="165065" y="1440009"/>
            <a:ext cx="6596410" cy="2760521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9F6063B-8C4C-4118-AC60-15ACD810F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4932"/>
          <a:stretch/>
        </p:blipFill>
        <p:spPr>
          <a:xfrm>
            <a:off x="153316" y="413377"/>
            <a:ext cx="6596410" cy="35140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CBE49AB-40E0-4E7E-8239-3471A4564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785" b="58670"/>
          <a:stretch/>
        </p:blipFill>
        <p:spPr>
          <a:xfrm>
            <a:off x="165065" y="922991"/>
            <a:ext cx="6596410" cy="38453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075" y="945769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85246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>
            <a:off x="5230368" y="1080672"/>
            <a:ext cx="1961215" cy="3180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the noise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small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actually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This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due to the </a:t>
            </a:r>
            <a:r>
              <a:rPr lang="fr-FR" sz="1600" dirty="0" err="1">
                <a:solidFill>
                  <a:schemeClr val="bg1"/>
                </a:solidFill>
              </a:rPr>
              <a:t>brightness</a:t>
            </a:r>
            <a:r>
              <a:rPr lang="fr-FR" sz="1600" dirty="0">
                <a:solidFill>
                  <a:schemeClr val="bg1"/>
                </a:solidFill>
              </a:rPr>
              <a:t> of the source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6124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E660E50-9426-454F-AA5A-D30C42D64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191"/>
          <a:stretch/>
        </p:blipFill>
        <p:spPr>
          <a:xfrm>
            <a:off x="165065" y="1440009"/>
            <a:ext cx="6596410" cy="2760521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9F6063B-8C4C-4118-AC60-15ACD810F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4932"/>
          <a:stretch/>
        </p:blipFill>
        <p:spPr>
          <a:xfrm>
            <a:off x="153316" y="413377"/>
            <a:ext cx="6596410" cy="35140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CBE49AB-40E0-4E7E-8239-3471A4564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785" b="58670"/>
          <a:stretch/>
        </p:blipFill>
        <p:spPr>
          <a:xfrm>
            <a:off x="165065" y="922991"/>
            <a:ext cx="6596410" cy="38453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075" y="945769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79944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>
            <a:off x="5230368" y="1080672"/>
            <a:ext cx="1961215" cy="529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46755" y="2183528"/>
            <a:ext cx="632778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46754" y="2579333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D45B5CE9-92AE-4B73-937F-88727C346A79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the noise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small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actually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This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due to the </a:t>
            </a:r>
            <a:r>
              <a:rPr lang="fr-FR" sz="1600" dirty="0" err="1">
                <a:solidFill>
                  <a:schemeClr val="bg1"/>
                </a:solidFill>
              </a:rPr>
              <a:t>brightness</a:t>
            </a:r>
            <a:r>
              <a:rPr lang="fr-FR" sz="1600" dirty="0">
                <a:solidFill>
                  <a:schemeClr val="bg1"/>
                </a:solidFill>
              </a:rPr>
              <a:t> of the source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5459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2512" y="462889"/>
            <a:ext cx="8935456" cy="624214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EECD80D-980E-40BC-8553-30ACE2314813}"/>
              </a:ext>
            </a:extLst>
          </p:cNvPr>
          <p:cNvSpPr txBox="1"/>
          <p:nvPr/>
        </p:nvSpPr>
        <p:spPr>
          <a:xfrm>
            <a:off x="5475643" y="1061543"/>
            <a:ext cx="1951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AVERAGE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331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2512" y="449824"/>
            <a:ext cx="8935456" cy="626827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C27F147-1896-4D25-940C-ACDA0813F0E0}"/>
              </a:ext>
            </a:extLst>
          </p:cNvPr>
          <p:cNvSpPr txBox="1"/>
          <p:nvPr/>
        </p:nvSpPr>
        <p:spPr>
          <a:xfrm>
            <a:off x="5475643" y="1061543"/>
            <a:ext cx="22461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EXCELLENT</a:t>
            </a:r>
            <a:endParaRPr lang="en-US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BCCC798-0596-4542-8970-D3952390F968}"/>
              </a:ext>
            </a:extLst>
          </p:cNvPr>
          <p:cNvSpPr txBox="1"/>
          <p:nvPr/>
        </p:nvSpPr>
        <p:spPr>
          <a:xfrm>
            <a:off x="4602648" y="1857928"/>
            <a:ext cx="39921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err="1"/>
              <a:t>Same</a:t>
            </a:r>
            <a:r>
              <a:rPr lang="fr-FR" dirty="0"/>
              <a:t> noise as for </a:t>
            </a:r>
            <a:r>
              <a:rPr lang="fr-FR" dirty="0" err="1"/>
              <a:t>Average</a:t>
            </a:r>
            <a:r>
              <a:rPr lang="fr-FR" dirty="0"/>
              <a:t> </a:t>
            </a:r>
          </a:p>
          <a:p>
            <a:pPr algn="ctr"/>
            <a:r>
              <a:rPr lang="fr-FR" dirty="0">
                <a:sym typeface="Wingdings" panose="05000000000000000000" pitchFamily="2" charset="2"/>
              </a:rPr>
              <a:t> </a:t>
            </a:r>
          </a:p>
          <a:p>
            <a:pPr algn="ctr"/>
            <a:r>
              <a:rPr lang="fr-FR" dirty="0">
                <a:sym typeface="Wingdings" panose="05000000000000000000" pitchFamily="2" charset="2"/>
              </a:rPr>
              <a:t>For </a:t>
            </a:r>
            <a:r>
              <a:rPr lang="fr-FR" dirty="0" err="1">
                <a:sym typeface="Wingdings" panose="05000000000000000000" pitchFamily="2" charset="2"/>
              </a:rPr>
              <a:t>bright</a:t>
            </a:r>
            <a:r>
              <a:rPr lang="fr-FR" dirty="0">
                <a:sym typeface="Wingdings" panose="05000000000000000000" pitchFamily="2" charset="2"/>
              </a:rPr>
              <a:t> </a:t>
            </a:r>
            <a:r>
              <a:rPr lang="fr-FR" dirty="0" err="1">
                <a:sym typeface="Wingdings" panose="05000000000000000000" pitchFamily="2" charset="2"/>
              </a:rPr>
              <a:t>target</a:t>
            </a:r>
            <a:r>
              <a:rPr lang="fr-FR" dirty="0">
                <a:sym typeface="Wingdings" panose="05000000000000000000" pitchFamily="2" charset="2"/>
              </a:rPr>
              <a:t> </a:t>
            </a:r>
            <a:r>
              <a:rPr lang="fr-FR" dirty="0" err="1">
                <a:sym typeface="Wingdings" panose="05000000000000000000" pitchFamily="2" charset="2"/>
              </a:rPr>
              <a:t>lower</a:t>
            </a:r>
            <a:r>
              <a:rPr lang="fr-FR" dirty="0">
                <a:sym typeface="Wingdings" panose="05000000000000000000" pitchFamily="2" charset="2"/>
              </a:rPr>
              <a:t> </a:t>
            </a:r>
            <a:r>
              <a:rPr lang="fr-FR" dirty="0" err="1">
                <a:sym typeface="Wingdings" panose="05000000000000000000" pitchFamily="2" charset="2"/>
              </a:rPr>
              <a:t>limit</a:t>
            </a:r>
            <a:r>
              <a:rPr lang="fr-FR" dirty="0">
                <a:sym typeface="Wingdings" panose="05000000000000000000" pitchFamily="2" charset="2"/>
              </a:rPr>
              <a:t> on the noise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90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2512" y="459703"/>
            <a:ext cx="8935456" cy="62485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85E2F5C-0E07-41E4-92A3-27D24DFE8511}"/>
              </a:ext>
            </a:extLst>
          </p:cNvPr>
          <p:cNvSpPr txBox="1"/>
          <p:nvPr/>
        </p:nvSpPr>
        <p:spPr>
          <a:xfrm>
            <a:off x="3700631" y="2076225"/>
            <a:ext cx="5706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Larger</a:t>
            </a:r>
            <a:r>
              <a:rPr lang="fr-FR" dirty="0"/>
              <a:t> noise on V² and CP but </a:t>
            </a:r>
            <a:r>
              <a:rPr lang="fr-FR" dirty="0" err="1"/>
              <a:t>still</a:t>
            </a:r>
            <a:r>
              <a:rPr lang="fr-FR" dirty="0"/>
              <a:t> </a:t>
            </a:r>
            <a:r>
              <a:rPr lang="fr-FR" dirty="0" err="1"/>
              <a:t>meaningful</a:t>
            </a:r>
            <a:r>
              <a:rPr lang="fr-FR" dirty="0"/>
              <a:t> observations</a:t>
            </a:r>
            <a:endParaRPr lang="en-US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458EAC-C740-42AD-BB84-3854399D9827}"/>
              </a:ext>
            </a:extLst>
          </p:cNvPr>
          <p:cNvSpPr txBox="1"/>
          <p:nvPr/>
        </p:nvSpPr>
        <p:spPr>
          <a:xfrm>
            <a:off x="5475643" y="1061543"/>
            <a:ext cx="1546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AWFUL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1119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E660E50-9426-454F-AA5A-D30C42D64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191"/>
          <a:stretch/>
        </p:blipFill>
        <p:spPr>
          <a:xfrm>
            <a:off x="165065" y="1440009"/>
            <a:ext cx="6596410" cy="2760521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9F6063B-8C4C-4118-AC60-15ACD810F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4932"/>
          <a:stretch/>
        </p:blipFill>
        <p:spPr>
          <a:xfrm>
            <a:off x="153316" y="413377"/>
            <a:ext cx="6596410" cy="35140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CBE49AB-40E0-4E7E-8239-3471A4564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785" b="58670"/>
          <a:stretch/>
        </p:blipFill>
        <p:spPr>
          <a:xfrm>
            <a:off x="165065" y="922991"/>
            <a:ext cx="6596410" cy="38453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075" y="945769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79944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>
            <a:off x="5230368" y="1080672"/>
            <a:ext cx="1961215" cy="529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46755" y="2183528"/>
            <a:ext cx="632778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46754" y="2579333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79109" y="2100947"/>
            <a:ext cx="4629665" cy="34684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574536" y="2274368"/>
            <a:ext cx="604573" cy="10142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52544" y="2117349"/>
            <a:ext cx="44692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Not </a:t>
            </a:r>
            <a:r>
              <a:rPr lang="fr-FR" sz="1600" dirty="0" err="1">
                <a:solidFill>
                  <a:schemeClr val="bg1"/>
                </a:solidFill>
              </a:rPr>
              <a:t>really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because</a:t>
            </a:r>
            <a:r>
              <a:rPr lang="fr-FR" sz="1600" dirty="0">
                <a:solidFill>
                  <a:schemeClr val="bg1"/>
                </a:solidFill>
              </a:rPr>
              <a:t> the star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72310" y="264916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>
            <a:off x="6391109" y="2719462"/>
            <a:ext cx="781201" cy="5092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33271" y="262491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Yes, </a:t>
            </a:r>
            <a:r>
              <a:rPr lang="fr-FR" sz="1600" dirty="0" err="1">
                <a:solidFill>
                  <a:schemeClr val="bg1"/>
                </a:solidFill>
              </a:rPr>
              <a:t>even</a:t>
            </a:r>
            <a:r>
              <a:rPr lang="fr-FR" sz="1600" dirty="0">
                <a:solidFill>
                  <a:schemeClr val="bg1"/>
                </a:solidFill>
              </a:rPr>
              <a:t> if the </a:t>
            </a:r>
            <a:r>
              <a:rPr lang="fr-FR" sz="1600" dirty="0" err="1">
                <a:solidFill>
                  <a:schemeClr val="bg1"/>
                </a:solidFill>
              </a:rPr>
              <a:t>errors</a:t>
            </a:r>
            <a:r>
              <a:rPr lang="fr-FR" sz="1600" dirty="0">
                <a:solidFill>
                  <a:schemeClr val="bg1"/>
                </a:solidFill>
              </a:rPr>
              <a:t> are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D45B5CE9-92AE-4B73-937F-88727C346A79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the noise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small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actually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This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due to the </a:t>
            </a:r>
            <a:r>
              <a:rPr lang="fr-FR" sz="1600" dirty="0" err="1">
                <a:solidFill>
                  <a:schemeClr val="bg1"/>
                </a:solidFill>
              </a:rPr>
              <a:t>brightness</a:t>
            </a:r>
            <a:r>
              <a:rPr lang="fr-FR" sz="1600" dirty="0">
                <a:solidFill>
                  <a:schemeClr val="bg1"/>
                </a:solidFill>
              </a:rPr>
              <a:t> of the source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7970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E660E50-9426-454F-AA5A-D30C42D64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191"/>
          <a:stretch/>
        </p:blipFill>
        <p:spPr>
          <a:xfrm>
            <a:off x="165065" y="1440009"/>
            <a:ext cx="6596410" cy="2760521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9F6063B-8C4C-4118-AC60-15ACD810F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4932"/>
          <a:stretch/>
        </p:blipFill>
        <p:spPr>
          <a:xfrm>
            <a:off x="153316" y="413377"/>
            <a:ext cx="6596410" cy="35140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CBE49AB-40E0-4E7E-8239-3471A4564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785" b="58670"/>
          <a:stretch/>
        </p:blipFill>
        <p:spPr>
          <a:xfrm>
            <a:off x="165065" y="922991"/>
            <a:ext cx="6596410" cy="38453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075" y="945769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48409" y="2860856"/>
            <a:ext cx="3639651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79944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>
            <a:off x="5230368" y="1080672"/>
            <a:ext cx="1961215" cy="529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46755" y="2183528"/>
            <a:ext cx="632778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46754" y="2579333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79109" y="2100947"/>
            <a:ext cx="4629665" cy="34684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574536" y="2274368"/>
            <a:ext cx="604573" cy="10142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52544" y="2117349"/>
            <a:ext cx="44692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Not </a:t>
            </a:r>
            <a:r>
              <a:rPr lang="fr-FR" sz="1600" dirty="0" err="1">
                <a:solidFill>
                  <a:schemeClr val="bg1"/>
                </a:solidFill>
              </a:rPr>
              <a:t>really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because</a:t>
            </a:r>
            <a:r>
              <a:rPr lang="fr-FR" sz="1600" dirty="0">
                <a:solidFill>
                  <a:schemeClr val="bg1"/>
                </a:solidFill>
              </a:rPr>
              <a:t> the star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72310" y="264916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>
            <a:off x="6391109" y="2719462"/>
            <a:ext cx="781201" cy="5092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33271" y="262491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Yes, </a:t>
            </a:r>
            <a:r>
              <a:rPr lang="fr-FR" sz="1600" dirty="0" err="1">
                <a:solidFill>
                  <a:schemeClr val="bg1"/>
                </a:solidFill>
              </a:rPr>
              <a:t>even</a:t>
            </a:r>
            <a:r>
              <a:rPr lang="fr-FR" sz="1600" dirty="0">
                <a:solidFill>
                  <a:schemeClr val="bg1"/>
                </a:solidFill>
              </a:rPr>
              <a:t> if the </a:t>
            </a:r>
            <a:r>
              <a:rPr lang="fr-FR" sz="1600" dirty="0" err="1">
                <a:solidFill>
                  <a:schemeClr val="bg1"/>
                </a:solidFill>
              </a:rPr>
              <a:t>errors</a:t>
            </a:r>
            <a:r>
              <a:rPr lang="fr-FR" sz="1600" dirty="0">
                <a:solidFill>
                  <a:schemeClr val="bg1"/>
                </a:solidFill>
              </a:rPr>
              <a:t> are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D45B5CE9-92AE-4B73-937F-88727C346A79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the noise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small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actually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This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due to the </a:t>
            </a:r>
            <a:r>
              <a:rPr lang="fr-FR" sz="1600" dirty="0" err="1">
                <a:solidFill>
                  <a:schemeClr val="bg1"/>
                </a:solidFill>
              </a:rPr>
              <a:t>brightness</a:t>
            </a:r>
            <a:r>
              <a:rPr lang="fr-FR" sz="1600" dirty="0">
                <a:solidFill>
                  <a:schemeClr val="bg1"/>
                </a:solidFill>
              </a:rPr>
              <a:t> of the source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615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128C7B0-C550-4CF8-B9D4-39EDF0B67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47" y="686969"/>
            <a:ext cx="6585481" cy="375052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253179" y="941016"/>
            <a:ext cx="4629665" cy="89692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2658" y="3329458"/>
            <a:ext cx="5136581" cy="304447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349239" y="1389480"/>
            <a:ext cx="1903940" cy="20922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344618" y="1016309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In PIONIER H-band image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mainly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see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Inner-rim</a:t>
            </a:r>
            <a:r>
              <a:rPr lang="fr-FR" sz="1600" dirty="0">
                <a:solidFill>
                  <a:schemeClr val="bg1"/>
                </a:solidFill>
              </a:rPr>
              <a:t> of FS </a:t>
            </a:r>
            <a:r>
              <a:rPr lang="fr-FR" sz="1600" dirty="0" err="1">
                <a:solidFill>
                  <a:schemeClr val="bg1"/>
                </a:solidFill>
              </a:rPr>
              <a:t>Cma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as the H-band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mainly</a:t>
            </a:r>
            <a:r>
              <a:rPr lang="fr-FR" sz="1600" dirty="0">
                <a:solidFill>
                  <a:schemeClr val="bg1"/>
                </a:solidFill>
              </a:rPr>
              <a:t> sensitive to </a:t>
            </a:r>
            <a:r>
              <a:rPr lang="fr-FR" sz="1600" dirty="0" err="1">
                <a:solidFill>
                  <a:schemeClr val="bg1"/>
                </a:solidFill>
              </a:rPr>
              <a:t>material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a </a:t>
            </a:r>
            <a:r>
              <a:rPr lang="fr-FR" sz="1600" dirty="0" err="1">
                <a:solidFill>
                  <a:schemeClr val="bg1"/>
                </a:solidFill>
              </a:rPr>
              <a:t>temperature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above</a:t>
            </a:r>
            <a:r>
              <a:rPr lang="fr-FR" sz="1600" dirty="0">
                <a:solidFill>
                  <a:schemeClr val="bg1"/>
                </a:solidFill>
              </a:rPr>
              <a:t> 1500K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5839FB-9AF7-4608-A5A1-B97E1F45D116}"/>
              </a:ext>
            </a:extLst>
          </p:cNvPr>
          <p:cNvSpPr/>
          <p:nvPr/>
        </p:nvSpPr>
        <p:spPr>
          <a:xfrm>
            <a:off x="7253179" y="3031483"/>
            <a:ext cx="4629665" cy="149416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969" y="3636906"/>
            <a:ext cx="6098437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C9545390-1D75-4508-BB58-2FAD0D6D7D6B}"/>
              </a:ext>
            </a:extLst>
          </p:cNvPr>
          <p:cNvCxnSpPr>
            <a:cxnSpLocks/>
            <a:stCxn id="13" idx="3"/>
            <a:endCxn id="12" idx="1"/>
          </p:cNvCxnSpPr>
          <p:nvPr/>
        </p:nvCxnSpPr>
        <p:spPr>
          <a:xfrm>
            <a:off x="6312406" y="3775269"/>
            <a:ext cx="940773" cy="329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EEFEEF48-6EFB-4972-9F0B-F569D641511A}"/>
              </a:ext>
            </a:extLst>
          </p:cNvPr>
          <p:cNvSpPr/>
          <p:nvPr/>
        </p:nvSpPr>
        <p:spPr>
          <a:xfrm>
            <a:off x="213969" y="3916632"/>
            <a:ext cx="6098437" cy="317637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8925BD59-183B-469A-988E-CF2BC61CD3AD}"/>
              </a:ext>
            </a:extLst>
          </p:cNvPr>
          <p:cNvCxnSpPr>
            <a:cxnSpLocks/>
            <a:stCxn id="23" idx="3"/>
            <a:endCxn id="25" idx="1"/>
          </p:cNvCxnSpPr>
          <p:nvPr/>
        </p:nvCxnSpPr>
        <p:spPr>
          <a:xfrm>
            <a:off x="6312406" y="4075451"/>
            <a:ext cx="940773" cy="123413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4653E06F-31FF-4507-B939-5A5187F20542}"/>
              </a:ext>
            </a:extLst>
          </p:cNvPr>
          <p:cNvSpPr/>
          <p:nvPr/>
        </p:nvSpPr>
        <p:spPr>
          <a:xfrm>
            <a:off x="7253179" y="4942230"/>
            <a:ext cx="4629665" cy="73471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C6C3FE77-0DA8-4E10-93E9-E36D6F80C2B2}"/>
              </a:ext>
            </a:extLst>
          </p:cNvPr>
          <p:cNvSpPr txBox="1"/>
          <p:nvPr/>
        </p:nvSpPr>
        <p:spPr>
          <a:xfrm>
            <a:off x="7375096" y="3141889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MATISSE </a:t>
            </a:r>
            <a:r>
              <a:rPr lang="fr-FR" sz="1600" dirty="0" err="1">
                <a:solidFill>
                  <a:schemeClr val="bg1"/>
                </a:solidFill>
              </a:rPr>
              <a:t>wavelength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than</a:t>
            </a:r>
            <a:r>
              <a:rPr lang="fr-FR" sz="1600" dirty="0">
                <a:solidFill>
                  <a:schemeClr val="bg1"/>
                </a:solidFill>
              </a:rPr>
              <a:t> PIONIER ,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will</a:t>
            </a:r>
            <a:r>
              <a:rPr lang="fr-FR" sz="1600" dirty="0">
                <a:solidFill>
                  <a:schemeClr val="bg1"/>
                </a:solidFill>
              </a:rPr>
              <a:t> probe </a:t>
            </a:r>
            <a:r>
              <a:rPr lang="fr-FR" sz="1600" dirty="0" err="1">
                <a:solidFill>
                  <a:schemeClr val="bg1"/>
                </a:solidFill>
              </a:rPr>
              <a:t>colder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material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thus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farther</a:t>
            </a:r>
            <a:r>
              <a:rPr lang="fr-FR" sz="1600" dirty="0">
                <a:solidFill>
                  <a:schemeClr val="bg1"/>
                </a:solidFill>
              </a:rPr>
              <a:t> for the central source: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L-band : </a:t>
            </a:r>
            <a:r>
              <a:rPr lang="fr-FR" sz="1600" dirty="0" err="1">
                <a:solidFill>
                  <a:schemeClr val="bg1"/>
                </a:solidFill>
              </a:rPr>
              <a:t>material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T&gt;700K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N-band : </a:t>
            </a:r>
            <a:r>
              <a:rPr lang="fr-FR" sz="1600" dirty="0" err="1">
                <a:solidFill>
                  <a:schemeClr val="bg1"/>
                </a:solidFill>
              </a:rPr>
              <a:t>material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T&gt;200K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56806017-8C1B-4DF5-898C-34190361398F}"/>
              </a:ext>
            </a:extLst>
          </p:cNvPr>
          <p:cNvSpPr txBox="1"/>
          <p:nvPr/>
        </p:nvSpPr>
        <p:spPr>
          <a:xfrm>
            <a:off x="7357679" y="5061388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The </a:t>
            </a:r>
            <a:r>
              <a:rPr lang="fr-FR" sz="1600" dirty="0" err="1">
                <a:solidFill>
                  <a:schemeClr val="bg1"/>
                </a:solidFill>
              </a:rPr>
              <a:t>dusty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disk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density</a:t>
            </a:r>
            <a:r>
              <a:rPr lang="fr-FR" sz="1600" dirty="0">
                <a:solidFill>
                  <a:schemeClr val="bg1"/>
                </a:solidFill>
              </a:rPr>
              <a:t>, </a:t>
            </a:r>
            <a:r>
              <a:rPr lang="fr-FR" sz="1600" dirty="0" err="1">
                <a:solidFill>
                  <a:schemeClr val="bg1"/>
                </a:solidFill>
              </a:rPr>
              <a:t>temperature</a:t>
            </a:r>
            <a:r>
              <a:rPr lang="fr-FR" sz="1600" dirty="0">
                <a:solidFill>
                  <a:schemeClr val="bg1"/>
                </a:solidFill>
              </a:rPr>
              <a:t> and </a:t>
            </a:r>
            <a:r>
              <a:rPr lang="fr-FR" sz="1600" dirty="0" err="1">
                <a:solidFill>
                  <a:schemeClr val="bg1"/>
                </a:solidFill>
              </a:rPr>
              <a:t>chemical</a:t>
            </a:r>
            <a:r>
              <a:rPr lang="fr-FR" sz="1600" dirty="0">
                <a:solidFill>
                  <a:schemeClr val="bg1"/>
                </a:solidFill>
              </a:rPr>
              <a:t> composition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4284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4222" y="467216"/>
            <a:ext cx="8932036" cy="623348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458EAC-C740-42AD-BB84-3854399D9827}"/>
              </a:ext>
            </a:extLst>
          </p:cNvPr>
          <p:cNvSpPr txBox="1"/>
          <p:nvPr/>
        </p:nvSpPr>
        <p:spPr>
          <a:xfrm>
            <a:off x="5475643" y="1061543"/>
            <a:ext cx="22461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EXCELLENT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6869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2512" y="467216"/>
            <a:ext cx="8935456" cy="623348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458EAC-C740-42AD-BB84-3854399D9827}"/>
              </a:ext>
            </a:extLst>
          </p:cNvPr>
          <p:cNvSpPr txBox="1"/>
          <p:nvPr/>
        </p:nvSpPr>
        <p:spPr>
          <a:xfrm>
            <a:off x="5475643" y="1061543"/>
            <a:ext cx="1546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AWFUL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255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E660E50-9426-454F-AA5A-D30C42D64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191"/>
          <a:stretch/>
        </p:blipFill>
        <p:spPr>
          <a:xfrm>
            <a:off x="165065" y="1440009"/>
            <a:ext cx="6596410" cy="2760521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9F6063B-8C4C-4118-AC60-15ACD810F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4932"/>
          <a:stretch/>
        </p:blipFill>
        <p:spPr>
          <a:xfrm>
            <a:off x="153316" y="413377"/>
            <a:ext cx="6596410" cy="35140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CBE49AB-40E0-4E7E-8239-3471A4564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785" b="58670"/>
          <a:stretch/>
        </p:blipFill>
        <p:spPr>
          <a:xfrm>
            <a:off x="165065" y="922991"/>
            <a:ext cx="6596410" cy="38453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075" y="945769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48409" y="2860856"/>
            <a:ext cx="3639651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79944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>
            <a:off x="5230368" y="1080672"/>
            <a:ext cx="1961215" cy="529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46755" y="2183528"/>
            <a:ext cx="632778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46754" y="2579333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79109" y="2100947"/>
            <a:ext cx="4629665" cy="34684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574536" y="2274368"/>
            <a:ext cx="604573" cy="10142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52544" y="2117349"/>
            <a:ext cx="44692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Not </a:t>
            </a:r>
            <a:r>
              <a:rPr lang="fr-FR" sz="1600" dirty="0" err="1">
                <a:solidFill>
                  <a:schemeClr val="bg1"/>
                </a:solidFill>
              </a:rPr>
              <a:t>really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because</a:t>
            </a:r>
            <a:r>
              <a:rPr lang="fr-FR" sz="1600" dirty="0">
                <a:solidFill>
                  <a:schemeClr val="bg1"/>
                </a:solidFill>
              </a:rPr>
              <a:t> the star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72310" y="264916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>
            <a:off x="6391109" y="2719462"/>
            <a:ext cx="781201" cy="5092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33271" y="262491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Yes, </a:t>
            </a:r>
            <a:r>
              <a:rPr lang="fr-FR" sz="1600" dirty="0" err="1">
                <a:solidFill>
                  <a:schemeClr val="bg1"/>
                </a:solidFill>
              </a:rPr>
              <a:t>even</a:t>
            </a:r>
            <a:r>
              <a:rPr lang="fr-FR" sz="1600" dirty="0">
                <a:solidFill>
                  <a:schemeClr val="bg1"/>
                </a:solidFill>
              </a:rPr>
              <a:t> if the </a:t>
            </a:r>
            <a:r>
              <a:rPr lang="fr-FR" sz="1600" dirty="0" err="1">
                <a:solidFill>
                  <a:schemeClr val="bg1"/>
                </a:solidFill>
              </a:rPr>
              <a:t>errors</a:t>
            </a:r>
            <a:r>
              <a:rPr lang="fr-FR" sz="1600" dirty="0">
                <a:solidFill>
                  <a:schemeClr val="bg1"/>
                </a:solidFill>
              </a:rPr>
              <a:t> are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02792" y="3086019"/>
            <a:ext cx="4629665" cy="111916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>
            <a:off x="3888060" y="3000985"/>
            <a:ext cx="3314732" cy="64461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33271" y="3134114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 err="1">
                <a:solidFill>
                  <a:schemeClr val="bg1"/>
                </a:solidFill>
              </a:rPr>
              <a:t>Errors</a:t>
            </a:r>
            <a:r>
              <a:rPr lang="fr-FR" sz="1600" dirty="0">
                <a:solidFill>
                  <a:schemeClr val="bg1"/>
                </a:solidFill>
              </a:rPr>
              <a:t> are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r>
              <a:rPr lang="fr-FR" sz="1600" dirty="0">
                <a:solidFill>
                  <a:schemeClr val="bg1"/>
                </a:solidFill>
              </a:rPr>
              <a:t> on the N band (instrument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less</a:t>
            </a:r>
            <a:r>
              <a:rPr lang="fr-FR" sz="1600" dirty="0">
                <a:solidFill>
                  <a:schemeClr val="bg1"/>
                </a:solidFill>
              </a:rPr>
              <a:t> sensitive + </a:t>
            </a:r>
            <a:r>
              <a:rPr lang="fr-FR" sz="1600" dirty="0" err="1">
                <a:solidFill>
                  <a:schemeClr val="bg1"/>
                </a:solidFill>
              </a:rPr>
              <a:t>problem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sky </a:t>
            </a:r>
            <a:r>
              <a:rPr lang="fr-FR" sz="1600" dirty="0" err="1">
                <a:solidFill>
                  <a:schemeClr val="bg1"/>
                </a:solidFill>
              </a:rPr>
              <a:t>emission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</a:p>
          <a:p>
            <a:pPr algn="just"/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the star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still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 and observable </a:t>
            </a:r>
            <a:r>
              <a:rPr lang="fr-FR" sz="1600" dirty="0" err="1">
                <a:solidFill>
                  <a:schemeClr val="bg1"/>
                </a:solidFill>
              </a:rPr>
              <a:t>under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atmospheric</a:t>
            </a:r>
            <a:r>
              <a:rPr lang="fr-FR" sz="1600" dirty="0">
                <a:solidFill>
                  <a:schemeClr val="bg1"/>
                </a:solidFill>
              </a:rPr>
              <a:t> conditions.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D45B5CE9-92AE-4B73-937F-88727C346A79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the noise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small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actually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This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due to the </a:t>
            </a:r>
            <a:r>
              <a:rPr lang="fr-FR" sz="1600" dirty="0" err="1">
                <a:solidFill>
                  <a:schemeClr val="bg1"/>
                </a:solidFill>
              </a:rPr>
              <a:t>brightness</a:t>
            </a:r>
            <a:r>
              <a:rPr lang="fr-FR" sz="1600" dirty="0">
                <a:solidFill>
                  <a:schemeClr val="bg1"/>
                </a:solidFill>
              </a:rPr>
              <a:t> of the source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5203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E660E50-9426-454F-AA5A-D30C42D64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191"/>
          <a:stretch/>
        </p:blipFill>
        <p:spPr>
          <a:xfrm>
            <a:off x="165065" y="1440009"/>
            <a:ext cx="6596410" cy="2760521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9F6063B-8C4C-4118-AC60-15ACD810F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4932"/>
          <a:stretch/>
        </p:blipFill>
        <p:spPr>
          <a:xfrm>
            <a:off x="153316" y="413377"/>
            <a:ext cx="6596410" cy="35140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CBE49AB-40E0-4E7E-8239-3471A4564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785" b="58670"/>
          <a:stretch/>
        </p:blipFill>
        <p:spPr>
          <a:xfrm>
            <a:off x="165065" y="922991"/>
            <a:ext cx="6596410" cy="38453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075" y="945769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48409" y="2860856"/>
            <a:ext cx="3639651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79944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>
            <a:off x="5230368" y="1080672"/>
            <a:ext cx="1961215" cy="529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46755" y="2183528"/>
            <a:ext cx="632778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46754" y="2579333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246754" y="3576758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79109" y="2100947"/>
            <a:ext cx="4629665" cy="34684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574536" y="2274368"/>
            <a:ext cx="604573" cy="10142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52544" y="2117349"/>
            <a:ext cx="44692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Not </a:t>
            </a:r>
            <a:r>
              <a:rPr lang="fr-FR" sz="1600" dirty="0" err="1">
                <a:solidFill>
                  <a:schemeClr val="bg1"/>
                </a:solidFill>
              </a:rPr>
              <a:t>really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because</a:t>
            </a:r>
            <a:r>
              <a:rPr lang="fr-FR" sz="1600" dirty="0">
                <a:solidFill>
                  <a:schemeClr val="bg1"/>
                </a:solidFill>
              </a:rPr>
              <a:t> the star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72310" y="264916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>
            <a:off x="6391109" y="2719462"/>
            <a:ext cx="781201" cy="5092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33271" y="262491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Yes, </a:t>
            </a:r>
            <a:r>
              <a:rPr lang="fr-FR" sz="1600" dirty="0" err="1">
                <a:solidFill>
                  <a:schemeClr val="bg1"/>
                </a:solidFill>
              </a:rPr>
              <a:t>even</a:t>
            </a:r>
            <a:r>
              <a:rPr lang="fr-FR" sz="1600" dirty="0">
                <a:solidFill>
                  <a:schemeClr val="bg1"/>
                </a:solidFill>
              </a:rPr>
              <a:t> if the </a:t>
            </a:r>
            <a:r>
              <a:rPr lang="fr-FR" sz="1600" dirty="0" err="1">
                <a:solidFill>
                  <a:schemeClr val="bg1"/>
                </a:solidFill>
              </a:rPr>
              <a:t>errors</a:t>
            </a:r>
            <a:r>
              <a:rPr lang="fr-FR" sz="1600" dirty="0">
                <a:solidFill>
                  <a:schemeClr val="bg1"/>
                </a:solidFill>
              </a:rPr>
              <a:t> are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02792" y="3086019"/>
            <a:ext cx="4629665" cy="111916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>
            <a:off x="3888060" y="3000985"/>
            <a:ext cx="3314732" cy="64461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33271" y="3134114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 err="1">
                <a:solidFill>
                  <a:schemeClr val="bg1"/>
                </a:solidFill>
              </a:rPr>
              <a:t>Errors</a:t>
            </a:r>
            <a:r>
              <a:rPr lang="fr-FR" sz="1600" dirty="0">
                <a:solidFill>
                  <a:schemeClr val="bg1"/>
                </a:solidFill>
              </a:rPr>
              <a:t> are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r>
              <a:rPr lang="fr-FR" sz="1600" dirty="0">
                <a:solidFill>
                  <a:schemeClr val="bg1"/>
                </a:solidFill>
              </a:rPr>
              <a:t> on the N band (instrument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less</a:t>
            </a:r>
            <a:r>
              <a:rPr lang="fr-FR" sz="1600" dirty="0">
                <a:solidFill>
                  <a:schemeClr val="bg1"/>
                </a:solidFill>
              </a:rPr>
              <a:t> sensitive + </a:t>
            </a:r>
            <a:r>
              <a:rPr lang="fr-FR" sz="1600" dirty="0" err="1">
                <a:solidFill>
                  <a:schemeClr val="bg1"/>
                </a:solidFill>
              </a:rPr>
              <a:t>problem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sky </a:t>
            </a:r>
            <a:r>
              <a:rPr lang="fr-FR" sz="1600" dirty="0" err="1">
                <a:solidFill>
                  <a:schemeClr val="bg1"/>
                </a:solidFill>
              </a:rPr>
              <a:t>emission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</a:p>
          <a:p>
            <a:pPr algn="just"/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the star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still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 and observable </a:t>
            </a:r>
            <a:r>
              <a:rPr lang="fr-FR" sz="1600" dirty="0" err="1">
                <a:solidFill>
                  <a:schemeClr val="bg1"/>
                </a:solidFill>
              </a:rPr>
              <a:t>under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atmospheric</a:t>
            </a:r>
            <a:r>
              <a:rPr lang="fr-FR" sz="1600" dirty="0">
                <a:solidFill>
                  <a:schemeClr val="bg1"/>
                </a:solidFill>
              </a:rPr>
              <a:t> conditions.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D45B5CE9-92AE-4B73-937F-88727C346A79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the noise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small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actually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This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due to the </a:t>
            </a:r>
            <a:r>
              <a:rPr lang="fr-FR" sz="1600" dirty="0" err="1">
                <a:solidFill>
                  <a:schemeClr val="bg1"/>
                </a:solidFill>
              </a:rPr>
              <a:t>brightness</a:t>
            </a:r>
            <a:r>
              <a:rPr lang="fr-FR" sz="1600" dirty="0">
                <a:solidFill>
                  <a:schemeClr val="bg1"/>
                </a:solidFill>
              </a:rPr>
              <a:t> of the source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3101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0984" y="467216"/>
            <a:ext cx="7558511" cy="623348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4D9835A8-73C3-445D-9F42-B0FC0EF5E7E9}"/>
              </a:ext>
            </a:extLst>
          </p:cNvPr>
          <p:cNvSpPr/>
          <p:nvPr/>
        </p:nvSpPr>
        <p:spPr>
          <a:xfrm>
            <a:off x="5045336" y="3055171"/>
            <a:ext cx="796066" cy="247427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39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3808" y="467216"/>
            <a:ext cx="8912863" cy="623348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458EAC-C740-42AD-BB84-3854399D9827}"/>
              </a:ext>
            </a:extLst>
          </p:cNvPr>
          <p:cNvSpPr txBox="1"/>
          <p:nvPr/>
        </p:nvSpPr>
        <p:spPr>
          <a:xfrm>
            <a:off x="5475643" y="1061543"/>
            <a:ext cx="22461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EXCELLENT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60841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4362" y="467216"/>
            <a:ext cx="8911754" cy="623348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458EAC-C740-42AD-BB84-3854399D9827}"/>
              </a:ext>
            </a:extLst>
          </p:cNvPr>
          <p:cNvSpPr txBox="1"/>
          <p:nvPr/>
        </p:nvSpPr>
        <p:spPr>
          <a:xfrm>
            <a:off x="5475643" y="1061543"/>
            <a:ext cx="1951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AVERAGE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53398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91C3B6-DA8C-41F3-B09F-4E6856D0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4362" y="477509"/>
            <a:ext cx="8911754" cy="621290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458EAC-C740-42AD-BB84-3854399D9827}"/>
              </a:ext>
            </a:extLst>
          </p:cNvPr>
          <p:cNvSpPr txBox="1"/>
          <p:nvPr/>
        </p:nvSpPr>
        <p:spPr>
          <a:xfrm>
            <a:off x="5475643" y="1061543"/>
            <a:ext cx="983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BAD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59153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E660E50-9426-454F-AA5A-D30C42D64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191"/>
          <a:stretch/>
        </p:blipFill>
        <p:spPr>
          <a:xfrm>
            <a:off x="165065" y="1440009"/>
            <a:ext cx="6596410" cy="2760521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9F6063B-8C4C-4118-AC60-15ACD810F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4932"/>
          <a:stretch/>
        </p:blipFill>
        <p:spPr>
          <a:xfrm>
            <a:off x="153316" y="413377"/>
            <a:ext cx="6596410" cy="35140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CBE49AB-40E0-4E7E-8239-3471A4564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785" b="58670"/>
          <a:stretch/>
        </p:blipFill>
        <p:spPr>
          <a:xfrm>
            <a:off x="165065" y="922991"/>
            <a:ext cx="6596410" cy="38453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213075" y="945769"/>
            <a:ext cx="5017293" cy="269805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248409" y="2860856"/>
            <a:ext cx="3639651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79944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>
            <a:off x="5230368" y="1080672"/>
            <a:ext cx="1961215" cy="529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246755" y="2183528"/>
            <a:ext cx="632778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246754" y="2579333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246754" y="3576758"/>
            <a:ext cx="6144355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179109" y="2100947"/>
            <a:ext cx="4629665" cy="346841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574536" y="2274368"/>
            <a:ext cx="604573" cy="10142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52544" y="2117349"/>
            <a:ext cx="44692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Not </a:t>
            </a:r>
            <a:r>
              <a:rPr lang="fr-FR" sz="1600" dirty="0" err="1">
                <a:solidFill>
                  <a:schemeClr val="bg1"/>
                </a:solidFill>
              </a:rPr>
              <a:t>really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because</a:t>
            </a:r>
            <a:r>
              <a:rPr lang="fr-FR" sz="1600" dirty="0">
                <a:solidFill>
                  <a:schemeClr val="bg1"/>
                </a:solidFill>
              </a:rPr>
              <a:t> the star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172310" y="2649164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>
            <a:off x="6391109" y="2719462"/>
            <a:ext cx="781201" cy="5092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33271" y="2624910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Yes, </a:t>
            </a:r>
            <a:r>
              <a:rPr lang="fr-FR" sz="1600" dirty="0" err="1">
                <a:solidFill>
                  <a:schemeClr val="bg1"/>
                </a:solidFill>
              </a:rPr>
              <a:t>even</a:t>
            </a:r>
            <a:r>
              <a:rPr lang="fr-FR" sz="1600" dirty="0">
                <a:solidFill>
                  <a:schemeClr val="bg1"/>
                </a:solidFill>
              </a:rPr>
              <a:t> if the </a:t>
            </a:r>
            <a:r>
              <a:rPr lang="fr-FR" sz="1600" dirty="0" err="1">
                <a:solidFill>
                  <a:schemeClr val="bg1"/>
                </a:solidFill>
              </a:rPr>
              <a:t>errors</a:t>
            </a:r>
            <a:r>
              <a:rPr lang="fr-FR" sz="1600" dirty="0">
                <a:solidFill>
                  <a:schemeClr val="bg1"/>
                </a:solidFill>
              </a:rPr>
              <a:t> are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02792" y="3086019"/>
            <a:ext cx="4629665" cy="111916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>
            <a:off x="3888060" y="3000985"/>
            <a:ext cx="3314732" cy="64461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33271" y="3134114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 err="1">
                <a:solidFill>
                  <a:schemeClr val="bg1"/>
                </a:solidFill>
              </a:rPr>
              <a:t>Errors</a:t>
            </a:r>
            <a:r>
              <a:rPr lang="fr-FR" sz="1600" dirty="0">
                <a:solidFill>
                  <a:schemeClr val="bg1"/>
                </a:solidFill>
              </a:rPr>
              <a:t> are </a:t>
            </a:r>
            <a:r>
              <a:rPr lang="fr-FR" sz="1600" dirty="0" err="1">
                <a:solidFill>
                  <a:schemeClr val="bg1"/>
                </a:solidFill>
              </a:rPr>
              <a:t>larger</a:t>
            </a:r>
            <a:r>
              <a:rPr lang="fr-FR" sz="1600" dirty="0">
                <a:solidFill>
                  <a:schemeClr val="bg1"/>
                </a:solidFill>
              </a:rPr>
              <a:t> on the N band (instrument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less</a:t>
            </a:r>
            <a:r>
              <a:rPr lang="fr-FR" sz="1600" dirty="0">
                <a:solidFill>
                  <a:schemeClr val="bg1"/>
                </a:solidFill>
              </a:rPr>
              <a:t> sensitive + </a:t>
            </a:r>
            <a:r>
              <a:rPr lang="fr-FR" sz="1600" dirty="0" err="1">
                <a:solidFill>
                  <a:schemeClr val="bg1"/>
                </a:solidFill>
              </a:rPr>
              <a:t>problem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sky </a:t>
            </a:r>
            <a:r>
              <a:rPr lang="fr-FR" sz="1600" dirty="0" err="1">
                <a:solidFill>
                  <a:schemeClr val="bg1"/>
                </a:solidFill>
              </a:rPr>
              <a:t>emission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</a:p>
          <a:p>
            <a:pPr algn="just"/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the star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still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 and observable </a:t>
            </a:r>
            <a:r>
              <a:rPr lang="fr-FR" sz="1600" dirty="0" err="1">
                <a:solidFill>
                  <a:schemeClr val="bg1"/>
                </a:solidFill>
              </a:rPr>
              <a:t>under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atmospheric</a:t>
            </a:r>
            <a:r>
              <a:rPr lang="fr-FR" sz="1600" dirty="0">
                <a:solidFill>
                  <a:schemeClr val="bg1"/>
                </a:solidFill>
              </a:rPr>
              <a:t> conditions.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1E0DFE0-5FAC-49B4-9CC3-1D536607ED35}"/>
              </a:ext>
            </a:extLst>
          </p:cNvPr>
          <p:cNvSpPr/>
          <p:nvPr/>
        </p:nvSpPr>
        <p:spPr>
          <a:xfrm>
            <a:off x="7202792" y="4396498"/>
            <a:ext cx="4629665" cy="88568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5B9D4094-C256-4C6D-87B8-23B2F069AF58}"/>
              </a:ext>
            </a:extLst>
          </p:cNvPr>
          <p:cNvCxnSpPr>
            <a:cxnSpLocks/>
            <a:stCxn id="65" idx="3"/>
            <a:endCxn id="108" idx="1"/>
          </p:cNvCxnSpPr>
          <p:nvPr/>
        </p:nvCxnSpPr>
        <p:spPr>
          <a:xfrm>
            <a:off x="6391109" y="3716887"/>
            <a:ext cx="811683" cy="112245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ZoneTexte 109">
            <a:extLst>
              <a:ext uri="{FF2B5EF4-FFF2-40B4-BE49-F238E27FC236}">
                <a16:creationId xmlns:a16="http://schemas.microsoft.com/office/drawing/2014/main" id="{43909AF6-AB9B-46F9-80BC-EB44208856A1}"/>
              </a:ext>
            </a:extLst>
          </p:cNvPr>
          <p:cNvSpPr txBox="1"/>
          <p:nvPr/>
        </p:nvSpPr>
        <p:spPr>
          <a:xfrm>
            <a:off x="7252544" y="4468231"/>
            <a:ext cx="451895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 err="1">
                <a:solidFill>
                  <a:schemeClr val="bg1"/>
                </a:solidFill>
              </a:rPr>
              <a:t>Now</a:t>
            </a:r>
            <a:r>
              <a:rPr lang="fr-FR" sz="1600" dirty="0">
                <a:solidFill>
                  <a:schemeClr val="bg1"/>
                </a:solidFill>
              </a:rPr>
              <a:t> the data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completely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useless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under</a:t>
            </a:r>
            <a:r>
              <a:rPr lang="fr-FR" sz="1600" dirty="0">
                <a:solidFill>
                  <a:schemeClr val="bg1"/>
                </a:solidFill>
              </a:rPr>
              <a:t> BAD and AWFUL </a:t>
            </a:r>
            <a:r>
              <a:rPr lang="fr-FR" sz="1600" dirty="0" err="1">
                <a:solidFill>
                  <a:schemeClr val="bg1"/>
                </a:solidFill>
              </a:rPr>
              <a:t>atmospheric</a:t>
            </a:r>
            <a:r>
              <a:rPr lang="fr-FR" sz="1600" dirty="0">
                <a:solidFill>
                  <a:schemeClr val="bg1"/>
                </a:solidFill>
              </a:rPr>
              <a:t> conditions (WORSE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kind</a:t>
            </a:r>
            <a:r>
              <a:rPr lang="fr-FR" sz="1600" dirty="0">
                <a:solidFill>
                  <a:schemeClr val="bg1"/>
                </a:solidFill>
              </a:rPr>
              <a:t> of </a:t>
            </a:r>
            <a:r>
              <a:rPr lang="fr-FR" sz="1600" dirty="0" err="1">
                <a:solidFill>
                  <a:schemeClr val="bg1"/>
                </a:solidFill>
              </a:rPr>
              <a:t>limit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D45B5CE9-92AE-4B73-937F-88727C346A79}"/>
              </a:ext>
            </a:extLst>
          </p:cNvPr>
          <p:cNvSpPr txBox="1"/>
          <p:nvPr/>
        </p:nvSpPr>
        <p:spPr>
          <a:xfrm>
            <a:off x="7252544" y="661995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the noise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small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actually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This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due to the </a:t>
            </a:r>
            <a:r>
              <a:rPr lang="fr-FR" sz="1600" dirty="0" err="1">
                <a:solidFill>
                  <a:schemeClr val="bg1"/>
                </a:solidFill>
              </a:rPr>
              <a:t>brightness</a:t>
            </a:r>
            <a:r>
              <a:rPr lang="fr-FR" sz="1600" dirty="0">
                <a:solidFill>
                  <a:schemeClr val="bg1"/>
                </a:solidFill>
              </a:rPr>
              <a:t> of the source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3882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AD822EA-035B-42D3-92D4-E2C47D26D0D9}"/>
              </a:ext>
            </a:extLst>
          </p:cNvPr>
          <p:cNvSpPr txBox="1"/>
          <p:nvPr/>
        </p:nvSpPr>
        <p:spPr>
          <a:xfrm>
            <a:off x="0" y="2959331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</a:rPr>
              <a:t>6 </a:t>
            </a:r>
            <a:r>
              <a:rPr lang="fr-FR" sz="7200" dirty="0" err="1">
                <a:solidFill>
                  <a:schemeClr val="bg1"/>
                </a:solidFill>
              </a:rPr>
              <a:t>Finding</a:t>
            </a:r>
            <a:r>
              <a:rPr lang="fr-FR" sz="7200" dirty="0">
                <a:solidFill>
                  <a:schemeClr val="bg1"/>
                </a:solidFill>
              </a:rPr>
              <a:t> </a:t>
            </a:r>
            <a:r>
              <a:rPr lang="fr-FR" sz="7200" dirty="0" err="1">
                <a:solidFill>
                  <a:schemeClr val="bg1"/>
                </a:solidFill>
              </a:rPr>
              <a:t>Calibrators</a:t>
            </a:r>
            <a:endParaRPr 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340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AD822EA-035B-42D3-92D4-E2C47D26D0D9}"/>
              </a:ext>
            </a:extLst>
          </p:cNvPr>
          <p:cNvSpPr txBox="1"/>
          <p:nvPr/>
        </p:nvSpPr>
        <p:spPr>
          <a:xfrm>
            <a:off x="0" y="2959331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</a:rPr>
              <a:t>2 </a:t>
            </a:r>
            <a:r>
              <a:rPr lang="fr-FR" sz="7200" dirty="0" err="1">
                <a:solidFill>
                  <a:schemeClr val="bg1"/>
                </a:solidFill>
              </a:rPr>
              <a:t>Interferometric</a:t>
            </a:r>
            <a:r>
              <a:rPr lang="fr-FR" sz="7200" dirty="0">
                <a:solidFill>
                  <a:schemeClr val="bg1"/>
                </a:solidFill>
              </a:rPr>
              <a:t> </a:t>
            </a:r>
            <a:r>
              <a:rPr lang="fr-FR" sz="7200" dirty="0" err="1">
                <a:solidFill>
                  <a:schemeClr val="bg1"/>
                </a:solidFill>
              </a:rPr>
              <a:t>observability</a:t>
            </a:r>
            <a:endParaRPr 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55020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60A6131D-55A8-40B2-A17C-EBC9BEEEC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94"/>
          <a:stretch/>
        </p:blipFill>
        <p:spPr>
          <a:xfrm>
            <a:off x="88285" y="1513449"/>
            <a:ext cx="6585733" cy="33278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B82F13-1CA7-411E-9A58-6F63EF4D0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855"/>
          <a:stretch/>
        </p:blipFill>
        <p:spPr>
          <a:xfrm>
            <a:off x="88284" y="792682"/>
            <a:ext cx="6585733" cy="4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92807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60A6131D-55A8-40B2-A17C-EBC9BEEEC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94"/>
          <a:stretch/>
        </p:blipFill>
        <p:spPr>
          <a:xfrm>
            <a:off x="88285" y="1513449"/>
            <a:ext cx="6585733" cy="33278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52751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B82F13-1CA7-411E-9A58-6F63EF4D0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855"/>
          <a:stretch/>
        </p:blipFill>
        <p:spPr>
          <a:xfrm>
            <a:off x="88284" y="792682"/>
            <a:ext cx="6585733" cy="4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08435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126179-8039-4552-82F6-211BE440D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3919" y="494852"/>
            <a:ext cx="9928497" cy="6280352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83BBDDB1-D981-4EE9-8737-40957AE6BCD3}"/>
              </a:ext>
            </a:extLst>
          </p:cNvPr>
          <p:cNvSpPr/>
          <p:nvPr/>
        </p:nvSpPr>
        <p:spPr>
          <a:xfrm>
            <a:off x="1398494" y="2054711"/>
            <a:ext cx="462579" cy="2398955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  <a:effectLst>
            <a:outerShdw blurRad="50800" dist="50800" dir="5400000" algn="ctr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C4A3F39-BB7E-4B5F-A99F-472C57E61CEB}"/>
              </a:ext>
            </a:extLst>
          </p:cNvPr>
          <p:cNvSpPr txBox="1"/>
          <p:nvPr/>
        </p:nvSpPr>
        <p:spPr>
          <a:xfrm>
            <a:off x="1097280" y="1559859"/>
            <a:ext cx="4427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Default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 </a:t>
            </a:r>
            <a:r>
              <a:rPr lang="fr-FR" dirty="0" err="1">
                <a:solidFill>
                  <a:srgbClr val="FF0000"/>
                </a:solidFill>
                <a:sym typeface="Wingdings" panose="05000000000000000000" pitchFamily="2" charset="2"/>
              </a:rPr>
              <a:t>ordering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by distance </a:t>
            </a:r>
            <a:r>
              <a:rPr lang="fr-FR" dirty="0" err="1">
                <a:solidFill>
                  <a:srgbClr val="FF0000"/>
                </a:solidFill>
                <a:sym typeface="Wingdings" panose="05000000000000000000" pitchFamily="2" charset="2"/>
              </a:rPr>
              <a:t>ot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 the source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62522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126179-8039-4552-82F6-211BE440D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001" y="494852"/>
            <a:ext cx="9932333" cy="6280352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A429C205-1C90-4523-957B-8C876108AED3}"/>
              </a:ext>
            </a:extLst>
          </p:cNvPr>
          <p:cNvSpPr/>
          <p:nvPr/>
        </p:nvSpPr>
        <p:spPr>
          <a:xfrm>
            <a:off x="8455511" y="2097742"/>
            <a:ext cx="462579" cy="2398955"/>
          </a:xfrm>
          <a:prstGeom prst="ellipse">
            <a:avLst/>
          </a:prstGeom>
          <a:solidFill>
            <a:srgbClr val="009A00">
              <a:alpha val="50000"/>
            </a:srgbClr>
          </a:solidFill>
          <a:ln>
            <a:solidFill>
              <a:srgbClr val="009A00"/>
            </a:solidFill>
          </a:ln>
          <a:effectLst>
            <a:outerShdw blurRad="50800" dist="50800" dir="5400000" algn="ctr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1F50AA-7681-423D-8A72-B73DC3D2BAD5}"/>
              </a:ext>
            </a:extLst>
          </p:cNvPr>
          <p:cNvSpPr txBox="1"/>
          <p:nvPr/>
        </p:nvSpPr>
        <p:spPr>
          <a:xfrm>
            <a:off x="5066852" y="1665650"/>
            <a:ext cx="4546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9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fr-FR" dirty="0" err="1">
                <a:solidFill>
                  <a:srgbClr val="009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prefer</a:t>
            </a:r>
            <a:r>
              <a:rPr lang="fr-FR" dirty="0">
                <a:solidFill>
                  <a:srgbClr val="009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dirty="0" err="1">
                <a:solidFill>
                  <a:srgbClr val="009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ordering</a:t>
            </a:r>
            <a:r>
              <a:rPr lang="fr-FR" dirty="0">
                <a:solidFill>
                  <a:srgbClr val="009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Flux on the </a:t>
            </a:r>
            <a:r>
              <a:rPr lang="fr-FR" dirty="0" err="1">
                <a:solidFill>
                  <a:srgbClr val="009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observed</a:t>
            </a:r>
            <a:r>
              <a:rPr lang="fr-FR" dirty="0">
                <a:solidFill>
                  <a:srgbClr val="009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band</a:t>
            </a:r>
            <a:endParaRPr lang="en-US" dirty="0">
              <a:solidFill>
                <a:srgbClr val="009A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10713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126179-8039-4552-82F6-211BE440D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001" y="494852"/>
            <a:ext cx="9932333" cy="6280352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D3E2234D-2227-4A82-A2F2-CFE3C4FE242C}"/>
              </a:ext>
            </a:extLst>
          </p:cNvPr>
          <p:cNvSpPr/>
          <p:nvPr/>
        </p:nvSpPr>
        <p:spPr>
          <a:xfrm>
            <a:off x="1032734" y="2635624"/>
            <a:ext cx="8580171" cy="118334"/>
          </a:xfrm>
          <a:prstGeom prst="roundRect">
            <a:avLst/>
          </a:prstGeom>
          <a:solidFill>
            <a:srgbClr val="FFFF00">
              <a:alpha val="20000"/>
            </a:srgbClr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71D5C33-05CA-40DE-933D-8CF41C3A6958}"/>
              </a:ext>
            </a:extLst>
          </p:cNvPr>
          <p:cNvSpPr txBox="1"/>
          <p:nvPr/>
        </p:nvSpPr>
        <p:spPr>
          <a:xfrm>
            <a:off x="942001" y="3107174"/>
            <a:ext cx="1945725" cy="36933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dirty="0"/>
              <a:t>Close to the </a:t>
            </a:r>
            <a:r>
              <a:rPr lang="fr-FR" dirty="0" err="1"/>
              <a:t>object</a:t>
            </a:r>
            <a:endParaRPr lang="en-US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99E529C-22AF-4DFE-B943-A65655ED8231}"/>
              </a:ext>
            </a:extLst>
          </p:cNvPr>
          <p:cNvSpPr txBox="1"/>
          <p:nvPr/>
        </p:nvSpPr>
        <p:spPr>
          <a:xfrm>
            <a:off x="3277018" y="3324113"/>
            <a:ext cx="1752916" cy="36933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dirty="0"/>
              <a:t>Not </a:t>
            </a:r>
            <a:r>
              <a:rPr lang="fr-FR" dirty="0" err="1"/>
              <a:t>too</a:t>
            </a:r>
            <a:r>
              <a:rPr lang="fr-FR" dirty="0"/>
              <a:t> </a:t>
            </a:r>
            <a:r>
              <a:rPr lang="fr-FR" dirty="0" err="1"/>
              <a:t>resolved</a:t>
            </a:r>
            <a:endParaRPr lang="en-US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1A273FA-C6ED-42E8-975C-F2ECF7B8C038}"/>
              </a:ext>
            </a:extLst>
          </p:cNvPr>
          <p:cNvSpPr txBox="1"/>
          <p:nvPr/>
        </p:nvSpPr>
        <p:spPr>
          <a:xfrm>
            <a:off x="7008593" y="3291840"/>
            <a:ext cx="1962397" cy="646331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Very Bright</a:t>
            </a:r>
          </a:p>
          <a:p>
            <a:pPr algn="ctr"/>
            <a:r>
              <a:rPr lang="fr-FR" dirty="0" err="1"/>
              <a:t>Lmag</a:t>
            </a:r>
            <a:r>
              <a:rPr lang="fr-FR" dirty="0"/>
              <a:t> = 2.9 </a:t>
            </a:r>
            <a:r>
              <a:rPr lang="fr-FR" dirty="0">
                <a:sym typeface="Wingdings" panose="05000000000000000000" pitchFamily="2" charset="2"/>
              </a:rPr>
              <a:t> 18Jy</a:t>
            </a:r>
            <a:endParaRPr lang="en-US" dirty="0"/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7604970A-BD52-4E0A-86E5-02552A10E665}"/>
              </a:ext>
            </a:extLst>
          </p:cNvPr>
          <p:cNvCxnSpPr>
            <a:cxnSpLocks/>
            <a:stCxn id="9" idx="0"/>
          </p:cNvCxnSpPr>
          <p:nvPr/>
        </p:nvCxnSpPr>
        <p:spPr>
          <a:xfrm flipH="1" flipV="1">
            <a:off x="1602890" y="2721686"/>
            <a:ext cx="311974" cy="385488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4F438736-D91C-4471-894F-873C060CBE84}"/>
              </a:ext>
            </a:extLst>
          </p:cNvPr>
          <p:cNvCxnSpPr>
            <a:cxnSpLocks/>
          </p:cNvCxnSpPr>
          <p:nvPr/>
        </p:nvCxnSpPr>
        <p:spPr>
          <a:xfrm flipH="1" flipV="1">
            <a:off x="4046668" y="2753959"/>
            <a:ext cx="105784" cy="537881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5CF1F8D1-E58C-439C-BC11-D42D216534AB}"/>
              </a:ext>
            </a:extLst>
          </p:cNvPr>
          <p:cNvCxnSpPr>
            <a:cxnSpLocks/>
          </p:cNvCxnSpPr>
          <p:nvPr/>
        </p:nvCxnSpPr>
        <p:spPr>
          <a:xfrm flipV="1">
            <a:off x="7844414" y="2753958"/>
            <a:ext cx="722643" cy="537883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71919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60A6131D-55A8-40B2-A17C-EBC9BEEEC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94"/>
          <a:stretch/>
        </p:blipFill>
        <p:spPr>
          <a:xfrm>
            <a:off x="88285" y="1513449"/>
            <a:ext cx="6585733" cy="33278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52751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130759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6497815" y="1340044"/>
            <a:ext cx="693768" cy="3797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74018" y="717969"/>
            <a:ext cx="451215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There are </a:t>
            </a:r>
            <a:r>
              <a:rPr lang="fr-FR" sz="1600" dirty="0" err="1">
                <a:solidFill>
                  <a:schemeClr val="bg1"/>
                </a:solidFill>
              </a:rPr>
              <a:t>many</a:t>
            </a:r>
            <a:r>
              <a:rPr lang="fr-FR" sz="1600" dirty="0">
                <a:solidFill>
                  <a:schemeClr val="bg1"/>
                </a:solidFill>
              </a:rPr>
              <a:t> good </a:t>
            </a:r>
            <a:r>
              <a:rPr lang="fr-FR" sz="1600" dirty="0" err="1">
                <a:solidFill>
                  <a:schemeClr val="bg1"/>
                </a:solidFill>
              </a:rPr>
              <a:t>calibrators</a:t>
            </a:r>
            <a:r>
              <a:rPr lang="fr-FR" sz="1600" dirty="0">
                <a:solidFill>
                  <a:schemeClr val="bg1"/>
                </a:solidFill>
              </a:rPr>
              <a:t> for the L band.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best </a:t>
            </a:r>
            <a:r>
              <a:rPr lang="fr-FR" sz="1600" dirty="0" err="1">
                <a:solidFill>
                  <a:schemeClr val="bg1"/>
                </a:solidFill>
              </a:rPr>
              <a:t>might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HD44462 at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at the </a:t>
            </a:r>
            <a:r>
              <a:rPr lang="fr-FR" sz="1600" dirty="0" err="1">
                <a:solidFill>
                  <a:schemeClr val="bg1"/>
                </a:solidFill>
              </a:rPr>
              <a:t>same</a:t>
            </a:r>
            <a:r>
              <a:rPr lang="fr-FR" sz="1600" dirty="0">
                <a:solidFill>
                  <a:schemeClr val="bg1"/>
                </a:solidFill>
              </a:rPr>
              <a:t> time, one a the </a:t>
            </a:r>
            <a:r>
              <a:rPr lang="fr-FR" sz="1600" dirty="0" err="1">
                <a:solidFill>
                  <a:schemeClr val="bg1"/>
                </a:solidFill>
              </a:rPr>
              <a:t>brightest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Lmag</a:t>
            </a:r>
            <a:r>
              <a:rPr lang="fr-FR" sz="1600" dirty="0">
                <a:solidFill>
                  <a:schemeClr val="bg1"/>
                </a:solidFill>
              </a:rPr>
              <a:t> = 2.99 = 18Jy) and </a:t>
            </a:r>
            <a:r>
              <a:rPr lang="fr-FR" sz="1600" dirty="0" err="1">
                <a:solidFill>
                  <a:schemeClr val="bg1"/>
                </a:solidFill>
              </a:rPr>
              <a:t>closest</a:t>
            </a:r>
            <a:r>
              <a:rPr lang="fr-FR" sz="1600" dirty="0">
                <a:solidFill>
                  <a:schemeClr val="bg1"/>
                </a:solidFill>
              </a:rPr>
              <a:t> (2°), and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barely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(V &gt; 0.8)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B82F13-1CA7-411E-9A58-6F63EF4D0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855"/>
          <a:stretch/>
        </p:blipFill>
        <p:spPr>
          <a:xfrm>
            <a:off x="88284" y="792682"/>
            <a:ext cx="6585733" cy="4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3616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60A6131D-55A8-40B2-A17C-EBC9BEEEC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94"/>
          <a:stretch/>
        </p:blipFill>
        <p:spPr>
          <a:xfrm>
            <a:off x="88285" y="1513449"/>
            <a:ext cx="6585733" cy="33278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52751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130759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6497815" y="1340044"/>
            <a:ext cx="693768" cy="3797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74018" y="717969"/>
            <a:ext cx="451215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There are </a:t>
            </a:r>
            <a:r>
              <a:rPr lang="fr-FR" sz="1600" dirty="0" err="1">
                <a:solidFill>
                  <a:schemeClr val="bg1"/>
                </a:solidFill>
              </a:rPr>
              <a:t>many</a:t>
            </a:r>
            <a:r>
              <a:rPr lang="fr-FR" sz="1600" dirty="0">
                <a:solidFill>
                  <a:schemeClr val="bg1"/>
                </a:solidFill>
              </a:rPr>
              <a:t> good </a:t>
            </a:r>
            <a:r>
              <a:rPr lang="fr-FR" sz="1600" dirty="0" err="1">
                <a:solidFill>
                  <a:schemeClr val="bg1"/>
                </a:solidFill>
              </a:rPr>
              <a:t>calibrators</a:t>
            </a:r>
            <a:r>
              <a:rPr lang="fr-FR" sz="1600" dirty="0">
                <a:solidFill>
                  <a:schemeClr val="bg1"/>
                </a:solidFill>
              </a:rPr>
              <a:t> for the L band.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best </a:t>
            </a:r>
            <a:r>
              <a:rPr lang="fr-FR" sz="1600" dirty="0" err="1">
                <a:solidFill>
                  <a:schemeClr val="bg1"/>
                </a:solidFill>
              </a:rPr>
              <a:t>might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HD44462 at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at the </a:t>
            </a:r>
            <a:r>
              <a:rPr lang="fr-FR" sz="1600" dirty="0" err="1">
                <a:solidFill>
                  <a:schemeClr val="bg1"/>
                </a:solidFill>
              </a:rPr>
              <a:t>same</a:t>
            </a:r>
            <a:r>
              <a:rPr lang="fr-FR" sz="1600" dirty="0">
                <a:solidFill>
                  <a:schemeClr val="bg1"/>
                </a:solidFill>
              </a:rPr>
              <a:t> time, one a the </a:t>
            </a:r>
            <a:r>
              <a:rPr lang="fr-FR" sz="1600" dirty="0" err="1">
                <a:solidFill>
                  <a:schemeClr val="bg1"/>
                </a:solidFill>
              </a:rPr>
              <a:t>brightest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Lmag</a:t>
            </a:r>
            <a:r>
              <a:rPr lang="fr-FR" sz="1600" dirty="0">
                <a:solidFill>
                  <a:schemeClr val="bg1"/>
                </a:solidFill>
              </a:rPr>
              <a:t> = 2.99 = 18Jy) and </a:t>
            </a:r>
            <a:r>
              <a:rPr lang="fr-FR" sz="1600" dirty="0" err="1">
                <a:solidFill>
                  <a:schemeClr val="bg1"/>
                </a:solidFill>
              </a:rPr>
              <a:t>closest</a:t>
            </a:r>
            <a:r>
              <a:rPr lang="fr-FR" sz="1600" dirty="0">
                <a:solidFill>
                  <a:schemeClr val="bg1"/>
                </a:solidFill>
              </a:rPr>
              <a:t> (2°), and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barely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(V &gt; 0.8)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397938"/>
            <a:ext cx="6409531" cy="41561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B82F13-1CA7-411E-9A58-6F63EF4D0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855"/>
          <a:stretch/>
        </p:blipFill>
        <p:spPr>
          <a:xfrm>
            <a:off x="88284" y="792682"/>
            <a:ext cx="6585733" cy="4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6634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126179-8039-4552-82F6-211BE440D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001" y="494852"/>
            <a:ext cx="9932333" cy="6280352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D3E2234D-2227-4A82-A2F2-CFE3C4FE242C}"/>
              </a:ext>
            </a:extLst>
          </p:cNvPr>
          <p:cNvSpPr/>
          <p:nvPr/>
        </p:nvSpPr>
        <p:spPr>
          <a:xfrm>
            <a:off x="1032734" y="2635624"/>
            <a:ext cx="8580171" cy="118334"/>
          </a:xfrm>
          <a:prstGeom prst="roundRect">
            <a:avLst/>
          </a:prstGeom>
          <a:solidFill>
            <a:srgbClr val="FFFF00">
              <a:alpha val="20000"/>
            </a:srgbClr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1A273FA-C6ED-42E8-975C-F2ECF7B8C038}"/>
              </a:ext>
            </a:extLst>
          </p:cNvPr>
          <p:cNvSpPr txBox="1"/>
          <p:nvPr/>
        </p:nvSpPr>
        <p:spPr>
          <a:xfrm>
            <a:off x="6719261" y="3485790"/>
            <a:ext cx="3988784" cy="646331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dirty="0" err="1"/>
              <a:t>Nmag</a:t>
            </a:r>
            <a:r>
              <a:rPr lang="fr-FR" dirty="0"/>
              <a:t> = 3 </a:t>
            </a:r>
            <a:r>
              <a:rPr lang="fr-FR" dirty="0">
                <a:sym typeface="Wingdings" panose="05000000000000000000" pitchFamily="2" charset="2"/>
              </a:rPr>
              <a:t> 2Jy</a:t>
            </a:r>
          </a:p>
          <a:p>
            <a:pPr algn="ctr"/>
            <a:r>
              <a:rPr lang="fr-FR" dirty="0">
                <a:sym typeface="Wingdings" panose="05000000000000000000" pitchFamily="2" charset="2"/>
              </a:rPr>
              <a:t>MATISSE N band </a:t>
            </a:r>
            <a:r>
              <a:rPr lang="fr-FR" dirty="0" err="1">
                <a:sym typeface="Wingdings" panose="05000000000000000000" pitchFamily="2" charset="2"/>
              </a:rPr>
              <a:t>sensitivity</a:t>
            </a:r>
            <a:r>
              <a:rPr lang="fr-FR" dirty="0">
                <a:sym typeface="Wingdings" panose="05000000000000000000" pitchFamily="2" charset="2"/>
              </a:rPr>
              <a:t> on </a:t>
            </a:r>
            <a:r>
              <a:rPr lang="fr-FR" dirty="0" err="1">
                <a:sym typeface="Wingdings" panose="05000000000000000000" pitchFamily="2" charset="2"/>
              </a:rPr>
              <a:t>ATs</a:t>
            </a:r>
            <a:r>
              <a:rPr lang="fr-FR" dirty="0">
                <a:sym typeface="Wingdings" panose="05000000000000000000" pitchFamily="2" charset="2"/>
              </a:rPr>
              <a:t> = 25Jy</a:t>
            </a:r>
            <a:endParaRPr lang="en-US" dirty="0"/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5CF1F8D1-E58C-439C-BC11-D42D216534AB}"/>
              </a:ext>
            </a:extLst>
          </p:cNvPr>
          <p:cNvCxnSpPr>
            <a:cxnSpLocks/>
          </p:cNvCxnSpPr>
          <p:nvPr/>
        </p:nvCxnSpPr>
        <p:spPr>
          <a:xfrm flipV="1">
            <a:off x="8661995" y="2770094"/>
            <a:ext cx="722643" cy="537883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621189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60A6131D-55A8-40B2-A17C-EBC9BEEEC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94"/>
          <a:stretch/>
        </p:blipFill>
        <p:spPr>
          <a:xfrm>
            <a:off x="88285" y="1513449"/>
            <a:ext cx="6585733" cy="33278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52751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130759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6497815" y="1340044"/>
            <a:ext cx="693768" cy="3797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74018" y="717969"/>
            <a:ext cx="451215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There are </a:t>
            </a:r>
            <a:r>
              <a:rPr lang="fr-FR" sz="1600" dirty="0" err="1">
                <a:solidFill>
                  <a:schemeClr val="bg1"/>
                </a:solidFill>
              </a:rPr>
              <a:t>many</a:t>
            </a:r>
            <a:r>
              <a:rPr lang="fr-FR" sz="1600" dirty="0">
                <a:solidFill>
                  <a:schemeClr val="bg1"/>
                </a:solidFill>
              </a:rPr>
              <a:t> good </a:t>
            </a:r>
            <a:r>
              <a:rPr lang="fr-FR" sz="1600" dirty="0" err="1">
                <a:solidFill>
                  <a:schemeClr val="bg1"/>
                </a:solidFill>
              </a:rPr>
              <a:t>calibrators</a:t>
            </a:r>
            <a:r>
              <a:rPr lang="fr-FR" sz="1600" dirty="0">
                <a:solidFill>
                  <a:schemeClr val="bg1"/>
                </a:solidFill>
              </a:rPr>
              <a:t> for the L band.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best </a:t>
            </a:r>
            <a:r>
              <a:rPr lang="fr-FR" sz="1600" dirty="0" err="1">
                <a:solidFill>
                  <a:schemeClr val="bg1"/>
                </a:solidFill>
              </a:rPr>
              <a:t>might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HD44462 at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at the </a:t>
            </a:r>
            <a:r>
              <a:rPr lang="fr-FR" sz="1600" dirty="0" err="1">
                <a:solidFill>
                  <a:schemeClr val="bg1"/>
                </a:solidFill>
              </a:rPr>
              <a:t>same</a:t>
            </a:r>
            <a:r>
              <a:rPr lang="fr-FR" sz="1600" dirty="0">
                <a:solidFill>
                  <a:schemeClr val="bg1"/>
                </a:solidFill>
              </a:rPr>
              <a:t> time, one a the </a:t>
            </a:r>
            <a:r>
              <a:rPr lang="fr-FR" sz="1600" dirty="0" err="1">
                <a:solidFill>
                  <a:schemeClr val="bg1"/>
                </a:solidFill>
              </a:rPr>
              <a:t>brightest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Lmag</a:t>
            </a:r>
            <a:r>
              <a:rPr lang="fr-FR" sz="1600" dirty="0">
                <a:solidFill>
                  <a:schemeClr val="bg1"/>
                </a:solidFill>
              </a:rPr>
              <a:t> = 2.99 = 18Jy) and </a:t>
            </a:r>
            <a:r>
              <a:rPr lang="fr-FR" sz="1600" dirty="0" err="1">
                <a:solidFill>
                  <a:schemeClr val="bg1"/>
                </a:solidFill>
              </a:rPr>
              <a:t>closest</a:t>
            </a:r>
            <a:r>
              <a:rPr lang="fr-FR" sz="1600" dirty="0">
                <a:solidFill>
                  <a:schemeClr val="bg1"/>
                </a:solidFill>
              </a:rPr>
              <a:t> (2°), and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barely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(V &gt; 0.8)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397938"/>
            <a:ext cx="6409531" cy="41561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2397937"/>
            <a:ext cx="4629665" cy="62696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>
            <a:off x="6496811" y="2605743"/>
            <a:ext cx="707777" cy="1056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95493" y="2454665"/>
            <a:ext cx="446920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No,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faint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dirty="0" err="1">
                <a:solidFill>
                  <a:schemeClr val="bg1"/>
                </a:solidFill>
              </a:rPr>
              <a:t>Nmag</a:t>
            </a:r>
            <a:r>
              <a:rPr lang="fr-FR" sz="1600" dirty="0">
                <a:solidFill>
                  <a:schemeClr val="bg1"/>
                </a:solidFill>
              </a:rPr>
              <a:t>=2,9 = 2.5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about 25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in  the N band</a:t>
            </a:r>
          </a:p>
          <a:p>
            <a:pPr algn="just"/>
            <a:endParaRPr lang="en-US" sz="1600" b="1" dirty="0">
              <a:solidFill>
                <a:srgbClr val="FFFF0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B82F13-1CA7-411E-9A58-6F63EF4D0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855"/>
          <a:stretch/>
        </p:blipFill>
        <p:spPr>
          <a:xfrm>
            <a:off x="88284" y="792682"/>
            <a:ext cx="6585733" cy="4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22848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60A6131D-55A8-40B2-A17C-EBC9BEEEC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94"/>
          <a:stretch/>
        </p:blipFill>
        <p:spPr>
          <a:xfrm>
            <a:off x="88285" y="1513449"/>
            <a:ext cx="6585733" cy="33278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52751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87280" y="3593933"/>
            <a:ext cx="5664296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130759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6497815" y="1340044"/>
            <a:ext cx="693768" cy="3797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74018" y="717969"/>
            <a:ext cx="451215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There are </a:t>
            </a:r>
            <a:r>
              <a:rPr lang="fr-FR" sz="1600" dirty="0" err="1">
                <a:solidFill>
                  <a:schemeClr val="bg1"/>
                </a:solidFill>
              </a:rPr>
              <a:t>many</a:t>
            </a:r>
            <a:r>
              <a:rPr lang="fr-FR" sz="1600" dirty="0">
                <a:solidFill>
                  <a:schemeClr val="bg1"/>
                </a:solidFill>
              </a:rPr>
              <a:t> good </a:t>
            </a:r>
            <a:r>
              <a:rPr lang="fr-FR" sz="1600" dirty="0" err="1">
                <a:solidFill>
                  <a:schemeClr val="bg1"/>
                </a:solidFill>
              </a:rPr>
              <a:t>calibrators</a:t>
            </a:r>
            <a:r>
              <a:rPr lang="fr-FR" sz="1600" dirty="0">
                <a:solidFill>
                  <a:schemeClr val="bg1"/>
                </a:solidFill>
              </a:rPr>
              <a:t> for the L band.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best </a:t>
            </a:r>
            <a:r>
              <a:rPr lang="fr-FR" sz="1600" dirty="0" err="1">
                <a:solidFill>
                  <a:schemeClr val="bg1"/>
                </a:solidFill>
              </a:rPr>
              <a:t>might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HD44462 at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at the </a:t>
            </a:r>
            <a:r>
              <a:rPr lang="fr-FR" sz="1600" dirty="0" err="1">
                <a:solidFill>
                  <a:schemeClr val="bg1"/>
                </a:solidFill>
              </a:rPr>
              <a:t>same</a:t>
            </a:r>
            <a:r>
              <a:rPr lang="fr-FR" sz="1600" dirty="0">
                <a:solidFill>
                  <a:schemeClr val="bg1"/>
                </a:solidFill>
              </a:rPr>
              <a:t> time, one a the </a:t>
            </a:r>
            <a:r>
              <a:rPr lang="fr-FR" sz="1600" dirty="0" err="1">
                <a:solidFill>
                  <a:schemeClr val="bg1"/>
                </a:solidFill>
              </a:rPr>
              <a:t>brightest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Lmag</a:t>
            </a:r>
            <a:r>
              <a:rPr lang="fr-FR" sz="1600" dirty="0">
                <a:solidFill>
                  <a:schemeClr val="bg1"/>
                </a:solidFill>
              </a:rPr>
              <a:t> = 2.99 = 18Jy) and </a:t>
            </a:r>
            <a:r>
              <a:rPr lang="fr-FR" sz="1600" dirty="0" err="1">
                <a:solidFill>
                  <a:schemeClr val="bg1"/>
                </a:solidFill>
              </a:rPr>
              <a:t>closest</a:t>
            </a:r>
            <a:r>
              <a:rPr lang="fr-FR" sz="1600" dirty="0">
                <a:solidFill>
                  <a:schemeClr val="bg1"/>
                </a:solidFill>
              </a:rPr>
              <a:t> (2°), and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barely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(V &gt; 0.8)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397938"/>
            <a:ext cx="6409531" cy="41561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79" y="3301985"/>
            <a:ext cx="534425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2397937"/>
            <a:ext cx="4629665" cy="62696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>
            <a:off x="6496811" y="2605743"/>
            <a:ext cx="707777" cy="1056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95493" y="2454665"/>
            <a:ext cx="446920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No,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faint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dirty="0" err="1">
                <a:solidFill>
                  <a:schemeClr val="bg1"/>
                </a:solidFill>
              </a:rPr>
              <a:t>Nmag</a:t>
            </a:r>
            <a:r>
              <a:rPr lang="fr-FR" sz="1600" dirty="0">
                <a:solidFill>
                  <a:schemeClr val="bg1"/>
                </a:solidFill>
              </a:rPr>
              <a:t>=2,9 = 2.5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about 25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in  the N band</a:t>
            </a:r>
          </a:p>
          <a:p>
            <a:pPr algn="just"/>
            <a:endParaRPr lang="en-US" sz="1600" b="1" dirty="0">
              <a:solidFill>
                <a:srgbClr val="FFFF0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B82F13-1CA7-411E-9A58-6F63EF4D0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855"/>
          <a:stretch/>
        </p:blipFill>
        <p:spPr>
          <a:xfrm>
            <a:off x="88284" y="792682"/>
            <a:ext cx="6585733" cy="4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628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7659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126179-8039-4552-82F6-211BE440D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001" y="504758"/>
            <a:ext cx="9932333" cy="6260539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D3E2234D-2227-4A82-A2F2-CFE3C4FE242C}"/>
              </a:ext>
            </a:extLst>
          </p:cNvPr>
          <p:cNvSpPr/>
          <p:nvPr/>
        </p:nvSpPr>
        <p:spPr>
          <a:xfrm>
            <a:off x="942001" y="2473947"/>
            <a:ext cx="9546705" cy="118334"/>
          </a:xfrm>
          <a:prstGeom prst="roundRect">
            <a:avLst/>
          </a:prstGeom>
          <a:solidFill>
            <a:srgbClr val="FFFF00">
              <a:alpha val="20000"/>
            </a:srgbClr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1A273FA-C6ED-42E8-975C-F2ECF7B8C038}"/>
              </a:ext>
            </a:extLst>
          </p:cNvPr>
          <p:cNvSpPr txBox="1"/>
          <p:nvPr/>
        </p:nvSpPr>
        <p:spPr>
          <a:xfrm>
            <a:off x="6719261" y="3485790"/>
            <a:ext cx="3988784" cy="646331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dirty="0" err="1"/>
              <a:t>Nmag</a:t>
            </a:r>
            <a:r>
              <a:rPr lang="fr-FR" dirty="0"/>
              <a:t> = -0.53 </a:t>
            </a:r>
            <a:r>
              <a:rPr lang="fr-FR" dirty="0">
                <a:sym typeface="Wingdings" panose="05000000000000000000" pitchFamily="2" charset="2"/>
              </a:rPr>
              <a:t> 58 </a:t>
            </a:r>
            <a:r>
              <a:rPr lang="fr-FR" dirty="0" err="1">
                <a:sym typeface="Wingdings" panose="05000000000000000000" pitchFamily="2" charset="2"/>
              </a:rPr>
              <a:t>Jy</a:t>
            </a:r>
            <a:endParaRPr lang="fr-FR" dirty="0">
              <a:sym typeface="Wingdings" panose="05000000000000000000" pitchFamily="2" charset="2"/>
            </a:endParaRPr>
          </a:p>
          <a:p>
            <a:pPr algn="ctr"/>
            <a:r>
              <a:rPr lang="fr-FR" dirty="0">
                <a:sym typeface="Wingdings" panose="05000000000000000000" pitchFamily="2" charset="2"/>
              </a:rPr>
              <a:t>MATISSE N band </a:t>
            </a:r>
            <a:r>
              <a:rPr lang="fr-FR" dirty="0" err="1">
                <a:sym typeface="Wingdings" panose="05000000000000000000" pitchFamily="2" charset="2"/>
              </a:rPr>
              <a:t>sensitivity</a:t>
            </a:r>
            <a:r>
              <a:rPr lang="fr-FR" dirty="0">
                <a:sym typeface="Wingdings" panose="05000000000000000000" pitchFamily="2" charset="2"/>
              </a:rPr>
              <a:t> on </a:t>
            </a:r>
            <a:r>
              <a:rPr lang="fr-FR" dirty="0" err="1">
                <a:sym typeface="Wingdings" panose="05000000000000000000" pitchFamily="2" charset="2"/>
              </a:rPr>
              <a:t>Ats</a:t>
            </a:r>
            <a:r>
              <a:rPr lang="fr-FR" dirty="0">
                <a:sym typeface="Wingdings" panose="05000000000000000000" pitchFamily="2" charset="2"/>
              </a:rPr>
              <a:t> = 25Jy</a:t>
            </a:r>
            <a:endParaRPr lang="en-US" dirty="0"/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5CF1F8D1-E58C-439C-BC11-D42D216534AB}"/>
              </a:ext>
            </a:extLst>
          </p:cNvPr>
          <p:cNvCxnSpPr>
            <a:cxnSpLocks/>
          </p:cNvCxnSpPr>
          <p:nvPr/>
        </p:nvCxnSpPr>
        <p:spPr>
          <a:xfrm flipV="1">
            <a:off x="8661995" y="2592281"/>
            <a:ext cx="1482466" cy="715697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>
            <a:extLst>
              <a:ext uri="{FF2B5EF4-FFF2-40B4-BE49-F238E27FC236}">
                <a16:creationId xmlns:a16="http://schemas.microsoft.com/office/drawing/2014/main" id="{1941D920-607E-4235-93E5-FE33889E1A24}"/>
              </a:ext>
            </a:extLst>
          </p:cNvPr>
          <p:cNvSpPr/>
          <p:nvPr/>
        </p:nvSpPr>
        <p:spPr>
          <a:xfrm>
            <a:off x="1463040" y="988964"/>
            <a:ext cx="2273490" cy="417286"/>
          </a:xfrm>
          <a:prstGeom prst="ellipse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FD09FAF-4F89-49E0-9240-A42478A46714}"/>
              </a:ext>
            </a:extLst>
          </p:cNvPr>
          <p:cNvSpPr/>
          <p:nvPr/>
        </p:nvSpPr>
        <p:spPr>
          <a:xfrm>
            <a:off x="7919361" y="864198"/>
            <a:ext cx="2472526" cy="572831"/>
          </a:xfrm>
          <a:prstGeom prst="ellipse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357E1006-CE9D-45AD-B7F0-E007F6AB3743}"/>
              </a:ext>
            </a:extLst>
          </p:cNvPr>
          <p:cNvSpPr/>
          <p:nvPr/>
        </p:nvSpPr>
        <p:spPr>
          <a:xfrm>
            <a:off x="4754880" y="1406251"/>
            <a:ext cx="2146131" cy="253544"/>
          </a:xfrm>
          <a:prstGeom prst="ellipse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11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6" grpId="0" animBg="1"/>
      <p:bldP spid="12" grpId="0" animBg="1"/>
      <p:bldP spid="1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60A6131D-55A8-40B2-A17C-EBC9BEEEC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94"/>
          <a:stretch/>
        </p:blipFill>
        <p:spPr>
          <a:xfrm>
            <a:off x="88285" y="1513449"/>
            <a:ext cx="6585733" cy="33278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52751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87280" y="3593933"/>
            <a:ext cx="5664296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130759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6497815" y="1340044"/>
            <a:ext cx="693768" cy="3797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74018" y="717969"/>
            <a:ext cx="451215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There are </a:t>
            </a:r>
            <a:r>
              <a:rPr lang="fr-FR" sz="1600" dirty="0" err="1">
                <a:solidFill>
                  <a:schemeClr val="bg1"/>
                </a:solidFill>
              </a:rPr>
              <a:t>many</a:t>
            </a:r>
            <a:r>
              <a:rPr lang="fr-FR" sz="1600" dirty="0">
                <a:solidFill>
                  <a:schemeClr val="bg1"/>
                </a:solidFill>
              </a:rPr>
              <a:t> good </a:t>
            </a:r>
            <a:r>
              <a:rPr lang="fr-FR" sz="1600" dirty="0" err="1">
                <a:solidFill>
                  <a:schemeClr val="bg1"/>
                </a:solidFill>
              </a:rPr>
              <a:t>calibrators</a:t>
            </a:r>
            <a:r>
              <a:rPr lang="fr-FR" sz="1600" dirty="0">
                <a:solidFill>
                  <a:schemeClr val="bg1"/>
                </a:solidFill>
              </a:rPr>
              <a:t> for the L band.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best </a:t>
            </a:r>
            <a:r>
              <a:rPr lang="fr-FR" sz="1600" dirty="0" err="1">
                <a:solidFill>
                  <a:schemeClr val="bg1"/>
                </a:solidFill>
              </a:rPr>
              <a:t>might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HD44462 at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at the </a:t>
            </a:r>
            <a:r>
              <a:rPr lang="fr-FR" sz="1600" dirty="0" err="1">
                <a:solidFill>
                  <a:schemeClr val="bg1"/>
                </a:solidFill>
              </a:rPr>
              <a:t>same</a:t>
            </a:r>
            <a:r>
              <a:rPr lang="fr-FR" sz="1600" dirty="0">
                <a:solidFill>
                  <a:schemeClr val="bg1"/>
                </a:solidFill>
              </a:rPr>
              <a:t> time, one a the </a:t>
            </a:r>
            <a:r>
              <a:rPr lang="fr-FR" sz="1600" dirty="0" err="1">
                <a:solidFill>
                  <a:schemeClr val="bg1"/>
                </a:solidFill>
              </a:rPr>
              <a:t>brightest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Lmag</a:t>
            </a:r>
            <a:r>
              <a:rPr lang="fr-FR" sz="1600" dirty="0">
                <a:solidFill>
                  <a:schemeClr val="bg1"/>
                </a:solidFill>
              </a:rPr>
              <a:t> = 2.99 = 18Jy) and </a:t>
            </a:r>
            <a:r>
              <a:rPr lang="fr-FR" sz="1600" dirty="0" err="1">
                <a:solidFill>
                  <a:schemeClr val="bg1"/>
                </a:solidFill>
              </a:rPr>
              <a:t>closest</a:t>
            </a:r>
            <a:r>
              <a:rPr lang="fr-FR" sz="1600" dirty="0">
                <a:solidFill>
                  <a:schemeClr val="bg1"/>
                </a:solidFill>
              </a:rPr>
              <a:t> (2°), and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barely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(V &gt; 0.8)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397938"/>
            <a:ext cx="6409531" cy="41561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79" y="3301985"/>
            <a:ext cx="534425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2397937"/>
            <a:ext cx="4629665" cy="62696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>
            <a:off x="6496811" y="2605743"/>
            <a:ext cx="707777" cy="1056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95493" y="2454665"/>
            <a:ext cx="446920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No,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faint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dirty="0" err="1">
                <a:solidFill>
                  <a:schemeClr val="bg1"/>
                </a:solidFill>
              </a:rPr>
              <a:t>Nmag</a:t>
            </a:r>
            <a:r>
              <a:rPr lang="fr-FR" sz="1600" dirty="0">
                <a:solidFill>
                  <a:schemeClr val="bg1"/>
                </a:solidFill>
              </a:rPr>
              <a:t>=2,9 = 2.5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about 25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in  the N band</a:t>
            </a:r>
          </a:p>
          <a:p>
            <a:pPr algn="just"/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15265" y="3283885"/>
            <a:ext cx="4629665" cy="73866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>
            <a:off x="5431536" y="3442114"/>
            <a:ext cx="1783729" cy="2111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52544" y="3271383"/>
            <a:ext cx="446920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band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now</a:t>
            </a:r>
            <a:r>
              <a:rPr lang="fr-FR" sz="1600" dirty="0">
                <a:solidFill>
                  <a:schemeClr val="bg1"/>
                </a:solidFill>
              </a:rPr>
              <a:t> set to N : the magnitude </a:t>
            </a:r>
            <a:r>
              <a:rPr lang="fr-FR" sz="1600" dirty="0" err="1">
                <a:solidFill>
                  <a:schemeClr val="bg1"/>
                </a:solidFill>
              </a:rPr>
              <a:t>given</a:t>
            </a:r>
            <a:r>
              <a:rPr lang="fr-FR" sz="1600" dirty="0">
                <a:solidFill>
                  <a:schemeClr val="bg1"/>
                </a:solidFill>
              </a:rPr>
              <a:t> in the N band one, i.e. -1.23. </a:t>
            </a:r>
          </a:p>
          <a:p>
            <a:pPr algn="just"/>
            <a:r>
              <a:rPr lang="en-US" sz="1600" dirty="0">
                <a:solidFill>
                  <a:schemeClr val="bg1"/>
                </a:solidFill>
              </a:rPr>
              <a:t>There are less calibrators found than for L band!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15265" y="4347959"/>
            <a:ext cx="4629665" cy="5751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>
            <a:off x="5751576" y="3734062"/>
            <a:ext cx="1463689" cy="90144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45744" y="4396053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HD43635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 </a:t>
            </a:r>
            <a:r>
              <a:rPr lang="fr-FR" sz="1600" dirty="0" err="1">
                <a:solidFill>
                  <a:schemeClr val="bg1"/>
                </a:solidFill>
              </a:rPr>
              <a:t>fairly</a:t>
            </a:r>
            <a:r>
              <a:rPr lang="fr-FR" sz="1600" dirty="0">
                <a:solidFill>
                  <a:schemeClr val="bg1"/>
                </a:solidFill>
              </a:rPr>
              <a:t> good one :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 -0.539 and </a:t>
            </a:r>
            <a:r>
              <a:rPr lang="fr-FR" sz="1600" dirty="0" err="1">
                <a:solidFill>
                  <a:schemeClr val="bg1"/>
                </a:solidFill>
              </a:rPr>
              <a:t>yet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V&gt;0.74 and not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far 14°.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B82F13-1CA7-411E-9A58-6F63EF4D0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855"/>
          <a:stretch/>
        </p:blipFill>
        <p:spPr>
          <a:xfrm>
            <a:off x="88284" y="792682"/>
            <a:ext cx="6585733" cy="4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8447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60A6131D-55A8-40B2-A17C-EBC9BEEEC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94"/>
          <a:stretch/>
        </p:blipFill>
        <p:spPr>
          <a:xfrm>
            <a:off x="88285" y="1513449"/>
            <a:ext cx="6585733" cy="33278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52751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87280" y="3593933"/>
            <a:ext cx="5664296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130759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6497815" y="1340044"/>
            <a:ext cx="693768" cy="3797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74018" y="717969"/>
            <a:ext cx="451215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There are </a:t>
            </a:r>
            <a:r>
              <a:rPr lang="fr-FR" sz="1600" dirty="0" err="1">
                <a:solidFill>
                  <a:schemeClr val="bg1"/>
                </a:solidFill>
              </a:rPr>
              <a:t>many</a:t>
            </a:r>
            <a:r>
              <a:rPr lang="fr-FR" sz="1600" dirty="0">
                <a:solidFill>
                  <a:schemeClr val="bg1"/>
                </a:solidFill>
              </a:rPr>
              <a:t> good </a:t>
            </a:r>
            <a:r>
              <a:rPr lang="fr-FR" sz="1600" dirty="0" err="1">
                <a:solidFill>
                  <a:schemeClr val="bg1"/>
                </a:solidFill>
              </a:rPr>
              <a:t>calibrators</a:t>
            </a:r>
            <a:r>
              <a:rPr lang="fr-FR" sz="1600" dirty="0">
                <a:solidFill>
                  <a:schemeClr val="bg1"/>
                </a:solidFill>
              </a:rPr>
              <a:t> for the L band.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best </a:t>
            </a:r>
            <a:r>
              <a:rPr lang="fr-FR" sz="1600" dirty="0" err="1">
                <a:solidFill>
                  <a:schemeClr val="bg1"/>
                </a:solidFill>
              </a:rPr>
              <a:t>might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HD44462 at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at the </a:t>
            </a:r>
            <a:r>
              <a:rPr lang="fr-FR" sz="1600" dirty="0" err="1">
                <a:solidFill>
                  <a:schemeClr val="bg1"/>
                </a:solidFill>
              </a:rPr>
              <a:t>same</a:t>
            </a:r>
            <a:r>
              <a:rPr lang="fr-FR" sz="1600" dirty="0">
                <a:solidFill>
                  <a:schemeClr val="bg1"/>
                </a:solidFill>
              </a:rPr>
              <a:t> time, one a the </a:t>
            </a:r>
            <a:r>
              <a:rPr lang="fr-FR" sz="1600" dirty="0" err="1">
                <a:solidFill>
                  <a:schemeClr val="bg1"/>
                </a:solidFill>
              </a:rPr>
              <a:t>brightest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Lmag</a:t>
            </a:r>
            <a:r>
              <a:rPr lang="fr-FR" sz="1600" dirty="0">
                <a:solidFill>
                  <a:schemeClr val="bg1"/>
                </a:solidFill>
              </a:rPr>
              <a:t> = 2.99 = 18Jy) and </a:t>
            </a:r>
            <a:r>
              <a:rPr lang="fr-FR" sz="1600" dirty="0" err="1">
                <a:solidFill>
                  <a:schemeClr val="bg1"/>
                </a:solidFill>
              </a:rPr>
              <a:t>closest</a:t>
            </a:r>
            <a:r>
              <a:rPr lang="fr-FR" sz="1600" dirty="0">
                <a:solidFill>
                  <a:schemeClr val="bg1"/>
                </a:solidFill>
              </a:rPr>
              <a:t> (2°), and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barely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(V &gt; 0.8)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397938"/>
            <a:ext cx="6409531" cy="41561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79" y="3301985"/>
            <a:ext cx="534425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87279" y="4289046"/>
            <a:ext cx="6409532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2397937"/>
            <a:ext cx="4629665" cy="62696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>
            <a:off x="6496811" y="2605743"/>
            <a:ext cx="707777" cy="1056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95493" y="2454665"/>
            <a:ext cx="446920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No,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faint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dirty="0" err="1">
                <a:solidFill>
                  <a:schemeClr val="bg1"/>
                </a:solidFill>
              </a:rPr>
              <a:t>Nmag</a:t>
            </a:r>
            <a:r>
              <a:rPr lang="fr-FR" sz="1600" dirty="0">
                <a:solidFill>
                  <a:schemeClr val="bg1"/>
                </a:solidFill>
              </a:rPr>
              <a:t>=2,9 = 2.5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about 25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in  the N band</a:t>
            </a:r>
          </a:p>
          <a:p>
            <a:pPr algn="just"/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15265" y="3283885"/>
            <a:ext cx="4629665" cy="73866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>
            <a:off x="5431536" y="3442114"/>
            <a:ext cx="1783729" cy="2111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52544" y="3271383"/>
            <a:ext cx="446920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band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now</a:t>
            </a:r>
            <a:r>
              <a:rPr lang="fr-FR" sz="1600" dirty="0">
                <a:solidFill>
                  <a:schemeClr val="bg1"/>
                </a:solidFill>
              </a:rPr>
              <a:t> set to N : the magnitude </a:t>
            </a:r>
            <a:r>
              <a:rPr lang="fr-FR" sz="1600" dirty="0" err="1">
                <a:solidFill>
                  <a:schemeClr val="bg1"/>
                </a:solidFill>
              </a:rPr>
              <a:t>given</a:t>
            </a:r>
            <a:r>
              <a:rPr lang="fr-FR" sz="1600" dirty="0">
                <a:solidFill>
                  <a:schemeClr val="bg1"/>
                </a:solidFill>
              </a:rPr>
              <a:t> in the N band one, i.e. -1.23. </a:t>
            </a:r>
          </a:p>
          <a:p>
            <a:pPr algn="just"/>
            <a:r>
              <a:rPr lang="en-US" sz="1600" dirty="0">
                <a:solidFill>
                  <a:schemeClr val="bg1"/>
                </a:solidFill>
              </a:rPr>
              <a:t>There are less calibrators found than for L band!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15265" y="4347959"/>
            <a:ext cx="4629665" cy="5751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>
            <a:off x="5751576" y="3734062"/>
            <a:ext cx="1463689" cy="90144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45744" y="4396053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HD43635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 </a:t>
            </a:r>
            <a:r>
              <a:rPr lang="fr-FR" sz="1600" dirty="0" err="1">
                <a:solidFill>
                  <a:schemeClr val="bg1"/>
                </a:solidFill>
              </a:rPr>
              <a:t>fairly</a:t>
            </a:r>
            <a:r>
              <a:rPr lang="fr-FR" sz="1600" dirty="0">
                <a:solidFill>
                  <a:schemeClr val="bg1"/>
                </a:solidFill>
              </a:rPr>
              <a:t> good one :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 -0.539 and </a:t>
            </a:r>
            <a:r>
              <a:rPr lang="fr-FR" sz="1600" dirty="0" err="1">
                <a:solidFill>
                  <a:schemeClr val="bg1"/>
                </a:solidFill>
              </a:rPr>
              <a:t>yet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V&gt;0.74 and not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far 14°.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B82F13-1CA7-411E-9A58-6F63EF4D0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855"/>
          <a:stretch/>
        </p:blipFill>
        <p:spPr>
          <a:xfrm>
            <a:off x="88284" y="792682"/>
            <a:ext cx="6585733" cy="4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4416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3ACA63C-0181-4ECC-AF2D-21954926D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37" y="605974"/>
            <a:ext cx="9720966" cy="5646052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66B2D4A5-6145-4B18-AC65-FB4E0E156B45}"/>
              </a:ext>
            </a:extLst>
          </p:cNvPr>
          <p:cNvSpPr txBox="1"/>
          <p:nvPr/>
        </p:nvSpPr>
        <p:spPr>
          <a:xfrm>
            <a:off x="0" y="622705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</a:rPr>
              <a:t>Good </a:t>
            </a:r>
            <a:r>
              <a:rPr lang="fr-FR" sz="2800" dirty="0" err="1">
                <a:solidFill>
                  <a:schemeClr val="bg1"/>
                </a:solidFill>
              </a:rPr>
              <a:t>calibrator</a:t>
            </a:r>
            <a:r>
              <a:rPr lang="fr-FR" sz="2800" dirty="0">
                <a:solidFill>
                  <a:schemeClr val="bg1"/>
                </a:solidFill>
              </a:rPr>
              <a:t> in N band (</a:t>
            </a:r>
            <a:r>
              <a:rPr lang="fr-FR" sz="2800" dirty="0" err="1">
                <a:solidFill>
                  <a:schemeClr val="bg1"/>
                </a:solidFill>
              </a:rPr>
              <a:t>bright</a:t>
            </a:r>
            <a:r>
              <a:rPr lang="fr-FR" sz="2800" dirty="0">
                <a:solidFill>
                  <a:schemeClr val="bg1"/>
                </a:solidFill>
              </a:rPr>
              <a:t> and not </a:t>
            </a:r>
            <a:r>
              <a:rPr lang="fr-FR" sz="2800" dirty="0" err="1">
                <a:solidFill>
                  <a:schemeClr val="bg1"/>
                </a:solidFill>
              </a:rPr>
              <a:t>too</a:t>
            </a:r>
            <a:r>
              <a:rPr lang="fr-FR" sz="2800" dirty="0">
                <a:solidFill>
                  <a:schemeClr val="bg1"/>
                </a:solidFill>
              </a:rPr>
              <a:t> </a:t>
            </a:r>
            <a:r>
              <a:rPr lang="fr-FR" sz="2800" dirty="0" err="1">
                <a:solidFill>
                  <a:schemeClr val="bg1"/>
                </a:solidFill>
              </a:rPr>
              <a:t>resolved</a:t>
            </a:r>
            <a:r>
              <a:rPr lang="fr-FR" sz="2800" dirty="0">
                <a:solidFill>
                  <a:schemeClr val="bg1"/>
                </a:solidFill>
              </a:rPr>
              <a:t>)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0398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3ACA63C-0181-4ECC-AF2D-21954926D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4019" y="605974"/>
            <a:ext cx="9704601" cy="5646052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66B2D4A5-6145-4B18-AC65-FB4E0E156B45}"/>
              </a:ext>
            </a:extLst>
          </p:cNvPr>
          <p:cNvSpPr txBox="1"/>
          <p:nvPr/>
        </p:nvSpPr>
        <p:spPr>
          <a:xfrm>
            <a:off x="0" y="622705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</a:rPr>
              <a:t>Bad </a:t>
            </a:r>
            <a:r>
              <a:rPr lang="fr-FR" sz="2800" dirty="0" err="1">
                <a:solidFill>
                  <a:schemeClr val="bg1"/>
                </a:solidFill>
              </a:rPr>
              <a:t>calibrator</a:t>
            </a:r>
            <a:r>
              <a:rPr lang="fr-FR" sz="2800" dirty="0">
                <a:solidFill>
                  <a:schemeClr val="bg1"/>
                </a:solidFill>
              </a:rPr>
              <a:t> in L band (</a:t>
            </a:r>
            <a:r>
              <a:rPr lang="fr-FR" sz="2800" dirty="0" err="1">
                <a:solidFill>
                  <a:schemeClr val="bg1"/>
                </a:solidFill>
              </a:rPr>
              <a:t>Almost</a:t>
            </a:r>
            <a:r>
              <a:rPr lang="fr-FR" sz="2800" dirty="0">
                <a:solidFill>
                  <a:schemeClr val="bg1"/>
                </a:solidFill>
              </a:rPr>
              <a:t> </a:t>
            </a:r>
            <a:r>
              <a:rPr lang="fr-FR" sz="2800" dirty="0" err="1">
                <a:solidFill>
                  <a:schemeClr val="bg1"/>
                </a:solidFill>
              </a:rPr>
              <a:t>fully</a:t>
            </a:r>
            <a:r>
              <a:rPr lang="fr-FR" sz="2800" dirty="0">
                <a:solidFill>
                  <a:schemeClr val="bg1"/>
                </a:solidFill>
              </a:rPr>
              <a:t> </a:t>
            </a:r>
            <a:r>
              <a:rPr lang="fr-FR" sz="2800" dirty="0" err="1">
                <a:solidFill>
                  <a:schemeClr val="bg1"/>
                </a:solidFill>
              </a:rPr>
              <a:t>resolved</a:t>
            </a:r>
            <a:r>
              <a:rPr lang="fr-FR" sz="2800" dirty="0">
                <a:solidFill>
                  <a:schemeClr val="bg1"/>
                </a:solidFill>
              </a:rPr>
              <a:t>)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0235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60A6131D-55A8-40B2-A17C-EBC9BEEEC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94"/>
          <a:stretch/>
        </p:blipFill>
        <p:spPr>
          <a:xfrm>
            <a:off x="88285" y="1513449"/>
            <a:ext cx="6585733" cy="33278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527517"/>
            <a:ext cx="6409531" cy="3845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87280" y="3593933"/>
            <a:ext cx="5664296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191583" y="686249"/>
            <a:ext cx="4629665" cy="130759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  <a:stCxn id="13" idx="3"/>
            <a:endCxn id="43" idx="1"/>
          </p:cNvCxnSpPr>
          <p:nvPr/>
        </p:nvCxnSpPr>
        <p:spPr>
          <a:xfrm flipV="1">
            <a:off x="6497815" y="1340044"/>
            <a:ext cx="693768" cy="3797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74018" y="717969"/>
            <a:ext cx="451215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There are </a:t>
            </a:r>
            <a:r>
              <a:rPr lang="fr-FR" sz="1600" dirty="0" err="1">
                <a:solidFill>
                  <a:schemeClr val="bg1"/>
                </a:solidFill>
              </a:rPr>
              <a:t>many</a:t>
            </a:r>
            <a:r>
              <a:rPr lang="fr-FR" sz="1600" dirty="0">
                <a:solidFill>
                  <a:schemeClr val="bg1"/>
                </a:solidFill>
              </a:rPr>
              <a:t> good </a:t>
            </a:r>
            <a:r>
              <a:rPr lang="fr-FR" sz="1600" dirty="0" err="1">
                <a:solidFill>
                  <a:schemeClr val="bg1"/>
                </a:solidFill>
              </a:rPr>
              <a:t>calibrators</a:t>
            </a:r>
            <a:r>
              <a:rPr lang="fr-FR" sz="1600" dirty="0">
                <a:solidFill>
                  <a:schemeClr val="bg1"/>
                </a:solidFill>
              </a:rPr>
              <a:t> for the L band.</a:t>
            </a:r>
          </a:p>
          <a:p>
            <a:pPr algn="just"/>
            <a:endParaRPr lang="fr-FR" sz="1600" dirty="0">
              <a:solidFill>
                <a:schemeClr val="bg1"/>
              </a:solidFill>
            </a:endParaRP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The best </a:t>
            </a:r>
            <a:r>
              <a:rPr lang="fr-FR" sz="1600" dirty="0" err="1">
                <a:solidFill>
                  <a:schemeClr val="bg1"/>
                </a:solidFill>
              </a:rPr>
              <a:t>might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be</a:t>
            </a:r>
            <a:r>
              <a:rPr lang="fr-FR" sz="1600" dirty="0">
                <a:solidFill>
                  <a:schemeClr val="bg1"/>
                </a:solidFill>
              </a:rPr>
              <a:t> HD44462 at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at the </a:t>
            </a:r>
            <a:r>
              <a:rPr lang="fr-FR" sz="1600" dirty="0" err="1">
                <a:solidFill>
                  <a:schemeClr val="bg1"/>
                </a:solidFill>
              </a:rPr>
              <a:t>same</a:t>
            </a:r>
            <a:r>
              <a:rPr lang="fr-FR" sz="1600" dirty="0">
                <a:solidFill>
                  <a:schemeClr val="bg1"/>
                </a:solidFill>
              </a:rPr>
              <a:t> time, one a the </a:t>
            </a:r>
            <a:r>
              <a:rPr lang="fr-FR" sz="1600" dirty="0" err="1">
                <a:solidFill>
                  <a:schemeClr val="bg1"/>
                </a:solidFill>
              </a:rPr>
              <a:t>brightest</a:t>
            </a:r>
            <a:r>
              <a:rPr lang="fr-FR" sz="1600" dirty="0">
                <a:solidFill>
                  <a:schemeClr val="bg1"/>
                </a:solidFill>
              </a:rPr>
              <a:t> (</a:t>
            </a:r>
            <a:r>
              <a:rPr lang="fr-FR" sz="1600" dirty="0" err="1">
                <a:solidFill>
                  <a:schemeClr val="bg1"/>
                </a:solidFill>
              </a:rPr>
              <a:t>Lmag</a:t>
            </a:r>
            <a:r>
              <a:rPr lang="fr-FR" sz="1600" dirty="0">
                <a:solidFill>
                  <a:schemeClr val="bg1"/>
                </a:solidFill>
              </a:rPr>
              <a:t> = 2.99 = 18Jy) and </a:t>
            </a:r>
            <a:r>
              <a:rPr lang="fr-FR" sz="1600" dirty="0" err="1">
                <a:solidFill>
                  <a:schemeClr val="bg1"/>
                </a:solidFill>
              </a:rPr>
              <a:t>closest</a:t>
            </a:r>
            <a:r>
              <a:rPr lang="fr-FR" sz="1600" dirty="0">
                <a:solidFill>
                  <a:schemeClr val="bg1"/>
                </a:solidFill>
              </a:rPr>
              <a:t> (2°), and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also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barely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(V &gt; 0.8)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397938"/>
            <a:ext cx="6409531" cy="415610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79" y="3301985"/>
            <a:ext cx="5344257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90D3BD6-8DEA-473D-902D-E084A7A5BECE}"/>
              </a:ext>
            </a:extLst>
          </p:cNvPr>
          <p:cNvSpPr/>
          <p:nvPr/>
        </p:nvSpPr>
        <p:spPr>
          <a:xfrm>
            <a:off x="87279" y="4289046"/>
            <a:ext cx="6409532" cy="280258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04588" y="2397937"/>
            <a:ext cx="4629665" cy="62696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>
            <a:off x="6496811" y="2605743"/>
            <a:ext cx="707777" cy="1056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95493" y="2454665"/>
            <a:ext cx="446920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No,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faint</a:t>
            </a:r>
            <a:r>
              <a:rPr lang="fr-FR" sz="1600" dirty="0">
                <a:solidFill>
                  <a:schemeClr val="bg1"/>
                </a:solidFill>
              </a:rPr>
              <a:t> : </a:t>
            </a:r>
            <a:r>
              <a:rPr lang="fr-FR" sz="1600" dirty="0" err="1">
                <a:solidFill>
                  <a:schemeClr val="bg1"/>
                </a:solidFill>
              </a:rPr>
              <a:t>Nmag</a:t>
            </a:r>
            <a:r>
              <a:rPr lang="fr-FR" sz="1600" dirty="0">
                <a:solidFill>
                  <a:schemeClr val="bg1"/>
                </a:solidFill>
              </a:rPr>
              <a:t>=2,9 = 2.5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MATISSE </a:t>
            </a:r>
            <a:r>
              <a:rPr lang="fr-FR" sz="1600" dirty="0" err="1">
                <a:solidFill>
                  <a:schemeClr val="bg1"/>
                </a:solidFill>
              </a:rPr>
              <a:t>sensitivity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about 25 </a:t>
            </a:r>
            <a:r>
              <a:rPr lang="fr-FR" sz="1600" dirty="0" err="1">
                <a:solidFill>
                  <a:schemeClr val="bg1"/>
                </a:solidFill>
              </a:rPr>
              <a:t>Jy</a:t>
            </a:r>
            <a:r>
              <a:rPr lang="fr-FR" sz="1600" dirty="0">
                <a:solidFill>
                  <a:schemeClr val="bg1"/>
                </a:solidFill>
              </a:rPr>
              <a:t> in  the N band</a:t>
            </a:r>
          </a:p>
          <a:p>
            <a:pPr algn="just"/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15265" y="3283885"/>
            <a:ext cx="4629665" cy="73866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>
            <a:off x="5431536" y="3442114"/>
            <a:ext cx="1783729" cy="2111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52544" y="3271383"/>
            <a:ext cx="446920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The band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now</a:t>
            </a:r>
            <a:r>
              <a:rPr lang="fr-FR" sz="1600" dirty="0">
                <a:solidFill>
                  <a:schemeClr val="bg1"/>
                </a:solidFill>
              </a:rPr>
              <a:t> set to N : the magnitude </a:t>
            </a:r>
            <a:r>
              <a:rPr lang="fr-FR" sz="1600" dirty="0" err="1">
                <a:solidFill>
                  <a:schemeClr val="bg1"/>
                </a:solidFill>
              </a:rPr>
              <a:t>given</a:t>
            </a:r>
            <a:r>
              <a:rPr lang="fr-FR" sz="1600" dirty="0">
                <a:solidFill>
                  <a:schemeClr val="bg1"/>
                </a:solidFill>
              </a:rPr>
              <a:t> in the N band one, i.e. -1.23. </a:t>
            </a:r>
          </a:p>
          <a:p>
            <a:pPr algn="just"/>
            <a:r>
              <a:rPr lang="en-US" sz="1600" dirty="0">
                <a:solidFill>
                  <a:schemeClr val="bg1"/>
                </a:solidFill>
              </a:rPr>
              <a:t>There are less calibrators found than for L band!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7D29997-03C4-422D-9566-48153DA30E00}"/>
              </a:ext>
            </a:extLst>
          </p:cNvPr>
          <p:cNvSpPr/>
          <p:nvPr/>
        </p:nvSpPr>
        <p:spPr>
          <a:xfrm>
            <a:off x="7215265" y="4347959"/>
            <a:ext cx="4629665" cy="57510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6FE92D9F-BF68-46DD-8CAD-95A19DC051F4}"/>
              </a:ext>
            </a:extLst>
          </p:cNvPr>
          <p:cNvCxnSpPr>
            <a:cxnSpLocks/>
            <a:stCxn id="34" idx="3"/>
            <a:endCxn id="103" idx="1"/>
          </p:cNvCxnSpPr>
          <p:nvPr/>
        </p:nvCxnSpPr>
        <p:spPr>
          <a:xfrm>
            <a:off x="5751576" y="3734062"/>
            <a:ext cx="1463689" cy="90144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949BA965-6C30-4FAA-976D-ABF29CDA5D6F}"/>
              </a:ext>
            </a:extLst>
          </p:cNvPr>
          <p:cNvSpPr txBox="1"/>
          <p:nvPr/>
        </p:nvSpPr>
        <p:spPr>
          <a:xfrm>
            <a:off x="7245744" y="4396053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HD43635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a </a:t>
            </a:r>
            <a:r>
              <a:rPr lang="fr-FR" sz="1600" dirty="0" err="1">
                <a:solidFill>
                  <a:schemeClr val="bg1"/>
                </a:solidFill>
              </a:rPr>
              <a:t>fairly</a:t>
            </a:r>
            <a:r>
              <a:rPr lang="fr-FR" sz="1600" dirty="0">
                <a:solidFill>
                  <a:schemeClr val="bg1"/>
                </a:solidFill>
              </a:rPr>
              <a:t> good one : </a:t>
            </a:r>
            <a:r>
              <a:rPr lang="fr-FR" sz="1600" dirty="0" err="1">
                <a:solidFill>
                  <a:schemeClr val="bg1"/>
                </a:solidFill>
              </a:rPr>
              <a:t>bright</a:t>
            </a:r>
            <a:r>
              <a:rPr lang="fr-FR" sz="1600" dirty="0">
                <a:solidFill>
                  <a:schemeClr val="bg1"/>
                </a:solidFill>
              </a:rPr>
              <a:t> -0.539 and </a:t>
            </a:r>
            <a:r>
              <a:rPr lang="fr-FR" sz="1600" dirty="0" err="1">
                <a:solidFill>
                  <a:schemeClr val="bg1"/>
                </a:solidFill>
              </a:rPr>
              <a:t>yet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V&gt;0.74 and not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far 14°.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1E0DFE0-5FAC-49B4-9CC3-1D536607ED35}"/>
              </a:ext>
            </a:extLst>
          </p:cNvPr>
          <p:cNvSpPr/>
          <p:nvPr/>
        </p:nvSpPr>
        <p:spPr>
          <a:xfrm>
            <a:off x="7215265" y="5039609"/>
            <a:ext cx="4629665" cy="756034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5B9D4094-C256-4C6D-87B8-23B2F069AF58}"/>
              </a:ext>
            </a:extLst>
          </p:cNvPr>
          <p:cNvCxnSpPr>
            <a:cxnSpLocks/>
            <a:stCxn id="65" idx="3"/>
            <a:endCxn id="108" idx="1"/>
          </p:cNvCxnSpPr>
          <p:nvPr/>
        </p:nvCxnSpPr>
        <p:spPr>
          <a:xfrm>
            <a:off x="6496811" y="4429175"/>
            <a:ext cx="718454" cy="98845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ZoneTexte 109">
            <a:extLst>
              <a:ext uri="{FF2B5EF4-FFF2-40B4-BE49-F238E27FC236}">
                <a16:creationId xmlns:a16="http://schemas.microsoft.com/office/drawing/2014/main" id="{43909AF6-AB9B-46F9-80BC-EB44208856A1}"/>
              </a:ext>
            </a:extLst>
          </p:cNvPr>
          <p:cNvSpPr txBox="1"/>
          <p:nvPr/>
        </p:nvSpPr>
        <p:spPr>
          <a:xfrm>
            <a:off x="7245744" y="5056978"/>
            <a:ext cx="4568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 </a:t>
            </a:r>
            <a:r>
              <a:rPr lang="fr-FR" sz="1600" dirty="0" err="1">
                <a:solidFill>
                  <a:schemeClr val="bg1"/>
                </a:solidFill>
              </a:rPr>
              <a:t>it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much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too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resolved</a:t>
            </a:r>
            <a:r>
              <a:rPr lang="fr-FR" sz="1600" dirty="0">
                <a:solidFill>
                  <a:schemeClr val="bg1"/>
                </a:solidFill>
              </a:rPr>
              <a:t> in the L band.</a:t>
            </a:r>
          </a:p>
          <a:p>
            <a:pPr algn="just"/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in L </a:t>
            </a:r>
            <a:r>
              <a:rPr lang="fr-FR" sz="1600" dirty="0" err="1">
                <a:solidFill>
                  <a:schemeClr val="bg1"/>
                </a:solidFill>
              </a:rPr>
              <a:t>with</a:t>
            </a:r>
            <a:r>
              <a:rPr lang="fr-FR" sz="1600" dirty="0">
                <a:solidFill>
                  <a:schemeClr val="bg1"/>
                </a:solidFill>
              </a:rPr>
              <a:t> 130m : 250 λ/B ≈ 5.7 mas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This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very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closed</a:t>
            </a:r>
            <a:r>
              <a:rPr lang="fr-FR" sz="1600" dirty="0">
                <a:solidFill>
                  <a:schemeClr val="bg1"/>
                </a:solidFill>
              </a:rPr>
              <a:t> to HD43635 </a:t>
            </a:r>
            <a:r>
              <a:rPr lang="fr-FR" sz="1600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 5.4 mas 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B82F13-1CA7-411E-9A58-6F63EF4D0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855"/>
          <a:stretch/>
        </p:blipFill>
        <p:spPr>
          <a:xfrm>
            <a:off x="88284" y="792682"/>
            <a:ext cx="6585733" cy="4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3595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5580DC0-EE67-478B-9228-FE1C49AE967C}"/>
              </a:ext>
            </a:extLst>
          </p:cNvPr>
          <p:cNvSpPr txBox="1"/>
          <p:nvPr/>
        </p:nvSpPr>
        <p:spPr>
          <a:xfrm>
            <a:off x="0" y="2959331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</a:rPr>
              <a:t>7 </a:t>
            </a:r>
            <a:r>
              <a:rPr lang="fr-FR" sz="7200" dirty="0" err="1">
                <a:solidFill>
                  <a:schemeClr val="bg1"/>
                </a:solidFill>
              </a:rPr>
              <a:t>Exporting</a:t>
            </a:r>
            <a:r>
              <a:rPr lang="fr-FR" sz="7200" dirty="0">
                <a:solidFill>
                  <a:schemeClr val="bg1"/>
                </a:solidFill>
              </a:rPr>
              <a:t> Data </a:t>
            </a:r>
            <a:r>
              <a:rPr lang="fr-FR" sz="7200" dirty="0" err="1">
                <a:solidFill>
                  <a:schemeClr val="bg1"/>
                </a:solidFill>
              </a:rPr>
              <a:t>from</a:t>
            </a:r>
            <a:r>
              <a:rPr lang="fr-FR" sz="7200" dirty="0">
                <a:solidFill>
                  <a:schemeClr val="bg1"/>
                </a:solidFill>
              </a:rPr>
              <a:t> ASPRO</a:t>
            </a:r>
            <a:endParaRPr 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36828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A3B3EB0-D73F-4605-AB36-F5A13973F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31" y="557672"/>
            <a:ext cx="10865224" cy="552037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827BCA1C-1E44-4C6D-8A67-69CF0C10A5AC}"/>
              </a:ext>
            </a:extLst>
          </p:cNvPr>
          <p:cNvSpPr txBox="1"/>
          <p:nvPr/>
        </p:nvSpPr>
        <p:spPr>
          <a:xfrm>
            <a:off x="0" y="622705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>
                <a:solidFill>
                  <a:schemeClr val="bg1"/>
                </a:solidFill>
              </a:rPr>
              <a:t>OIFits</a:t>
            </a:r>
            <a:r>
              <a:rPr lang="fr-FR" sz="2800" dirty="0">
                <a:solidFill>
                  <a:schemeClr val="bg1"/>
                </a:solidFill>
              </a:rPr>
              <a:t> files ( for L &amp; N bands) </a:t>
            </a:r>
            <a:r>
              <a:rPr lang="fr-FR" sz="2800" dirty="0" err="1">
                <a:solidFill>
                  <a:schemeClr val="bg1"/>
                </a:solidFill>
              </a:rPr>
              <a:t>exported</a:t>
            </a:r>
            <a:r>
              <a:rPr lang="fr-FR" sz="2800" dirty="0">
                <a:solidFill>
                  <a:schemeClr val="bg1"/>
                </a:solidFill>
              </a:rPr>
              <a:t> </a:t>
            </a:r>
            <a:r>
              <a:rPr lang="fr-FR" sz="2800" dirty="0" err="1">
                <a:solidFill>
                  <a:schemeClr val="bg1"/>
                </a:solidFill>
              </a:rPr>
              <a:t>from</a:t>
            </a:r>
            <a:r>
              <a:rPr lang="fr-FR" sz="2800" dirty="0">
                <a:solidFill>
                  <a:schemeClr val="bg1"/>
                </a:solidFill>
              </a:rPr>
              <a:t> ASPRO and </a:t>
            </a:r>
            <a:r>
              <a:rPr lang="fr-FR" sz="2800" dirty="0" err="1">
                <a:solidFill>
                  <a:schemeClr val="bg1"/>
                </a:solidFill>
              </a:rPr>
              <a:t>loaded</a:t>
            </a:r>
            <a:r>
              <a:rPr lang="fr-FR" sz="2800" dirty="0">
                <a:solidFill>
                  <a:schemeClr val="bg1"/>
                </a:solidFill>
              </a:rPr>
              <a:t> in </a:t>
            </a:r>
            <a:r>
              <a:rPr lang="fr-FR" sz="2800" dirty="0" err="1">
                <a:solidFill>
                  <a:schemeClr val="bg1"/>
                </a:solidFill>
              </a:rPr>
              <a:t>OIFitsExplorer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04832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27BCA1C-1E44-4C6D-8A67-69CF0C10A5AC}"/>
              </a:ext>
            </a:extLst>
          </p:cNvPr>
          <p:cNvSpPr txBox="1"/>
          <p:nvPr/>
        </p:nvSpPr>
        <p:spPr>
          <a:xfrm>
            <a:off x="0" y="622705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>
                <a:solidFill>
                  <a:schemeClr val="bg1"/>
                </a:solidFill>
              </a:rPr>
              <a:t>Oberving</a:t>
            </a:r>
            <a:r>
              <a:rPr lang="fr-FR" sz="2800" dirty="0">
                <a:solidFill>
                  <a:schemeClr val="bg1"/>
                </a:solidFill>
              </a:rPr>
              <a:t> block </a:t>
            </a:r>
            <a:r>
              <a:rPr lang="fr-FR" sz="2800" dirty="0" err="1">
                <a:solidFill>
                  <a:schemeClr val="bg1"/>
                </a:solidFill>
              </a:rPr>
              <a:t>directy</a:t>
            </a:r>
            <a:r>
              <a:rPr lang="fr-FR" sz="2800" dirty="0">
                <a:solidFill>
                  <a:schemeClr val="bg1"/>
                </a:solidFill>
              </a:rPr>
              <a:t> </a:t>
            </a:r>
            <a:r>
              <a:rPr lang="fr-FR" sz="2800" dirty="0" err="1">
                <a:solidFill>
                  <a:schemeClr val="bg1"/>
                </a:solidFill>
              </a:rPr>
              <a:t>submitted</a:t>
            </a:r>
            <a:r>
              <a:rPr lang="fr-FR" sz="2800" dirty="0">
                <a:solidFill>
                  <a:schemeClr val="bg1"/>
                </a:solidFill>
              </a:rPr>
              <a:t> </a:t>
            </a:r>
            <a:r>
              <a:rPr lang="fr-FR" sz="2800" dirty="0" err="1">
                <a:solidFill>
                  <a:schemeClr val="bg1"/>
                </a:solidFill>
              </a:rPr>
              <a:t>from</a:t>
            </a:r>
            <a:r>
              <a:rPr lang="fr-FR" sz="2800" dirty="0">
                <a:solidFill>
                  <a:schemeClr val="bg1"/>
                </a:solidFill>
              </a:rPr>
              <a:t> ASPRO to ESO p2 interface </a:t>
            </a:r>
            <a:r>
              <a:rPr lang="fr-FR" sz="2800" dirty="0" err="1">
                <a:solidFill>
                  <a:schemeClr val="bg1"/>
                </a:solidFill>
              </a:rPr>
              <a:t>using</a:t>
            </a:r>
            <a:r>
              <a:rPr lang="fr-FR" sz="2800" dirty="0">
                <a:solidFill>
                  <a:schemeClr val="bg1"/>
                </a:solidFill>
              </a:rPr>
              <a:t> a2p2 </a:t>
            </a:r>
            <a:r>
              <a:rPr lang="fr-FR" sz="2800" dirty="0" err="1">
                <a:solidFill>
                  <a:schemeClr val="bg1"/>
                </a:solidFill>
              </a:rPr>
              <a:t>tool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68A8931-2555-4155-B5D7-2D7EE2809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174" y="403729"/>
            <a:ext cx="8525697" cy="58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74112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5580DC0-EE67-478B-9228-FE1C49AE967C}"/>
              </a:ext>
            </a:extLst>
          </p:cNvPr>
          <p:cNvSpPr txBox="1"/>
          <p:nvPr/>
        </p:nvSpPr>
        <p:spPr>
          <a:xfrm>
            <a:off x="0" y="2959331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</a:rPr>
              <a:t>8 Bonus</a:t>
            </a:r>
            <a:endParaRPr 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480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48150E1-99BC-4B18-8FDD-3B57F269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9" b="-1"/>
          <a:stretch/>
        </p:blipFill>
        <p:spPr>
          <a:xfrm>
            <a:off x="176885" y="636692"/>
            <a:ext cx="6585710" cy="19854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8A7616-08C0-4B58-8C67-65B1A1C0C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" y="2760554"/>
            <a:ext cx="6597919" cy="20783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9969FF-A97A-41C3-B91F-A8D3E60858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04"/>
          <a:stretch/>
        </p:blipFill>
        <p:spPr>
          <a:xfrm>
            <a:off x="176885" y="4970299"/>
            <a:ext cx="6585710" cy="12971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D0BDBB-D463-4BE3-8D91-D7366E569B27}"/>
              </a:ext>
            </a:extLst>
          </p:cNvPr>
          <p:cNvSpPr/>
          <p:nvPr/>
        </p:nvSpPr>
        <p:spPr>
          <a:xfrm>
            <a:off x="7191583" y="379710"/>
            <a:ext cx="4629665" cy="242453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1C99B-43E6-46A1-828D-27534DCDEF33}"/>
              </a:ext>
            </a:extLst>
          </p:cNvPr>
          <p:cNvSpPr/>
          <p:nvPr/>
        </p:nvSpPr>
        <p:spPr>
          <a:xfrm>
            <a:off x="219869" y="679151"/>
            <a:ext cx="4903961" cy="276726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2C9CB1-21ED-487A-98F9-14F97675C01E}"/>
              </a:ext>
            </a:extLst>
          </p:cNvPr>
          <p:cNvCxnSpPr>
            <a:cxnSpLocks/>
            <a:stCxn id="4" idx="3"/>
            <a:endCxn id="18" idx="1"/>
          </p:cNvCxnSpPr>
          <p:nvPr/>
        </p:nvCxnSpPr>
        <p:spPr>
          <a:xfrm flipV="1">
            <a:off x="5123830" y="500937"/>
            <a:ext cx="2067753" cy="3165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E4F31C4-3325-4478-B428-C944435F87F9}"/>
              </a:ext>
            </a:extLst>
          </p:cNvPr>
          <p:cNvSpPr txBox="1"/>
          <p:nvPr/>
        </p:nvSpPr>
        <p:spPr>
          <a:xfrm>
            <a:off x="7252544" y="372393"/>
            <a:ext cx="45687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l-GR" sz="1600" dirty="0">
                <a:solidFill>
                  <a:schemeClr val="bg1"/>
                </a:solidFill>
              </a:rPr>
              <a:t>α</a:t>
            </a:r>
            <a:r>
              <a:rPr lang="fr-FR" sz="1600" dirty="0">
                <a:solidFill>
                  <a:schemeClr val="bg1"/>
                </a:solidFill>
              </a:rPr>
              <a:t> = 06:28:17.42  </a:t>
            </a:r>
            <a:r>
              <a:rPr lang="el-GR" sz="1600" dirty="0">
                <a:solidFill>
                  <a:schemeClr val="bg1"/>
                </a:solidFill>
              </a:rPr>
              <a:t>δ</a:t>
            </a:r>
            <a:r>
              <a:rPr lang="fr-FR" sz="1600" dirty="0">
                <a:solidFill>
                  <a:schemeClr val="bg1"/>
                </a:solidFill>
              </a:rPr>
              <a:t> = -13:03:11.13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88483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4D06E6CE-1A9B-4B44-B4D0-2E87EDBEB1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884"/>
          <a:stretch/>
        </p:blipFill>
        <p:spPr>
          <a:xfrm>
            <a:off x="87279" y="1302526"/>
            <a:ext cx="6585732" cy="530313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633945"/>
            <a:ext cx="6409531" cy="3848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6786BF3-A3CD-4B7D-8F0A-310AB5FA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0" b="94017"/>
          <a:stretch/>
        </p:blipFill>
        <p:spPr>
          <a:xfrm>
            <a:off x="87279" y="733064"/>
            <a:ext cx="6585732" cy="415611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F781E55-18E9-46FD-88BD-E911F332140A}"/>
              </a:ext>
            </a:extLst>
          </p:cNvPr>
          <p:cNvSpPr/>
          <p:nvPr/>
        </p:nvSpPr>
        <p:spPr>
          <a:xfrm>
            <a:off x="87280" y="2518806"/>
            <a:ext cx="6409531" cy="429132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937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AFCEE30-839A-474F-B3F3-8D1A73D21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26" y="369332"/>
            <a:ext cx="9283849" cy="64014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8DF1EBF-9BF9-4184-9CEA-5F97498B455F}"/>
              </a:ext>
            </a:extLst>
          </p:cNvPr>
          <p:cNvSpPr txBox="1"/>
          <p:nvPr/>
        </p:nvSpPr>
        <p:spPr>
          <a:xfrm>
            <a:off x="4622202" y="3221916"/>
            <a:ext cx="4874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/>
              <a:t>Let’s</a:t>
            </a:r>
            <a:r>
              <a:rPr lang="fr-FR" sz="2800" dirty="0"/>
              <a:t> </a:t>
            </a:r>
            <a:r>
              <a:rPr lang="fr-FR" sz="2800" dirty="0" err="1"/>
              <a:t>consider</a:t>
            </a:r>
            <a:r>
              <a:rPr lang="fr-FR" sz="2800" dirty="0"/>
              <a:t> </a:t>
            </a:r>
            <a:r>
              <a:rPr lang="fr-FR" sz="2800" dirty="0" err="1"/>
              <a:t>only</a:t>
            </a:r>
            <a:r>
              <a:rPr lang="fr-FR" sz="2800" dirty="0"/>
              <a:t> the star </a:t>
            </a:r>
            <a:r>
              <a:rPr lang="fr-FR" sz="2800" dirty="0" err="1"/>
              <a:t>itself</a:t>
            </a:r>
            <a:endParaRPr lang="en-US" sz="28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3271A76-8152-406B-9044-ECD768946D28}"/>
              </a:ext>
            </a:extLst>
          </p:cNvPr>
          <p:cNvSpPr txBox="1"/>
          <p:nvPr/>
        </p:nvSpPr>
        <p:spPr>
          <a:xfrm>
            <a:off x="2216075" y="2646381"/>
            <a:ext cx="7047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Using</a:t>
            </a:r>
            <a:r>
              <a:rPr lang="fr-FR" dirty="0"/>
              <a:t> PIONIER (</a:t>
            </a:r>
            <a:r>
              <a:rPr lang="fr-FR" dirty="0" err="1"/>
              <a:t>shortest</a:t>
            </a:r>
            <a:r>
              <a:rPr lang="fr-FR" dirty="0"/>
              <a:t> </a:t>
            </a:r>
            <a:r>
              <a:rPr lang="el-GR" dirty="0"/>
              <a:t>λ</a:t>
            </a:r>
            <a:r>
              <a:rPr lang="fr-FR" dirty="0"/>
              <a:t> at VLTI) and the 130m </a:t>
            </a:r>
            <a:r>
              <a:rPr lang="fr-FR" dirty="0" err="1"/>
              <a:t>baseline</a:t>
            </a:r>
            <a:r>
              <a:rPr lang="fr-FR" dirty="0"/>
              <a:t> (</a:t>
            </a:r>
            <a:r>
              <a:rPr lang="fr-FR" dirty="0" err="1"/>
              <a:t>longest</a:t>
            </a:r>
            <a:r>
              <a:rPr lang="fr-FR" dirty="0"/>
              <a:t> at VLTI)</a:t>
            </a:r>
          </a:p>
          <a:p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17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AFCEE30-839A-474F-B3F3-8D1A73D21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2444" y="369332"/>
            <a:ext cx="9241412" cy="640149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E5E123E-1412-4525-9045-4AD82D980492}"/>
              </a:ext>
            </a:extLst>
          </p:cNvPr>
          <p:cNvSpPr txBox="1"/>
          <p:nvPr/>
        </p:nvSpPr>
        <p:spPr>
          <a:xfrm>
            <a:off x="2216075" y="2646381"/>
            <a:ext cx="7047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Using</a:t>
            </a:r>
            <a:r>
              <a:rPr lang="fr-FR" dirty="0"/>
              <a:t> PIONIER (</a:t>
            </a:r>
            <a:r>
              <a:rPr lang="fr-FR" dirty="0" err="1"/>
              <a:t>shortest</a:t>
            </a:r>
            <a:r>
              <a:rPr lang="fr-FR" dirty="0"/>
              <a:t> </a:t>
            </a:r>
            <a:r>
              <a:rPr lang="el-GR" dirty="0"/>
              <a:t>λ</a:t>
            </a:r>
            <a:r>
              <a:rPr lang="fr-FR" dirty="0"/>
              <a:t> at VLTI) and the 130m </a:t>
            </a:r>
            <a:r>
              <a:rPr lang="fr-FR" dirty="0" err="1"/>
              <a:t>baseline</a:t>
            </a:r>
            <a:r>
              <a:rPr lang="fr-FR" dirty="0"/>
              <a:t> (</a:t>
            </a:r>
            <a:r>
              <a:rPr lang="fr-FR" dirty="0" err="1"/>
              <a:t>longest</a:t>
            </a:r>
            <a:r>
              <a:rPr lang="fr-FR" dirty="0"/>
              <a:t> at VLTI)</a:t>
            </a:r>
          </a:p>
          <a:p>
            <a:r>
              <a:rPr lang="fr-FR" dirty="0"/>
              <a:t> </a:t>
            </a:r>
            <a:endParaRPr lang="en-US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7CA5479-CC00-4748-AB1C-169E8A4F75FE}"/>
              </a:ext>
            </a:extLst>
          </p:cNvPr>
          <p:cNvSpPr txBox="1"/>
          <p:nvPr/>
        </p:nvSpPr>
        <p:spPr>
          <a:xfrm>
            <a:off x="4622202" y="3221916"/>
            <a:ext cx="3605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/>
              <a:t>θ</a:t>
            </a:r>
            <a:r>
              <a:rPr lang="fr-FR" sz="2800" dirty="0"/>
              <a:t>=0.16 mas </a:t>
            </a:r>
            <a:r>
              <a:rPr lang="fr-FR" sz="2800" dirty="0">
                <a:sym typeface="Wingdings" panose="05000000000000000000" pitchFamily="2" charset="2"/>
              </a:rPr>
              <a:t> </a:t>
            </a:r>
            <a:r>
              <a:rPr lang="fr-FR" sz="2800" dirty="0"/>
              <a:t>V &gt; 0.99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7181530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AFCEE30-839A-474F-B3F3-8D1A73D21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1226" y="370601"/>
            <a:ext cx="9283849" cy="639896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E5E123E-1412-4525-9045-4AD82D980492}"/>
              </a:ext>
            </a:extLst>
          </p:cNvPr>
          <p:cNvSpPr txBox="1"/>
          <p:nvPr/>
        </p:nvSpPr>
        <p:spPr>
          <a:xfrm>
            <a:off x="2124940" y="4744122"/>
            <a:ext cx="62488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With</a:t>
            </a:r>
            <a:r>
              <a:rPr lang="fr-FR" dirty="0"/>
              <a:t> CHARA gain in </a:t>
            </a:r>
            <a:r>
              <a:rPr lang="fr-FR" dirty="0" err="1"/>
              <a:t>baseline</a:t>
            </a:r>
            <a:r>
              <a:rPr lang="fr-FR" dirty="0"/>
              <a:t> </a:t>
            </a:r>
            <a:r>
              <a:rPr lang="fr-FR" dirty="0" err="1"/>
              <a:t>length</a:t>
            </a:r>
            <a:r>
              <a:rPr lang="fr-FR" dirty="0"/>
              <a:t> x2.5 (330m </a:t>
            </a:r>
            <a:r>
              <a:rPr lang="fr-FR" dirty="0" err="1"/>
              <a:t>instead</a:t>
            </a:r>
            <a:r>
              <a:rPr lang="fr-FR" dirty="0"/>
              <a:t> of 130m)</a:t>
            </a:r>
          </a:p>
          <a:p>
            <a:r>
              <a:rPr lang="fr-FR" dirty="0" err="1"/>
              <a:t>With</a:t>
            </a:r>
            <a:r>
              <a:rPr lang="fr-FR" dirty="0"/>
              <a:t> SPICA gain in λ x2.5 (0.65µm </a:t>
            </a:r>
            <a:r>
              <a:rPr lang="fr-FR" dirty="0" err="1"/>
              <a:t>instead</a:t>
            </a:r>
            <a:r>
              <a:rPr lang="fr-FR" dirty="0"/>
              <a:t> of 1.6µm)</a:t>
            </a:r>
          </a:p>
          <a:p>
            <a:r>
              <a:rPr lang="fr-FR" dirty="0"/>
              <a:t>Total gain of 6.25</a:t>
            </a:r>
            <a:endParaRPr lang="en-US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7CA5479-CC00-4748-AB1C-169E8A4F75FE}"/>
              </a:ext>
            </a:extLst>
          </p:cNvPr>
          <p:cNvSpPr txBox="1"/>
          <p:nvPr/>
        </p:nvSpPr>
        <p:spPr>
          <a:xfrm>
            <a:off x="3858409" y="3642012"/>
            <a:ext cx="3605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/>
              <a:t>θ</a:t>
            </a:r>
            <a:r>
              <a:rPr lang="fr-FR" sz="2800" dirty="0"/>
              <a:t>=0.16 mas </a:t>
            </a:r>
            <a:r>
              <a:rPr lang="fr-FR" sz="2800" dirty="0">
                <a:sym typeface="Wingdings" panose="05000000000000000000" pitchFamily="2" charset="2"/>
              </a:rPr>
              <a:t> </a:t>
            </a:r>
            <a:r>
              <a:rPr lang="fr-FR" sz="2800" dirty="0"/>
              <a:t>V ≈ 0.84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7352160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4D06E6CE-1A9B-4B44-B4D0-2E87EDBEB1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884"/>
          <a:stretch/>
        </p:blipFill>
        <p:spPr>
          <a:xfrm>
            <a:off x="87279" y="1302526"/>
            <a:ext cx="6585732" cy="530313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633945"/>
            <a:ext cx="6409531" cy="3848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205126" y="587952"/>
            <a:ext cx="4629665" cy="112144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</p:cNvCxnSpPr>
          <p:nvPr/>
        </p:nvCxnSpPr>
        <p:spPr>
          <a:xfrm flipV="1">
            <a:off x="6497815" y="1140099"/>
            <a:ext cx="693768" cy="6834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66087" y="563698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 the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fully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unresolved</a:t>
            </a:r>
            <a:r>
              <a:rPr lang="fr-FR" sz="1600" dirty="0">
                <a:solidFill>
                  <a:schemeClr val="bg1"/>
                </a:solidFill>
              </a:rPr>
              <a:t> : V&gt;0.99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CHARA =&gt; 330m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, VLTI =&gt; 130m)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SPICA =&gt; R band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H)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Total gain in </a:t>
            </a:r>
            <a:r>
              <a:rPr lang="fr-FR" sz="1600" dirty="0" err="1">
                <a:solidFill>
                  <a:schemeClr val="bg1"/>
                </a:solidFill>
              </a:rPr>
              <a:t>angular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= 6.25 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518806"/>
            <a:ext cx="6409531" cy="429132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18131" y="1819059"/>
            <a:ext cx="4629665" cy="1360672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496811" y="2499395"/>
            <a:ext cx="721320" cy="2339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6087" y="1839538"/>
            <a:ext cx="446920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can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 (V≈0.81 for B=330m). </a:t>
            </a:r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need</a:t>
            </a:r>
            <a:r>
              <a:rPr lang="fr-FR" sz="1600" dirty="0">
                <a:solidFill>
                  <a:schemeClr val="bg1"/>
                </a:solidFill>
              </a:rPr>
              <a:t> a good </a:t>
            </a:r>
            <a:r>
              <a:rPr lang="fr-FR" sz="1600" dirty="0" err="1">
                <a:solidFill>
                  <a:schemeClr val="bg1"/>
                </a:solidFill>
              </a:rPr>
              <a:t>accuracy</a:t>
            </a:r>
            <a:r>
              <a:rPr lang="fr-FR" sz="1600" dirty="0">
                <a:solidFill>
                  <a:schemeClr val="bg1"/>
                </a:solidFill>
              </a:rPr>
              <a:t> on the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!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No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cannot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limb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darkening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flattening</a:t>
            </a:r>
            <a:r>
              <a:rPr lang="fr-FR" sz="1600" dirty="0">
                <a:solidFill>
                  <a:schemeClr val="bg1"/>
                </a:solidFill>
              </a:rPr>
              <a:t> as the </a:t>
            </a:r>
            <a:r>
              <a:rPr lang="fr-FR" sz="1600" dirty="0" err="1">
                <a:solidFill>
                  <a:schemeClr val="bg1"/>
                </a:solidFill>
              </a:rPr>
              <a:t>the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resolve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enough</a:t>
            </a:r>
            <a:endParaRPr lang="en-US" sz="1600" dirty="0">
              <a:solidFill>
                <a:srgbClr val="FFFF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6786BF3-A3CD-4B7D-8F0A-310AB5FA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0" b="94017"/>
          <a:stretch/>
        </p:blipFill>
        <p:spPr>
          <a:xfrm>
            <a:off x="87279" y="733064"/>
            <a:ext cx="6585732" cy="4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941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4D06E6CE-1A9B-4B44-B4D0-2E87EDBEB1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884"/>
          <a:stretch/>
        </p:blipFill>
        <p:spPr>
          <a:xfrm>
            <a:off x="87279" y="1302526"/>
            <a:ext cx="6585732" cy="530313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633945"/>
            <a:ext cx="6409531" cy="3848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205126" y="587952"/>
            <a:ext cx="4629665" cy="112144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</p:cNvCxnSpPr>
          <p:nvPr/>
        </p:nvCxnSpPr>
        <p:spPr>
          <a:xfrm flipV="1">
            <a:off x="6497815" y="1140099"/>
            <a:ext cx="693768" cy="6834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66087" y="563698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 the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fully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unresolved</a:t>
            </a:r>
            <a:r>
              <a:rPr lang="fr-FR" sz="1600" dirty="0">
                <a:solidFill>
                  <a:schemeClr val="bg1"/>
                </a:solidFill>
              </a:rPr>
              <a:t> : V&gt;0.99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CHARA =&gt; 330m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, VLTI =&gt; 130m)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SPICA =&gt; R band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H)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Total gain in </a:t>
            </a:r>
            <a:r>
              <a:rPr lang="fr-FR" sz="1600" dirty="0" err="1">
                <a:solidFill>
                  <a:schemeClr val="bg1"/>
                </a:solidFill>
              </a:rPr>
              <a:t>angular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= 6.25 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518806"/>
            <a:ext cx="6409531" cy="429132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80" y="4009682"/>
            <a:ext cx="6409528" cy="429132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18131" y="1819059"/>
            <a:ext cx="4629665" cy="1360672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496811" y="2499395"/>
            <a:ext cx="721320" cy="2339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6087" y="1839538"/>
            <a:ext cx="446920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can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 (V≈0.81 for B=330m). </a:t>
            </a:r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need</a:t>
            </a:r>
            <a:r>
              <a:rPr lang="fr-FR" sz="1600" dirty="0">
                <a:solidFill>
                  <a:schemeClr val="bg1"/>
                </a:solidFill>
              </a:rPr>
              <a:t> a good </a:t>
            </a:r>
            <a:r>
              <a:rPr lang="fr-FR" sz="1600" dirty="0" err="1">
                <a:solidFill>
                  <a:schemeClr val="bg1"/>
                </a:solidFill>
              </a:rPr>
              <a:t>accuracy</a:t>
            </a:r>
            <a:r>
              <a:rPr lang="fr-FR" sz="1600" dirty="0">
                <a:solidFill>
                  <a:schemeClr val="bg1"/>
                </a:solidFill>
              </a:rPr>
              <a:t> on the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!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No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cannot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limb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darkening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flattening</a:t>
            </a:r>
            <a:r>
              <a:rPr lang="fr-FR" sz="1600" dirty="0">
                <a:solidFill>
                  <a:schemeClr val="bg1"/>
                </a:solidFill>
              </a:rPr>
              <a:t> as the </a:t>
            </a:r>
            <a:r>
              <a:rPr lang="fr-FR" sz="1600" dirty="0" err="1">
                <a:solidFill>
                  <a:schemeClr val="bg1"/>
                </a:solidFill>
              </a:rPr>
              <a:t>the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resolve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enough</a:t>
            </a:r>
            <a:endParaRPr lang="en-US" sz="1600" dirty="0">
              <a:solidFill>
                <a:srgbClr val="FFFF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6786BF3-A3CD-4B7D-8F0A-310AB5FA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0" b="94017"/>
          <a:stretch/>
        </p:blipFill>
        <p:spPr>
          <a:xfrm>
            <a:off x="87279" y="733064"/>
            <a:ext cx="6585732" cy="4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2798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4D06E6CE-1A9B-4B44-B4D0-2E87EDBEB1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884"/>
          <a:stretch/>
        </p:blipFill>
        <p:spPr>
          <a:xfrm>
            <a:off x="87279" y="1302526"/>
            <a:ext cx="6585732" cy="530313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633945"/>
            <a:ext cx="6409531" cy="3848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205126" y="587952"/>
            <a:ext cx="4629665" cy="112144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</p:cNvCxnSpPr>
          <p:nvPr/>
        </p:nvCxnSpPr>
        <p:spPr>
          <a:xfrm flipV="1">
            <a:off x="6497815" y="1140099"/>
            <a:ext cx="693768" cy="6834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66087" y="563698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 the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fully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unresolved</a:t>
            </a:r>
            <a:r>
              <a:rPr lang="fr-FR" sz="1600" dirty="0">
                <a:solidFill>
                  <a:schemeClr val="bg1"/>
                </a:solidFill>
              </a:rPr>
              <a:t> : V&gt;0.99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CHARA =&gt; 330m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, VLTI =&gt; 130m)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SPICA =&gt; R band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H)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Total gain in </a:t>
            </a:r>
            <a:r>
              <a:rPr lang="fr-FR" sz="1600" dirty="0" err="1">
                <a:solidFill>
                  <a:schemeClr val="bg1"/>
                </a:solidFill>
              </a:rPr>
              <a:t>angular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= 6.25 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518806"/>
            <a:ext cx="6409531" cy="429132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80" y="4009682"/>
            <a:ext cx="6409528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18131" y="1819059"/>
            <a:ext cx="4629665" cy="1360672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496811" y="2499395"/>
            <a:ext cx="721320" cy="2339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6087" y="1839538"/>
            <a:ext cx="446920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can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 (V≈0.81 for B=330m). </a:t>
            </a:r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need</a:t>
            </a:r>
            <a:r>
              <a:rPr lang="fr-FR" sz="1600" dirty="0">
                <a:solidFill>
                  <a:schemeClr val="bg1"/>
                </a:solidFill>
              </a:rPr>
              <a:t> a good </a:t>
            </a:r>
            <a:r>
              <a:rPr lang="fr-FR" sz="1600" dirty="0" err="1">
                <a:solidFill>
                  <a:schemeClr val="bg1"/>
                </a:solidFill>
              </a:rPr>
              <a:t>accuracy</a:t>
            </a:r>
            <a:r>
              <a:rPr lang="fr-FR" sz="1600" dirty="0">
                <a:solidFill>
                  <a:schemeClr val="bg1"/>
                </a:solidFill>
              </a:rPr>
              <a:t> on the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!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No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cannot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limb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darkening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flattening</a:t>
            </a:r>
            <a:r>
              <a:rPr lang="fr-FR" sz="1600" dirty="0">
                <a:solidFill>
                  <a:schemeClr val="bg1"/>
                </a:solidFill>
              </a:rPr>
              <a:t> as the </a:t>
            </a:r>
            <a:r>
              <a:rPr lang="fr-FR" sz="1600" dirty="0" err="1">
                <a:solidFill>
                  <a:schemeClr val="bg1"/>
                </a:solidFill>
              </a:rPr>
              <a:t>the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resolve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enough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18130" y="3289393"/>
            <a:ext cx="4629665" cy="56801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 flipV="1">
            <a:off x="6496808" y="3573402"/>
            <a:ext cx="721322" cy="6391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79091" y="3317571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On VLTI, GRAVITY and MATISSE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On CHARA : SPICA and MYSTIC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6786BF3-A3CD-4B7D-8F0A-310AB5FA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0" b="94017"/>
          <a:stretch/>
        </p:blipFill>
        <p:spPr>
          <a:xfrm>
            <a:off x="87279" y="733064"/>
            <a:ext cx="6585732" cy="4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15203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4D06E6CE-1A9B-4B44-B4D0-2E87EDBEB1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884"/>
          <a:stretch/>
        </p:blipFill>
        <p:spPr>
          <a:xfrm>
            <a:off x="87279" y="1302526"/>
            <a:ext cx="6585732" cy="530313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40499-C3EE-4E09-B77A-5A322B0F3182}"/>
              </a:ext>
            </a:extLst>
          </p:cNvPr>
          <p:cNvSpPr/>
          <p:nvPr/>
        </p:nvSpPr>
        <p:spPr>
          <a:xfrm>
            <a:off x="88284" y="1633945"/>
            <a:ext cx="6409531" cy="384833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AACB9A5-9AA6-4A8C-8F1B-7873361AC68B}"/>
              </a:ext>
            </a:extLst>
          </p:cNvPr>
          <p:cNvSpPr/>
          <p:nvPr/>
        </p:nvSpPr>
        <p:spPr>
          <a:xfrm>
            <a:off x="87277" y="4517323"/>
            <a:ext cx="6409531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C03F16-B01D-46D4-BD53-494387915A44}"/>
              </a:ext>
            </a:extLst>
          </p:cNvPr>
          <p:cNvSpPr/>
          <p:nvPr/>
        </p:nvSpPr>
        <p:spPr>
          <a:xfrm>
            <a:off x="7205126" y="587952"/>
            <a:ext cx="4629665" cy="1121445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7933637E-B800-4EB3-95A5-9AE9857683A3}"/>
              </a:ext>
            </a:extLst>
          </p:cNvPr>
          <p:cNvCxnSpPr>
            <a:cxnSpLocks/>
          </p:cNvCxnSpPr>
          <p:nvPr/>
        </p:nvCxnSpPr>
        <p:spPr>
          <a:xfrm flipV="1">
            <a:off x="6497815" y="1140099"/>
            <a:ext cx="693768" cy="6834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8C443E-A4DB-4C49-8284-2440A9F10886}"/>
              </a:ext>
            </a:extLst>
          </p:cNvPr>
          <p:cNvSpPr txBox="1"/>
          <p:nvPr/>
        </p:nvSpPr>
        <p:spPr>
          <a:xfrm>
            <a:off x="7266087" y="563698"/>
            <a:ext cx="45687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No the </a:t>
            </a:r>
            <a:r>
              <a:rPr lang="fr-FR" sz="1600" dirty="0" err="1">
                <a:solidFill>
                  <a:schemeClr val="bg1"/>
                </a:solidFill>
              </a:rPr>
              <a:t>object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fully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unresolved</a:t>
            </a:r>
            <a:r>
              <a:rPr lang="fr-FR" sz="1600" dirty="0">
                <a:solidFill>
                  <a:schemeClr val="bg1"/>
                </a:solidFill>
              </a:rPr>
              <a:t> : V&gt;0.99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CHARA =&gt; 330m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, VLTI =&gt; 130m)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SPICA =&gt; R band (2.5 gain in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compared</a:t>
            </a:r>
            <a:r>
              <a:rPr lang="fr-FR" sz="1600" dirty="0">
                <a:solidFill>
                  <a:schemeClr val="bg1"/>
                </a:solidFill>
              </a:rPr>
              <a:t> to H)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Total gain in </a:t>
            </a:r>
            <a:r>
              <a:rPr lang="fr-FR" sz="1600" dirty="0" err="1">
                <a:solidFill>
                  <a:schemeClr val="bg1"/>
                </a:solidFill>
              </a:rPr>
              <a:t>angular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resolution</a:t>
            </a:r>
            <a:r>
              <a:rPr lang="fr-FR" sz="1600" dirty="0">
                <a:solidFill>
                  <a:schemeClr val="bg1"/>
                </a:solidFill>
              </a:rPr>
              <a:t> = 6.25 </a:t>
            </a:r>
          </a:p>
          <a:p>
            <a:pPr algn="just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2D41040-0AC5-4552-83A8-1F5DED546349}"/>
              </a:ext>
            </a:extLst>
          </p:cNvPr>
          <p:cNvSpPr/>
          <p:nvPr/>
        </p:nvSpPr>
        <p:spPr>
          <a:xfrm>
            <a:off x="87280" y="2518806"/>
            <a:ext cx="6409531" cy="429132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F38647F-F1DD-4098-A5CA-B5DB4BCCE43D}"/>
              </a:ext>
            </a:extLst>
          </p:cNvPr>
          <p:cNvSpPr/>
          <p:nvPr/>
        </p:nvSpPr>
        <p:spPr>
          <a:xfrm>
            <a:off x="87280" y="4009682"/>
            <a:ext cx="6409528" cy="405739"/>
          </a:xfrm>
          <a:prstGeom prst="rect">
            <a:avLst/>
          </a:prstGeom>
          <a:solidFill>
            <a:srgbClr val="00FF00">
              <a:alpha val="3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94BF64-974C-4D8F-8BC3-48867DD8E372}"/>
              </a:ext>
            </a:extLst>
          </p:cNvPr>
          <p:cNvSpPr/>
          <p:nvPr/>
        </p:nvSpPr>
        <p:spPr>
          <a:xfrm>
            <a:off x="7218131" y="1819059"/>
            <a:ext cx="4629665" cy="1360672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4F158D53-160A-40F0-B898-7464658F0CE4}"/>
              </a:ext>
            </a:extLst>
          </p:cNvPr>
          <p:cNvCxnSpPr>
            <a:cxnSpLocks/>
            <a:stCxn id="57" idx="3"/>
            <a:endCxn id="75" idx="1"/>
          </p:cNvCxnSpPr>
          <p:nvPr/>
        </p:nvCxnSpPr>
        <p:spPr>
          <a:xfrm flipV="1">
            <a:off x="6496811" y="2499395"/>
            <a:ext cx="721320" cy="23397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4AFE20E3-837F-4780-BD9C-770D4AE9529E}"/>
              </a:ext>
            </a:extLst>
          </p:cNvPr>
          <p:cNvSpPr txBox="1"/>
          <p:nvPr/>
        </p:nvSpPr>
        <p:spPr>
          <a:xfrm>
            <a:off x="7266087" y="1839538"/>
            <a:ext cx="446920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Yes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can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diameter</a:t>
            </a:r>
            <a:r>
              <a:rPr lang="fr-FR" sz="1600" dirty="0">
                <a:solidFill>
                  <a:schemeClr val="bg1"/>
                </a:solidFill>
              </a:rPr>
              <a:t> (V≈0.81 for B=330m). </a:t>
            </a:r>
            <a:r>
              <a:rPr lang="fr-FR" sz="1600" dirty="0" err="1">
                <a:solidFill>
                  <a:schemeClr val="bg1"/>
                </a:solidFill>
              </a:rPr>
              <a:t>However</a:t>
            </a:r>
            <a:r>
              <a:rPr lang="fr-FR" sz="1600" dirty="0">
                <a:solidFill>
                  <a:schemeClr val="bg1"/>
                </a:solidFill>
              </a:rPr>
              <a:t>,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need</a:t>
            </a:r>
            <a:r>
              <a:rPr lang="fr-FR" sz="1600" dirty="0">
                <a:solidFill>
                  <a:schemeClr val="bg1"/>
                </a:solidFill>
              </a:rPr>
              <a:t> a good </a:t>
            </a:r>
            <a:r>
              <a:rPr lang="fr-FR" sz="1600" dirty="0" err="1">
                <a:solidFill>
                  <a:schemeClr val="bg1"/>
                </a:solidFill>
              </a:rPr>
              <a:t>accuracy</a:t>
            </a:r>
            <a:r>
              <a:rPr lang="fr-FR" sz="1600" dirty="0">
                <a:solidFill>
                  <a:schemeClr val="bg1"/>
                </a:solidFill>
              </a:rPr>
              <a:t> on the </a:t>
            </a:r>
            <a:r>
              <a:rPr lang="fr-FR" sz="1600" dirty="0" err="1">
                <a:solidFill>
                  <a:schemeClr val="bg1"/>
                </a:solidFill>
              </a:rPr>
              <a:t>measurements</a:t>
            </a:r>
            <a:r>
              <a:rPr lang="fr-FR" sz="1600" dirty="0">
                <a:solidFill>
                  <a:schemeClr val="bg1"/>
                </a:solidFill>
              </a:rPr>
              <a:t>!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No </a:t>
            </a:r>
            <a:r>
              <a:rPr lang="fr-FR" sz="1600" dirty="0" err="1">
                <a:solidFill>
                  <a:schemeClr val="bg1"/>
                </a:solidFill>
              </a:rPr>
              <a:t>we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cannot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constrain</a:t>
            </a:r>
            <a:r>
              <a:rPr lang="fr-FR" sz="1600" dirty="0">
                <a:solidFill>
                  <a:schemeClr val="bg1"/>
                </a:solidFill>
              </a:rPr>
              <a:t> the </a:t>
            </a:r>
            <a:r>
              <a:rPr lang="fr-FR" sz="1600" dirty="0" err="1">
                <a:solidFill>
                  <a:schemeClr val="bg1"/>
                </a:solidFill>
              </a:rPr>
              <a:t>limb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darkening</a:t>
            </a:r>
            <a:r>
              <a:rPr lang="fr-FR" sz="1600" dirty="0">
                <a:solidFill>
                  <a:schemeClr val="bg1"/>
                </a:solidFill>
              </a:rPr>
              <a:t> or </a:t>
            </a:r>
            <a:r>
              <a:rPr lang="fr-FR" sz="1600" dirty="0" err="1">
                <a:solidFill>
                  <a:schemeClr val="bg1"/>
                </a:solidFill>
              </a:rPr>
              <a:t>flattening</a:t>
            </a:r>
            <a:r>
              <a:rPr lang="fr-FR" sz="1600" dirty="0">
                <a:solidFill>
                  <a:schemeClr val="bg1"/>
                </a:solidFill>
              </a:rPr>
              <a:t> as the </a:t>
            </a:r>
            <a:r>
              <a:rPr lang="fr-FR" sz="1600" dirty="0" err="1">
                <a:solidFill>
                  <a:schemeClr val="bg1"/>
                </a:solidFill>
              </a:rPr>
              <a:t>the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is</a:t>
            </a:r>
            <a:r>
              <a:rPr lang="fr-FR" sz="1600" dirty="0">
                <a:solidFill>
                  <a:schemeClr val="bg1"/>
                </a:solidFill>
              </a:rPr>
              <a:t> not </a:t>
            </a:r>
            <a:r>
              <a:rPr lang="fr-FR" sz="1600" dirty="0" err="1">
                <a:solidFill>
                  <a:schemeClr val="bg1"/>
                </a:solidFill>
              </a:rPr>
              <a:t>resolve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enough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B799FFD-7C69-492D-8F01-EBE5EFEF72F0}"/>
              </a:ext>
            </a:extLst>
          </p:cNvPr>
          <p:cNvSpPr/>
          <p:nvPr/>
        </p:nvSpPr>
        <p:spPr>
          <a:xfrm>
            <a:off x="7218130" y="3289393"/>
            <a:ext cx="4629665" cy="568017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C3C05F2-02F5-4901-AB30-01D8945DFB92}"/>
              </a:ext>
            </a:extLst>
          </p:cNvPr>
          <p:cNvCxnSpPr>
            <a:cxnSpLocks/>
            <a:stCxn id="64" idx="3"/>
            <a:endCxn id="98" idx="1"/>
          </p:cNvCxnSpPr>
          <p:nvPr/>
        </p:nvCxnSpPr>
        <p:spPr>
          <a:xfrm flipV="1">
            <a:off x="6496808" y="3573402"/>
            <a:ext cx="721322" cy="6391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1F5CD132-1BEE-4788-B4FA-7424CD12937B}"/>
              </a:ext>
            </a:extLst>
          </p:cNvPr>
          <p:cNvSpPr txBox="1"/>
          <p:nvPr/>
        </p:nvSpPr>
        <p:spPr>
          <a:xfrm>
            <a:off x="7279091" y="3317571"/>
            <a:ext cx="45687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600" dirty="0">
                <a:solidFill>
                  <a:schemeClr val="bg1"/>
                </a:solidFill>
              </a:rPr>
              <a:t>On VLTI, GRAVITY and MATISSE </a:t>
            </a:r>
          </a:p>
          <a:p>
            <a:pPr algn="just"/>
            <a:r>
              <a:rPr lang="fr-FR" sz="1600" dirty="0">
                <a:solidFill>
                  <a:schemeClr val="bg1"/>
                </a:solidFill>
              </a:rPr>
              <a:t>On CHARA : SPICA and MYSTIC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6786BF3-A3CD-4B7D-8F0A-310AB5FA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0" b="94017"/>
          <a:stretch/>
        </p:blipFill>
        <p:spPr>
          <a:xfrm>
            <a:off x="87279" y="733064"/>
            <a:ext cx="6585732" cy="4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8918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FB378A5-50B0-4D65-A9D2-9BC3ABABA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916" y="885525"/>
            <a:ext cx="8408495" cy="538841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AC026FDD-6168-4EFB-A85A-7E7BD5AC2DD7}"/>
              </a:ext>
            </a:extLst>
          </p:cNvPr>
          <p:cNvCxnSpPr/>
          <p:nvPr/>
        </p:nvCxnSpPr>
        <p:spPr>
          <a:xfrm>
            <a:off x="2117558" y="2328450"/>
            <a:ext cx="2310063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38BF877-C911-42DB-87DB-95D4152F17E4}"/>
              </a:ext>
            </a:extLst>
          </p:cNvPr>
          <p:cNvCxnSpPr/>
          <p:nvPr/>
        </p:nvCxnSpPr>
        <p:spPr>
          <a:xfrm>
            <a:off x="4897654" y="2328450"/>
            <a:ext cx="2310063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B1A3D0FD-C29E-4AA7-BF12-7CD164789DDA}"/>
              </a:ext>
            </a:extLst>
          </p:cNvPr>
          <p:cNvCxnSpPr/>
          <p:nvPr/>
        </p:nvCxnSpPr>
        <p:spPr>
          <a:xfrm>
            <a:off x="7686622" y="2325982"/>
            <a:ext cx="2310063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347884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43551BB-79BB-4096-A3E3-8003433875CA}"/>
              </a:ext>
            </a:extLst>
          </p:cNvPr>
          <p:cNvSpPr txBox="1"/>
          <p:nvPr/>
        </p:nvSpPr>
        <p:spPr>
          <a:xfrm>
            <a:off x="0" y="0"/>
            <a:ext cx="4249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The 10th VLTI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School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of </a:t>
            </a:r>
            <a:r>
              <a:rPr lang="fr-FR" sz="1600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sz="1600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FAEEE7-4E1D-4EBB-A5EC-73E9F214D932}"/>
              </a:ext>
            </a:extLst>
          </p:cNvPr>
          <p:cNvSpPr/>
          <p:nvPr/>
        </p:nvSpPr>
        <p:spPr>
          <a:xfrm>
            <a:off x="4942114" y="0"/>
            <a:ext cx="724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Practice session I: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Interferometry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basics </a:t>
            </a:r>
            <a:r>
              <a:rPr lang="fr-FR" dirty="0" err="1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with</a:t>
            </a:r>
            <a:r>
              <a:rPr lang="fr-FR" dirty="0">
                <a:solidFill>
                  <a:srgbClr val="009A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 ASPRO</a:t>
            </a:r>
            <a:endParaRPr lang="en-US" sz="3600" dirty="0">
              <a:solidFill>
                <a:srgbClr val="009A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2BF290-11FE-4976-AF01-29C2018604D2}"/>
              </a:ext>
            </a:extLst>
          </p:cNvPr>
          <p:cNvSpPr txBox="1"/>
          <p:nvPr/>
        </p:nvSpPr>
        <p:spPr>
          <a:xfrm rot="784619">
            <a:off x="10629141" y="13849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inecraft" panose="02000603000000000000" pitchFamily="2" charset="0"/>
                <a:ea typeface="Minecraft" panose="02000603000000000000" pitchFamily="2" charset="0"/>
              </a:rPr>
              <a:t>Corrections</a:t>
            </a:r>
            <a:endParaRPr lang="en-US" sz="800" dirty="0">
              <a:solidFill>
                <a:srgbClr val="FF0000"/>
              </a:solidFill>
              <a:latin typeface="Minecraft" panose="02000603000000000000" pitchFamily="2" charset="0"/>
              <a:ea typeface="Minecraft" panose="02000603000000000000" pitchFamily="2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FB378A5-50B0-4D65-A9D2-9BC3ABABA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916" y="885525"/>
            <a:ext cx="8408495" cy="538841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AC026FDD-6168-4EFB-A85A-7E7BD5AC2DD7}"/>
              </a:ext>
            </a:extLst>
          </p:cNvPr>
          <p:cNvCxnSpPr/>
          <p:nvPr/>
        </p:nvCxnSpPr>
        <p:spPr>
          <a:xfrm>
            <a:off x="2117558" y="2328450"/>
            <a:ext cx="2310063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38BF877-C911-42DB-87DB-95D4152F17E4}"/>
              </a:ext>
            </a:extLst>
          </p:cNvPr>
          <p:cNvCxnSpPr/>
          <p:nvPr/>
        </p:nvCxnSpPr>
        <p:spPr>
          <a:xfrm>
            <a:off x="4897654" y="2328450"/>
            <a:ext cx="2310063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B1A3D0FD-C29E-4AA7-BF12-7CD164789DDA}"/>
              </a:ext>
            </a:extLst>
          </p:cNvPr>
          <p:cNvCxnSpPr/>
          <p:nvPr/>
        </p:nvCxnSpPr>
        <p:spPr>
          <a:xfrm>
            <a:off x="7686622" y="2325982"/>
            <a:ext cx="2310063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FAF888EE-6C4C-4C6F-AEF0-2D63BFD172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89" r="4817" b="2444"/>
          <a:stretch/>
        </p:blipFill>
        <p:spPr>
          <a:xfrm>
            <a:off x="1801916" y="3623792"/>
            <a:ext cx="8408495" cy="271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4687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6294</TotalTime>
  <Words>6171</Words>
  <Application>Microsoft Office PowerPoint</Application>
  <PresentationFormat>Grand écran</PresentationFormat>
  <Paragraphs>794</Paragraphs>
  <Slides>106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106</vt:i4>
      </vt:variant>
    </vt:vector>
  </HeadingPairs>
  <TitlesOfParts>
    <vt:vector size="112" baseType="lpstr">
      <vt:lpstr>Arial</vt:lpstr>
      <vt:lpstr>Calibri</vt:lpstr>
      <vt:lpstr>Calibri Light</vt:lpstr>
      <vt:lpstr>Cambria Math</vt:lpstr>
      <vt:lpstr>Minecraft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Anthony Meilland</dc:creator>
  <cp:lastModifiedBy>Anthony Meilland</cp:lastModifiedBy>
  <cp:revision>136</cp:revision>
  <dcterms:created xsi:type="dcterms:W3CDTF">2021-06-02T06:15:28Z</dcterms:created>
  <dcterms:modified xsi:type="dcterms:W3CDTF">2021-06-10T10:31:58Z</dcterms:modified>
</cp:coreProperties>
</file>