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6" r:id="rId3"/>
    <p:sldId id="275" r:id="rId4"/>
    <p:sldId id="258" r:id="rId5"/>
    <p:sldId id="270" r:id="rId6"/>
    <p:sldId id="271" r:id="rId7"/>
    <p:sldId id="259" r:id="rId8"/>
    <p:sldId id="280" r:id="rId9"/>
    <p:sldId id="281" r:id="rId10"/>
    <p:sldId id="272" r:id="rId11"/>
    <p:sldId id="282" r:id="rId12"/>
    <p:sldId id="278" r:id="rId13"/>
    <p:sldId id="274" r:id="rId14"/>
    <p:sldId id="277" r:id="rId15"/>
    <p:sldId id="285" r:id="rId16"/>
    <p:sldId id="310" r:id="rId17"/>
    <p:sldId id="287" r:id="rId18"/>
    <p:sldId id="289" r:id="rId19"/>
    <p:sldId id="288" r:id="rId20"/>
    <p:sldId id="290" r:id="rId21"/>
    <p:sldId id="293" r:id="rId22"/>
    <p:sldId id="294" r:id="rId23"/>
    <p:sldId id="286" r:id="rId24"/>
    <p:sldId id="295" r:id="rId25"/>
    <p:sldId id="296" r:id="rId26"/>
    <p:sldId id="297" r:id="rId27"/>
    <p:sldId id="298" r:id="rId28"/>
    <p:sldId id="291" r:id="rId29"/>
    <p:sldId id="397" r:id="rId30"/>
    <p:sldId id="301" r:id="rId31"/>
    <p:sldId id="302" r:id="rId32"/>
    <p:sldId id="303" r:id="rId33"/>
    <p:sldId id="299" r:id="rId34"/>
    <p:sldId id="309" r:id="rId35"/>
    <p:sldId id="300" r:id="rId36"/>
    <p:sldId id="305" r:id="rId37"/>
    <p:sldId id="308" r:id="rId38"/>
    <p:sldId id="307" r:id="rId39"/>
    <p:sldId id="319" r:id="rId40"/>
    <p:sldId id="304" r:id="rId41"/>
    <p:sldId id="312" r:id="rId42"/>
    <p:sldId id="263" r:id="rId43"/>
    <p:sldId id="321" r:id="rId44"/>
    <p:sldId id="322" r:id="rId45"/>
    <p:sldId id="323" r:id="rId46"/>
    <p:sldId id="325" r:id="rId47"/>
    <p:sldId id="327" r:id="rId48"/>
    <p:sldId id="326" r:id="rId49"/>
    <p:sldId id="328" r:id="rId50"/>
    <p:sldId id="329" r:id="rId51"/>
    <p:sldId id="331" r:id="rId52"/>
    <p:sldId id="332" r:id="rId53"/>
    <p:sldId id="330" r:id="rId54"/>
    <p:sldId id="324" r:id="rId55"/>
    <p:sldId id="334" r:id="rId56"/>
    <p:sldId id="333" r:id="rId57"/>
    <p:sldId id="313" r:id="rId58"/>
    <p:sldId id="337" r:id="rId59"/>
    <p:sldId id="264" r:id="rId60"/>
    <p:sldId id="336" r:id="rId61"/>
    <p:sldId id="338" r:id="rId62"/>
    <p:sldId id="340" r:id="rId63"/>
    <p:sldId id="341" r:id="rId64"/>
    <p:sldId id="342" r:id="rId65"/>
    <p:sldId id="343" r:id="rId66"/>
    <p:sldId id="344" r:id="rId67"/>
    <p:sldId id="339" r:id="rId68"/>
    <p:sldId id="335" r:id="rId69"/>
    <p:sldId id="363" r:id="rId70"/>
    <p:sldId id="315" r:id="rId71"/>
    <p:sldId id="265" r:id="rId72"/>
    <p:sldId id="365" r:id="rId73"/>
    <p:sldId id="364" r:id="rId74"/>
    <p:sldId id="362" r:id="rId75"/>
    <p:sldId id="366" r:id="rId76"/>
    <p:sldId id="346" r:id="rId77"/>
    <p:sldId id="367" r:id="rId78"/>
    <p:sldId id="368" r:id="rId79"/>
    <p:sldId id="351" r:id="rId80"/>
    <p:sldId id="361" r:id="rId81"/>
    <p:sldId id="348" r:id="rId82"/>
    <p:sldId id="349" r:id="rId83"/>
    <p:sldId id="350" r:id="rId84"/>
    <p:sldId id="369" r:id="rId85"/>
    <p:sldId id="352" r:id="rId86"/>
    <p:sldId id="370" r:id="rId87"/>
    <p:sldId id="345" r:id="rId88"/>
    <p:sldId id="266" r:id="rId89"/>
    <p:sldId id="372" r:id="rId90"/>
    <p:sldId id="373" r:id="rId91"/>
    <p:sldId id="371" r:id="rId92"/>
    <p:sldId id="375" r:id="rId93"/>
    <p:sldId id="374" r:id="rId94"/>
    <p:sldId id="378" r:id="rId95"/>
    <p:sldId id="377" r:id="rId96"/>
    <p:sldId id="379" r:id="rId97"/>
    <p:sldId id="316" r:id="rId98"/>
    <p:sldId id="268" r:id="rId99"/>
    <p:sldId id="380" r:id="rId100"/>
    <p:sldId id="381" r:id="rId101"/>
    <p:sldId id="385" r:id="rId102"/>
    <p:sldId id="384" r:id="rId103"/>
    <p:sldId id="382" r:id="rId104"/>
    <p:sldId id="356" r:id="rId105"/>
    <p:sldId id="386" r:id="rId106"/>
    <p:sldId id="383" r:id="rId107"/>
    <p:sldId id="357" r:id="rId108"/>
    <p:sldId id="387" r:id="rId109"/>
    <p:sldId id="358" r:id="rId110"/>
    <p:sldId id="388" r:id="rId111"/>
    <p:sldId id="267" r:id="rId112"/>
    <p:sldId id="390" r:id="rId113"/>
    <p:sldId id="391" r:id="rId114"/>
    <p:sldId id="360" r:id="rId115"/>
    <p:sldId id="389" r:id="rId116"/>
    <p:sldId id="359" r:id="rId117"/>
    <p:sldId id="392" r:id="rId118"/>
    <p:sldId id="396" r:id="rId119"/>
    <p:sldId id="394" r:id="rId120"/>
    <p:sldId id="395" r:id="rId121"/>
    <p:sldId id="393" r:id="rId122"/>
    <p:sldId id="318" r:id="rId123"/>
    <p:sldId id="269" r:id="rId1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009A00"/>
    <a:srgbClr val="223C6C"/>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7072" autoAdjust="0"/>
    <p:restoredTop sz="94660"/>
  </p:normalViewPr>
  <p:slideViewPr>
    <p:cSldViewPr snapToGrid="0">
      <p:cViewPr varScale="1">
        <p:scale>
          <a:sx n="105" d="100"/>
          <a:sy n="105" d="100"/>
        </p:scale>
        <p:origin x="102" y="3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4T10:25:34.043"/>
    </inkml:context>
    <inkml:brush xml:id="br0">
      <inkml:brushProperty name="width" value="0.05" units="cm"/>
      <inkml:brushProperty name="height" value="0.05" units="cm"/>
      <inkml:brushProperty name="color" value="#E71224"/>
      <inkml:brushProperty name="ignorePressure" value="1"/>
    </inkml:brush>
  </inkml:definitions>
  <inkml:trace contextRef="#ctx0" brushRef="#br0">1 1,'5'0,"3"5,15 19,16 28,19 16,9 13,6 11,6-1,2-3,-2 0,2-5,-1-4,-3-10,-4-6,-8-14,-10-14,-14-15</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4T10:26:55.720"/>
    </inkml:context>
    <inkml:brush xml:id="br0">
      <inkml:brushProperty name="width" value="0.05" units="cm"/>
      <inkml:brushProperty name="height" value="0.05" units="cm"/>
      <inkml:brushProperty name="color" value="#E71224"/>
      <inkml:brushProperty name="ignorePressure" value="1"/>
    </inkml:brush>
  </inkml:definitions>
  <inkml:trace contextRef="#ctx0" brushRef="#br0">991 0,'-37'2,"-1"1,1 1,-55 15,-108 41,78-21,-150 57,114-37,124-48</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5T09:33:47.255"/>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571 1,'-21'-1,"-1"2,1 1,-22 3,35-2,-1-1,1 1,0 0,0 0,1 1,-1 0,1 1,-1-1,1 1,-9 9,-10 13,1 1,1 1,2 1,1 1,1 1,2 0,-18 42,-82 254,112-309,-8 33,1 0,3 1,-5 89,13 164,4-193,27 351,-16-372,4 0,4-2,35 90,-12-60,5-2,82 138,201 255,-112-185,-217-320,2-1,-1 0,1 0,-1 0,1 0,1-1,-1 1,1-1,-1-1,1 1,0-1,1 0,-1 0,0-1,1 0,11 2,-5-2,-1 0,1-1,0-1,-1 0,1-1,-1-1,1 1,13-5,-19 3,0 1,-1-1,1-1,-1 1,0-1,0 0,0 0,-1-1,0 0,0 0,0 0,0 0,-1-1,1 0,-2 0,1 0,4-10,2-6,-1-1,-1 0,9-44,7-74,6-203,-23 245,9-791,-23 774,-6 0,-31-134,29 190,-3 1,-3 1,-30-61,-96-158,101 194,15 31,-2 2,-2 2,-2 1,-2 2,-2 1,-2 2,-2 3,-71-50,115 88,-15-10,1-1,-19-18,21 15</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5T09:33:52.456"/>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0 566,'10'1,"0"1,0 0,0 1,-1 0,1 1,13 6,0 0,63 21,144 32,97-1,-184-38,1001 170,-1104-186,-30-5,0 0,0-1,1 0,-1-1,1 0,-1 0,1-1,19-3,-30 3,0 0,0 0,1 0,-1 0,0 0,0 0,0 0,0 0,1-1,-1 1,0 0,0 0,0 0,0 0,0 0,0 0,0-1,1 1,-1 0,0 0,0 0,0 0,0-1,0 1,0 0,0 0,0 0,0 0,0-1,0 1,0 0,0 0,0 0,0-1,0 1,0 0,0 0,0 0,0 0,-1-1,1 1,0 0,0 0,0 0,0 0,0 0,0 0,-1-1,-13-11,-39-20,-2 3,-109-42,94 43,-897-317,936 335,43 9,54 13,107 23,1-7,315 9,-481-37,1 0,0 0,-1-1,1-1,12-2,-21 4,0 0,1 0,-1 0,1-1,-1 1,1 0,-1 0,0 0,1-1,-1 1,0 0,1 0,-1-1,0 1,1 0,-1-1,0 1,1 0,-1-1,0 1,0 0,1-1,-1 1,0-1,0 1,0 0,0-1,0 1,0-1,0 1,0-1,0 1,0-1,0 1,0 0,0-1,0 1,0-1,-2-2,1 1,-1 0,0 0,0 0,0 0,0 0,0 1,-1-1,1 0,-1 1,-2-2,-29-14,-1 1,0 2,-1 1,-42-8,-154-21,135 30,0 3,-188 10,283-1,0 0,0 1,-1-1,1 0,0 1,0-1,0 1,0 0,0 0,0 0,0 0,0 0,0 0,0 0,1 1,-1-1,0 1,1-1,-1 1,1-1,-2 4,2-3,1-1,0 1,0-1,0 1,0-1,0 0,1 1,-1-1,0 1,1-1,-1 0,1 1,-1-1,1 0,-1 1,1-1,0 0,0 0,0 0,0 0,0 0,0 0,0 0,0 0,0 0,0 0,0 0,1-1,-1 1,0 0,1-1,-1 0,0 1,2 0,24 9,0-2,1 0,0-2,0 0,0-3,1 0,-1-1,43-4,-57-3,-22-3,-33-8,-106-23,-290-39,424 76,1 1,0 1,-1 0,1 0,-14 3,24-3,0 1,0-1,0 0,0 1,0 0,0-1,1 1,-1 0,0 0,0 0,1 0,-1 0,0 0,1 0,-1 1,1-1,0 1,-1-1,1 1,0-1,0 1,0 0,0-1,0 1,0 0,1 0,-1 0,1 0,-1 0,1 0,0 0,-1-1,1 1,0 0,0 0,1 0,-1 0,1 3,1 3,0-1,0 0,1-1,0 1,0 0,1-1,0 0,0 0,0 0,11 10,59 49,-72-64,46 35,3-3,0-2,82 36,176 50,-250-98,1-3,1-2,0-3,0-3,76 1,-130-9,-1-1,1 1,0-1,0 0,0 0,0-1,-1 0,1 0,-1-1,0 0,1 0,-1 0,-1-1,1 0,0 0,-1-1,0 1,0-1,0 0,-1 0,1-1,-1 1,-1-1,1 0,-1 0,0 0,0-1,-1 1,0-1,0 1,2-11,-1 1,-1-1,-1 1,0-1,-1 1,0-1,-2 1,0-1,-1 1,0 0,-2 0,1 0,-12-22,0 8,-2 0,-1 2,-2 0,0 2,-2 0,-1 1,-1 2,-53-40,15 20,-1 3,-135-63,195 101,-21-11,1 2,-1 1,-1 1,1 1,-2 1,1 2,-42-4,65 8,0 1,1 0,-1 1,0-1,1 0,-1 1,0-1,1 1,-1 0,1 0,-1 0,1 0,0 0,-1 1,1-1,0 1,0-1,0 1,0 0,0 0,-1 2,1-1,0 0,1 1,-1-1,1 1,0-1,0 1,0 0,1-1,-1 1,1 0,0-1,0 1,1 7,6 32</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5T13:38:47.769"/>
    </inkml:context>
    <inkml:brush xml:id="br0">
      <inkml:brushProperty name="width" value="0.05" units="cm"/>
      <inkml:brushProperty name="height" value="0.05" units="cm"/>
      <inkml:brushProperty name="color" value="#E71224"/>
      <inkml:brushProperty name="ignorePressure" value="1"/>
    </inkml:brush>
  </inkml:definitions>
  <inkml:trace contextRef="#ctx0" brushRef="#br0">0 0,'0'0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4T10:25:34.527"/>
    </inkml:context>
    <inkml:brush xml:id="br0">
      <inkml:brushProperty name="width" value="0.05" units="cm"/>
      <inkml:brushProperty name="height" value="0.05" units="cm"/>
      <inkml:brushProperty name="color" value="#E71224"/>
      <inkml:brushProperty name="ignorePressure" value="1"/>
    </inkml:brush>
  </inkml:definitions>
  <inkml:trace contextRef="#ctx0" brushRef="#br0">1905 0,'-17'0,"-28"12,-29 19,-29 28,-20 21,-6 7,-4 6,-7 5,-7 7,-13 3,-7-6,8-9,19-14,23-21,20-15,27-9,19-10,18-10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4T10:25:35.310"/>
    </inkml:context>
    <inkml:brush xml:id="br0">
      <inkml:brushProperty name="width" value="0.05" units="cm"/>
      <inkml:brushProperty name="height" value="0.05" units="cm"/>
      <inkml:brushProperty name="color" value="#E71224"/>
      <inkml:brushProperty name="ignorePressure" value="1"/>
    </inkml:brush>
  </inkml:definitions>
  <inkml:trace contextRef="#ctx0" brushRef="#br0">1 1,'5'0,"19"17,17 16,12 15,14 20,18 23,29 22,28 27,18 17,-2-1,-4-11,-24-18,-27-25,-27-31,-25-21,-22-19</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4T10:25:35.826"/>
    </inkml:context>
    <inkml:brush xml:id="br0">
      <inkml:brushProperty name="width" value="0.05" units="cm"/>
      <inkml:brushProperty name="height" value="0.05" units="cm"/>
      <inkml:brushProperty name="color" value="#E71224"/>
      <inkml:brushProperty name="ignorePressure" value="1"/>
    </inkml:brush>
  </inkml:definitions>
  <inkml:trace contextRef="#ctx0" brushRef="#br0">1751 1,'-11'0,"-21"11,-27 15,-31 20,-24 13,-25 14,-12 5,-14 1,-12-7,-10-11,10-9,18-9,31-6,31-9,33-9</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4T10:25:50.607"/>
    </inkml:context>
    <inkml:brush xml:id="br0">
      <inkml:brushProperty name="width" value="0.05" units="cm"/>
      <inkml:brushProperty name="height" value="0.05" units="cm"/>
      <inkml:brushProperty name="color" value="#E71224"/>
      <inkml:brushProperty name="ignorePressure" value="1"/>
    </inkml:brush>
  </inkml:definitions>
  <inkml:trace contextRef="#ctx0" brushRef="#br0">0 0,'1'11,"0"0,1 0,0 0,1 0,0 0,0-1,1 1,1-1,9 17,8 8,34 41,-24-34,286 370,-271-357,2-2,74 63,-4-6,-76-67,86 80,-108-106</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4T10:25:51.305"/>
    </inkml:context>
    <inkml:brush xml:id="br0">
      <inkml:brushProperty name="width" value="0.05" units="cm"/>
      <inkml:brushProperty name="height" value="0.05" units="cm"/>
      <inkml:brushProperty name="color" value="#E71224"/>
      <inkml:brushProperty name="ignorePressure" value="1"/>
    </inkml:brush>
  </inkml:definitions>
  <inkml:trace contextRef="#ctx0" brushRef="#br0">1186 1,'-12'1,"0"1,0 0,0 1,0 1,0-1,1 2,-1 0,1 0,-13 9,9-6,-73 42,2 5,-95 76,-147 150,230-195,33-23,51-46,-2-1,0-1,-1 0,0-1,-1-1,0-1,-36 18,29-22</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4T10:26:03.740"/>
    </inkml:context>
    <inkml:brush xml:id="br0">
      <inkml:brushProperty name="width" value="0.05" units="cm"/>
      <inkml:brushProperty name="height" value="0.05" units="cm"/>
      <inkml:brushProperty name="color" value="#E71224"/>
      <inkml:brushProperty name="ignorePressure" value="1"/>
    </inkml:brush>
  </inkml:definitions>
  <inkml:trace contextRef="#ctx0" brushRef="#br0">1 0,'0'0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4T10:26:54.541"/>
    </inkml:context>
    <inkml:brush xml:id="br0">
      <inkml:brushProperty name="width" value="0.05" units="cm"/>
      <inkml:brushProperty name="height" value="0.05" units="cm"/>
      <inkml:brushProperty name="color" value="#E71224"/>
      <inkml:brushProperty name="ignorePressure" value="1"/>
    </inkml:brush>
  </inkml:definitions>
  <inkml:trace contextRef="#ctx0" brushRef="#br0">0 1858,'19'-11,"-2"0,1-2,-2 0,1 0,21-26,9-6,77-63,5 5,4 6,4 6,294-144,-355 202,-16 9,-1-3,-1-3,-2-2,65-48,-108 68,-1 0,0-1,-1-1,-1 1,13-23,-15 22,1 0,0 1,1 0,1 0,0 1,22-18,8 1,-2-2,-1-1,-1-2,-2-2,35-45,1-32,-49 74,38-51,-46 75,1 0,0 1,1 0,29-18,25-22,-55 40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4T10:26:55.104"/>
    </inkml:context>
    <inkml:brush xml:id="br0">
      <inkml:brushProperty name="width" value="0.05" units="cm"/>
      <inkml:brushProperty name="height" value="0.05" units="cm"/>
      <inkml:brushProperty name="color" value="#E71224"/>
      <inkml:brushProperty name="ignorePressure" value="1"/>
    </inkml:brush>
  </inkml:definitions>
  <inkml:trace contextRef="#ctx0" brushRef="#br0">135 1,'0'5,"-5"8,-3 13,1 13,1 11,-4 14,0 8,-4 2,1 0,-4-2,2-6,2-4,5-7,3-8,2-5,2-5,1-2,1-8</inkml:trace>
</inkml:ink>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pic>
        <p:nvPicPr>
          <p:cNvPr id="7" name="Image 6" descr="Une image contenant sombre, silhouette, ciel nocturne&#10;&#10;Description générée automatiquement">
            <a:extLst>
              <a:ext uri="{FF2B5EF4-FFF2-40B4-BE49-F238E27FC236}">
                <a16:creationId xmlns:a16="http://schemas.microsoft.com/office/drawing/2014/main" id="{9814C5D6-EBA9-4166-B54F-529254796BB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1"/>
          </a:xfrm>
          <a:prstGeom prst="rect">
            <a:avLst/>
          </a:prstGeom>
        </p:spPr>
      </p:pic>
      <p:sp>
        <p:nvSpPr>
          <p:cNvPr id="2" name="Titre 1">
            <a:extLst>
              <a:ext uri="{FF2B5EF4-FFF2-40B4-BE49-F238E27FC236}">
                <a16:creationId xmlns:a16="http://schemas.microsoft.com/office/drawing/2014/main" id="{5FF153D9-D77D-499B-B19E-19D19589E57D}"/>
              </a:ext>
            </a:extLst>
          </p:cNvPr>
          <p:cNvSpPr>
            <a:spLocks noGrp="1"/>
          </p:cNvSpPr>
          <p:nvPr>
            <p:ph type="ctrTitle"/>
          </p:nvPr>
        </p:nvSpPr>
        <p:spPr>
          <a:xfrm>
            <a:off x="1524000" y="1122363"/>
            <a:ext cx="9144000" cy="2387600"/>
          </a:xfrm>
        </p:spPr>
        <p:txBody>
          <a:bodyPr anchor="b"/>
          <a:lstStyle>
            <a:lvl1pPr algn="ctr">
              <a:defRPr sz="6000">
                <a:solidFill>
                  <a:schemeClr val="bg1"/>
                </a:solidFill>
              </a:defRPr>
            </a:lvl1pPr>
          </a:lstStyle>
          <a:p>
            <a:r>
              <a:rPr lang="fr-FR" dirty="0"/>
              <a:t>Modifiez le style du titre</a:t>
            </a:r>
            <a:endParaRPr lang="en-US" dirty="0"/>
          </a:p>
        </p:txBody>
      </p:sp>
      <p:sp>
        <p:nvSpPr>
          <p:cNvPr id="3" name="Sous-titre 2">
            <a:extLst>
              <a:ext uri="{FF2B5EF4-FFF2-40B4-BE49-F238E27FC236}">
                <a16:creationId xmlns:a16="http://schemas.microsoft.com/office/drawing/2014/main" id="{9904A543-7A8A-4EFE-8B56-1A3B1186E5B6}"/>
              </a:ext>
            </a:extLst>
          </p:cNvPr>
          <p:cNvSpPr>
            <a:spLocks noGrp="1"/>
          </p:cNvSpPr>
          <p:nvPr>
            <p:ph type="subTitle" idx="1"/>
          </p:nvPr>
        </p:nvSpPr>
        <p:spPr>
          <a:xfrm>
            <a:off x="1524000" y="3602038"/>
            <a:ext cx="9144000" cy="1655762"/>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Modifiez le style des sous-titres du masque</a:t>
            </a:r>
            <a:endParaRPr lang="en-US" dirty="0"/>
          </a:p>
        </p:txBody>
      </p:sp>
      <p:sp>
        <p:nvSpPr>
          <p:cNvPr id="4" name="Espace réservé de la date 3">
            <a:extLst>
              <a:ext uri="{FF2B5EF4-FFF2-40B4-BE49-F238E27FC236}">
                <a16:creationId xmlns:a16="http://schemas.microsoft.com/office/drawing/2014/main" id="{8CFB4DAB-5000-4BED-8C92-5B74D27A132B}"/>
              </a:ext>
            </a:extLst>
          </p:cNvPr>
          <p:cNvSpPr>
            <a:spLocks noGrp="1"/>
          </p:cNvSpPr>
          <p:nvPr>
            <p:ph type="dt" sz="half" idx="10"/>
          </p:nvPr>
        </p:nvSpPr>
        <p:spPr/>
        <p:txBody>
          <a:bodyPr/>
          <a:lstStyle>
            <a:lvl1pPr>
              <a:defRPr>
                <a:solidFill>
                  <a:srgbClr val="00FF00"/>
                </a:solidFill>
                <a:latin typeface="Minecraft" panose="02000603000000000000" pitchFamily="2" charset="0"/>
                <a:ea typeface="Minecraft" panose="02000603000000000000" pitchFamily="2" charset="0"/>
              </a:defRPr>
            </a:lvl1pPr>
          </a:lstStyle>
          <a:p>
            <a:r>
              <a:rPr lang="fr-FR" dirty="0"/>
              <a:t>June 7-18, 2021</a:t>
            </a:r>
            <a:endParaRPr lang="en-US" dirty="0"/>
          </a:p>
        </p:txBody>
      </p:sp>
      <p:sp>
        <p:nvSpPr>
          <p:cNvPr id="5" name="Espace réservé du pied de page 4">
            <a:extLst>
              <a:ext uri="{FF2B5EF4-FFF2-40B4-BE49-F238E27FC236}">
                <a16:creationId xmlns:a16="http://schemas.microsoft.com/office/drawing/2014/main" id="{F8C766C2-9CAB-4A94-94BD-EA50C19BE8A0}"/>
              </a:ext>
            </a:extLst>
          </p:cNvPr>
          <p:cNvSpPr>
            <a:spLocks noGrp="1"/>
          </p:cNvSpPr>
          <p:nvPr>
            <p:ph type="ftr" sz="quarter" idx="11"/>
          </p:nvPr>
        </p:nvSpPr>
        <p:spPr/>
        <p:txBody>
          <a:bodyPr/>
          <a:lstStyle>
            <a:lvl1pPr>
              <a:defRPr>
                <a:solidFill>
                  <a:srgbClr val="00FF00"/>
                </a:solidFill>
                <a:latin typeface="Minecraft" panose="02000603000000000000" pitchFamily="2" charset="0"/>
                <a:ea typeface="Minecraft" panose="02000603000000000000" pitchFamily="2" charset="0"/>
              </a:defRPr>
            </a:lvl1pPr>
          </a:lstStyle>
          <a:p>
            <a:r>
              <a:rPr lang="fr-FR" dirty="0"/>
              <a:t>The 10th VLTI </a:t>
            </a:r>
            <a:r>
              <a:rPr lang="fr-FR" dirty="0" err="1"/>
              <a:t>School</a:t>
            </a:r>
            <a:r>
              <a:rPr lang="fr-FR" dirty="0"/>
              <a:t> of </a:t>
            </a:r>
            <a:r>
              <a:rPr lang="fr-FR" dirty="0" err="1"/>
              <a:t>Interferometry</a:t>
            </a:r>
            <a:endParaRPr lang="en-US" dirty="0"/>
          </a:p>
        </p:txBody>
      </p:sp>
      <p:sp>
        <p:nvSpPr>
          <p:cNvPr id="6" name="Espace réservé du numéro de diapositive 5">
            <a:extLst>
              <a:ext uri="{FF2B5EF4-FFF2-40B4-BE49-F238E27FC236}">
                <a16:creationId xmlns:a16="http://schemas.microsoft.com/office/drawing/2014/main" id="{EA340F21-1B61-4FA9-B5B3-5999975BBA24}"/>
              </a:ext>
            </a:extLst>
          </p:cNvPr>
          <p:cNvSpPr>
            <a:spLocks noGrp="1"/>
          </p:cNvSpPr>
          <p:nvPr>
            <p:ph type="sldNum" sz="quarter" idx="12"/>
          </p:nvPr>
        </p:nvSpPr>
        <p:spPr/>
        <p:txBody>
          <a:bodyPr/>
          <a:lstStyle>
            <a:lvl1pPr>
              <a:defRPr>
                <a:solidFill>
                  <a:srgbClr val="00FF00"/>
                </a:solidFill>
                <a:latin typeface="Minecraft" panose="02000603000000000000" pitchFamily="2" charset="0"/>
                <a:ea typeface="Minecraft" panose="02000603000000000000" pitchFamily="2" charset="0"/>
              </a:defRPr>
            </a:lvl1pPr>
          </a:lstStyle>
          <a:p>
            <a:fld id="{FE6AF145-AF46-4B5E-A393-78D121C04EE2}" type="slidenum">
              <a:rPr lang="en-US" smtClean="0"/>
              <a:pPr/>
              <a:t>‹N°›</a:t>
            </a:fld>
            <a:endParaRPr lang="en-US" dirty="0"/>
          </a:p>
        </p:txBody>
      </p:sp>
    </p:spTree>
    <p:extLst>
      <p:ext uri="{BB962C8B-B14F-4D97-AF65-F5344CB8AC3E}">
        <p14:creationId xmlns:p14="http://schemas.microsoft.com/office/powerpoint/2010/main" val="14872161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E344B97-E670-46B0-999F-A8C7EEBA391C}"/>
              </a:ext>
            </a:extLst>
          </p:cNvPr>
          <p:cNvSpPr>
            <a:spLocks noGrp="1"/>
          </p:cNvSpPr>
          <p:nvPr>
            <p:ph type="title"/>
          </p:nvPr>
        </p:nvSpPr>
        <p:spPr/>
        <p:txBody>
          <a:bodyPr/>
          <a:lstStyle/>
          <a:p>
            <a:r>
              <a:rPr lang="fr-FR"/>
              <a:t>Modifiez le style du titre</a:t>
            </a:r>
            <a:endParaRPr lang="en-US"/>
          </a:p>
        </p:txBody>
      </p:sp>
      <p:sp>
        <p:nvSpPr>
          <p:cNvPr id="3" name="Espace réservé du texte vertical 2">
            <a:extLst>
              <a:ext uri="{FF2B5EF4-FFF2-40B4-BE49-F238E27FC236}">
                <a16:creationId xmlns:a16="http://schemas.microsoft.com/office/drawing/2014/main" id="{F9EB6910-BD7E-4940-99D2-F1AB9DEFF83A}"/>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Espace réservé de la date 3">
            <a:extLst>
              <a:ext uri="{FF2B5EF4-FFF2-40B4-BE49-F238E27FC236}">
                <a16:creationId xmlns:a16="http://schemas.microsoft.com/office/drawing/2014/main" id="{A2719B9E-A3BD-4DB9-8A5A-40760EBC74C1}"/>
              </a:ext>
            </a:extLst>
          </p:cNvPr>
          <p:cNvSpPr>
            <a:spLocks noGrp="1"/>
          </p:cNvSpPr>
          <p:nvPr>
            <p:ph type="dt" sz="half" idx="10"/>
          </p:nvPr>
        </p:nvSpPr>
        <p:spPr/>
        <p:txBody>
          <a:bodyPr/>
          <a:lstStyle/>
          <a:p>
            <a:fld id="{CB7EF004-3E41-4B6C-8B84-DAABE61B9B58}" type="datetimeFigureOut">
              <a:rPr lang="en-US" smtClean="0"/>
              <a:t>6/8/2021</a:t>
            </a:fld>
            <a:endParaRPr lang="en-US"/>
          </a:p>
        </p:txBody>
      </p:sp>
      <p:sp>
        <p:nvSpPr>
          <p:cNvPr id="5" name="Espace réservé du pied de page 4">
            <a:extLst>
              <a:ext uri="{FF2B5EF4-FFF2-40B4-BE49-F238E27FC236}">
                <a16:creationId xmlns:a16="http://schemas.microsoft.com/office/drawing/2014/main" id="{D7016C20-0A90-4DEB-AB0C-F0DD858BFE20}"/>
              </a:ext>
            </a:extLst>
          </p:cNvPr>
          <p:cNvSpPr>
            <a:spLocks noGrp="1"/>
          </p:cNvSpPr>
          <p:nvPr>
            <p:ph type="ftr" sz="quarter" idx="11"/>
          </p:nvPr>
        </p:nvSpPr>
        <p:spPr/>
        <p:txBody>
          <a:bodyPr/>
          <a:lstStyle/>
          <a:p>
            <a:endParaRPr lang="en-US"/>
          </a:p>
        </p:txBody>
      </p:sp>
      <p:sp>
        <p:nvSpPr>
          <p:cNvPr id="6" name="Espace réservé du numéro de diapositive 5">
            <a:extLst>
              <a:ext uri="{FF2B5EF4-FFF2-40B4-BE49-F238E27FC236}">
                <a16:creationId xmlns:a16="http://schemas.microsoft.com/office/drawing/2014/main" id="{955A824B-A919-4155-8B42-8AB754E6DFB8}"/>
              </a:ext>
            </a:extLst>
          </p:cNvPr>
          <p:cNvSpPr>
            <a:spLocks noGrp="1"/>
          </p:cNvSpPr>
          <p:nvPr>
            <p:ph type="sldNum" sz="quarter" idx="12"/>
          </p:nvPr>
        </p:nvSpPr>
        <p:spPr/>
        <p:txBody>
          <a:bodyPr/>
          <a:lstStyle/>
          <a:p>
            <a:fld id="{FE6AF145-AF46-4B5E-A393-78D121C04EE2}" type="slidenum">
              <a:rPr lang="en-US" smtClean="0"/>
              <a:t>‹N°›</a:t>
            </a:fld>
            <a:endParaRPr lang="en-US"/>
          </a:p>
        </p:txBody>
      </p:sp>
    </p:spTree>
    <p:extLst>
      <p:ext uri="{BB962C8B-B14F-4D97-AF65-F5344CB8AC3E}">
        <p14:creationId xmlns:p14="http://schemas.microsoft.com/office/powerpoint/2010/main" val="20699899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E940A532-0740-4302-A3F5-5405B5C80BD2}"/>
              </a:ext>
            </a:extLst>
          </p:cNvPr>
          <p:cNvSpPr>
            <a:spLocks noGrp="1"/>
          </p:cNvSpPr>
          <p:nvPr>
            <p:ph type="title" orient="vert"/>
          </p:nvPr>
        </p:nvSpPr>
        <p:spPr>
          <a:xfrm>
            <a:off x="8724900" y="365125"/>
            <a:ext cx="2628900" cy="5811838"/>
          </a:xfrm>
        </p:spPr>
        <p:txBody>
          <a:bodyPr vert="eaVert"/>
          <a:lstStyle/>
          <a:p>
            <a:r>
              <a:rPr lang="fr-FR"/>
              <a:t>Modifiez le style du titre</a:t>
            </a:r>
            <a:endParaRPr lang="en-US"/>
          </a:p>
        </p:txBody>
      </p:sp>
      <p:sp>
        <p:nvSpPr>
          <p:cNvPr id="3" name="Espace réservé du texte vertical 2">
            <a:extLst>
              <a:ext uri="{FF2B5EF4-FFF2-40B4-BE49-F238E27FC236}">
                <a16:creationId xmlns:a16="http://schemas.microsoft.com/office/drawing/2014/main" id="{1927C83F-C49E-4F45-8715-E42939E14441}"/>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Espace réservé de la date 3">
            <a:extLst>
              <a:ext uri="{FF2B5EF4-FFF2-40B4-BE49-F238E27FC236}">
                <a16:creationId xmlns:a16="http://schemas.microsoft.com/office/drawing/2014/main" id="{9FADC320-1B55-4060-9C50-FF0B8FBBF5B8}"/>
              </a:ext>
            </a:extLst>
          </p:cNvPr>
          <p:cNvSpPr>
            <a:spLocks noGrp="1"/>
          </p:cNvSpPr>
          <p:nvPr>
            <p:ph type="dt" sz="half" idx="10"/>
          </p:nvPr>
        </p:nvSpPr>
        <p:spPr/>
        <p:txBody>
          <a:bodyPr/>
          <a:lstStyle/>
          <a:p>
            <a:fld id="{CB7EF004-3E41-4B6C-8B84-DAABE61B9B58}" type="datetimeFigureOut">
              <a:rPr lang="en-US" smtClean="0"/>
              <a:t>6/8/2021</a:t>
            </a:fld>
            <a:endParaRPr lang="en-US"/>
          </a:p>
        </p:txBody>
      </p:sp>
      <p:sp>
        <p:nvSpPr>
          <p:cNvPr id="5" name="Espace réservé du pied de page 4">
            <a:extLst>
              <a:ext uri="{FF2B5EF4-FFF2-40B4-BE49-F238E27FC236}">
                <a16:creationId xmlns:a16="http://schemas.microsoft.com/office/drawing/2014/main" id="{619D5B0F-9F0A-4BC9-AE02-B09D3B3EDDC4}"/>
              </a:ext>
            </a:extLst>
          </p:cNvPr>
          <p:cNvSpPr>
            <a:spLocks noGrp="1"/>
          </p:cNvSpPr>
          <p:nvPr>
            <p:ph type="ftr" sz="quarter" idx="11"/>
          </p:nvPr>
        </p:nvSpPr>
        <p:spPr/>
        <p:txBody>
          <a:bodyPr/>
          <a:lstStyle/>
          <a:p>
            <a:endParaRPr lang="en-US"/>
          </a:p>
        </p:txBody>
      </p:sp>
      <p:sp>
        <p:nvSpPr>
          <p:cNvPr id="6" name="Espace réservé du numéro de diapositive 5">
            <a:extLst>
              <a:ext uri="{FF2B5EF4-FFF2-40B4-BE49-F238E27FC236}">
                <a16:creationId xmlns:a16="http://schemas.microsoft.com/office/drawing/2014/main" id="{63504313-22B2-4052-B411-F8DF8057E09E}"/>
              </a:ext>
            </a:extLst>
          </p:cNvPr>
          <p:cNvSpPr>
            <a:spLocks noGrp="1"/>
          </p:cNvSpPr>
          <p:nvPr>
            <p:ph type="sldNum" sz="quarter" idx="12"/>
          </p:nvPr>
        </p:nvSpPr>
        <p:spPr/>
        <p:txBody>
          <a:bodyPr/>
          <a:lstStyle/>
          <a:p>
            <a:fld id="{FE6AF145-AF46-4B5E-A393-78D121C04EE2}" type="slidenum">
              <a:rPr lang="en-US" smtClean="0"/>
              <a:t>‹N°›</a:t>
            </a:fld>
            <a:endParaRPr lang="en-US"/>
          </a:p>
        </p:txBody>
      </p:sp>
    </p:spTree>
    <p:extLst>
      <p:ext uri="{BB962C8B-B14F-4D97-AF65-F5344CB8AC3E}">
        <p14:creationId xmlns:p14="http://schemas.microsoft.com/office/powerpoint/2010/main" val="37154358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F2B64CE-17E9-4C5F-8966-92EA1C850973}"/>
              </a:ext>
            </a:extLst>
          </p:cNvPr>
          <p:cNvSpPr>
            <a:spLocks noGrp="1"/>
          </p:cNvSpPr>
          <p:nvPr>
            <p:ph type="title"/>
          </p:nvPr>
        </p:nvSpPr>
        <p:spPr/>
        <p:txBody>
          <a:bodyPr/>
          <a:lstStyle/>
          <a:p>
            <a:r>
              <a:rPr lang="fr-FR"/>
              <a:t>Modifiez le style du titre</a:t>
            </a:r>
            <a:endParaRPr lang="en-US"/>
          </a:p>
        </p:txBody>
      </p:sp>
      <p:sp>
        <p:nvSpPr>
          <p:cNvPr id="3" name="Espace réservé du contenu 2">
            <a:extLst>
              <a:ext uri="{FF2B5EF4-FFF2-40B4-BE49-F238E27FC236}">
                <a16:creationId xmlns:a16="http://schemas.microsoft.com/office/drawing/2014/main" id="{E5135178-D2B7-428C-9B78-C512F238ED1D}"/>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Espace réservé de la date 3">
            <a:extLst>
              <a:ext uri="{FF2B5EF4-FFF2-40B4-BE49-F238E27FC236}">
                <a16:creationId xmlns:a16="http://schemas.microsoft.com/office/drawing/2014/main" id="{0926EC9F-E9C8-4616-8494-4D7C711475D1}"/>
              </a:ext>
            </a:extLst>
          </p:cNvPr>
          <p:cNvSpPr>
            <a:spLocks noGrp="1"/>
          </p:cNvSpPr>
          <p:nvPr>
            <p:ph type="dt" sz="half" idx="10"/>
          </p:nvPr>
        </p:nvSpPr>
        <p:spPr/>
        <p:txBody>
          <a:bodyPr/>
          <a:lstStyle/>
          <a:p>
            <a:fld id="{CB7EF004-3E41-4B6C-8B84-DAABE61B9B58}" type="datetimeFigureOut">
              <a:rPr lang="en-US" smtClean="0"/>
              <a:t>6/8/2021</a:t>
            </a:fld>
            <a:endParaRPr lang="en-US"/>
          </a:p>
        </p:txBody>
      </p:sp>
      <p:sp>
        <p:nvSpPr>
          <p:cNvPr id="5" name="Espace réservé du pied de page 4">
            <a:extLst>
              <a:ext uri="{FF2B5EF4-FFF2-40B4-BE49-F238E27FC236}">
                <a16:creationId xmlns:a16="http://schemas.microsoft.com/office/drawing/2014/main" id="{28A32115-73C9-419B-BC35-6836DDA2BB8E}"/>
              </a:ext>
            </a:extLst>
          </p:cNvPr>
          <p:cNvSpPr>
            <a:spLocks noGrp="1"/>
          </p:cNvSpPr>
          <p:nvPr>
            <p:ph type="ftr" sz="quarter" idx="11"/>
          </p:nvPr>
        </p:nvSpPr>
        <p:spPr/>
        <p:txBody>
          <a:bodyPr/>
          <a:lstStyle/>
          <a:p>
            <a:endParaRPr lang="en-US"/>
          </a:p>
        </p:txBody>
      </p:sp>
      <p:sp>
        <p:nvSpPr>
          <p:cNvPr id="6" name="Espace réservé du numéro de diapositive 5">
            <a:extLst>
              <a:ext uri="{FF2B5EF4-FFF2-40B4-BE49-F238E27FC236}">
                <a16:creationId xmlns:a16="http://schemas.microsoft.com/office/drawing/2014/main" id="{BF373B24-6C14-48EC-862C-977FF4007F83}"/>
              </a:ext>
            </a:extLst>
          </p:cNvPr>
          <p:cNvSpPr>
            <a:spLocks noGrp="1"/>
          </p:cNvSpPr>
          <p:nvPr>
            <p:ph type="sldNum" sz="quarter" idx="12"/>
          </p:nvPr>
        </p:nvSpPr>
        <p:spPr/>
        <p:txBody>
          <a:bodyPr/>
          <a:lstStyle/>
          <a:p>
            <a:fld id="{FE6AF145-AF46-4B5E-A393-78D121C04EE2}" type="slidenum">
              <a:rPr lang="en-US" smtClean="0"/>
              <a:t>‹N°›</a:t>
            </a:fld>
            <a:endParaRPr lang="en-US"/>
          </a:p>
        </p:txBody>
      </p:sp>
    </p:spTree>
    <p:extLst>
      <p:ext uri="{BB962C8B-B14F-4D97-AF65-F5344CB8AC3E}">
        <p14:creationId xmlns:p14="http://schemas.microsoft.com/office/powerpoint/2010/main" val="22386937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AE21096-CF5B-4067-8AC0-FA7098780261}"/>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endParaRPr lang="en-US"/>
          </a:p>
        </p:txBody>
      </p:sp>
      <p:sp>
        <p:nvSpPr>
          <p:cNvPr id="3" name="Espace réservé du texte 2">
            <a:extLst>
              <a:ext uri="{FF2B5EF4-FFF2-40B4-BE49-F238E27FC236}">
                <a16:creationId xmlns:a16="http://schemas.microsoft.com/office/drawing/2014/main" id="{C2D32BA1-CBB6-45E2-84ED-99CF92B247C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14BF25E1-63BC-4467-82C6-956BF854C44B}"/>
              </a:ext>
            </a:extLst>
          </p:cNvPr>
          <p:cNvSpPr>
            <a:spLocks noGrp="1"/>
          </p:cNvSpPr>
          <p:nvPr>
            <p:ph type="dt" sz="half" idx="10"/>
          </p:nvPr>
        </p:nvSpPr>
        <p:spPr/>
        <p:txBody>
          <a:bodyPr/>
          <a:lstStyle/>
          <a:p>
            <a:fld id="{CB7EF004-3E41-4B6C-8B84-DAABE61B9B58}" type="datetimeFigureOut">
              <a:rPr lang="en-US" smtClean="0"/>
              <a:t>6/8/2021</a:t>
            </a:fld>
            <a:endParaRPr lang="en-US"/>
          </a:p>
        </p:txBody>
      </p:sp>
      <p:sp>
        <p:nvSpPr>
          <p:cNvPr id="5" name="Espace réservé du pied de page 4">
            <a:extLst>
              <a:ext uri="{FF2B5EF4-FFF2-40B4-BE49-F238E27FC236}">
                <a16:creationId xmlns:a16="http://schemas.microsoft.com/office/drawing/2014/main" id="{CE680A3B-59FD-4A27-8016-AD407E865AEA}"/>
              </a:ext>
            </a:extLst>
          </p:cNvPr>
          <p:cNvSpPr>
            <a:spLocks noGrp="1"/>
          </p:cNvSpPr>
          <p:nvPr>
            <p:ph type="ftr" sz="quarter" idx="11"/>
          </p:nvPr>
        </p:nvSpPr>
        <p:spPr/>
        <p:txBody>
          <a:bodyPr/>
          <a:lstStyle/>
          <a:p>
            <a:endParaRPr lang="en-US"/>
          </a:p>
        </p:txBody>
      </p:sp>
      <p:sp>
        <p:nvSpPr>
          <p:cNvPr id="6" name="Espace réservé du numéro de diapositive 5">
            <a:extLst>
              <a:ext uri="{FF2B5EF4-FFF2-40B4-BE49-F238E27FC236}">
                <a16:creationId xmlns:a16="http://schemas.microsoft.com/office/drawing/2014/main" id="{0C6CA53C-FD8D-4F7C-8887-C8692201C13D}"/>
              </a:ext>
            </a:extLst>
          </p:cNvPr>
          <p:cNvSpPr>
            <a:spLocks noGrp="1"/>
          </p:cNvSpPr>
          <p:nvPr>
            <p:ph type="sldNum" sz="quarter" idx="12"/>
          </p:nvPr>
        </p:nvSpPr>
        <p:spPr/>
        <p:txBody>
          <a:bodyPr/>
          <a:lstStyle/>
          <a:p>
            <a:fld id="{FE6AF145-AF46-4B5E-A393-78D121C04EE2}" type="slidenum">
              <a:rPr lang="en-US" smtClean="0"/>
              <a:t>‹N°›</a:t>
            </a:fld>
            <a:endParaRPr lang="en-US"/>
          </a:p>
        </p:txBody>
      </p:sp>
    </p:spTree>
    <p:extLst>
      <p:ext uri="{BB962C8B-B14F-4D97-AF65-F5344CB8AC3E}">
        <p14:creationId xmlns:p14="http://schemas.microsoft.com/office/powerpoint/2010/main" val="35702158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A6F1C0A-7C59-4787-9BCF-59CFA11B52E9}"/>
              </a:ext>
            </a:extLst>
          </p:cNvPr>
          <p:cNvSpPr>
            <a:spLocks noGrp="1"/>
          </p:cNvSpPr>
          <p:nvPr>
            <p:ph type="title"/>
          </p:nvPr>
        </p:nvSpPr>
        <p:spPr/>
        <p:txBody>
          <a:bodyPr/>
          <a:lstStyle/>
          <a:p>
            <a:r>
              <a:rPr lang="fr-FR"/>
              <a:t>Modifiez le style du titre</a:t>
            </a:r>
            <a:endParaRPr lang="en-US"/>
          </a:p>
        </p:txBody>
      </p:sp>
      <p:sp>
        <p:nvSpPr>
          <p:cNvPr id="3" name="Espace réservé du contenu 2">
            <a:extLst>
              <a:ext uri="{FF2B5EF4-FFF2-40B4-BE49-F238E27FC236}">
                <a16:creationId xmlns:a16="http://schemas.microsoft.com/office/drawing/2014/main" id="{A8B5C748-9DC7-4161-8EC7-EA57DAF86D87}"/>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Espace réservé du contenu 3">
            <a:extLst>
              <a:ext uri="{FF2B5EF4-FFF2-40B4-BE49-F238E27FC236}">
                <a16:creationId xmlns:a16="http://schemas.microsoft.com/office/drawing/2014/main" id="{DCD12C5B-8974-4441-AE67-946ED25B6F36}"/>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Espace réservé de la date 4">
            <a:extLst>
              <a:ext uri="{FF2B5EF4-FFF2-40B4-BE49-F238E27FC236}">
                <a16:creationId xmlns:a16="http://schemas.microsoft.com/office/drawing/2014/main" id="{BA8F159B-7B38-4397-8CB3-0E0F9D986213}"/>
              </a:ext>
            </a:extLst>
          </p:cNvPr>
          <p:cNvSpPr>
            <a:spLocks noGrp="1"/>
          </p:cNvSpPr>
          <p:nvPr>
            <p:ph type="dt" sz="half" idx="10"/>
          </p:nvPr>
        </p:nvSpPr>
        <p:spPr/>
        <p:txBody>
          <a:bodyPr/>
          <a:lstStyle/>
          <a:p>
            <a:fld id="{CB7EF004-3E41-4B6C-8B84-DAABE61B9B58}" type="datetimeFigureOut">
              <a:rPr lang="en-US" smtClean="0"/>
              <a:t>6/8/2021</a:t>
            </a:fld>
            <a:endParaRPr lang="en-US"/>
          </a:p>
        </p:txBody>
      </p:sp>
      <p:sp>
        <p:nvSpPr>
          <p:cNvPr id="6" name="Espace réservé du pied de page 5">
            <a:extLst>
              <a:ext uri="{FF2B5EF4-FFF2-40B4-BE49-F238E27FC236}">
                <a16:creationId xmlns:a16="http://schemas.microsoft.com/office/drawing/2014/main" id="{8FFB8A12-B222-4709-A895-0E91520EAC12}"/>
              </a:ext>
            </a:extLst>
          </p:cNvPr>
          <p:cNvSpPr>
            <a:spLocks noGrp="1"/>
          </p:cNvSpPr>
          <p:nvPr>
            <p:ph type="ftr" sz="quarter" idx="11"/>
          </p:nvPr>
        </p:nvSpPr>
        <p:spPr/>
        <p:txBody>
          <a:bodyPr/>
          <a:lstStyle/>
          <a:p>
            <a:endParaRPr lang="en-US"/>
          </a:p>
        </p:txBody>
      </p:sp>
      <p:sp>
        <p:nvSpPr>
          <p:cNvPr id="7" name="Espace réservé du numéro de diapositive 6">
            <a:extLst>
              <a:ext uri="{FF2B5EF4-FFF2-40B4-BE49-F238E27FC236}">
                <a16:creationId xmlns:a16="http://schemas.microsoft.com/office/drawing/2014/main" id="{93AD8FEF-1327-4DA5-B9C0-98A90DA60ADE}"/>
              </a:ext>
            </a:extLst>
          </p:cNvPr>
          <p:cNvSpPr>
            <a:spLocks noGrp="1"/>
          </p:cNvSpPr>
          <p:nvPr>
            <p:ph type="sldNum" sz="quarter" idx="12"/>
          </p:nvPr>
        </p:nvSpPr>
        <p:spPr/>
        <p:txBody>
          <a:bodyPr/>
          <a:lstStyle/>
          <a:p>
            <a:fld id="{FE6AF145-AF46-4B5E-A393-78D121C04EE2}" type="slidenum">
              <a:rPr lang="en-US" smtClean="0"/>
              <a:t>‹N°›</a:t>
            </a:fld>
            <a:endParaRPr lang="en-US"/>
          </a:p>
        </p:txBody>
      </p:sp>
    </p:spTree>
    <p:extLst>
      <p:ext uri="{BB962C8B-B14F-4D97-AF65-F5344CB8AC3E}">
        <p14:creationId xmlns:p14="http://schemas.microsoft.com/office/powerpoint/2010/main" val="4338650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9B4E307-C1BE-4DDF-892C-6B20D3FE85D4}"/>
              </a:ext>
            </a:extLst>
          </p:cNvPr>
          <p:cNvSpPr>
            <a:spLocks noGrp="1"/>
          </p:cNvSpPr>
          <p:nvPr>
            <p:ph type="title"/>
          </p:nvPr>
        </p:nvSpPr>
        <p:spPr>
          <a:xfrm>
            <a:off x="839788" y="365125"/>
            <a:ext cx="10515600" cy="1325563"/>
          </a:xfrm>
        </p:spPr>
        <p:txBody>
          <a:bodyPr/>
          <a:lstStyle/>
          <a:p>
            <a:r>
              <a:rPr lang="fr-FR"/>
              <a:t>Modifiez le style du titre</a:t>
            </a:r>
            <a:endParaRPr lang="en-US"/>
          </a:p>
        </p:txBody>
      </p:sp>
      <p:sp>
        <p:nvSpPr>
          <p:cNvPr id="3" name="Espace réservé du texte 2">
            <a:extLst>
              <a:ext uri="{FF2B5EF4-FFF2-40B4-BE49-F238E27FC236}">
                <a16:creationId xmlns:a16="http://schemas.microsoft.com/office/drawing/2014/main" id="{0C36D88B-7F86-409D-B648-2C8B04E4AD0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33C36A32-80D5-4AD3-9488-A9E521BA0E21}"/>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Espace réservé du texte 4">
            <a:extLst>
              <a:ext uri="{FF2B5EF4-FFF2-40B4-BE49-F238E27FC236}">
                <a16:creationId xmlns:a16="http://schemas.microsoft.com/office/drawing/2014/main" id="{7486FA5E-489B-4B98-9A39-E161C2C8440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6B1F3BCB-C782-4E83-A900-45B66C986F73}"/>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7" name="Espace réservé de la date 6">
            <a:extLst>
              <a:ext uri="{FF2B5EF4-FFF2-40B4-BE49-F238E27FC236}">
                <a16:creationId xmlns:a16="http://schemas.microsoft.com/office/drawing/2014/main" id="{864226FA-DACD-40D8-8E2E-961B5B02DBC9}"/>
              </a:ext>
            </a:extLst>
          </p:cNvPr>
          <p:cNvSpPr>
            <a:spLocks noGrp="1"/>
          </p:cNvSpPr>
          <p:nvPr>
            <p:ph type="dt" sz="half" idx="10"/>
          </p:nvPr>
        </p:nvSpPr>
        <p:spPr/>
        <p:txBody>
          <a:bodyPr/>
          <a:lstStyle/>
          <a:p>
            <a:fld id="{CB7EF004-3E41-4B6C-8B84-DAABE61B9B58}" type="datetimeFigureOut">
              <a:rPr lang="en-US" smtClean="0"/>
              <a:t>6/8/2021</a:t>
            </a:fld>
            <a:endParaRPr lang="en-US"/>
          </a:p>
        </p:txBody>
      </p:sp>
      <p:sp>
        <p:nvSpPr>
          <p:cNvPr id="8" name="Espace réservé du pied de page 7">
            <a:extLst>
              <a:ext uri="{FF2B5EF4-FFF2-40B4-BE49-F238E27FC236}">
                <a16:creationId xmlns:a16="http://schemas.microsoft.com/office/drawing/2014/main" id="{727E049E-BC75-4AC4-B114-28B9BB9ACCB9}"/>
              </a:ext>
            </a:extLst>
          </p:cNvPr>
          <p:cNvSpPr>
            <a:spLocks noGrp="1"/>
          </p:cNvSpPr>
          <p:nvPr>
            <p:ph type="ftr" sz="quarter" idx="11"/>
          </p:nvPr>
        </p:nvSpPr>
        <p:spPr/>
        <p:txBody>
          <a:bodyPr/>
          <a:lstStyle/>
          <a:p>
            <a:endParaRPr lang="en-US"/>
          </a:p>
        </p:txBody>
      </p:sp>
      <p:sp>
        <p:nvSpPr>
          <p:cNvPr id="9" name="Espace réservé du numéro de diapositive 8">
            <a:extLst>
              <a:ext uri="{FF2B5EF4-FFF2-40B4-BE49-F238E27FC236}">
                <a16:creationId xmlns:a16="http://schemas.microsoft.com/office/drawing/2014/main" id="{FF3F973F-B372-41E6-882E-2BA9988E9A44}"/>
              </a:ext>
            </a:extLst>
          </p:cNvPr>
          <p:cNvSpPr>
            <a:spLocks noGrp="1"/>
          </p:cNvSpPr>
          <p:nvPr>
            <p:ph type="sldNum" sz="quarter" idx="12"/>
          </p:nvPr>
        </p:nvSpPr>
        <p:spPr/>
        <p:txBody>
          <a:bodyPr/>
          <a:lstStyle/>
          <a:p>
            <a:fld id="{FE6AF145-AF46-4B5E-A393-78D121C04EE2}" type="slidenum">
              <a:rPr lang="en-US" smtClean="0"/>
              <a:t>‹N°›</a:t>
            </a:fld>
            <a:endParaRPr lang="en-US"/>
          </a:p>
        </p:txBody>
      </p:sp>
    </p:spTree>
    <p:extLst>
      <p:ext uri="{BB962C8B-B14F-4D97-AF65-F5344CB8AC3E}">
        <p14:creationId xmlns:p14="http://schemas.microsoft.com/office/powerpoint/2010/main" val="2247510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8D432B1-E324-4267-91F4-37930980B5C7}"/>
              </a:ext>
            </a:extLst>
          </p:cNvPr>
          <p:cNvSpPr>
            <a:spLocks noGrp="1"/>
          </p:cNvSpPr>
          <p:nvPr>
            <p:ph type="title"/>
          </p:nvPr>
        </p:nvSpPr>
        <p:spPr/>
        <p:txBody>
          <a:bodyPr/>
          <a:lstStyle/>
          <a:p>
            <a:r>
              <a:rPr lang="fr-FR"/>
              <a:t>Modifiez le style du titre</a:t>
            </a:r>
            <a:endParaRPr lang="en-US"/>
          </a:p>
        </p:txBody>
      </p:sp>
      <p:sp>
        <p:nvSpPr>
          <p:cNvPr id="3" name="Espace réservé de la date 2">
            <a:extLst>
              <a:ext uri="{FF2B5EF4-FFF2-40B4-BE49-F238E27FC236}">
                <a16:creationId xmlns:a16="http://schemas.microsoft.com/office/drawing/2014/main" id="{F9B1E63F-265A-4FC3-B9DB-90741CDA3F1C}"/>
              </a:ext>
            </a:extLst>
          </p:cNvPr>
          <p:cNvSpPr>
            <a:spLocks noGrp="1"/>
          </p:cNvSpPr>
          <p:nvPr>
            <p:ph type="dt" sz="half" idx="10"/>
          </p:nvPr>
        </p:nvSpPr>
        <p:spPr/>
        <p:txBody>
          <a:bodyPr/>
          <a:lstStyle/>
          <a:p>
            <a:fld id="{CB7EF004-3E41-4B6C-8B84-DAABE61B9B58}" type="datetimeFigureOut">
              <a:rPr lang="en-US" smtClean="0"/>
              <a:t>6/8/2021</a:t>
            </a:fld>
            <a:endParaRPr lang="en-US"/>
          </a:p>
        </p:txBody>
      </p:sp>
      <p:sp>
        <p:nvSpPr>
          <p:cNvPr id="4" name="Espace réservé du pied de page 3">
            <a:extLst>
              <a:ext uri="{FF2B5EF4-FFF2-40B4-BE49-F238E27FC236}">
                <a16:creationId xmlns:a16="http://schemas.microsoft.com/office/drawing/2014/main" id="{78CAF1FB-9696-405C-A5E3-C754AB1E9D74}"/>
              </a:ext>
            </a:extLst>
          </p:cNvPr>
          <p:cNvSpPr>
            <a:spLocks noGrp="1"/>
          </p:cNvSpPr>
          <p:nvPr>
            <p:ph type="ftr" sz="quarter" idx="11"/>
          </p:nvPr>
        </p:nvSpPr>
        <p:spPr/>
        <p:txBody>
          <a:bodyPr/>
          <a:lstStyle/>
          <a:p>
            <a:endParaRPr lang="en-US"/>
          </a:p>
        </p:txBody>
      </p:sp>
      <p:sp>
        <p:nvSpPr>
          <p:cNvPr id="5" name="Espace réservé du numéro de diapositive 4">
            <a:extLst>
              <a:ext uri="{FF2B5EF4-FFF2-40B4-BE49-F238E27FC236}">
                <a16:creationId xmlns:a16="http://schemas.microsoft.com/office/drawing/2014/main" id="{F776F973-F0F3-4546-AB0B-BD4ED0D9D87B}"/>
              </a:ext>
            </a:extLst>
          </p:cNvPr>
          <p:cNvSpPr>
            <a:spLocks noGrp="1"/>
          </p:cNvSpPr>
          <p:nvPr>
            <p:ph type="sldNum" sz="quarter" idx="12"/>
          </p:nvPr>
        </p:nvSpPr>
        <p:spPr/>
        <p:txBody>
          <a:bodyPr/>
          <a:lstStyle/>
          <a:p>
            <a:fld id="{FE6AF145-AF46-4B5E-A393-78D121C04EE2}" type="slidenum">
              <a:rPr lang="en-US" smtClean="0"/>
              <a:t>‹N°›</a:t>
            </a:fld>
            <a:endParaRPr lang="en-US"/>
          </a:p>
        </p:txBody>
      </p:sp>
    </p:spTree>
    <p:extLst>
      <p:ext uri="{BB962C8B-B14F-4D97-AF65-F5344CB8AC3E}">
        <p14:creationId xmlns:p14="http://schemas.microsoft.com/office/powerpoint/2010/main" val="11650369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11D8857D-1715-47DB-8041-B53307DB118C}"/>
              </a:ext>
            </a:extLst>
          </p:cNvPr>
          <p:cNvSpPr>
            <a:spLocks noGrp="1"/>
          </p:cNvSpPr>
          <p:nvPr>
            <p:ph type="dt" sz="half" idx="10"/>
          </p:nvPr>
        </p:nvSpPr>
        <p:spPr/>
        <p:txBody>
          <a:bodyPr/>
          <a:lstStyle/>
          <a:p>
            <a:fld id="{CB7EF004-3E41-4B6C-8B84-DAABE61B9B58}" type="datetimeFigureOut">
              <a:rPr lang="en-US" smtClean="0"/>
              <a:t>6/8/2021</a:t>
            </a:fld>
            <a:endParaRPr lang="en-US"/>
          </a:p>
        </p:txBody>
      </p:sp>
      <p:sp>
        <p:nvSpPr>
          <p:cNvPr id="3" name="Espace réservé du pied de page 2">
            <a:extLst>
              <a:ext uri="{FF2B5EF4-FFF2-40B4-BE49-F238E27FC236}">
                <a16:creationId xmlns:a16="http://schemas.microsoft.com/office/drawing/2014/main" id="{4FC0E892-D1B6-407C-B0B1-508650153572}"/>
              </a:ext>
            </a:extLst>
          </p:cNvPr>
          <p:cNvSpPr>
            <a:spLocks noGrp="1"/>
          </p:cNvSpPr>
          <p:nvPr>
            <p:ph type="ftr" sz="quarter" idx="11"/>
          </p:nvPr>
        </p:nvSpPr>
        <p:spPr/>
        <p:txBody>
          <a:bodyPr/>
          <a:lstStyle/>
          <a:p>
            <a:endParaRPr lang="en-US"/>
          </a:p>
        </p:txBody>
      </p:sp>
      <p:sp>
        <p:nvSpPr>
          <p:cNvPr id="4" name="Espace réservé du numéro de diapositive 3">
            <a:extLst>
              <a:ext uri="{FF2B5EF4-FFF2-40B4-BE49-F238E27FC236}">
                <a16:creationId xmlns:a16="http://schemas.microsoft.com/office/drawing/2014/main" id="{46597CE0-F152-4DC4-96BB-DAF75F61F904}"/>
              </a:ext>
            </a:extLst>
          </p:cNvPr>
          <p:cNvSpPr>
            <a:spLocks noGrp="1"/>
          </p:cNvSpPr>
          <p:nvPr>
            <p:ph type="sldNum" sz="quarter" idx="12"/>
          </p:nvPr>
        </p:nvSpPr>
        <p:spPr/>
        <p:txBody>
          <a:bodyPr/>
          <a:lstStyle/>
          <a:p>
            <a:fld id="{FE6AF145-AF46-4B5E-A393-78D121C04EE2}" type="slidenum">
              <a:rPr lang="en-US" smtClean="0"/>
              <a:t>‹N°›</a:t>
            </a:fld>
            <a:endParaRPr lang="en-US"/>
          </a:p>
        </p:txBody>
      </p:sp>
    </p:spTree>
    <p:extLst>
      <p:ext uri="{BB962C8B-B14F-4D97-AF65-F5344CB8AC3E}">
        <p14:creationId xmlns:p14="http://schemas.microsoft.com/office/powerpoint/2010/main" val="7147917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F4E8C5E-2CE0-452A-BB29-35020940BE9B}"/>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en-US"/>
          </a:p>
        </p:txBody>
      </p:sp>
      <p:sp>
        <p:nvSpPr>
          <p:cNvPr id="3" name="Espace réservé du contenu 2">
            <a:extLst>
              <a:ext uri="{FF2B5EF4-FFF2-40B4-BE49-F238E27FC236}">
                <a16:creationId xmlns:a16="http://schemas.microsoft.com/office/drawing/2014/main" id="{53F41FE3-B121-4D47-98DB-CE8C99ED0A5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Espace réservé du texte 3">
            <a:extLst>
              <a:ext uri="{FF2B5EF4-FFF2-40B4-BE49-F238E27FC236}">
                <a16:creationId xmlns:a16="http://schemas.microsoft.com/office/drawing/2014/main" id="{758CF018-6131-4D19-93CD-01AD8D1AC96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9EE08B59-0D14-4C18-A467-4EAD44A5CD36}"/>
              </a:ext>
            </a:extLst>
          </p:cNvPr>
          <p:cNvSpPr>
            <a:spLocks noGrp="1"/>
          </p:cNvSpPr>
          <p:nvPr>
            <p:ph type="dt" sz="half" idx="10"/>
          </p:nvPr>
        </p:nvSpPr>
        <p:spPr/>
        <p:txBody>
          <a:bodyPr/>
          <a:lstStyle/>
          <a:p>
            <a:fld id="{CB7EF004-3E41-4B6C-8B84-DAABE61B9B58}" type="datetimeFigureOut">
              <a:rPr lang="en-US" smtClean="0"/>
              <a:t>6/8/2021</a:t>
            </a:fld>
            <a:endParaRPr lang="en-US"/>
          </a:p>
        </p:txBody>
      </p:sp>
      <p:sp>
        <p:nvSpPr>
          <p:cNvPr id="6" name="Espace réservé du pied de page 5">
            <a:extLst>
              <a:ext uri="{FF2B5EF4-FFF2-40B4-BE49-F238E27FC236}">
                <a16:creationId xmlns:a16="http://schemas.microsoft.com/office/drawing/2014/main" id="{8B1153BF-2803-42C5-9B1E-92F9D407820B}"/>
              </a:ext>
            </a:extLst>
          </p:cNvPr>
          <p:cNvSpPr>
            <a:spLocks noGrp="1"/>
          </p:cNvSpPr>
          <p:nvPr>
            <p:ph type="ftr" sz="quarter" idx="11"/>
          </p:nvPr>
        </p:nvSpPr>
        <p:spPr/>
        <p:txBody>
          <a:bodyPr/>
          <a:lstStyle/>
          <a:p>
            <a:endParaRPr lang="en-US"/>
          </a:p>
        </p:txBody>
      </p:sp>
      <p:sp>
        <p:nvSpPr>
          <p:cNvPr id="7" name="Espace réservé du numéro de diapositive 6">
            <a:extLst>
              <a:ext uri="{FF2B5EF4-FFF2-40B4-BE49-F238E27FC236}">
                <a16:creationId xmlns:a16="http://schemas.microsoft.com/office/drawing/2014/main" id="{9686CFCC-953E-4141-A3F1-B2FEFC2A3F8E}"/>
              </a:ext>
            </a:extLst>
          </p:cNvPr>
          <p:cNvSpPr>
            <a:spLocks noGrp="1"/>
          </p:cNvSpPr>
          <p:nvPr>
            <p:ph type="sldNum" sz="quarter" idx="12"/>
          </p:nvPr>
        </p:nvSpPr>
        <p:spPr/>
        <p:txBody>
          <a:bodyPr/>
          <a:lstStyle/>
          <a:p>
            <a:fld id="{FE6AF145-AF46-4B5E-A393-78D121C04EE2}" type="slidenum">
              <a:rPr lang="en-US" smtClean="0"/>
              <a:t>‹N°›</a:t>
            </a:fld>
            <a:endParaRPr lang="en-US"/>
          </a:p>
        </p:txBody>
      </p:sp>
    </p:spTree>
    <p:extLst>
      <p:ext uri="{BB962C8B-B14F-4D97-AF65-F5344CB8AC3E}">
        <p14:creationId xmlns:p14="http://schemas.microsoft.com/office/powerpoint/2010/main" val="35587805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273FEAC-D0D3-48B5-BBDD-434DF966C084}"/>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en-US"/>
          </a:p>
        </p:txBody>
      </p:sp>
      <p:sp>
        <p:nvSpPr>
          <p:cNvPr id="3" name="Espace réservé pour une image  2">
            <a:extLst>
              <a:ext uri="{FF2B5EF4-FFF2-40B4-BE49-F238E27FC236}">
                <a16:creationId xmlns:a16="http://schemas.microsoft.com/office/drawing/2014/main" id="{30439357-1F34-496C-A3EA-DC2BB8D705D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Espace réservé du texte 3">
            <a:extLst>
              <a:ext uri="{FF2B5EF4-FFF2-40B4-BE49-F238E27FC236}">
                <a16:creationId xmlns:a16="http://schemas.microsoft.com/office/drawing/2014/main" id="{F7195AA7-738D-419B-B870-80C7E0DB8A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7DC0A3A9-4B84-4578-ADC7-F1CBAF648F3D}"/>
              </a:ext>
            </a:extLst>
          </p:cNvPr>
          <p:cNvSpPr>
            <a:spLocks noGrp="1"/>
          </p:cNvSpPr>
          <p:nvPr>
            <p:ph type="dt" sz="half" idx="10"/>
          </p:nvPr>
        </p:nvSpPr>
        <p:spPr/>
        <p:txBody>
          <a:bodyPr/>
          <a:lstStyle/>
          <a:p>
            <a:fld id="{CB7EF004-3E41-4B6C-8B84-DAABE61B9B58}" type="datetimeFigureOut">
              <a:rPr lang="en-US" smtClean="0"/>
              <a:t>6/8/2021</a:t>
            </a:fld>
            <a:endParaRPr lang="en-US"/>
          </a:p>
        </p:txBody>
      </p:sp>
      <p:sp>
        <p:nvSpPr>
          <p:cNvPr id="6" name="Espace réservé du pied de page 5">
            <a:extLst>
              <a:ext uri="{FF2B5EF4-FFF2-40B4-BE49-F238E27FC236}">
                <a16:creationId xmlns:a16="http://schemas.microsoft.com/office/drawing/2014/main" id="{E6F89638-97B9-4304-8463-A1A6D5F9DC7B}"/>
              </a:ext>
            </a:extLst>
          </p:cNvPr>
          <p:cNvSpPr>
            <a:spLocks noGrp="1"/>
          </p:cNvSpPr>
          <p:nvPr>
            <p:ph type="ftr" sz="quarter" idx="11"/>
          </p:nvPr>
        </p:nvSpPr>
        <p:spPr/>
        <p:txBody>
          <a:bodyPr/>
          <a:lstStyle/>
          <a:p>
            <a:endParaRPr lang="en-US"/>
          </a:p>
        </p:txBody>
      </p:sp>
      <p:sp>
        <p:nvSpPr>
          <p:cNvPr id="7" name="Espace réservé du numéro de diapositive 6">
            <a:extLst>
              <a:ext uri="{FF2B5EF4-FFF2-40B4-BE49-F238E27FC236}">
                <a16:creationId xmlns:a16="http://schemas.microsoft.com/office/drawing/2014/main" id="{FE48B20B-0381-4350-BD0E-42ADB47101CC}"/>
              </a:ext>
            </a:extLst>
          </p:cNvPr>
          <p:cNvSpPr>
            <a:spLocks noGrp="1"/>
          </p:cNvSpPr>
          <p:nvPr>
            <p:ph type="sldNum" sz="quarter" idx="12"/>
          </p:nvPr>
        </p:nvSpPr>
        <p:spPr/>
        <p:txBody>
          <a:bodyPr/>
          <a:lstStyle/>
          <a:p>
            <a:fld id="{FE6AF145-AF46-4B5E-A393-78D121C04EE2}" type="slidenum">
              <a:rPr lang="en-US" smtClean="0"/>
              <a:t>‹N°›</a:t>
            </a:fld>
            <a:endParaRPr lang="en-US"/>
          </a:p>
        </p:txBody>
      </p:sp>
    </p:spTree>
    <p:extLst>
      <p:ext uri="{BB962C8B-B14F-4D97-AF65-F5344CB8AC3E}">
        <p14:creationId xmlns:p14="http://schemas.microsoft.com/office/powerpoint/2010/main" val="23463276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015CC243-61EA-4135-A64C-0A3952F84E6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endParaRPr lang="en-US"/>
          </a:p>
        </p:txBody>
      </p:sp>
      <p:sp>
        <p:nvSpPr>
          <p:cNvPr id="3" name="Espace réservé du texte 2">
            <a:extLst>
              <a:ext uri="{FF2B5EF4-FFF2-40B4-BE49-F238E27FC236}">
                <a16:creationId xmlns:a16="http://schemas.microsoft.com/office/drawing/2014/main" id="{CC0B21EE-16B2-4E81-BDD8-E6F903DDE65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Espace réservé de la date 3">
            <a:extLst>
              <a:ext uri="{FF2B5EF4-FFF2-40B4-BE49-F238E27FC236}">
                <a16:creationId xmlns:a16="http://schemas.microsoft.com/office/drawing/2014/main" id="{514DCFF7-E147-464A-8477-7BD8331F12F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B7EF004-3E41-4B6C-8B84-DAABE61B9B58}" type="datetimeFigureOut">
              <a:rPr lang="en-US" smtClean="0"/>
              <a:t>6/8/2021</a:t>
            </a:fld>
            <a:endParaRPr lang="en-US"/>
          </a:p>
        </p:txBody>
      </p:sp>
      <p:sp>
        <p:nvSpPr>
          <p:cNvPr id="5" name="Espace réservé du pied de page 4">
            <a:extLst>
              <a:ext uri="{FF2B5EF4-FFF2-40B4-BE49-F238E27FC236}">
                <a16:creationId xmlns:a16="http://schemas.microsoft.com/office/drawing/2014/main" id="{CB18F32F-F8CA-4411-94CC-F4F45D0EB92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Espace réservé du numéro de diapositive 5">
            <a:extLst>
              <a:ext uri="{FF2B5EF4-FFF2-40B4-BE49-F238E27FC236}">
                <a16:creationId xmlns:a16="http://schemas.microsoft.com/office/drawing/2014/main" id="{51E65792-1D7A-41E1-9757-2EA1F7D4B8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6AF145-AF46-4B5E-A393-78D121C04EE2}" type="slidenum">
              <a:rPr lang="en-US" smtClean="0"/>
              <a:t>‹N°›</a:t>
            </a:fld>
            <a:endParaRPr lang="en-US"/>
          </a:p>
        </p:txBody>
      </p:sp>
    </p:spTree>
    <p:extLst>
      <p:ext uri="{BB962C8B-B14F-4D97-AF65-F5344CB8AC3E}">
        <p14:creationId xmlns:p14="http://schemas.microsoft.com/office/powerpoint/2010/main" val="30734458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0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1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1.xml"/><Relationship Id="rId4" Type="http://schemas.openxmlformats.org/officeDocument/2006/relationships/image" Target="../media/image70.png"/></Relationships>
</file>

<file path=ppt/slides/_rels/slide11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1.xml"/><Relationship Id="rId4" Type="http://schemas.openxmlformats.org/officeDocument/2006/relationships/image" Target="../media/image70.png"/></Relationships>
</file>

<file path=ppt/slides/_rels/slide11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1.xml"/><Relationship Id="rId4" Type="http://schemas.openxmlformats.org/officeDocument/2006/relationships/image" Target="../media/image70.png"/></Relationships>
</file>

<file path=ppt/slides/_rels/slide11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1.xml"/><Relationship Id="rId4" Type="http://schemas.openxmlformats.org/officeDocument/2006/relationships/image" Target="../media/image70.png"/></Relationships>
</file>

<file path=ppt/slides/_rels/slide116.xml.rels><?xml version="1.0" encoding="UTF-8" standalone="yes"?>
<Relationships xmlns="http://schemas.openxmlformats.org/package/2006/relationships"><Relationship Id="rId3" Type="http://schemas.openxmlformats.org/officeDocument/2006/relationships/customXml" Target="../ink/ink13.xml"/><Relationship Id="rId2" Type="http://schemas.openxmlformats.org/officeDocument/2006/relationships/image" Target="../media/image73.png"/><Relationship Id="rId1" Type="http://schemas.openxmlformats.org/officeDocument/2006/relationships/slideLayout" Target="../slideLayouts/slideLayout1.xml"/><Relationship Id="rId4" Type="http://schemas.openxmlformats.org/officeDocument/2006/relationships/image" Target="../media/image74.png"/></Relationships>
</file>

<file path=ppt/slides/_rels/slide11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1.xml"/><Relationship Id="rId4" Type="http://schemas.openxmlformats.org/officeDocument/2006/relationships/image" Target="../media/image70.png"/></Relationships>
</file>

<file path=ppt/slides/_rels/slide11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1.xml"/><Relationship Id="rId4" Type="http://schemas.openxmlformats.org/officeDocument/2006/relationships/image" Target="../media/image70.png"/></Relationships>
</file>

<file path=ppt/slides/_rels/slide119.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1.xml"/><Relationship Id="rId4" Type="http://schemas.openxmlformats.org/officeDocument/2006/relationships/image" Target="../media/image70.png"/></Relationships>
</file>

<file path=ppt/slides/_rels/slide12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1.xml"/><Relationship Id="rId4" Type="http://schemas.openxmlformats.org/officeDocument/2006/relationships/image" Target="../media/image70.png"/></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1.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8" Type="http://schemas.openxmlformats.org/officeDocument/2006/relationships/customXml" Target="../ink/ink3.xml"/><Relationship Id="rId13" Type="http://schemas.openxmlformats.org/officeDocument/2006/relationships/image" Target="../media/image25.png"/><Relationship Id="rId18" Type="http://schemas.openxmlformats.org/officeDocument/2006/relationships/customXml" Target="../ink/ink8.xml"/><Relationship Id="rId3" Type="http://schemas.openxmlformats.org/officeDocument/2006/relationships/image" Target="../media/image20.png"/><Relationship Id="rId21" Type="http://schemas.openxmlformats.org/officeDocument/2006/relationships/image" Target="../media/image29.png"/><Relationship Id="rId7" Type="http://schemas.openxmlformats.org/officeDocument/2006/relationships/image" Target="../media/image22.png"/><Relationship Id="rId12" Type="http://schemas.openxmlformats.org/officeDocument/2006/relationships/customXml" Target="../ink/ink5.xml"/><Relationship Id="rId17" Type="http://schemas.openxmlformats.org/officeDocument/2006/relationships/image" Target="../media/image27.png"/><Relationship Id="rId2" Type="http://schemas.openxmlformats.org/officeDocument/2006/relationships/image" Target="../media/image19.png"/><Relationship Id="rId16" Type="http://schemas.openxmlformats.org/officeDocument/2006/relationships/customXml" Target="../ink/ink7.xml"/><Relationship Id="rId20" Type="http://schemas.openxmlformats.org/officeDocument/2006/relationships/customXml" Target="../ink/ink9.xml"/><Relationship Id="rId1" Type="http://schemas.openxmlformats.org/officeDocument/2006/relationships/slideLayout" Target="../slideLayouts/slideLayout1.xml"/><Relationship Id="rId6" Type="http://schemas.openxmlformats.org/officeDocument/2006/relationships/customXml" Target="../ink/ink2.xml"/><Relationship Id="rId11" Type="http://schemas.openxmlformats.org/officeDocument/2006/relationships/image" Target="../media/image24.png"/><Relationship Id="rId5" Type="http://schemas.openxmlformats.org/officeDocument/2006/relationships/image" Target="../media/image21.png"/><Relationship Id="rId15" Type="http://schemas.openxmlformats.org/officeDocument/2006/relationships/image" Target="../media/image26.png"/><Relationship Id="rId23" Type="http://schemas.openxmlformats.org/officeDocument/2006/relationships/image" Target="../media/image30.png"/><Relationship Id="rId10" Type="http://schemas.openxmlformats.org/officeDocument/2006/relationships/customXml" Target="../ink/ink4.xml"/><Relationship Id="rId19" Type="http://schemas.openxmlformats.org/officeDocument/2006/relationships/image" Target="../media/image28.png"/><Relationship Id="rId4" Type="http://schemas.openxmlformats.org/officeDocument/2006/relationships/customXml" Target="../ink/ink1.xml"/><Relationship Id="rId9" Type="http://schemas.openxmlformats.org/officeDocument/2006/relationships/image" Target="../media/image23.png"/><Relationship Id="rId14" Type="http://schemas.openxmlformats.org/officeDocument/2006/relationships/customXml" Target="../ink/ink6.xml"/><Relationship Id="rId22" Type="http://schemas.openxmlformats.org/officeDocument/2006/relationships/customXml" Target="../ink/ink10.xml"/></Relationships>
</file>

<file path=ppt/slides/_rels/slide3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3" Type="http://schemas.openxmlformats.org/officeDocument/2006/relationships/customXml" Target="../ink/ink11.xml"/><Relationship Id="rId2" Type="http://schemas.openxmlformats.org/officeDocument/2006/relationships/image" Target="../media/image36.png"/><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customXml" Target="../ink/ink12.xml"/><Relationship Id="rId4" Type="http://schemas.openxmlformats.org/officeDocument/2006/relationships/image" Target="../media/image37.png"/></Relationships>
</file>

<file path=ppt/slides/_rels/slide5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6.png"/><Relationship Id="rId1" Type="http://schemas.openxmlformats.org/officeDocument/2006/relationships/slideLayout" Target="../slideLayouts/slideLayout1.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5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xml"/><Relationship Id="rId4" Type="http://schemas.openxmlformats.org/officeDocument/2006/relationships/image" Target="../media/image330.png"/></Relationships>
</file>

<file path=ppt/slides/_rels/slide5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xml"/><Relationship Id="rId4" Type="http://schemas.openxmlformats.org/officeDocument/2006/relationships/image" Target="../media/image330.png"/></Relationships>
</file>

<file path=ppt/slides/_rels/slide5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xml"/><Relationship Id="rId4" Type="http://schemas.openxmlformats.org/officeDocument/2006/relationships/image" Target="../media/image330.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6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8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7.png"/><Relationship Id="rId1" Type="http://schemas.openxmlformats.org/officeDocument/2006/relationships/slideLayout" Target="../slideLayouts/slideLayout1.xml"/><Relationship Id="rId4" Type="http://schemas.openxmlformats.org/officeDocument/2006/relationships/image" Target="../media/image61.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ZoneTexte 10">
            <a:extLst>
              <a:ext uri="{FF2B5EF4-FFF2-40B4-BE49-F238E27FC236}">
                <a16:creationId xmlns:a16="http://schemas.microsoft.com/office/drawing/2014/main" id="{643551BB-79BB-4096-A3E3-8003433875CA}"/>
              </a:ext>
            </a:extLst>
          </p:cNvPr>
          <p:cNvSpPr txBox="1"/>
          <p:nvPr/>
        </p:nvSpPr>
        <p:spPr>
          <a:xfrm>
            <a:off x="541176" y="345232"/>
            <a:ext cx="11524309" cy="2800767"/>
          </a:xfrm>
          <a:prstGeom prst="rect">
            <a:avLst/>
          </a:prstGeom>
          <a:noFill/>
        </p:spPr>
        <p:txBody>
          <a:bodyPr wrap="none" rtlCol="0">
            <a:spAutoFit/>
          </a:bodyPr>
          <a:lstStyle/>
          <a:p>
            <a:r>
              <a:rPr lang="fr-FR" sz="4400" dirty="0">
                <a:solidFill>
                  <a:srgbClr val="00FF00"/>
                </a:solidFill>
                <a:latin typeface="Minecraft" panose="02000603000000000000" pitchFamily="2" charset="0"/>
                <a:ea typeface="Minecraft" panose="02000603000000000000" pitchFamily="2" charset="0"/>
              </a:rPr>
              <a:t>The 10th VLTI </a:t>
            </a:r>
            <a:r>
              <a:rPr lang="fr-FR" sz="4400" dirty="0" err="1">
                <a:solidFill>
                  <a:srgbClr val="00FF00"/>
                </a:solidFill>
                <a:latin typeface="Minecraft" panose="02000603000000000000" pitchFamily="2" charset="0"/>
                <a:ea typeface="Minecraft" panose="02000603000000000000" pitchFamily="2" charset="0"/>
              </a:rPr>
              <a:t>School</a:t>
            </a:r>
            <a:r>
              <a:rPr lang="fr-FR" sz="4400" dirty="0">
                <a:solidFill>
                  <a:srgbClr val="00FF00"/>
                </a:solidFill>
                <a:latin typeface="Minecraft" panose="02000603000000000000" pitchFamily="2" charset="0"/>
                <a:ea typeface="Minecraft" panose="02000603000000000000" pitchFamily="2" charset="0"/>
              </a:rPr>
              <a:t> of </a:t>
            </a:r>
            <a:r>
              <a:rPr lang="fr-FR" sz="4400" dirty="0" err="1">
                <a:solidFill>
                  <a:srgbClr val="00FF00"/>
                </a:solidFill>
                <a:latin typeface="Minecraft" panose="02000603000000000000" pitchFamily="2" charset="0"/>
                <a:ea typeface="Minecraft" panose="02000603000000000000" pitchFamily="2" charset="0"/>
              </a:rPr>
              <a:t>Interferometry</a:t>
            </a:r>
            <a:endParaRPr lang="fr-FR" sz="4400" dirty="0">
              <a:solidFill>
                <a:srgbClr val="00FF00"/>
              </a:solidFill>
              <a:latin typeface="Minecraft" panose="02000603000000000000" pitchFamily="2" charset="0"/>
              <a:ea typeface="Minecraft" panose="02000603000000000000" pitchFamily="2" charset="0"/>
            </a:endParaRPr>
          </a:p>
          <a:p>
            <a:pPr algn="ctr"/>
            <a:endParaRPr lang="fr-FR" sz="4400" dirty="0">
              <a:solidFill>
                <a:srgbClr val="00FF00"/>
              </a:solidFill>
              <a:latin typeface="Minecraft" panose="02000603000000000000" pitchFamily="2" charset="0"/>
              <a:ea typeface="Minecraft" panose="02000603000000000000" pitchFamily="2" charset="0"/>
            </a:endParaRPr>
          </a:p>
          <a:p>
            <a:pPr algn="ctr"/>
            <a:r>
              <a:rPr lang="fr-FR" sz="4400" dirty="0">
                <a:solidFill>
                  <a:srgbClr val="00FF00"/>
                </a:solidFill>
                <a:latin typeface="Minecraft" panose="02000603000000000000" pitchFamily="2" charset="0"/>
                <a:ea typeface="Minecraft" panose="02000603000000000000" pitchFamily="2" charset="0"/>
              </a:rPr>
              <a:t>Practice session I </a:t>
            </a:r>
          </a:p>
          <a:p>
            <a:pPr algn="ctr"/>
            <a:r>
              <a:rPr lang="fr-FR" sz="4400" dirty="0" err="1">
                <a:solidFill>
                  <a:srgbClr val="00FF00"/>
                </a:solidFill>
                <a:latin typeface="Minecraft" panose="02000603000000000000" pitchFamily="2" charset="0"/>
                <a:ea typeface="Minecraft" panose="02000603000000000000" pitchFamily="2" charset="0"/>
              </a:rPr>
              <a:t>Interferometry</a:t>
            </a:r>
            <a:r>
              <a:rPr lang="fr-FR" sz="4400" dirty="0">
                <a:solidFill>
                  <a:srgbClr val="00FF00"/>
                </a:solidFill>
                <a:latin typeface="Minecraft" panose="02000603000000000000" pitchFamily="2" charset="0"/>
                <a:ea typeface="Minecraft" panose="02000603000000000000" pitchFamily="2" charset="0"/>
              </a:rPr>
              <a:t> basics </a:t>
            </a:r>
            <a:r>
              <a:rPr lang="fr-FR" sz="4400" dirty="0" err="1">
                <a:solidFill>
                  <a:srgbClr val="00FF00"/>
                </a:solidFill>
                <a:latin typeface="Minecraft" panose="02000603000000000000" pitchFamily="2" charset="0"/>
                <a:ea typeface="Minecraft" panose="02000603000000000000" pitchFamily="2" charset="0"/>
              </a:rPr>
              <a:t>with</a:t>
            </a:r>
            <a:r>
              <a:rPr lang="fr-FR" sz="4400" dirty="0">
                <a:solidFill>
                  <a:srgbClr val="00FF00"/>
                </a:solidFill>
                <a:latin typeface="Minecraft" panose="02000603000000000000" pitchFamily="2" charset="0"/>
                <a:ea typeface="Minecraft" panose="02000603000000000000" pitchFamily="2" charset="0"/>
              </a:rPr>
              <a:t> ASPRO</a:t>
            </a:r>
            <a:endParaRPr lang="en-US" sz="4400" dirty="0">
              <a:solidFill>
                <a:srgbClr val="00FF00"/>
              </a:solidFill>
              <a:latin typeface="Minecraft" panose="02000603000000000000" pitchFamily="2" charset="0"/>
              <a:ea typeface="Minecraft" panose="02000603000000000000" pitchFamily="2" charset="0"/>
            </a:endParaRPr>
          </a:p>
        </p:txBody>
      </p:sp>
      <p:sp>
        <p:nvSpPr>
          <p:cNvPr id="30" name="ZoneTexte 29">
            <a:extLst>
              <a:ext uri="{FF2B5EF4-FFF2-40B4-BE49-F238E27FC236}">
                <a16:creationId xmlns:a16="http://schemas.microsoft.com/office/drawing/2014/main" id="{49DF4A58-1118-44B5-8EBA-967CA0B865C0}"/>
              </a:ext>
            </a:extLst>
          </p:cNvPr>
          <p:cNvSpPr txBox="1"/>
          <p:nvPr/>
        </p:nvSpPr>
        <p:spPr>
          <a:xfrm>
            <a:off x="3915726" y="3966202"/>
            <a:ext cx="4608954" cy="1015663"/>
          </a:xfrm>
          <a:prstGeom prst="rect">
            <a:avLst/>
          </a:prstGeom>
          <a:noFill/>
        </p:spPr>
        <p:txBody>
          <a:bodyPr wrap="none" rtlCol="0">
            <a:spAutoFit/>
          </a:bodyPr>
          <a:lstStyle/>
          <a:p>
            <a:r>
              <a:rPr lang="fr-FR" sz="6000" dirty="0">
                <a:solidFill>
                  <a:srgbClr val="FF0000"/>
                </a:solidFill>
                <a:latin typeface="Minecraft" panose="02000603000000000000" pitchFamily="2" charset="0"/>
                <a:ea typeface="Minecraft" panose="02000603000000000000" pitchFamily="2" charset="0"/>
              </a:rPr>
              <a:t>Corrections</a:t>
            </a:r>
            <a:endParaRPr lang="en-US" dirty="0">
              <a:solidFill>
                <a:srgbClr val="FF0000"/>
              </a:solidFill>
              <a:latin typeface="Minecraft" panose="02000603000000000000" pitchFamily="2" charset="0"/>
              <a:ea typeface="Minecraft" panose="02000603000000000000" pitchFamily="2" charset="0"/>
            </a:endParaRPr>
          </a:p>
        </p:txBody>
      </p:sp>
    </p:spTree>
    <p:extLst>
      <p:ext uri="{BB962C8B-B14F-4D97-AF65-F5344CB8AC3E}">
        <p14:creationId xmlns:p14="http://schemas.microsoft.com/office/powerpoint/2010/main" val="39297043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97D0BDBB-D463-4BE3-8D91-D7366E569B27}"/>
              </a:ext>
            </a:extLst>
          </p:cNvPr>
          <p:cNvSpPr/>
          <p:nvPr/>
        </p:nvSpPr>
        <p:spPr>
          <a:xfrm>
            <a:off x="7161741" y="614974"/>
            <a:ext cx="4629665" cy="140975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pic>
        <p:nvPicPr>
          <p:cNvPr id="3" name="Image 2">
            <a:extLst>
              <a:ext uri="{FF2B5EF4-FFF2-40B4-BE49-F238E27FC236}">
                <a16:creationId xmlns:a16="http://schemas.microsoft.com/office/drawing/2014/main" id="{6A313E67-4FDC-4CA4-AD39-828D44F7493A}"/>
              </a:ext>
            </a:extLst>
          </p:cNvPr>
          <p:cNvPicPr>
            <a:picLocks noChangeAspect="1"/>
          </p:cNvPicPr>
          <p:nvPr/>
        </p:nvPicPr>
        <p:blipFill rotWithShape="1">
          <a:blip r:embed="rId2"/>
          <a:srcRect l="2691" r="4818"/>
          <a:stretch/>
        </p:blipFill>
        <p:spPr>
          <a:xfrm>
            <a:off x="60960" y="587848"/>
            <a:ext cx="6705600" cy="5856473"/>
          </a:xfrm>
          <a:prstGeom prst="rect">
            <a:avLst/>
          </a:prstGeom>
        </p:spPr>
      </p:pic>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4" name="Rectangle 3">
            <a:extLst>
              <a:ext uri="{FF2B5EF4-FFF2-40B4-BE49-F238E27FC236}">
                <a16:creationId xmlns:a16="http://schemas.microsoft.com/office/drawing/2014/main" id="{CC11C99B-43E6-46A1-828D-27534DCDEF33}"/>
              </a:ext>
            </a:extLst>
          </p:cNvPr>
          <p:cNvSpPr/>
          <p:nvPr/>
        </p:nvSpPr>
        <p:spPr>
          <a:xfrm>
            <a:off x="129598" y="1639159"/>
            <a:ext cx="4102768" cy="276726"/>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Connecteur droit 6">
            <a:extLst>
              <a:ext uri="{FF2B5EF4-FFF2-40B4-BE49-F238E27FC236}">
                <a16:creationId xmlns:a16="http://schemas.microsoft.com/office/drawing/2014/main" id="{F52C9CB1-21ED-487A-98F9-14F97675C01E}"/>
              </a:ext>
            </a:extLst>
          </p:cNvPr>
          <p:cNvCxnSpPr>
            <a:cxnSpLocks/>
            <a:stCxn id="4" idx="3"/>
          </p:cNvCxnSpPr>
          <p:nvPr/>
        </p:nvCxnSpPr>
        <p:spPr>
          <a:xfrm flipV="1">
            <a:off x="4232366" y="1409402"/>
            <a:ext cx="2929375" cy="36812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6" name="ZoneTexte 15">
                <a:extLst>
                  <a:ext uri="{FF2B5EF4-FFF2-40B4-BE49-F238E27FC236}">
                    <a16:creationId xmlns:a16="http://schemas.microsoft.com/office/drawing/2014/main" id="{AE53CF2E-19AC-4629-A535-55F0B8D9C0F8}"/>
                  </a:ext>
                </a:extLst>
              </p:cNvPr>
              <p:cNvSpPr txBox="1"/>
              <p:nvPr/>
            </p:nvSpPr>
            <p:spPr>
              <a:xfrm>
                <a:off x="8810766" y="664914"/>
                <a:ext cx="1452898" cy="448905"/>
              </a:xfrm>
              <a:prstGeom prst="rect">
                <a:avLst/>
              </a:prstGeom>
              <a:noFill/>
            </p:spPr>
            <p:txBody>
              <a:bodyPr wrap="square" lIns="0" tIns="0" rIns="0" bIns="0" rtlCol="0">
                <a:spAutoFit/>
              </a:bodyPr>
              <a:lstStyle/>
              <a:p>
                <a:r>
                  <a:rPr lang="en-US" dirty="0">
                    <a:solidFill>
                      <a:schemeClr val="bg1"/>
                    </a:solidFill>
                  </a:rPr>
                  <a:t>V(</a:t>
                </a:r>
                <a:r>
                  <a:rPr lang="el-GR" dirty="0">
                    <a:solidFill>
                      <a:schemeClr val="bg1"/>
                    </a:solidFill>
                  </a:rPr>
                  <a:t>ρ</a:t>
                </a:r>
                <a14:m>
                  <m:oMath xmlns:m="http://schemas.openxmlformats.org/officeDocument/2006/math">
                    <m:r>
                      <a:rPr lang="fr-FR" b="0" i="0" smtClean="0">
                        <a:solidFill>
                          <a:schemeClr val="bg1"/>
                        </a:solidFill>
                        <a:latin typeface="Cambria Math" panose="02040503050406030204" pitchFamily="18" charset="0"/>
                      </a:rPr>
                      <m:t>)=2</m:t>
                    </m:r>
                    <m:f>
                      <m:fPr>
                        <m:ctrlPr>
                          <a:rPr lang="en-US" i="1" smtClean="0">
                            <a:solidFill>
                              <a:schemeClr val="bg1"/>
                            </a:solidFill>
                            <a:latin typeface="Cambria Math" panose="02040503050406030204" pitchFamily="18" charset="0"/>
                          </a:rPr>
                        </m:ctrlPr>
                      </m:fPr>
                      <m:num>
                        <m:sSub>
                          <m:sSubPr>
                            <m:ctrlPr>
                              <a:rPr lang="en-US" i="1" smtClean="0">
                                <a:solidFill>
                                  <a:schemeClr val="bg1"/>
                                </a:solidFill>
                                <a:latin typeface="Cambria Math" panose="02040503050406030204" pitchFamily="18" charset="0"/>
                              </a:rPr>
                            </m:ctrlPr>
                          </m:sSubPr>
                          <m:e>
                            <m:r>
                              <a:rPr lang="fr-FR" b="0" i="1" smtClean="0">
                                <a:solidFill>
                                  <a:schemeClr val="bg1"/>
                                </a:solidFill>
                                <a:latin typeface="Cambria Math" panose="02040503050406030204" pitchFamily="18" charset="0"/>
                              </a:rPr>
                              <m:t>𝐽</m:t>
                            </m:r>
                          </m:e>
                          <m:sub>
                            <m:r>
                              <a:rPr lang="fr-FR" b="0" i="1" smtClean="0">
                                <a:solidFill>
                                  <a:schemeClr val="bg1"/>
                                </a:solidFill>
                                <a:latin typeface="Cambria Math" panose="02040503050406030204" pitchFamily="18" charset="0"/>
                              </a:rPr>
                              <m:t>1(</m:t>
                            </m:r>
                            <m:r>
                              <m:rPr>
                                <m:sty m:val="p"/>
                              </m:rPr>
                              <a:rPr lang="el-GR" b="0" i="1" smtClean="0">
                                <a:solidFill>
                                  <a:schemeClr val="bg1"/>
                                </a:solidFill>
                                <a:latin typeface="Cambria Math" panose="02040503050406030204" pitchFamily="18" charset="0"/>
                              </a:rPr>
                              <m:t>πρθ</m:t>
                            </m:r>
                            <m:r>
                              <a:rPr lang="fr-FR" b="0" i="1" smtClean="0">
                                <a:solidFill>
                                  <a:schemeClr val="bg1"/>
                                </a:solidFill>
                                <a:latin typeface="Cambria Math" panose="02040503050406030204" pitchFamily="18" charset="0"/>
                              </a:rPr>
                              <m:t>)</m:t>
                            </m:r>
                          </m:sub>
                        </m:sSub>
                      </m:num>
                      <m:den>
                        <m:r>
                          <m:rPr>
                            <m:sty m:val="p"/>
                          </m:rPr>
                          <a:rPr lang="el-GR" b="0" i="1" smtClean="0">
                            <a:solidFill>
                              <a:schemeClr val="bg1"/>
                            </a:solidFill>
                            <a:latin typeface="Cambria Math" panose="02040503050406030204" pitchFamily="18" charset="0"/>
                          </a:rPr>
                          <m:t>πρθ</m:t>
                        </m:r>
                      </m:den>
                    </m:f>
                  </m:oMath>
                </a14:m>
                <a:endParaRPr lang="en-US" dirty="0">
                  <a:solidFill>
                    <a:schemeClr val="bg1"/>
                  </a:solidFill>
                </a:endParaRPr>
              </a:p>
            </p:txBody>
          </p:sp>
        </mc:Choice>
        <mc:Fallback xmlns="">
          <p:sp>
            <p:nvSpPr>
              <p:cNvPr id="16" name="ZoneTexte 15">
                <a:extLst>
                  <a:ext uri="{FF2B5EF4-FFF2-40B4-BE49-F238E27FC236}">
                    <a16:creationId xmlns:a16="http://schemas.microsoft.com/office/drawing/2014/main" id="{AE53CF2E-19AC-4629-A535-55F0B8D9C0F8}"/>
                  </a:ext>
                </a:extLst>
              </p:cNvPr>
              <p:cNvSpPr txBox="1">
                <a:spLocks noRot="1" noChangeAspect="1" noMove="1" noResize="1" noEditPoints="1" noAdjustHandles="1" noChangeArrowheads="1" noChangeShapeType="1" noTextEdit="1"/>
              </p:cNvSpPr>
              <p:nvPr/>
            </p:nvSpPr>
            <p:spPr>
              <a:xfrm>
                <a:off x="8810766" y="664914"/>
                <a:ext cx="1452898" cy="448905"/>
              </a:xfrm>
              <a:prstGeom prst="rect">
                <a:avLst/>
              </a:prstGeom>
              <a:blipFill>
                <a:blip r:embed="rId3"/>
                <a:stretch>
                  <a:fillRect l="-9623" t="-2703" r="-3766" b="-17568"/>
                </a:stretch>
              </a:blipFill>
            </p:spPr>
            <p:txBody>
              <a:bodyPr/>
              <a:lstStyle/>
              <a:p>
                <a:r>
                  <a:rPr lang="en-US">
                    <a:noFill/>
                  </a:rPr>
                  <a:t> </a:t>
                </a:r>
              </a:p>
            </p:txBody>
          </p:sp>
        </mc:Fallback>
      </mc:AlternateContent>
      <p:sp>
        <p:nvSpPr>
          <p:cNvPr id="17" name="ZoneTexte 16">
            <a:extLst>
              <a:ext uri="{FF2B5EF4-FFF2-40B4-BE49-F238E27FC236}">
                <a16:creationId xmlns:a16="http://schemas.microsoft.com/office/drawing/2014/main" id="{7E4F31C4-3325-4478-B428-C944435F87F9}"/>
              </a:ext>
            </a:extLst>
          </p:cNvPr>
          <p:cNvSpPr txBox="1"/>
          <p:nvPr/>
        </p:nvSpPr>
        <p:spPr>
          <a:xfrm>
            <a:off x="7253180" y="1143632"/>
            <a:ext cx="4568705" cy="738664"/>
          </a:xfrm>
          <a:prstGeom prst="rect">
            <a:avLst/>
          </a:prstGeom>
          <a:noFill/>
        </p:spPr>
        <p:txBody>
          <a:bodyPr wrap="square" lIns="0" tIns="0" rIns="0" bIns="0" rtlCol="0">
            <a:spAutoFit/>
          </a:bodyPr>
          <a:lstStyle/>
          <a:p>
            <a:r>
              <a:rPr lang="el-GR" sz="1600" dirty="0">
                <a:solidFill>
                  <a:schemeClr val="bg1"/>
                </a:solidFill>
              </a:rPr>
              <a:t>ρ=</a:t>
            </a:r>
            <a:r>
              <a:rPr lang="en-US" sz="1600" i="1" dirty="0">
                <a:solidFill>
                  <a:schemeClr val="bg1"/>
                </a:solidFill>
              </a:rPr>
              <a:t>B/</a:t>
            </a:r>
            <a:r>
              <a:rPr lang="el-GR" sz="1600" i="1" dirty="0">
                <a:solidFill>
                  <a:schemeClr val="bg1"/>
                </a:solidFill>
              </a:rPr>
              <a:t>λ</a:t>
            </a:r>
            <a:r>
              <a:rPr lang="en-US" sz="1600" dirty="0">
                <a:solidFill>
                  <a:schemeClr val="bg1"/>
                </a:solidFill>
              </a:rPr>
              <a:t> is the spatial frequency (cycles/rad) </a:t>
            </a:r>
          </a:p>
          <a:p>
            <a:r>
              <a:rPr lang="en-US" sz="1600" dirty="0">
                <a:solidFill>
                  <a:schemeClr val="bg1"/>
                </a:solidFill>
              </a:rPr>
              <a:t>θ is the star angular diameter (rad)</a:t>
            </a:r>
          </a:p>
          <a:p>
            <a:r>
              <a:rPr lang="en-US" sz="1600" i="1" dirty="0">
                <a:solidFill>
                  <a:schemeClr val="bg1"/>
                </a:solidFill>
              </a:rPr>
              <a:t>J</a:t>
            </a:r>
            <a:r>
              <a:rPr lang="en-US" sz="1600" baseline="-25000" dirty="0">
                <a:solidFill>
                  <a:schemeClr val="bg1"/>
                </a:solidFill>
              </a:rPr>
              <a:t>1</a:t>
            </a:r>
            <a:r>
              <a:rPr lang="en-US" sz="1600" dirty="0">
                <a:solidFill>
                  <a:schemeClr val="bg1"/>
                </a:solidFill>
              </a:rPr>
              <a:t> is the first order Bessel function.</a:t>
            </a:r>
          </a:p>
        </p:txBody>
      </p:sp>
      <p:sp>
        <p:nvSpPr>
          <p:cNvPr id="12" name="Rectangle 11">
            <a:extLst>
              <a:ext uri="{FF2B5EF4-FFF2-40B4-BE49-F238E27FC236}">
                <a16:creationId xmlns:a16="http://schemas.microsoft.com/office/drawing/2014/main" id="{3F5839FB-9AF7-4608-A5A1-B97E1F45D116}"/>
              </a:ext>
            </a:extLst>
          </p:cNvPr>
          <p:cNvSpPr/>
          <p:nvPr/>
        </p:nvSpPr>
        <p:spPr>
          <a:xfrm>
            <a:off x="7161741" y="2126357"/>
            <a:ext cx="4629665" cy="363763"/>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02B40499-C3EE-4E09-B77A-5A322B0F3182}"/>
              </a:ext>
            </a:extLst>
          </p:cNvPr>
          <p:cNvSpPr/>
          <p:nvPr/>
        </p:nvSpPr>
        <p:spPr>
          <a:xfrm>
            <a:off x="151368" y="1915885"/>
            <a:ext cx="5944631" cy="276726"/>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Connecteur droit 13">
            <a:extLst>
              <a:ext uri="{FF2B5EF4-FFF2-40B4-BE49-F238E27FC236}">
                <a16:creationId xmlns:a16="http://schemas.microsoft.com/office/drawing/2014/main" id="{C9545390-1D75-4508-BB58-2FAD0D6D7D6B}"/>
              </a:ext>
            </a:extLst>
          </p:cNvPr>
          <p:cNvCxnSpPr>
            <a:cxnSpLocks/>
            <a:stCxn id="13" idx="3"/>
            <a:endCxn id="12" idx="1"/>
          </p:cNvCxnSpPr>
          <p:nvPr/>
        </p:nvCxnSpPr>
        <p:spPr>
          <a:xfrm>
            <a:off x="6095999" y="2054248"/>
            <a:ext cx="1065742" cy="253991"/>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9" name="ZoneTexte 18">
                <a:extLst>
                  <a:ext uri="{FF2B5EF4-FFF2-40B4-BE49-F238E27FC236}">
                    <a16:creationId xmlns:a16="http://schemas.microsoft.com/office/drawing/2014/main" id="{A3517B73-D669-46FC-A798-8B12856E55E5}"/>
                  </a:ext>
                </a:extLst>
              </p:cNvPr>
              <p:cNvSpPr txBox="1"/>
              <p:nvPr/>
            </p:nvSpPr>
            <p:spPr>
              <a:xfrm>
                <a:off x="7222701" y="2156170"/>
                <a:ext cx="4568705" cy="246221"/>
              </a:xfrm>
              <a:prstGeom prst="rect">
                <a:avLst/>
              </a:prstGeom>
              <a:noFill/>
            </p:spPr>
            <p:txBody>
              <a:bodyPr wrap="square" lIns="0" tIns="0" rIns="0" bIns="0" rtlCol="0">
                <a:spAutoFit/>
              </a:bodyPr>
              <a:lstStyle/>
              <a:p>
                <a:pPr algn="ctr"/>
                <a14:m>
                  <m:oMath xmlns:m="http://schemas.openxmlformats.org/officeDocument/2006/math">
                    <m:r>
                      <m:rPr>
                        <m:sty m:val="p"/>
                      </m:rPr>
                      <a:rPr lang="el-GR" sz="1600" b="0" i="1" smtClean="0">
                        <a:solidFill>
                          <a:schemeClr val="bg1"/>
                        </a:solidFill>
                        <a:latin typeface="Cambria Math" panose="02040503050406030204" pitchFamily="18" charset="0"/>
                      </a:rPr>
                      <m:t>θ</m:t>
                    </m:r>
                    <m:r>
                      <a:rPr lang="el-GR" sz="1600" b="0" i="1" smtClean="0">
                        <a:solidFill>
                          <a:schemeClr val="bg1"/>
                        </a:solidFill>
                        <a:latin typeface="Cambria Math" panose="02040503050406030204" pitchFamily="18" charset="0"/>
                      </a:rPr>
                      <m:t> </m:t>
                    </m:r>
                  </m:oMath>
                </a14:m>
                <a:r>
                  <a:rPr lang="fr-FR" sz="1600" dirty="0">
                    <a:solidFill>
                      <a:schemeClr val="bg1"/>
                    </a:solidFill>
                  </a:rPr>
                  <a:t>= 1.22</a:t>
                </a:r>
                <a:r>
                  <a:rPr lang="el-GR" sz="1600" i="1" dirty="0">
                    <a:solidFill>
                      <a:schemeClr val="bg1"/>
                    </a:solidFill>
                  </a:rPr>
                  <a:t> λ</a:t>
                </a:r>
                <a:r>
                  <a:rPr lang="fr-FR" sz="1600" i="1" dirty="0">
                    <a:solidFill>
                      <a:schemeClr val="bg1"/>
                    </a:solidFill>
                  </a:rPr>
                  <a:t>\ B</a:t>
                </a:r>
                <a:r>
                  <a:rPr lang="fr-FR" sz="1600" dirty="0">
                    <a:solidFill>
                      <a:schemeClr val="bg1"/>
                    </a:solidFill>
                  </a:rPr>
                  <a:t> </a:t>
                </a:r>
                <a:endParaRPr lang="en-US" sz="1600" dirty="0">
                  <a:solidFill>
                    <a:schemeClr val="bg1"/>
                  </a:solidFill>
                </a:endParaRPr>
              </a:p>
            </p:txBody>
          </p:sp>
        </mc:Choice>
        <mc:Fallback xmlns="">
          <p:sp>
            <p:nvSpPr>
              <p:cNvPr id="19" name="ZoneTexte 18">
                <a:extLst>
                  <a:ext uri="{FF2B5EF4-FFF2-40B4-BE49-F238E27FC236}">
                    <a16:creationId xmlns:a16="http://schemas.microsoft.com/office/drawing/2014/main" id="{A3517B73-D669-46FC-A798-8B12856E55E5}"/>
                  </a:ext>
                </a:extLst>
              </p:cNvPr>
              <p:cNvSpPr txBox="1">
                <a:spLocks noRot="1" noChangeAspect="1" noMove="1" noResize="1" noEditPoints="1" noAdjustHandles="1" noChangeArrowheads="1" noChangeShapeType="1" noTextEdit="1"/>
              </p:cNvSpPr>
              <p:nvPr/>
            </p:nvSpPr>
            <p:spPr>
              <a:xfrm>
                <a:off x="7222701" y="2156170"/>
                <a:ext cx="4568705" cy="246221"/>
              </a:xfrm>
              <a:prstGeom prst="rect">
                <a:avLst/>
              </a:prstGeom>
              <a:blipFill>
                <a:blip r:embed="rId4"/>
                <a:stretch>
                  <a:fillRect t="-27500" b="-50000"/>
                </a:stretch>
              </a:blipFill>
            </p:spPr>
            <p:txBody>
              <a:bodyPr/>
              <a:lstStyle/>
              <a:p>
                <a:r>
                  <a:rPr lang="en-US">
                    <a:noFill/>
                  </a:rPr>
                  <a:t> </a:t>
                </a:r>
              </a:p>
            </p:txBody>
          </p:sp>
        </mc:Fallback>
      </mc:AlternateContent>
      <p:sp>
        <p:nvSpPr>
          <p:cNvPr id="23" name="Rectangle 22">
            <a:extLst>
              <a:ext uri="{FF2B5EF4-FFF2-40B4-BE49-F238E27FC236}">
                <a16:creationId xmlns:a16="http://schemas.microsoft.com/office/drawing/2014/main" id="{EEFEEF48-6EFB-4972-9F0B-F569D641511A}"/>
              </a:ext>
            </a:extLst>
          </p:cNvPr>
          <p:cNvSpPr/>
          <p:nvPr/>
        </p:nvSpPr>
        <p:spPr>
          <a:xfrm>
            <a:off x="151368" y="2633874"/>
            <a:ext cx="6513217" cy="44896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Connecteur droit 23">
            <a:extLst>
              <a:ext uri="{FF2B5EF4-FFF2-40B4-BE49-F238E27FC236}">
                <a16:creationId xmlns:a16="http://schemas.microsoft.com/office/drawing/2014/main" id="{8925BD59-183B-469A-988E-CF2BC61CD3AD}"/>
              </a:ext>
            </a:extLst>
          </p:cNvPr>
          <p:cNvCxnSpPr>
            <a:cxnSpLocks/>
            <a:stCxn id="23" idx="3"/>
            <a:endCxn id="25" idx="1"/>
          </p:cNvCxnSpPr>
          <p:nvPr/>
        </p:nvCxnSpPr>
        <p:spPr>
          <a:xfrm flipV="1">
            <a:off x="6664585" y="2764103"/>
            <a:ext cx="526999" cy="94251"/>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4653E06F-31FF-4507-B939-5A5187F20542}"/>
              </a:ext>
            </a:extLst>
          </p:cNvPr>
          <p:cNvSpPr/>
          <p:nvPr/>
        </p:nvSpPr>
        <p:spPr>
          <a:xfrm>
            <a:off x="7191584" y="2582221"/>
            <a:ext cx="4629665" cy="363763"/>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28" name="ZoneTexte 27">
                <a:extLst>
                  <a:ext uri="{FF2B5EF4-FFF2-40B4-BE49-F238E27FC236}">
                    <a16:creationId xmlns:a16="http://schemas.microsoft.com/office/drawing/2014/main" id="{0969AD5E-D01C-4F39-8B3D-762EAB1BF17C}"/>
                  </a:ext>
                </a:extLst>
              </p:cNvPr>
              <p:cNvSpPr txBox="1"/>
              <p:nvPr/>
            </p:nvSpPr>
            <p:spPr>
              <a:xfrm>
                <a:off x="7252544" y="2579553"/>
                <a:ext cx="4568705" cy="246221"/>
              </a:xfrm>
              <a:prstGeom prst="rect">
                <a:avLst/>
              </a:prstGeom>
              <a:noFill/>
            </p:spPr>
            <p:txBody>
              <a:bodyPr wrap="square" lIns="0" tIns="0" rIns="0" bIns="0" rtlCol="0">
                <a:spAutoFit/>
              </a:bodyPr>
              <a:lstStyle/>
              <a:p>
                <a:pPr algn="ctr"/>
                <a14:m>
                  <m:oMath xmlns:m="http://schemas.openxmlformats.org/officeDocument/2006/math">
                    <m:r>
                      <m:rPr>
                        <m:sty m:val="p"/>
                      </m:rPr>
                      <a:rPr lang="el-GR" sz="1600" b="0" i="1" smtClean="0">
                        <a:solidFill>
                          <a:schemeClr val="bg1"/>
                        </a:solidFill>
                        <a:latin typeface="Cambria Math" panose="02040503050406030204" pitchFamily="18" charset="0"/>
                      </a:rPr>
                      <m:t>θ</m:t>
                    </m:r>
                  </m:oMath>
                </a14:m>
                <a:r>
                  <a:rPr lang="fr-FR" sz="1600" dirty="0">
                    <a:solidFill>
                      <a:schemeClr val="bg1"/>
                    </a:solidFill>
                  </a:rPr>
                  <a:t> = 250</a:t>
                </a:r>
                <a:r>
                  <a:rPr lang="el-GR" sz="1600" i="1" dirty="0">
                    <a:solidFill>
                      <a:schemeClr val="bg1"/>
                    </a:solidFill>
                  </a:rPr>
                  <a:t> λ</a:t>
                </a:r>
                <a:r>
                  <a:rPr lang="fr-FR" sz="1600" i="1" dirty="0">
                    <a:solidFill>
                      <a:schemeClr val="bg1"/>
                    </a:solidFill>
                  </a:rPr>
                  <a:t>\ B </a:t>
                </a:r>
                <a:r>
                  <a:rPr lang="fr-FR" sz="1600" dirty="0">
                    <a:solidFill>
                      <a:schemeClr val="bg1"/>
                    </a:solidFill>
                  </a:rPr>
                  <a:t> </a:t>
                </a:r>
                <a:endParaRPr lang="en-US" sz="1600" dirty="0">
                  <a:solidFill>
                    <a:schemeClr val="bg1"/>
                  </a:solidFill>
                </a:endParaRPr>
              </a:p>
            </p:txBody>
          </p:sp>
        </mc:Choice>
        <mc:Fallback xmlns="">
          <p:sp>
            <p:nvSpPr>
              <p:cNvPr id="28" name="ZoneTexte 27">
                <a:extLst>
                  <a:ext uri="{FF2B5EF4-FFF2-40B4-BE49-F238E27FC236}">
                    <a16:creationId xmlns:a16="http://schemas.microsoft.com/office/drawing/2014/main" id="{0969AD5E-D01C-4F39-8B3D-762EAB1BF17C}"/>
                  </a:ext>
                </a:extLst>
              </p:cNvPr>
              <p:cNvSpPr txBox="1">
                <a:spLocks noRot="1" noChangeAspect="1" noMove="1" noResize="1" noEditPoints="1" noAdjustHandles="1" noChangeArrowheads="1" noChangeShapeType="1" noTextEdit="1"/>
              </p:cNvSpPr>
              <p:nvPr/>
            </p:nvSpPr>
            <p:spPr>
              <a:xfrm>
                <a:off x="7252544" y="2579553"/>
                <a:ext cx="4568705" cy="246221"/>
              </a:xfrm>
              <a:prstGeom prst="rect">
                <a:avLst/>
              </a:prstGeom>
              <a:blipFill>
                <a:blip r:embed="rId5"/>
                <a:stretch>
                  <a:fillRect t="-24390" b="-48780"/>
                </a:stretch>
              </a:blipFill>
            </p:spPr>
            <p:txBody>
              <a:bodyPr/>
              <a:lstStyle/>
              <a:p>
                <a:r>
                  <a:rPr lang="en-US">
                    <a:noFill/>
                  </a:rPr>
                  <a:t> </a:t>
                </a:r>
              </a:p>
            </p:txBody>
          </p:sp>
        </mc:Fallback>
      </mc:AlternateContent>
      <p:sp>
        <p:nvSpPr>
          <p:cNvPr id="29" name="Rectangle 28">
            <a:extLst>
              <a:ext uri="{FF2B5EF4-FFF2-40B4-BE49-F238E27FC236}">
                <a16:creationId xmlns:a16="http://schemas.microsoft.com/office/drawing/2014/main" id="{F85CE749-D9B7-4516-B95F-1D6A632E5BD9}"/>
              </a:ext>
            </a:extLst>
          </p:cNvPr>
          <p:cNvSpPr/>
          <p:nvPr/>
        </p:nvSpPr>
        <p:spPr>
          <a:xfrm>
            <a:off x="151368" y="4117571"/>
            <a:ext cx="3332061" cy="28025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0" name="Connecteur droit 29">
            <a:extLst>
              <a:ext uri="{FF2B5EF4-FFF2-40B4-BE49-F238E27FC236}">
                <a16:creationId xmlns:a16="http://schemas.microsoft.com/office/drawing/2014/main" id="{2E08A838-3A9F-4BC7-B189-A887DC054A06}"/>
              </a:ext>
            </a:extLst>
          </p:cNvPr>
          <p:cNvCxnSpPr>
            <a:cxnSpLocks/>
            <a:endCxn id="31" idx="1"/>
          </p:cNvCxnSpPr>
          <p:nvPr/>
        </p:nvCxnSpPr>
        <p:spPr>
          <a:xfrm flipV="1">
            <a:off x="3483429" y="3182148"/>
            <a:ext cx="3708791" cy="105892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1" name="Rectangle 30">
            <a:extLst>
              <a:ext uri="{FF2B5EF4-FFF2-40B4-BE49-F238E27FC236}">
                <a16:creationId xmlns:a16="http://schemas.microsoft.com/office/drawing/2014/main" id="{19D7785E-62E7-47F0-A9FD-5BC0C87A4596}"/>
              </a:ext>
            </a:extLst>
          </p:cNvPr>
          <p:cNvSpPr/>
          <p:nvPr/>
        </p:nvSpPr>
        <p:spPr>
          <a:xfrm>
            <a:off x="7192220" y="3000266"/>
            <a:ext cx="4629665" cy="363763"/>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33" name="ZoneTexte 32">
                <a:extLst>
                  <a:ext uri="{FF2B5EF4-FFF2-40B4-BE49-F238E27FC236}">
                    <a16:creationId xmlns:a16="http://schemas.microsoft.com/office/drawing/2014/main" id="{D2342B9B-33DC-4137-9CEA-751E98B5EA71}"/>
                  </a:ext>
                </a:extLst>
              </p:cNvPr>
              <p:cNvSpPr txBox="1"/>
              <p:nvPr/>
            </p:nvSpPr>
            <p:spPr>
              <a:xfrm>
                <a:off x="7410636" y="3043647"/>
                <a:ext cx="4568705" cy="246221"/>
              </a:xfrm>
              <a:prstGeom prst="rect">
                <a:avLst/>
              </a:prstGeom>
              <a:noFill/>
            </p:spPr>
            <p:txBody>
              <a:bodyPr wrap="square" lIns="0" tIns="0" rIns="0" bIns="0" rtlCol="0">
                <a:spAutoFit/>
              </a:bodyPr>
              <a:lstStyle/>
              <a:p>
                <a:pPr algn="ctr"/>
                <a14:m>
                  <m:oMath xmlns:m="http://schemas.openxmlformats.org/officeDocument/2006/math">
                    <m:r>
                      <m:rPr>
                        <m:sty m:val="p"/>
                      </m:rPr>
                      <a:rPr lang="el-GR" sz="1600" b="0" i="1" smtClean="0">
                        <a:solidFill>
                          <a:schemeClr val="bg1"/>
                        </a:solidFill>
                        <a:latin typeface="Cambria Math" panose="02040503050406030204" pitchFamily="18" charset="0"/>
                      </a:rPr>
                      <m:t>θ</m:t>
                    </m:r>
                  </m:oMath>
                </a14:m>
                <a:r>
                  <a:rPr lang="fr-FR" sz="1600" dirty="0">
                    <a:solidFill>
                      <a:schemeClr val="bg1"/>
                    </a:solidFill>
                  </a:rPr>
                  <a:t> = 4 mas</a:t>
                </a:r>
                <a:endParaRPr lang="en-US" sz="1600" dirty="0">
                  <a:solidFill>
                    <a:schemeClr val="bg1"/>
                  </a:solidFill>
                </a:endParaRPr>
              </a:p>
            </p:txBody>
          </p:sp>
        </mc:Choice>
        <mc:Fallback xmlns="">
          <p:sp>
            <p:nvSpPr>
              <p:cNvPr id="33" name="ZoneTexte 32">
                <a:extLst>
                  <a:ext uri="{FF2B5EF4-FFF2-40B4-BE49-F238E27FC236}">
                    <a16:creationId xmlns:a16="http://schemas.microsoft.com/office/drawing/2014/main" id="{D2342B9B-33DC-4137-9CEA-751E98B5EA71}"/>
                  </a:ext>
                </a:extLst>
              </p:cNvPr>
              <p:cNvSpPr txBox="1">
                <a:spLocks noRot="1" noChangeAspect="1" noMove="1" noResize="1" noEditPoints="1" noAdjustHandles="1" noChangeArrowheads="1" noChangeShapeType="1" noTextEdit="1"/>
              </p:cNvSpPr>
              <p:nvPr/>
            </p:nvSpPr>
            <p:spPr>
              <a:xfrm>
                <a:off x="7410636" y="3043647"/>
                <a:ext cx="4568705" cy="246221"/>
              </a:xfrm>
              <a:prstGeom prst="rect">
                <a:avLst/>
              </a:prstGeom>
              <a:blipFill>
                <a:blip r:embed="rId6"/>
                <a:stretch>
                  <a:fillRect t="-24390" b="-48780"/>
                </a:stretch>
              </a:blipFill>
            </p:spPr>
            <p:txBody>
              <a:bodyPr/>
              <a:lstStyle/>
              <a:p>
                <a:r>
                  <a:rPr lang="en-US">
                    <a:noFill/>
                  </a:rPr>
                  <a:t> </a:t>
                </a:r>
              </a:p>
            </p:txBody>
          </p:sp>
        </mc:Fallback>
      </mc:AlternateContent>
      <p:sp>
        <p:nvSpPr>
          <p:cNvPr id="34" name="Rectangle 33">
            <a:extLst>
              <a:ext uri="{FF2B5EF4-FFF2-40B4-BE49-F238E27FC236}">
                <a16:creationId xmlns:a16="http://schemas.microsoft.com/office/drawing/2014/main" id="{3AACB9A5-9AA6-4A8C-8F1B-7873361AC68B}"/>
              </a:ext>
            </a:extLst>
          </p:cNvPr>
          <p:cNvSpPr/>
          <p:nvPr/>
        </p:nvSpPr>
        <p:spPr>
          <a:xfrm>
            <a:off x="211691" y="4833791"/>
            <a:ext cx="5161498" cy="28025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5" name="Connecteur droit 34">
            <a:extLst>
              <a:ext uri="{FF2B5EF4-FFF2-40B4-BE49-F238E27FC236}">
                <a16:creationId xmlns:a16="http://schemas.microsoft.com/office/drawing/2014/main" id="{70B540E8-9B2A-48A8-9442-E40365EBB9E7}"/>
              </a:ext>
            </a:extLst>
          </p:cNvPr>
          <p:cNvCxnSpPr>
            <a:cxnSpLocks/>
            <a:endCxn id="36" idx="1"/>
          </p:cNvCxnSpPr>
          <p:nvPr/>
        </p:nvCxnSpPr>
        <p:spPr>
          <a:xfrm flipV="1">
            <a:off x="5373189" y="3996668"/>
            <a:ext cx="1818395" cy="99334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1382532C-1B4B-47B1-85EF-EFAEC33AC44B}"/>
              </a:ext>
            </a:extLst>
          </p:cNvPr>
          <p:cNvSpPr/>
          <p:nvPr/>
        </p:nvSpPr>
        <p:spPr>
          <a:xfrm>
            <a:off x="7191584" y="3428465"/>
            <a:ext cx="4629664" cy="113640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ZoneTexte 43">
            <a:extLst>
              <a:ext uri="{FF2B5EF4-FFF2-40B4-BE49-F238E27FC236}">
                <a16:creationId xmlns:a16="http://schemas.microsoft.com/office/drawing/2014/main" id="{FB455B63-8CCA-49B2-BD57-EDD24BD25EA2}"/>
              </a:ext>
            </a:extLst>
          </p:cNvPr>
          <p:cNvSpPr txBox="1"/>
          <p:nvPr/>
        </p:nvSpPr>
        <p:spPr>
          <a:xfrm>
            <a:off x="7205985" y="3500935"/>
            <a:ext cx="4584191" cy="738664"/>
          </a:xfrm>
          <a:prstGeom prst="rect">
            <a:avLst/>
          </a:prstGeom>
          <a:noFill/>
        </p:spPr>
        <p:txBody>
          <a:bodyPr wrap="square" lIns="0" tIns="0" rIns="0" bIns="0" rtlCol="0">
            <a:spAutoFit/>
          </a:bodyPr>
          <a:lstStyle/>
          <a:p>
            <a:pPr algn="ctr"/>
            <a:r>
              <a:rPr lang="en-US" sz="1600" dirty="0">
                <a:solidFill>
                  <a:schemeClr val="bg1"/>
                </a:solidFill>
              </a:rPr>
              <a:t>V&gt;0.132</a:t>
            </a:r>
          </a:p>
          <a:p>
            <a:pPr algn="just"/>
            <a:r>
              <a:rPr lang="en-US" sz="1600" dirty="0">
                <a:solidFill>
                  <a:schemeClr val="bg1"/>
                </a:solidFill>
              </a:rPr>
              <a:t>Below this value there are other lobes of the visibility that match the same values.</a:t>
            </a:r>
          </a:p>
        </p:txBody>
      </p:sp>
    </p:spTree>
    <p:extLst>
      <p:ext uri="{BB962C8B-B14F-4D97-AF65-F5344CB8AC3E}">
        <p14:creationId xmlns:p14="http://schemas.microsoft.com/office/powerpoint/2010/main" val="393410556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1F88136D-5585-487C-A7D5-E16983F298C9}"/>
              </a:ext>
            </a:extLst>
          </p:cNvPr>
          <p:cNvPicPr>
            <a:picLocks noChangeAspect="1"/>
          </p:cNvPicPr>
          <p:nvPr/>
        </p:nvPicPr>
        <p:blipFill>
          <a:blip r:embed="rId2"/>
          <a:stretch>
            <a:fillRect/>
          </a:stretch>
        </p:blipFill>
        <p:spPr>
          <a:xfrm>
            <a:off x="129597" y="455105"/>
            <a:ext cx="6480854" cy="3922200"/>
          </a:xfrm>
          <a:prstGeom prst="rect">
            <a:avLst/>
          </a:prstGeom>
        </p:spPr>
      </p:pic>
      <p:pic>
        <p:nvPicPr>
          <p:cNvPr id="8" name="Image 7">
            <a:extLst>
              <a:ext uri="{FF2B5EF4-FFF2-40B4-BE49-F238E27FC236}">
                <a16:creationId xmlns:a16="http://schemas.microsoft.com/office/drawing/2014/main" id="{42DEB0D5-A0F2-47CA-B0AA-E20BE31903F2}"/>
              </a:ext>
            </a:extLst>
          </p:cNvPr>
          <p:cNvPicPr>
            <a:picLocks noChangeAspect="1"/>
          </p:cNvPicPr>
          <p:nvPr/>
        </p:nvPicPr>
        <p:blipFill>
          <a:blip r:embed="rId3"/>
          <a:stretch>
            <a:fillRect/>
          </a:stretch>
        </p:blipFill>
        <p:spPr>
          <a:xfrm>
            <a:off x="129597" y="4454928"/>
            <a:ext cx="6480854" cy="2306174"/>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12" name="Rectangle 11">
            <a:extLst>
              <a:ext uri="{FF2B5EF4-FFF2-40B4-BE49-F238E27FC236}">
                <a16:creationId xmlns:a16="http://schemas.microsoft.com/office/drawing/2014/main" id="{48570DCB-2E96-45D6-9617-5DABC1CE88C0}"/>
              </a:ext>
            </a:extLst>
          </p:cNvPr>
          <p:cNvSpPr/>
          <p:nvPr/>
        </p:nvSpPr>
        <p:spPr>
          <a:xfrm>
            <a:off x="7161741" y="614974"/>
            <a:ext cx="4629665" cy="63645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72793A14-05AD-4E26-8DF9-FCC24B5CE974}"/>
              </a:ext>
            </a:extLst>
          </p:cNvPr>
          <p:cNvSpPr/>
          <p:nvPr/>
        </p:nvSpPr>
        <p:spPr>
          <a:xfrm>
            <a:off x="171708" y="1643296"/>
            <a:ext cx="3885098" cy="30327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Connecteur droit 13">
            <a:extLst>
              <a:ext uri="{FF2B5EF4-FFF2-40B4-BE49-F238E27FC236}">
                <a16:creationId xmlns:a16="http://schemas.microsoft.com/office/drawing/2014/main" id="{46842E03-BCCB-457D-B130-209A7D2FD014}"/>
              </a:ext>
            </a:extLst>
          </p:cNvPr>
          <p:cNvCxnSpPr>
            <a:cxnSpLocks/>
            <a:stCxn id="13" idx="3"/>
            <a:endCxn id="12" idx="1"/>
          </p:cNvCxnSpPr>
          <p:nvPr/>
        </p:nvCxnSpPr>
        <p:spPr>
          <a:xfrm flipV="1">
            <a:off x="4056806" y="933202"/>
            <a:ext cx="3104935" cy="86172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ZoneTexte 14">
            <a:extLst>
              <a:ext uri="{FF2B5EF4-FFF2-40B4-BE49-F238E27FC236}">
                <a16:creationId xmlns:a16="http://schemas.microsoft.com/office/drawing/2014/main" id="{C0B8973C-0A14-4DB6-8F3A-6202FF09D3BD}"/>
              </a:ext>
            </a:extLst>
          </p:cNvPr>
          <p:cNvSpPr txBox="1"/>
          <p:nvPr/>
        </p:nvSpPr>
        <p:spPr>
          <a:xfrm>
            <a:off x="7263439" y="688586"/>
            <a:ext cx="4527968" cy="492443"/>
          </a:xfrm>
          <a:prstGeom prst="rect">
            <a:avLst/>
          </a:prstGeom>
          <a:noFill/>
        </p:spPr>
        <p:txBody>
          <a:bodyPr wrap="square" lIns="0" tIns="0" rIns="0" bIns="0" rtlCol="0">
            <a:spAutoFit/>
          </a:bodyPr>
          <a:lstStyle/>
          <a:p>
            <a:pPr algn="ctr"/>
            <a:r>
              <a:rPr lang="fr-FR" sz="1600" dirty="0" err="1">
                <a:solidFill>
                  <a:schemeClr val="bg1"/>
                </a:solidFill>
              </a:rPr>
              <a:t>Resolution</a:t>
            </a:r>
            <a:r>
              <a:rPr lang="fr-FR" sz="1600" dirty="0">
                <a:solidFill>
                  <a:schemeClr val="bg1"/>
                </a:solidFill>
              </a:rPr>
              <a:t> </a:t>
            </a:r>
            <a:r>
              <a:rPr lang="fr-FR" sz="1600" dirty="0">
                <a:solidFill>
                  <a:schemeClr val="bg1"/>
                </a:solidFill>
                <a:sym typeface="Wingdings" panose="05000000000000000000" pitchFamily="2" charset="2"/>
              </a:rPr>
              <a:t> B/</a:t>
            </a:r>
            <a:r>
              <a:rPr lang="el-GR" sz="1600" dirty="0">
                <a:solidFill>
                  <a:schemeClr val="bg1"/>
                </a:solidFill>
                <a:sym typeface="Wingdings" panose="05000000000000000000" pitchFamily="2" charset="2"/>
              </a:rPr>
              <a:t>λ</a:t>
            </a:r>
            <a:endParaRPr lang="fr-FR" sz="1600" dirty="0">
              <a:solidFill>
                <a:schemeClr val="bg1"/>
              </a:solidFill>
              <a:sym typeface="Wingdings" panose="05000000000000000000" pitchFamily="2" charset="2"/>
            </a:endParaRPr>
          </a:p>
          <a:p>
            <a:pPr algn="ctr"/>
            <a:r>
              <a:rPr lang="fr-FR" sz="1600" dirty="0" err="1">
                <a:solidFill>
                  <a:schemeClr val="bg1"/>
                </a:solidFill>
                <a:sym typeface="Wingdings" panose="05000000000000000000" pitchFamily="2" charset="2"/>
              </a:rPr>
              <a:t>Smaller</a:t>
            </a:r>
            <a:r>
              <a:rPr lang="fr-FR" sz="1600" dirty="0">
                <a:solidFill>
                  <a:schemeClr val="bg1"/>
                </a:solidFill>
                <a:sym typeface="Wingdings" panose="05000000000000000000" pitchFamily="2" charset="2"/>
              </a:rPr>
              <a:t> </a:t>
            </a:r>
            <a:r>
              <a:rPr lang="el-GR" sz="1600" dirty="0">
                <a:solidFill>
                  <a:schemeClr val="bg1"/>
                </a:solidFill>
                <a:sym typeface="Wingdings" panose="05000000000000000000" pitchFamily="2" charset="2"/>
              </a:rPr>
              <a:t>λ</a:t>
            </a:r>
            <a:r>
              <a:rPr lang="fr-FR" sz="1600" dirty="0">
                <a:solidFill>
                  <a:schemeClr val="bg1"/>
                </a:solidFill>
                <a:sym typeface="Wingdings" panose="05000000000000000000" pitchFamily="2" charset="2"/>
              </a:rPr>
              <a:t> </a:t>
            </a:r>
            <a:r>
              <a:rPr lang="fr-FR" sz="1600" dirty="0" err="1">
                <a:solidFill>
                  <a:schemeClr val="bg1"/>
                </a:solidFill>
                <a:sym typeface="Wingdings" panose="05000000000000000000" pitchFamily="2" charset="2"/>
              </a:rPr>
              <a:t>higher</a:t>
            </a:r>
            <a:r>
              <a:rPr lang="fr-FR" sz="1600" dirty="0">
                <a:solidFill>
                  <a:schemeClr val="bg1"/>
                </a:solidFill>
                <a:sym typeface="Wingdings" panose="05000000000000000000" pitchFamily="2" charset="2"/>
              </a:rPr>
              <a:t> </a:t>
            </a:r>
            <a:r>
              <a:rPr lang="fr-FR" sz="1600" dirty="0" err="1">
                <a:solidFill>
                  <a:schemeClr val="bg1"/>
                </a:solidFill>
                <a:sym typeface="Wingdings" panose="05000000000000000000" pitchFamily="2" charset="2"/>
              </a:rPr>
              <a:t>resolution</a:t>
            </a:r>
            <a:endParaRPr lang="fr-FR" sz="1600" dirty="0">
              <a:solidFill>
                <a:schemeClr val="bg1"/>
              </a:solidFill>
              <a:sym typeface="Wingdings" panose="05000000000000000000" pitchFamily="2" charset="2"/>
            </a:endParaRPr>
          </a:p>
        </p:txBody>
      </p:sp>
      <p:sp>
        <p:nvSpPr>
          <p:cNvPr id="19" name="Rectangle 18">
            <a:extLst>
              <a:ext uri="{FF2B5EF4-FFF2-40B4-BE49-F238E27FC236}">
                <a16:creationId xmlns:a16="http://schemas.microsoft.com/office/drawing/2014/main" id="{28F0F940-6110-41CE-9C3A-FABEE52C293D}"/>
              </a:ext>
            </a:extLst>
          </p:cNvPr>
          <p:cNvSpPr/>
          <p:nvPr/>
        </p:nvSpPr>
        <p:spPr>
          <a:xfrm>
            <a:off x="129597" y="2381361"/>
            <a:ext cx="4478498" cy="232356"/>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2CEDA983-DFD7-4E8D-BE7C-501750F63318}"/>
              </a:ext>
            </a:extLst>
          </p:cNvPr>
          <p:cNvSpPr/>
          <p:nvPr/>
        </p:nvSpPr>
        <p:spPr>
          <a:xfrm>
            <a:off x="7161739" y="1491421"/>
            <a:ext cx="4629665" cy="47294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Connecteur droit 25">
            <a:extLst>
              <a:ext uri="{FF2B5EF4-FFF2-40B4-BE49-F238E27FC236}">
                <a16:creationId xmlns:a16="http://schemas.microsoft.com/office/drawing/2014/main" id="{DF234D14-1543-4738-B144-3A77385DC114}"/>
              </a:ext>
            </a:extLst>
          </p:cNvPr>
          <p:cNvCxnSpPr>
            <a:cxnSpLocks/>
            <a:stCxn id="19" idx="3"/>
            <a:endCxn id="25" idx="1"/>
          </p:cNvCxnSpPr>
          <p:nvPr/>
        </p:nvCxnSpPr>
        <p:spPr>
          <a:xfrm flipV="1">
            <a:off x="4608095" y="1727894"/>
            <a:ext cx="2553644" cy="76964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7" name="ZoneTexte 36">
            <a:extLst>
              <a:ext uri="{FF2B5EF4-FFF2-40B4-BE49-F238E27FC236}">
                <a16:creationId xmlns:a16="http://schemas.microsoft.com/office/drawing/2014/main" id="{DDC8A1FC-48FE-4235-BD82-D1441732375A}"/>
              </a:ext>
            </a:extLst>
          </p:cNvPr>
          <p:cNvSpPr txBox="1"/>
          <p:nvPr/>
        </p:nvSpPr>
        <p:spPr>
          <a:xfrm>
            <a:off x="7263438" y="1587385"/>
            <a:ext cx="4527968" cy="246221"/>
          </a:xfrm>
          <a:prstGeom prst="rect">
            <a:avLst/>
          </a:prstGeom>
          <a:noFill/>
        </p:spPr>
        <p:txBody>
          <a:bodyPr wrap="square" lIns="0" tIns="0" rIns="0" bIns="0" rtlCol="0">
            <a:spAutoFit/>
          </a:bodyPr>
          <a:lstStyle/>
          <a:p>
            <a:pPr algn="ctr"/>
            <a:r>
              <a:rPr lang="fr-FR" sz="1600" dirty="0">
                <a:solidFill>
                  <a:schemeClr val="bg1"/>
                </a:solidFill>
              </a:rPr>
              <a:t>12/0.46 = 26</a:t>
            </a:r>
            <a:endParaRPr lang="en-US" sz="1600" dirty="0">
              <a:solidFill>
                <a:schemeClr val="bg1"/>
              </a:solidFill>
            </a:endParaRPr>
          </a:p>
        </p:txBody>
      </p:sp>
    </p:spTree>
    <p:extLst>
      <p:ext uri="{BB962C8B-B14F-4D97-AF65-F5344CB8AC3E}">
        <p14:creationId xmlns:p14="http://schemas.microsoft.com/office/powerpoint/2010/main" val="66511166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1F88136D-5585-487C-A7D5-E16983F298C9}"/>
              </a:ext>
            </a:extLst>
          </p:cNvPr>
          <p:cNvPicPr>
            <a:picLocks noChangeAspect="1"/>
          </p:cNvPicPr>
          <p:nvPr/>
        </p:nvPicPr>
        <p:blipFill>
          <a:blip r:embed="rId2"/>
          <a:stretch>
            <a:fillRect/>
          </a:stretch>
        </p:blipFill>
        <p:spPr>
          <a:xfrm>
            <a:off x="129597" y="455105"/>
            <a:ext cx="6480854" cy="3922200"/>
          </a:xfrm>
          <a:prstGeom prst="rect">
            <a:avLst/>
          </a:prstGeom>
        </p:spPr>
      </p:pic>
      <p:pic>
        <p:nvPicPr>
          <p:cNvPr id="8" name="Image 7">
            <a:extLst>
              <a:ext uri="{FF2B5EF4-FFF2-40B4-BE49-F238E27FC236}">
                <a16:creationId xmlns:a16="http://schemas.microsoft.com/office/drawing/2014/main" id="{42DEB0D5-A0F2-47CA-B0AA-E20BE31903F2}"/>
              </a:ext>
            </a:extLst>
          </p:cNvPr>
          <p:cNvPicPr>
            <a:picLocks noChangeAspect="1"/>
          </p:cNvPicPr>
          <p:nvPr/>
        </p:nvPicPr>
        <p:blipFill>
          <a:blip r:embed="rId3"/>
          <a:stretch>
            <a:fillRect/>
          </a:stretch>
        </p:blipFill>
        <p:spPr>
          <a:xfrm>
            <a:off x="129597" y="4454928"/>
            <a:ext cx="6480854" cy="2306174"/>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12" name="Rectangle 11">
            <a:extLst>
              <a:ext uri="{FF2B5EF4-FFF2-40B4-BE49-F238E27FC236}">
                <a16:creationId xmlns:a16="http://schemas.microsoft.com/office/drawing/2014/main" id="{48570DCB-2E96-45D6-9617-5DABC1CE88C0}"/>
              </a:ext>
            </a:extLst>
          </p:cNvPr>
          <p:cNvSpPr/>
          <p:nvPr/>
        </p:nvSpPr>
        <p:spPr>
          <a:xfrm>
            <a:off x="7161741" y="614974"/>
            <a:ext cx="4629665" cy="63645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72793A14-05AD-4E26-8DF9-FCC24B5CE974}"/>
              </a:ext>
            </a:extLst>
          </p:cNvPr>
          <p:cNvSpPr/>
          <p:nvPr/>
        </p:nvSpPr>
        <p:spPr>
          <a:xfrm>
            <a:off x="171708" y="1643296"/>
            <a:ext cx="3885098" cy="30327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Connecteur droit 13">
            <a:extLst>
              <a:ext uri="{FF2B5EF4-FFF2-40B4-BE49-F238E27FC236}">
                <a16:creationId xmlns:a16="http://schemas.microsoft.com/office/drawing/2014/main" id="{46842E03-BCCB-457D-B130-209A7D2FD014}"/>
              </a:ext>
            </a:extLst>
          </p:cNvPr>
          <p:cNvCxnSpPr>
            <a:cxnSpLocks/>
            <a:stCxn id="13" idx="3"/>
            <a:endCxn id="12" idx="1"/>
          </p:cNvCxnSpPr>
          <p:nvPr/>
        </p:nvCxnSpPr>
        <p:spPr>
          <a:xfrm flipV="1">
            <a:off x="4056806" y="933202"/>
            <a:ext cx="3104935" cy="86172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ZoneTexte 14">
            <a:extLst>
              <a:ext uri="{FF2B5EF4-FFF2-40B4-BE49-F238E27FC236}">
                <a16:creationId xmlns:a16="http://schemas.microsoft.com/office/drawing/2014/main" id="{C0B8973C-0A14-4DB6-8F3A-6202FF09D3BD}"/>
              </a:ext>
            </a:extLst>
          </p:cNvPr>
          <p:cNvSpPr txBox="1"/>
          <p:nvPr/>
        </p:nvSpPr>
        <p:spPr>
          <a:xfrm>
            <a:off x="7263439" y="688586"/>
            <a:ext cx="4527968" cy="492443"/>
          </a:xfrm>
          <a:prstGeom prst="rect">
            <a:avLst/>
          </a:prstGeom>
          <a:noFill/>
        </p:spPr>
        <p:txBody>
          <a:bodyPr wrap="square" lIns="0" tIns="0" rIns="0" bIns="0" rtlCol="0">
            <a:spAutoFit/>
          </a:bodyPr>
          <a:lstStyle/>
          <a:p>
            <a:pPr algn="ctr"/>
            <a:r>
              <a:rPr lang="fr-FR" sz="1600" dirty="0" err="1">
                <a:solidFill>
                  <a:schemeClr val="bg1"/>
                </a:solidFill>
              </a:rPr>
              <a:t>Resolution</a:t>
            </a:r>
            <a:r>
              <a:rPr lang="fr-FR" sz="1600" dirty="0">
                <a:solidFill>
                  <a:schemeClr val="bg1"/>
                </a:solidFill>
              </a:rPr>
              <a:t> </a:t>
            </a:r>
            <a:r>
              <a:rPr lang="fr-FR" sz="1600" dirty="0">
                <a:solidFill>
                  <a:schemeClr val="bg1"/>
                </a:solidFill>
                <a:sym typeface="Wingdings" panose="05000000000000000000" pitchFamily="2" charset="2"/>
              </a:rPr>
              <a:t> B/</a:t>
            </a:r>
            <a:r>
              <a:rPr lang="el-GR" sz="1600" dirty="0">
                <a:solidFill>
                  <a:schemeClr val="bg1"/>
                </a:solidFill>
                <a:sym typeface="Wingdings" panose="05000000000000000000" pitchFamily="2" charset="2"/>
              </a:rPr>
              <a:t>λ</a:t>
            </a:r>
            <a:endParaRPr lang="fr-FR" sz="1600" dirty="0">
              <a:solidFill>
                <a:schemeClr val="bg1"/>
              </a:solidFill>
              <a:sym typeface="Wingdings" panose="05000000000000000000" pitchFamily="2" charset="2"/>
            </a:endParaRPr>
          </a:p>
          <a:p>
            <a:pPr algn="ctr"/>
            <a:r>
              <a:rPr lang="fr-FR" sz="1600" dirty="0" err="1">
                <a:solidFill>
                  <a:schemeClr val="bg1"/>
                </a:solidFill>
                <a:sym typeface="Wingdings" panose="05000000000000000000" pitchFamily="2" charset="2"/>
              </a:rPr>
              <a:t>Smaller</a:t>
            </a:r>
            <a:r>
              <a:rPr lang="fr-FR" sz="1600" dirty="0">
                <a:solidFill>
                  <a:schemeClr val="bg1"/>
                </a:solidFill>
                <a:sym typeface="Wingdings" panose="05000000000000000000" pitchFamily="2" charset="2"/>
              </a:rPr>
              <a:t> </a:t>
            </a:r>
            <a:r>
              <a:rPr lang="el-GR" sz="1600" dirty="0">
                <a:solidFill>
                  <a:schemeClr val="bg1"/>
                </a:solidFill>
                <a:sym typeface="Wingdings" panose="05000000000000000000" pitchFamily="2" charset="2"/>
              </a:rPr>
              <a:t>λ</a:t>
            </a:r>
            <a:r>
              <a:rPr lang="fr-FR" sz="1600" dirty="0">
                <a:solidFill>
                  <a:schemeClr val="bg1"/>
                </a:solidFill>
                <a:sym typeface="Wingdings" panose="05000000000000000000" pitchFamily="2" charset="2"/>
              </a:rPr>
              <a:t> </a:t>
            </a:r>
            <a:r>
              <a:rPr lang="fr-FR" sz="1600" dirty="0" err="1">
                <a:solidFill>
                  <a:schemeClr val="bg1"/>
                </a:solidFill>
                <a:sym typeface="Wingdings" panose="05000000000000000000" pitchFamily="2" charset="2"/>
              </a:rPr>
              <a:t>higher</a:t>
            </a:r>
            <a:r>
              <a:rPr lang="fr-FR" sz="1600" dirty="0">
                <a:solidFill>
                  <a:schemeClr val="bg1"/>
                </a:solidFill>
                <a:sym typeface="Wingdings" panose="05000000000000000000" pitchFamily="2" charset="2"/>
              </a:rPr>
              <a:t> </a:t>
            </a:r>
            <a:r>
              <a:rPr lang="fr-FR" sz="1600" dirty="0" err="1">
                <a:solidFill>
                  <a:schemeClr val="bg1"/>
                </a:solidFill>
                <a:sym typeface="Wingdings" panose="05000000000000000000" pitchFamily="2" charset="2"/>
              </a:rPr>
              <a:t>resolution</a:t>
            </a:r>
            <a:endParaRPr lang="fr-FR" sz="1600" dirty="0">
              <a:solidFill>
                <a:schemeClr val="bg1"/>
              </a:solidFill>
              <a:sym typeface="Wingdings" panose="05000000000000000000" pitchFamily="2" charset="2"/>
            </a:endParaRPr>
          </a:p>
        </p:txBody>
      </p:sp>
      <p:sp>
        <p:nvSpPr>
          <p:cNvPr id="19" name="Rectangle 18">
            <a:extLst>
              <a:ext uri="{FF2B5EF4-FFF2-40B4-BE49-F238E27FC236}">
                <a16:creationId xmlns:a16="http://schemas.microsoft.com/office/drawing/2014/main" id="{28F0F940-6110-41CE-9C3A-FABEE52C293D}"/>
              </a:ext>
            </a:extLst>
          </p:cNvPr>
          <p:cNvSpPr/>
          <p:nvPr/>
        </p:nvSpPr>
        <p:spPr>
          <a:xfrm>
            <a:off x="129597" y="2381361"/>
            <a:ext cx="4478498" cy="232356"/>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2CEDA983-DFD7-4E8D-BE7C-501750F63318}"/>
              </a:ext>
            </a:extLst>
          </p:cNvPr>
          <p:cNvSpPr/>
          <p:nvPr/>
        </p:nvSpPr>
        <p:spPr>
          <a:xfrm>
            <a:off x="7161739" y="1491421"/>
            <a:ext cx="4629665" cy="47294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Connecteur droit 25">
            <a:extLst>
              <a:ext uri="{FF2B5EF4-FFF2-40B4-BE49-F238E27FC236}">
                <a16:creationId xmlns:a16="http://schemas.microsoft.com/office/drawing/2014/main" id="{DF234D14-1543-4738-B144-3A77385DC114}"/>
              </a:ext>
            </a:extLst>
          </p:cNvPr>
          <p:cNvCxnSpPr>
            <a:cxnSpLocks/>
            <a:stCxn id="19" idx="3"/>
            <a:endCxn id="25" idx="1"/>
          </p:cNvCxnSpPr>
          <p:nvPr/>
        </p:nvCxnSpPr>
        <p:spPr>
          <a:xfrm flipV="1">
            <a:off x="4608095" y="1727894"/>
            <a:ext cx="2553644" cy="76964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7" name="ZoneTexte 36">
            <a:extLst>
              <a:ext uri="{FF2B5EF4-FFF2-40B4-BE49-F238E27FC236}">
                <a16:creationId xmlns:a16="http://schemas.microsoft.com/office/drawing/2014/main" id="{DDC8A1FC-48FE-4235-BD82-D1441732375A}"/>
              </a:ext>
            </a:extLst>
          </p:cNvPr>
          <p:cNvSpPr txBox="1"/>
          <p:nvPr/>
        </p:nvSpPr>
        <p:spPr>
          <a:xfrm>
            <a:off x="7263438" y="1587385"/>
            <a:ext cx="4527968" cy="246221"/>
          </a:xfrm>
          <a:prstGeom prst="rect">
            <a:avLst/>
          </a:prstGeom>
          <a:noFill/>
        </p:spPr>
        <p:txBody>
          <a:bodyPr wrap="square" lIns="0" tIns="0" rIns="0" bIns="0" rtlCol="0">
            <a:spAutoFit/>
          </a:bodyPr>
          <a:lstStyle/>
          <a:p>
            <a:pPr algn="ctr"/>
            <a:r>
              <a:rPr lang="fr-FR" sz="1600" dirty="0">
                <a:solidFill>
                  <a:schemeClr val="bg1"/>
                </a:solidFill>
              </a:rPr>
              <a:t>12/0.46 = 26</a:t>
            </a:r>
            <a:endParaRPr lang="en-US" sz="1600" dirty="0">
              <a:solidFill>
                <a:schemeClr val="bg1"/>
              </a:solidFill>
            </a:endParaRPr>
          </a:p>
        </p:txBody>
      </p:sp>
      <p:sp>
        <p:nvSpPr>
          <p:cNvPr id="16" name="Rectangle 15">
            <a:extLst>
              <a:ext uri="{FF2B5EF4-FFF2-40B4-BE49-F238E27FC236}">
                <a16:creationId xmlns:a16="http://schemas.microsoft.com/office/drawing/2014/main" id="{F43CEDCF-B864-4771-809F-55336B556A3F}"/>
              </a:ext>
            </a:extLst>
          </p:cNvPr>
          <p:cNvSpPr/>
          <p:nvPr/>
        </p:nvSpPr>
        <p:spPr>
          <a:xfrm>
            <a:off x="129598" y="3019085"/>
            <a:ext cx="4298023" cy="248803"/>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2619013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44EA6AAD-445D-4229-8F4C-9ECC838912C1}"/>
              </a:ext>
            </a:extLst>
          </p:cNvPr>
          <p:cNvPicPr>
            <a:picLocks noChangeAspect="1"/>
          </p:cNvPicPr>
          <p:nvPr/>
        </p:nvPicPr>
        <p:blipFill>
          <a:blip r:embed="rId2"/>
          <a:stretch>
            <a:fillRect/>
          </a:stretch>
        </p:blipFill>
        <p:spPr>
          <a:xfrm>
            <a:off x="0" y="0"/>
            <a:ext cx="12192000" cy="6858000"/>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cxnSp>
        <p:nvCxnSpPr>
          <p:cNvPr id="6" name="Connecteur droit 5">
            <a:extLst>
              <a:ext uri="{FF2B5EF4-FFF2-40B4-BE49-F238E27FC236}">
                <a16:creationId xmlns:a16="http://schemas.microsoft.com/office/drawing/2014/main" id="{A5418068-80A1-4A20-AE4E-D288163D8BF6}"/>
              </a:ext>
            </a:extLst>
          </p:cNvPr>
          <p:cNvCxnSpPr/>
          <p:nvPr/>
        </p:nvCxnSpPr>
        <p:spPr>
          <a:xfrm flipV="1">
            <a:off x="5911702" y="1988288"/>
            <a:ext cx="0" cy="308344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Connecteur droit 7">
            <a:extLst>
              <a:ext uri="{FF2B5EF4-FFF2-40B4-BE49-F238E27FC236}">
                <a16:creationId xmlns:a16="http://schemas.microsoft.com/office/drawing/2014/main" id="{3ADF2C7C-223D-44EE-B8B0-C79FBC9CF6C2}"/>
              </a:ext>
            </a:extLst>
          </p:cNvPr>
          <p:cNvCxnSpPr/>
          <p:nvPr/>
        </p:nvCxnSpPr>
        <p:spPr>
          <a:xfrm flipV="1">
            <a:off x="8052390" y="2066260"/>
            <a:ext cx="0" cy="308344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Connecteur droit 8">
            <a:extLst>
              <a:ext uri="{FF2B5EF4-FFF2-40B4-BE49-F238E27FC236}">
                <a16:creationId xmlns:a16="http://schemas.microsoft.com/office/drawing/2014/main" id="{D33DEC0F-3F23-41AC-875D-4F96BE8765A6}"/>
              </a:ext>
            </a:extLst>
          </p:cNvPr>
          <p:cNvCxnSpPr/>
          <p:nvPr/>
        </p:nvCxnSpPr>
        <p:spPr>
          <a:xfrm flipV="1">
            <a:off x="11330763" y="2066260"/>
            <a:ext cx="0" cy="308344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2866087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1F88136D-5585-487C-A7D5-E16983F298C9}"/>
              </a:ext>
            </a:extLst>
          </p:cNvPr>
          <p:cNvPicPr>
            <a:picLocks noChangeAspect="1"/>
          </p:cNvPicPr>
          <p:nvPr/>
        </p:nvPicPr>
        <p:blipFill>
          <a:blip r:embed="rId2"/>
          <a:stretch>
            <a:fillRect/>
          </a:stretch>
        </p:blipFill>
        <p:spPr>
          <a:xfrm>
            <a:off x="129597" y="455105"/>
            <a:ext cx="6480854" cy="3922200"/>
          </a:xfrm>
          <a:prstGeom prst="rect">
            <a:avLst/>
          </a:prstGeom>
        </p:spPr>
      </p:pic>
      <p:pic>
        <p:nvPicPr>
          <p:cNvPr id="8" name="Image 7">
            <a:extLst>
              <a:ext uri="{FF2B5EF4-FFF2-40B4-BE49-F238E27FC236}">
                <a16:creationId xmlns:a16="http://schemas.microsoft.com/office/drawing/2014/main" id="{42DEB0D5-A0F2-47CA-B0AA-E20BE31903F2}"/>
              </a:ext>
            </a:extLst>
          </p:cNvPr>
          <p:cNvPicPr>
            <a:picLocks noChangeAspect="1"/>
          </p:cNvPicPr>
          <p:nvPr/>
        </p:nvPicPr>
        <p:blipFill>
          <a:blip r:embed="rId3"/>
          <a:stretch>
            <a:fillRect/>
          </a:stretch>
        </p:blipFill>
        <p:spPr>
          <a:xfrm>
            <a:off x="129597" y="4454928"/>
            <a:ext cx="6480854" cy="2306174"/>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12" name="Rectangle 11">
            <a:extLst>
              <a:ext uri="{FF2B5EF4-FFF2-40B4-BE49-F238E27FC236}">
                <a16:creationId xmlns:a16="http://schemas.microsoft.com/office/drawing/2014/main" id="{48570DCB-2E96-45D6-9617-5DABC1CE88C0}"/>
              </a:ext>
            </a:extLst>
          </p:cNvPr>
          <p:cNvSpPr/>
          <p:nvPr/>
        </p:nvSpPr>
        <p:spPr>
          <a:xfrm>
            <a:off x="7161741" y="614974"/>
            <a:ext cx="4629665" cy="63645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72793A14-05AD-4E26-8DF9-FCC24B5CE974}"/>
              </a:ext>
            </a:extLst>
          </p:cNvPr>
          <p:cNvSpPr/>
          <p:nvPr/>
        </p:nvSpPr>
        <p:spPr>
          <a:xfrm>
            <a:off x="171708" y="1643296"/>
            <a:ext cx="3885098" cy="30327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Connecteur droit 13">
            <a:extLst>
              <a:ext uri="{FF2B5EF4-FFF2-40B4-BE49-F238E27FC236}">
                <a16:creationId xmlns:a16="http://schemas.microsoft.com/office/drawing/2014/main" id="{46842E03-BCCB-457D-B130-209A7D2FD014}"/>
              </a:ext>
            </a:extLst>
          </p:cNvPr>
          <p:cNvCxnSpPr>
            <a:cxnSpLocks/>
            <a:stCxn id="13" idx="3"/>
            <a:endCxn id="12" idx="1"/>
          </p:cNvCxnSpPr>
          <p:nvPr/>
        </p:nvCxnSpPr>
        <p:spPr>
          <a:xfrm flipV="1">
            <a:off x="4056806" y="933202"/>
            <a:ext cx="3104935" cy="86172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ZoneTexte 14">
            <a:extLst>
              <a:ext uri="{FF2B5EF4-FFF2-40B4-BE49-F238E27FC236}">
                <a16:creationId xmlns:a16="http://schemas.microsoft.com/office/drawing/2014/main" id="{C0B8973C-0A14-4DB6-8F3A-6202FF09D3BD}"/>
              </a:ext>
            </a:extLst>
          </p:cNvPr>
          <p:cNvSpPr txBox="1"/>
          <p:nvPr/>
        </p:nvSpPr>
        <p:spPr>
          <a:xfrm>
            <a:off x="7263439" y="688586"/>
            <a:ext cx="4527968" cy="492443"/>
          </a:xfrm>
          <a:prstGeom prst="rect">
            <a:avLst/>
          </a:prstGeom>
          <a:noFill/>
        </p:spPr>
        <p:txBody>
          <a:bodyPr wrap="square" lIns="0" tIns="0" rIns="0" bIns="0" rtlCol="0">
            <a:spAutoFit/>
          </a:bodyPr>
          <a:lstStyle/>
          <a:p>
            <a:pPr algn="ctr"/>
            <a:r>
              <a:rPr lang="fr-FR" sz="1600" dirty="0" err="1">
                <a:solidFill>
                  <a:schemeClr val="bg1"/>
                </a:solidFill>
              </a:rPr>
              <a:t>Resolution</a:t>
            </a:r>
            <a:r>
              <a:rPr lang="fr-FR" sz="1600" dirty="0">
                <a:solidFill>
                  <a:schemeClr val="bg1"/>
                </a:solidFill>
              </a:rPr>
              <a:t> </a:t>
            </a:r>
            <a:r>
              <a:rPr lang="fr-FR" sz="1600" dirty="0">
                <a:solidFill>
                  <a:schemeClr val="bg1"/>
                </a:solidFill>
                <a:sym typeface="Wingdings" panose="05000000000000000000" pitchFamily="2" charset="2"/>
              </a:rPr>
              <a:t> B/</a:t>
            </a:r>
            <a:r>
              <a:rPr lang="el-GR" sz="1600" dirty="0">
                <a:solidFill>
                  <a:schemeClr val="bg1"/>
                </a:solidFill>
                <a:sym typeface="Wingdings" panose="05000000000000000000" pitchFamily="2" charset="2"/>
              </a:rPr>
              <a:t>λ</a:t>
            </a:r>
            <a:endParaRPr lang="fr-FR" sz="1600" dirty="0">
              <a:solidFill>
                <a:schemeClr val="bg1"/>
              </a:solidFill>
              <a:sym typeface="Wingdings" panose="05000000000000000000" pitchFamily="2" charset="2"/>
            </a:endParaRPr>
          </a:p>
          <a:p>
            <a:pPr algn="ctr"/>
            <a:r>
              <a:rPr lang="fr-FR" sz="1600" dirty="0" err="1">
                <a:solidFill>
                  <a:schemeClr val="bg1"/>
                </a:solidFill>
                <a:sym typeface="Wingdings" panose="05000000000000000000" pitchFamily="2" charset="2"/>
              </a:rPr>
              <a:t>Smaller</a:t>
            </a:r>
            <a:r>
              <a:rPr lang="fr-FR" sz="1600" dirty="0">
                <a:solidFill>
                  <a:schemeClr val="bg1"/>
                </a:solidFill>
                <a:sym typeface="Wingdings" panose="05000000000000000000" pitchFamily="2" charset="2"/>
              </a:rPr>
              <a:t> </a:t>
            </a:r>
            <a:r>
              <a:rPr lang="el-GR" sz="1600" dirty="0">
                <a:solidFill>
                  <a:schemeClr val="bg1"/>
                </a:solidFill>
                <a:sym typeface="Wingdings" panose="05000000000000000000" pitchFamily="2" charset="2"/>
              </a:rPr>
              <a:t>λ</a:t>
            </a:r>
            <a:r>
              <a:rPr lang="fr-FR" sz="1600" dirty="0">
                <a:solidFill>
                  <a:schemeClr val="bg1"/>
                </a:solidFill>
                <a:sym typeface="Wingdings" panose="05000000000000000000" pitchFamily="2" charset="2"/>
              </a:rPr>
              <a:t> </a:t>
            </a:r>
            <a:r>
              <a:rPr lang="fr-FR" sz="1600" dirty="0" err="1">
                <a:solidFill>
                  <a:schemeClr val="bg1"/>
                </a:solidFill>
                <a:sym typeface="Wingdings" panose="05000000000000000000" pitchFamily="2" charset="2"/>
              </a:rPr>
              <a:t>higher</a:t>
            </a:r>
            <a:r>
              <a:rPr lang="fr-FR" sz="1600" dirty="0">
                <a:solidFill>
                  <a:schemeClr val="bg1"/>
                </a:solidFill>
                <a:sym typeface="Wingdings" panose="05000000000000000000" pitchFamily="2" charset="2"/>
              </a:rPr>
              <a:t> </a:t>
            </a:r>
            <a:r>
              <a:rPr lang="fr-FR" sz="1600" dirty="0" err="1">
                <a:solidFill>
                  <a:schemeClr val="bg1"/>
                </a:solidFill>
                <a:sym typeface="Wingdings" panose="05000000000000000000" pitchFamily="2" charset="2"/>
              </a:rPr>
              <a:t>resolution</a:t>
            </a:r>
            <a:endParaRPr lang="fr-FR" sz="1600" dirty="0">
              <a:solidFill>
                <a:schemeClr val="bg1"/>
              </a:solidFill>
              <a:sym typeface="Wingdings" panose="05000000000000000000" pitchFamily="2" charset="2"/>
            </a:endParaRPr>
          </a:p>
        </p:txBody>
      </p:sp>
      <p:sp>
        <p:nvSpPr>
          <p:cNvPr id="19" name="Rectangle 18">
            <a:extLst>
              <a:ext uri="{FF2B5EF4-FFF2-40B4-BE49-F238E27FC236}">
                <a16:creationId xmlns:a16="http://schemas.microsoft.com/office/drawing/2014/main" id="{28F0F940-6110-41CE-9C3A-FABEE52C293D}"/>
              </a:ext>
            </a:extLst>
          </p:cNvPr>
          <p:cNvSpPr/>
          <p:nvPr/>
        </p:nvSpPr>
        <p:spPr>
          <a:xfrm>
            <a:off x="129597" y="2381361"/>
            <a:ext cx="4478498" cy="232356"/>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87EE4BFB-1D0C-449D-A83B-C990561ECA91}"/>
              </a:ext>
            </a:extLst>
          </p:cNvPr>
          <p:cNvSpPr/>
          <p:nvPr/>
        </p:nvSpPr>
        <p:spPr>
          <a:xfrm>
            <a:off x="129598" y="3019085"/>
            <a:ext cx="4298023" cy="248803"/>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10756C7E-9A57-4854-8B3F-F338147021F3}"/>
              </a:ext>
            </a:extLst>
          </p:cNvPr>
          <p:cNvSpPr/>
          <p:nvPr/>
        </p:nvSpPr>
        <p:spPr>
          <a:xfrm>
            <a:off x="129597" y="3282002"/>
            <a:ext cx="4812517" cy="28474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2CEDA983-DFD7-4E8D-BE7C-501750F63318}"/>
              </a:ext>
            </a:extLst>
          </p:cNvPr>
          <p:cNvSpPr/>
          <p:nvPr/>
        </p:nvSpPr>
        <p:spPr>
          <a:xfrm>
            <a:off x="7161739" y="1491421"/>
            <a:ext cx="4629665" cy="47294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Connecteur droit 25">
            <a:extLst>
              <a:ext uri="{FF2B5EF4-FFF2-40B4-BE49-F238E27FC236}">
                <a16:creationId xmlns:a16="http://schemas.microsoft.com/office/drawing/2014/main" id="{DF234D14-1543-4738-B144-3A77385DC114}"/>
              </a:ext>
            </a:extLst>
          </p:cNvPr>
          <p:cNvCxnSpPr>
            <a:cxnSpLocks/>
            <a:stCxn id="19" idx="3"/>
            <a:endCxn id="25" idx="1"/>
          </p:cNvCxnSpPr>
          <p:nvPr/>
        </p:nvCxnSpPr>
        <p:spPr>
          <a:xfrm flipV="1">
            <a:off x="4608095" y="1727894"/>
            <a:ext cx="2553644" cy="76964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345FEDE8-B7B1-40B2-9266-2A76901AF6B3}"/>
              </a:ext>
            </a:extLst>
          </p:cNvPr>
          <p:cNvSpPr/>
          <p:nvPr/>
        </p:nvSpPr>
        <p:spPr>
          <a:xfrm>
            <a:off x="7161741" y="2225609"/>
            <a:ext cx="4629665" cy="410742"/>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Connecteur droit 27">
            <a:extLst>
              <a:ext uri="{FF2B5EF4-FFF2-40B4-BE49-F238E27FC236}">
                <a16:creationId xmlns:a16="http://schemas.microsoft.com/office/drawing/2014/main" id="{510E8E5F-A64B-4E73-896A-FC23BFE438E0}"/>
              </a:ext>
            </a:extLst>
          </p:cNvPr>
          <p:cNvCxnSpPr>
            <a:cxnSpLocks/>
            <a:stCxn id="20" idx="3"/>
            <a:endCxn id="27" idx="1"/>
          </p:cNvCxnSpPr>
          <p:nvPr/>
        </p:nvCxnSpPr>
        <p:spPr>
          <a:xfrm flipV="1">
            <a:off x="4427621" y="2430980"/>
            <a:ext cx="2734120" cy="712507"/>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7" name="ZoneTexte 36">
            <a:extLst>
              <a:ext uri="{FF2B5EF4-FFF2-40B4-BE49-F238E27FC236}">
                <a16:creationId xmlns:a16="http://schemas.microsoft.com/office/drawing/2014/main" id="{DDC8A1FC-48FE-4235-BD82-D1441732375A}"/>
              </a:ext>
            </a:extLst>
          </p:cNvPr>
          <p:cNvSpPr txBox="1"/>
          <p:nvPr/>
        </p:nvSpPr>
        <p:spPr>
          <a:xfrm>
            <a:off x="7263438" y="1587385"/>
            <a:ext cx="4527968" cy="246221"/>
          </a:xfrm>
          <a:prstGeom prst="rect">
            <a:avLst/>
          </a:prstGeom>
          <a:noFill/>
        </p:spPr>
        <p:txBody>
          <a:bodyPr wrap="square" lIns="0" tIns="0" rIns="0" bIns="0" rtlCol="0">
            <a:spAutoFit/>
          </a:bodyPr>
          <a:lstStyle/>
          <a:p>
            <a:pPr algn="ctr"/>
            <a:r>
              <a:rPr lang="fr-FR" sz="1600" dirty="0">
                <a:solidFill>
                  <a:schemeClr val="bg1"/>
                </a:solidFill>
              </a:rPr>
              <a:t>12/0.46 = 26</a:t>
            </a:r>
            <a:endParaRPr lang="en-US" sz="1600" dirty="0">
              <a:solidFill>
                <a:schemeClr val="bg1"/>
              </a:solidFill>
            </a:endParaRPr>
          </a:p>
        </p:txBody>
      </p:sp>
      <p:sp>
        <p:nvSpPr>
          <p:cNvPr id="38" name="ZoneTexte 37">
            <a:extLst>
              <a:ext uri="{FF2B5EF4-FFF2-40B4-BE49-F238E27FC236}">
                <a16:creationId xmlns:a16="http://schemas.microsoft.com/office/drawing/2014/main" id="{5D5CAC24-8558-4A09-8457-6471A8BDEB61}"/>
              </a:ext>
            </a:extLst>
          </p:cNvPr>
          <p:cNvSpPr txBox="1"/>
          <p:nvPr/>
        </p:nvSpPr>
        <p:spPr>
          <a:xfrm>
            <a:off x="7263438" y="2310555"/>
            <a:ext cx="4527968" cy="246221"/>
          </a:xfrm>
          <a:prstGeom prst="rect">
            <a:avLst/>
          </a:prstGeom>
          <a:noFill/>
        </p:spPr>
        <p:txBody>
          <a:bodyPr wrap="square" lIns="0" tIns="0" rIns="0" bIns="0" rtlCol="0">
            <a:spAutoFit/>
          </a:bodyPr>
          <a:lstStyle/>
          <a:p>
            <a:pPr algn="ctr"/>
            <a:r>
              <a:rPr lang="fr-FR" sz="1600" dirty="0">
                <a:solidFill>
                  <a:schemeClr val="bg1"/>
                </a:solidFill>
              </a:rPr>
              <a:t>B </a:t>
            </a:r>
            <a:r>
              <a:rPr lang="fr-FR" sz="1600" dirty="0" err="1">
                <a:solidFill>
                  <a:schemeClr val="bg1"/>
                </a:solidFill>
              </a:rPr>
              <a:t>is</a:t>
            </a:r>
            <a:r>
              <a:rPr lang="fr-FR" sz="1600" dirty="0">
                <a:solidFill>
                  <a:schemeClr val="bg1"/>
                </a:solidFill>
              </a:rPr>
              <a:t> the best (but V, R, or I are Ok)</a:t>
            </a:r>
            <a:endParaRPr lang="en-US" sz="1600" dirty="0">
              <a:solidFill>
                <a:schemeClr val="bg1"/>
              </a:solidFill>
            </a:endParaRPr>
          </a:p>
        </p:txBody>
      </p:sp>
    </p:spTree>
    <p:extLst>
      <p:ext uri="{BB962C8B-B14F-4D97-AF65-F5344CB8AC3E}">
        <p14:creationId xmlns:p14="http://schemas.microsoft.com/office/powerpoint/2010/main" val="3855466941"/>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44EA6AAD-445D-4229-8F4C-9ECC838912C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2000" cy="6857999"/>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cxnSp>
        <p:nvCxnSpPr>
          <p:cNvPr id="6" name="Connecteur droit 5">
            <a:extLst>
              <a:ext uri="{FF2B5EF4-FFF2-40B4-BE49-F238E27FC236}">
                <a16:creationId xmlns:a16="http://schemas.microsoft.com/office/drawing/2014/main" id="{05185689-C232-428D-B245-0E302D3AB9AB}"/>
              </a:ext>
            </a:extLst>
          </p:cNvPr>
          <p:cNvCxnSpPr/>
          <p:nvPr/>
        </p:nvCxnSpPr>
        <p:spPr>
          <a:xfrm flipV="1">
            <a:off x="5911702" y="1988288"/>
            <a:ext cx="0" cy="308344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Connecteur droit 6">
            <a:extLst>
              <a:ext uri="{FF2B5EF4-FFF2-40B4-BE49-F238E27FC236}">
                <a16:creationId xmlns:a16="http://schemas.microsoft.com/office/drawing/2014/main" id="{C968CF94-9EBC-4C49-8505-663B5B0B2182}"/>
              </a:ext>
            </a:extLst>
          </p:cNvPr>
          <p:cNvCxnSpPr/>
          <p:nvPr/>
        </p:nvCxnSpPr>
        <p:spPr>
          <a:xfrm flipV="1">
            <a:off x="8052390" y="2066260"/>
            <a:ext cx="0" cy="308344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Connecteur droit 7">
            <a:extLst>
              <a:ext uri="{FF2B5EF4-FFF2-40B4-BE49-F238E27FC236}">
                <a16:creationId xmlns:a16="http://schemas.microsoft.com/office/drawing/2014/main" id="{47AB0701-7F77-4607-9E04-32037E950A9C}"/>
              </a:ext>
            </a:extLst>
          </p:cNvPr>
          <p:cNvCxnSpPr/>
          <p:nvPr/>
        </p:nvCxnSpPr>
        <p:spPr>
          <a:xfrm flipV="1">
            <a:off x="11330763" y="2066260"/>
            <a:ext cx="0" cy="308344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6674257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1F88136D-5585-487C-A7D5-E16983F298C9}"/>
              </a:ext>
            </a:extLst>
          </p:cNvPr>
          <p:cNvPicPr>
            <a:picLocks noChangeAspect="1"/>
          </p:cNvPicPr>
          <p:nvPr/>
        </p:nvPicPr>
        <p:blipFill>
          <a:blip r:embed="rId2"/>
          <a:stretch>
            <a:fillRect/>
          </a:stretch>
        </p:blipFill>
        <p:spPr>
          <a:xfrm>
            <a:off x="129597" y="455105"/>
            <a:ext cx="6480854" cy="3922200"/>
          </a:xfrm>
          <a:prstGeom prst="rect">
            <a:avLst/>
          </a:prstGeom>
        </p:spPr>
      </p:pic>
      <p:pic>
        <p:nvPicPr>
          <p:cNvPr id="8" name="Image 7">
            <a:extLst>
              <a:ext uri="{FF2B5EF4-FFF2-40B4-BE49-F238E27FC236}">
                <a16:creationId xmlns:a16="http://schemas.microsoft.com/office/drawing/2014/main" id="{42DEB0D5-A0F2-47CA-B0AA-E20BE31903F2}"/>
              </a:ext>
            </a:extLst>
          </p:cNvPr>
          <p:cNvPicPr>
            <a:picLocks noChangeAspect="1"/>
          </p:cNvPicPr>
          <p:nvPr/>
        </p:nvPicPr>
        <p:blipFill>
          <a:blip r:embed="rId3"/>
          <a:stretch>
            <a:fillRect/>
          </a:stretch>
        </p:blipFill>
        <p:spPr>
          <a:xfrm>
            <a:off x="129597" y="4454928"/>
            <a:ext cx="6480854" cy="2306174"/>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12" name="Rectangle 11">
            <a:extLst>
              <a:ext uri="{FF2B5EF4-FFF2-40B4-BE49-F238E27FC236}">
                <a16:creationId xmlns:a16="http://schemas.microsoft.com/office/drawing/2014/main" id="{48570DCB-2E96-45D6-9617-5DABC1CE88C0}"/>
              </a:ext>
            </a:extLst>
          </p:cNvPr>
          <p:cNvSpPr/>
          <p:nvPr/>
        </p:nvSpPr>
        <p:spPr>
          <a:xfrm>
            <a:off x="7161741" y="614974"/>
            <a:ext cx="4629665" cy="63645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72793A14-05AD-4E26-8DF9-FCC24B5CE974}"/>
              </a:ext>
            </a:extLst>
          </p:cNvPr>
          <p:cNvSpPr/>
          <p:nvPr/>
        </p:nvSpPr>
        <p:spPr>
          <a:xfrm>
            <a:off x="171708" y="1643296"/>
            <a:ext cx="3885098" cy="30327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Connecteur droit 13">
            <a:extLst>
              <a:ext uri="{FF2B5EF4-FFF2-40B4-BE49-F238E27FC236}">
                <a16:creationId xmlns:a16="http://schemas.microsoft.com/office/drawing/2014/main" id="{46842E03-BCCB-457D-B130-209A7D2FD014}"/>
              </a:ext>
            </a:extLst>
          </p:cNvPr>
          <p:cNvCxnSpPr>
            <a:cxnSpLocks/>
            <a:stCxn id="13" idx="3"/>
            <a:endCxn id="12" idx="1"/>
          </p:cNvCxnSpPr>
          <p:nvPr/>
        </p:nvCxnSpPr>
        <p:spPr>
          <a:xfrm flipV="1">
            <a:off x="4056806" y="933202"/>
            <a:ext cx="3104935" cy="86172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ZoneTexte 14">
            <a:extLst>
              <a:ext uri="{FF2B5EF4-FFF2-40B4-BE49-F238E27FC236}">
                <a16:creationId xmlns:a16="http://schemas.microsoft.com/office/drawing/2014/main" id="{C0B8973C-0A14-4DB6-8F3A-6202FF09D3BD}"/>
              </a:ext>
            </a:extLst>
          </p:cNvPr>
          <p:cNvSpPr txBox="1"/>
          <p:nvPr/>
        </p:nvSpPr>
        <p:spPr>
          <a:xfrm>
            <a:off x="7263439" y="688586"/>
            <a:ext cx="4527968" cy="492443"/>
          </a:xfrm>
          <a:prstGeom prst="rect">
            <a:avLst/>
          </a:prstGeom>
          <a:noFill/>
        </p:spPr>
        <p:txBody>
          <a:bodyPr wrap="square" lIns="0" tIns="0" rIns="0" bIns="0" rtlCol="0">
            <a:spAutoFit/>
          </a:bodyPr>
          <a:lstStyle/>
          <a:p>
            <a:pPr algn="ctr"/>
            <a:r>
              <a:rPr lang="fr-FR" sz="1600" dirty="0" err="1">
                <a:solidFill>
                  <a:schemeClr val="bg1"/>
                </a:solidFill>
              </a:rPr>
              <a:t>Resolution</a:t>
            </a:r>
            <a:r>
              <a:rPr lang="fr-FR" sz="1600" dirty="0">
                <a:solidFill>
                  <a:schemeClr val="bg1"/>
                </a:solidFill>
              </a:rPr>
              <a:t> </a:t>
            </a:r>
            <a:r>
              <a:rPr lang="fr-FR" sz="1600" dirty="0">
                <a:solidFill>
                  <a:schemeClr val="bg1"/>
                </a:solidFill>
                <a:sym typeface="Wingdings" panose="05000000000000000000" pitchFamily="2" charset="2"/>
              </a:rPr>
              <a:t> B/</a:t>
            </a:r>
            <a:r>
              <a:rPr lang="el-GR" sz="1600" dirty="0">
                <a:solidFill>
                  <a:schemeClr val="bg1"/>
                </a:solidFill>
                <a:sym typeface="Wingdings" panose="05000000000000000000" pitchFamily="2" charset="2"/>
              </a:rPr>
              <a:t>λ</a:t>
            </a:r>
            <a:endParaRPr lang="fr-FR" sz="1600" dirty="0">
              <a:solidFill>
                <a:schemeClr val="bg1"/>
              </a:solidFill>
              <a:sym typeface="Wingdings" panose="05000000000000000000" pitchFamily="2" charset="2"/>
            </a:endParaRPr>
          </a:p>
          <a:p>
            <a:pPr algn="ctr"/>
            <a:r>
              <a:rPr lang="fr-FR" sz="1600" dirty="0" err="1">
                <a:solidFill>
                  <a:schemeClr val="bg1"/>
                </a:solidFill>
                <a:sym typeface="Wingdings" panose="05000000000000000000" pitchFamily="2" charset="2"/>
              </a:rPr>
              <a:t>Smaller</a:t>
            </a:r>
            <a:r>
              <a:rPr lang="fr-FR" sz="1600" dirty="0">
                <a:solidFill>
                  <a:schemeClr val="bg1"/>
                </a:solidFill>
                <a:sym typeface="Wingdings" panose="05000000000000000000" pitchFamily="2" charset="2"/>
              </a:rPr>
              <a:t> </a:t>
            </a:r>
            <a:r>
              <a:rPr lang="el-GR" sz="1600" dirty="0">
                <a:solidFill>
                  <a:schemeClr val="bg1"/>
                </a:solidFill>
                <a:sym typeface="Wingdings" panose="05000000000000000000" pitchFamily="2" charset="2"/>
              </a:rPr>
              <a:t>λ</a:t>
            </a:r>
            <a:r>
              <a:rPr lang="fr-FR" sz="1600" dirty="0">
                <a:solidFill>
                  <a:schemeClr val="bg1"/>
                </a:solidFill>
                <a:sym typeface="Wingdings" panose="05000000000000000000" pitchFamily="2" charset="2"/>
              </a:rPr>
              <a:t> </a:t>
            </a:r>
            <a:r>
              <a:rPr lang="fr-FR" sz="1600" dirty="0" err="1">
                <a:solidFill>
                  <a:schemeClr val="bg1"/>
                </a:solidFill>
                <a:sym typeface="Wingdings" panose="05000000000000000000" pitchFamily="2" charset="2"/>
              </a:rPr>
              <a:t>higher</a:t>
            </a:r>
            <a:r>
              <a:rPr lang="fr-FR" sz="1600" dirty="0">
                <a:solidFill>
                  <a:schemeClr val="bg1"/>
                </a:solidFill>
                <a:sym typeface="Wingdings" panose="05000000000000000000" pitchFamily="2" charset="2"/>
              </a:rPr>
              <a:t> </a:t>
            </a:r>
            <a:r>
              <a:rPr lang="fr-FR" sz="1600" dirty="0" err="1">
                <a:solidFill>
                  <a:schemeClr val="bg1"/>
                </a:solidFill>
                <a:sym typeface="Wingdings" panose="05000000000000000000" pitchFamily="2" charset="2"/>
              </a:rPr>
              <a:t>resolution</a:t>
            </a:r>
            <a:endParaRPr lang="fr-FR" sz="1600" dirty="0">
              <a:solidFill>
                <a:schemeClr val="bg1"/>
              </a:solidFill>
              <a:sym typeface="Wingdings" panose="05000000000000000000" pitchFamily="2" charset="2"/>
            </a:endParaRPr>
          </a:p>
        </p:txBody>
      </p:sp>
      <p:sp>
        <p:nvSpPr>
          <p:cNvPr id="19" name="Rectangle 18">
            <a:extLst>
              <a:ext uri="{FF2B5EF4-FFF2-40B4-BE49-F238E27FC236}">
                <a16:creationId xmlns:a16="http://schemas.microsoft.com/office/drawing/2014/main" id="{28F0F940-6110-41CE-9C3A-FABEE52C293D}"/>
              </a:ext>
            </a:extLst>
          </p:cNvPr>
          <p:cNvSpPr/>
          <p:nvPr/>
        </p:nvSpPr>
        <p:spPr>
          <a:xfrm>
            <a:off x="129597" y="2381361"/>
            <a:ext cx="4478498" cy="232356"/>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87EE4BFB-1D0C-449D-A83B-C990561ECA91}"/>
              </a:ext>
            </a:extLst>
          </p:cNvPr>
          <p:cNvSpPr/>
          <p:nvPr/>
        </p:nvSpPr>
        <p:spPr>
          <a:xfrm>
            <a:off x="129598" y="3019085"/>
            <a:ext cx="4298023" cy="248803"/>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10756C7E-9A57-4854-8B3F-F338147021F3}"/>
              </a:ext>
            </a:extLst>
          </p:cNvPr>
          <p:cNvSpPr/>
          <p:nvPr/>
        </p:nvSpPr>
        <p:spPr>
          <a:xfrm>
            <a:off x="129597" y="3282002"/>
            <a:ext cx="4812517" cy="28474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2CEDA983-DFD7-4E8D-BE7C-501750F63318}"/>
              </a:ext>
            </a:extLst>
          </p:cNvPr>
          <p:cNvSpPr/>
          <p:nvPr/>
        </p:nvSpPr>
        <p:spPr>
          <a:xfrm>
            <a:off x="7161739" y="1491421"/>
            <a:ext cx="4629665" cy="47294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Connecteur droit 25">
            <a:extLst>
              <a:ext uri="{FF2B5EF4-FFF2-40B4-BE49-F238E27FC236}">
                <a16:creationId xmlns:a16="http://schemas.microsoft.com/office/drawing/2014/main" id="{DF234D14-1543-4738-B144-3A77385DC114}"/>
              </a:ext>
            </a:extLst>
          </p:cNvPr>
          <p:cNvCxnSpPr>
            <a:cxnSpLocks/>
            <a:stCxn id="19" idx="3"/>
            <a:endCxn id="25" idx="1"/>
          </p:cNvCxnSpPr>
          <p:nvPr/>
        </p:nvCxnSpPr>
        <p:spPr>
          <a:xfrm flipV="1">
            <a:off x="4608095" y="1727894"/>
            <a:ext cx="2553644" cy="76964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345FEDE8-B7B1-40B2-9266-2A76901AF6B3}"/>
              </a:ext>
            </a:extLst>
          </p:cNvPr>
          <p:cNvSpPr/>
          <p:nvPr/>
        </p:nvSpPr>
        <p:spPr>
          <a:xfrm>
            <a:off x="7161741" y="2225609"/>
            <a:ext cx="4629665" cy="410742"/>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Connecteur droit 27">
            <a:extLst>
              <a:ext uri="{FF2B5EF4-FFF2-40B4-BE49-F238E27FC236}">
                <a16:creationId xmlns:a16="http://schemas.microsoft.com/office/drawing/2014/main" id="{510E8E5F-A64B-4E73-896A-FC23BFE438E0}"/>
              </a:ext>
            </a:extLst>
          </p:cNvPr>
          <p:cNvCxnSpPr>
            <a:cxnSpLocks/>
            <a:stCxn id="20" idx="3"/>
            <a:endCxn id="27" idx="1"/>
          </p:cNvCxnSpPr>
          <p:nvPr/>
        </p:nvCxnSpPr>
        <p:spPr>
          <a:xfrm flipV="1">
            <a:off x="4427621" y="2430980"/>
            <a:ext cx="2734120" cy="712507"/>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9" name="Rectangle 28">
            <a:extLst>
              <a:ext uri="{FF2B5EF4-FFF2-40B4-BE49-F238E27FC236}">
                <a16:creationId xmlns:a16="http://schemas.microsoft.com/office/drawing/2014/main" id="{DD2F3571-D19B-4D83-A367-CB63990F5DBD}"/>
              </a:ext>
            </a:extLst>
          </p:cNvPr>
          <p:cNvSpPr/>
          <p:nvPr/>
        </p:nvSpPr>
        <p:spPr>
          <a:xfrm>
            <a:off x="7161739" y="2963507"/>
            <a:ext cx="4629665" cy="706795"/>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0" name="Connecteur droit 29">
            <a:extLst>
              <a:ext uri="{FF2B5EF4-FFF2-40B4-BE49-F238E27FC236}">
                <a16:creationId xmlns:a16="http://schemas.microsoft.com/office/drawing/2014/main" id="{5FC2FB7C-1057-423D-BF17-C67F902E120A}"/>
              </a:ext>
            </a:extLst>
          </p:cNvPr>
          <p:cNvCxnSpPr>
            <a:cxnSpLocks/>
            <a:stCxn id="21" idx="3"/>
            <a:endCxn id="29" idx="1"/>
          </p:cNvCxnSpPr>
          <p:nvPr/>
        </p:nvCxnSpPr>
        <p:spPr>
          <a:xfrm flipV="1">
            <a:off x="4942114" y="3316905"/>
            <a:ext cx="2219625" cy="107471"/>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7" name="ZoneTexte 36">
            <a:extLst>
              <a:ext uri="{FF2B5EF4-FFF2-40B4-BE49-F238E27FC236}">
                <a16:creationId xmlns:a16="http://schemas.microsoft.com/office/drawing/2014/main" id="{DDC8A1FC-48FE-4235-BD82-D1441732375A}"/>
              </a:ext>
            </a:extLst>
          </p:cNvPr>
          <p:cNvSpPr txBox="1"/>
          <p:nvPr/>
        </p:nvSpPr>
        <p:spPr>
          <a:xfrm>
            <a:off x="7263438" y="1587385"/>
            <a:ext cx="4527968" cy="246221"/>
          </a:xfrm>
          <a:prstGeom prst="rect">
            <a:avLst/>
          </a:prstGeom>
          <a:noFill/>
        </p:spPr>
        <p:txBody>
          <a:bodyPr wrap="square" lIns="0" tIns="0" rIns="0" bIns="0" rtlCol="0">
            <a:spAutoFit/>
          </a:bodyPr>
          <a:lstStyle/>
          <a:p>
            <a:pPr algn="ctr"/>
            <a:r>
              <a:rPr lang="fr-FR" sz="1600" dirty="0">
                <a:solidFill>
                  <a:schemeClr val="bg1"/>
                </a:solidFill>
              </a:rPr>
              <a:t>12/0.46 = 26</a:t>
            </a:r>
            <a:endParaRPr lang="en-US" sz="1600" dirty="0">
              <a:solidFill>
                <a:schemeClr val="bg1"/>
              </a:solidFill>
            </a:endParaRPr>
          </a:p>
        </p:txBody>
      </p:sp>
      <p:sp>
        <p:nvSpPr>
          <p:cNvPr id="38" name="ZoneTexte 37">
            <a:extLst>
              <a:ext uri="{FF2B5EF4-FFF2-40B4-BE49-F238E27FC236}">
                <a16:creationId xmlns:a16="http://schemas.microsoft.com/office/drawing/2014/main" id="{5D5CAC24-8558-4A09-8457-6471A8BDEB61}"/>
              </a:ext>
            </a:extLst>
          </p:cNvPr>
          <p:cNvSpPr txBox="1"/>
          <p:nvPr/>
        </p:nvSpPr>
        <p:spPr>
          <a:xfrm>
            <a:off x="7263438" y="2310555"/>
            <a:ext cx="4527968" cy="246221"/>
          </a:xfrm>
          <a:prstGeom prst="rect">
            <a:avLst/>
          </a:prstGeom>
          <a:noFill/>
        </p:spPr>
        <p:txBody>
          <a:bodyPr wrap="square" lIns="0" tIns="0" rIns="0" bIns="0" rtlCol="0">
            <a:spAutoFit/>
          </a:bodyPr>
          <a:lstStyle/>
          <a:p>
            <a:pPr algn="ctr"/>
            <a:r>
              <a:rPr lang="fr-FR" sz="1600" dirty="0">
                <a:solidFill>
                  <a:schemeClr val="bg1"/>
                </a:solidFill>
              </a:rPr>
              <a:t>B </a:t>
            </a:r>
            <a:r>
              <a:rPr lang="fr-FR" sz="1600" dirty="0" err="1">
                <a:solidFill>
                  <a:schemeClr val="bg1"/>
                </a:solidFill>
              </a:rPr>
              <a:t>is</a:t>
            </a:r>
            <a:r>
              <a:rPr lang="fr-FR" sz="1600" dirty="0">
                <a:solidFill>
                  <a:schemeClr val="bg1"/>
                </a:solidFill>
              </a:rPr>
              <a:t> the best (but V, R, or I are Ok)</a:t>
            </a:r>
            <a:endParaRPr lang="en-US" sz="1600" dirty="0">
              <a:solidFill>
                <a:schemeClr val="bg1"/>
              </a:solidFill>
            </a:endParaRPr>
          </a:p>
        </p:txBody>
      </p:sp>
      <p:sp>
        <p:nvSpPr>
          <p:cNvPr id="39" name="ZoneTexte 38">
            <a:extLst>
              <a:ext uri="{FF2B5EF4-FFF2-40B4-BE49-F238E27FC236}">
                <a16:creationId xmlns:a16="http://schemas.microsoft.com/office/drawing/2014/main" id="{20B4A36A-C204-476C-AAB0-1851D447459C}"/>
              </a:ext>
            </a:extLst>
          </p:cNvPr>
          <p:cNvSpPr txBox="1"/>
          <p:nvPr/>
        </p:nvSpPr>
        <p:spPr>
          <a:xfrm>
            <a:off x="7263436" y="3068672"/>
            <a:ext cx="4527968" cy="492443"/>
          </a:xfrm>
          <a:prstGeom prst="rect">
            <a:avLst/>
          </a:prstGeom>
          <a:noFill/>
        </p:spPr>
        <p:txBody>
          <a:bodyPr wrap="square" lIns="0" tIns="0" rIns="0" bIns="0" rtlCol="0">
            <a:spAutoFit/>
          </a:bodyPr>
          <a:lstStyle/>
          <a:p>
            <a:r>
              <a:rPr lang="fr-FR" sz="1600" dirty="0">
                <a:solidFill>
                  <a:schemeClr val="bg1"/>
                </a:solidFill>
              </a:rPr>
              <a:t>No, </a:t>
            </a:r>
            <a:r>
              <a:rPr lang="fr-FR" sz="1600" dirty="0" err="1">
                <a:solidFill>
                  <a:schemeClr val="bg1"/>
                </a:solidFill>
              </a:rPr>
              <a:t>it</a:t>
            </a:r>
            <a:r>
              <a:rPr lang="fr-FR" sz="1600" dirty="0">
                <a:solidFill>
                  <a:schemeClr val="bg1"/>
                </a:solidFill>
              </a:rPr>
              <a:t> </a:t>
            </a:r>
            <a:r>
              <a:rPr lang="fr-FR" sz="1600" dirty="0" err="1">
                <a:solidFill>
                  <a:schemeClr val="bg1"/>
                </a:solidFill>
              </a:rPr>
              <a:t>would</a:t>
            </a:r>
            <a:r>
              <a:rPr lang="fr-FR" sz="1600" dirty="0">
                <a:solidFill>
                  <a:schemeClr val="bg1"/>
                </a:solidFill>
              </a:rPr>
              <a:t> </a:t>
            </a:r>
            <a:r>
              <a:rPr lang="fr-FR" sz="1600" dirty="0" err="1">
                <a:solidFill>
                  <a:schemeClr val="bg1"/>
                </a:solidFill>
              </a:rPr>
              <a:t>be</a:t>
            </a:r>
            <a:r>
              <a:rPr lang="fr-FR" sz="1600" dirty="0">
                <a:solidFill>
                  <a:schemeClr val="bg1"/>
                </a:solidFill>
              </a:rPr>
              <a:t> </a:t>
            </a:r>
            <a:r>
              <a:rPr lang="fr-FR" sz="1600" dirty="0" err="1">
                <a:solidFill>
                  <a:schemeClr val="bg1"/>
                </a:solidFill>
              </a:rPr>
              <a:t>overresolved</a:t>
            </a:r>
            <a:r>
              <a:rPr lang="fr-FR" sz="1600" dirty="0">
                <a:solidFill>
                  <a:schemeClr val="bg1"/>
                </a:solidFill>
              </a:rPr>
              <a:t> by the 50m </a:t>
            </a:r>
            <a:r>
              <a:rPr lang="fr-FR" sz="1600" dirty="0" err="1">
                <a:solidFill>
                  <a:schemeClr val="bg1"/>
                </a:solidFill>
              </a:rPr>
              <a:t>baseline</a:t>
            </a:r>
            <a:r>
              <a:rPr lang="fr-FR" sz="1600" dirty="0">
                <a:solidFill>
                  <a:schemeClr val="bg1"/>
                </a:solidFill>
              </a:rPr>
              <a:t>.</a:t>
            </a:r>
          </a:p>
          <a:p>
            <a:r>
              <a:rPr lang="en-US" sz="1600" dirty="0">
                <a:solidFill>
                  <a:schemeClr val="bg1"/>
                </a:solidFill>
              </a:rPr>
              <a:t>The star should be observed in the J, H, K, or L bands.</a:t>
            </a:r>
            <a:r>
              <a:rPr lang="fr-FR" sz="1600" dirty="0">
                <a:solidFill>
                  <a:schemeClr val="bg1"/>
                </a:solidFill>
              </a:rPr>
              <a:t> </a:t>
            </a:r>
            <a:endParaRPr lang="en-US" sz="1600" dirty="0">
              <a:solidFill>
                <a:schemeClr val="bg1"/>
              </a:solidFill>
            </a:endParaRPr>
          </a:p>
        </p:txBody>
      </p:sp>
    </p:spTree>
    <p:extLst>
      <p:ext uri="{BB962C8B-B14F-4D97-AF65-F5344CB8AC3E}">
        <p14:creationId xmlns:p14="http://schemas.microsoft.com/office/powerpoint/2010/main" val="2360005721"/>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1F88136D-5585-487C-A7D5-E16983F298C9}"/>
              </a:ext>
            </a:extLst>
          </p:cNvPr>
          <p:cNvPicPr>
            <a:picLocks noChangeAspect="1"/>
          </p:cNvPicPr>
          <p:nvPr/>
        </p:nvPicPr>
        <p:blipFill>
          <a:blip r:embed="rId2"/>
          <a:stretch>
            <a:fillRect/>
          </a:stretch>
        </p:blipFill>
        <p:spPr>
          <a:xfrm>
            <a:off x="129597" y="455105"/>
            <a:ext cx="6480854" cy="3922200"/>
          </a:xfrm>
          <a:prstGeom prst="rect">
            <a:avLst/>
          </a:prstGeom>
        </p:spPr>
      </p:pic>
      <p:pic>
        <p:nvPicPr>
          <p:cNvPr id="8" name="Image 7">
            <a:extLst>
              <a:ext uri="{FF2B5EF4-FFF2-40B4-BE49-F238E27FC236}">
                <a16:creationId xmlns:a16="http://schemas.microsoft.com/office/drawing/2014/main" id="{42DEB0D5-A0F2-47CA-B0AA-E20BE31903F2}"/>
              </a:ext>
            </a:extLst>
          </p:cNvPr>
          <p:cNvPicPr>
            <a:picLocks noChangeAspect="1"/>
          </p:cNvPicPr>
          <p:nvPr/>
        </p:nvPicPr>
        <p:blipFill>
          <a:blip r:embed="rId3"/>
          <a:stretch>
            <a:fillRect/>
          </a:stretch>
        </p:blipFill>
        <p:spPr>
          <a:xfrm>
            <a:off x="129597" y="4454928"/>
            <a:ext cx="6480854" cy="2306174"/>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12" name="Rectangle 11">
            <a:extLst>
              <a:ext uri="{FF2B5EF4-FFF2-40B4-BE49-F238E27FC236}">
                <a16:creationId xmlns:a16="http://schemas.microsoft.com/office/drawing/2014/main" id="{48570DCB-2E96-45D6-9617-5DABC1CE88C0}"/>
              </a:ext>
            </a:extLst>
          </p:cNvPr>
          <p:cNvSpPr/>
          <p:nvPr/>
        </p:nvSpPr>
        <p:spPr>
          <a:xfrm>
            <a:off x="7161741" y="614974"/>
            <a:ext cx="4629665" cy="63645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72793A14-05AD-4E26-8DF9-FCC24B5CE974}"/>
              </a:ext>
            </a:extLst>
          </p:cNvPr>
          <p:cNvSpPr/>
          <p:nvPr/>
        </p:nvSpPr>
        <p:spPr>
          <a:xfrm>
            <a:off x="171708" y="1643296"/>
            <a:ext cx="3885098" cy="30327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Connecteur droit 13">
            <a:extLst>
              <a:ext uri="{FF2B5EF4-FFF2-40B4-BE49-F238E27FC236}">
                <a16:creationId xmlns:a16="http://schemas.microsoft.com/office/drawing/2014/main" id="{46842E03-BCCB-457D-B130-209A7D2FD014}"/>
              </a:ext>
            </a:extLst>
          </p:cNvPr>
          <p:cNvCxnSpPr>
            <a:cxnSpLocks/>
            <a:stCxn id="13" idx="3"/>
            <a:endCxn id="12" idx="1"/>
          </p:cNvCxnSpPr>
          <p:nvPr/>
        </p:nvCxnSpPr>
        <p:spPr>
          <a:xfrm flipV="1">
            <a:off x="4056806" y="933202"/>
            <a:ext cx="3104935" cy="86172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ZoneTexte 14">
            <a:extLst>
              <a:ext uri="{FF2B5EF4-FFF2-40B4-BE49-F238E27FC236}">
                <a16:creationId xmlns:a16="http://schemas.microsoft.com/office/drawing/2014/main" id="{C0B8973C-0A14-4DB6-8F3A-6202FF09D3BD}"/>
              </a:ext>
            </a:extLst>
          </p:cNvPr>
          <p:cNvSpPr txBox="1"/>
          <p:nvPr/>
        </p:nvSpPr>
        <p:spPr>
          <a:xfrm>
            <a:off x="7263439" y="688586"/>
            <a:ext cx="4527968" cy="492443"/>
          </a:xfrm>
          <a:prstGeom prst="rect">
            <a:avLst/>
          </a:prstGeom>
          <a:noFill/>
        </p:spPr>
        <p:txBody>
          <a:bodyPr wrap="square" lIns="0" tIns="0" rIns="0" bIns="0" rtlCol="0">
            <a:spAutoFit/>
          </a:bodyPr>
          <a:lstStyle/>
          <a:p>
            <a:pPr algn="ctr"/>
            <a:r>
              <a:rPr lang="fr-FR" sz="1600" dirty="0" err="1">
                <a:solidFill>
                  <a:schemeClr val="bg1"/>
                </a:solidFill>
              </a:rPr>
              <a:t>Resolution</a:t>
            </a:r>
            <a:r>
              <a:rPr lang="fr-FR" sz="1600" dirty="0">
                <a:solidFill>
                  <a:schemeClr val="bg1"/>
                </a:solidFill>
              </a:rPr>
              <a:t> </a:t>
            </a:r>
            <a:r>
              <a:rPr lang="fr-FR" sz="1600" dirty="0">
                <a:solidFill>
                  <a:schemeClr val="bg1"/>
                </a:solidFill>
                <a:sym typeface="Wingdings" panose="05000000000000000000" pitchFamily="2" charset="2"/>
              </a:rPr>
              <a:t> B/</a:t>
            </a:r>
            <a:r>
              <a:rPr lang="el-GR" sz="1600" dirty="0">
                <a:solidFill>
                  <a:schemeClr val="bg1"/>
                </a:solidFill>
                <a:sym typeface="Wingdings" panose="05000000000000000000" pitchFamily="2" charset="2"/>
              </a:rPr>
              <a:t>λ</a:t>
            </a:r>
            <a:endParaRPr lang="fr-FR" sz="1600" dirty="0">
              <a:solidFill>
                <a:schemeClr val="bg1"/>
              </a:solidFill>
              <a:sym typeface="Wingdings" panose="05000000000000000000" pitchFamily="2" charset="2"/>
            </a:endParaRPr>
          </a:p>
          <a:p>
            <a:pPr algn="ctr"/>
            <a:r>
              <a:rPr lang="fr-FR" sz="1600" dirty="0" err="1">
                <a:solidFill>
                  <a:schemeClr val="bg1"/>
                </a:solidFill>
                <a:sym typeface="Wingdings" panose="05000000000000000000" pitchFamily="2" charset="2"/>
              </a:rPr>
              <a:t>Smaller</a:t>
            </a:r>
            <a:r>
              <a:rPr lang="fr-FR" sz="1600" dirty="0">
                <a:solidFill>
                  <a:schemeClr val="bg1"/>
                </a:solidFill>
                <a:sym typeface="Wingdings" panose="05000000000000000000" pitchFamily="2" charset="2"/>
              </a:rPr>
              <a:t> </a:t>
            </a:r>
            <a:r>
              <a:rPr lang="el-GR" sz="1600" dirty="0">
                <a:solidFill>
                  <a:schemeClr val="bg1"/>
                </a:solidFill>
                <a:sym typeface="Wingdings" panose="05000000000000000000" pitchFamily="2" charset="2"/>
              </a:rPr>
              <a:t>λ</a:t>
            </a:r>
            <a:r>
              <a:rPr lang="fr-FR" sz="1600" dirty="0">
                <a:solidFill>
                  <a:schemeClr val="bg1"/>
                </a:solidFill>
                <a:sym typeface="Wingdings" panose="05000000000000000000" pitchFamily="2" charset="2"/>
              </a:rPr>
              <a:t> </a:t>
            </a:r>
            <a:r>
              <a:rPr lang="fr-FR" sz="1600" dirty="0" err="1">
                <a:solidFill>
                  <a:schemeClr val="bg1"/>
                </a:solidFill>
                <a:sym typeface="Wingdings" panose="05000000000000000000" pitchFamily="2" charset="2"/>
              </a:rPr>
              <a:t>higher</a:t>
            </a:r>
            <a:r>
              <a:rPr lang="fr-FR" sz="1600" dirty="0">
                <a:solidFill>
                  <a:schemeClr val="bg1"/>
                </a:solidFill>
                <a:sym typeface="Wingdings" panose="05000000000000000000" pitchFamily="2" charset="2"/>
              </a:rPr>
              <a:t> </a:t>
            </a:r>
            <a:r>
              <a:rPr lang="fr-FR" sz="1600" dirty="0" err="1">
                <a:solidFill>
                  <a:schemeClr val="bg1"/>
                </a:solidFill>
                <a:sym typeface="Wingdings" panose="05000000000000000000" pitchFamily="2" charset="2"/>
              </a:rPr>
              <a:t>resolution</a:t>
            </a:r>
            <a:endParaRPr lang="fr-FR" sz="1600" dirty="0">
              <a:solidFill>
                <a:schemeClr val="bg1"/>
              </a:solidFill>
              <a:sym typeface="Wingdings" panose="05000000000000000000" pitchFamily="2" charset="2"/>
            </a:endParaRPr>
          </a:p>
        </p:txBody>
      </p:sp>
      <p:sp>
        <p:nvSpPr>
          <p:cNvPr id="19" name="Rectangle 18">
            <a:extLst>
              <a:ext uri="{FF2B5EF4-FFF2-40B4-BE49-F238E27FC236}">
                <a16:creationId xmlns:a16="http://schemas.microsoft.com/office/drawing/2014/main" id="{28F0F940-6110-41CE-9C3A-FABEE52C293D}"/>
              </a:ext>
            </a:extLst>
          </p:cNvPr>
          <p:cNvSpPr/>
          <p:nvPr/>
        </p:nvSpPr>
        <p:spPr>
          <a:xfrm>
            <a:off x="129597" y="2381361"/>
            <a:ext cx="4478498" cy="232356"/>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87EE4BFB-1D0C-449D-A83B-C990561ECA91}"/>
              </a:ext>
            </a:extLst>
          </p:cNvPr>
          <p:cNvSpPr/>
          <p:nvPr/>
        </p:nvSpPr>
        <p:spPr>
          <a:xfrm>
            <a:off x="129598" y="3019085"/>
            <a:ext cx="4298023" cy="248803"/>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10756C7E-9A57-4854-8B3F-F338147021F3}"/>
              </a:ext>
            </a:extLst>
          </p:cNvPr>
          <p:cNvSpPr/>
          <p:nvPr/>
        </p:nvSpPr>
        <p:spPr>
          <a:xfrm>
            <a:off x="129597" y="3282002"/>
            <a:ext cx="4812517" cy="28474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71734007-87A5-4176-A472-104218A5D70D}"/>
              </a:ext>
            </a:extLst>
          </p:cNvPr>
          <p:cNvSpPr/>
          <p:nvPr/>
        </p:nvSpPr>
        <p:spPr>
          <a:xfrm>
            <a:off x="159750" y="5266753"/>
            <a:ext cx="6123270" cy="30327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2CEDA983-DFD7-4E8D-BE7C-501750F63318}"/>
              </a:ext>
            </a:extLst>
          </p:cNvPr>
          <p:cNvSpPr/>
          <p:nvPr/>
        </p:nvSpPr>
        <p:spPr>
          <a:xfrm>
            <a:off x="7161739" y="1491421"/>
            <a:ext cx="4629665" cy="47294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Connecteur droit 25">
            <a:extLst>
              <a:ext uri="{FF2B5EF4-FFF2-40B4-BE49-F238E27FC236}">
                <a16:creationId xmlns:a16="http://schemas.microsoft.com/office/drawing/2014/main" id="{DF234D14-1543-4738-B144-3A77385DC114}"/>
              </a:ext>
            </a:extLst>
          </p:cNvPr>
          <p:cNvCxnSpPr>
            <a:cxnSpLocks/>
            <a:stCxn id="19" idx="3"/>
            <a:endCxn id="25" idx="1"/>
          </p:cNvCxnSpPr>
          <p:nvPr/>
        </p:nvCxnSpPr>
        <p:spPr>
          <a:xfrm flipV="1">
            <a:off x="4608095" y="1727894"/>
            <a:ext cx="2553644" cy="76964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345FEDE8-B7B1-40B2-9266-2A76901AF6B3}"/>
              </a:ext>
            </a:extLst>
          </p:cNvPr>
          <p:cNvSpPr/>
          <p:nvPr/>
        </p:nvSpPr>
        <p:spPr>
          <a:xfrm>
            <a:off x="7161741" y="2225609"/>
            <a:ext cx="4629665" cy="410742"/>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Connecteur droit 27">
            <a:extLst>
              <a:ext uri="{FF2B5EF4-FFF2-40B4-BE49-F238E27FC236}">
                <a16:creationId xmlns:a16="http://schemas.microsoft.com/office/drawing/2014/main" id="{510E8E5F-A64B-4E73-896A-FC23BFE438E0}"/>
              </a:ext>
            </a:extLst>
          </p:cNvPr>
          <p:cNvCxnSpPr>
            <a:cxnSpLocks/>
            <a:stCxn id="20" idx="3"/>
            <a:endCxn id="27" idx="1"/>
          </p:cNvCxnSpPr>
          <p:nvPr/>
        </p:nvCxnSpPr>
        <p:spPr>
          <a:xfrm flipV="1">
            <a:off x="4427621" y="2430980"/>
            <a:ext cx="2734120" cy="712507"/>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9" name="Rectangle 28">
            <a:extLst>
              <a:ext uri="{FF2B5EF4-FFF2-40B4-BE49-F238E27FC236}">
                <a16:creationId xmlns:a16="http://schemas.microsoft.com/office/drawing/2014/main" id="{DD2F3571-D19B-4D83-A367-CB63990F5DBD}"/>
              </a:ext>
            </a:extLst>
          </p:cNvPr>
          <p:cNvSpPr/>
          <p:nvPr/>
        </p:nvSpPr>
        <p:spPr>
          <a:xfrm>
            <a:off x="7161739" y="2963507"/>
            <a:ext cx="4629665" cy="706795"/>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0" name="Connecteur droit 29">
            <a:extLst>
              <a:ext uri="{FF2B5EF4-FFF2-40B4-BE49-F238E27FC236}">
                <a16:creationId xmlns:a16="http://schemas.microsoft.com/office/drawing/2014/main" id="{5FC2FB7C-1057-423D-BF17-C67F902E120A}"/>
              </a:ext>
            </a:extLst>
          </p:cNvPr>
          <p:cNvCxnSpPr>
            <a:cxnSpLocks/>
            <a:stCxn id="21" idx="3"/>
            <a:endCxn id="29" idx="1"/>
          </p:cNvCxnSpPr>
          <p:nvPr/>
        </p:nvCxnSpPr>
        <p:spPr>
          <a:xfrm flipV="1">
            <a:off x="4942114" y="3316905"/>
            <a:ext cx="2219625" cy="107471"/>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7" name="ZoneTexte 36">
            <a:extLst>
              <a:ext uri="{FF2B5EF4-FFF2-40B4-BE49-F238E27FC236}">
                <a16:creationId xmlns:a16="http://schemas.microsoft.com/office/drawing/2014/main" id="{DDC8A1FC-48FE-4235-BD82-D1441732375A}"/>
              </a:ext>
            </a:extLst>
          </p:cNvPr>
          <p:cNvSpPr txBox="1"/>
          <p:nvPr/>
        </p:nvSpPr>
        <p:spPr>
          <a:xfrm>
            <a:off x="7263438" y="1587385"/>
            <a:ext cx="4527968" cy="246221"/>
          </a:xfrm>
          <a:prstGeom prst="rect">
            <a:avLst/>
          </a:prstGeom>
          <a:noFill/>
        </p:spPr>
        <p:txBody>
          <a:bodyPr wrap="square" lIns="0" tIns="0" rIns="0" bIns="0" rtlCol="0">
            <a:spAutoFit/>
          </a:bodyPr>
          <a:lstStyle/>
          <a:p>
            <a:pPr algn="ctr"/>
            <a:r>
              <a:rPr lang="fr-FR" sz="1600" dirty="0">
                <a:solidFill>
                  <a:schemeClr val="bg1"/>
                </a:solidFill>
              </a:rPr>
              <a:t>12/0.46 = 26</a:t>
            </a:r>
            <a:endParaRPr lang="en-US" sz="1600" dirty="0">
              <a:solidFill>
                <a:schemeClr val="bg1"/>
              </a:solidFill>
            </a:endParaRPr>
          </a:p>
        </p:txBody>
      </p:sp>
      <p:sp>
        <p:nvSpPr>
          <p:cNvPr id="38" name="ZoneTexte 37">
            <a:extLst>
              <a:ext uri="{FF2B5EF4-FFF2-40B4-BE49-F238E27FC236}">
                <a16:creationId xmlns:a16="http://schemas.microsoft.com/office/drawing/2014/main" id="{5D5CAC24-8558-4A09-8457-6471A8BDEB61}"/>
              </a:ext>
            </a:extLst>
          </p:cNvPr>
          <p:cNvSpPr txBox="1"/>
          <p:nvPr/>
        </p:nvSpPr>
        <p:spPr>
          <a:xfrm>
            <a:off x="7263438" y="2310555"/>
            <a:ext cx="4527968" cy="246221"/>
          </a:xfrm>
          <a:prstGeom prst="rect">
            <a:avLst/>
          </a:prstGeom>
          <a:noFill/>
        </p:spPr>
        <p:txBody>
          <a:bodyPr wrap="square" lIns="0" tIns="0" rIns="0" bIns="0" rtlCol="0">
            <a:spAutoFit/>
          </a:bodyPr>
          <a:lstStyle/>
          <a:p>
            <a:pPr algn="ctr"/>
            <a:r>
              <a:rPr lang="fr-FR" sz="1600" dirty="0">
                <a:solidFill>
                  <a:schemeClr val="bg1"/>
                </a:solidFill>
              </a:rPr>
              <a:t>B </a:t>
            </a:r>
            <a:r>
              <a:rPr lang="fr-FR" sz="1600" dirty="0" err="1">
                <a:solidFill>
                  <a:schemeClr val="bg1"/>
                </a:solidFill>
              </a:rPr>
              <a:t>is</a:t>
            </a:r>
            <a:r>
              <a:rPr lang="fr-FR" sz="1600" dirty="0">
                <a:solidFill>
                  <a:schemeClr val="bg1"/>
                </a:solidFill>
              </a:rPr>
              <a:t> the best (but V, R, or I are Ok)</a:t>
            </a:r>
            <a:endParaRPr lang="en-US" sz="1600" dirty="0">
              <a:solidFill>
                <a:schemeClr val="bg1"/>
              </a:solidFill>
            </a:endParaRPr>
          </a:p>
        </p:txBody>
      </p:sp>
      <p:sp>
        <p:nvSpPr>
          <p:cNvPr id="39" name="ZoneTexte 38">
            <a:extLst>
              <a:ext uri="{FF2B5EF4-FFF2-40B4-BE49-F238E27FC236}">
                <a16:creationId xmlns:a16="http://schemas.microsoft.com/office/drawing/2014/main" id="{20B4A36A-C204-476C-AAB0-1851D447459C}"/>
              </a:ext>
            </a:extLst>
          </p:cNvPr>
          <p:cNvSpPr txBox="1"/>
          <p:nvPr/>
        </p:nvSpPr>
        <p:spPr>
          <a:xfrm>
            <a:off x="7263436" y="3068672"/>
            <a:ext cx="4527968" cy="492443"/>
          </a:xfrm>
          <a:prstGeom prst="rect">
            <a:avLst/>
          </a:prstGeom>
          <a:noFill/>
        </p:spPr>
        <p:txBody>
          <a:bodyPr wrap="square" lIns="0" tIns="0" rIns="0" bIns="0" rtlCol="0">
            <a:spAutoFit/>
          </a:bodyPr>
          <a:lstStyle/>
          <a:p>
            <a:r>
              <a:rPr lang="fr-FR" sz="1600" dirty="0">
                <a:solidFill>
                  <a:schemeClr val="bg1"/>
                </a:solidFill>
              </a:rPr>
              <a:t>No, </a:t>
            </a:r>
            <a:r>
              <a:rPr lang="fr-FR" sz="1600" dirty="0" err="1">
                <a:solidFill>
                  <a:schemeClr val="bg1"/>
                </a:solidFill>
              </a:rPr>
              <a:t>it</a:t>
            </a:r>
            <a:r>
              <a:rPr lang="fr-FR" sz="1600" dirty="0">
                <a:solidFill>
                  <a:schemeClr val="bg1"/>
                </a:solidFill>
              </a:rPr>
              <a:t> </a:t>
            </a:r>
            <a:r>
              <a:rPr lang="fr-FR" sz="1600" dirty="0" err="1">
                <a:solidFill>
                  <a:schemeClr val="bg1"/>
                </a:solidFill>
              </a:rPr>
              <a:t>would</a:t>
            </a:r>
            <a:r>
              <a:rPr lang="fr-FR" sz="1600" dirty="0">
                <a:solidFill>
                  <a:schemeClr val="bg1"/>
                </a:solidFill>
              </a:rPr>
              <a:t> </a:t>
            </a:r>
            <a:r>
              <a:rPr lang="fr-FR" sz="1600" dirty="0" err="1">
                <a:solidFill>
                  <a:schemeClr val="bg1"/>
                </a:solidFill>
              </a:rPr>
              <a:t>be</a:t>
            </a:r>
            <a:r>
              <a:rPr lang="fr-FR" sz="1600" dirty="0">
                <a:solidFill>
                  <a:schemeClr val="bg1"/>
                </a:solidFill>
              </a:rPr>
              <a:t> </a:t>
            </a:r>
            <a:r>
              <a:rPr lang="fr-FR" sz="1600" dirty="0" err="1">
                <a:solidFill>
                  <a:schemeClr val="bg1"/>
                </a:solidFill>
              </a:rPr>
              <a:t>overresolved</a:t>
            </a:r>
            <a:r>
              <a:rPr lang="fr-FR" sz="1600" dirty="0">
                <a:solidFill>
                  <a:schemeClr val="bg1"/>
                </a:solidFill>
              </a:rPr>
              <a:t> by the 50m </a:t>
            </a:r>
            <a:r>
              <a:rPr lang="fr-FR" sz="1600" dirty="0" err="1">
                <a:solidFill>
                  <a:schemeClr val="bg1"/>
                </a:solidFill>
              </a:rPr>
              <a:t>baseline</a:t>
            </a:r>
            <a:r>
              <a:rPr lang="fr-FR" sz="1600" dirty="0">
                <a:solidFill>
                  <a:schemeClr val="bg1"/>
                </a:solidFill>
              </a:rPr>
              <a:t>.</a:t>
            </a:r>
          </a:p>
          <a:p>
            <a:r>
              <a:rPr lang="en-US" sz="1600" dirty="0">
                <a:solidFill>
                  <a:schemeClr val="bg1"/>
                </a:solidFill>
              </a:rPr>
              <a:t>The star should be observed in the J, H, K, or L bands.</a:t>
            </a:r>
            <a:r>
              <a:rPr lang="fr-FR" sz="1600" dirty="0">
                <a:solidFill>
                  <a:schemeClr val="bg1"/>
                </a:solidFill>
              </a:rPr>
              <a:t> </a:t>
            </a:r>
            <a:endParaRPr lang="en-US" sz="1600" dirty="0">
              <a:solidFill>
                <a:schemeClr val="bg1"/>
              </a:solidFill>
            </a:endParaRPr>
          </a:p>
        </p:txBody>
      </p:sp>
    </p:spTree>
    <p:extLst>
      <p:ext uri="{BB962C8B-B14F-4D97-AF65-F5344CB8AC3E}">
        <p14:creationId xmlns:p14="http://schemas.microsoft.com/office/powerpoint/2010/main" val="1659693115"/>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44EA6AAD-445D-4229-8F4C-9ECC838912C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 y="0"/>
            <a:ext cx="12191998" cy="6857999"/>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4" name="ZoneTexte 3">
            <a:extLst>
              <a:ext uri="{FF2B5EF4-FFF2-40B4-BE49-F238E27FC236}">
                <a16:creationId xmlns:a16="http://schemas.microsoft.com/office/drawing/2014/main" id="{98E568A8-F1AF-4C88-B4E5-D069D12483FC}"/>
              </a:ext>
            </a:extLst>
          </p:cNvPr>
          <p:cNvSpPr txBox="1"/>
          <p:nvPr/>
        </p:nvSpPr>
        <p:spPr>
          <a:xfrm>
            <a:off x="2844242" y="1735676"/>
            <a:ext cx="952505" cy="369332"/>
          </a:xfrm>
          <a:prstGeom prst="rect">
            <a:avLst/>
          </a:prstGeom>
          <a:noFill/>
        </p:spPr>
        <p:txBody>
          <a:bodyPr wrap="none" rtlCol="0">
            <a:spAutoFit/>
          </a:bodyPr>
          <a:lstStyle/>
          <a:p>
            <a:r>
              <a:rPr lang="el-GR" dirty="0">
                <a:solidFill>
                  <a:srgbClr val="FF0000"/>
                </a:solidFill>
              </a:rPr>
              <a:t>λ</a:t>
            </a:r>
            <a:r>
              <a:rPr lang="fr-FR" dirty="0">
                <a:solidFill>
                  <a:srgbClr val="FF0000"/>
                </a:solidFill>
              </a:rPr>
              <a:t>=10</a:t>
            </a:r>
            <a:r>
              <a:rPr lang="el-GR" dirty="0">
                <a:solidFill>
                  <a:srgbClr val="FF0000"/>
                </a:solidFill>
              </a:rPr>
              <a:t>µ</a:t>
            </a:r>
            <a:r>
              <a:rPr lang="fr-FR" dirty="0">
                <a:solidFill>
                  <a:srgbClr val="FF0000"/>
                </a:solidFill>
              </a:rPr>
              <a:t>m</a:t>
            </a:r>
            <a:endParaRPr lang="en-US" dirty="0">
              <a:solidFill>
                <a:srgbClr val="FF0000"/>
              </a:solidFill>
            </a:endParaRPr>
          </a:p>
        </p:txBody>
      </p:sp>
      <p:sp>
        <p:nvSpPr>
          <p:cNvPr id="7" name="ZoneTexte 6">
            <a:extLst>
              <a:ext uri="{FF2B5EF4-FFF2-40B4-BE49-F238E27FC236}">
                <a16:creationId xmlns:a16="http://schemas.microsoft.com/office/drawing/2014/main" id="{A31C97B1-9E17-4545-82DD-3D74C30C1475}"/>
              </a:ext>
            </a:extLst>
          </p:cNvPr>
          <p:cNvSpPr txBox="1"/>
          <p:nvPr/>
        </p:nvSpPr>
        <p:spPr>
          <a:xfrm>
            <a:off x="2786534" y="2955758"/>
            <a:ext cx="1010213" cy="369332"/>
          </a:xfrm>
          <a:prstGeom prst="rect">
            <a:avLst/>
          </a:prstGeom>
          <a:noFill/>
        </p:spPr>
        <p:txBody>
          <a:bodyPr wrap="none" rtlCol="0">
            <a:spAutoFit/>
          </a:bodyPr>
          <a:lstStyle/>
          <a:p>
            <a:r>
              <a:rPr lang="el-GR" dirty="0">
                <a:solidFill>
                  <a:srgbClr val="FF00FF"/>
                </a:solidFill>
              </a:rPr>
              <a:t>λ</a:t>
            </a:r>
            <a:r>
              <a:rPr lang="fr-FR" dirty="0">
                <a:solidFill>
                  <a:srgbClr val="FF00FF"/>
                </a:solidFill>
              </a:rPr>
              <a:t>=0.1</a:t>
            </a:r>
            <a:r>
              <a:rPr lang="el-GR" dirty="0">
                <a:solidFill>
                  <a:srgbClr val="FF00FF"/>
                </a:solidFill>
              </a:rPr>
              <a:t>µ</a:t>
            </a:r>
            <a:r>
              <a:rPr lang="fr-FR" dirty="0">
                <a:solidFill>
                  <a:srgbClr val="FF00FF"/>
                </a:solidFill>
              </a:rPr>
              <a:t>m</a:t>
            </a:r>
            <a:endParaRPr lang="en-US" dirty="0">
              <a:solidFill>
                <a:srgbClr val="FF00FF"/>
              </a:solidFill>
            </a:endParaRPr>
          </a:p>
        </p:txBody>
      </p:sp>
      <p:sp>
        <p:nvSpPr>
          <p:cNvPr id="6" name="Rectangle 5">
            <a:extLst>
              <a:ext uri="{FF2B5EF4-FFF2-40B4-BE49-F238E27FC236}">
                <a16:creationId xmlns:a16="http://schemas.microsoft.com/office/drawing/2014/main" id="{C81F7A5F-7AB7-4284-AFEF-C59A3C48501D}"/>
              </a:ext>
            </a:extLst>
          </p:cNvPr>
          <p:cNvSpPr/>
          <p:nvPr/>
        </p:nvSpPr>
        <p:spPr>
          <a:xfrm>
            <a:off x="1063571" y="3640630"/>
            <a:ext cx="10395284" cy="461665"/>
          </a:xfrm>
          <a:prstGeom prst="rect">
            <a:avLst/>
          </a:prstGeom>
        </p:spPr>
        <p:txBody>
          <a:bodyPr wrap="square">
            <a:spAutoFit/>
          </a:bodyPr>
          <a:lstStyle/>
          <a:p>
            <a:r>
              <a:rPr lang="en-US" sz="2400" dirty="0"/>
              <a:t>The visibility is not a function of the baseline but of the spatial frequency B/</a:t>
            </a:r>
            <a:r>
              <a:rPr lang="el-GR" sz="2400" dirty="0">
                <a:sym typeface="Wingdings" panose="05000000000000000000" pitchFamily="2" charset="2"/>
              </a:rPr>
              <a:t>λ</a:t>
            </a:r>
            <a:endParaRPr lang="en-US" sz="2400" dirty="0"/>
          </a:p>
        </p:txBody>
      </p:sp>
    </p:spTree>
    <p:extLst>
      <p:ext uri="{BB962C8B-B14F-4D97-AF65-F5344CB8AC3E}">
        <p14:creationId xmlns:p14="http://schemas.microsoft.com/office/powerpoint/2010/main" val="1092068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1F88136D-5585-487C-A7D5-E16983F298C9}"/>
              </a:ext>
            </a:extLst>
          </p:cNvPr>
          <p:cNvPicPr>
            <a:picLocks noChangeAspect="1"/>
          </p:cNvPicPr>
          <p:nvPr/>
        </p:nvPicPr>
        <p:blipFill>
          <a:blip r:embed="rId2"/>
          <a:stretch>
            <a:fillRect/>
          </a:stretch>
        </p:blipFill>
        <p:spPr>
          <a:xfrm>
            <a:off x="129597" y="455105"/>
            <a:ext cx="6480854" cy="3922200"/>
          </a:xfrm>
          <a:prstGeom prst="rect">
            <a:avLst/>
          </a:prstGeom>
        </p:spPr>
      </p:pic>
      <p:pic>
        <p:nvPicPr>
          <p:cNvPr id="8" name="Image 7">
            <a:extLst>
              <a:ext uri="{FF2B5EF4-FFF2-40B4-BE49-F238E27FC236}">
                <a16:creationId xmlns:a16="http://schemas.microsoft.com/office/drawing/2014/main" id="{42DEB0D5-A0F2-47CA-B0AA-E20BE31903F2}"/>
              </a:ext>
            </a:extLst>
          </p:cNvPr>
          <p:cNvPicPr>
            <a:picLocks noChangeAspect="1"/>
          </p:cNvPicPr>
          <p:nvPr/>
        </p:nvPicPr>
        <p:blipFill>
          <a:blip r:embed="rId3"/>
          <a:stretch>
            <a:fillRect/>
          </a:stretch>
        </p:blipFill>
        <p:spPr>
          <a:xfrm>
            <a:off x="129597" y="4454928"/>
            <a:ext cx="6480854" cy="2306174"/>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12" name="Rectangle 11">
            <a:extLst>
              <a:ext uri="{FF2B5EF4-FFF2-40B4-BE49-F238E27FC236}">
                <a16:creationId xmlns:a16="http://schemas.microsoft.com/office/drawing/2014/main" id="{48570DCB-2E96-45D6-9617-5DABC1CE88C0}"/>
              </a:ext>
            </a:extLst>
          </p:cNvPr>
          <p:cNvSpPr/>
          <p:nvPr/>
        </p:nvSpPr>
        <p:spPr>
          <a:xfrm>
            <a:off x="7161741" y="614974"/>
            <a:ext cx="4629665" cy="63645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72793A14-05AD-4E26-8DF9-FCC24B5CE974}"/>
              </a:ext>
            </a:extLst>
          </p:cNvPr>
          <p:cNvSpPr/>
          <p:nvPr/>
        </p:nvSpPr>
        <p:spPr>
          <a:xfrm>
            <a:off x="171708" y="1643296"/>
            <a:ext cx="3885098" cy="30327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Connecteur droit 13">
            <a:extLst>
              <a:ext uri="{FF2B5EF4-FFF2-40B4-BE49-F238E27FC236}">
                <a16:creationId xmlns:a16="http://schemas.microsoft.com/office/drawing/2014/main" id="{46842E03-BCCB-457D-B130-209A7D2FD014}"/>
              </a:ext>
            </a:extLst>
          </p:cNvPr>
          <p:cNvCxnSpPr>
            <a:cxnSpLocks/>
            <a:stCxn id="13" idx="3"/>
            <a:endCxn id="12" idx="1"/>
          </p:cNvCxnSpPr>
          <p:nvPr/>
        </p:nvCxnSpPr>
        <p:spPr>
          <a:xfrm flipV="1">
            <a:off x="4056806" y="933202"/>
            <a:ext cx="3104935" cy="86172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ZoneTexte 14">
            <a:extLst>
              <a:ext uri="{FF2B5EF4-FFF2-40B4-BE49-F238E27FC236}">
                <a16:creationId xmlns:a16="http://schemas.microsoft.com/office/drawing/2014/main" id="{C0B8973C-0A14-4DB6-8F3A-6202FF09D3BD}"/>
              </a:ext>
            </a:extLst>
          </p:cNvPr>
          <p:cNvSpPr txBox="1"/>
          <p:nvPr/>
        </p:nvSpPr>
        <p:spPr>
          <a:xfrm>
            <a:off x="7263439" y="688586"/>
            <a:ext cx="4527968" cy="492443"/>
          </a:xfrm>
          <a:prstGeom prst="rect">
            <a:avLst/>
          </a:prstGeom>
          <a:noFill/>
        </p:spPr>
        <p:txBody>
          <a:bodyPr wrap="square" lIns="0" tIns="0" rIns="0" bIns="0" rtlCol="0">
            <a:spAutoFit/>
          </a:bodyPr>
          <a:lstStyle/>
          <a:p>
            <a:pPr algn="ctr"/>
            <a:r>
              <a:rPr lang="fr-FR" sz="1600" dirty="0" err="1">
                <a:solidFill>
                  <a:schemeClr val="bg1"/>
                </a:solidFill>
              </a:rPr>
              <a:t>Resolution</a:t>
            </a:r>
            <a:r>
              <a:rPr lang="fr-FR" sz="1600" dirty="0">
                <a:solidFill>
                  <a:schemeClr val="bg1"/>
                </a:solidFill>
              </a:rPr>
              <a:t> </a:t>
            </a:r>
            <a:r>
              <a:rPr lang="fr-FR" sz="1600" dirty="0">
                <a:solidFill>
                  <a:schemeClr val="bg1"/>
                </a:solidFill>
                <a:sym typeface="Wingdings" panose="05000000000000000000" pitchFamily="2" charset="2"/>
              </a:rPr>
              <a:t> B/</a:t>
            </a:r>
            <a:r>
              <a:rPr lang="el-GR" sz="1600" dirty="0">
                <a:solidFill>
                  <a:schemeClr val="bg1"/>
                </a:solidFill>
                <a:sym typeface="Wingdings" panose="05000000000000000000" pitchFamily="2" charset="2"/>
              </a:rPr>
              <a:t>λ</a:t>
            </a:r>
            <a:endParaRPr lang="fr-FR" sz="1600" dirty="0">
              <a:solidFill>
                <a:schemeClr val="bg1"/>
              </a:solidFill>
              <a:sym typeface="Wingdings" panose="05000000000000000000" pitchFamily="2" charset="2"/>
            </a:endParaRPr>
          </a:p>
          <a:p>
            <a:pPr algn="ctr"/>
            <a:r>
              <a:rPr lang="fr-FR" sz="1600" dirty="0" err="1">
                <a:solidFill>
                  <a:schemeClr val="bg1"/>
                </a:solidFill>
                <a:sym typeface="Wingdings" panose="05000000000000000000" pitchFamily="2" charset="2"/>
              </a:rPr>
              <a:t>Smaller</a:t>
            </a:r>
            <a:r>
              <a:rPr lang="fr-FR" sz="1600" dirty="0">
                <a:solidFill>
                  <a:schemeClr val="bg1"/>
                </a:solidFill>
                <a:sym typeface="Wingdings" panose="05000000000000000000" pitchFamily="2" charset="2"/>
              </a:rPr>
              <a:t> </a:t>
            </a:r>
            <a:r>
              <a:rPr lang="el-GR" sz="1600" dirty="0">
                <a:solidFill>
                  <a:schemeClr val="bg1"/>
                </a:solidFill>
                <a:sym typeface="Wingdings" panose="05000000000000000000" pitchFamily="2" charset="2"/>
              </a:rPr>
              <a:t>λ</a:t>
            </a:r>
            <a:r>
              <a:rPr lang="fr-FR" sz="1600" dirty="0">
                <a:solidFill>
                  <a:schemeClr val="bg1"/>
                </a:solidFill>
                <a:sym typeface="Wingdings" panose="05000000000000000000" pitchFamily="2" charset="2"/>
              </a:rPr>
              <a:t> </a:t>
            </a:r>
            <a:r>
              <a:rPr lang="fr-FR" sz="1600" dirty="0" err="1">
                <a:solidFill>
                  <a:schemeClr val="bg1"/>
                </a:solidFill>
                <a:sym typeface="Wingdings" panose="05000000000000000000" pitchFamily="2" charset="2"/>
              </a:rPr>
              <a:t>higher</a:t>
            </a:r>
            <a:r>
              <a:rPr lang="fr-FR" sz="1600" dirty="0">
                <a:solidFill>
                  <a:schemeClr val="bg1"/>
                </a:solidFill>
                <a:sym typeface="Wingdings" panose="05000000000000000000" pitchFamily="2" charset="2"/>
              </a:rPr>
              <a:t> </a:t>
            </a:r>
            <a:r>
              <a:rPr lang="fr-FR" sz="1600" dirty="0" err="1">
                <a:solidFill>
                  <a:schemeClr val="bg1"/>
                </a:solidFill>
                <a:sym typeface="Wingdings" panose="05000000000000000000" pitchFamily="2" charset="2"/>
              </a:rPr>
              <a:t>resolution</a:t>
            </a:r>
            <a:endParaRPr lang="fr-FR" sz="1600" dirty="0">
              <a:solidFill>
                <a:schemeClr val="bg1"/>
              </a:solidFill>
              <a:sym typeface="Wingdings" panose="05000000000000000000" pitchFamily="2" charset="2"/>
            </a:endParaRPr>
          </a:p>
        </p:txBody>
      </p:sp>
      <p:sp>
        <p:nvSpPr>
          <p:cNvPr id="19" name="Rectangle 18">
            <a:extLst>
              <a:ext uri="{FF2B5EF4-FFF2-40B4-BE49-F238E27FC236}">
                <a16:creationId xmlns:a16="http://schemas.microsoft.com/office/drawing/2014/main" id="{28F0F940-6110-41CE-9C3A-FABEE52C293D}"/>
              </a:ext>
            </a:extLst>
          </p:cNvPr>
          <p:cNvSpPr/>
          <p:nvPr/>
        </p:nvSpPr>
        <p:spPr>
          <a:xfrm>
            <a:off x="129597" y="2381361"/>
            <a:ext cx="4478498" cy="232356"/>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87EE4BFB-1D0C-449D-A83B-C990561ECA91}"/>
              </a:ext>
            </a:extLst>
          </p:cNvPr>
          <p:cNvSpPr/>
          <p:nvPr/>
        </p:nvSpPr>
        <p:spPr>
          <a:xfrm>
            <a:off x="129598" y="3019085"/>
            <a:ext cx="4298023" cy="248803"/>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10756C7E-9A57-4854-8B3F-F338147021F3}"/>
              </a:ext>
            </a:extLst>
          </p:cNvPr>
          <p:cNvSpPr/>
          <p:nvPr/>
        </p:nvSpPr>
        <p:spPr>
          <a:xfrm>
            <a:off x="129597" y="3282002"/>
            <a:ext cx="4812517" cy="28474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71734007-87A5-4176-A472-104218A5D70D}"/>
              </a:ext>
            </a:extLst>
          </p:cNvPr>
          <p:cNvSpPr/>
          <p:nvPr/>
        </p:nvSpPr>
        <p:spPr>
          <a:xfrm>
            <a:off x="159750" y="5266753"/>
            <a:ext cx="6123270" cy="30327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2CEDA983-DFD7-4E8D-BE7C-501750F63318}"/>
              </a:ext>
            </a:extLst>
          </p:cNvPr>
          <p:cNvSpPr/>
          <p:nvPr/>
        </p:nvSpPr>
        <p:spPr>
          <a:xfrm>
            <a:off x="7161739" y="1491421"/>
            <a:ext cx="4629665" cy="47294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Connecteur droit 25">
            <a:extLst>
              <a:ext uri="{FF2B5EF4-FFF2-40B4-BE49-F238E27FC236}">
                <a16:creationId xmlns:a16="http://schemas.microsoft.com/office/drawing/2014/main" id="{DF234D14-1543-4738-B144-3A77385DC114}"/>
              </a:ext>
            </a:extLst>
          </p:cNvPr>
          <p:cNvCxnSpPr>
            <a:cxnSpLocks/>
            <a:stCxn id="19" idx="3"/>
            <a:endCxn id="25" idx="1"/>
          </p:cNvCxnSpPr>
          <p:nvPr/>
        </p:nvCxnSpPr>
        <p:spPr>
          <a:xfrm flipV="1">
            <a:off x="4608095" y="1727894"/>
            <a:ext cx="2553644" cy="76964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345FEDE8-B7B1-40B2-9266-2A76901AF6B3}"/>
              </a:ext>
            </a:extLst>
          </p:cNvPr>
          <p:cNvSpPr/>
          <p:nvPr/>
        </p:nvSpPr>
        <p:spPr>
          <a:xfrm>
            <a:off x="7161741" y="2225609"/>
            <a:ext cx="4629665" cy="410742"/>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Connecteur droit 27">
            <a:extLst>
              <a:ext uri="{FF2B5EF4-FFF2-40B4-BE49-F238E27FC236}">
                <a16:creationId xmlns:a16="http://schemas.microsoft.com/office/drawing/2014/main" id="{510E8E5F-A64B-4E73-896A-FC23BFE438E0}"/>
              </a:ext>
            </a:extLst>
          </p:cNvPr>
          <p:cNvCxnSpPr>
            <a:cxnSpLocks/>
            <a:stCxn id="20" idx="3"/>
            <a:endCxn id="27" idx="1"/>
          </p:cNvCxnSpPr>
          <p:nvPr/>
        </p:nvCxnSpPr>
        <p:spPr>
          <a:xfrm flipV="1">
            <a:off x="4427621" y="2430980"/>
            <a:ext cx="2734120" cy="712507"/>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9" name="Rectangle 28">
            <a:extLst>
              <a:ext uri="{FF2B5EF4-FFF2-40B4-BE49-F238E27FC236}">
                <a16:creationId xmlns:a16="http://schemas.microsoft.com/office/drawing/2014/main" id="{DD2F3571-D19B-4D83-A367-CB63990F5DBD}"/>
              </a:ext>
            </a:extLst>
          </p:cNvPr>
          <p:cNvSpPr/>
          <p:nvPr/>
        </p:nvSpPr>
        <p:spPr>
          <a:xfrm>
            <a:off x="7161739" y="2963507"/>
            <a:ext cx="4629665" cy="706795"/>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0" name="Connecteur droit 29">
            <a:extLst>
              <a:ext uri="{FF2B5EF4-FFF2-40B4-BE49-F238E27FC236}">
                <a16:creationId xmlns:a16="http://schemas.microsoft.com/office/drawing/2014/main" id="{5FC2FB7C-1057-423D-BF17-C67F902E120A}"/>
              </a:ext>
            </a:extLst>
          </p:cNvPr>
          <p:cNvCxnSpPr>
            <a:cxnSpLocks/>
            <a:stCxn id="21" idx="3"/>
            <a:endCxn id="29" idx="1"/>
          </p:cNvCxnSpPr>
          <p:nvPr/>
        </p:nvCxnSpPr>
        <p:spPr>
          <a:xfrm flipV="1">
            <a:off x="4942114" y="3316905"/>
            <a:ext cx="2219625" cy="107471"/>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5" name="Rectangle 34">
            <a:extLst>
              <a:ext uri="{FF2B5EF4-FFF2-40B4-BE49-F238E27FC236}">
                <a16:creationId xmlns:a16="http://schemas.microsoft.com/office/drawing/2014/main" id="{82B03515-31C8-4242-AC90-1A6E1369A855}"/>
              </a:ext>
            </a:extLst>
          </p:cNvPr>
          <p:cNvSpPr/>
          <p:nvPr/>
        </p:nvSpPr>
        <p:spPr>
          <a:xfrm>
            <a:off x="7161739" y="3891683"/>
            <a:ext cx="4629665" cy="1097184"/>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6" name="Connecteur droit 35">
            <a:extLst>
              <a:ext uri="{FF2B5EF4-FFF2-40B4-BE49-F238E27FC236}">
                <a16:creationId xmlns:a16="http://schemas.microsoft.com/office/drawing/2014/main" id="{291925DB-B005-4714-83B4-D0230BAB9FEE}"/>
              </a:ext>
            </a:extLst>
          </p:cNvPr>
          <p:cNvCxnSpPr>
            <a:cxnSpLocks/>
            <a:stCxn id="24" idx="3"/>
            <a:endCxn id="35" idx="1"/>
          </p:cNvCxnSpPr>
          <p:nvPr/>
        </p:nvCxnSpPr>
        <p:spPr>
          <a:xfrm flipV="1">
            <a:off x="6283020" y="4440275"/>
            <a:ext cx="878719" cy="97811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7" name="ZoneTexte 36">
            <a:extLst>
              <a:ext uri="{FF2B5EF4-FFF2-40B4-BE49-F238E27FC236}">
                <a16:creationId xmlns:a16="http://schemas.microsoft.com/office/drawing/2014/main" id="{DDC8A1FC-48FE-4235-BD82-D1441732375A}"/>
              </a:ext>
            </a:extLst>
          </p:cNvPr>
          <p:cNvSpPr txBox="1"/>
          <p:nvPr/>
        </p:nvSpPr>
        <p:spPr>
          <a:xfrm>
            <a:off x="7263438" y="1587385"/>
            <a:ext cx="4527968" cy="246221"/>
          </a:xfrm>
          <a:prstGeom prst="rect">
            <a:avLst/>
          </a:prstGeom>
          <a:noFill/>
        </p:spPr>
        <p:txBody>
          <a:bodyPr wrap="square" lIns="0" tIns="0" rIns="0" bIns="0" rtlCol="0">
            <a:spAutoFit/>
          </a:bodyPr>
          <a:lstStyle/>
          <a:p>
            <a:pPr algn="ctr"/>
            <a:r>
              <a:rPr lang="fr-FR" sz="1600" dirty="0">
                <a:solidFill>
                  <a:schemeClr val="bg1"/>
                </a:solidFill>
              </a:rPr>
              <a:t>12/0.46 = 26</a:t>
            </a:r>
            <a:endParaRPr lang="en-US" sz="1600" dirty="0">
              <a:solidFill>
                <a:schemeClr val="bg1"/>
              </a:solidFill>
            </a:endParaRPr>
          </a:p>
        </p:txBody>
      </p:sp>
      <p:sp>
        <p:nvSpPr>
          <p:cNvPr id="38" name="ZoneTexte 37">
            <a:extLst>
              <a:ext uri="{FF2B5EF4-FFF2-40B4-BE49-F238E27FC236}">
                <a16:creationId xmlns:a16="http://schemas.microsoft.com/office/drawing/2014/main" id="{5D5CAC24-8558-4A09-8457-6471A8BDEB61}"/>
              </a:ext>
            </a:extLst>
          </p:cNvPr>
          <p:cNvSpPr txBox="1"/>
          <p:nvPr/>
        </p:nvSpPr>
        <p:spPr>
          <a:xfrm>
            <a:off x="7263438" y="2310555"/>
            <a:ext cx="4527968" cy="246221"/>
          </a:xfrm>
          <a:prstGeom prst="rect">
            <a:avLst/>
          </a:prstGeom>
          <a:noFill/>
        </p:spPr>
        <p:txBody>
          <a:bodyPr wrap="square" lIns="0" tIns="0" rIns="0" bIns="0" rtlCol="0">
            <a:spAutoFit/>
          </a:bodyPr>
          <a:lstStyle/>
          <a:p>
            <a:pPr algn="ctr"/>
            <a:r>
              <a:rPr lang="fr-FR" sz="1600" dirty="0">
                <a:solidFill>
                  <a:schemeClr val="bg1"/>
                </a:solidFill>
              </a:rPr>
              <a:t>B </a:t>
            </a:r>
            <a:r>
              <a:rPr lang="fr-FR" sz="1600" dirty="0" err="1">
                <a:solidFill>
                  <a:schemeClr val="bg1"/>
                </a:solidFill>
              </a:rPr>
              <a:t>is</a:t>
            </a:r>
            <a:r>
              <a:rPr lang="fr-FR" sz="1600" dirty="0">
                <a:solidFill>
                  <a:schemeClr val="bg1"/>
                </a:solidFill>
              </a:rPr>
              <a:t> the best (but V, R, or I are Ok)</a:t>
            </a:r>
            <a:endParaRPr lang="en-US" sz="1600" dirty="0">
              <a:solidFill>
                <a:schemeClr val="bg1"/>
              </a:solidFill>
            </a:endParaRPr>
          </a:p>
        </p:txBody>
      </p:sp>
      <p:sp>
        <p:nvSpPr>
          <p:cNvPr id="39" name="ZoneTexte 38">
            <a:extLst>
              <a:ext uri="{FF2B5EF4-FFF2-40B4-BE49-F238E27FC236}">
                <a16:creationId xmlns:a16="http://schemas.microsoft.com/office/drawing/2014/main" id="{20B4A36A-C204-476C-AAB0-1851D447459C}"/>
              </a:ext>
            </a:extLst>
          </p:cNvPr>
          <p:cNvSpPr txBox="1"/>
          <p:nvPr/>
        </p:nvSpPr>
        <p:spPr>
          <a:xfrm>
            <a:off x="7263436" y="3068672"/>
            <a:ext cx="4527968" cy="492443"/>
          </a:xfrm>
          <a:prstGeom prst="rect">
            <a:avLst/>
          </a:prstGeom>
          <a:noFill/>
        </p:spPr>
        <p:txBody>
          <a:bodyPr wrap="square" lIns="0" tIns="0" rIns="0" bIns="0" rtlCol="0">
            <a:spAutoFit/>
          </a:bodyPr>
          <a:lstStyle/>
          <a:p>
            <a:r>
              <a:rPr lang="fr-FR" sz="1600" dirty="0">
                <a:solidFill>
                  <a:schemeClr val="bg1"/>
                </a:solidFill>
              </a:rPr>
              <a:t>No, </a:t>
            </a:r>
            <a:r>
              <a:rPr lang="fr-FR" sz="1600" dirty="0" err="1">
                <a:solidFill>
                  <a:schemeClr val="bg1"/>
                </a:solidFill>
              </a:rPr>
              <a:t>it</a:t>
            </a:r>
            <a:r>
              <a:rPr lang="fr-FR" sz="1600" dirty="0">
                <a:solidFill>
                  <a:schemeClr val="bg1"/>
                </a:solidFill>
              </a:rPr>
              <a:t> </a:t>
            </a:r>
            <a:r>
              <a:rPr lang="fr-FR" sz="1600" dirty="0" err="1">
                <a:solidFill>
                  <a:schemeClr val="bg1"/>
                </a:solidFill>
              </a:rPr>
              <a:t>would</a:t>
            </a:r>
            <a:r>
              <a:rPr lang="fr-FR" sz="1600" dirty="0">
                <a:solidFill>
                  <a:schemeClr val="bg1"/>
                </a:solidFill>
              </a:rPr>
              <a:t> </a:t>
            </a:r>
            <a:r>
              <a:rPr lang="fr-FR" sz="1600" dirty="0" err="1">
                <a:solidFill>
                  <a:schemeClr val="bg1"/>
                </a:solidFill>
              </a:rPr>
              <a:t>be</a:t>
            </a:r>
            <a:r>
              <a:rPr lang="fr-FR" sz="1600" dirty="0">
                <a:solidFill>
                  <a:schemeClr val="bg1"/>
                </a:solidFill>
              </a:rPr>
              <a:t> </a:t>
            </a:r>
            <a:r>
              <a:rPr lang="fr-FR" sz="1600" dirty="0" err="1">
                <a:solidFill>
                  <a:schemeClr val="bg1"/>
                </a:solidFill>
              </a:rPr>
              <a:t>overresolved</a:t>
            </a:r>
            <a:r>
              <a:rPr lang="fr-FR" sz="1600" dirty="0">
                <a:solidFill>
                  <a:schemeClr val="bg1"/>
                </a:solidFill>
              </a:rPr>
              <a:t> by the 50m </a:t>
            </a:r>
            <a:r>
              <a:rPr lang="fr-FR" sz="1600" dirty="0" err="1">
                <a:solidFill>
                  <a:schemeClr val="bg1"/>
                </a:solidFill>
              </a:rPr>
              <a:t>baseline</a:t>
            </a:r>
            <a:r>
              <a:rPr lang="fr-FR" sz="1600" dirty="0">
                <a:solidFill>
                  <a:schemeClr val="bg1"/>
                </a:solidFill>
              </a:rPr>
              <a:t>.</a:t>
            </a:r>
          </a:p>
          <a:p>
            <a:r>
              <a:rPr lang="en-US" sz="1600" dirty="0">
                <a:solidFill>
                  <a:schemeClr val="bg1"/>
                </a:solidFill>
              </a:rPr>
              <a:t>The star should be observed in the J, H, K, or L bands.</a:t>
            </a:r>
            <a:r>
              <a:rPr lang="fr-FR" sz="1600" dirty="0">
                <a:solidFill>
                  <a:schemeClr val="bg1"/>
                </a:solidFill>
              </a:rPr>
              <a:t> </a:t>
            </a:r>
            <a:endParaRPr lang="en-US" sz="1600" dirty="0">
              <a:solidFill>
                <a:schemeClr val="bg1"/>
              </a:solidFill>
            </a:endParaRPr>
          </a:p>
        </p:txBody>
      </p:sp>
      <p:sp>
        <p:nvSpPr>
          <p:cNvPr id="42" name="ZoneTexte 41">
            <a:extLst>
              <a:ext uri="{FF2B5EF4-FFF2-40B4-BE49-F238E27FC236}">
                <a16:creationId xmlns:a16="http://schemas.microsoft.com/office/drawing/2014/main" id="{A21710F1-23A4-42C6-8CFD-E182CC5FEEBD}"/>
              </a:ext>
            </a:extLst>
          </p:cNvPr>
          <p:cNvSpPr txBox="1"/>
          <p:nvPr/>
        </p:nvSpPr>
        <p:spPr>
          <a:xfrm>
            <a:off x="7212587" y="3944446"/>
            <a:ext cx="4527968" cy="984885"/>
          </a:xfrm>
          <a:prstGeom prst="rect">
            <a:avLst/>
          </a:prstGeom>
          <a:noFill/>
        </p:spPr>
        <p:txBody>
          <a:bodyPr wrap="square" lIns="0" tIns="0" rIns="0" bIns="0" rtlCol="0">
            <a:spAutoFit/>
          </a:bodyPr>
          <a:lstStyle/>
          <a:p>
            <a:pPr algn="just"/>
            <a:r>
              <a:rPr lang="en-US" sz="1600" dirty="0">
                <a:solidFill>
                  <a:schemeClr val="bg1"/>
                </a:solidFill>
              </a:rPr>
              <a:t>The visibility is not a function of the baseline but of the spatial frequency B/</a:t>
            </a:r>
            <a:r>
              <a:rPr lang="el-GR" sz="1600" dirty="0">
                <a:solidFill>
                  <a:schemeClr val="bg1"/>
                </a:solidFill>
                <a:sym typeface="Wingdings" panose="05000000000000000000" pitchFamily="2" charset="2"/>
              </a:rPr>
              <a:t>λ</a:t>
            </a:r>
            <a:r>
              <a:rPr lang="fr-FR" sz="1600" dirty="0">
                <a:solidFill>
                  <a:schemeClr val="bg1"/>
                </a:solidFill>
                <a:sym typeface="Wingdings" panose="05000000000000000000" pitchFamily="2" charset="2"/>
              </a:rPr>
              <a:t>.</a:t>
            </a:r>
          </a:p>
          <a:p>
            <a:pPr algn="just"/>
            <a:r>
              <a:rPr lang="en-US" sz="1600" dirty="0">
                <a:solidFill>
                  <a:schemeClr val="bg1"/>
                </a:solidFill>
              </a:rPr>
              <a:t>For the same baseline length, observing at different </a:t>
            </a:r>
            <a:r>
              <a:rPr lang="el-GR" sz="1600" dirty="0">
                <a:solidFill>
                  <a:schemeClr val="bg1"/>
                </a:solidFill>
                <a:sym typeface="Wingdings" panose="05000000000000000000" pitchFamily="2" charset="2"/>
              </a:rPr>
              <a:t>λ</a:t>
            </a:r>
            <a:r>
              <a:rPr lang="en-US" sz="1600" dirty="0">
                <a:solidFill>
                  <a:schemeClr val="bg1"/>
                </a:solidFill>
              </a:rPr>
              <a:t> leads to probing different spatial frequencies.</a:t>
            </a:r>
          </a:p>
        </p:txBody>
      </p:sp>
      <p:sp>
        <p:nvSpPr>
          <p:cNvPr id="43" name="Rectangle 42">
            <a:extLst>
              <a:ext uri="{FF2B5EF4-FFF2-40B4-BE49-F238E27FC236}">
                <a16:creationId xmlns:a16="http://schemas.microsoft.com/office/drawing/2014/main" id="{6E399AF6-D7BC-4643-9D57-EAA15D61E2E8}"/>
              </a:ext>
            </a:extLst>
          </p:cNvPr>
          <p:cNvSpPr/>
          <p:nvPr/>
        </p:nvSpPr>
        <p:spPr>
          <a:xfrm>
            <a:off x="116606" y="6174288"/>
            <a:ext cx="6344351" cy="469506"/>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61732989"/>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44EA6AAD-445D-4229-8F4C-9ECC838912C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 y="0"/>
            <a:ext cx="12191998" cy="6857999"/>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6" name="Rectangle 5">
            <a:extLst>
              <a:ext uri="{FF2B5EF4-FFF2-40B4-BE49-F238E27FC236}">
                <a16:creationId xmlns:a16="http://schemas.microsoft.com/office/drawing/2014/main" id="{1AE65E98-B196-4143-81B8-BD24FF03A349}"/>
              </a:ext>
            </a:extLst>
          </p:cNvPr>
          <p:cNvSpPr/>
          <p:nvPr/>
        </p:nvSpPr>
        <p:spPr>
          <a:xfrm>
            <a:off x="3312695" y="2155340"/>
            <a:ext cx="6096000" cy="646331"/>
          </a:xfrm>
          <a:prstGeom prst="rect">
            <a:avLst/>
          </a:prstGeom>
        </p:spPr>
        <p:txBody>
          <a:bodyPr>
            <a:spAutoFit/>
          </a:bodyPr>
          <a:lstStyle/>
          <a:p>
            <a:r>
              <a:rPr lang="en-US" dirty="0"/>
              <a:t>This that case it is strictly equivalent to observing with different baselines lengths. It helps a lot to enhance the UV coverage.</a:t>
            </a:r>
          </a:p>
        </p:txBody>
      </p:sp>
    </p:spTree>
    <p:extLst>
      <p:ext uri="{BB962C8B-B14F-4D97-AF65-F5344CB8AC3E}">
        <p14:creationId xmlns:p14="http://schemas.microsoft.com/office/powerpoint/2010/main" val="19586115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97D0BDBB-D463-4BE3-8D91-D7366E569B27}"/>
              </a:ext>
            </a:extLst>
          </p:cNvPr>
          <p:cNvSpPr/>
          <p:nvPr/>
        </p:nvSpPr>
        <p:spPr>
          <a:xfrm>
            <a:off x="7161741" y="614974"/>
            <a:ext cx="4629665" cy="140975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pic>
        <p:nvPicPr>
          <p:cNvPr id="3" name="Image 2">
            <a:extLst>
              <a:ext uri="{FF2B5EF4-FFF2-40B4-BE49-F238E27FC236}">
                <a16:creationId xmlns:a16="http://schemas.microsoft.com/office/drawing/2014/main" id="{6A313E67-4FDC-4CA4-AD39-828D44F7493A}"/>
              </a:ext>
            </a:extLst>
          </p:cNvPr>
          <p:cNvPicPr>
            <a:picLocks noChangeAspect="1"/>
          </p:cNvPicPr>
          <p:nvPr/>
        </p:nvPicPr>
        <p:blipFill rotWithShape="1">
          <a:blip r:embed="rId2"/>
          <a:srcRect l="2691" r="4818"/>
          <a:stretch/>
        </p:blipFill>
        <p:spPr>
          <a:xfrm>
            <a:off x="60960" y="587848"/>
            <a:ext cx="6705600" cy="5856473"/>
          </a:xfrm>
          <a:prstGeom prst="rect">
            <a:avLst/>
          </a:prstGeom>
        </p:spPr>
      </p:pic>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4" name="Rectangle 3">
            <a:extLst>
              <a:ext uri="{FF2B5EF4-FFF2-40B4-BE49-F238E27FC236}">
                <a16:creationId xmlns:a16="http://schemas.microsoft.com/office/drawing/2014/main" id="{CC11C99B-43E6-46A1-828D-27534DCDEF33}"/>
              </a:ext>
            </a:extLst>
          </p:cNvPr>
          <p:cNvSpPr/>
          <p:nvPr/>
        </p:nvSpPr>
        <p:spPr>
          <a:xfrm>
            <a:off x="129598" y="1639159"/>
            <a:ext cx="4102768" cy="276726"/>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Connecteur droit 6">
            <a:extLst>
              <a:ext uri="{FF2B5EF4-FFF2-40B4-BE49-F238E27FC236}">
                <a16:creationId xmlns:a16="http://schemas.microsoft.com/office/drawing/2014/main" id="{F52C9CB1-21ED-487A-98F9-14F97675C01E}"/>
              </a:ext>
            </a:extLst>
          </p:cNvPr>
          <p:cNvCxnSpPr>
            <a:cxnSpLocks/>
            <a:stCxn id="4" idx="3"/>
          </p:cNvCxnSpPr>
          <p:nvPr/>
        </p:nvCxnSpPr>
        <p:spPr>
          <a:xfrm flipV="1">
            <a:off x="4232366" y="1409402"/>
            <a:ext cx="2929375" cy="36812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6" name="ZoneTexte 15">
                <a:extLst>
                  <a:ext uri="{FF2B5EF4-FFF2-40B4-BE49-F238E27FC236}">
                    <a16:creationId xmlns:a16="http://schemas.microsoft.com/office/drawing/2014/main" id="{AE53CF2E-19AC-4629-A535-55F0B8D9C0F8}"/>
                  </a:ext>
                </a:extLst>
              </p:cNvPr>
              <p:cNvSpPr txBox="1"/>
              <p:nvPr/>
            </p:nvSpPr>
            <p:spPr>
              <a:xfrm>
                <a:off x="8810766" y="664914"/>
                <a:ext cx="1452898" cy="448905"/>
              </a:xfrm>
              <a:prstGeom prst="rect">
                <a:avLst/>
              </a:prstGeom>
              <a:noFill/>
            </p:spPr>
            <p:txBody>
              <a:bodyPr wrap="square" lIns="0" tIns="0" rIns="0" bIns="0" rtlCol="0">
                <a:spAutoFit/>
              </a:bodyPr>
              <a:lstStyle/>
              <a:p>
                <a:r>
                  <a:rPr lang="en-US" dirty="0">
                    <a:solidFill>
                      <a:schemeClr val="bg1"/>
                    </a:solidFill>
                  </a:rPr>
                  <a:t>V(</a:t>
                </a:r>
                <a:r>
                  <a:rPr lang="el-GR" dirty="0">
                    <a:solidFill>
                      <a:schemeClr val="bg1"/>
                    </a:solidFill>
                  </a:rPr>
                  <a:t>ρ</a:t>
                </a:r>
                <a14:m>
                  <m:oMath xmlns:m="http://schemas.openxmlformats.org/officeDocument/2006/math">
                    <m:r>
                      <a:rPr lang="fr-FR" b="0" i="0" smtClean="0">
                        <a:solidFill>
                          <a:schemeClr val="bg1"/>
                        </a:solidFill>
                        <a:latin typeface="Cambria Math" panose="02040503050406030204" pitchFamily="18" charset="0"/>
                      </a:rPr>
                      <m:t>)=2</m:t>
                    </m:r>
                    <m:f>
                      <m:fPr>
                        <m:ctrlPr>
                          <a:rPr lang="en-US" i="1" smtClean="0">
                            <a:solidFill>
                              <a:schemeClr val="bg1"/>
                            </a:solidFill>
                            <a:latin typeface="Cambria Math" panose="02040503050406030204" pitchFamily="18" charset="0"/>
                          </a:rPr>
                        </m:ctrlPr>
                      </m:fPr>
                      <m:num>
                        <m:sSub>
                          <m:sSubPr>
                            <m:ctrlPr>
                              <a:rPr lang="en-US" i="1" smtClean="0">
                                <a:solidFill>
                                  <a:schemeClr val="bg1"/>
                                </a:solidFill>
                                <a:latin typeface="Cambria Math" panose="02040503050406030204" pitchFamily="18" charset="0"/>
                              </a:rPr>
                            </m:ctrlPr>
                          </m:sSubPr>
                          <m:e>
                            <m:r>
                              <a:rPr lang="fr-FR" b="0" i="1" smtClean="0">
                                <a:solidFill>
                                  <a:schemeClr val="bg1"/>
                                </a:solidFill>
                                <a:latin typeface="Cambria Math" panose="02040503050406030204" pitchFamily="18" charset="0"/>
                              </a:rPr>
                              <m:t>𝐽</m:t>
                            </m:r>
                          </m:e>
                          <m:sub>
                            <m:r>
                              <a:rPr lang="fr-FR" b="0" i="1" smtClean="0">
                                <a:solidFill>
                                  <a:schemeClr val="bg1"/>
                                </a:solidFill>
                                <a:latin typeface="Cambria Math" panose="02040503050406030204" pitchFamily="18" charset="0"/>
                              </a:rPr>
                              <m:t>1(</m:t>
                            </m:r>
                            <m:r>
                              <m:rPr>
                                <m:sty m:val="p"/>
                              </m:rPr>
                              <a:rPr lang="el-GR" b="0" i="1" smtClean="0">
                                <a:solidFill>
                                  <a:schemeClr val="bg1"/>
                                </a:solidFill>
                                <a:latin typeface="Cambria Math" panose="02040503050406030204" pitchFamily="18" charset="0"/>
                              </a:rPr>
                              <m:t>πρθ</m:t>
                            </m:r>
                            <m:r>
                              <a:rPr lang="fr-FR" b="0" i="1" smtClean="0">
                                <a:solidFill>
                                  <a:schemeClr val="bg1"/>
                                </a:solidFill>
                                <a:latin typeface="Cambria Math" panose="02040503050406030204" pitchFamily="18" charset="0"/>
                              </a:rPr>
                              <m:t>)</m:t>
                            </m:r>
                          </m:sub>
                        </m:sSub>
                      </m:num>
                      <m:den>
                        <m:r>
                          <m:rPr>
                            <m:sty m:val="p"/>
                          </m:rPr>
                          <a:rPr lang="el-GR" b="0" i="1" smtClean="0">
                            <a:solidFill>
                              <a:schemeClr val="bg1"/>
                            </a:solidFill>
                            <a:latin typeface="Cambria Math" panose="02040503050406030204" pitchFamily="18" charset="0"/>
                          </a:rPr>
                          <m:t>πρθ</m:t>
                        </m:r>
                      </m:den>
                    </m:f>
                  </m:oMath>
                </a14:m>
                <a:endParaRPr lang="en-US" dirty="0">
                  <a:solidFill>
                    <a:schemeClr val="bg1"/>
                  </a:solidFill>
                </a:endParaRPr>
              </a:p>
            </p:txBody>
          </p:sp>
        </mc:Choice>
        <mc:Fallback xmlns="">
          <p:sp>
            <p:nvSpPr>
              <p:cNvPr id="16" name="ZoneTexte 15">
                <a:extLst>
                  <a:ext uri="{FF2B5EF4-FFF2-40B4-BE49-F238E27FC236}">
                    <a16:creationId xmlns:a16="http://schemas.microsoft.com/office/drawing/2014/main" id="{AE53CF2E-19AC-4629-A535-55F0B8D9C0F8}"/>
                  </a:ext>
                </a:extLst>
              </p:cNvPr>
              <p:cNvSpPr txBox="1">
                <a:spLocks noRot="1" noChangeAspect="1" noMove="1" noResize="1" noEditPoints="1" noAdjustHandles="1" noChangeArrowheads="1" noChangeShapeType="1" noTextEdit="1"/>
              </p:cNvSpPr>
              <p:nvPr/>
            </p:nvSpPr>
            <p:spPr>
              <a:xfrm>
                <a:off x="8810766" y="664914"/>
                <a:ext cx="1452898" cy="448905"/>
              </a:xfrm>
              <a:prstGeom prst="rect">
                <a:avLst/>
              </a:prstGeom>
              <a:blipFill>
                <a:blip r:embed="rId3"/>
                <a:stretch>
                  <a:fillRect l="-9623" t="-2703" r="-3766" b="-17568"/>
                </a:stretch>
              </a:blipFill>
            </p:spPr>
            <p:txBody>
              <a:bodyPr/>
              <a:lstStyle/>
              <a:p>
                <a:r>
                  <a:rPr lang="en-US">
                    <a:noFill/>
                  </a:rPr>
                  <a:t> </a:t>
                </a:r>
              </a:p>
            </p:txBody>
          </p:sp>
        </mc:Fallback>
      </mc:AlternateContent>
      <p:sp>
        <p:nvSpPr>
          <p:cNvPr id="17" name="ZoneTexte 16">
            <a:extLst>
              <a:ext uri="{FF2B5EF4-FFF2-40B4-BE49-F238E27FC236}">
                <a16:creationId xmlns:a16="http://schemas.microsoft.com/office/drawing/2014/main" id="{7E4F31C4-3325-4478-B428-C944435F87F9}"/>
              </a:ext>
            </a:extLst>
          </p:cNvPr>
          <p:cNvSpPr txBox="1"/>
          <p:nvPr/>
        </p:nvSpPr>
        <p:spPr>
          <a:xfrm>
            <a:off x="7253180" y="1143632"/>
            <a:ext cx="4568705" cy="738664"/>
          </a:xfrm>
          <a:prstGeom prst="rect">
            <a:avLst/>
          </a:prstGeom>
          <a:noFill/>
        </p:spPr>
        <p:txBody>
          <a:bodyPr wrap="square" lIns="0" tIns="0" rIns="0" bIns="0" rtlCol="0">
            <a:spAutoFit/>
          </a:bodyPr>
          <a:lstStyle/>
          <a:p>
            <a:r>
              <a:rPr lang="el-GR" sz="1600" dirty="0">
                <a:solidFill>
                  <a:schemeClr val="bg1"/>
                </a:solidFill>
              </a:rPr>
              <a:t>ρ=</a:t>
            </a:r>
            <a:r>
              <a:rPr lang="en-US" sz="1600" i="1" dirty="0">
                <a:solidFill>
                  <a:schemeClr val="bg1"/>
                </a:solidFill>
              </a:rPr>
              <a:t>B/</a:t>
            </a:r>
            <a:r>
              <a:rPr lang="el-GR" sz="1600" i="1" dirty="0">
                <a:solidFill>
                  <a:schemeClr val="bg1"/>
                </a:solidFill>
              </a:rPr>
              <a:t>λ</a:t>
            </a:r>
            <a:r>
              <a:rPr lang="en-US" sz="1600" dirty="0">
                <a:solidFill>
                  <a:schemeClr val="bg1"/>
                </a:solidFill>
              </a:rPr>
              <a:t> is the spatial frequency (cycles/rad) </a:t>
            </a:r>
          </a:p>
          <a:p>
            <a:r>
              <a:rPr lang="en-US" sz="1600" dirty="0">
                <a:solidFill>
                  <a:schemeClr val="bg1"/>
                </a:solidFill>
              </a:rPr>
              <a:t>θ is the star angular diameter (rad)</a:t>
            </a:r>
          </a:p>
          <a:p>
            <a:r>
              <a:rPr lang="en-US" sz="1600" i="1" dirty="0">
                <a:solidFill>
                  <a:schemeClr val="bg1"/>
                </a:solidFill>
              </a:rPr>
              <a:t>J</a:t>
            </a:r>
            <a:r>
              <a:rPr lang="en-US" sz="1600" baseline="-25000" dirty="0">
                <a:solidFill>
                  <a:schemeClr val="bg1"/>
                </a:solidFill>
              </a:rPr>
              <a:t>1</a:t>
            </a:r>
            <a:r>
              <a:rPr lang="en-US" sz="1600" dirty="0">
                <a:solidFill>
                  <a:schemeClr val="bg1"/>
                </a:solidFill>
              </a:rPr>
              <a:t> is the first order Bessel function.</a:t>
            </a:r>
          </a:p>
        </p:txBody>
      </p:sp>
      <p:sp>
        <p:nvSpPr>
          <p:cNvPr id="12" name="Rectangle 11">
            <a:extLst>
              <a:ext uri="{FF2B5EF4-FFF2-40B4-BE49-F238E27FC236}">
                <a16:creationId xmlns:a16="http://schemas.microsoft.com/office/drawing/2014/main" id="{3F5839FB-9AF7-4608-A5A1-B97E1F45D116}"/>
              </a:ext>
            </a:extLst>
          </p:cNvPr>
          <p:cNvSpPr/>
          <p:nvPr/>
        </p:nvSpPr>
        <p:spPr>
          <a:xfrm>
            <a:off x="7161741" y="2126357"/>
            <a:ext cx="4629665" cy="363763"/>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02B40499-C3EE-4E09-B77A-5A322B0F3182}"/>
              </a:ext>
            </a:extLst>
          </p:cNvPr>
          <p:cNvSpPr/>
          <p:nvPr/>
        </p:nvSpPr>
        <p:spPr>
          <a:xfrm>
            <a:off x="151368" y="1915885"/>
            <a:ext cx="5944631" cy="276726"/>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Connecteur droit 13">
            <a:extLst>
              <a:ext uri="{FF2B5EF4-FFF2-40B4-BE49-F238E27FC236}">
                <a16:creationId xmlns:a16="http://schemas.microsoft.com/office/drawing/2014/main" id="{C9545390-1D75-4508-BB58-2FAD0D6D7D6B}"/>
              </a:ext>
            </a:extLst>
          </p:cNvPr>
          <p:cNvCxnSpPr>
            <a:cxnSpLocks/>
            <a:stCxn id="13" idx="3"/>
            <a:endCxn id="12" idx="1"/>
          </p:cNvCxnSpPr>
          <p:nvPr/>
        </p:nvCxnSpPr>
        <p:spPr>
          <a:xfrm>
            <a:off x="6095999" y="2054248"/>
            <a:ext cx="1065742" cy="253991"/>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9" name="ZoneTexte 18">
                <a:extLst>
                  <a:ext uri="{FF2B5EF4-FFF2-40B4-BE49-F238E27FC236}">
                    <a16:creationId xmlns:a16="http://schemas.microsoft.com/office/drawing/2014/main" id="{A3517B73-D669-46FC-A798-8B12856E55E5}"/>
                  </a:ext>
                </a:extLst>
              </p:cNvPr>
              <p:cNvSpPr txBox="1"/>
              <p:nvPr/>
            </p:nvSpPr>
            <p:spPr>
              <a:xfrm>
                <a:off x="7222701" y="2156170"/>
                <a:ext cx="4568705" cy="246221"/>
              </a:xfrm>
              <a:prstGeom prst="rect">
                <a:avLst/>
              </a:prstGeom>
              <a:noFill/>
            </p:spPr>
            <p:txBody>
              <a:bodyPr wrap="square" lIns="0" tIns="0" rIns="0" bIns="0" rtlCol="0">
                <a:spAutoFit/>
              </a:bodyPr>
              <a:lstStyle/>
              <a:p>
                <a:pPr algn="ctr"/>
                <a14:m>
                  <m:oMath xmlns:m="http://schemas.openxmlformats.org/officeDocument/2006/math">
                    <m:r>
                      <m:rPr>
                        <m:sty m:val="p"/>
                      </m:rPr>
                      <a:rPr lang="el-GR" sz="1600" b="0" i="1" smtClean="0">
                        <a:solidFill>
                          <a:schemeClr val="bg1"/>
                        </a:solidFill>
                        <a:latin typeface="Cambria Math" panose="02040503050406030204" pitchFamily="18" charset="0"/>
                      </a:rPr>
                      <m:t>θ</m:t>
                    </m:r>
                    <m:r>
                      <a:rPr lang="el-GR" sz="1600" b="0" i="1" smtClean="0">
                        <a:solidFill>
                          <a:schemeClr val="bg1"/>
                        </a:solidFill>
                        <a:latin typeface="Cambria Math" panose="02040503050406030204" pitchFamily="18" charset="0"/>
                      </a:rPr>
                      <m:t> </m:t>
                    </m:r>
                  </m:oMath>
                </a14:m>
                <a:r>
                  <a:rPr lang="fr-FR" sz="1600" dirty="0">
                    <a:solidFill>
                      <a:schemeClr val="bg1"/>
                    </a:solidFill>
                  </a:rPr>
                  <a:t>= 1.22</a:t>
                </a:r>
                <a:r>
                  <a:rPr lang="el-GR" sz="1600" i="1" dirty="0">
                    <a:solidFill>
                      <a:schemeClr val="bg1"/>
                    </a:solidFill>
                  </a:rPr>
                  <a:t> λ</a:t>
                </a:r>
                <a:r>
                  <a:rPr lang="fr-FR" sz="1600" i="1" dirty="0">
                    <a:solidFill>
                      <a:schemeClr val="bg1"/>
                    </a:solidFill>
                  </a:rPr>
                  <a:t>\ B</a:t>
                </a:r>
                <a:r>
                  <a:rPr lang="fr-FR" sz="1600" dirty="0">
                    <a:solidFill>
                      <a:schemeClr val="bg1"/>
                    </a:solidFill>
                  </a:rPr>
                  <a:t> </a:t>
                </a:r>
                <a:endParaRPr lang="en-US" sz="1600" dirty="0">
                  <a:solidFill>
                    <a:schemeClr val="bg1"/>
                  </a:solidFill>
                </a:endParaRPr>
              </a:p>
            </p:txBody>
          </p:sp>
        </mc:Choice>
        <mc:Fallback xmlns="">
          <p:sp>
            <p:nvSpPr>
              <p:cNvPr id="19" name="ZoneTexte 18">
                <a:extLst>
                  <a:ext uri="{FF2B5EF4-FFF2-40B4-BE49-F238E27FC236}">
                    <a16:creationId xmlns:a16="http://schemas.microsoft.com/office/drawing/2014/main" id="{A3517B73-D669-46FC-A798-8B12856E55E5}"/>
                  </a:ext>
                </a:extLst>
              </p:cNvPr>
              <p:cNvSpPr txBox="1">
                <a:spLocks noRot="1" noChangeAspect="1" noMove="1" noResize="1" noEditPoints="1" noAdjustHandles="1" noChangeArrowheads="1" noChangeShapeType="1" noTextEdit="1"/>
              </p:cNvSpPr>
              <p:nvPr/>
            </p:nvSpPr>
            <p:spPr>
              <a:xfrm>
                <a:off x="7222701" y="2156170"/>
                <a:ext cx="4568705" cy="246221"/>
              </a:xfrm>
              <a:prstGeom prst="rect">
                <a:avLst/>
              </a:prstGeom>
              <a:blipFill>
                <a:blip r:embed="rId4"/>
                <a:stretch>
                  <a:fillRect t="-27500" b="-50000"/>
                </a:stretch>
              </a:blipFill>
            </p:spPr>
            <p:txBody>
              <a:bodyPr/>
              <a:lstStyle/>
              <a:p>
                <a:r>
                  <a:rPr lang="en-US">
                    <a:noFill/>
                  </a:rPr>
                  <a:t> </a:t>
                </a:r>
              </a:p>
            </p:txBody>
          </p:sp>
        </mc:Fallback>
      </mc:AlternateContent>
      <p:sp>
        <p:nvSpPr>
          <p:cNvPr id="23" name="Rectangle 22">
            <a:extLst>
              <a:ext uri="{FF2B5EF4-FFF2-40B4-BE49-F238E27FC236}">
                <a16:creationId xmlns:a16="http://schemas.microsoft.com/office/drawing/2014/main" id="{EEFEEF48-6EFB-4972-9F0B-F569D641511A}"/>
              </a:ext>
            </a:extLst>
          </p:cNvPr>
          <p:cNvSpPr/>
          <p:nvPr/>
        </p:nvSpPr>
        <p:spPr>
          <a:xfrm>
            <a:off x="151368" y="2633874"/>
            <a:ext cx="6513217" cy="44896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Connecteur droit 23">
            <a:extLst>
              <a:ext uri="{FF2B5EF4-FFF2-40B4-BE49-F238E27FC236}">
                <a16:creationId xmlns:a16="http://schemas.microsoft.com/office/drawing/2014/main" id="{8925BD59-183B-469A-988E-CF2BC61CD3AD}"/>
              </a:ext>
            </a:extLst>
          </p:cNvPr>
          <p:cNvCxnSpPr>
            <a:cxnSpLocks/>
            <a:stCxn id="23" idx="3"/>
            <a:endCxn id="25" idx="1"/>
          </p:cNvCxnSpPr>
          <p:nvPr/>
        </p:nvCxnSpPr>
        <p:spPr>
          <a:xfrm flipV="1">
            <a:off x="6664585" y="2764103"/>
            <a:ext cx="526999" cy="94251"/>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4653E06F-31FF-4507-B939-5A5187F20542}"/>
              </a:ext>
            </a:extLst>
          </p:cNvPr>
          <p:cNvSpPr/>
          <p:nvPr/>
        </p:nvSpPr>
        <p:spPr>
          <a:xfrm>
            <a:off x="7191584" y="2582221"/>
            <a:ext cx="4629665" cy="363763"/>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28" name="ZoneTexte 27">
                <a:extLst>
                  <a:ext uri="{FF2B5EF4-FFF2-40B4-BE49-F238E27FC236}">
                    <a16:creationId xmlns:a16="http://schemas.microsoft.com/office/drawing/2014/main" id="{0969AD5E-D01C-4F39-8B3D-762EAB1BF17C}"/>
                  </a:ext>
                </a:extLst>
              </p:cNvPr>
              <p:cNvSpPr txBox="1"/>
              <p:nvPr/>
            </p:nvSpPr>
            <p:spPr>
              <a:xfrm>
                <a:off x="7252544" y="2579553"/>
                <a:ext cx="4568705" cy="246221"/>
              </a:xfrm>
              <a:prstGeom prst="rect">
                <a:avLst/>
              </a:prstGeom>
              <a:noFill/>
            </p:spPr>
            <p:txBody>
              <a:bodyPr wrap="square" lIns="0" tIns="0" rIns="0" bIns="0" rtlCol="0">
                <a:spAutoFit/>
              </a:bodyPr>
              <a:lstStyle/>
              <a:p>
                <a:pPr algn="ctr"/>
                <a14:m>
                  <m:oMath xmlns:m="http://schemas.openxmlformats.org/officeDocument/2006/math">
                    <m:r>
                      <m:rPr>
                        <m:sty m:val="p"/>
                      </m:rPr>
                      <a:rPr lang="el-GR" sz="1600" b="0" i="1" smtClean="0">
                        <a:solidFill>
                          <a:schemeClr val="bg1"/>
                        </a:solidFill>
                        <a:latin typeface="Cambria Math" panose="02040503050406030204" pitchFamily="18" charset="0"/>
                      </a:rPr>
                      <m:t>θ</m:t>
                    </m:r>
                  </m:oMath>
                </a14:m>
                <a:r>
                  <a:rPr lang="fr-FR" sz="1600" dirty="0">
                    <a:solidFill>
                      <a:schemeClr val="bg1"/>
                    </a:solidFill>
                  </a:rPr>
                  <a:t> = 250</a:t>
                </a:r>
                <a:r>
                  <a:rPr lang="el-GR" sz="1600" i="1" dirty="0">
                    <a:solidFill>
                      <a:schemeClr val="bg1"/>
                    </a:solidFill>
                  </a:rPr>
                  <a:t> λ</a:t>
                </a:r>
                <a:r>
                  <a:rPr lang="fr-FR" sz="1600" i="1" dirty="0">
                    <a:solidFill>
                      <a:schemeClr val="bg1"/>
                    </a:solidFill>
                  </a:rPr>
                  <a:t>\ B </a:t>
                </a:r>
                <a:r>
                  <a:rPr lang="fr-FR" sz="1600" dirty="0">
                    <a:solidFill>
                      <a:schemeClr val="bg1"/>
                    </a:solidFill>
                  </a:rPr>
                  <a:t> </a:t>
                </a:r>
                <a:endParaRPr lang="en-US" sz="1600" dirty="0">
                  <a:solidFill>
                    <a:schemeClr val="bg1"/>
                  </a:solidFill>
                </a:endParaRPr>
              </a:p>
            </p:txBody>
          </p:sp>
        </mc:Choice>
        <mc:Fallback xmlns="">
          <p:sp>
            <p:nvSpPr>
              <p:cNvPr id="28" name="ZoneTexte 27">
                <a:extLst>
                  <a:ext uri="{FF2B5EF4-FFF2-40B4-BE49-F238E27FC236}">
                    <a16:creationId xmlns:a16="http://schemas.microsoft.com/office/drawing/2014/main" id="{0969AD5E-D01C-4F39-8B3D-762EAB1BF17C}"/>
                  </a:ext>
                </a:extLst>
              </p:cNvPr>
              <p:cNvSpPr txBox="1">
                <a:spLocks noRot="1" noChangeAspect="1" noMove="1" noResize="1" noEditPoints="1" noAdjustHandles="1" noChangeArrowheads="1" noChangeShapeType="1" noTextEdit="1"/>
              </p:cNvSpPr>
              <p:nvPr/>
            </p:nvSpPr>
            <p:spPr>
              <a:xfrm>
                <a:off x="7252544" y="2579553"/>
                <a:ext cx="4568705" cy="246221"/>
              </a:xfrm>
              <a:prstGeom prst="rect">
                <a:avLst/>
              </a:prstGeom>
              <a:blipFill>
                <a:blip r:embed="rId5"/>
                <a:stretch>
                  <a:fillRect t="-24390" b="-48780"/>
                </a:stretch>
              </a:blipFill>
            </p:spPr>
            <p:txBody>
              <a:bodyPr/>
              <a:lstStyle/>
              <a:p>
                <a:r>
                  <a:rPr lang="en-US">
                    <a:noFill/>
                  </a:rPr>
                  <a:t> </a:t>
                </a:r>
              </a:p>
            </p:txBody>
          </p:sp>
        </mc:Fallback>
      </mc:AlternateContent>
      <p:sp>
        <p:nvSpPr>
          <p:cNvPr id="29" name="Rectangle 28">
            <a:extLst>
              <a:ext uri="{FF2B5EF4-FFF2-40B4-BE49-F238E27FC236}">
                <a16:creationId xmlns:a16="http://schemas.microsoft.com/office/drawing/2014/main" id="{F85CE749-D9B7-4516-B95F-1D6A632E5BD9}"/>
              </a:ext>
            </a:extLst>
          </p:cNvPr>
          <p:cNvSpPr/>
          <p:nvPr/>
        </p:nvSpPr>
        <p:spPr>
          <a:xfrm>
            <a:off x="151368" y="4117571"/>
            <a:ext cx="3332061" cy="28025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0" name="Connecteur droit 29">
            <a:extLst>
              <a:ext uri="{FF2B5EF4-FFF2-40B4-BE49-F238E27FC236}">
                <a16:creationId xmlns:a16="http://schemas.microsoft.com/office/drawing/2014/main" id="{2E08A838-3A9F-4BC7-B189-A887DC054A06}"/>
              </a:ext>
            </a:extLst>
          </p:cNvPr>
          <p:cNvCxnSpPr>
            <a:cxnSpLocks/>
            <a:endCxn id="31" idx="1"/>
          </p:cNvCxnSpPr>
          <p:nvPr/>
        </p:nvCxnSpPr>
        <p:spPr>
          <a:xfrm flipV="1">
            <a:off x="3483429" y="3182148"/>
            <a:ext cx="3708791" cy="105892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1" name="Rectangle 30">
            <a:extLst>
              <a:ext uri="{FF2B5EF4-FFF2-40B4-BE49-F238E27FC236}">
                <a16:creationId xmlns:a16="http://schemas.microsoft.com/office/drawing/2014/main" id="{19D7785E-62E7-47F0-A9FD-5BC0C87A4596}"/>
              </a:ext>
            </a:extLst>
          </p:cNvPr>
          <p:cNvSpPr/>
          <p:nvPr/>
        </p:nvSpPr>
        <p:spPr>
          <a:xfrm>
            <a:off x="7192220" y="3000266"/>
            <a:ext cx="4629665" cy="363763"/>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33" name="ZoneTexte 32">
                <a:extLst>
                  <a:ext uri="{FF2B5EF4-FFF2-40B4-BE49-F238E27FC236}">
                    <a16:creationId xmlns:a16="http://schemas.microsoft.com/office/drawing/2014/main" id="{D2342B9B-33DC-4137-9CEA-751E98B5EA71}"/>
                  </a:ext>
                </a:extLst>
              </p:cNvPr>
              <p:cNvSpPr txBox="1"/>
              <p:nvPr/>
            </p:nvSpPr>
            <p:spPr>
              <a:xfrm>
                <a:off x="7410636" y="3043647"/>
                <a:ext cx="4568705" cy="246221"/>
              </a:xfrm>
              <a:prstGeom prst="rect">
                <a:avLst/>
              </a:prstGeom>
              <a:noFill/>
            </p:spPr>
            <p:txBody>
              <a:bodyPr wrap="square" lIns="0" tIns="0" rIns="0" bIns="0" rtlCol="0">
                <a:spAutoFit/>
              </a:bodyPr>
              <a:lstStyle/>
              <a:p>
                <a:pPr algn="ctr"/>
                <a14:m>
                  <m:oMath xmlns:m="http://schemas.openxmlformats.org/officeDocument/2006/math">
                    <m:r>
                      <m:rPr>
                        <m:sty m:val="p"/>
                      </m:rPr>
                      <a:rPr lang="el-GR" sz="1600" b="0" i="1" smtClean="0">
                        <a:solidFill>
                          <a:schemeClr val="bg1"/>
                        </a:solidFill>
                        <a:latin typeface="Cambria Math" panose="02040503050406030204" pitchFamily="18" charset="0"/>
                      </a:rPr>
                      <m:t>θ</m:t>
                    </m:r>
                  </m:oMath>
                </a14:m>
                <a:r>
                  <a:rPr lang="fr-FR" sz="1600" dirty="0">
                    <a:solidFill>
                      <a:schemeClr val="bg1"/>
                    </a:solidFill>
                  </a:rPr>
                  <a:t> = 4 mas</a:t>
                </a:r>
                <a:endParaRPr lang="en-US" sz="1600" dirty="0">
                  <a:solidFill>
                    <a:schemeClr val="bg1"/>
                  </a:solidFill>
                </a:endParaRPr>
              </a:p>
            </p:txBody>
          </p:sp>
        </mc:Choice>
        <mc:Fallback xmlns="">
          <p:sp>
            <p:nvSpPr>
              <p:cNvPr id="33" name="ZoneTexte 32">
                <a:extLst>
                  <a:ext uri="{FF2B5EF4-FFF2-40B4-BE49-F238E27FC236}">
                    <a16:creationId xmlns:a16="http://schemas.microsoft.com/office/drawing/2014/main" id="{D2342B9B-33DC-4137-9CEA-751E98B5EA71}"/>
                  </a:ext>
                </a:extLst>
              </p:cNvPr>
              <p:cNvSpPr txBox="1">
                <a:spLocks noRot="1" noChangeAspect="1" noMove="1" noResize="1" noEditPoints="1" noAdjustHandles="1" noChangeArrowheads="1" noChangeShapeType="1" noTextEdit="1"/>
              </p:cNvSpPr>
              <p:nvPr/>
            </p:nvSpPr>
            <p:spPr>
              <a:xfrm>
                <a:off x="7410636" y="3043647"/>
                <a:ext cx="4568705" cy="246221"/>
              </a:xfrm>
              <a:prstGeom prst="rect">
                <a:avLst/>
              </a:prstGeom>
              <a:blipFill>
                <a:blip r:embed="rId6"/>
                <a:stretch>
                  <a:fillRect t="-24390" b="-48780"/>
                </a:stretch>
              </a:blipFill>
            </p:spPr>
            <p:txBody>
              <a:bodyPr/>
              <a:lstStyle/>
              <a:p>
                <a:r>
                  <a:rPr lang="en-US">
                    <a:noFill/>
                  </a:rPr>
                  <a:t> </a:t>
                </a:r>
              </a:p>
            </p:txBody>
          </p:sp>
        </mc:Fallback>
      </mc:AlternateContent>
      <p:sp>
        <p:nvSpPr>
          <p:cNvPr id="34" name="Rectangle 33">
            <a:extLst>
              <a:ext uri="{FF2B5EF4-FFF2-40B4-BE49-F238E27FC236}">
                <a16:creationId xmlns:a16="http://schemas.microsoft.com/office/drawing/2014/main" id="{3AACB9A5-9AA6-4A8C-8F1B-7873361AC68B}"/>
              </a:ext>
            </a:extLst>
          </p:cNvPr>
          <p:cNvSpPr/>
          <p:nvPr/>
        </p:nvSpPr>
        <p:spPr>
          <a:xfrm>
            <a:off x="211691" y="4833791"/>
            <a:ext cx="5161498" cy="28025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5" name="Connecteur droit 34">
            <a:extLst>
              <a:ext uri="{FF2B5EF4-FFF2-40B4-BE49-F238E27FC236}">
                <a16:creationId xmlns:a16="http://schemas.microsoft.com/office/drawing/2014/main" id="{70B540E8-9B2A-48A8-9442-E40365EBB9E7}"/>
              </a:ext>
            </a:extLst>
          </p:cNvPr>
          <p:cNvCxnSpPr>
            <a:cxnSpLocks/>
            <a:endCxn id="36" idx="1"/>
          </p:cNvCxnSpPr>
          <p:nvPr/>
        </p:nvCxnSpPr>
        <p:spPr>
          <a:xfrm flipV="1">
            <a:off x="5373189" y="3996668"/>
            <a:ext cx="1818395" cy="99334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1382532C-1B4B-47B1-85EF-EFAEC33AC44B}"/>
              </a:ext>
            </a:extLst>
          </p:cNvPr>
          <p:cNvSpPr/>
          <p:nvPr/>
        </p:nvSpPr>
        <p:spPr>
          <a:xfrm>
            <a:off x="7191584" y="3428465"/>
            <a:ext cx="4629664" cy="113640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ZoneTexte 43">
            <a:extLst>
              <a:ext uri="{FF2B5EF4-FFF2-40B4-BE49-F238E27FC236}">
                <a16:creationId xmlns:a16="http://schemas.microsoft.com/office/drawing/2014/main" id="{FB455B63-8CCA-49B2-BD57-EDD24BD25EA2}"/>
              </a:ext>
            </a:extLst>
          </p:cNvPr>
          <p:cNvSpPr txBox="1"/>
          <p:nvPr/>
        </p:nvSpPr>
        <p:spPr>
          <a:xfrm>
            <a:off x="7205985" y="3500935"/>
            <a:ext cx="4584191" cy="738664"/>
          </a:xfrm>
          <a:prstGeom prst="rect">
            <a:avLst/>
          </a:prstGeom>
          <a:noFill/>
        </p:spPr>
        <p:txBody>
          <a:bodyPr wrap="square" lIns="0" tIns="0" rIns="0" bIns="0" rtlCol="0">
            <a:spAutoFit/>
          </a:bodyPr>
          <a:lstStyle/>
          <a:p>
            <a:pPr algn="ctr"/>
            <a:r>
              <a:rPr lang="en-US" sz="1600" dirty="0">
                <a:solidFill>
                  <a:schemeClr val="bg1"/>
                </a:solidFill>
              </a:rPr>
              <a:t>V&gt;0.132</a:t>
            </a:r>
          </a:p>
          <a:p>
            <a:pPr algn="just"/>
            <a:r>
              <a:rPr lang="en-US" sz="1600" dirty="0">
                <a:solidFill>
                  <a:schemeClr val="bg1"/>
                </a:solidFill>
              </a:rPr>
              <a:t>Below this value there are other lobes of the visibility that match the same values.</a:t>
            </a:r>
          </a:p>
        </p:txBody>
      </p:sp>
      <p:sp>
        <p:nvSpPr>
          <p:cNvPr id="52" name="Rectangle 51">
            <a:extLst>
              <a:ext uri="{FF2B5EF4-FFF2-40B4-BE49-F238E27FC236}">
                <a16:creationId xmlns:a16="http://schemas.microsoft.com/office/drawing/2014/main" id="{0FCD8D73-4706-4E6E-B6ED-02640365B314}"/>
              </a:ext>
            </a:extLst>
          </p:cNvPr>
          <p:cNvSpPr/>
          <p:nvPr/>
        </p:nvSpPr>
        <p:spPr>
          <a:xfrm>
            <a:off x="190460" y="5551256"/>
            <a:ext cx="5161498" cy="28025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4615362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1F88136D-5585-487C-A7D5-E16983F298C9}"/>
              </a:ext>
            </a:extLst>
          </p:cNvPr>
          <p:cNvPicPr>
            <a:picLocks noChangeAspect="1"/>
          </p:cNvPicPr>
          <p:nvPr/>
        </p:nvPicPr>
        <p:blipFill>
          <a:blip r:embed="rId2"/>
          <a:stretch>
            <a:fillRect/>
          </a:stretch>
        </p:blipFill>
        <p:spPr>
          <a:xfrm>
            <a:off x="129597" y="455105"/>
            <a:ext cx="6480854" cy="3922200"/>
          </a:xfrm>
          <a:prstGeom prst="rect">
            <a:avLst/>
          </a:prstGeom>
        </p:spPr>
      </p:pic>
      <p:pic>
        <p:nvPicPr>
          <p:cNvPr id="8" name="Image 7">
            <a:extLst>
              <a:ext uri="{FF2B5EF4-FFF2-40B4-BE49-F238E27FC236}">
                <a16:creationId xmlns:a16="http://schemas.microsoft.com/office/drawing/2014/main" id="{42DEB0D5-A0F2-47CA-B0AA-E20BE31903F2}"/>
              </a:ext>
            </a:extLst>
          </p:cNvPr>
          <p:cNvPicPr>
            <a:picLocks noChangeAspect="1"/>
          </p:cNvPicPr>
          <p:nvPr/>
        </p:nvPicPr>
        <p:blipFill>
          <a:blip r:embed="rId3"/>
          <a:stretch>
            <a:fillRect/>
          </a:stretch>
        </p:blipFill>
        <p:spPr>
          <a:xfrm>
            <a:off x="129597" y="4454928"/>
            <a:ext cx="6480854" cy="2306174"/>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12" name="Rectangle 11">
            <a:extLst>
              <a:ext uri="{FF2B5EF4-FFF2-40B4-BE49-F238E27FC236}">
                <a16:creationId xmlns:a16="http://schemas.microsoft.com/office/drawing/2014/main" id="{48570DCB-2E96-45D6-9617-5DABC1CE88C0}"/>
              </a:ext>
            </a:extLst>
          </p:cNvPr>
          <p:cNvSpPr/>
          <p:nvPr/>
        </p:nvSpPr>
        <p:spPr>
          <a:xfrm>
            <a:off x="7161741" y="614974"/>
            <a:ext cx="4629665" cy="63645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72793A14-05AD-4E26-8DF9-FCC24B5CE974}"/>
              </a:ext>
            </a:extLst>
          </p:cNvPr>
          <p:cNvSpPr/>
          <p:nvPr/>
        </p:nvSpPr>
        <p:spPr>
          <a:xfrm>
            <a:off x="171708" y="1643296"/>
            <a:ext cx="3885098" cy="30327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Connecteur droit 13">
            <a:extLst>
              <a:ext uri="{FF2B5EF4-FFF2-40B4-BE49-F238E27FC236}">
                <a16:creationId xmlns:a16="http://schemas.microsoft.com/office/drawing/2014/main" id="{46842E03-BCCB-457D-B130-209A7D2FD014}"/>
              </a:ext>
            </a:extLst>
          </p:cNvPr>
          <p:cNvCxnSpPr>
            <a:cxnSpLocks/>
            <a:stCxn id="13" idx="3"/>
            <a:endCxn id="12" idx="1"/>
          </p:cNvCxnSpPr>
          <p:nvPr/>
        </p:nvCxnSpPr>
        <p:spPr>
          <a:xfrm flipV="1">
            <a:off x="4056806" y="933202"/>
            <a:ext cx="3104935" cy="86172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ZoneTexte 14">
            <a:extLst>
              <a:ext uri="{FF2B5EF4-FFF2-40B4-BE49-F238E27FC236}">
                <a16:creationId xmlns:a16="http://schemas.microsoft.com/office/drawing/2014/main" id="{C0B8973C-0A14-4DB6-8F3A-6202FF09D3BD}"/>
              </a:ext>
            </a:extLst>
          </p:cNvPr>
          <p:cNvSpPr txBox="1"/>
          <p:nvPr/>
        </p:nvSpPr>
        <p:spPr>
          <a:xfrm>
            <a:off x="7263439" y="688586"/>
            <a:ext cx="4527968" cy="492443"/>
          </a:xfrm>
          <a:prstGeom prst="rect">
            <a:avLst/>
          </a:prstGeom>
          <a:noFill/>
        </p:spPr>
        <p:txBody>
          <a:bodyPr wrap="square" lIns="0" tIns="0" rIns="0" bIns="0" rtlCol="0">
            <a:spAutoFit/>
          </a:bodyPr>
          <a:lstStyle/>
          <a:p>
            <a:pPr algn="ctr"/>
            <a:r>
              <a:rPr lang="fr-FR" sz="1600" dirty="0" err="1">
                <a:solidFill>
                  <a:schemeClr val="bg1"/>
                </a:solidFill>
              </a:rPr>
              <a:t>Resolution</a:t>
            </a:r>
            <a:r>
              <a:rPr lang="fr-FR" sz="1600" dirty="0">
                <a:solidFill>
                  <a:schemeClr val="bg1"/>
                </a:solidFill>
              </a:rPr>
              <a:t> </a:t>
            </a:r>
            <a:r>
              <a:rPr lang="fr-FR" sz="1600" dirty="0">
                <a:solidFill>
                  <a:schemeClr val="bg1"/>
                </a:solidFill>
                <a:sym typeface="Wingdings" panose="05000000000000000000" pitchFamily="2" charset="2"/>
              </a:rPr>
              <a:t> B/</a:t>
            </a:r>
            <a:r>
              <a:rPr lang="el-GR" sz="1600" dirty="0">
                <a:solidFill>
                  <a:schemeClr val="bg1"/>
                </a:solidFill>
                <a:sym typeface="Wingdings" panose="05000000000000000000" pitchFamily="2" charset="2"/>
              </a:rPr>
              <a:t>λ</a:t>
            </a:r>
            <a:endParaRPr lang="fr-FR" sz="1600" dirty="0">
              <a:solidFill>
                <a:schemeClr val="bg1"/>
              </a:solidFill>
              <a:sym typeface="Wingdings" panose="05000000000000000000" pitchFamily="2" charset="2"/>
            </a:endParaRPr>
          </a:p>
          <a:p>
            <a:pPr algn="ctr"/>
            <a:r>
              <a:rPr lang="fr-FR" sz="1600" dirty="0" err="1">
                <a:solidFill>
                  <a:schemeClr val="bg1"/>
                </a:solidFill>
                <a:sym typeface="Wingdings" panose="05000000000000000000" pitchFamily="2" charset="2"/>
              </a:rPr>
              <a:t>Smaller</a:t>
            </a:r>
            <a:r>
              <a:rPr lang="fr-FR" sz="1600" dirty="0">
                <a:solidFill>
                  <a:schemeClr val="bg1"/>
                </a:solidFill>
                <a:sym typeface="Wingdings" panose="05000000000000000000" pitchFamily="2" charset="2"/>
              </a:rPr>
              <a:t> </a:t>
            </a:r>
            <a:r>
              <a:rPr lang="el-GR" sz="1600" dirty="0">
                <a:solidFill>
                  <a:schemeClr val="bg1"/>
                </a:solidFill>
                <a:sym typeface="Wingdings" panose="05000000000000000000" pitchFamily="2" charset="2"/>
              </a:rPr>
              <a:t>λ</a:t>
            </a:r>
            <a:r>
              <a:rPr lang="fr-FR" sz="1600" dirty="0">
                <a:solidFill>
                  <a:schemeClr val="bg1"/>
                </a:solidFill>
                <a:sym typeface="Wingdings" panose="05000000000000000000" pitchFamily="2" charset="2"/>
              </a:rPr>
              <a:t> </a:t>
            </a:r>
            <a:r>
              <a:rPr lang="fr-FR" sz="1600" dirty="0" err="1">
                <a:solidFill>
                  <a:schemeClr val="bg1"/>
                </a:solidFill>
                <a:sym typeface="Wingdings" panose="05000000000000000000" pitchFamily="2" charset="2"/>
              </a:rPr>
              <a:t>higher</a:t>
            </a:r>
            <a:r>
              <a:rPr lang="fr-FR" sz="1600" dirty="0">
                <a:solidFill>
                  <a:schemeClr val="bg1"/>
                </a:solidFill>
                <a:sym typeface="Wingdings" panose="05000000000000000000" pitchFamily="2" charset="2"/>
              </a:rPr>
              <a:t> </a:t>
            </a:r>
            <a:r>
              <a:rPr lang="fr-FR" sz="1600" dirty="0" err="1">
                <a:solidFill>
                  <a:schemeClr val="bg1"/>
                </a:solidFill>
                <a:sym typeface="Wingdings" panose="05000000000000000000" pitchFamily="2" charset="2"/>
              </a:rPr>
              <a:t>resolution</a:t>
            </a:r>
            <a:endParaRPr lang="fr-FR" sz="1600" dirty="0">
              <a:solidFill>
                <a:schemeClr val="bg1"/>
              </a:solidFill>
              <a:sym typeface="Wingdings" panose="05000000000000000000" pitchFamily="2" charset="2"/>
            </a:endParaRPr>
          </a:p>
        </p:txBody>
      </p:sp>
      <p:sp>
        <p:nvSpPr>
          <p:cNvPr id="19" name="Rectangle 18">
            <a:extLst>
              <a:ext uri="{FF2B5EF4-FFF2-40B4-BE49-F238E27FC236}">
                <a16:creationId xmlns:a16="http://schemas.microsoft.com/office/drawing/2014/main" id="{28F0F940-6110-41CE-9C3A-FABEE52C293D}"/>
              </a:ext>
            </a:extLst>
          </p:cNvPr>
          <p:cNvSpPr/>
          <p:nvPr/>
        </p:nvSpPr>
        <p:spPr>
          <a:xfrm>
            <a:off x="129597" y="2381361"/>
            <a:ext cx="4478498" cy="232356"/>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87EE4BFB-1D0C-449D-A83B-C990561ECA91}"/>
              </a:ext>
            </a:extLst>
          </p:cNvPr>
          <p:cNvSpPr/>
          <p:nvPr/>
        </p:nvSpPr>
        <p:spPr>
          <a:xfrm>
            <a:off x="129598" y="3019085"/>
            <a:ext cx="4298023" cy="248803"/>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10756C7E-9A57-4854-8B3F-F338147021F3}"/>
              </a:ext>
            </a:extLst>
          </p:cNvPr>
          <p:cNvSpPr/>
          <p:nvPr/>
        </p:nvSpPr>
        <p:spPr>
          <a:xfrm>
            <a:off x="129597" y="3282002"/>
            <a:ext cx="4812517" cy="28474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71734007-87A5-4176-A472-104218A5D70D}"/>
              </a:ext>
            </a:extLst>
          </p:cNvPr>
          <p:cNvSpPr/>
          <p:nvPr/>
        </p:nvSpPr>
        <p:spPr>
          <a:xfrm>
            <a:off x="159750" y="5266753"/>
            <a:ext cx="6123270" cy="30327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2CEDA983-DFD7-4E8D-BE7C-501750F63318}"/>
              </a:ext>
            </a:extLst>
          </p:cNvPr>
          <p:cNvSpPr/>
          <p:nvPr/>
        </p:nvSpPr>
        <p:spPr>
          <a:xfrm>
            <a:off x="7161739" y="1491421"/>
            <a:ext cx="4629665" cy="47294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Connecteur droit 25">
            <a:extLst>
              <a:ext uri="{FF2B5EF4-FFF2-40B4-BE49-F238E27FC236}">
                <a16:creationId xmlns:a16="http://schemas.microsoft.com/office/drawing/2014/main" id="{DF234D14-1543-4738-B144-3A77385DC114}"/>
              </a:ext>
            </a:extLst>
          </p:cNvPr>
          <p:cNvCxnSpPr>
            <a:cxnSpLocks/>
            <a:stCxn id="19" idx="3"/>
            <a:endCxn id="25" idx="1"/>
          </p:cNvCxnSpPr>
          <p:nvPr/>
        </p:nvCxnSpPr>
        <p:spPr>
          <a:xfrm flipV="1">
            <a:off x="4608095" y="1727894"/>
            <a:ext cx="2553644" cy="76964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345FEDE8-B7B1-40B2-9266-2A76901AF6B3}"/>
              </a:ext>
            </a:extLst>
          </p:cNvPr>
          <p:cNvSpPr/>
          <p:nvPr/>
        </p:nvSpPr>
        <p:spPr>
          <a:xfrm>
            <a:off x="7161741" y="2225609"/>
            <a:ext cx="4629665" cy="410742"/>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Connecteur droit 27">
            <a:extLst>
              <a:ext uri="{FF2B5EF4-FFF2-40B4-BE49-F238E27FC236}">
                <a16:creationId xmlns:a16="http://schemas.microsoft.com/office/drawing/2014/main" id="{510E8E5F-A64B-4E73-896A-FC23BFE438E0}"/>
              </a:ext>
            </a:extLst>
          </p:cNvPr>
          <p:cNvCxnSpPr>
            <a:cxnSpLocks/>
            <a:stCxn id="20" idx="3"/>
            <a:endCxn id="27" idx="1"/>
          </p:cNvCxnSpPr>
          <p:nvPr/>
        </p:nvCxnSpPr>
        <p:spPr>
          <a:xfrm flipV="1">
            <a:off x="4427621" y="2430980"/>
            <a:ext cx="2734120" cy="712507"/>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9" name="Rectangle 28">
            <a:extLst>
              <a:ext uri="{FF2B5EF4-FFF2-40B4-BE49-F238E27FC236}">
                <a16:creationId xmlns:a16="http://schemas.microsoft.com/office/drawing/2014/main" id="{DD2F3571-D19B-4D83-A367-CB63990F5DBD}"/>
              </a:ext>
            </a:extLst>
          </p:cNvPr>
          <p:cNvSpPr/>
          <p:nvPr/>
        </p:nvSpPr>
        <p:spPr>
          <a:xfrm>
            <a:off x="7161739" y="2963507"/>
            <a:ext cx="4629665" cy="706795"/>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0" name="Connecteur droit 29">
            <a:extLst>
              <a:ext uri="{FF2B5EF4-FFF2-40B4-BE49-F238E27FC236}">
                <a16:creationId xmlns:a16="http://schemas.microsoft.com/office/drawing/2014/main" id="{5FC2FB7C-1057-423D-BF17-C67F902E120A}"/>
              </a:ext>
            </a:extLst>
          </p:cNvPr>
          <p:cNvCxnSpPr>
            <a:cxnSpLocks/>
            <a:stCxn id="21" idx="3"/>
            <a:endCxn id="29" idx="1"/>
          </p:cNvCxnSpPr>
          <p:nvPr/>
        </p:nvCxnSpPr>
        <p:spPr>
          <a:xfrm flipV="1">
            <a:off x="4942114" y="3316905"/>
            <a:ext cx="2219625" cy="107471"/>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5" name="Rectangle 34">
            <a:extLst>
              <a:ext uri="{FF2B5EF4-FFF2-40B4-BE49-F238E27FC236}">
                <a16:creationId xmlns:a16="http://schemas.microsoft.com/office/drawing/2014/main" id="{82B03515-31C8-4242-AC90-1A6E1369A855}"/>
              </a:ext>
            </a:extLst>
          </p:cNvPr>
          <p:cNvSpPr/>
          <p:nvPr/>
        </p:nvSpPr>
        <p:spPr>
          <a:xfrm>
            <a:off x="7161739" y="3891683"/>
            <a:ext cx="4629665" cy="1097184"/>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6" name="Connecteur droit 35">
            <a:extLst>
              <a:ext uri="{FF2B5EF4-FFF2-40B4-BE49-F238E27FC236}">
                <a16:creationId xmlns:a16="http://schemas.microsoft.com/office/drawing/2014/main" id="{291925DB-B005-4714-83B4-D0230BAB9FEE}"/>
              </a:ext>
            </a:extLst>
          </p:cNvPr>
          <p:cNvCxnSpPr>
            <a:cxnSpLocks/>
            <a:stCxn id="24" idx="3"/>
            <a:endCxn id="35" idx="1"/>
          </p:cNvCxnSpPr>
          <p:nvPr/>
        </p:nvCxnSpPr>
        <p:spPr>
          <a:xfrm flipV="1">
            <a:off x="6283020" y="4440275"/>
            <a:ext cx="878719" cy="97811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7" name="ZoneTexte 36">
            <a:extLst>
              <a:ext uri="{FF2B5EF4-FFF2-40B4-BE49-F238E27FC236}">
                <a16:creationId xmlns:a16="http://schemas.microsoft.com/office/drawing/2014/main" id="{DDC8A1FC-48FE-4235-BD82-D1441732375A}"/>
              </a:ext>
            </a:extLst>
          </p:cNvPr>
          <p:cNvSpPr txBox="1"/>
          <p:nvPr/>
        </p:nvSpPr>
        <p:spPr>
          <a:xfrm>
            <a:off x="7263438" y="1587385"/>
            <a:ext cx="4527968" cy="246221"/>
          </a:xfrm>
          <a:prstGeom prst="rect">
            <a:avLst/>
          </a:prstGeom>
          <a:noFill/>
        </p:spPr>
        <p:txBody>
          <a:bodyPr wrap="square" lIns="0" tIns="0" rIns="0" bIns="0" rtlCol="0">
            <a:spAutoFit/>
          </a:bodyPr>
          <a:lstStyle/>
          <a:p>
            <a:pPr algn="ctr"/>
            <a:r>
              <a:rPr lang="fr-FR" sz="1600" dirty="0">
                <a:solidFill>
                  <a:schemeClr val="bg1"/>
                </a:solidFill>
              </a:rPr>
              <a:t>12/0.46 = 26</a:t>
            </a:r>
            <a:endParaRPr lang="en-US" sz="1600" dirty="0">
              <a:solidFill>
                <a:schemeClr val="bg1"/>
              </a:solidFill>
            </a:endParaRPr>
          </a:p>
        </p:txBody>
      </p:sp>
      <p:sp>
        <p:nvSpPr>
          <p:cNvPr id="38" name="ZoneTexte 37">
            <a:extLst>
              <a:ext uri="{FF2B5EF4-FFF2-40B4-BE49-F238E27FC236}">
                <a16:creationId xmlns:a16="http://schemas.microsoft.com/office/drawing/2014/main" id="{5D5CAC24-8558-4A09-8457-6471A8BDEB61}"/>
              </a:ext>
            </a:extLst>
          </p:cNvPr>
          <p:cNvSpPr txBox="1"/>
          <p:nvPr/>
        </p:nvSpPr>
        <p:spPr>
          <a:xfrm>
            <a:off x="7263438" y="2310555"/>
            <a:ext cx="4527968" cy="246221"/>
          </a:xfrm>
          <a:prstGeom prst="rect">
            <a:avLst/>
          </a:prstGeom>
          <a:noFill/>
        </p:spPr>
        <p:txBody>
          <a:bodyPr wrap="square" lIns="0" tIns="0" rIns="0" bIns="0" rtlCol="0">
            <a:spAutoFit/>
          </a:bodyPr>
          <a:lstStyle/>
          <a:p>
            <a:pPr algn="ctr"/>
            <a:r>
              <a:rPr lang="fr-FR" sz="1600" dirty="0">
                <a:solidFill>
                  <a:schemeClr val="bg1"/>
                </a:solidFill>
              </a:rPr>
              <a:t>B </a:t>
            </a:r>
            <a:r>
              <a:rPr lang="fr-FR" sz="1600" dirty="0" err="1">
                <a:solidFill>
                  <a:schemeClr val="bg1"/>
                </a:solidFill>
              </a:rPr>
              <a:t>is</a:t>
            </a:r>
            <a:r>
              <a:rPr lang="fr-FR" sz="1600" dirty="0">
                <a:solidFill>
                  <a:schemeClr val="bg1"/>
                </a:solidFill>
              </a:rPr>
              <a:t> the best (but V, R, or I are Ok)</a:t>
            </a:r>
            <a:endParaRPr lang="en-US" sz="1600" dirty="0">
              <a:solidFill>
                <a:schemeClr val="bg1"/>
              </a:solidFill>
            </a:endParaRPr>
          </a:p>
        </p:txBody>
      </p:sp>
      <p:sp>
        <p:nvSpPr>
          <p:cNvPr id="39" name="ZoneTexte 38">
            <a:extLst>
              <a:ext uri="{FF2B5EF4-FFF2-40B4-BE49-F238E27FC236}">
                <a16:creationId xmlns:a16="http://schemas.microsoft.com/office/drawing/2014/main" id="{20B4A36A-C204-476C-AAB0-1851D447459C}"/>
              </a:ext>
            </a:extLst>
          </p:cNvPr>
          <p:cNvSpPr txBox="1"/>
          <p:nvPr/>
        </p:nvSpPr>
        <p:spPr>
          <a:xfrm>
            <a:off x="7263436" y="3068672"/>
            <a:ext cx="4527968" cy="492443"/>
          </a:xfrm>
          <a:prstGeom prst="rect">
            <a:avLst/>
          </a:prstGeom>
          <a:noFill/>
        </p:spPr>
        <p:txBody>
          <a:bodyPr wrap="square" lIns="0" tIns="0" rIns="0" bIns="0" rtlCol="0">
            <a:spAutoFit/>
          </a:bodyPr>
          <a:lstStyle/>
          <a:p>
            <a:r>
              <a:rPr lang="fr-FR" sz="1600" dirty="0">
                <a:solidFill>
                  <a:schemeClr val="bg1"/>
                </a:solidFill>
              </a:rPr>
              <a:t>No, </a:t>
            </a:r>
            <a:r>
              <a:rPr lang="fr-FR" sz="1600" dirty="0" err="1">
                <a:solidFill>
                  <a:schemeClr val="bg1"/>
                </a:solidFill>
              </a:rPr>
              <a:t>it</a:t>
            </a:r>
            <a:r>
              <a:rPr lang="fr-FR" sz="1600" dirty="0">
                <a:solidFill>
                  <a:schemeClr val="bg1"/>
                </a:solidFill>
              </a:rPr>
              <a:t> </a:t>
            </a:r>
            <a:r>
              <a:rPr lang="fr-FR" sz="1600" dirty="0" err="1">
                <a:solidFill>
                  <a:schemeClr val="bg1"/>
                </a:solidFill>
              </a:rPr>
              <a:t>would</a:t>
            </a:r>
            <a:r>
              <a:rPr lang="fr-FR" sz="1600" dirty="0">
                <a:solidFill>
                  <a:schemeClr val="bg1"/>
                </a:solidFill>
              </a:rPr>
              <a:t> </a:t>
            </a:r>
            <a:r>
              <a:rPr lang="fr-FR" sz="1600" dirty="0" err="1">
                <a:solidFill>
                  <a:schemeClr val="bg1"/>
                </a:solidFill>
              </a:rPr>
              <a:t>be</a:t>
            </a:r>
            <a:r>
              <a:rPr lang="fr-FR" sz="1600" dirty="0">
                <a:solidFill>
                  <a:schemeClr val="bg1"/>
                </a:solidFill>
              </a:rPr>
              <a:t> </a:t>
            </a:r>
            <a:r>
              <a:rPr lang="fr-FR" sz="1600" dirty="0" err="1">
                <a:solidFill>
                  <a:schemeClr val="bg1"/>
                </a:solidFill>
              </a:rPr>
              <a:t>overresolved</a:t>
            </a:r>
            <a:r>
              <a:rPr lang="fr-FR" sz="1600" dirty="0">
                <a:solidFill>
                  <a:schemeClr val="bg1"/>
                </a:solidFill>
              </a:rPr>
              <a:t> by the 50m </a:t>
            </a:r>
            <a:r>
              <a:rPr lang="fr-FR" sz="1600" dirty="0" err="1">
                <a:solidFill>
                  <a:schemeClr val="bg1"/>
                </a:solidFill>
              </a:rPr>
              <a:t>baseline</a:t>
            </a:r>
            <a:r>
              <a:rPr lang="fr-FR" sz="1600" dirty="0">
                <a:solidFill>
                  <a:schemeClr val="bg1"/>
                </a:solidFill>
              </a:rPr>
              <a:t>.</a:t>
            </a:r>
          </a:p>
          <a:p>
            <a:r>
              <a:rPr lang="en-US" sz="1600" dirty="0">
                <a:solidFill>
                  <a:schemeClr val="bg1"/>
                </a:solidFill>
              </a:rPr>
              <a:t>The star should be observed in the J, H, K, or L bands.</a:t>
            </a:r>
            <a:r>
              <a:rPr lang="fr-FR" sz="1600" dirty="0">
                <a:solidFill>
                  <a:schemeClr val="bg1"/>
                </a:solidFill>
              </a:rPr>
              <a:t> </a:t>
            </a:r>
            <a:endParaRPr lang="en-US" sz="1600" dirty="0">
              <a:solidFill>
                <a:schemeClr val="bg1"/>
              </a:solidFill>
            </a:endParaRPr>
          </a:p>
        </p:txBody>
      </p:sp>
      <p:sp>
        <p:nvSpPr>
          <p:cNvPr id="42" name="ZoneTexte 41">
            <a:extLst>
              <a:ext uri="{FF2B5EF4-FFF2-40B4-BE49-F238E27FC236}">
                <a16:creationId xmlns:a16="http://schemas.microsoft.com/office/drawing/2014/main" id="{A21710F1-23A4-42C6-8CFD-E182CC5FEEBD}"/>
              </a:ext>
            </a:extLst>
          </p:cNvPr>
          <p:cNvSpPr txBox="1"/>
          <p:nvPr/>
        </p:nvSpPr>
        <p:spPr>
          <a:xfrm>
            <a:off x="7212587" y="3944446"/>
            <a:ext cx="4527968" cy="984885"/>
          </a:xfrm>
          <a:prstGeom prst="rect">
            <a:avLst/>
          </a:prstGeom>
          <a:noFill/>
        </p:spPr>
        <p:txBody>
          <a:bodyPr wrap="square" lIns="0" tIns="0" rIns="0" bIns="0" rtlCol="0">
            <a:spAutoFit/>
          </a:bodyPr>
          <a:lstStyle/>
          <a:p>
            <a:pPr algn="just"/>
            <a:r>
              <a:rPr lang="en-US" sz="1600" dirty="0">
                <a:solidFill>
                  <a:schemeClr val="bg1"/>
                </a:solidFill>
              </a:rPr>
              <a:t>The visibility is not a function of the baseline but of the spatial frequency B/</a:t>
            </a:r>
            <a:r>
              <a:rPr lang="el-GR" sz="1600" dirty="0">
                <a:solidFill>
                  <a:schemeClr val="bg1"/>
                </a:solidFill>
                <a:sym typeface="Wingdings" panose="05000000000000000000" pitchFamily="2" charset="2"/>
              </a:rPr>
              <a:t>λ</a:t>
            </a:r>
            <a:r>
              <a:rPr lang="fr-FR" sz="1600" dirty="0">
                <a:solidFill>
                  <a:schemeClr val="bg1"/>
                </a:solidFill>
                <a:sym typeface="Wingdings" panose="05000000000000000000" pitchFamily="2" charset="2"/>
              </a:rPr>
              <a:t>.</a:t>
            </a:r>
          </a:p>
          <a:p>
            <a:pPr algn="just"/>
            <a:r>
              <a:rPr lang="en-US" sz="1600" dirty="0">
                <a:solidFill>
                  <a:schemeClr val="bg1"/>
                </a:solidFill>
              </a:rPr>
              <a:t>For the same baseline length, observing at different </a:t>
            </a:r>
            <a:r>
              <a:rPr lang="el-GR" sz="1600" dirty="0">
                <a:solidFill>
                  <a:schemeClr val="bg1"/>
                </a:solidFill>
                <a:sym typeface="Wingdings" panose="05000000000000000000" pitchFamily="2" charset="2"/>
              </a:rPr>
              <a:t>λ</a:t>
            </a:r>
            <a:r>
              <a:rPr lang="en-US" sz="1600" dirty="0">
                <a:solidFill>
                  <a:schemeClr val="bg1"/>
                </a:solidFill>
              </a:rPr>
              <a:t> leads to probing different spatial frequencies.</a:t>
            </a:r>
          </a:p>
        </p:txBody>
      </p:sp>
      <p:sp>
        <p:nvSpPr>
          <p:cNvPr id="43" name="Rectangle 42">
            <a:extLst>
              <a:ext uri="{FF2B5EF4-FFF2-40B4-BE49-F238E27FC236}">
                <a16:creationId xmlns:a16="http://schemas.microsoft.com/office/drawing/2014/main" id="{6E399AF6-D7BC-4643-9D57-EAA15D61E2E8}"/>
              </a:ext>
            </a:extLst>
          </p:cNvPr>
          <p:cNvSpPr/>
          <p:nvPr/>
        </p:nvSpPr>
        <p:spPr>
          <a:xfrm>
            <a:off x="116606" y="6174288"/>
            <a:ext cx="6344351" cy="469506"/>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Rectangle 43">
            <a:extLst>
              <a:ext uri="{FF2B5EF4-FFF2-40B4-BE49-F238E27FC236}">
                <a16:creationId xmlns:a16="http://schemas.microsoft.com/office/drawing/2014/main" id="{5FD13EBC-2326-4EFC-85AB-5E16A32143A6}"/>
              </a:ext>
            </a:extLst>
          </p:cNvPr>
          <p:cNvSpPr/>
          <p:nvPr/>
        </p:nvSpPr>
        <p:spPr>
          <a:xfrm>
            <a:off x="7161741" y="5426012"/>
            <a:ext cx="4629665" cy="891661"/>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5" name="Connecteur droit 44">
            <a:extLst>
              <a:ext uri="{FF2B5EF4-FFF2-40B4-BE49-F238E27FC236}">
                <a16:creationId xmlns:a16="http://schemas.microsoft.com/office/drawing/2014/main" id="{29FFA040-839D-474D-A24E-20FF52247961}"/>
              </a:ext>
            </a:extLst>
          </p:cNvPr>
          <p:cNvCxnSpPr>
            <a:cxnSpLocks/>
            <a:stCxn id="43" idx="3"/>
            <a:endCxn id="44" idx="1"/>
          </p:cNvCxnSpPr>
          <p:nvPr/>
        </p:nvCxnSpPr>
        <p:spPr>
          <a:xfrm flipV="1">
            <a:off x="6460957" y="5871843"/>
            <a:ext cx="700784" cy="53719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46" name="ZoneTexte 45">
            <a:extLst>
              <a:ext uri="{FF2B5EF4-FFF2-40B4-BE49-F238E27FC236}">
                <a16:creationId xmlns:a16="http://schemas.microsoft.com/office/drawing/2014/main" id="{31DDED07-4050-4637-BE57-0EF91002716A}"/>
              </a:ext>
            </a:extLst>
          </p:cNvPr>
          <p:cNvSpPr txBox="1"/>
          <p:nvPr/>
        </p:nvSpPr>
        <p:spPr>
          <a:xfrm>
            <a:off x="7263435" y="5504362"/>
            <a:ext cx="4527968" cy="738664"/>
          </a:xfrm>
          <a:prstGeom prst="rect">
            <a:avLst/>
          </a:prstGeom>
          <a:noFill/>
        </p:spPr>
        <p:txBody>
          <a:bodyPr wrap="square" lIns="0" tIns="0" rIns="0" bIns="0" rtlCol="0">
            <a:spAutoFit/>
          </a:bodyPr>
          <a:lstStyle/>
          <a:p>
            <a:pPr algn="just"/>
            <a:r>
              <a:rPr lang="en-US" sz="1600" dirty="0">
                <a:solidFill>
                  <a:schemeClr val="bg1"/>
                </a:solidFill>
              </a:rPr>
              <a:t>This that case it is strictly equivalent to observing with different baselines lengths. It helps a lot to enhance the UV coverage.</a:t>
            </a:r>
          </a:p>
        </p:txBody>
      </p:sp>
    </p:spTree>
    <p:extLst>
      <p:ext uri="{BB962C8B-B14F-4D97-AF65-F5344CB8AC3E}">
        <p14:creationId xmlns:p14="http://schemas.microsoft.com/office/powerpoint/2010/main" val="423718061"/>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54710CD4-D735-4BE5-A0D6-61E75B5D5135}"/>
              </a:ext>
            </a:extLst>
          </p:cNvPr>
          <p:cNvPicPr>
            <a:picLocks noChangeAspect="1"/>
          </p:cNvPicPr>
          <p:nvPr/>
        </p:nvPicPr>
        <p:blipFill>
          <a:blip r:embed="rId2"/>
          <a:stretch>
            <a:fillRect/>
          </a:stretch>
        </p:blipFill>
        <p:spPr>
          <a:xfrm>
            <a:off x="129596" y="496374"/>
            <a:ext cx="6511233" cy="359831"/>
          </a:xfrm>
          <a:prstGeom prst="rect">
            <a:avLst/>
          </a:prstGeom>
        </p:spPr>
      </p:pic>
      <p:pic>
        <p:nvPicPr>
          <p:cNvPr id="10" name="Image 9">
            <a:extLst>
              <a:ext uri="{FF2B5EF4-FFF2-40B4-BE49-F238E27FC236}">
                <a16:creationId xmlns:a16="http://schemas.microsoft.com/office/drawing/2014/main" id="{6499CF3D-4ABE-4F93-841D-658FEA9DD2B5}"/>
              </a:ext>
            </a:extLst>
          </p:cNvPr>
          <p:cNvPicPr>
            <a:picLocks noChangeAspect="1"/>
          </p:cNvPicPr>
          <p:nvPr/>
        </p:nvPicPr>
        <p:blipFill>
          <a:blip r:embed="rId3"/>
          <a:stretch>
            <a:fillRect/>
          </a:stretch>
        </p:blipFill>
        <p:spPr>
          <a:xfrm>
            <a:off x="129596" y="922529"/>
            <a:ext cx="6511233" cy="671794"/>
          </a:xfrm>
          <a:prstGeom prst="rect">
            <a:avLst/>
          </a:prstGeom>
        </p:spPr>
      </p:pic>
      <p:pic>
        <p:nvPicPr>
          <p:cNvPr id="12" name="Image 11">
            <a:extLst>
              <a:ext uri="{FF2B5EF4-FFF2-40B4-BE49-F238E27FC236}">
                <a16:creationId xmlns:a16="http://schemas.microsoft.com/office/drawing/2014/main" id="{7C0EF5A9-73F3-42D3-B101-95F963792FCF}"/>
              </a:ext>
            </a:extLst>
          </p:cNvPr>
          <p:cNvPicPr>
            <a:picLocks noChangeAspect="1"/>
          </p:cNvPicPr>
          <p:nvPr/>
        </p:nvPicPr>
        <p:blipFill>
          <a:blip r:embed="rId4"/>
          <a:stretch>
            <a:fillRect/>
          </a:stretch>
        </p:blipFill>
        <p:spPr>
          <a:xfrm>
            <a:off x="129596" y="1660647"/>
            <a:ext cx="6511233" cy="2717286"/>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20" name="Rectangle 19">
            <a:extLst>
              <a:ext uri="{FF2B5EF4-FFF2-40B4-BE49-F238E27FC236}">
                <a16:creationId xmlns:a16="http://schemas.microsoft.com/office/drawing/2014/main" id="{A979E569-2989-4B44-874C-88035A3AEBFC}"/>
              </a:ext>
            </a:extLst>
          </p:cNvPr>
          <p:cNvSpPr/>
          <p:nvPr/>
        </p:nvSpPr>
        <p:spPr>
          <a:xfrm>
            <a:off x="129595" y="1014525"/>
            <a:ext cx="6415584" cy="60763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9954108"/>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54710CD4-D735-4BE5-A0D6-61E75B5D5135}"/>
              </a:ext>
            </a:extLst>
          </p:cNvPr>
          <p:cNvPicPr>
            <a:picLocks noChangeAspect="1"/>
          </p:cNvPicPr>
          <p:nvPr/>
        </p:nvPicPr>
        <p:blipFill>
          <a:blip r:embed="rId2"/>
          <a:stretch>
            <a:fillRect/>
          </a:stretch>
        </p:blipFill>
        <p:spPr>
          <a:xfrm>
            <a:off x="129596" y="496374"/>
            <a:ext cx="6511233" cy="359831"/>
          </a:xfrm>
          <a:prstGeom prst="rect">
            <a:avLst/>
          </a:prstGeom>
        </p:spPr>
      </p:pic>
      <p:pic>
        <p:nvPicPr>
          <p:cNvPr id="10" name="Image 9">
            <a:extLst>
              <a:ext uri="{FF2B5EF4-FFF2-40B4-BE49-F238E27FC236}">
                <a16:creationId xmlns:a16="http://schemas.microsoft.com/office/drawing/2014/main" id="{6499CF3D-4ABE-4F93-841D-658FEA9DD2B5}"/>
              </a:ext>
            </a:extLst>
          </p:cNvPr>
          <p:cNvPicPr>
            <a:picLocks noChangeAspect="1"/>
          </p:cNvPicPr>
          <p:nvPr/>
        </p:nvPicPr>
        <p:blipFill>
          <a:blip r:embed="rId3"/>
          <a:stretch>
            <a:fillRect/>
          </a:stretch>
        </p:blipFill>
        <p:spPr>
          <a:xfrm>
            <a:off x="129596" y="922529"/>
            <a:ext cx="6511233" cy="671794"/>
          </a:xfrm>
          <a:prstGeom prst="rect">
            <a:avLst/>
          </a:prstGeom>
        </p:spPr>
      </p:pic>
      <p:pic>
        <p:nvPicPr>
          <p:cNvPr id="12" name="Image 11">
            <a:extLst>
              <a:ext uri="{FF2B5EF4-FFF2-40B4-BE49-F238E27FC236}">
                <a16:creationId xmlns:a16="http://schemas.microsoft.com/office/drawing/2014/main" id="{7C0EF5A9-73F3-42D3-B101-95F963792FCF}"/>
              </a:ext>
            </a:extLst>
          </p:cNvPr>
          <p:cNvPicPr>
            <a:picLocks noChangeAspect="1"/>
          </p:cNvPicPr>
          <p:nvPr/>
        </p:nvPicPr>
        <p:blipFill>
          <a:blip r:embed="rId4"/>
          <a:stretch>
            <a:fillRect/>
          </a:stretch>
        </p:blipFill>
        <p:spPr>
          <a:xfrm>
            <a:off x="129596" y="1660647"/>
            <a:ext cx="6511233" cy="2717286"/>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19" name="Rectangle 18">
            <a:extLst>
              <a:ext uri="{FF2B5EF4-FFF2-40B4-BE49-F238E27FC236}">
                <a16:creationId xmlns:a16="http://schemas.microsoft.com/office/drawing/2014/main" id="{9ABE909E-13A1-4ABC-BFD3-9003E9F9C95C}"/>
              </a:ext>
            </a:extLst>
          </p:cNvPr>
          <p:cNvSpPr/>
          <p:nvPr/>
        </p:nvSpPr>
        <p:spPr>
          <a:xfrm>
            <a:off x="7161741" y="614973"/>
            <a:ext cx="4629665" cy="1092213"/>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979E569-2989-4B44-874C-88035A3AEBFC}"/>
              </a:ext>
            </a:extLst>
          </p:cNvPr>
          <p:cNvSpPr/>
          <p:nvPr/>
        </p:nvSpPr>
        <p:spPr>
          <a:xfrm>
            <a:off x="129595" y="1014525"/>
            <a:ext cx="6415584" cy="60763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Connecteur droit 20">
            <a:extLst>
              <a:ext uri="{FF2B5EF4-FFF2-40B4-BE49-F238E27FC236}">
                <a16:creationId xmlns:a16="http://schemas.microsoft.com/office/drawing/2014/main" id="{E078DE6A-596E-44DB-8681-2B4B1291CA97}"/>
              </a:ext>
            </a:extLst>
          </p:cNvPr>
          <p:cNvCxnSpPr>
            <a:cxnSpLocks/>
            <a:stCxn id="20" idx="3"/>
            <a:endCxn id="19" idx="1"/>
          </p:cNvCxnSpPr>
          <p:nvPr/>
        </p:nvCxnSpPr>
        <p:spPr>
          <a:xfrm flipV="1">
            <a:off x="6545179" y="1161080"/>
            <a:ext cx="616562" cy="15726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2" name="ZoneTexte 21">
            <a:extLst>
              <a:ext uri="{FF2B5EF4-FFF2-40B4-BE49-F238E27FC236}">
                <a16:creationId xmlns:a16="http://schemas.microsoft.com/office/drawing/2014/main" id="{AFC0DD10-4A20-4C7B-B4FF-E0C4101A12E1}"/>
              </a:ext>
            </a:extLst>
          </p:cNvPr>
          <p:cNvSpPr txBox="1"/>
          <p:nvPr/>
        </p:nvSpPr>
        <p:spPr>
          <a:xfrm>
            <a:off x="7263439" y="688586"/>
            <a:ext cx="4527968" cy="984885"/>
          </a:xfrm>
          <a:prstGeom prst="rect">
            <a:avLst/>
          </a:prstGeom>
          <a:noFill/>
        </p:spPr>
        <p:txBody>
          <a:bodyPr wrap="square" lIns="0" tIns="0" rIns="0" bIns="0" rtlCol="0">
            <a:spAutoFit/>
          </a:bodyPr>
          <a:lstStyle/>
          <a:p>
            <a:r>
              <a:rPr lang="en-US" sz="1600" dirty="0">
                <a:solidFill>
                  <a:schemeClr val="bg1"/>
                </a:solidFill>
              </a:rPr>
              <a:t>The central star (hotter, but of smaller angular size) will dominate on the short wavelength, and gradually the cooler but much larger environment will take its place when the wavelength increases.</a:t>
            </a:r>
          </a:p>
        </p:txBody>
      </p:sp>
      <p:sp>
        <p:nvSpPr>
          <p:cNvPr id="13" name="Rectangle 12">
            <a:extLst>
              <a:ext uri="{FF2B5EF4-FFF2-40B4-BE49-F238E27FC236}">
                <a16:creationId xmlns:a16="http://schemas.microsoft.com/office/drawing/2014/main" id="{F3E34C7A-BB1A-46AC-8F83-0DD9E6C3B38E}"/>
              </a:ext>
            </a:extLst>
          </p:cNvPr>
          <p:cNvSpPr/>
          <p:nvPr/>
        </p:nvSpPr>
        <p:spPr>
          <a:xfrm>
            <a:off x="116607" y="1709329"/>
            <a:ext cx="4133274" cy="28046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694201121"/>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54710CD4-D735-4BE5-A0D6-61E75B5D5135}"/>
              </a:ext>
            </a:extLst>
          </p:cNvPr>
          <p:cNvPicPr>
            <a:picLocks noChangeAspect="1"/>
          </p:cNvPicPr>
          <p:nvPr/>
        </p:nvPicPr>
        <p:blipFill>
          <a:blip r:embed="rId2"/>
          <a:stretch>
            <a:fillRect/>
          </a:stretch>
        </p:blipFill>
        <p:spPr>
          <a:xfrm>
            <a:off x="129596" y="496374"/>
            <a:ext cx="6511233" cy="359831"/>
          </a:xfrm>
          <a:prstGeom prst="rect">
            <a:avLst/>
          </a:prstGeom>
        </p:spPr>
      </p:pic>
      <p:pic>
        <p:nvPicPr>
          <p:cNvPr id="10" name="Image 9">
            <a:extLst>
              <a:ext uri="{FF2B5EF4-FFF2-40B4-BE49-F238E27FC236}">
                <a16:creationId xmlns:a16="http://schemas.microsoft.com/office/drawing/2014/main" id="{6499CF3D-4ABE-4F93-841D-658FEA9DD2B5}"/>
              </a:ext>
            </a:extLst>
          </p:cNvPr>
          <p:cNvPicPr>
            <a:picLocks noChangeAspect="1"/>
          </p:cNvPicPr>
          <p:nvPr/>
        </p:nvPicPr>
        <p:blipFill>
          <a:blip r:embed="rId3"/>
          <a:stretch>
            <a:fillRect/>
          </a:stretch>
        </p:blipFill>
        <p:spPr>
          <a:xfrm>
            <a:off x="129596" y="922529"/>
            <a:ext cx="6511233" cy="671794"/>
          </a:xfrm>
          <a:prstGeom prst="rect">
            <a:avLst/>
          </a:prstGeom>
        </p:spPr>
      </p:pic>
      <p:pic>
        <p:nvPicPr>
          <p:cNvPr id="12" name="Image 11">
            <a:extLst>
              <a:ext uri="{FF2B5EF4-FFF2-40B4-BE49-F238E27FC236}">
                <a16:creationId xmlns:a16="http://schemas.microsoft.com/office/drawing/2014/main" id="{7C0EF5A9-73F3-42D3-B101-95F963792FCF}"/>
              </a:ext>
            </a:extLst>
          </p:cNvPr>
          <p:cNvPicPr>
            <a:picLocks noChangeAspect="1"/>
          </p:cNvPicPr>
          <p:nvPr/>
        </p:nvPicPr>
        <p:blipFill>
          <a:blip r:embed="rId4"/>
          <a:stretch>
            <a:fillRect/>
          </a:stretch>
        </p:blipFill>
        <p:spPr>
          <a:xfrm>
            <a:off x="129596" y="1660647"/>
            <a:ext cx="6511233" cy="2717286"/>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19" name="Rectangle 18">
            <a:extLst>
              <a:ext uri="{FF2B5EF4-FFF2-40B4-BE49-F238E27FC236}">
                <a16:creationId xmlns:a16="http://schemas.microsoft.com/office/drawing/2014/main" id="{9ABE909E-13A1-4ABC-BFD3-9003E9F9C95C}"/>
              </a:ext>
            </a:extLst>
          </p:cNvPr>
          <p:cNvSpPr/>
          <p:nvPr/>
        </p:nvSpPr>
        <p:spPr>
          <a:xfrm>
            <a:off x="7161741" y="614973"/>
            <a:ext cx="4629665" cy="1092213"/>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979E569-2989-4B44-874C-88035A3AEBFC}"/>
              </a:ext>
            </a:extLst>
          </p:cNvPr>
          <p:cNvSpPr/>
          <p:nvPr/>
        </p:nvSpPr>
        <p:spPr>
          <a:xfrm>
            <a:off x="129595" y="1014525"/>
            <a:ext cx="6415584" cy="60763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Connecteur droit 20">
            <a:extLst>
              <a:ext uri="{FF2B5EF4-FFF2-40B4-BE49-F238E27FC236}">
                <a16:creationId xmlns:a16="http://schemas.microsoft.com/office/drawing/2014/main" id="{E078DE6A-596E-44DB-8681-2B4B1291CA97}"/>
              </a:ext>
            </a:extLst>
          </p:cNvPr>
          <p:cNvCxnSpPr>
            <a:cxnSpLocks/>
            <a:stCxn id="20" idx="3"/>
            <a:endCxn id="19" idx="1"/>
          </p:cNvCxnSpPr>
          <p:nvPr/>
        </p:nvCxnSpPr>
        <p:spPr>
          <a:xfrm flipV="1">
            <a:off x="6545179" y="1161080"/>
            <a:ext cx="616562" cy="15726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2" name="ZoneTexte 21">
            <a:extLst>
              <a:ext uri="{FF2B5EF4-FFF2-40B4-BE49-F238E27FC236}">
                <a16:creationId xmlns:a16="http://schemas.microsoft.com/office/drawing/2014/main" id="{AFC0DD10-4A20-4C7B-B4FF-E0C4101A12E1}"/>
              </a:ext>
            </a:extLst>
          </p:cNvPr>
          <p:cNvSpPr txBox="1"/>
          <p:nvPr/>
        </p:nvSpPr>
        <p:spPr>
          <a:xfrm>
            <a:off x="7263439" y="688586"/>
            <a:ext cx="4527968" cy="984885"/>
          </a:xfrm>
          <a:prstGeom prst="rect">
            <a:avLst/>
          </a:prstGeom>
          <a:noFill/>
        </p:spPr>
        <p:txBody>
          <a:bodyPr wrap="square" lIns="0" tIns="0" rIns="0" bIns="0" rtlCol="0">
            <a:spAutoFit/>
          </a:bodyPr>
          <a:lstStyle/>
          <a:p>
            <a:r>
              <a:rPr lang="en-US" sz="1600" dirty="0">
                <a:solidFill>
                  <a:schemeClr val="bg1"/>
                </a:solidFill>
              </a:rPr>
              <a:t>The central star (hotter, but of smaller angular size) will dominate on the short wavelength, and gradually the cooler but much larger environment will take its place when the wavelength increases.</a:t>
            </a:r>
          </a:p>
        </p:txBody>
      </p:sp>
      <p:sp>
        <p:nvSpPr>
          <p:cNvPr id="13" name="Rectangle 12">
            <a:extLst>
              <a:ext uri="{FF2B5EF4-FFF2-40B4-BE49-F238E27FC236}">
                <a16:creationId xmlns:a16="http://schemas.microsoft.com/office/drawing/2014/main" id="{F3E34C7A-BB1A-46AC-8F83-0DD9E6C3B38E}"/>
              </a:ext>
            </a:extLst>
          </p:cNvPr>
          <p:cNvSpPr/>
          <p:nvPr/>
        </p:nvSpPr>
        <p:spPr>
          <a:xfrm>
            <a:off x="116607" y="1709329"/>
            <a:ext cx="4133274" cy="28046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45373255"/>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pic>
        <p:nvPicPr>
          <p:cNvPr id="4" name="Image 3">
            <a:extLst>
              <a:ext uri="{FF2B5EF4-FFF2-40B4-BE49-F238E27FC236}">
                <a16:creationId xmlns:a16="http://schemas.microsoft.com/office/drawing/2014/main" id="{B0B4E0C8-5A64-4684-AAF6-3BAA6BC1DAEC}"/>
              </a:ext>
            </a:extLst>
          </p:cNvPr>
          <p:cNvPicPr>
            <a:picLocks noChangeAspect="1"/>
          </p:cNvPicPr>
          <p:nvPr/>
        </p:nvPicPr>
        <p:blipFill>
          <a:blip r:embed="rId2"/>
          <a:stretch>
            <a:fillRect/>
          </a:stretch>
        </p:blipFill>
        <p:spPr>
          <a:xfrm>
            <a:off x="344593" y="783218"/>
            <a:ext cx="5244853" cy="5291563"/>
          </a:xfrm>
          <a:prstGeom prst="rect">
            <a:avLst/>
          </a:prstGeom>
        </p:spPr>
      </p:pic>
      <p:pic>
        <p:nvPicPr>
          <p:cNvPr id="7" name="Image 6">
            <a:extLst>
              <a:ext uri="{FF2B5EF4-FFF2-40B4-BE49-F238E27FC236}">
                <a16:creationId xmlns:a16="http://schemas.microsoft.com/office/drawing/2014/main" id="{A752041D-BD70-46A6-A0C3-A131CD809BF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944630" y="783218"/>
            <a:ext cx="5244852" cy="5291563"/>
          </a:xfrm>
          <a:prstGeom prst="rect">
            <a:avLst/>
          </a:prstGeom>
        </p:spPr>
      </p:pic>
      <p:sp>
        <p:nvSpPr>
          <p:cNvPr id="3" name="Rectangle 2">
            <a:extLst>
              <a:ext uri="{FF2B5EF4-FFF2-40B4-BE49-F238E27FC236}">
                <a16:creationId xmlns:a16="http://schemas.microsoft.com/office/drawing/2014/main" id="{8F6668B7-3C1A-4995-AAC8-A27616FED9F7}"/>
              </a:ext>
            </a:extLst>
          </p:cNvPr>
          <p:cNvSpPr/>
          <p:nvPr/>
        </p:nvSpPr>
        <p:spPr>
          <a:xfrm>
            <a:off x="1487687" y="6304001"/>
            <a:ext cx="9216626" cy="369332"/>
          </a:xfrm>
          <a:prstGeom prst="rect">
            <a:avLst/>
          </a:prstGeom>
        </p:spPr>
        <p:txBody>
          <a:bodyPr wrap="none">
            <a:spAutoFit/>
          </a:bodyPr>
          <a:lstStyle/>
          <a:p>
            <a:r>
              <a:rPr lang="en-US" dirty="0">
                <a:solidFill>
                  <a:schemeClr val="bg1"/>
                </a:solidFill>
              </a:rPr>
              <a:t>DISCO model taken from the AMHRA website https://amhra.oca.eu/AMHRA/disco-gas/input.htm</a:t>
            </a:r>
          </a:p>
        </p:txBody>
      </p:sp>
    </p:spTree>
    <p:extLst>
      <p:ext uri="{BB962C8B-B14F-4D97-AF65-F5344CB8AC3E}">
        <p14:creationId xmlns:p14="http://schemas.microsoft.com/office/powerpoint/2010/main" val="3375497377"/>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54710CD4-D735-4BE5-A0D6-61E75B5D5135}"/>
              </a:ext>
            </a:extLst>
          </p:cNvPr>
          <p:cNvPicPr>
            <a:picLocks noChangeAspect="1"/>
          </p:cNvPicPr>
          <p:nvPr/>
        </p:nvPicPr>
        <p:blipFill>
          <a:blip r:embed="rId2"/>
          <a:stretch>
            <a:fillRect/>
          </a:stretch>
        </p:blipFill>
        <p:spPr>
          <a:xfrm>
            <a:off x="129596" y="496374"/>
            <a:ext cx="6511233" cy="359831"/>
          </a:xfrm>
          <a:prstGeom prst="rect">
            <a:avLst/>
          </a:prstGeom>
        </p:spPr>
      </p:pic>
      <p:pic>
        <p:nvPicPr>
          <p:cNvPr id="10" name="Image 9">
            <a:extLst>
              <a:ext uri="{FF2B5EF4-FFF2-40B4-BE49-F238E27FC236}">
                <a16:creationId xmlns:a16="http://schemas.microsoft.com/office/drawing/2014/main" id="{6499CF3D-4ABE-4F93-841D-658FEA9DD2B5}"/>
              </a:ext>
            </a:extLst>
          </p:cNvPr>
          <p:cNvPicPr>
            <a:picLocks noChangeAspect="1"/>
          </p:cNvPicPr>
          <p:nvPr/>
        </p:nvPicPr>
        <p:blipFill>
          <a:blip r:embed="rId3"/>
          <a:stretch>
            <a:fillRect/>
          </a:stretch>
        </p:blipFill>
        <p:spPr>
          <a:xfrm>
            <a:off x="129596" y="922529"/>
            <a:ext cx="6511233" cy="671794"/>
          </a:xfrm>
          <a:prstGeom prst="rect">
            <a:avLst/>
          </a:prstGeom>
        </p:spPr>
      </p:pic>
      <p:pic>
        <p:nvPicPr>
          <p:cNvPr id="12" name="Image 11">
            <a:extLst>
              <a:ext uri="{FF2B5EF4-FFF2-40B4-BE49-F238E27FC236}">
                <a16:creationId xmlns:a16="http://schemas.microsoft.com/office/drawing/2014/main" id="{7C0EF5A9-73F3-42D3-B101-95F963792FCF}"/>
              </a:ext>
            </a:extLst>
          </p:cNvPr>
          <p:cNvPicPr>
            <a:picLocks noChangeAspect="1"/>
          </p:cNvPicPr>
          <p:nvPr/>
        </p:nvPicPr>
        <p:blipFill>
          <a:blip r:embed="rId4"/>
          <a:stretch>
            <a:fillRect/>
          </a:stretch>
        </p:blipFill>
        <p:spPr>
          <a:xfrm>
            <a:off x="129596" y="1660647"/>
            <a:ext cx="6511233" cy="2717286"/>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19" name="Rectangle 18">
            <a:extLst>
              <a:ext uri="{FF2B5EF4-FFF2-40B4-BE49-F238E27FC236}">
                <a16:creationId xmlns:a16="http://schemas.microsoft.com/office/drawing/2014/main" id="{9ABE909E-13A1-4ABC-BFD3-9003E9F9C95C}"/>
              </a:ext>
            </a:extLst>
          </p:cNvPr>
          <p:cNvSpPr/>
          <p:nvPr/>
        </p:nvSpPr>
        <p:spPr>
          <a:xfrm>
            <a:off x="7161741" y="614973"/>
            <a:ext cx="4629665" cy="1092213"/>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979E569-2989-4B44-874C-88035A3AEBFC}"/>
              </a:ext>
            </a:extLst>
          </p:cNvPr>
          <p:cNvSpPr/>
          <p:nvPr/>
        </p:nvSpPr>
        <p:spPr>
          <a:xfrm>
            <a:off x="129595" y="1014525"/>
            <a:ext cx="6415584" cy="60763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Connecteur droit 20">
            <a:extLst>
              <a:ext uri="{FF2B5EF4-FFF2-40B4-BE49-F238E27FC236}">
                <a16:creationId xmlns:a16="http://schemas.microsoft.com/office/drawing/2014/main" id="{E078DE6A-596E-44DB-8681-2B4B1291CA97}"/>
              </a:ext>
            </a:extLst>
          </p:cNvPr>
          <p:cNvCxnSpPr>
            <a:cxnSpLocks/>
            <a:stCxn id="20" idx="3"/>
            <a:endCxn id="19" idx="1"/>
          </p:cNvCxnSpPr>
          <p:nvPr/>
        </p:nvCxnSpPr>
        <p:spPr>
          <a:xfrm flipV="1">
            <a:off x="6545179" y="1161080"/>
            <a:ext cx="616562" cy="15726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2" name="ZoneTexte 21">
            <a:extLst>
              <a:ext uri="{FF2B5EF4-FFF2-40B4-BE49-F238E27FC236}">
                <a16:creationId xmlns:a16="http://schemas.microsoft.com/office/drawing/2014/main" id="{AFC0DD10-4A20-4C7B-B4FF-E0C4101A12E1}"/>
              </a:ext>
            </a:extLst>
          </p:cNvPr>
          <p:cNvSpPr txBox="1"/>
          <p:nvPr/>
        </p:nvSpPr>
        <p:spPr>
          <a:xfrm>
            <a:off x="7263439" y="688586"/>
            <a:ext cx="4527968" cy="984885"/>
          </a:xfrm>
          <a:prstGeom prst="rect">
            <a:avLst/>
          </a:prstGeom>
          <a:noFill/>
        </p:spPr>
        <p:txBody>
          <a:bodyPr wrap="square" lIns="0" tIns="0" rIns="0" bIns="0" rtlCol="0">
            <a:spAutoFit/>
          </a:bodyPr>
          <a:lstStyle/>
          <a:p>
            <a:r>
              <a:rPr lang="en-US" sz="1600" dirty="0">
                <a:solidFill>
                  <a:schemeClr val="bg1"/>
                </a:solidFill>
              </a:rPr>
              <a:t>The central star (hotter, but of smaller angular size) will dominate on the short wavelength, and gradually the cooler but much larger environment will take its place when the wavelength increases.</a:t>
            </a:r>
          </a:p>
        </p:txBody>
      </p:sp>
      <p:sp>
        <p:nvSpPr>
          <p:cNvPr id="23" name="Rectangle 22">
            <a:extLst>
              <a:ext uri="{FF2B5EF4-FFF2-40B4-BE49-F238E27FC236}">
                <a16:creationId xmlns:a16="http://schemas.microsoft.com/office/drawing/2014/main" id="{D47880B7-C611-4A92-B3F2-7A4C91A55DD3}"/>
              </a:ext>
            </a:extLst>
          </p:cNvPr>
          <p:cNvSpPr/>
          <p:nvPr/>
        </p:nvSpPr>
        <p:spPr>
          <a:xfrm>
            <a:off x="116607" y="1709329"/>
            <a:ext cx="4133274" cy="28046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8FF2612-9492-42D9-80E7-62416EB72F80}"/>
              </a:ext>
            </a:extLst>
          </p:cNvPr>
          <p:cNvSpPr/>
          <p:nvPr/>
        </p:nvSpPr>
        <p:spPr>
          <a:xfrm>
            <a:off x="7161741" y="1962906"/>
            <a:ext cx="4629665" cy="833759"/>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0" name="Connecteur droit 29">
            <a:extLst>
              <a:ext uri="{FF2B5EF4-FFF2-40B4-BE49-F238E27FC236}">
                <a16:creationId xmlns:a16="http://schemas.microsoft.com/office/drawing/2014/main" id="{820D7DEB-28B6-4C39-BD68-1A32AD689EB5}"/>
              </a:ext>
            </a:extLst>
          </p:cNvPr>
          <p:cNvCxnSpPr>
            <a:cxnSpLocks/>
            <a:stCxn id="23" idx="3"/>
            <a:endCxn id="29" idx="1"/>
          </p:cNvCxnSpPr>
          <p:nvPr/>
        </p:nvCxnSpPr>
        <p:spPr>
          <a:xfrm>
            <a:off x="4249881" y="1849559"/>
            <a:ext cx="2911860" cy="530227"/>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41" name="ZoneTexte 40">
            <a:extLst>
              <a:ext uri="{FF2B5EF4-FFF2-40B4-BE49-F238E27FC236}">
                <a16:creationId xmlns:a16="http://schemas.microsoft.com/office/drawing/2014/main" id="{F5A9748C-F079-473C-9331-452150D6905C}"/>
              </a:ext>
            </a:extLst>
          </p:cNvPr>
          <p:cNvSpPr txBox="1"/>
          <p:nvPr/>
        </p:nvSpPr>
        <p:spPr>
          <a:xfrm>
            <a:off x="7212589" y="1999865"/>
            <a:ext cx="4527968" cy="738664"/>
          </a:xfrm>
          <a:prstGeom prst="rect">
            <a:avLst/>
          </a:prstGeom>
          <a:noFill/>
        </p:spPr>
        <p:txBody>
          <a:bodyPr wrap="square" lIns="0" tIns="0" rIns="0" bIns="0" rtlCol="0">
            <a:spAutoFit/>
          </a:bodyPr>
          <a:lstStyle/>
          <a:p>
            <a:pPr algn="just"/>
            <a:r>
              <a:rPr lang="fr-FR" sz="1600" dirty="0">
                <a:solidFill>
                  <a:schemeClr val="bg1"/>
                </a:solidFill>
              </a:rPr>
              <a:t>The size of the </a:t>
            </a:r>
            <a:r>
              <a:rPr lang="fr-FR" sz="1600" dirty="0" err="1">
                <a:solidFill>
                  <a:schemeClr val="bg1"/>
                </a:solidFill>
              </a:rPr>
              <a:t>circumstellar</a:t>
            </a:r>
            <a:r>
              <a:rPr lang="fr-FR" sz="1600" dirty="0">
                <a:solidFill>
                  <a:schemeClr val="bg1"/>
                </a:solidFill>
              </a:rPr>
              <a:t> </a:t>
            </a:r>
            <a:r>
              <a:rPr lang="fr-FR" sz="1600" dirty="0" err="1">
                <a:solidFill>
                  <a:schemeClr val="bg1"/>
                </a:solidFill>
              </a:rPr>
              <a:t>disk</a:t>
            </a:r>
            <a:r>
              <a:rPr lang="fr-FR" sz="1600" dirty="0">
                <a:solidFill>
                  <a:schemeClr val="bg1"/>
                </a:solidFill>
              </a:rPr>
              <a:t> </a:t>
            </a:r>
            <a:r>
              <a:rPr lang="fr-FR" sz="1600" dirty="0" err="1">
                <a:solidFill>
                  <a:schemeClr val="bg1"/>
                </a:solidFill>
              </a:rPr>
              <a:t>emission</a:t>
            </a:r>
            <a:r>
              <a:rPr lang="fr-FR" sz="1600" dirty="0">
                <a:solidFill>
                  <a:schemeClr val="bg1"/>
                </a:solidFill>
              </a:rPr>
              <a:t> </a:t>
            </a:r>
            <a:r>
              <a:rPr lang="fr-FR" sz="1600" dirty="0" err="1">
                <a:solidFill>
                  <a:schemeClr val="bg1"/>
                </a:solidFill>
              </a:rPr>
              <a:t>grows</a:t>
            </a:r>
            <a:r>
              <a:rPr lang="fr-FR" sz="1600" dirty="0">
                <a:solidFill>
                  <a:schemeClr val="bg1"/>
                </a:solidFill>
              </a:rPr>
              <a:t> </a:t>
            </a:r>
            <a:r>
              <a:rPr lang="fr-FR" sz="1600" dirty="0" err="1">
                <a:solidFill>
                  <a:schemeClr val="bg1"/>
                </a:solidFill>
              </a:rPr>
              <a:t>with</a:t>
            </a:r>
            <a:r>
              <a:rPr lang="fr-FR" sz="1600" dirty="0">
                <a:solidFill>
                  <a:schemeClr val="bg1"/>
                </a:solidFill>
              </a:rPr>
              <a:t> </a:t>
            </a:r>
            <a:r>
              <a:rPr lang="el-GR" sz="1600" dirty="0">
                <a:solidFill>
                  <a:schemeClr val="bg1"/>
                </a:solidFill>
              </a:rPr>
              <a:t>λ</a:t>
            </a:r>
            <a:r>
              <a:rPr lang="fr-FR" sz="1600" dirty="0">
                <a:solidFill>
                  <a:schemeClr val="bg1"/>
                </a:solidFill>
              </a:rPr>
              <a:t>. </a:t>
            </a:r>
            <a:r>
              <a:rPr lang="fr-FR" sz="1600" dirty="0" err="1">
                <a:solidFill>
                  <a:schemeClr val="bg1"/>
                </a:solidFill>
              </a:rPr>
              <a:t>Its</a:t>
            </a:r>
            <a:r>
              <a:rPr lang="fr-FR" sz="1600" dirty="0">
                <a:solidFill>
                  <a:schemeClr val="bg1"/>
                </a:solidFill>
              </a:rPr>
              <a:t> relative contribution to the total flux </a:t>
            </a:r>
            <a:r>
              <a:rPr lang="fr-FR" sz="1600" dirty="0" err="1">
                <a:solidFill>
                  <a:schemeClr val="bg1"/>
                </a:solidFill>
              </a:rPr>
              <a:t>is</a:t>
            </a:r>
            <a:r>
              <a:rPr lang="fr-FR" sz="1600" dirty="0">
                <a:solidFill>
                  <a:schemeClr val="bg1"/>
                </a:solidFill>
              </a:rPr>
              <a:t> </a:t>
            </a:r>
            <a:r>
              <a:rPr lang="fr-FR" sz="1600" dirty="0" err="1">
                <a:solidFill>
                  <a:schemeClr val="bg1"/>
                </a:solidFill>
              </a:rPr>
              <a:t>also</a:t>
            </a:r>
            <a:r>
              <a:rPr lang="fr-FR" sz="1600" dirty="0">
                <a:solidFill>
                  <a:schemeClr val="bg1"/>
                </a:solidFill>
              </a:rPr>
              <a:t> </a:t>
            </a:r>
            <a:r>
              <a:rPr lang="fr-FR" sz="1600" dirty="0" err="1">
                <a:solidFill>
                  <a:schemeClr val="bg1"/>
                </a:solidFill>
              </a:rPr>
              <a:t>growing</a:t>
            </a:r>
            <a:r>
              <a:rPr lang="fr-FR" sz="1600" dirty="0">
                <a:solidFill>
                  <a:schemeClr val="bg1"/>
                </a:solidFill>
              </a:rPr>
              <a:t> </a:t>
            </a:r>
            <a:r>
              <a:rPr lang="fr-FR" sz="1600" dirty="0" err="1">
                <a:solidFill>
                  <a:schemeClr val="bg1"/>
                </a:solidFill>
              </a:rPr>
              <a:t>with</a:t>
            </a:r>
            <a:r>
              <a:rPr lang="fr-FR" sz="1600" dirty="0">
                <a:solidFill>
                  <a:schemeClr val="bg1"/>
                </a:solidFill>
              </a:rPr>
              <a:t> the </a:t>
            </a:r>
            <a:r>
              <a:rPr lang="el-GR" sz="1600" dirty="0">
                <a:solidFill>
                  <a:schemeClr val="bg1"/>
                </a:solidFill>
              </a:rPr>
              <a:t>λ</a:t>
            </a:r>
            <a:r>
              <a:rPr lang="fr-FR" sz="1600" dirty="0">
                <a:solidFill>
                  <a:schemeClr val="bg1"/>
                </a:solidFill>
              </a:rPr>
              <a:t>.</a:t>
            </a:r>
            <a:endParaRPr lang="en-US" sz="1600" dirty="0">
              <a:solidFill>
                <a:schemeClr val="bg1"/>
              </a:solidFill>
            </a:endParaRPr>
          </a:p>
        </p:txBody>
      </p:sp>
    </p:spTree>
    <p:extLst>
      <p:ext uri="{BB962C8B-B14F-4D97-AF65-F5344CB8AC3E}">
        <p14:creationId xmlns:p14="http://schemas.microsoft.com/office/powerpoint/2010/main" val="1103670161"/>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44EA6AAD-445D-4229-8F4C-9ECC838912C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 y="0"/>
            <a:ext cx="12191998" cy="6857998"/>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mc:AlternateContent xmlns:mc="http://schemas.openxmlformats.org/markup-compatibility/2006" xmlns:p14="http://schemas.microsoft.com/office/powerpoint/2010/main">
        <mc:Choice Requires="p14">
          <p:contentPart p14:bwMode="auto" r:id="rId3">
            <p14:nvContentPartPr>
              <p14:cNvPr id="9" name="Encre 8">
                <a:extLst>
                  <a:ext uri="{FF2B5EF4-FFF2-40B4-BE49-F238E27FC236}">
                    <a16:creationId xmlns:a16="http://schemas.microsoft.com/office/drawing/2014/main" id="{9A8EC95E-57FF-4FF4-B2ED-114A1B4A2A84}"/>
                  </a:ext>
                </a:extLst>
              </p14:cNvPr>
              <p14:cNvContentPartPr/>
              <p14:nvPr/>
            </p14:nvContentPartPr>
            <p14:xfrm>
              <a:off x="565352" y="2057229"/>
              <a:ext cx="360" cy="360"/>
            </p14:xfrm>
          </p:contentPart>
        </mc:Choice>
        <mc:Fallback xmlns="">
          <p:pic>
            <p:nvPicPr>
              <p:cNvPr id="9" name="Encre 8">
                <a:extLst>
                  <a:ext uri="{FF2B5EF4-FFF2-40B4-BE49-F238E27FC236}">
                    <a16:creationId xmlns:a16="http://schemas.microsoft.com/office/drawing/2014/main" id="{9A8EC95E-57FF-4FF4-B2ED-114A1B4A2A84}"/>
                  </a:ext>
                </a:extLst>
              </p:cNvPr>
              <p:cNvPicPr/>
              <p:nvPr/>
            </p:nvPicPr>
            <p:blipFill>
              <a:blip r:embed="rId4"/>
              <a:stretch>
                <a:fillRect/>
              </a:stretch>
            </p:blipFill>
            <p:spPr>
              <a:xfrm>
                <a:off x="556352" y="2048229"/>
                <a:ext cx="18000" cy="18000"/>
              </a:xfrm>
              <a:prstGeom prst="rect">
                <a:avLst/>
              </a:prstGeom>
            </p:spPr>
          </p:pic>
        </mc:Fallback>
      </mc:AlternateContent>
      <p:grpSp>
        <p:nvGrpSpPr>
          <p:cNvPr id="4" name="Groupe 3">
            <a:extLst>
              <a:ext uri="{FF2B5EF4-FFF2-40B4-BE49-F238E27FC236}">
                <a16:creationId xmlns:a16="http://schemas.microsoft.com/office/drawing/2014/main" id="{706ECDA4-5B43-4D1E-9B8A-05D002511EB8}"/>
              </a:ext>
            </a:extLst>
          </p:cNvPr>
          <p:cNvGrpSpPr/>
          <p:nvPr/>
        </p:nvGrpSpPr>
        <p:grpSpPr>
          <a:xfrm>
            <a:off x="276631" y="2199931"/>
            <a:ext cx="1241226" cy="849598"/>
            <a:chOff x="276631" y="2199931"/>
            <a:chExt cx="1241226" cy="849598"/>
          </a:xfrm>
        </p:grpSpPr>
        <p:sp>
          <p:nvSpPr>
            <p:cNvPr id="15" name="Ellipse 14">
              <a:extLst>
                <a:ext uri="{FF2B5EF4-FFF2-40B4-BE49-F238E27FC236}">
                  <a16:creationId xmlns:a16="http://schemas.microsoft.com/office/drawing/2014/main" id="{099EABC1-2DA4-446E-9B04-158BDE17C805}"/>
                </a:ext>
              </a:extLst>
            </p:cNvPr>
            <p:cNvSpPr/>
            <p:nvPr/>
          </p:nvSpPr>
          <p:spPr>
            <a:xfrm rot="18822628">
              <a:off x="713640" y="1762922"/>
              <a:ext cx="220855" cy="1094873"/>
            </a:xfrm>
            <a:prstGeom prst="ellipse">
              <a:avLst/>
            </a:prstGeom>
            <a:solidFill>
              <a:srgbClr val="FF0000">
                <a:alpha val="3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ZoneTexte 17">
              <a:extLst>
                <a:ext uri="{FF2B5EF4-FFF2-40B4-BE49-F238E27FC236}">
                  <a16:creationId xmlns:a16="http://schemas.microsoft.com/office/drawing/2014/main" id="{1154AF7C-DBD0-4B4E-AD36-FC0B1A52BACB}"/>
                </a:ext>
              </a:extLst>
            </p:cNvPr>
            <p:cNvSpPr txBox="1"/>
            <p:nvPr/>
          </p:nvSpPr>
          <p:spPr>
            <a:xfrm>
              <a:off x="565352" y="2680197"/>
              <a:ext cx="952505" cy="369332"/>
            </a:xfrm>
            <a:prstGeom prst="rect">
              <a:avLst/>
            </a:prstGeom>
            <a:noFill/>
          </p:spPr>
          <p:txBody>
            <a:bodyPr wrap="none" rtlCol="0">
              <a:spAutoFit/>
            </a:bodyPr>
            <a:lstStyle/>
            <a:p>
              <a:r>
                <a:rPr lang="el-GR" dirty="0">
                  <a:solidFill>
                    <a:srgbClr val="FF0000"/>
                  </a:solidFill>
                </a:rPr>
                <a:t>λ</a:t>
              </a:r>
              <a:r>
                <a:rPr lang="fr-FR" dirty="0">
                  <a:solidFill>
                    <a:srgbClr val="FF0000"/>
                  </a:solidFill>
                </a:rPr>
                <a:t>=10</a:t>
              </a:r>
              <a:r>
                <a:rPr lang="el-GR" dirty="0">
                  <a:solidFill>
                    <a:srgbClr val="FF0000"/>
                  </a:solidFill>
                </a:rPr>
                <a:t>µ</a:t>
              </a:r>
              <a:r>
                <a:rPr lang="fr-FR" dirty="0">
                  <a:solidFill>
                    <a:srgbClr val="FF0000"/>
                  </a:solidFill>
                </a:rPr>
                <a:t>m</a:t>
              </a:r>
              <a:endParaRPr lang="en-US" dirty="0">
                <a:solidFill>
                  <a:srgbClr val="FF0000"/>
                </a:solidFill>
              </a:endParaRPr>
            </a:p>
          </p:txBody>
        </p:sp>
      </p:grpSp>
      <p:grpSp>
        <p:nvGrpSpPr>
          <p:cNvPr id="7" name="Groupe 6">
            <a:extLst>
              <a:ext uri="{FF2B5EF4-FFF2-40B4-BE49-F238E27FC236}">
                <a16:creationId xmlns:a16="http://schemas.microsoft.com/office/drawing/2014/main" id="{0A933464-FD94-4E4F-9F2A-07887F1AAE27}"/>
              </a:ext>
            </a:extLst>
          </p:cNvPr>
          <p:cNvGrpSpPr/>
          <p:nvPr/>
        </p:nvGrpSpPr>
        <p:grpSpPr>
          <a:xfrm>
            <a:off x="3315926" y="2327719"/>
            <a:ext cx="5881520" cy="1384180"/>
            <a:chOff x="3315926" y="2327719"/>
            <a:chExt cx="5881520" cy="1384180"/>
          </a:xfrm>
        </p:grpSpPr>
        <p:sp>
          <p:nvSpPr>
            <p:cNvPr id="16" name="Ellipse 15">
              <a:extLst>
                <a:ext uri="{FF2B5EF4-FFF2-40B4-BE49-F238E27FC236}">
                  <a16:creationId xmlns:a16="http://schemas.microsoft.com/office/drawing/2014/main" id="{DF865DA4-7C4B-44CC-87D2-9EE8D4669137}"/>
                </a:ext>
              </a:extLst>
            </p:cNvPr>
            <p:cNvSpPr/>
            <p:nvPr/>
          </p:nvSpPr>
          <p:spPr>
            <a:xfrm rot="16846024">
              <a:off x="5835581" y="-191936"/>
              <a:ext cx="842210" cy="5881520"/>
            </a:xfrm>
            <a:prstGeom prst="ellipse">
              <a:avLst/>
            </a:prstGeom>
            <a:solidFill>
              <a:srgbClr val="FF00FF">
                <a:alpha val="30000"/>
              </a:srgbClr>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ZoneTexte 18">
              <a:extLst>
                <a:ext uri="{FF2B5EF4-FFF2-40B4-BE49-F238E27FC236}">
                  <a16:creationId xmlns:a16="http://schemas.microsoft.com/office/drawing/2014/main" id="{48CD85AA-70D8-45DF-B88E-CAB4DAEFE0A1}"/>
                </a:ext>
              </a:extLst>
            </p:cNvPr>
            <p:cNvSpPr txBox="1"/>
            <p:nvPr/>
          </p:nvSpPr>
          <p:spPr>
            <a:xfrm>
              <a:off x="6420071" y="3342567"/>
              <a:ext cx="1010213" cy="369332"/>
            </a:xfrm>
            <a:prstGeom prst="rect">
              <a:avLst/>
            </a:prstGeom>
            <a:noFill/>
          </p:spPr>
          <p:txBody>
            <a:bodyPr wrap="none" rtlCol="0">
              <a:spAutoFit/>
            </a:bodyPr>
            <a:lstStyle/>
            <a:p>
              <a:r>
                <a:rPr lang="el-GR" dirty="0">
                  <a:solidFill>
                    <a:srgbClr val="FF00FF"/>
                  </a:solidFill>
                </a:rPr>
                <a:t>λ</a:t>
              </a:r>
              <a:r>
                <a:rPr lang="fr-FR" dirty="0">
                  <a:solidFill>
                    <a:srgbClr val="FF00FF"/>
                  </a:solidFill>
                </a:rPr>
                <a:t>=0.5</a:t>
              </a:r>
              <a:r>
                <a:rPr lang="el-GR" dirty="0">
                  <a:solidFill>
                    <a:srgbClr val="FF00FF"/>
                  </a:solidFill>
                </a:rPr>
                <a:t>µ</a:t>
              </a:r>
              <a:r>
                <a:rPr lang="fr-FR" dirty="0">
                  <a:solidFill>
                    <a:srgbClr val="FF00FF"/>
                  </a:solidFill>
                </a:rPr>
                <a:t>m</a:t>
              </a:r>
              <a:endParaRPr lang="en-US" dirty="0">
                <a:solidFill>
                  <a:srgbClr val="FF00FF"/>
                </a:solidFill>
              </a:endParaRPr>
            </a:p>
          </p:txBody>
        </p:sp>
      </p:grpSp>
      <p:grpSp>
        <p:nvGrpSpPr>
          <p:cNvPr id="6" name="Groupe 5">
            <a:extLst>
              <a:ext uri="{FF2B5EF4-FFF2-40B4-BE49-F238E27FC236}">
                <a16:creationId xmlns:a16="http://schemas.microsoft.com/office/drawing/2014/main" id="{7BC044F9-A610-40F1-B4A3-CFD6681D96E2}"/>
              </a:ext>
            </a:extLst>
          </p:cNvPr>
          <p:cNvGrpSpPr/>
          <p:nvPr/>
        </p:nvGrpSpPr>
        <p:grpSpPr>
          <a:xfrm>
            <a:off x="881217" y="2420572"/>
            <a:ext cx="2262579" cy="839667"/>
            <a:chOff x="881217" y="2420572"/>
            <a:chExt cx="2262579" cy="839667"/>
          </a:xfrm>
        </p:grpSpPr>
        <p:sp>
          <p:nvSpPr>
            <p:cNvPr id="17" name="Ellipse 16">
              <a:extLst>
                <a:ext uri="{FF2B5EF4-FFF2-40B4-BE49-F238E27FC236}">
                  <a16:creationId xmlns:a16="http://schemas.microsoft.com/office/drawing/2014/main" id="{A6D0831B-7A51-4EC4-93D0-934ACFBBFA29}"/>
                </a:ext>
              </a:extLst>
            </p:cNvPr>
            <p:cNvSpPr/>
            <p:nvPr/>
          </p:nvSpPr>
          <p:spPr>
            <a:xfrm rot="17420800">
              <a:off x="1853446" y="1448343"/>
              <a:ext cx="177344" cy="2121802"/>
            </a:xfrm>
            <a:prstGeom prst="ellipse">
              <a:avLst/>
            </a:prstGeom>
            <a:solidFill>
              <a:srgbClr val="002060">
                <a:alpha val="30000"/>
              </a:srgb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ZoneTexte 19">
              <a:extLst>
                <a:ext uri="{FF2B5EF4-FFF2-40B4-BE49-F238E27FC236}">
                  <a16:creationId xmlns:a16="http://schemas.microsoft.com/office/drawing/2014/main" id="{57497797-FF33-4E47-9BE2-08E79F975118}"/>
                </a:ext>
              </a:extLst>
            </p:cNvPr>
            <p:cNvSpPr txBox="1"/>
            <p:nvPr/>
          </p:nvSpPr>
          <p:spPr>
            <a:xfrm>
              <a:off x="2308311" y="2890907"/>
              <a:ext cx="835485" cy="369332"/>
            </a:xfrm>
            <a:prstGeom prst="rect">
              <a:avLst/>
            </a:prstGeom>
            <a:noFill/>
          </p:spPr>
          <p:txBody>
            <a:bodyPr wrap="none" rtlCol="0">
              <a:spAutoFit/>
            </a:bodyPr>
            <a:lstStyle/>
            <a:p>
              <a:r>
                <a:rPr lang="el-GR" dirty="0">
                  <a:solidFill>
                    <a:srgbClr val="002060"/>
                  </a:solidFill>
                </a:rPr>
                <a:t>λ</a:t>
              </a:r>
              <a:r>
                <a:rPr lang="fr-FR" dirty="0">
                  <a:solidFill>
                    <a:srgbClr val="002060"/>
                  </a:solidFill>
                </a:rPr>
                <a:t>=2</a:t>
              </a:r>
              <a:r>
                <a:rPr lang="el-GR" dirty="0">
                  <a:solidFill>
                    <a:srgbClr val="002060"/>
                  </a:solidFill>
                </a:rPr>
                <a:t>µ</a:t>
              </a:r>
              <a:r>
                <a:rPr lang="fr-FR" dirty="0">
                  <a:solidFill>
                    <a:srgbClr val="002060"/>
                  </a:solidFill>
                </a:rPr>
                <a:t>m</a:t>
              </a:r>
              <a:endParaRPr lang="en-US" dirty="0">
                <a:solidFill>
                  <a:srgbClr val="002060"/>
                </a:solidFill>
              </a:endParaRPr>
            </a:p>
          </p:txBody>
        </p:sp>
      </p:grpSp>
    </p:spTree>
    <p:extLst>
      <p:ext uri="{BB962C8B-B14F-4D97-AF65-F5344CB8AC3E}">
        <p14:creationId xmlns:p14="http://schemas.microsoft.com/office/powerpoint/2010/main" val="982318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54710CD4-D735-4BE5-A0D6-61E75B5D5135}"/>
              </a:ext>
            </a:extLst>
          </p:cNvPr>
          <p:cNvPicPr>
            <a:picLocks noChangeAspect="1"/>
          </p:cNvPicPr>
          <p:nvPr/>
        </p:nvPicPr>
        <p:blipFill>
          <a:blip r:embed="rId2"/>
          <a:stretch>
            <a:fillRect/>
          </a:stretch>
        </p:blipFill>
        <p:spPr>
          <a:xfrm>
            <a:off x="129596" y="496374"/>
            <a:ext cx="6511233" cy="359831"/>
          </a:xfrm>
          <a:prstGeom prst="rect">
            <a:avLst/>
          </a:prstGeom>
        </p:spPr>
      </p:pic>
      <p:pic>
        <p:nvPicPr>
          <p:cNvPr id="10" name="Image 9">
            <a:extLst>
              <a:ext uri="{FF2B5EF4-FFF2-40B4-BE49-F238E27FC236}">
                <a16:creationId xmlns:a16="http://schemas.microsoft.com/office/drawing/2014/main" id="{6499CF3D-4ABE-4F93-841D-658FEA9DD2B5}"/>
              </a:ext>
            </a:extLst>
          </p:cNvPr>
          <p:cNvPicPr>
            <a:picLocks noChangeAspect="1"/>
          </p:cNvPicPr>
          <p:nvPr/>
        </p:nvPicPr>
        <p:blipFill>
          <a:blip r:embed="rId3"/>
          <a:stretch>
            <a:fillRect/>
          </a:stretch>
        </p:blipFill>
        <p:spPr>
          <a:xfrm>
            <a:off x="129596" y="922529"/>
            <a:ext cx="6511233" cy="671794"/>
          </a:xfrm>
          <a:prstGeom prst="rect">
            <a:avLst/>
          </a:prstGeom>
        </p:spPr>
      </p:pic>
      <p:pic>
        <p:nvPicPr>
          <p:cNvPr id="12" name="Image 11">
            <a:extLst>
              <a:ext uri="{FF2B5EF4-FFF2-40B4-BE49-F238E27FC236}">
                <a16:creationId xmlns:a16="http://schemas.microsoft.com/office/drawing/2014/main" id="{7C0EF5A9-73F3-42D3-B101-95F963792FCF}"/>
              </a:ext>
            </a:extLst>
          </p:cNvPr>
          <p:cNvPicPr>
            <a:picLocks noChangeAspect="1"/>
          </p:cNvPicPr>
          <p:nvPr/>
        </p:nvPicPr>
        <p:blipFill>
          <a:blip r:embed="rId4"/>
          <a:stretch>
            <a:fillRect/>
          </a:stretch>
        </p:blipFill>
        <p:spPr>
          <a:xfrm>
            <a:off x="129596" y="1660647"/>
            <a:ext cx="6511233" cy="2717286"/>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19" name="Rectangle 18">
            <a:extLst>
              <a:ext uri="{FF2B5EF4-FFF2-40B4-BE49-F238E27FC236}">
                <a16:creationId xmlns:a16="http://schemas.microsoft.com/office/drawing/2014/main" id="{9ABE909E-13A1-4ABC-BFD3-9003E9F9C95C}"/>
              </a:ext>
            </a:extLst>
          </p:cNvPr>
          <p:cNvSpPr/>
          <p:nvPr/>
        </p:nvSpPr>
        <p:spPr>
          <a:xfrm>
            <a:off x="7161741" y="614973"/>
            <a:ext cx="4629665" cy="1092213"/>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979E569-2989-4B44-874C-88035A3AEBFC}"/>
              </a:ext>
            </a:extLst>
          </p:cNvPr>
          <p:cNvSpPr/>
          <p:nvPr/>
        </p:nvSpPr>
        <p:spPr>
          <a:xfrm>
            <a:off x="129595" y="1014525"/>
            <a:ext cx="6415584" cy="60763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Connecteur droit 20">
            <a:extLst>
              <a:ext uri="{FF2B5EF4-FFF2-40B4-BE49-F238E27FC236}">
                <a16:creationId xmlns:a16="http://schemas.microsoft.com/office/drawing/2014/main" id="{E078DE6A-596E-44DB-8681-2B4B1291CA97}"/>
              </a:ext>
            </a:extLst>
          </p:cNvPr>
          <p:cNvCxnSpPr>
            <a:cxnSpLocks/>
            <a:stCxn id="20" idx="3"/>
            <a:endCxn id="19" idx="1"/>
          </p:cNvCxnSpPr>
          <p:nvPr/>
        </p:nvCxnSpPr>
        <p:spPr>
          <a:xfrm flipV="1">
            <a:off x="6545179" y="1161080"/>
            <a:ext cx="616562" cy="15726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2" name="ZoneTexte 21">
            <a:extLst>
              <a:ext uri="{FF2B5EF4-FFF2-40B4-BE49-F238E27FC236}">
                <a16:creationId xmlns:a16="http://schemas.microsoft.com/office/drawing/2014/main" id="{AFC0DD10-4A20-4C7B-B4FF-E0C4101A12E1}"/>
              </a:ext>
            </a:extLst>
          </p:cNvPr>
          <p:cNvSpPr txBox="1"/>
          <p:nvPr/>
        </p:nvSpPr>
        <p:spPr>
          <a:xfrm>
            <a:off x="7263439" y="688586"/>
            <a:ext cx="4527968" cy="984885"/>
          </a:xfrm>
          <a:prstGeom prst="rect">
            <a:avLst/>
          </a:prstGeom>
          <a:noFill/>
        </p:spPr>
        <p:txBody>
          <a:bodyPr wrap="square" lIns="0" tIns="0" rIns="0" bIns="0" rtlCol="0">
            <a:spAutoFit/>
          </a:bodyPr>
          <a:lstStyle/>
          <a:p>
            <a:r>
              <a:rPr lang="en-US" sz="1600" dirty="0">
                <a:solidFill>
                  <a:schemeClr val="bg1"/>
                </a:solidFill>
              </a:rPr>
              <a:t>The central star (hotter, but of smaller angular size) will dominate on the short wavelength, and gradually the cooler but much larger environment will take its place when the wavelength increases.</a:t>
            </a:r>
          </a:p>
        </p:txBody>
      </p:sp>
      <p:sp>
        <p:nvSpPr>
          <p:cNvPr id="23" name="Rectangle 22">
            <a:extLst>
              <a:ext uri="{FF2B5EF4-FFF2-40B4-BE49-F238E27FC236}">
                <a16:creationId xmlns:a16="http://schemas.microsoft.com/office/drawing/2014/main" id="{D47880B7-C611-4A92-B3F2-7A4C91A55DD3}"/>
              </a:ext>
            </a:extLst>
          </p:cNvPr>
          <p:cNvSpPr/>
          <p:nvPr/>
        </p:nvSpPr>
        <p:spPr>
          <a:xfrm>
            <a:off x="116607" y="1709329"/>
            <a:ext cx="4133274" cy="28046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50C05EA6-DE95-4BA2-B760-7C57E43CAFF7}"/>
              </a:ext>
            </a:extLst>
          </p:cNvPr>
          <p:cNvSpPr/>
          <p:nvPr/>
        </p:nvSpPr>
        <p:spPr>
          <a:xfrm>
            <a:off x="129595" y="3391525"/>
            <a:ext cx="6076456" cy="319846"/>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F8FF2612-9492-42D9-80E7-62416EB72F80}"/>
              </a:ext>
            </a:extLst>
          </p:cNvPr>
          <p:cNvSpPr/>
          <p:nvPr/>
        </p:nvSpPr>
        <p:spPr>
          <a:xfrm>
            <a:off x="7161741" y="1962906"/>
            <a:ext cx="4629665" cy="833759"/>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0" name="Connecteur droit 29">
            <a:extLst>
              <a:ext uri="{FF2B5EF4-FFF2-40B4-BE49-F238E27FC236}">
                <a16:creationId xmlns:a16="http://schemas.microsoft.com/office/drawing/2014/main" id="{820D7DEB-28B6-4C39-BD68-1A32AD689EB5}"/>
              </a:ext>
            </a:extLst>
          </p:cNvPr>
          <p:cNvCxnSpPr>
            <a:cxnSpLocks/>
            <a:stCxn id="23" idx="3"/>
            <a:endCxn id="29" idx="1"/>
          </p:cNvCxnSpPr>
          <p:nvPr/>
        </p:nvCxnSpPr>
        <p:spPr>
          <a:xfrm>
            <a:off x="4249881" y="1849559"/>
            <a:ext cx="2911860" cy="530227"/>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3" name="Rectangle 32">
            <a:extLst>
              <a:ext uri="{FF2B5EF4-FFF2-40B4-BE49-F238E27FC236}">
                <a16:creationId xmlns:a16="http://schemas.microsoft.com/office/drawing/2014/main" id="{FC560E6F-BE98-48A8-9974-63EF36C48F3D}"/>
              </a:ext>
            </a:extLst>
          </p:cNvPr>
          <p:cNvSpPr/>
          <p:nvPr/>
        </p:nvSpPr>
        <p:spPr>
          <a:xfrm>
            <a:off x="7161741" y="2930180"/>
            <a:ext cx="4629665" cy="704164"/>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4" name="Connecteur droit 33">
            <a:extLst>
              <a:ext uri="{FF2B5EF4-FFF2-40B4-BE49-F238E27FC236}">
                <a16:creationId xmlns:a16="http://schemas.microsoft.com/office/drawing/2014/main" id="{DAC0D171-8A00-4EE1-BB30-91746C95C71D}"/>
              </a:ext>
            </a:extLst>
          </p:cNvPr>
          <p:cNvCxnSpPr>
            <a:cxnSpLocks/>
            <a:stCxn id="25" idx="3"/>
            <a:endCxn id="33" idx="1"/>
          </p:cNvCxnSpPr>
          <p:nvPr/>
        </p:nvCxnSpPr>
        <p:spPr>
          <a:xfrm flipV="1">
            <a:off x="6206051" y="3282262"/>
            <a:ext cx="955690" cy="26918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41" name="ZoneTexte 40">
            <a:extLst>
              <a:ext uri="{FF2B5EF4-FFF2-40B4-BE49-F238E27FC236}">
                <a16:creationId xmlns:a16="http://schemas.microsoft.com/office/drawing/2014/main" id="{F5A9748C-F079-473C-9331-452150D6905C}"/>
              </a:ext>
            </a:extLst>
          </p:cNvPr>
          <p:cNvSpPr txBox="1"/>
          <p:nvPr/>
        </p:nvSpPr>
        <p:spPr>
          <a:xfrm>
            <a:off x="7212589" y="1999865"/>
            <a:ext cx="4527968" cy="738664"/>
          </a:xfrm>
          <a:prstGeom prst="rect">
            <a:avLst/>
          </a:prstGeom>
          <a:noFill/>
        </p:spPr>
        <p:txBody>
          <a:bodyPr wrap="square" lIns="0" tIns="0" rIns="0" bIns="0" rtlCol="0">
            <a:spAutoFit/>
          </a:bodyPr>
          <a:lstStyle/>
          <a:p>
            <a:pPr algn="just"/>
            <a:r>
              <a:rPr lang="fr-FR" sz="1600" dirty="0">
                <a:solidFill>
                  <a:schemeClr val="bg1"/>
                </a:solidFill>
              </a:rPr>
              <a:t>The size of the </a:t>
            </a:r>
            <a:r>
              <a:rPr lang="fr-FR" sz="1600" dirty="0" err="1">
                <a:solidFill>
                  <a:schemeClr val="bg1"/>
                </a:solidFill>
              </a:rPr>
              <a:t>circumstellar</a:t>
            </a:r>
            <a:r>
              <a:rPr lang="fr-FR" sz="1600" dirty="0">
                <a:solidFill>
                  <a:schemeClr val="bg1"/>
                </a:solidFill>
              </a:rPr>
              <a:t> </a:t>
            </a:r>
            <a:r>
              <a:rPr lang="fr-FR" sz="1600" dirty="0" err="1">
                <a:solidFill>
                  <a:schemeClr val="bg1"/>
                </a:solidFill>
              </a:rPr>
              <a:t>disk</a:t>
            </a:r>
            <a:r>
              <a:rPr lang="fr-FR" sz="1600" dirty="0">
                <a:solidFill>
                  <a:schemeClr val="bg1"/>
                </a:solidFill>
              </a:rPr>
              <a:t> </a:t>
            </a:r>
            <a:r>
              <a:rPr lang="fr-FR" sz="1600" dirty="0" err="1">
                <a:solidFill>
                  <a:schemeClr val="bg1"/>
                </a:solidFill>
              </a:rPr>
              <a:t>emission</a:t>
            </a:r>
            <a:r>
              <a:rPr lang="fr-FR" sz="1600" dirty="0">
                <a:solidFill>
                  <a:schemeClr val="bg1"/>
                </a:solidFill>
              </a:rPr>
              <a:t> </a:t>
            </a:r>
            <a:r>
              <a:rPr lang="fr-FR" sz="1600" dirty="0" err="1">
                <a:solidFill>
                  <a:schemeClr val="bg1"/>
                </a:solidFill>
              </a:rPr>
              <a:t>grows</a:t>
            </a:r>
            <a:r>
              <a:rPr lang="fr-FR" sz="1600" dirty="0">
                <a:solidFill>
                  <a:schemeClr val="bg1"/>
                </a:solidFill>
              </a:rPr>
              <a:t> </a:t>
            </a:r>
            <a:r>
              <a:rPr lang="fr-FR" sz="1600" dirty="0" err="1">
                <a:solidFill>
                  <a:schemeClr val="bg1"/>
                </a:solidFill>
              </a:rPr>
              <a:t>with</a:t>
            </a:r>
            <a:r>
              <a:rPr lang="fr-FR" sz="1600" dirty="0">
                <a:solidFill>
                  <a:schemeClr val="bg1"/>
                </a:solidFill>
              </a:rPr>
              <a:t> </a:t>
            </a:r>
            <a:r>
              <a:rPr lang="el-GR" sz="1600" dirty="0">
                <a:solidFill>
                  <a:schemeClr val="bg1"/>
                </a:solidFill>
              </a:rPr>
              <a:t>λ</a:t>
            </a:r>
            <a:r>
              <a:rPr lang="fr-FR" sz="1600" dirty="0">
                <a:solidFill>
                  <a:schemeClr val="bg1"/>
                </a:solidFill>
              </a:rPr>
              <a:t>. </a:t>
            </a:r>
            <a:r>
              <a:rPr lang="fr-FR" sz="1600" dirty="0" err="1">
                <a:solidFill>
                  <a:schemeClr val="bg1"/>
                </a:solidFill>
              </a:rPr>
              <a:t>Its</a:t>
            </a:r>
            <a:r>
              <a:rPr lang="fr-FR" sz="1600" dirty="0">
                <a:solidFill>
                  <a:schemeClr val="bg1"/>
                </a:solidFill>
              </a:rPr>
              <a:t> relative contribution to the total flux </a:t>
            </a:r>
            <a:r>
              <a:rPr lang="fr-FR" sz="1600" dirty="0" err="1">
                <a:solidFill>
                  <a:schemeClr val="bg1"/>
                </a:solidFill>
              </a:rPr>
              <a:t>is</a:t>
            </a:r>
            <a:r>
              <a:rPr lang="fr-FR" sz="1600" dirty="0">
                <a:solidFill>
                  <a:schemeClr val="bg1"/>
                </a:solidFill>
              </a:rPr>
              <a:t> </a:t>
            </a:r>
            <a:r>
              <a:rPr lang="fr-FR" sz="1600" dirty="0" err="1">
                <a:solidFill>
                  <a:schemeClr val="bg1"/>
                </a:solidFill>
              </a:rPr>
              <a:t>also</a:t>
            </a:r>
            <a:r>
              <a:rPr lang="fr-FR" sz="1600" dirty="0">
                <a:solidFill>
                  <a:schemeClr val="bg1"/>
                </a:solidFill>
              </a:rPr>
              <a:t> </a:t>
            </a:r>
            <a:r>
              <a:rPr lang="fr-FR" sz="1600" dirty="0" err="1">
                <a:solidFill>
                  <a:schemeClr val="bg1"/>
                </a:solidFill>
              </a:rPr>
              <a:t>growing</a:t>
            </a:r>
            <a:r>
              <a:rPr lang="fr-FR" sz="1600" dirty="0">
                <a:solidFill>
                  <a:schemeClr val="bg1"/>
                </a:solidFill>
              </a:rPr>
              <a:t> </a:t>
            </a:r>
            <a:r>
              <a:rPr lang="fr-FR" sz="1600" dirty="0" err="1">
                <a:solidFill>
                  <a:schemeClr val="bg1"/>
                </a:solidFill>
              </a:rPr>
              <a:t>with</a:t>
            </a:r>
            <a:r>
              <a:rPr lang="fr-FR" sz="1600" dirty="0">
                <a:solidFill>
                  <a:schemeClr val="bg1"/>
                </a:solidFill>
              </a:rPr>
              <a:t> the </a:t>
            </a:r>
            <a:r>
              <a:rPr lang="el-GR" sz="1600" dirty="0">
                <a:solidFill>
                  <a:schemeClr val="bg1"/>
                </a:solidFill>
              </a:rPr>
              <a:t>λ</a:t>
            </a:r>
            <a:r>
              <a:rPr lang="fr-FR" sz="1600" dirty="0">
                <a:solidFill>
                  <a:schemeClr val="bg1"/>
                </a:solidFill>
              </a:rPr>
              <a:t>.</a:t>
            </a:r>
            <a:endParaRPr lang="en-US" sz="1600" dirty="0">
              <a:solidFill>
                <a:schemeClr val="bg1"/>
              </a:solidFill>
            </a:endParaRPr>
          </a:p>
        </p:txBody>
      </p:sp>
      <p:sp>
        <p:nvSpPr>
          <p:cNvPr id="43" name="ZoneTexte 42">
            <a:extLst>
              <a:ext uri="{FF2B5EF4-FFF2-40B4-BE49-F238E27FC236}">
                <a16:creationId xmlns:a16="http://schemas.microsoft.com/office/drawing/2014/main" id="{1D8047BA-508E-4391-94A1-ACF2CBCE05AB}"/>
              </a:ext>
            </a:extLst>
          </p:cNvPr>
          <p:cNvSpPr txBox="1"/>
          <p:nvPr/>
        </p:nvSpPr>
        <p:spPr>
          <a:xfrm>
            <a:off x="7263438" y="3035345"/>
            <a:ext cx="4527968" cy="492443"/>
          </a:xfrm>
          <a:prstGeom prst="rect">
            <a:avLst/>
          </a:prstGeom>
          <a:noFill/>
        </p:spPr>
        <p:txBody>
          <a:bodyPr wrap="square" lIns="0" tIns="0" rIns="0" bIns="0" rtlCol="0">
            <a:spAutoFit/>
          </a:bodyPr>
          <a:lstStyle/>
          <a:p>
            <a:r>
              <a:rPr lang="fr-FR" sz="1600" dirty="0">
                <a:solidFill>
                  <a:schemeClr val="bg1"/>
                </a:solidFill>
              </a:rPr>
              <a:t>The </a:t>
            </a:r>
            <a:r>
              <a:rPr lang="fr-FR" sz="1600" dirty="0" err="1">
                <a:solidFill>
                  <a:schemeClr val="bg1"/>
                </a:solidFill>
              </a:rPr>
              <a:t>object</a:t>
            </a:r>
            <a:r>
              <a:rPr lang="fr-FR" sz="1600" dirty="0">
                <a:solidFill>
                  <a:schemeClr val="bg1"/>
                </a:solidFill>
              </a:rPr>
              <a:t> </a:t>
            </a:r>
            <a:r>
              <a:rPr lang="fr-FR" sz="1600" dirty="0" err="1">
                <a:solidFill>
                  <a:schemeClr val="bg1"/>
                </a:solidFill>
              </a:rPr>
              <a:t>is</a:t>
            </a:r>
            <a:r>
              <a:rPr lang="fr-FR" sz="1600" dirty="0">
                <a:solidFill>
                  <a:schemeClr val="bg1"/>
                </a:solidFill>
              </a:rPr>
              <a:t> more </a:t>
            </a:r>
            <a:r>
              <a:rPr lang="fr-FR" sz="1600" dirty="0" err="1">
                <a:solidFill>
                  <a:schemeClr val="bg1"/>
                </a:solidFill>
              </a:rPr>
              <a:t>extended</a:t>
            </a:r>
            <a:r>
              <a:rPr lang="fr-FR" sz="1600" dirty="0">
                <a:solidFill>
                  <a:schemeClr val="bg1"/>
                </a:solidFill>
              </a:rPr>
              <a:t> at 10µm </a:t>
            </a:r>
            <a:r>
              <a:rPr lang="fr-FR" sz="1600" dirty="0" err="1">
                <a:solidFill>
                  <a:schemeClr val="bg1"/>
                </a:solidFill>
              </a:rPr>
              <a:t>where</a:t>
            </a:r>
            <a:r>
              <a:rPr lang="fr-FR" sz="1600" dirty="0">
                <a:solidFill>
                  <a:schemeClr val="bg1"/>
                </a:solidFill>
              </a:rPr>
              <a:t> the large </a:t>
            </a:r>
            <a:r>
              <a:rPr lang="fr-FR" sz="1600" dirty="0" err="1">
                <a:solidFill>
                  <a:schemeClr val="bg1"/>
                </a:solidFill>
              </a:rPr>
              <a:t>circumstellar</a:t>
            </a:r>
            <a:r>
              <a:rPr lang="fr-FR" sz="1600" dirty="0">
                <a:solidFill>
                  <a:schemeClr val="bg1"/>
                </a:solidFill>
              </a:rPr>
              <a:t> </a:t>
            </a:r>
            <a:r>
              <a:rPr lang="fr-FR" sz="1600" dirty="0" err="1">
                <a:solidFill>
                  <a:schemeClr val="bg1"/>
                </a:solidFill>
              </a:rPr>
              <a:t>disk</a:t>
            </a:r>
            <a:r>
              <a:rPr lang="fr-FR" sz="1600" dirty="0">
                <a:solidFill>
                  <a:schemeClr val="bg1"/>
                </a:solidFill>
              </a:rPr>
              <a:t>  </a:t>
            </a:r>
            <a:r>
              <a:rPr lang="fr-FR" sz="1600" dirty="0" err="1">
                <a:solidFill>
                  <a:schemeClr val="bg1"/>
                </a:solidFill>
              </a:rPr>
              <a:t>dominates</a:t>
            </a:r>
            <a:r>
              <a:rPr lang="fr-FR" sz="1600" dirty="0">
                <a:solidFill>
                  <a:schemeClr val="bg1"/>
                </a:solidFill>
              </a:rPr>
              <a:t> the </a:t>
            </a:r>
            <a:r>
              <a:rPr lang="fr-FR" sz="1600" dirty="0" err="1">
                <a:solidFill>
                  <a:schemeClr val="bg1"/>
                </a:solidFill>
              </a:rPr>
              <a:t>emission</a:t>
            </a:r>
            <a:endParaRPr lang="en-US" sz="1600" dirty="0">
              <a:solidFill>
                <a:schemeClr val="bg1"/>
              </a:solidFill>
            </a:endParaRPr>
          </a:p>
        </p:txBody>
      </p:sp>
    </p:spTree>
    <p:extLst>
      <p:ext uri="{BB962C8B-B14F-4D97-AF65-F5344CB8AC3E}">
        <p14:creationId xmlns:p14="http://schemas.microsoft.com/office/powerpoint/2010/main" val="2179396491"/>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54710CD4-D735-4BE5-A0D6-61E75B5D5135}"/>
              </a:ext>
            </a:extLst>
          </p:cNvPr>
          <p:cNvPicPr>
            <a:picLocks noChangeAspect="1"/>
          </p:cNvPicPr>
          <p:nvPr/>
        </p:nvPicPr>
        <p:blipFill>
          <a:blip r:embed="rId2"/>
          <a:stretch>
            <a:fillRect/>
          </a:stretch>
        </p:blipFill>
        <p:spPr>
          <a:xfrm>
            <a:off x="129596" y="496374"/>
            <a:ext cx="6511233" cy="359831"/>
          </a:xfrm>
          <a:prstGeom prst="rect">
            <a:avLst/>
          </a:prstGeom>
        </p:spPr>
      </p:pic>
      <p:pic>
        <p:nvPicPr>
          <p:cNvPr id="10" name="Image 9">
            <a:extLst>
              <a:ext uri="{FF2B5EF4-FFF2-40B4-BE49-F238E27FC236}">
                <a16:creationId xmlns:a16="http://schemas.microsoft.com/office/drawing/2014/main" id="{6499CF3D-4ABE-4F93-841D-658FEA9DD2B5}"/>
              </a:ext>
            </a:extLst>
          </p:cNvPr>
          <p:cNvPicPr>
            <a:picLocks noChangeAspect="1"/>
          </p:cNvPicPr>
          <p:nvPr/>
        </p:nvPicPr>
        <p:blipFill>
          <a:blip r:embed="rId3"/>
          <a:stretch>
            <a:fillRect/>
          </a:stretch>
        </p:blipFill>
        <p:spPr>
          <a:xfrm>
            <a:off x="129596" y="922529"/>
            <a:ext cx="6511233" cy="671794"/>
          </a:xfrm>
          <a:prstGeom prst="rect">
            <a:avLst/>
          </a:prstGeom>
        </p:spPr>
      </p:pic>
      <p:pic>
        <p:nvPicPr>
          <p:cNvPr id="12" name="Image 11">
            <a:extLst>
              <a:ext uri="{FF2B5EF4-FFF2-40B4-BE49-F238E27FC236}">
                <a16:creationId xmlns:a16="http://schemas.microsoft.com/office/drawing/2014/main" id="{7C0EF5A9-73F3-42D3-B101-95F963792FCF}"/>
              </a:ext>
            </a:extLst>
          </p:cNvPr>
          <p:cNvPicPr>
            <a:picLocks noChangeAspect="1"/>
          </p:cNvPicPr>
          <p:nvPr/>
        </p:nvPicPr>
        <p:blipFill>
          <a:blip r:embed="rId4"/>
          <a:stretch>
            <a:fillRect/>
          </a:stretch>
        </p:blipFill>
        <p:spPr>
          <a:xfrm>
            <a:off x="129596" y="1660647"/>
            <a:ext cx="6511233" cy="2717286"/>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19" name="Rectangle 18">
            <a:extLst>
              <a:ext uri="{FF2B5EF4-FFF2-40B4-BE49-F238E27FC236}">
                <a16:creationId xmlns:a16="http://schemas.microsoft.com/office/drawing/2014/main" id="{9ABE909E-13A1-4ABC-BFD3-9003E9F9C95C}"/>
              </a:ext>
            </a:extLst>
          </p:cNvPr>
          <p:cNvSpPr/>
          <p:nvPr/>
        </p:nvSpPr>
        <p:spPr>
          <a:xfrm>
            <a:off x="7161741" y="614973"/>
            <a:ext cx="4629665" cy="1092213"/>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979E569-2989-4B44-874C-88035A3AEBFC}"/>
              </a:ext>
            </a:extLst>
          </p:cNvPr>
          <p:cNvSpPr/>
          <p:nvPr/>
        </p:nvSpPr>
        <p:spPr>
          <a:xfrm>
            <a:off x="129595" y="1014525"/>
            <a:ext cx="6415584" cy="60763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Connecteur droit 20">
            <a:extLst>
              <a:ext uri="{FF2B5EF4-FFF2-40B4-BE49-F238E27FC236}">
                <a16:creationId xmlns:a16="http://schemas.microsoft.com/office/drawing/2014/main" id="{E078DE6A-596E-44DB-8681-2B4B1291CA97}"/>
              </a:ext>
            </a:extLst>
          </p:cNvPr>
          <p:cNvCxnSpPr>
            <a:cxnSpLocks/>
            <a:stCxn id="20" idx="3"/>
            <a:endCxn id="19" idx="1"/>
          </p:cNvCxnSpPr>
          <p:nvPr/>
        </p:nvCxnSpPr>
        <p:spPr>
          <a:xfrm flipV="1">
            <a:off x="6545179" y="1161080"/>
            <a:ext cx="616562" cy="15726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2" name="ZoneTexte 21">
            <a:extLst>
              <a:ext uri="{FF2B5EF4-FFF2-40B4-BE49-F238E27FC236}">
                <a16:creationId xmlns:a16="http://schemas.microsoft.com/office/drawing/2014/main" id="{AFC0DD10-4A20-4C7B-B4FF-E0C4101A12E1}"/>
              </a:ext>
            </a:extLst>
          </p:cNvPr>
          <p:cNvSpPr txBox="1"/>
          <p:nvPr/>
        </p:nvSpPr>
        <p:spPr>
          <a:xfrm>
            <a:off x="7263439" y="688586"/>
            <a:ext cx="4527968" cy="984885"/>
          </a:xfrm>
          <a:prstGeom prst="rect">
            <a:avLst/>
          </a:prstGeom>
          <a:noFill/>
        </p:spPr>
        <p:txBody>
          <a:bodyPr wrap="square" lIns="0" tIns="0" rIns="0" bIns="0" rtlCol="0">
            <a:spAutoFit/>
          </a:bodyPr>
          <a:lstStyle/>
          <a:p>
            <a:r>
              <a:rPr lang="en-US" sz="1600" dirty="0">
                <a:solidFill>
                  <a:schemeClr val="bg1"/>
                </a:solidFill>
              </a:rPr>
              <a:t>The central star (hotter, but of smaller angular size) will dominate on the short wavelength, and gradually the cooler but much larger environment will take its place when the wavelength increases.</a:t>
            </a:r>
          </a:p>
        </p:txBody>
      </p:sp>
      <p:sp>
        <p:nvSpPr>
          <p:cNvPr id="23" name="Rectangle 22">
            <a:extLst>
              <a:ext uri="{FF2B5EF4-FFF2-40B4-BE49-F238E27FC236}">
                <a16:creationId xmlns:a16="http://schemas.microsoft.com/office/drawing/2014/main" id="{D47880B7-C611-4A92-B3F2-7A4C91A55DD3}"/>
              </a:ext>
            </a:extLst>
          </p:cNvPr>
          <p:cNvSpPr/>
          <p:nvPr/>
        </p:nvSpPr>
        <p:spPr>
          <a:xfrm>
            <a:off x="116607" y="1709329"/>
            <a:ext cx="4133274" cy="28046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50C05EA6-DE95-4BA2-B760-7C57E43CAFF7}"/>
              </a:ext>
            </a:extLst>
          </p:cNvPr>
          <p:cNvSpPr/>
          <p:nvPr/>
        </p:nvSpPr>
        <p:spPr>
          <a:xfrm>
            <a:off x="129595" y="3391525"/>
            <a:ext cx="6076456" cy="319846"/>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618EF8B6-D269-462B-A9F3-94CDE803CEB6}"/>
              </a:ext>
            </a:extLst>
          </p:cNvPr>
          <p:cNvSpPr/>
          <p:nvPr/>
        </p:nvSpPr>
        <p:spPr>
          <a:xfrm>
            <a:off x="129595" y="3695515"/>
            <a:ext cx="5826035" cy="28474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8FF2612-9492-42D9-80E7-62416EB72F80}"/>
              </a:ext>
            </a:extLst>
          </p:cNvPr>
          <p:cNvSpPr/>
          <p:nvPr/>
        </p:nvSpPr>
        <p:spPr>
          <a:xfrm>
            <a:off x="7161741" y="1962906"/>
            <a:ext cx="4629665" cy="833759"/>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0" name="Connecteur droit 29">
            <a:extLst>
              <a:ext uri="{FF2B5EF4-FFF2-40B4-BE49-F238E27FC236}">
                <a16:creationId xmlns:a16="http://schemas.microsoft.com/office/drawing/2014/main" id="{820D7DEB-28B6-4C39-BD68-1A32AD689EB5}"/>
              </a:ext>
            </a:extLst>
          </p:cNvPr>
          <p:cNvCxnSpPr>
            <a:cxnSpLocks/>
            <a:stCxn id="23" idx="3"/>
            <a:endCxn id="29" idx="1"/>
          </p:cNvCxnSpPr>
          <p:nvPr/>
        </p:nvCxnSpPr>
        <p:spPr>
          <a:xfrm>
            <a:off x="4249881" y="1849559"/>
            <a:ext cx="2911860" cy="530227"/>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3" name="Rectangle 32">
            <a:extLst>
              <a:ext uri="{FF2B5EF4-FFF2-40B4-BE49-F238E27FC236}">
                <a16:creationId xmlns:a16="http://schemas.microsoft.com/office/drawing/2014/main" id="{FC560E6F-BE98-48A8-9974-63EF36C48F3D}"/>
              </a:ext>
            </a:extLst>
          </p:cNvPr>
          <p:cNvSpPr/>
          <p:nvPr/>
        </p:nvSpPr>
        <p:spPr>
          <a:xfrm>
            <a:off x="7161741" y="2930180"/>
            <a:ext cx="4629665" cy="704164"/>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4" name="Connecteur droit 33">
            <a:extLst>
              <a:ext uri="{FF2B5EF4-FFF2-40B4-BE49-F238E27FC236}">
                <a16:creationId xmlns:a16="http://schemas.microsoft.com/office/drawing/2014/main" id="{DAC0D171-8A00-4EE1-BB30-91746C95C71D}"/>
              </a:ext>
            </a:extLst>
          </p:cNvPr>
          <p:cNvCxnSpPr>
            <a:cxnSpLocks/>
            <a:stCxn id="25" idx="3"/>
            <a:endCxn id="33" idx="1"/>
          </p:cNvCxnSpPr>
          <p:nvPr/>
        </p:nvCxnSpPr>
        <p:spPr>
          <a:xfrm flipV="1">
            <a:off x="6206051" y="3282262"/>
            <a:ext cx="955690" cy="26918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41" name="ZoneTexte 40">
            <a:extLst>
              <a:ext uri="{FF2B5EF4-FFF2-40B4-BE49-F238E27FC236}">
                <a16:creationId xmlns:a16="http://schemas.microsoft.com/office/drawing/2014/main" id="{F5A9748C-F079-473C-9331-452150D6905C}"/>
              </a:ext>
            </a:extLst>
          </p:cNvPr>
          <p:cNvSpPr txBox="1"/>
          <p:nvPr/>
        </p:nvSpPr>
        <p:spPr>
          <a:xfrm>
            <a:off x="7212589" y="1999865"/>
            <a:ext cx="4527968" cy="738664"/>
          </a:xfrm>
          <a:prstGeom prst="rect">
            <a:avLst/>
          </a:prstGeom>
          <a:noFill/>
        </p:spPr>
        <p:txBody>
          <a:bodyPr wrap="square" lIns="0" tIns="0" rIns="0" bIns="0" rtlCol="0">
            <a:spAutoFit/>
          </a:bodyPr>
          <a:lstStyle/>
          <a:p>
            <a:pPr algn="just"/>
            <a:r>
              <a:rPr lang="fr-FR" sz="1600" dirty="0">
                <a:solidFill>
                  <a:schemeClr val="bg1"/>
                </a:solidFill>
              </a:rPr>
              <a:t>The size of the </a:t>
            </a:r>
            <a:r>
              <a:rPr lang="fr-FR" sz="1600" dirty="0" err="1">
                <a:solidFill>
                  <a:schemeClr val="bg1"/>
                </a:solidFill>
              </a:rPr>
              <a:t>circumstellar</a:t>
            </a:r>
            <a:r>
              <a:rPr lang="fr-FR" sz="1600" dirty="0">
                <a:solidFill>
                  <a:schemeClr val="bg1"/>
                </a:solidFill>
              </a:rPr>
              <a:t> </a:t>
            </a:r>
            <a:r>
              <a:rPr lang="fr-FR" sz="1600" dirty="0" err="1">
                <a:solidFill>
                  <a:schemeClr val="bg1"/>
                </a:solidFill>
              </a:rPr>
              <a:t>disk</a:t>
            </a:r>
            <a:r>
              <a:rPr lang="fr-FR" sz="1600" dirty="0">
                <a:solidFill>
                  <a:schemeClr val="bg1"/>
                </a:solidFill>
              </a:rPr>
              <a:t> </a:t>
            </a:r>
            <a:r>
              <a:rPr lang="fr-FR" sz="1600" dirty="0" err="1">
                <a:solidFill>
                  <a:schemeClr val="bg1"/>
                </a:solidFill>
              </a:rPr>
              <a:t>emission</a:t>
            </a:r>
            <a:r>
              <a:rPr lang="fr-FR" sz="1600" dirty="0">
                <a:solidFill>
                  <a:schemeClr val="bg1"/>
                </a:solidFill>
              </a:rPr>
              <a:t> </a:t>
            </a:r>
            <a:r>
              <a:rPr lang="fr-FR" sz="1600" dirty="0" err="1">
                <a:solidFill>
                  <a:schemeClr val="bg1"/>
                </a:solidFill>
              </a:rPr>
              <a:t>grows</a:t>
            </a:r>
            <a:r>
              <a:rPr lang="fr-FR" sz="1600" dirty="0">
                <a:solidFill>
                  <a:schemeClr val="bg1"/>
                </a:solidFill>
              </a:rPr>
              <a:t> </a:t>
            </a:r>
            <a:r>
              <a:rPr lang="fr-FR" sz="1600" dirty="0" err="1">
                <a:solidFill>
                  <a:schemeClr val="bg1"/>
                </a:solidFill>
              </a:rPr>
              <a:t>with</a:t>
            </a:r>
            <a:r>
              <a:rPr lang="fr-FR" sz="1600" dirty="0">
                <a:solidFill>
                  <a:schemeClr val="bg1"/>
                </a:solidFill>
              </a:rPr>
              <a:t> </a:t>
            </a:r>
            <a:r>
              <a:rPr lang="el-GR" sz="1600" dirty="0">
                <a:solidFill>
                  <a:schemeClr val="bg1"/>
                </a:solidFill>
              </a:rPr>
              <a:t>λ</a:t>
            </a:r>
            <a:r>
              <a:rPr lang="fr-FR" sz="1600" dirty="0">
                <a:solidFill>
                  <a:schemeClr val="bg1"/>
                </a:solidFill>
              </a:rPr>
              <a:t>. </a:t>
            </a:r>
            <a:r>
              <a:rPr lang="fr-FR" sz="1600" dirty="0" err="1">
                <a:solidFill>
                  <a:schemeClr val="bg1"/>
                </a:solidFill>
              </a:rPr>
              <a:t>Its</a:t>
            </a:r>
            <a:r>
              <a:rPr lang="fr-FR" sz="1600" dirty="0">
                <a:solidFill>
                  <a:schemeClr val="bg1"/>
                </a:solidFill>
              </a:rPr>
              <a:t> relative contribution to the total flux </a:t>
            </a:r>
            <a:r>
              <a:rPr lang="fr-FR" sz="1600" dirty="0" err="1">
                <a:solidFill>
                  <a:schemeClr val="bg1"/>
                </a:solidFill>
              </a:rPr>
              <a:t>is</a:t>
            </a:r>
            <a:r>
              <a:rPr lang="fr-FR" sz="1600" dirty="0">
                <a:solidFill>
                  <a:schemeClr val="bg1"/>
                </a:solidFill>
              </a:rPr>
              <a:t> </a:t>
            </a:r>
            <a:r>
              <a:rPr lang="fr-FR" sz="1600" dirty="0" err="1">
                <a:solidFill>
                  <a:schemeClr val="bg1"/>
                </a:solidFill>
              </a:rPr>
              <a:t>also</a:t>
            </a:r>
            <a:r>
              <a:rPr lang="fr-FR" sz="1600" dirty="0">
                <a:solidFill>
                  <a:schemeClr val="bg1"/>
                </a:solidFill>
              </a:rPr>
              <a:t> </a:t>
            </a:r>
            <a:r>
              <a:rPr lang="fr-FR" sz="1600" dirty="0" err="1">
                <a:solidFill>
                  <a:schemeClr val="bg1"/>
                </a:solidFill>
              </a:rPr>
              <a:t>growing</a:t>
            </a:r>
            <a:r>
              <a:rPr lang="fr-FR" sz="1600" dirty="0">
                <a:solidFill>
                  <a:schemeClr val="bg1"/>
                </a:solidFill>
              </a:rPr>
              <a:t> </a:t>
            </a:r>
            <a:r>
              <a:rPr lang="fr-FR" sz="1600" dirty="0" err="1">
                <a:solidFill>
                  <a:schemeClr val="bg1"/>
                </a:solidFill>
              </a:rPr>
              <a:t>with</a:t>
            </a:r>
            <a:r>
              <a:rPr lang="fr-FR" sz="1600" dirty="0">
                <a:solidFill>
                  <a:schemeClr val="bg1"/>
                </a:solidFill>
              </a:rPr>
              <a:t> the </a:t>
            </a:r>
            <a:r>
              <a:rPr lang="el-GR" sz="1600" dirty="0">
                <a:solidFill>
                  <a:schemeClr val="bg1"/>
                </a:solidFill>
              </a:rPr>
              <a:t>λ</a:t>
            </a:r>
            <a:r>
              <a:rPr lang="fr-FR" sz="1600" dirty="0">
                <a:solidFill>
                  <a:schemeClr val="bg1"/>
                </a:solidFill>
              </a:rPr>
              <a:t>.</a:t>
            </a:r>
            <a:endParaRPr lang="en-US" sz="1600" dirty="0">
              <a:solidFill>
                <a:schemeClr val="bg1"/>
              </a:solidFill>
            </a:endParaRPr>
          </a:p>
        </p:txBody>
      </p:sp>
      <p:sp>
        <p:nvSpPr>
          <p:cNvPr id="43" name="ZoneTexte 42">
            <a:extLst>
              <a:ext uri="{FF2B5EF4-FFF2-40B4-BE49-F238E27FC236}">
                <a16:creationId xmlns:a16="http://schemas.microsoft.com/office/drawing/2014/main" id="{1D8047BA-508E-4391-94A1-ACF2CBCE05AB}"/>
              </a:ext>
            </a:extLst>
          </p:cNvPr>
          <p:cNvSpPr txBox="1"/>
          <p:nvPr/>
        </p:nvSpPr>
        <p:spPr>
          <a:xfrm>
            <a:off x="7263438" y="3035345"/>
            <a:ext cx="4527968" cy="492443"/>
          </a:xfrm>
          <a:prstGeom prst="rect">
            <a:avLst/>
          </a:prstGeom>
          <a:noFill/>
        </p:spPr>
        <p:txBody>
          <a:bodyPr wrap="square" lIns="0" tIns="0" rIns="0" bIns="0" rtlCol="0">
            <a:spAutoFit/>
          </a:bodyPr>
          <a:lstStyle/>
          <a:p>
            <a:r>
              <a:rPr lang="fr-FR" sz="1600" dirty="0">
                <a:solidFill>
                  <a:schemeClr val="bg1"/>
                </a:solidFill>
              </a:rPr>
              <a:t>The </a:t>
            </a:r>
            <a:r>
              <a:rPr lang="fr-FR" sz="1600" dirty="0" err="1">
                <a:solidFill>
                  <a:schemeClr val="bg1"/>
                </a:solidFill>
              </a:rPr>
              <a:t>object</a:t>
            </a:r>
            <a:r>
              <a:rPr lang="fr-FR" sz="1600" dirty="0">
                <a:solidFill>
                  <a:schemeClr val="bg1"/>
                </a:solidFill>
              </a:rPr>
              <a:t> </a:t>
            </a:r>
            <a:r>
              <a:rPr lang="fr-FR" sz="1600" dirty="0" err="1">
                <a:solidFill>
                  <a:schemeClr val="bg1"/>
                </a:solidFill>
              </a:rPr>
              <a:t>is</a:t>
            </a:r>
            <a:r>
              <a:rPr lang="fr-FR" sz="1600" dirty="0">
                <a:solidFill>
                  <a:schemeClr val="bg1"/>
                </a:solidFill>
              </a:rPr>
              <a:t> more </a:t>
            </a:r>
            <a:r>
              <a:rPr lang="fr-FR" sz="1600" dirty="0" err="1">
                <a:solidFill>
                  <a:schemeClr val="bg1"/>
                </a:solidFill>
              </a:rPr>
              <a:t>extended</a:t>
            </a:r>
            <a:r>
              <a:rPr lang="fr-FR" sz="1600" dirty="0">
                <a:solidFill>
                  <a:schemeClr val="bg1"/>
                </a:solidFill>
              </a:rPr>
              <a:t> at 10µm </a:t>
            </a:r>
            <a:r>
              <a:rPr lang="fr-FR" sz="1600" dirty="0" err="1">
                <a:solidFill>
                  <a:schemeClr val="bg1"/>
                </a:solidFill>
              </a:rPr>
              <a:t>where</a:t>
            </a:r>
            <a:r>
              <a:rPr lang="fr-FR" sz="1600" dirty="0">
                <a:solidFill>
                  <a:schemeClr val="bg1"/>
                </a:solidFill>
              </a:rPr>
              <a:t> the large </a:t>
            </a:r>
            <a:r>
              <a:rPr lang="fr-FR" sz="1600" dirty="0" err="1">
                <a:solidFill>
                  <a:schemeClr val="bg1"/>
                </a:solidFill>
              </a:rPr>
              <a:t>circumstellar</a:t>
            </a:r>
            <a:r>
              <a:rPr lang="fr-FR" sz="1600" dirty="0">
                <a:solidFill>
                  <a:schemeClr val="bg1"/>
                </a:solidFill>
              </a:rPr>
              <a:t> </a:t>
            </a:r>
            <a:r>
              <a:rPr lang="fr-FR" sz="1600" dirty="0" err="1">
                <a:solidFill>
                  <a:schemeClr val="bg1"/>
                </a:solidFill>
              </a:rPr>
              <a:t>disk</a:t>
            </a:r>
            <a:r>
              <a:rPr lang="fr-FR" sz="1600" dirty="0">
                <a:solidFill>
                  <a:schemeClr val="bg1"/>
                </a:solidFill>
              </a:rPr>
              <a:t>  </a:t>
            </a:r>
            <a:r>
              <a:rPr lang="fr-FR" sz="1600" dirty="0" err="1">
                <a:solidFill>
                  <a:schemeClr val="bg1"/>
                </a:solidFill>
              </a:rPr>
              <a:t>dominates</a:t>
            </a:r>
            <a:r>
              <a:rPr lang="fr-FR" sz="1600" dirty="0">
                <a:solidFill>
                  <a:schemeClr val="bg1"/>
                </a:solidFill>
              </a:rPr>
              <a:t> the </a:t>
            </a:r>
            <a:r>
              <a:rPr lang="fr-FR" sz="1600" dirty="0" err="1">
                <a:solidFill>
                  <a:schemeClr val="bg1"/>
                </a:solidFill>
              </a:rPr>
              <a:t>emission</a:t>
            </a:r>
            <a:endParaRPr lang="en-US" sz="1600" dirty="0">
              <a:solidFill>
                <a:schemeClr val="bg1"/>
              </a:solidFill>
            </a:endParaRPr>
          </a:p>
        </p:txBody>
      </p:sp>
    </p:spTree>
    <p:extLst>
      <p:ext uri="{BB962C8B-B14F-4D97-AF65-F5344CB8AC3E}">
        <p14:creationId xmlns:p14="http://schemas.microsoft.com/office/powerpoint/2010/main" val="4055978469"/>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44EA6AAD-445D-4229-8F4C-9ECC838912C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 y="0"/>
            <a:ext cx="12191998" cy="6857998"/>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13" name="Ellipse 12">
            <a:extLst>
              <a:ext uri="{FF2B5EF4-FFF2-40B4-BE49-F238E27FC236}">
                <a16:creationId xmlns:a16="http://schemas.microsoft.com/office/drawing/2014/main" id="{8E93A6EC-68BD-437A-AF7E-3681FE745CD2}"/>
              </a:ext>
            </a:extLst>
          </p:cNvPr>
          <p:cNvSpPr/>
          <p:nvPr/>
        </p:nvSpPr>
        <p:spPr>
          <a:xfrm rot="18822628">
            <a:off x="8125465" y="2782987"/>
            <a:ext cx="731134" cy="734386"/>
          </a:xfrm>
          <a:prstGeom prst="ellipse">
            <a:avLst/>
          </a:prstGeom>
          <a:solidFill>
            <a:srgbClr val="FF0000">
              <a:alpha val="3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ECC1077-7362-48D1-BDFC-1631EBA757CE}"/>
              </a:ext>
            </a:extLst>
          </p:cNvPr>
          <p:cNvSpPr/>
          <p:nvPr/>
        </p:nvSpPr>
        <p:spPr>
          <a:xfrm>
            <a:off x="5362855" y="2170532"/>
            <a:ext cx="6096000" cy="461665"/>
          </a:xfrm>
          <a:prstGeom prst="rect">
            <a:avLst/>
          </a:prstGeom>
        </p:spPr>
        <p:txBody>
          <a:bodyPr>
            <a:spAutoFit/>
          </a:bodyPr>
          <a:lstStyle/>
          <a:p>
            <a:r>
              <a:rPr lang="en-US" sz="2400" dirty="0"/>
              <a:t>V = 0  </a:t>
            </a:r>
            <a:r>
              <a:rPr lang="en-US" sz="2400" dirty="0">
                <a:sym typeface="Wingdings" panose="05000000000000000000" pitchFamily="2" charset="2"/>
              </a:rPr>
              <a:t></a:t>
            </a:r>
            <a:r>
              <a:rPr lang="en-US" sz="2400" dirty="0"/>
              <a:t> Spatial Frequency B/</a:t>
            </a:r>
            <a:r>
              <a:rPr lang="el-GR" sz="2400" dirty="0"/>
              <a:t>λ</a:t>
            </a:r>
            <a:r>
              <a:rPr lang="fr-FR" sz="2400" dirty="0"/>
              <a:t> = 158.3  M</a:t>
            </a:r>
            <a:r>
              <a:rPr lang="el-GR" sz="2400" dirty="0"/>
              <a:t>λ</a:t>
            </a:r>
            <a:endParaRPr lang="en-US" sz="2400" dirty="0"/>
          </a:p>
        </p:txBody>
      </p:sp>
      <p:sp>
        <p:nvSpPr>
          <p:cNvPr id="22" name="Rectangle 21">
            <a:extLst>
              <a:ext uri="{FF2B5EF4-FFF2-40B4-BE49-F238E27FC236}">
                <a16:creationId xmlns:a16="http://schemas.microsoft.com/office/drawing/2014/main" id="{04873D86-6A2B-4D65-BC54-EB67ED868030}"/>
              </a:ext>
            </a:extLst>
          </p:cNvPr>
          <p:cNvSpPr/>
          <p:nvPr/>
        </p:nvSpPr>
        <p:spPr>
          <a:xfrm>
            <a:off x="1456533" y="3239682"/>
            <a:ext cx="6096000" cy="461665"/>
          </a:xfrm>
          <a:prstGeom prst="rect">
            <a:avLst/>
          </a:prstGeom>
        </p:spPr>
        <p:txBody>
          <a:bodyPr>
            <a:spAutoFit/>
          </a:bodyPr>
          <a:lstStyle/>
          <a:p>
            <a:r>
              <a:rPr lang="el-GR" sz="2400" dirty="0"/>
              <a:t>θ</a:t>
            </a:r>
            <a:r>
              <a:rPr lang="fr-FR" sz="2400" dirty="0"/>
              <a:t> </a:t>
            </a:r>
            <a:r>
              <a:rPr lang="el-GR" sz="2400" dirty="0"/>
              <a:t>≈</a:t>
            </a:r>
            <a:r>
              <a:rPr lang="fr-FR" sz="2400" dirty="0"/>
              <a:t> 250/158.</a:t>
            </a:r>
            <a:r>
              <a:rPr lang="en-US" sz="2400" dirty="0"/>
              <a:t>3 </a:t>
            </a:r>
            <a:r>
              <a:rPr lang="el-GR" sz="2400" dirty="0"/>
              <a:t>≈</a:t>
            </a:r>
            <a:r>
              <a:rPr lang="fr-FR" sz="2400" dirty="0"/>
              <a:t> 1.58 mas </a:t>
            </a:r>
            <a:r>
              <a:rPr lang="en-US" sz="2400" dirty="0"/>
              <a:t> </a:t>
            </a:r>
            <a:endParaRPr lang="fr-FR" sz="2400" dirty="0"/>
          </a:p>
        </p:txBody>
      </p:sp>
    </p:spTree>
    <p:extLst>
      <p:ext uri="{BB962C8B-B14F-4D97-AF65-F5344CB8AC3E}">
        <p14:creationId xmlns:p14="http://schemas.microsoft.com/office/powerpoint/2010/main" val="1546646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738F0B64-1CE0-4565-8B84-6B72CC80E3DB}"/>
              </a:ext>
            </a:extLst>
          </p:cNvPr>
          <p:cNvPicPr>
            <a:picLocks noChangeAspect="1"/>
          </p:cNvPicPr>
          <p:nvPr/>
        </p:nvPicPr>
        <p:blipFill>
          <a:blip r:embed="rId2"/>
          <a:stretch>
            <a:fillRect/>
          </a:stretch>
        </p:blipFill>
        <p:spPr>
          <a:xfrm>
            <a:off x="0" y="0"/>
            <a:ext cx="12192000" cy="6858000"/>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grpSp>
        <p:nvGrpSpPr>
          <p:cNvPr id="6" name="Groupe 5">
            <a:extLst>
              <a:ext uri="{FF2B5EF4-FFF2-40B4-BE49-F238E27FC236}">
                <a16:creationId xmlns:a16="http://schemas.microsoft.com/office/drawing/2014/main" id="{AC4A1A56-9917-41DF-86D8-6E84C074BCC2}"/>
              </a:ext>
            </a:extLst>
          </p:cNvPr>
          <p:cNvGrpSpPr/>
          <p:nvPr/>
        </p:nvGrpSpPr>
        <p:grpSpPr>
          <a:xfrm>
            <a:off x="451262" y="2054431"/>
            <a:ext cx="3087585" cy="3348842"/>
            <a:chOff x="451262" y="2054431"/>
            <a:chExt cx="3087585" cy="3348842"/>
          </a:xfrm>
        </p:grpSpPr>
        <p:sp>
          <p:nvSpPr>
            <p:cNvPr id="4" name="Rectangle 3">
              <a:extLst>
                <a:ext uri="{FF2B5EF4-FFF2-40B4-BE49-F238E27FC236}">
                  <a16:creationId xmlns:a16="http://schemas.microsoft.com/office/drawing/2014/main" id="{9EAB5370-A378-4297-A0A5-7B1DA2097651}"/>
                </a:ext>
              </a:extLst>
            </p:cNvPr>
            <p:cNvSpPr/>
            <p:nvPr/>
          </p:nvSpPr>
          <p:spPr>
            <a:xfrm>
              <a:off x="451262" y="2054431"/>
              <a:ext cx="3087585" cy="3348842"/>
            </a:xfrm>
            <a:prstGeom prst="rect">
              <a:avLst/>
            </a:prstGeom>
            <a:solidFill>
              <a:srgbClr val="92D050">
                <a:alpha val="5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ZoneTexte 9">
              <a:extLst>
                <a:ext uri="{FF2B5EF4-FFF2-40B4-BE49-F238E27FC236}">
                  <a16:creationId xmlns:a16="http://schemas.microsoft.com/office/drawing/2014/main" id="{D1AEB78B-7FE4-4E50-924C-1DD5AEF4B8A5}"/>
                </a:ext>
              </a:extLst>
            </p:cNvPr>
            <p:cNvSpPr txBox="1"/>
            <p:nvPr/>
          </p:nvSpPr>
          <p:spPr>
            <a:xfrm>
              <a:off x="740294" y="2392984"/>
              <a:ext cx="1751954" cy="646331"/>
            </a:xfrm>
            <a:prstGeom prst="rect">
              <a:avLst/>
            </a:prstGeom>
            <a:noFill/>
          </p:spPr>
          <p:txBody>
            <a:bodyPr wrap="none" rtlCol="0">
              <a:spAutoFit/>
            </a:bodyPr>
            <a:lstStyle/>
            <a:p>
              <a:r>
                <a:rPr lang="fr-FR" dirty="0"/>
                <a:t>Positive </a:t>
              </a:r>
              <a:r>
                <a:rPr lang="fr-FR" dirty="0" err="1"/>
                <a:t>Visibility</a:t>
              </a:r>
              <a:endParaRPr lang="fr-FR" dirty="0"/>
            </a:p>
            <a:p>
              <a:r>
                <a:rPr lang="fr-FR" dirty="0"/>
                <a:t>Phase = 0°</a:t>
              </a:r>
              <a:endParaRPr lang="en-US" dirty="0"/>
            </a:p>
          </p:txBody>
        </p:sp>
      </p:grpSp>
      <p:grpSp>
        <p:nvGrpSpPr>
          <p:cNvPr id="16" name="Groupe 15">
            <a:extLst>
              <a:ext uri="{FF2B5EF4-FFF2-40B4-BE49-F238E27FC236}">
                <a16:creationId xmlns:a16="http://schemas.microsoft.com/office/drawing/2014/main" id="{D4855247-C3BC-4DC4-BD2E-4E3D5BF14C66}"/>
              </a:ext>
            </a:extLst>
          </p:cNvPr>
          <p:cNvGrpSpPr/>
          <p:nvPr/>
        </p:nvGrpSpPr>
        <p:grpSpPr>
          <a:xfrm>
            <a:off x="3568535" y="2054431"/>
            <a:ext cx="2612572" cy="3348842"/>
            <a:chOff x="3568535" y="2054431"/>
            <a:chExt cx="2612572" cy="3348842"/>
          </a:xfrm>
        </p:grpSpPr>
        <p:sp>
          <p:nvSpPr>
            <p:cNvPr id="8" name="Rectangle 7">
              <a:extLst>
                <a:ext uri="{FF2B5EF4-FFF2-40B4-BE49-F238E27FC236}">
                  <a16:creationId xmlns:a16="http://schemas.microsoft.com/office/drawing/2014/main" id="{E27EDA8D-2FFF-4725-B0AE-4BF67038F94C}"/>
                </a:ext>
              </a:extLst>
            </p:cNvPr>
            <p:cNvSpPr/>
            <p:nvPr/>
          </p:nvSpPr>
          <p:spPr>
            <a:xfrm>
              <a:off x="3568535" y="2054431"/>
              <a:ext cx="2612572" cy="3348842"/>
            </a:xfrm>
            <a:prstGeom prst="rect">
              <a:avLst/>
            </a:prstGeom>
            <a:solidFill>
              <a:srgbClr val="FF0000">
                <a:alpha val="5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ZoneTexte 11">
              <a:extLst>
                <a:ext uri="{FF2B5EF4-FFF2-40B4-BE49-F238E27FC236}">
                  <a16:creationId xmlns:a16="http://schemas.microsoft.com/office/drawing/2014/main" id="{9C212B4E-02D5-4A41-93A0-5C3A0F348E85}"/>
                </a:ext>
              </a:extLst>
            </p:cNvPr>
            <p:cNvSpPr txBox="1"/>
            <p:nvPr/>
          </p:nvSpPr>
          <p:spPr>
            <a:xfrm>
              <a:off x="3916363" y="2392985"/>
              <a:ext cx="1851148" cy="646331"/>
            </a:xfrm>
            <a:prstGeom prst="rect">
              <a:avLst/>
            </a:prstGeom>
            <a:noFill/>
          </p:spPr>
          <p:txBody>
            <a:bodyPr wrap="none" rtlCol="0">
              <a:spAutoFit/>
            </a:bodyPr>
            <a:lstStyle/>
            <a:p>
              <a:r>
                <a:rPr lang="fr-FR" dirty="0" err="1"/>
                <a:t>Negative</a:t>
              </a:r>
              <a:r>
                <a:rPr lang="fr-FR" dirty="0"/>
                <a:t> </a:t>
              </a:r>
              <a:r>
                <a:rPr lang="fr-FR" dirty="0" err="1"/>
                <a:t>Visibility</a:t>
              </a:r>
              <a:endParaRPr lang="fr-FR" dirty="0"/>
            </a:p>
            <a:p>
              <a:r>
                <a:rPr lang="fr-FR" dirty="0"/>
                <a:t>Phase = 180°</a:t>
              </a:r>
              <a:endParaRPr lang="en-US" dirty="0"/>
            </a:p>
          </p:txBody>
        </p:sp>
      </p:grpSp>
      <p:grpSp>
        <p:nvGrpSpPr>
          <p:cNvPr id="17" name="Groupe 16">
            <a:extLst>
              <a:ext uri="{FF2B5EF4-FFF2-40B4-BE49-F238E27FC236}">
                <a16:creationId xmlns:a16="http://schemas.microsoft.com/office/drawing/2014/main" id="{96B29A50-7FAB-454E-BE5B-5CEEE8CA6767}"/>
              </a:ext>
            </a:extLst>
          </p:cNvPr>
          <p:cNvGrpSpPr/>
          <p:nvPr/>
        </p:nvGrpSpPr>
        <p:grpSpPr>
          <a:xfrm>
            <a:off x="6210795" y="2054431"/>
            <a:ext cx="2612572" cy="3348842"/>
            <a:chOff x="6210795" y="2054431"/>
            <a:chExt cx="2612572" cy="3348842"/>
          </a:xfrm>
        </p:grpSpPr>
        <p:sp>
          <p:nvSpPr>
            <p:cNvPr id="7" name="Rectangle 6">
              <a:extLst>
                <a:ext uri="{FF2B5EF4-FFF2-40B4-BE49-F238E27FC236}">
                  <a16:creationId xmlns:a16="http://schemas.microsoft.com/office/drawing/2014/main" id="{7040597D-6F2F-4BAB-BF4E-64F6DB4B3E8C}"/>
                </a:ext>
              </a:extLst>
            </p:cNvPr>
            <p:cNvSpPr/>
            <p:nvPr/>
          </p:nvSpPr>
          <p:spPr>
            <a:xfrm>
              <a:off x="6210795" y="2054431"/>
              <a:ext cx="2612572" cy="3348842"/>
            </a:xfrm>
            <a:prstGeom prst="rect">
              <a:avLst/>
            </a:prstGeom>
            <a:solidFill>
              <a:srgbClr val="92D050">
                <a:alpha val="5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ZoneTexte 12">
              <a:extLst>
                <a:ext uri="{FF2B5EF4-FFF2-40B4-BE49-F238E27FC236}">
                  <a16:creationId xmlns:a16="http://schemas.microsoft.com/office/drawing/2014/main" id="{313CCA3B-8453-48FC-A6F8-C64845BF6600}"/>
                </a:ext>
              </a:extLst>
            </p:cNvPr>
            <p:cNvSpPr txBox="1"/>
            <p:nvPr/>
          </p:nvSpPr>
          <p:spPr>
            <a:xfrm>
              <a:off x="6641104" y="2459503"/>
              <a:ext cx="1751954" cy="646331"/>
            </a:xfrm>
            <a:prstGeom prst="rect">
              <a:avLst/>
            </a:prstGeom>
            <a:noFill/>
          </p:spPr>
          <p:txBody>
            <a:bodyPr wrap="none" rtlCol="0">
              <a:spAutoFit/>
            </a:bodyPr>
            <a:lstStyle/>
            <a:p>
              <a:r>
                <a:rPr lang="fr-FR" dirty="0"/>
                <a:t>Positive </a:t>
              </a:r>
              <a:r>
                <a:rPr lang="fr-FR" dirty="0" err="1"/>
                <a:t>Visibility</a:t>
              </a:r>
              <a:endParaRPr lang="fr-FR" dirty="0"/>
            </a:p>
            <a:p>
              <a:r>
                <a:rPr lang="fr-FR" dirty="0"/>
                <a:t>Phase = 0°</a:t>
              </a:r>
              <a:endParaRPr lang="en-US" dirty="0"/>
            </a:p>
          </p:txBody>
        </p:sp>
      </p:grpSp>
      <p:grpSp>
        <p:nvGrpSpPr>
          <p:cNvPr id="18" name="Groupe 17">
            <a:extLst>
              <a:ext uri="{FF2B5EF4-FFF2-40B4-BE49-F238E27FC236}">
                <a16:creationId xmlns:a16="http://schemas.microsoft.com/office/drawing/2014/main" id="{D1E7720A-6F6A-47D1-8CB9-4132C8EA8C29}"/>
              </a:ext>
            </a:extLst>
          </p:cNvPr>
          <p:cNvGrpSpPr/>
          <p:nvPr/>
        </p:nvGrpSpPr>
        <p:grpSpPr>
          <a:xfrm>
            <a:off x="8853055" y="2054431"/>
            <a:ext cx="2612572" cy="3348842"/>
            <a:chOff x="8853055" y="2054431"/>
            <a:chExt cx="2612572" cy="3348842"/>
          </a:xfrm>
        </p:grpSpPr>
        <p:sp>
          <p:nvSpPr>
            <p:cNvPr id="9" name="Rectangle 8">
              <a:extLst>
                <a:ext uri="{FF2B5EF4-FFF2-40B4-BE49-F238E27FC236}">
                  <a16:creationId xmlns:a16="http://schemas.microsoft.com/office/drawing/2014/main" id="{BDA24F6D-B045-45B2-AC64-E9F17ED07757}"/>
                </a:ext>
              </a:extLst>
            </p:cNvPr>
            <p:cNvSpPr/>
            <p:nvPr/>
          </p:nvSpPr>
          <p:spPr>
            <a:xfrm>
              <a:off x="8853055" y="2054431"/>
              <a:ext cx="2612572" cy="3348842"/>
            </a:xfrm>
            <a:prstGeom prst="rect">
              <a:avLst/>
            </a:prstGeom>
            <a:solidFill>
              <a:srgbClr val="FF0000">
                <a:alpha val="5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ZoneTexte 13">
              <a:extLst>
                <a:ext uri="{FF2B5EF4-FFF2-40B4-BE49-F238E27FC236}">
                  <a16:creationId xmlns:a16="http://schemas.microsoft.com/office/drawing/2014/main" id="{717D5C16-5956-4181-9C90-AE22CB395174}"/>
                </a:ext>
              </a:extLst>
            </p:cNvPr>
            <p:cNvSpPr txBox="1"/>
            <p:nvPr/>
          </p:nvSpPr>
          <p:spPr>
            <a:xfrm>
              <a:off x="9253676" y="2459503"/>
              <a:ext cx="1851148" cy="646331"/>
            </a:xfrm>
            <a:prstGeom prst="rect">
              <a:avLst/>
            </a:prstGeom>
            <a:noFill/>
          </p:spPr>
          <p:txBody>
            <a:bodyPr wrap="none" rtlCol="0">
              <a:spAutoFit/>
            </a:bodyPr>
            <a:lstStyle/>
            <a:p>
              <a:r>
                <a:rPr lang="fr-FR" dirty="0" err="1"/>
                <a:t>Negative</a:t>
              </a:r>
              <a:r>
                <a:rPr lang="fr-FR" dirty="0"/>
                <a:t> </a:t>
              </a:r>
              <a:r>
                <a:rPr lang="fr-FR" dirty="0" err="1"/>
                <a:t>Visibility</a:t>
              </a:r>
              <a:endParaRPr lang="fr-FR" dirty="0"/>
            </a:p>
            <a:p>
              <a:r>
                <a:rPr lang="fr-FR" dirty="0"/>
                <a:t>Phase = 180°</a:t>
              </a:r>
              <a:endParaRPr lang="en-US" dirty="0"/>
            </a:p>
          </p:txBody>
        </p:sp>
      </p:grpSp>
      <mc:AlternateContent xmlns:mc="http://schemas.openxmlformats.org/markup-compatibility/2006" xmlns:a14="http://schemas.microsoft.com/office/drawing/2010/main">
        <mc:Choice Requires="a14">
          <p:sp>
            <p:nvSpPr>
              <p:cNvPr id="15" name="ZoneTexte 14">
                <a:extLst>
                  <a:ext uri="{FF2B5EF4-FFF2-40B4-BE49-F238E27FC236}">
                    <a16:creationId xmlns:a16="http://schemas.microsoft.com/office/drawing/2014/main" id="{2C5580E8-66DF-42A1-AB08-E651D3B67AE5}"/>
                  </a:ext>
                </a:extLst>
              </p:cNvPr>
              <p:cNvSpPr txBox="1"/>
              <p:nvPr/>
            </p:nvSpPr>
            <p:spPr>
              <a:xfrm>
                <a:off x="8567057" y="4139895"/>
                <a:ext cx="3087585" cy="598434"/>
              </a:xfrm>
              <a:prstGeom prst="rect">
                <a:avLst/>
              </a:prstGeom>
              <a:noFill/>
            </p:spPr>
            <p:txBody>
              <a:bodyPr wrap="square" lIns="0" tIns="0" rIns="0" bIns="0" rtlCol="0">
                <a:spAutoFit/>
              </a:bodyPr>
              <a:lstStyle/>
              <a:p>
                <a:r>
                  <a:rPr lang="en-US" sz="2400" dirty="0">
                    <a:solidFill>
                      <a:schemeClr val="tx1"/>
                    </a:solidFill>
                  </a:rPr>
                  <a:t>V(</a:t>
                </a:r>
                <a:r>
                  <a:rPr lang="el-GR" sz="2400" dirty="0">
                    <a:solidFill>
                      <a:schemeClr val="tx1"/>
                    </a:solidFill>
                  </a:rPr>
                  <a:t>ρ</a:t>
                </a:r>
                <a14:m>
                  <m:oMath xmlns:m="http://schemas.openxmlformats.org/officeDocument/2006/math">
                    <m:r>
                      <a:rPr lang="fr-FR" sz="2400" b="0" i="0" smtClean="0">
                        <a:solidFill>
                          <a:schemeClr val="tx1"/>
                        </a:solidFill>
                        <a:latin typeface="Cambria Math" panose="02040503050406030204" pitchFamily="18" charset="0"/>
                      </a:rPr>
                      <m:t>)=2</m:t>
                    </m:r>
                    <m:f>
                      <m:fPr>
                        <m:ctrlPr>
                          <a:rPr lang="en-US" sz="2400" i="1" smtClean="0">
                            <a:solidFill>
                              <a:schemeClr val="tx1"/>
                            </a:solidFill>
                            <a:latin typeface="Cambria Math" panose="02040503050406030204" pitchFamily="18" charset="0"/>
                          </a:rPr>
                        </m:ctrlPr>
                      </m:fPr>
                      <m:num>
                        <m:sSub>
                          <m:sSubPr>
                            <m:ctrlPr>
                              <a:rPr lang="en-US" sz="2400" i="1" smtClean="0">
                                <a:solidFill>
                                  <a:schemeClr val="tx1"/>
                                </a:solidFill>
                                <a:latin typeface="Cambria Math" panose="02040503050406030204" pitchFamily="18" charset="0"/>
                              </a:rPr>
                            </m:ctrlPr>
                          </m:sSubPr>
                          <m:e>
                            <m:r>
                              <a:rPr lang="fr-FR" sz="2400" b="0" i="1" smtClean="0">
                                <a:solidFill>
                                  <a:schemeClr val="tx1"/>
                                </a:solidFill>
                                <a:latin typeface="Cambria Math" panose="02040503050406030204" pitchFamily="18" charset="0"/>
                              </a:rPr>
                              <m:t>𝐽</m:t>
                            </m:r>
                          </m:e>
                          <m:sub>
                            <m:r>
                              <a:rPr lang="fr-FR" sz="2400" b="0" i="1" smtClean="0">
                                <a:solidFill>
                                  <a:schemeClr val="tx1"/>
                                </a:solidFill>
                                <a:latin typeface="Cambria Math" panose="02040503050406030204" pitchFamily="18" charset="0"/>
                              </a:rPr>
                              <m:t>1(</m:t>
                            </m:r>
                            <m:r>
                              <m:rPr>
                                <m:sty m:val="p"/>
                              </m:rPr>
                              <a:rPr lang="el-GR" sz="2400" b="0" i="1" smtClean="0">
                                <a:solidFill>
                                  <a:schemeClr val="tx1"/>
                                </a:solidFill>
                                <a:latin typeface="Cambria Math" panose="02040503050406030204" pitchFamily="18" charset="0"/>
                              </a:rPr>
                              <m:t>πρθ</m:t>
                            </m:r>
                            <m:r>
                              <a:rPr lang="fr-FR" sz="2400" b="0" i="1" smtClean="0">
                                <a:solidFill>
                                  <a:schemeClr val="tx1"/>
                                </a:solidFill>
                                <a:latin typeface="Cambria Math" panose="02040503050406030204" pitchFamily="18" charset="0"/>
                              </a:rPr>
                              <m:t>)</m:t>
                            </m:r>
                          </m:sub>
                        </m:sSub>
                      </m:num>
                      <m:den>
                        <m:r>
                          <m:rPr>
                            <m:sty m:val="p"/>
                          </m:rPr>
                          <a:rPr lang="el-GR" sz="2400" b="0" i="1" smtClean="0">
                            <a:solidFill>
                              <a:schemeClr val="tx1"/>
                            </a:solidFill>
                            <a:latin typeface="Cambria Math" panose="02040503050406030204" pitchFamily="18" charset="0"/>
                          </a:rPr>
                          <m:t>πρθ</m:t>
                        </m:r>
                      </m:den>
                    </m:f>
                  </m:oMath>
                </a14:m>
                <a:endParaRPr lang="en-US" sz="2400" dirty="0">
                  <a:solidFill>
                    <a:schemeClr val="tx1"/>
                  </a:solidFill>
                </a:endParaRPr>
              </a:p>
            </p:txBody>
          </p:sp>
        </mc:Choice>
        <mc:Fallback xmlns="">
          <p:sp>
            <p:nvSpPr>
              <p:cNvPr id="15" name="ZoneTexte 14">
                <a:extLst>
                  <a:ext uri="{FF2B5EF4-FFF2-40B4-BE49-F238E27FC236}">
                    <a16:creationId xmlns:a16="http://schemas.microsoft.com/office/drawing/2014/main" id="{2C5580E8-66DF-42A1-AB08-E651D3B67AE5}"/>
                  </a:ext>
                </a:extLst>
              </p:cNvPr>
              <p:cNvSpPr txBox="1">
                <a:spLocks noRot="1" noChangeAspect="1" noMove="1" noResize="1" noEditPoints="1" noAdjustHandles="1" noChangeArrowheads="1" noChangeShapeType="1" noTextEdit="1"/>
              </p:cNvSpPr>
              <p:nvPr/>
            </p:nvSpPr>
            <p:spPr>
              <a:xfrm>
                <a:off x="8567057" y="4139895"/>
                <a:ext cx="3087585" cy="598434"/>
              </a:xfrm>
              <a:prstGeom prst="rect">
                <a:avLst/>
              </a:prstGeom>
              <a:blipFill>
                <a:blip r:embed="rId3"/>
                <a:stretch>
                  <a:fillRect l="-5917" b="-10204"/>
                </a:stretch>
              </a:blipFill>
            </p:spPr>
            <p:txBody>
              <a:bodyPr/>
              <a:lstStyle/>
              <a:p>
                <a:r>
                  <a:rPr lang="en-US">
                    <a:noFill/>
                  </a:rPr>
                  <a:t> </a:t>
                </a:r>
              </a:p>
            </p:txBody>
          </p:sp>
        </mc:Fallback>
      </mc:AlternateContent>
      <p:sp>
        <p:nvSpPr>
          <p:cNvPr id="19" name="ZoneTexte 18">
            <a:extLst>
              <a:ext uri="{FF2B5EF4-FFF2-40B4-BE49-F238E27FC236}">
                <a16:creationId xmlns:a16="http://schemas.microsoft.com/office/drawing/2014/main" id="{618379AF-C6A2-4769-9FDE-1B05663ACE68}"/>
              </a:ext>
            </a:extLst>
          </p:cNvPr>
          <p:cNvSpPr txBox="1"/>
          <p:nvPr/>
        </p:nvSpPr>
        <p:spPr>
          <a:xfrm>
            <a:off x="779799" y="4197012"/>
            <a:ext cx="4987712" cy="923330"/>
          </a:xfrm>
          <a:prstGeom prst="rect">
            <a:avLst/>
          </a:prstGeom>
          <a:noFill/>
        </p:spPr>
        <p:txBody>
          <a:bodyPr wrap="none" rtlCol="0">
            <a:spAutoFit/>
          </a:bodyPr>
          <a:lstStyle/>
          <a:p>
            <a:r>
              <a:rPr lang="fr-FR" dirty="0"/>
              <a:t>Centro-</a:t>
            </a:r>
            <a:r>
              <a:rPr lang="fr-FR" dirty="0" err="1"/>
              <a:t>symmetric</a:t>
            </a:r>
            <a:r>
              <a:rPr lang="fr-FR" dirty="0"/>
              <a:t> </a:t>
            </a:r>
            <a:r>
              <a:rPr lang="fr-FR" dirty="0" err="1"/>
              <a:t>object</a:t>
            </a:r>
            <a:r>
              <a:rPr lang="fr-FR" dirty="0"/>
              <a:t> </a:t>
            </a:r>
            <a:r>
              <a:rPr lang="fr-FR" dirty="0">
                <a:sym typeface="Wingdings" panose="05000000000000000000" pitchFamily="2" charset="2"/>
              </a:rPr>
              <a:t> Real Fourier </a:t>
            </a:r>
            <a:r>
              <a:rPr lang="fr-FR" dirty="0" err="1">
                <a:sym typeface="Wingdings" panose="05000000000000000000" pitchFamily="2" charset="2"/>
              </a:rPr>
              <a:t>Transform</a:t>
            </a:r>
            <a:endParaRPr lang="fr-FR" dirty="0">
              <a:sym typeface="Wingdings" panose="05000000000000000000" pitchFamily="2" charset="2"/>
            </a:endParaRPr>
          </a:p>
          <a:p>
            <a:r>
              <a:rPr lang="fr-FR" dirty="0">
                <a:sym typeface="Wingdings" panose="05000000000000000000" pitchFamily="2" charset="2"/>
              </a:rPr>
              <a:t>Phase=0° (positive </a:t>
            </a:r>
            <a:r>
              <a:rPr lang="fr-FR" dirty="0" err="1">
                <a:sym typeface="Wingdings" panose="05000000000000000000" pitchFamily="2" charset="2"/>
              </a:rPr>
              <a:t>number</a:t>
            </a:r>
            <a:r>
              <a:rPr lang="fr-FR" dirty="0">
                <a:sym typeface="Wingdings" panose="05000000000000000000" pitchFamily="2" charset="2"/>
              </a:rPr>
              <a:t>)</a:t>
            </a:r>
          </a:p>
          <a:p>
            <a:r>
              <a:rPr lang="fr-FR" dirty="0">
                <a:sym typeface="Wingdings" panose="05000000000000000000" pitchFamily="2" charset="2"/>
              </a:rPr>
              <a:t>Phase=180° (</a:t>
            </a:r>
            <a:r>
              <a:rPr lang="fr-FR" dirty="0" err="1">
                <a:sym typeface="Wingdings" panose="05000000000000000000" pitchFamily="2" charset="2"/>
              </a:rPr>
              <a:t>negative</a:t>
            </a:r>
            <a:r>
              <a:rPr lang="fr-FR" dirty="0">
                <a:sym typeface="Wingdings" panose="05000000000000000000" pitchFamily="2" charset="2"/>
              </a:rPr>
              <a:t> </a:t>
            </a:r>
            <a:r>
              <a:rPr lang="fr-FR" dirty="0" err="1">
                <a:sym typeface="Wingdings" panose="05000000000000000000" pitchFamily="2" charset="2"/>
              </a:rPr>
              <a:t>number</a:t>
            </a:r>
            <a:r>
              <a:rPr lang="fr-FR" dirty="0">
                <a:sym typeface="Wingdings" panose="05000000000000000000" pitchFamily="2" charset="2"/>
              </a:rPr>
              <a:t>)</a:t>
            </a:r>
            <a:endParaRPr lang="en-US" dirty="0"/>
          </a:p>
        </p:txBody>
      </p:sp>
    </p:spTree>
    <p:extLst>
      <p:ext uri="{BB962C8B-B14F-4D97-AF65-F5344CB8AC3E}">
        <p14:creationId xmlns:p14="http://schemas.microsoft.com/office/powerpoint/2010/main" val="793497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54710CD4-D735-4BE5-A0D6-61E75B5D5135}"/>
              </a:ext>
            </a:extLst>
          </p:cNvPr>
          <p:cNvPicPr>
            <a:picLocks noChangeAspect="1"/>
          </p:cNvPicPr>
          <p:nvPr/>
        </p:nvPicPr>
        <p:blipFill>
          <a:blip r:embed="rId2"/>
          <a:stretch>
            <a:fillRect/>
          </a:stretch>
        </p:blipFill>
        <p:spPr>
          <a:xfrm>
            <a:off x="129596" y="496374"/>
            <a:ext cx="6511233" cy="359831"/>
          </a:xfrm>
          <a:prstGeom prst="rect">
            <a:avLst/>
          </a:prstGeom>
        </p:spPr>
      </p:pic>
      <p:pic>
        <p:nvPicPr>
          <p:cNvPr id="10" name="Image 9">
            <a:extLst>
              <a:ext uri="{FF2B5EF4-FFF2-40B4-BE49-F238E27FC236}">
                <a16:creationId xmlns:a16="http://schemas.microsoft.com/office/drawing/2014/main" id="{6499CF3D-4ABE-4F93-841D-658FEA9DD2B5}"/>
              </a:ext>
            </a:extLst>
          </p:cNvPr>
          <p:cNvPicPr>
            <a:picLocks noChangeAspect="1"/>
          </p:cNvPicPr>
          <p:nvPr/>
        </p:nvPicPr>
        <p:blipFill>
          <a:blip r:embed="rId3"/>
          <a:stretch>
            <a:fillRect/>
          </a:stretch>
        </p:blipFill>
        <p:spPr>
          <a:xfrm>
            <a:off x="129596" y="922529"/>
            <a:ext cx="6511233" cy="671794"/>
          </a:xfrm>
          <a:prstGeom prst="rect">
            <a:avLst/>
          </a:prstGeom>
        </p:spPr>
      </p:pic>
      <p:pic>
        <p:nvPicPr>
          <p:cNvPr id="12" name="Image 11">
            <a:extLst>
              <a:ext uri="{FF2B5EF4-FFF2-40B4-BE49-F238E27FC236}">
                <a16:creationId xmlns:a16="http://schemas.microsoft.com/office/drawing/2014/main" id="{7C0EF5A9-73F3-42D3-B101-95F963792FCF}"/>
              </a:ext>
            </a:extLst>
          </p:cNvPr>
          <p:cNvPicPr>
            <a:picLocks noChangeAspect="1"/>
          </p:cNvPicPr>
          <p:nvPr/>
        </p:nvPicPr>
        <p:blipFill>
          <a:blip r:embed="rId4"/>
          <a:stretch>
            <a:fillRect/>
          </a:stretch>
        </p:blipFill>
        <p:spPr>
          <a:xfrm>
            <a:off x="129596" y="1660647"/>
            <a:ext cx="6511233" cy="2717286"/>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19" name="Rectangle 18">
            <a:extLst>
              <a:ext uri="{FF2B5EF4-FFF2-40B4-BE49-F238E27FC236}">
                <a16:creationId xmlns:a16="http://schemas.microsoft.com/office/drawing/2014/main" id="{9ABE909E-13A1-4ABC-BFD3-9003E9F9C95C}"/>
              </a:ext>
            </a:extLst>
          </p:cNvPr>
          <p:cNvSpPr/>
          <p:nvPr/>
        </p:nvSpPr>
        <p:spPr>
          <a:xfrm>
            <a:off x="7161741" y="614973"/>
            <a:ext cx="4629665" cy="1092213"/>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979E569-2989-4B44-874C-88035A3AEBFC}"/>
              </a:ext>
            </a:extLst>
          </p:cNvPr>
          <p:cNvSpPr/>
          <p:nvPr/>
        </p:nvSpPr>
        <p:spPr>
          <a:xfrm>
            <a:off x="129595" y="1014525"/>
            <a:ext cx="6415584" cy="60763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Connecteur droit 20">
            <a:extLst>
              <a:ext uri="{FF2B5EF4-FFF2-40B4-BE49-F238E27FC236}">
                <a16:creationId xmlns:a16="http://schemas.microsoft.com/office/drawing/2014/main" id="{E078DE6A-596E-44DB-8681-2B4B1291CA97}"/>
              </a:ext>
            </a:extLst>
          </p:cNvPr>
          <p:cNvCxnSpPr>
            <a:cxnSpLocks/>
            <a:stCxn id="20" idx="3"/>
            <a:endCxn id="19" idx="1"/>
          </p:cNvCxnSpPr>
          <p:nvPr/>
        </p:nvCxnSpPr>
        <p:spPr>
          <a:xfrm flipV="1">
            <a:off x="6545179" y="1161080"/>
            <a:ext cx="616562" cy="15726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2" name="ZoneTexte 21">
            <a:extLst>
              <a:ext uri="{FF2B5EF4-FFF2-40B4-BE49-F238E27FC236}">
                <a16:creationId xmlns:a16="http://schemas.microsoft.com/office/drawing/2014/main" id="{AFC0DD10-4A20-4C7B-B4FF-E0C4101A12E1}"/>
              </a:ext>
            </a:extLst>
          </p:cNvPr>
          <p:cNvSpPr txBox="1"/>
          <p:nvPr/>
        </p:nvSpPr>
        <p:spPr>
          <a:xfrm>
            <a:off x="7263439" y="688586"/>
            <a:ext cx="4527968" cy="984885"/>
          </a:xfrm>
          <a:prstGeom prst="rect">
            <a:avLst/>
          </a:prstGeom>
          <a:noFill/>
        </p:spPr>
        <p:txBody>
          <a:bodyPr wrap="square" lIns="0" tIns="0" rIns="0" bIns="0" rtlCol="0">
            <a:spAutoFit/>
          </a:bodyPr>
          <a:lstStyle/>
          <a:p>
            <a:r>
              <a:rPr lang="en-US" sz="1600" dirty="0">
                <a:solidFill>
                  <a:schemeClr val="bg1"/>
                </a:solidFill>
              </a:rPr>
              <a:t>The central star (hotter, but of smaller angular size) will dominate on the short wavelength, and gradually the cooler but much larger environment will take its place when the wavelength increases.</a:t>
            </a:r>
          </a:p>
        </p:txBody>
      </p:sp>
      <p:sp>
        <p:nvSpPr>
          <p:cNvPr id="23" name="Rectangle 22">
            <a:extLst>
              <a:ext uri="{FF2B5EF4-FFF2-40B4-BE49-F238E27FC236}">
                <a16:creationId xmlns:a16="http://schemas.microsoft.com/office/drawing/2014/main" id="{D47880B7-C611-4A92-B3F2-7A4C91A55DD3}"/>
              </a:ext>
            </a:extLst>
          </p:cNvPr>
          <p:cNvSpPr/>
          <p:nvPr/>
        </p:nvSpPr>
        <p:spPr>
          <a:xfrm>
            <a:off x="116607" y="1709329"/>
            <a:ext cx="4133274" cy="28046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50C05EA6-DE95-4BA2-B760-7C57E43CAFF7}"/>
              </a:ext>
            </a:extLst>
          </p:cNvPr>
          <p:cNvSpPr/>
          <p:nvPr/>
        </p:nvSpPr>
        <p:spPr>
          <a:xfrm>
            <a:off x="129595" y="3391525"/>
            <a:ext cx="6076456" cy="319846"/>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618EF8B6-D269-462B-A9F3-94CDE803CEB6}"/>
              </a:ext>
            </a:extLst>
          </p:cNvPr>
          <p:cNvSpPr/>
          <p:nvPr/>
        </p:nvSpPr>
        <p:spPr>
          <a:xfrm>
            <a:off x="129595" y="3695515"/>
            <a:ext cx="5826035" cy="28474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19B680F5-2AB8-417E-9829-F9F7E08605EE}"/>
              </a:ext>
            </a:extLst>
          </p:cNvPr>
          <p:cNvSpPr/>
          <p:nvPr/>
        </p:nvSpPr>
        <p:spPr>
          <a:xfrm>
            <a:off x="129595" y="3999695"/>
            <a:ext cx="4983826" cy="268891"/>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F8FF2612-9492-42D9-80E7-62416EB72F80}"/>
              </a:ext>
            </a:extLst>
          </p:cNvPr>
          <p:cNvSpPr/>
          <p:nvPr/>
        </p:nvSpPr>
        <p:spPr>
          <a:xfrm>
            <a:off x="7161741" y="1962906"/>
            <a:ext cx="4629665" cy="833759"/>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0" name="Connecteur droit 29">
            <a:extLst>
              <a:ext uri="{FF2B5EF4-FFF2-40B4-BE49-F238E27FC236}">
                <a16:creationId xmlns:a16="http://schemas.microsoft.com/office/drawing/2014/main" id="{820D7DEB-28B6-4C39-BD68-1A32AD689EB5}"/>
              </a:ext>
            </a:extLst>
          </p:cNvPr>
          <p:cNvCxnSpPr>
            <a:cxnSpLocks/>
            <a:stCxn id="23" idx="3"/>
            <a:endCxn id="29" idx="1"/>
          </p:cNvCxnSpPr>
          <p:nvPr/>
        </p:nvCxnSpPr>
        <p:spPr>
          <a:xfrm>
            <a:off x="4249881" y="1849559"/>
            <a:ext cx="2911860" cy="530227"/>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3" name="Rectangle 32">
            <a:extLst>
              <a:ext uri="{FF2B5EF4-FFF2-40B4-BE49-F238E27FC236}">
                <a16:creationId xmlns:a16="http://schemas.microsoft.com/office/drawing/2014/main" id="{FC560E6F-BE98-48A8-9974-63EF36C48F3D}"/>
              </a:ext>
            </a:extLst>
          </p:cNvPr>
          <p:cNvSpPr/>
          <p:nvPr/>
        </p:nvSpPr>
        <p:spPr>
          <a:xfrm>
            <a:off x="7161741" y="2930180"/>
            <a:ext cx="4629665" cy="704164"/>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4" name="Connecteur droit 33">
            <a:extLst>
              <a:ext uri="{FF2B5EF4-FFF2-40B4-BE49-F238E27FC236}">
                <a16:creationId xmlns:a16="http://schemas.microsoft.com/office/drawing/2014/main" id="{DAC0D171-8A00-4EE1-BB30-91746C95C71D}"/>
              </a:ext>
            </a:extLst>
          </p:cNvPr>
          <p:cNvCxnSpPr>
            <a:cxnSpLocks/>
            <a:stCxn id="25" idx="3"/>
            <a:endCxn id="33" idx="1"/>
          </p:cNvCxnSpPr>
          <p:nvPr/>
        </p:nvCxnSpPr>
        <p:spPr>
          <a:xfrm flipV="1">
            <a:off x="6206051" y="3282262"/>
            <a:ext cx="955690" cy="26918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5" name="Rectangle 34">
            <a:extLst>
              <a:ext uri="{FF2B5EF4-FFF2-40B4-BE49-F238E27FC236}">
                <a16:creationId xmlns:a16="http://schemas.microsoft.com/office/drawing/2014/main" id="{8534EB44-FC8F-43EC-814D-9346535A7BCA}"/>
              </a:ext>
            </a:extLst>
          </p:cNvPr>
          <p:cNvSpPr/>
          <p:nvPr/>
        </p:nvSpPr>
        <p:spPr>
          <a:xfrm>
            <a:off x="7161741" y="3882632"/>
            <a:ext cx="4629665" cy="47294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6" name="Connecteur droit 35">
            <a:extLst>
              <a:ext uri="{FF2B5EF4-FFF2-40B4-BE49-F238E27FC236}">
                <a16:creationId xmlns:a16="http://schemas.microsoft.com/office/drawing/2014/main" id="{ED0F6C67-9F54-4163-A29D-852935FA8192}"/>
              </a:ext>
            </a:extLst>
          </p:cNvPr>
          <p:cNvCxnSpPr>
            <a:cxnSpLocks/>
            <a:stCxn id="26" idx="3"/>
            <a:endCxn id="35" idx="1"/>
          </p:cNvCxnSpPr>
          <p:nvPr/>
        </p:nvCxnSpPr>
        <p:spPr>
          <a:xfrm>
            <a:off x="5955630" y="3837889"/>
            <a:ext cx="1206111" cy="28121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41" name="ZoneTexte 40">
            <a:extLst>
              <a:ext uri="{FF2B5EF4-FFF2-40B4-BE49-F238E27FC236}">
                <a16:creationId xmlns:a16="http://schemas.microsoft.com/office/drawing/2014/main" id="{F5A9748C-F079-473C-9331-452150D6905C}"/>
              </a:ext>
            </a:extLst>
          </p:cNvPr>
          <p:cNvSpPr txBox="1"/>
          <p:nvPr/>
        </p:nvSpPr>
        <p:spPr>
          <a:xfrm>
            <a:off x="7212589" y="1999865"/>
            <a:ext cx="4527968" cy="738664"/>
          </a:xfrm>
          <a:prstGeom prst="rect">
            <a:avLst/>
          </a:prstGeom>
          <a:noFill/>
        </p:spPr>
        <p:txBody>
          <a:bodyPr wrap="square" lIns="0" tIns="0" rIns="0" bIns="0" rtlCol="0">
            <a:spAutoFit/>
          </a:bodyPr>
          <a:lstStyle/>
          <a:p>
            <a:pPr algn="just"/>
            <a:r>
              <a:rPr lang="fr-FR" sz="1600" dirty="0">
                <a:solidFill>
                  <a:schemeClr val="bg1"/>
                </a:solidFill>
              </a:rPr>
              <a:t>The size of the </a:t>
            </a:r>
            <a:r>
              <a:rPr lang="fr-FR" sz="1600" dirty="0" err="1">
                <a:solidFill>
                  <a:schemeClr val="bg1"/>
                </a:solidFill>
              </a:rPr>
              <a:t>circumstellar</a:t>
            </a:r>
            <a:r>
              <a:rPr lang="fr-FR" sz="1600" dirty="0">
                <a:solidFill>
                  <a:schemeClr val="bg1"/>
                </a:solidFill>
              </a:rPr>
              <a:t> </a:t>
            </a:r>
            <a:r>
              <a:rPr lang="fr-FR" sz="1600" dirty="0" err="1">
                <a:solidFill>
                  <a:schemeClr val="bg1"/>
                </a:solidFill>
              </a:rPr>
              <a:t>disk</a:t>
            </a:r>
            <a:r>
              <a:rPr lang="fr-FR" sz="1600" dirty="0">
                <a:solidFill>
                  <a:schemeClr val="bg1"/>
                </a:solidFill>
              </a:rPr>
              <a:t> </a:t>
            </a:r>
            <a:r>
              <a:rPr lang="fr-FR" sz="1600" dirty="0" err="1">
                <a:solidFill>
                  <a:schemeClr val="bg1"/>
                </a:solidFill>
              </a:rPr>
              <a:t>emission</a:t>
            </a:r>
            <a:r>
              <a:rPr lang="fr-FR" sz="1600" dirty="0">
                <a:solidFill>
                  <a:schemeClr val="bg1"/>
                </a:solidFill>
              </a:rPr>
              <a:t> </a:t>
            </a:r>
            <a:r>
              <a:rPr lang="fr-FR" sz="1600" dirty="0" err="1">
                <a:solidFill>
                  <a:schemeClr val="bg1"/>
                </a:solidFill>
              </a:rPr>
              <a:t>grows</a:t>
            </a:r>
            <a:r>
              <a:rPr lang="fr-FR" sz="1600" dirty="0">
                <a:solidFill>
                  <a:schemeClr val="bg1"/>
                </a:solidFill>
              </a:rPr>
              <a:t> </a:t>
            </a:r>
            <a:r>
              <a:rPr lang="fr-FR" sz="1600" dirty="0" err="1">
                <a:solidFill>
                  <a:schemeClr val="bg1"/>
                </a:solidFill>
              </a:rPr>
              <a:t>with</a:t>
            </a:r>
            <a:r>
              <a:rPr lang="fr-FR" sz="1600" dirty="0">
                <a:solidFill>
                  <a:schemeClr val="bg1"/>
                </a:solidFill>
              </a:rPr>
              <a:t> </a:t>
            </a:r>
            <a:r>
              <a:rPr lang="el-GR" sz="1600" dirty="0">
                <a:solidFill>
                  <a:schemeClr val="bg1"/>
                </a:solidFill>
              </a:rPr>
              <a:t>λ</a:t>
            </a:r>
            <a:r>
              <a:rPr lang="fr-FR" sz="1600" dirty="0">
                <a:solidFill>
                  <a:schemeClr val="bg1"/>
                </a:solidFill>
              </a:rPr>
              <a:t>. </a:t>
            </a:r>
            <a:r>
              <a:rPr lang="fr-FR" sz="1600" dirty="0" err="1">
                <a:solidFill>
                  <a:schemeClr val="bg1"/>
                </a:solidFill>
              </a:rPr>
              <a:t>Its</a:t>
            </a:r>
            <a:r>
              <a:rPr lang="fr-FR" sz="1600" dirty="0">
                <a:solidFill>
                  <a:schemeClr val="bg1"/>
                </a:solidFill>
              </a:rPr>
              <a:t> relative contribution to the total flux </a:t>
            </a:r>
            <a:r>
              <a:rPr lang="fr-FR" sz="1600" dirty="0" err="1">
                <a:solidFill>
                  <a:schemeClr val="bg1"/>
                </a:solidFill>
              </a:rPr>
              <a:t>is</a:t>
            </a:r>
            <a:r>
              <a:rPr lang="fr-FR" sz="1600" dirty="0">
                <a:solidFill>
                  <a:schemeClr val="bg1"/>
                </a:solidFill>
              </a:rPr>
              <a:t> </a:t>
            </a:r>
            <a:r>
              <a:rPr lang="fr-FR" sz="1600" dirty="0" err="1">
                <a:solidFill>
                  <a:schemeClr val="bg1"/>
                </a:solidFill>
              </a:rPr>
              <a:t>also</a:t>
            </a:r>
            <a:r>
              <a:rPr lang="fr-FR" sz="1600" dirty="0">
                <a:solidFill>
                  <a:schemeClr val="bg1"/>
                </a:solidFill>
              </a:rPr>
              <a:t> </a:t>
            </a:r>
            <a:r>
              <a:rPr lang="fr-FR" sz="1600" dirty="0" err="1">
                <a:solidFill>
                  <a:schemeClr val="bg1"/>
                </a:solidFill>
              </a:rPr>
              <a:t>growing</a:t>
            </a:r>
            <a:r>
              <a:rPr lang="fr-FR" sz="1600" dirty="0">
                <a:solidFill>
                  <a:schemeClr val="bg1"/>
                </a:solidFill>
              </a:rPr>
              <a:t> </a:t>
            </a:r>
            <a:r>
              <a:rPr lang="fr-FR" sz="1600" dirty="0" err="1">
                <a:solidFill>
                  <a:schemeClr val="bg1"/>
                </a:solidFill>
              </a:rPr>
              <a:t>with</a:t>
            </a:r>
            <a:r>
              <a:rPr lang="fr-FR" sz="1600" dirty="0">
                <a:solidFill>
                  <a:schemeClr val="bg1"/>
                </a:solidFill>
              </a:rPr>
              <a:t> the </a:t>
            </a:r>
            <a:r>
              <a:rPr lang="el-GR" sz="1600" dirty="0">
                <a:solidFill>
                  <a:schemeClr val="bg1"/>
                </a:solidFill>
              </a:rPr>
              <a:t>λ</a:t>
            </a:r>
            <a:r>
              <a:rPr lang="fr-FR" sz="1600" dirty="0">
                <a:solidFill>
                  <a:schemeClr val="bg1"/>
                </a:solidFill>
              </a:rPr>
              <a:t>.</a:t>
            </a:r>
            <a:endParaRPr lang="en-US" sz="1600" dirty="0">
              <a:solidFill>
                <a:schemeClr val="bg1"/>
              </a:solidFill>
            </a:endParaRPr>
          </a:p>
        </p:txBody>
      </p:sp>
      <p:sp>
        <p:nvSpPr>
          <p:cNvPr id="43" name="ZoneTexte 42">
            <a:extLst>
              <a:ext uri="{FF2B5EF4-FFF2-40B4-BE49-F238E27FC236}">
                <a16:creationId xmlns:a16="http://schemas.microsoft.com/office/drawing/2014/main" id="{1D8047BA-508E-4391-94A1-ACF2CBCE05AB}"/>
              </a:ext>
            </a:extLst>
          </p:cNvPr>
          <p:cNvSpPr txBox="1"/>
          <p:nvPr/>
        </p:nvSpPr>
        <p:spPr>
          <a:xfrm>
            <a:off x="7263438" y="3035345"/>
            <a:ext cx="4527968" cy="492443"/>
          </a:xfrm>
          <a:prstGeom prst="rect">
            <a:avLst/>
          </a:prstGeom>
          <a:noFill/>
        </p:spPr>
        <p:txBody>
          <a:bodyPr wrap="square" lIns="0" tIns="0" rIns="0" bIns="0" rtlCol="0">
            <a:spAutoFit/>
          </a:bodyPr>
          <a:lstStyle/>
          <a:p>
            <a:r>
              <a:rPr lang="fr-FR" sz="1600" dirty="0">
                <a:solidFill>
                  <a:schemeClr val="bg1"/>
                </a:solidFill>
              </a:rPr>
              <a:t>The </a:t>
            </a:r>
            <a:r>
              <a:rPr lang="fr-FR" sz="1600" dirty="0" err="1">
                <a:solidFill>
                  <a:schemeClr val="bg1"/>
                </a:solidFill>
              </a:rPr>
              <a:t>object</a:t>
            </a:r>
            <a:r>
              <a:rPr lang="fr-FR" sz="1600" dirty="0">
                <a:solidFill>
                  <a:schemeClr val="bg1"/>
                </a:solidFill>
              </a:rPr>
              <a:t> </a:t>
            </a:r>
            <a:r>
              <a:rPr lang="fr-FR" sz="1600" dirty="0" err="1">
                <a:solidFill>
                  <a:schemeClr val="bg1"/>
                </a:solidFill>
              </a:rPr>
              <a:t>is</a:t>
            </a:r>
            <a:r>
              <a:rPr lang="fr-FR" sz="1600" dirty="0">
                <a:solidFill>
                  <a:schemeClr val="bg1"/>
                </a:solidFill>
              </a:rPr>
              <a:t> more </a:t>
            </a:r>
            <a:r>
              <a:rPr lang="fr-FR" sz="1600" dirty="0" err="1">
                <a:solidFill>
                  <a:schemeClr val="bg1"/>
                </a:solidFill>
              </a:rPr>
              <a:t>extended</a:t>
            </a:r>
            <a:r>
              <a:rPr lang="fr-FR" sz="1600" dirty="0">
                <a:solidFill>
                  <a:schemeClr val="bg1"/>
                </a:solidFill>
              </a:rPr>
              <a:t> at 10µm </a:t>
            </a:r>
            <a:r>
              <a:rPr lang="fr-FR" sz="1600" dirty="0" err="1">
                <a:solidFill>
                  <a:schemeClr val="bg1"/>
                </a:solidFill>
              </a:rPr>
              <a:t>where</a:t>
            </a:r>
            <a:r>
              <a:rPr lang="fr-FR" sz="1600" dirty="0">
                <a:solidFill>
                  <a:schemeClr val="bg1"/>
                </a:solidFill>
              </a:rPr>
              <a:t> the large </a:t>
            </a:r>
            <a:r>
              <a:rPr lang="fr-FR" sz="1600" dirty="0" err="1">
                <a:solidFill>
                  <a:schemeClr val="bg1"/>
                </a:solidFill>
              </a:rPr>
              <a:t>circumstellar</a:t>
            </a:r>
            <a:r>
              <a:rPr lang="fr-FR" sz="1600" dirty="0">
                <a:solidFill>
                  <a:schemeClr val="bg1"/>
                </a:solidFill>
              </a:rPr>
              <a:t> </a:t>
            </a:r>
            <a:r>
              <a:rPr lang="fr-FR" sz="1600" dirty="0" err="1">
                <a:solidFill>
                  <a:schemeClr val="bg1"/>
                </a:solidFill>
              </a:rPr>
              <a:t>disk</a:t>
            </a:r>
            <a:r>
              <a:rPr lang="fr-FR" sz="1600" dirty="0">
                <a:solidFill>
                  <a:schemeClr val="bg1"/>
                </a:solidFill>
              </a:rPr>
              <a:t>  </a:t>
            </a:r>
            <a:r>
              <a:rPr lang="fr-FR" sz="1600" dirty="0" err="1">
                <a:solidFill>
                  <a:schemeClr val="bg1"/>
                </a:solidFill>
              </a:rPr>
              <a:t>dominates</a:t>
            </a:r>
            <a:r>
              <a:rPr lang="fr-FR" sz="1600" dirty="0">
                <a:solidFill>
                  <a:schemeClr val="bg1"/>
                </a:solidFill>
              </a:rPr>
              <a:t> the </a:t>
            </a:r>
            <a:r>
              <a:rPr lang="fr-FR" sz="1600" dirty="0" err="1">
                <a:solidFill>
                  <a:schemeClr val="bg1"/>
                </a:solidFill>
              </a:rPr>
              <a:t>emission</a:t>
            </a:r>
            <a:endParaRPr lang="en-US" sz="1600" dirty="0">
              <a:solidFill>
                <a:schemeClr val="bg1"/>
              </a:solidFill>
            </a:endParaRPr>
          </a:p>
        </p:txBody>
      </p:sp>
      <p:sp>
        <p:nvSpPr>
          <p:cNvPr id="44" name="ZoneTexte 43">
            <a:extLst>
              <a:ext uri="{FF2B5EF4-FFF2-40B4-BE49-F238E27FC236}">
                <a16:creationId xmlns:a16="http://schemas.microsoft.com/office/drawing/2014/main" id="{497BE80A-E52B-4229-BDBD-223756007040}"/>
              </a:ext>
            </a:extLst>
          </p:cNvPr>
          <p:cNvSpPr txBox="1"/>
          <p:nvPr/>
        </p:nvSpPr>
        <p:spPr>
          <a:xfrm>
            <a:off x="7212589" y="3972890"/>
            <a:ext cx="4527968" cy="492443"/>
          </a:xfrm>
          <a:prstGeom prst="rect">
            <a:avLst/>
          </a:prstGeom>
          <a:noFill/>
        </p:spPr>
        <p:txBody>
          <a:bodyPr wrap="square" lIns="0" tIns="0" rIns="0" bIns="0" rtlCol="0">
            <a:spAutoFit/>
          </a:bodyPr>
          <a:lstStyle/>
          <a:p>
            <a:pPr algn="ctr"/>
            <a:r>
              <a:rPr lang="fr-FR" sz="1600" dirty="0">
                <a:solidFill>
                  <a:schemeClr val="bg1"/>
                </a:solidFill>
              </a:rPr>
              <a:t>V=0 for B/</a:t>
            </a:r>
            <a:r>
              <a:rPr lang="el-GR" sz="1600" dirty="0">
                <a:solidFill>
                  <a:schemeClr val="bg1"/>
                </a:solidFill>
              </a:rPr>
              <a:t>λ</a:t>
            </a:r>
            <a:r>
              <a:rPr lang="fr-FR" sz="1600" dirty="0">
                <a:solidFill>
                  <a:schemeClr val="bg1"/>
                </a:solidFill>
              </a:rPr>
              <a:t> </a:t>
            </a:r>
            <a:r>
              <a:rPr lang="el-GR" sz="1600" dirty="0">
                <a:solidFill>
                  <a:schemeClr val="bg1"/>
                </a:solidFill>
                <a:sym typeface="Wingdings" panose="05000000000000000000" pitchFamily="2" charset="2"/>
              </a:rPr>
              <a:t>≈</a:t>
            </a:r>
            <a:r>
              <a:rPr lang="fr-FR" sz="1600" dirty="0">
                <a:solidFill>
                  <a:schemeClr val="bg1"/>
                </a:solidFill>
              </a:rPr>
              <a:t> 158.3 </a:t>
            </a:r>
            <a:r>
              <a:rPr lang="fr-FR" sz="1600" dirty="0">
                <a:solidFill>
                  <a:schemeClr val="bg1"/>
                </a:solidFill>
                <a:sym typeface="Wingdings" panose="05000000000000000000" pitchFamily="2" charset="2"/>
              </a:rPr>
              <a:t> </a:t>
            </a:r>
            <a:r>
              <a:rPr lang="el-GR" sz="1600" dirty="0">
                <a:solidFill>
                  <a:schemeClr val="bg1"/>
                </a:solidFill>
                <a:sym typeface="Wingdings" panose="05000000000000000000" pitchFamily="2" charset="2"/>
              </a:rPr>
              <a:t>θ</a:t>
            </a:r>
            <a:r>
              <a:rPr lang="fr-FR" sz="1600" dirty="0">
                <a:solidFill>
                  <a:schemeClr val="bg1"/>
                </a:solidFill>
                <a:sym typeface="Wingdings" panose="05000000000000000000" pitchFamily="2" charset="2"/>
              </a:rPr>
              <a:t> </a:t>
            </a:r>
            <a:r>
              <a:rPr lang="el-GR" sz="1600" dirty="0">
                <a:solidFill>
                  <a:schemeClr val="bg1"/>
                </a:solidFill>
                <a:sym typeface="Wingdings" panose="05000000000000000000" pitchFamily="2" charset="2"/>
              </a:rPr>
              <a:t>≈</a:t>
            </a:r>
            <a:r>
              <a:rPr lang="fr-FR" sz="1600" dirty="0">
                <a:solidFill>
                  <a:schemeClr val="bg1"/>
                </a:solidFill>
                <a:sym typeface="Wingdings" panose="05000000000000000000" pitchFamily="2" charset="2"/>
              </a:rPr>
              <a:t> 1.58 mas  </a:t>
            </a:r>
          </a:p>
          <a:p>
            <a:endParaRPr lang="en-US" sz="1600" dirty="0">
              <a:solidFill>
                <a:schemeClr val="bg1"/>
              </a:solidFill>
            </a:endParaRPr>
          </a:p>
        </p:txBody>
      </p:sp>
    </p:spTree>
    <p:extLst>
      <p:ext uri="{BB962C8B-B14F-4D97-AF65-F5344CB8AC3E}">
        <p14:creationId xmlns:p14="http://schemas.microsoft.com/office/powerpoint/2010/main" val="1033079246"/>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54710CD4-D735-4BE5-A0D6-61E75B5D5135}"/>
              </a:ext>
            </a:extLst>
          </p:cNvPr>
          <p:cNvPicPr>
            <a:picLocks noChangeAspect="1"/>
          </p:cNvPicPr>
          <p:nvPr/>
        </p:nvPicPr>
        <p:blipFill>
          <a:blip r:embed="rId2"/>
          <a:stretch>
            <a:fillRect/>
          </a:stretch>
        </p:blipFill>
        <p:spPr>
          <a:xfrm>
            <a:off x="129596" y="496374"/>
            <a:ext cx="6511233" cy="359831"/>
          </a:xfrm>
          <a:prstGeom prst="rect">
            <a:avLst/>
          </a:prstGeom>
        </p:spPr>
      </p:pic>
      <p:pic>
        <p:nvPicPr>
          <p:cNvPr id="10" name="Image 9">
            <a:extLst>
              <a:ext uri="{FF2B5EF4-FFF2-40B4-BE49-F238E27FC236}">
                <a16:creationId xmlns:a16="http://schemas.microsoft.com/office/drawing/2014/main" id="{6499CF3D-4ABE-4F93-841D-658FEA9DD2B5}"/>
              </a:ext>
            </a:extLst>
          </p:cNvPr>
          <p:cNvPicPr>
            <a:picLocks noChangeAspect="1"/>
          </p:cNvPicPr>
          <p:nvPr/>
        </p:nvPicPr>
        <p:blipFill>
          <a:blip r:embed="rId3"/>
          <a:stretch>
            <a:fillRect/>
          </a:stretch>
        </p:blipFill>
        <p:spPr>
          <a:xfrm>
            <a:off x="129596" y="922529"/>
            <a:ext cx="6511233" cy="671794"/>
          </a:xfrm>
          <a:prstGeom prst="rect">
            <a:avLst/>
          </a:prstGeom>
        </p:spPr>
      </p:pic>
      <p:pic>
        <p:nvPicPr>
          <p:cNvPr id="12" name="Image 11">
            <a:extLst>
              <a:ext uri="{FF2B5EF4-FFF2-40B4-BE49-F238E27FC236}">
                <a16:creationId xmlns:a16="http://schemas.microsoft.com/office/drawing/2014/main" id="{7C0EF5A9-73F3-42D3-B101-95F963792FCF}"/>
              </a:ext>
            </a:extLst>
          </p:cNvPr>
          <p:cNvPicPr>
            <a:picLocks noChangeAspect="1"/>
          </p:cNvPicPr>
          <p:nvPr/>
        </p:nvPicPr>
        <p:blipFill>
          <a:blip r:embed="rId4"/>
          <a:stretch>
            <a:fillRect/>
          </a:stretch>
        </p:blipFill>
        <p:spPr>
          <a:xfrm>
            <a:off x="129596" y="1660647"/>
            <a:ext cx="6511233" cy="2717286"/>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19" name="Rectangle 18">
            <a:extLst>
              <a:ext uri="{FF2B5EF4-FFF2-40B4-BE49-F238E27FC236}">
                <a16:creationId xmlns:a16="http://schemas.microsoft.com/office/drawing/2014/main" id="{9ABE909E-13A1-4ABC-BFD3-9003E9F9C95C}"/>
              </a:ext>
            </a:extLst>
          </p:cNvPr>
          <p:cNvSpPr/>
          <p:nvPr/>
        </p:nvSpPr>
        <p:spPr>
          <a:xfrm>
            <a:off x="7161741" y="614973"/>
            <a:ext cx="4629665" cy="1092213"/>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979E569-2989-4B44-874C-88035A3AEBFC}"/>
              </a:ext>
            </a:extLst>
          </p:cNvPr>
          <p:cNvSpPr/>
          <p:nvPr/>
        </p:nvSpPr>
        <p:spPr>
          <a:xfrm>
            <a:off x="129595" y="1014525"/>
            <a:ext cx="6415584" cy="60763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Connecteur droit 20">
            <a:extLst>
              <a:ext uri="{FF2B5EF4-FFF2-40B4-BE49-F238E27FC236}">
                <a16:creationId xmlns:a16="http://schemas.microsoft.com/office/drawing/2014/main" id="{E078DE6A-596E-44DB-8681-2B4B1291CA97}"/>
              </a:ext>
            </a:extLst>
          </p:cNvPr>
          <p:cNvCxnSpPr>
            <a:cxnSpLocks/>
            <a:stCxn id="20" idx="3"/>
            <a:endCxn id="19" idx="1"/>
          </p:cNvCxnSpPr>
          <p:nvPr/>
        </p:nvCxnSpPr>
        <p:spPr>
          <a:xfrm flipV="1">
            <a:off x="6545179" y="1161080"/>
            <a:ext cx="616562" cy="15726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2" name="ZoneTexte 21">
            <a:extLst>
              <a:ext uri="{FF2B5EF4-FFF2-40B4-BE49-F238E27FC236}">
                <a16:creationId xmlns:a16="http://schemas.microsoft.com/office/drawing/2014/main" id="{AFC0DD10-4A20-4C7B-B4FF-E0C4101A12E1}"/>
              </a:ext>
            </a:extLst>
          </p:cNvPr>
          <p:cNvSpPr txBox="1"/>
          <p:nvPr/>
        </p:nvSpPr>
        <p:spPr>
          <a:xfrm>
            <a:off x="7263439" y="688586"/>
            <a:ext cx="4527968" cy="984885"/>
          </a:xfrm>
          <a:prstGeom prst="rect">
            <a:avLst/>
          </a:prstGeom>
          <a:noFill/>
        </p:spPr>
        <p:txBody>
          <a:bodyPr wrap="square" lIns="0" tIns="0" rIns="0" bIns="0" rtlCol="0">
            <a:spAutoFit/>
          </a:bodyPr>
          <a:lstStyle/>
          <a:p>
            <a:r>
              <a:rPr lang="en-US" sz="1600" dirty="0">
                <a:solidFill>
                  <a:schemeClr val="bg1"/>
                </a:solidFill>
              </a:rPr>
              <a:t>The central star (hotter, but of smaller angular size) will dominate on the short wavelength, and gradually the cooler but much larger environment will take its place when the wavelength increases.</a:t>
            </a:r>
          </a:p>
        </p:txBody>
      </p:sp>
      <p:sp>
        <p:nvSpPr>
          <p:cNvPr id="23" name="Rectangle 22">
            <a:extLst>
              <a:ext uri="{FF2B5EF4-FFF2-40B4-BE49-F238E27FC236}">
                <a16:creationId xmlns:a16="http://schemas.microsoft.com/office/drawing/2014/main" id="{D47880B7-C611-4A92-B3F2-7A4C91A55DD3}"/>
              </a:ext>
            </a:extLst>
          </p:cNvPr>
          <p:cNvSpPr/>
          <p:nvPr/>
        </p:nvSpPr>
        <p:spPr>
          <a:xfrm>
            <a:off x="116607" y="1709329"/>
            <a:ext cx="4133274" cy="28046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50C05EA6-DE95-4BA2-B760-7C57E43CAFF7}"/>
              </a:ext>
            </a:extLst>
          </p:cNvPr>
          <p:cNvSpPr/>
          <p:nvPr/>
        </p:nvSpPr>
        <p:spPr>
          <a:xfrm>
            <a:off x="129595" y="3391525"/>
            <a:ext cx="6076456" cy="319846"/>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618EF8B6-D269-462B-A9F3-94CDE803CEB6}"/>
              </a:ext>
            </a:extLst>
          </p:cNvPr>
          <p:cNvSpPr/>
          <p:nvPr/>
        </p:nvSpPr>
        <p:spPr>
          <a:xfrm>
            <a:off x="129595" y="3695515"/>
            <a:ext cx="5826035" cy="28474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19B680F5-2AB8-417E-9829-F9F7E08605EE}"/>
              </a:ext>
            </a:extLst>
          </p:cNvPr>
          <p:cNvSpPr/>
          <p:nvPr/>
        </p:nvSpPr>
        <p:spPr>
          <a:xfrm>
            <a:off x="129595" y="3999695"/>
            <a:ext cx="4983826" cy="268891"/>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F8FF2612-9492-42D9-80E7-62416EB72F80}"/>
              </a:ext>
            </a:extLst>
          </p:cNvPr>
          <p:cNvSpPr/>
          <p:nvPr/>
        </p:nvSpPr>
        <p:spPr>
          <a:xfrm>
            <a:off x="7161741" y="1962906"/>
            <a:ext cx="4629665" cy="833759"/>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0" name="Connecteur droit 29">
            <a:extLst>
              <a:ext uri="{FF2B5EF4-FFF2-40B4-BE49-F238E27FC236}">
                <a16:creationId xmlns:a16="http://schemas.microsoft.com/office/drawing/2014/main" id="{820D7DEB-28B6-4C39-BD68-1A32AD689EB5}"/>
              </a:ext>
            </a:extLst>
          </p:cNvPr>
          <p:cNvCxnSpPr>
            <a:cxnSpLocks/>
            <a:stCxn id="23" idx="3"/>
            <a:endCxn id="29" idx="1"/>
          </p:cNvCxnSpPr>
          <p:nvPr/>
        </p:nvCxnSpPr>
        <p:spPr>
          <a:xfrm>
            <a:off x="4249881" y="1849559"/>
            <a:ext cx="2911860" cy="530227"/>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3" name="Rectangle 32">
            <a:extLst>
              <a:ext uri="{FF2B5EF4-FFF2-40B4-BE49-F238E27FC236}">
                <a16:creationId xmlns:a16="http://schemas.microsoft.com/office/drawing/2014/main" id="{FC560E6F-BE98-48A8-9974-63EF36C48F3D}"/>
              </a:ext>
            </a:extLst>
          </p:cNvPr>
          <p:cNvSpPr/>
          <p:nvPr/>
        </p:nvSpPr>
        <p:spPr>
          <a:xfrm>
            <a:off x="7161741" y="2930180"/>
            <a:ext cx="4629665" cy="704164"/>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4" name="Connecteur droit 33">
            <a:extLst>
              <a:ext uri="{FF2B5EF4-FFF2-40B4-BE49-F238E27FC236}">
                <a16:creationId xmlns:a16="http://schemas.microsoft.com/office/drawing/2014/main" id="{DAC0D171-8A00-4EE1-BB30-91746C95C71D}"/>
              </a:ext>
            </a:extLst>
          </p:cNvPr>
          <p:cNvCxnSpPr>
            <a:cxnSpLocks/>
            <a:stCxn id="25" idx="3"/>
            <a:endCxn id="33" idx="1"/>
          </p:cNvCxnSpPr>
          <p:nvPr/>
        </p:nvCxnSpPr>
        <p:spPr>
          <a:xfrm flipV="1">
            <a:off x="6206051" y="3282262"/>
            <a:ext cx="955690" cy="26918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5" name="Rectangle 34">
            <a:extLst>
              <a:ext uri="{FF2B5EF4-FFF2-40B4-BE49-F238E27FC236}">
                <a16:creationId xmlns:a16="http://schemas.microsoft.com/office/drawing/2014/main" id="{8534EB44-FC8F-43EC-814D-9346535A7BCA}"/>
              </a:ext>
            </a:extLst>
          </p:cNvPr>
          <p:cNvSpPr/>
          <p:nvPr/>
        </p:nvSpPr>
        <p:spPr>
          <a:xfrm>
            <a:off x="7161741" y="3882632"/>
            <a:ext cx="4629665" cy="47294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6" name="Connecteur droit 35">
            <a:extLst>
              <a:ext uri="{FF2B5EF4-FFF2-40B4-BE49-F238E27FC236}">
                <a16:creationId xmlns:a16="http://schemas.microsoft.com/office/drawing/2014/main" id="{ED0F6C67-9F54-4163-A29D-852935FA8192}"/>
              </a:ext>
            </a:extLst>
          </p:cNvPr>
          <p:cNvCxnSpPr>
            <a:cxnSpLocks/>
            <a:stCxn id="26" idx="3"/>
            <a:endCxn id="35" idx="1"/>
          </p:cNvCxnSpPr>
          <p:nvPr/>
        </p:nvCxnSpPr>
        <p:spPr>
          <a:xfrm>
            <a:off x="5955630" y="3837889"/>
            <a:ext cx="1206111" cy="28121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7" name="Rectangle 36">
            <a:extLst>
              <a:ext uri="{FF2B5EF4-FFF2-40B4-BE49-F238E27FC236}">
                <a16:creationId xmlns:a16="http://schemas.microsoft.com/office/drawing/2014/main" id="{6FBCDF13-AA94-4171-98B1-99F4C26CFD55}"/>
              </a:ext>
            </a:extLst>
          </p:cNvPr>
          <p:cNvSpPr/>
          <p:nvPr/>
        </p:nvSpPr>
        <p:spPr>
          <a:xfrm>
            <a:off x="7161741" y="4536819"/>
            <a:ext cx="4629665" cy="1155101"/>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8" name="Connecteur droit 37">
            <a:extLst>
              <a:ext uri="{FF2B5EF4-FFF2-40B4-BE49-F238E27FC236}">
                <a16:creationId xmlns:a16="http://schemas.microsoft.com/office/drawing/2014/main" id="{7E27DD75-B05D-4A4F-BC65-2D7DB3E19825}"/>
              </a:ext>
            </a:extLst>
          </p:cNvPr>
          <p:cNvCxnSpPr>
            <a:cxnSpLocks/>
            <a:stCxn id="27" idx="3"/>
            <a:endCxn id="37" idx="1"/>
          </p:cNvCxnSpPr>
          <p:nvPr/>
        </p:nvCxnSpPr>
        <p:spPr>
          <a:xfrm>
            <a:off x="5113421" y="4134141"/>
            <a:ext cx="2048320" cy="98022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41" name="ZoneTexte 40">
            <a:extLst>
              <a:ext uri="{FF2B5EF4-FFF2-40B4-BE49-F238E27FC236}">
                <a16:creationId xmlns:a16="http://schemas.microsoft.com/office/drawing/2014/main" id="{F5A9748C-F079-473C-9331-452150D6905C}"/>
              </a:ext>
            </a:extLst>
          </p:cNvPr>
          <p:cNvSpPr txBox="1"/>
          <p:nvPr/>
        </p:nvSpPr>
        <p:spPr>
          <a:xfrm>
            <a:off x="7212589" y="1999865"/>
            <a:ext cx="4527968" cy="738664"/>
          </a:xfrm>
          <a:prstGeom prst="rect">
            <a:avLst/>
          </a:prstGeom>
          <a:noFill/>
        </p:spPr>
        <p:txBody>
          <a:bodyPr wrap="square" lIns="0" tIns="0" rIns="0" bIns="0" rtlCol="0">
            <a:spAutoFit/>
          </a:bodyPr>
          <a:lstStyle/>
          <a:p>
            <a:pPr algn="just"/>
            <a:r>
              <a:rPr lang="fr-FR" sz="1600" dirty="0">
                <a:solidFill>
                  <a:schemeClr val="bg1"/>
                </a:solidFill>
              </a:rPr>
              <a:t>The size of the </a:t>
            </a:r>
            <a:r>
              <a:rPr lang="fr-FR" sz="1600" dirty="0" err="1">
                <a:solidFill>
                  <a:schemeClr val="bg1"/>
                </a:solidFill>
              </a:rPr>
              <a:t>circumstellar</a:t>
            </a:r>
            <a:r>
              <a:rPr lang="fr-FR" sz="1600" dirty="0">
                <a:solidFill>
                  <a:schemeClr val="bg1"/>
                </a:solidFill>
              </a:rPr>
              <a:t> </a:t>
            </a:r>
            <a:r>
              <a:rPr lang="fr-FR" sz="1600" dirty="0" err="1">
                <a:solidFill>
                  <a:schemeClr val="bg1"/>
                </a:solidFill>
              </a:rPr>
              <a:t>disk</a:t>
            </a:r>
            <a:r>
              <a:rPr lang="fr-FR" sz="1600" dirty="0">
                <a:solidFill>
                  <a:schemeClr val="bg1"/>
                </a:solidFill>
              </a:rPr>
              <a:t> </a:t>
            </a:r>
            <a:r>
              <a:rPr lang="fr-FR" sz="1600" dirty="0" err="1">
                <a:solidFill>
                  <a:schemeClr val="bg1"/>
                </a:solidFill>
              </a:rPr>
              <a:t>emission</a:t>
            </a:r>
            <a:r>
              <a:rPr lang="fr-FR" sz="1600" dirty="0">
                <a:solidFill>
                  <a:schemeClr val="bg1"/>
                </a:solidFill>
              </a:rPr>
              <a:t> </a:t>
            </a:r>
            <a:r>
              <a:rPr lang="fr-FR" sz="1600" dirty="0" err="1">
                <a:solidFill>
                  <a:schemeClr val="bg1"/>
                </a:solidFill>
              </a:rPr>
              <a:t>grows</a:t>
            </a:r>
            <a:r>
              <a:rPr lang="fr-FR" sz="1600" dirty="0">
                <a:solidFill>
                  <a:schemeClr val="bg1"/>
                </a:solidFill>
              </a:rPr>
              <a:t> </a:t>
            </a:r>
            <a:r>
              <a:rPr lang="fr-FR" sz="1600" dirty="0" err="1">
                <a:solidFill>
                  <a:schemeClr val="bg1"/>
                </a:solidFill>
              </a:rPr>
              <a:t>with</a:t>
            </a:r>
            <a:r>
              <a:rPr lang="fr-FR" sz="1600" dirty="0">
                <a:solidFill>
                  <a:schemeClr val="bg1"/>
                </a:solidFill>
              </a:rPr>
              <a:t> </a:t>
            </a:r>
            <a:r>
              <a:rPr lang="el-GR" sz="1600" dirty="0">
                <a:solidFill>
                  <a:schemeClr val="bg1"/>
                </a:solidFill>
              </a:rPr>
              <a:t>λ</a:t>
            </a:r>
            <a:r>
              <a:rPr lang="fr-FR" sz="1600" dirty="0">
                <a:solidFill>
                  <a:schemeClr val="bg1"/>
                </a:solidFill>
              </a:rPr>
              <a:t>. </a:t>
            </a:r>
            <a:r>
              <a:rPr lang="fr-FR" sz="1600" dirty="0" err="1">
                <a:solidFill>
                  <a:schemeClr val="bg1"/>
                </a:solidFill>
              </a:rPr>
              <a:t>Its</a:t>
            </a:r>
            <a:r>
              <a:rPr lang="fr-FR" sz="1600" dirty="0">
                <a:solidFill>
                  <a:schemeClr val="bg1"/>
                </a:solidFill>
              </a:rPr>
              <a:t> relative contribution to the total flux </a:t>
            </a:r>
            <a:r>
              <a:rPr lang="fr-FR" sz="1600" dirty="0" err="1">
                <a:solidFill>
                  <a:schemeClr val="bg1"/>
                </a:solidFill>
              </a:rPr>
              <a:t>is</a:t>
            </a:r>
            <a:r>
              <a:rPr lang="fr-FR" sz="1600" dirty="0">
                <a:solidFill>
                  <a:schemeClr val="bg1"/>
                </a:solidFill>
              </a:rPr>
              <a:t> </a:t>
            </a:r>
            <a:r>
              <a:rPr lang="fr-FR" sz="1600" dirty="0" err="1">
                <a:solidFill>
                  <a:schemeClr val="bg1"/>
                </a:solidFill>
              </a:rPr>
              <a:t>also</a:t>
            </a:r>
            <a:r>
              <a:rPr lang="fr-FR" sz="1600" dirty="0">
                <a:solidFill>
                  <a:schemeClr val="bg1"/>
                </a:solidFill>
              </a:rPr>
              <a:t> </a:t>
            </a:r>
            <a:r>
              <a:rPr lang="fr-FR" sz="1600" dirty="0" err="1">
                <a:solidFill>
                  <a:schemeClr val="bg1"/>
                </a:solidFill>
              </a:rPr>
              <a:t>growing</a:t>
            </a:r>
            <a:r>
              <a:rPr lang="fr-FR" sz="1600" dirty="0">
                <a:solidFill>
                  <a:schemeClr val="bg1"/>
                </a:solidFill>
              </a:rPr>
              <a:t> </a:t>
            </a:r>
            <a:r>
              <a:rPr lang="fr-FR" sz="1600" dirty="0" err="1">
                <a:solidFill>
                  <a:schemeClr val="bg1"/>
                </a:solidFill>
              </a:rPr>
              <a:t>with</a:t>
            </a:r>
            <a:r>
              <a:rPr lang="fr-FR" sz="1600" dirty="0">
                <a:solidFill>
                  <a:schemeClr val="bg1"/>
                </a:solidFill>
              </a:rPr>
              <a:t> the </a:t>
            </a:r>
            <a:r>
              <a:rPr lang="el-GR" sz="1600" dirty="0">
                <a:solidFill>
                  <a:schemeClr val="bg1"/>
                </a:solidFill>
              </a:rPr>
              <a:t>λ</a:t>
            </a:r>
            <a:r>
              <a:rPr lang="fr-FR" sz="1600" dirty="0">
                <a:solidFill>
                  <a:schemeClr val="bg1"/>
                </a:solidFill>
              </a:rPr>
              <a:t>.</a:t>
            </a:r>
            <a:endParaRPr lang="en-US" sz="1600" dirty="0">
              <a:solidFill>
                <a:schemeClr val="bg1"/>
              </a:solidFill>
            </a:endParaRPr>
          </a:p>
        </p:txBody>
      </p:sp>
      <p:sp>
        <p:nvSpPr>
          <p:cNvPr id="43" name="ZoneTexte 42">
            <a:extLst>
              <a:ext uri="{FF2B5EF4-FFF2-40B4-BE49-F238E27FC236}">
                <a16:creationId xmlns:a16="http://schemas.microsoft.com/office/drawing/2014/main" id="{1D8047BA-508E-4391-94A1-ACF2CBCE05AB}"/>
              </a:ext>
            </a:extLst>
          </p:cNvPr>
          <p:cNvSpPr txBox="1"/>
          <p:nvPr/>
        </p:nvSpPr>
        <p:spPr>
          <a:xfrm>
            <a:off x="7263438" y="3035345"/>
            <a:ext cx="4527968" cy="492443"/>
          </a:xfrm>
          <a:prstGeom prst="rect">
            <a:avLst/>
          </a:prstGeom>
          <a:noFill/>
        </p:spPr>
        <p:txBody>
          <a:bodyPr wrap="square" lIns="0" tIns="0" rIns="0" bIns="0" rtlCol="0">
            <a:spAutoFit/>
          </a:bodyPr>
          <a:lstStyle/>
          <a:p>
            <a:r>
              <a:rPr lang="fr-FR" sz="1600" dirty="0">
                <a:solidFill>
                  <a:schemeClr val="bg1"/>
                </a:solidFill>
              </a:rPr>
              <a:t>The </a:t>
            </a:r>
            <a:r>
              <a:rPr lang="fr-FR" sz="1600" dirty="0" err="1">
                <a:solidFill>
                  <a:schemeClr val="bg1"/>
                </a:solidFill>
              </a:rPr>
              <a:t>object</a:t>
            </a:r>
            <a:r>
              <a:rPr lang="fr-FR" sz="1600" dirty="0">
                <a:solidFill>
                  <a:schemeClr val="bg1"/>
                </a:solidFill>
              </a:rPr>
              <a:t> </a:t>
            </a:r>
            <a:r>
              <a:rPr lang="fr-FR" sz="1600" dirty="0" err="1">
                <a:solidFill>
                  <a:schemeClr val="bg1"/>
                </a:solidFill>
              </a:rPr>
              <a:t>is</a:t>
            </a:r>
            <a:r>
              <a:rPr lang="fr-FR" sz="1600" dirty="0">
                <a:solidFill>
                  <a:schemeClr val="bg1"/>
                </a:solidFill>
              </a:rPr>
              <a:t> more </a:t>
            </a:r>
            <a:r>
              <a:rPr lang="fr-FR" sz="1600" dirty="0" err="1">
                <a:solidFill>
                  <a:schemeClr val="bg1"/>
                </a:solidFill>
              </a:rPr>
              <a:t>extended</a:t>
            </a:r>
            <a:r>
              <a:rPr lang="fr-FR" sz="1600" dirty="0">
                <a:solidFill>
                  <a:schemeClr val="bg1"/>
                </a:solidFill>
              </a:rPr>
              <a:t> at 10µm </a:t>
            </a:r>
            <a:r>
              <a:rPr lang="fr-FR" sz="1600" dirty="0" err="1">
                <a:solidFill>
                  <a:schemeClr val="bg1"/>
                </a:solidFill>
              </a:rPr>
              <a:t>where</a:t>
            </a:r>
            <a:r>
              <a:rPr lang="fr-FR" sz="1600" dirty="0">
                <a:solidFill>
                  <a:schemeClr val="bg1"/>
                </a:solidFill>
              </a:rPr>
              <a:t> the large </a:t>
            </a:r>
            <a:r>
              <a:rPr lang="fr-FR" sz="1600" dirty="0" err="1">
                <a:solidFill>
                  <a:schemeClr val="bg1"/>
                </a:solidFill>
              </a:rPr>
              <a:t>circumstellar</a:t>
            </a:r>
            <a:r>
              <a:rPr lang="fr-FR" sz="1600" dirty="0">
                <a:solidFill>
                  <a:schemeClr val="bg1"/>
                </a:solidFill>
              </a:rPr>
              <a:t> </a:t>
            </a:r>
            <a:r>
              <a:rPr lang="fr-FR" sz="1600" dirty="0" err="1">
                <a:solidFill>
                  <a:schemeClr val="bg1"/>
                </a:solidFill>
              </a:rPr>
              <a:t>disk</a:t>
            </a:r>
            <a:r>
              <a:rPr lang="fr-FR" sz="1600" dirty="0">
                <a:solidFill>
                  <a:schemeClr val="bg1"/>
                </a:solidFill>
              </a:rPr>
              <a:t>  </a:t>
            </a:r>
            <a:r>
              <a:rPr lang="fr-FR" sz="1600" dirty="0" err="1">
                <a:solidFill>
                  <a:schemeClr val="bg1"/>
                </a:solidFill>
              </a:rPr>
              <a:t>dominates</a:t>
            </a:r>
            <a:r>
              <a:rPr lang="fr-FR" sz="1600" dirty="0">
                <a:solidFill>
                  <a:schemeClr val="bg1"/>
                </a:solidFill>
              </a:rPr>
              <a:t> the </a:t>
            </a:r>
            <a:r>
              <a:rPr lang="fr-FR" sz="1600" dirty="0" err="1">
                <a:solidFill>
                  <a:schemeClr val="bg1"/>
                </a:solidFill>
              </a:rPr>
              <a:t>emission</a:t>
            </a:r>
            <a:endParaRPr lang="en-US" sz="1600" dirty="0">
              <a:solidFill>
                <a:schemeClr val="bg1"/>
              </a:solidFill>
            </a:endParaRPr>
          </a:p>
        </p:txBody>
      </p:sp>
      <p:sp>
        <p:nvSpPr>
          <p:cNvPr id="44" name="ZoneTexte 43">
            <a:extLst>
              <a:ext uri="{FF2B5EF4-FFF2-40B4-BE49-F238E27FC236}">
                <a16:creationId xmlns:a16="http://schemas.microsoft.com/office/drawing/2014/main" id="{497BE80A-E52B-4229-BDBD-223756007040}"/>
              </a:ext>
            </a:extLst>
          </p:cNvPr>
          <p:cNvSpPr txBox="1"/>
          <p:nvPr/>
        </p:nvSpPr>
        <p:spPr>
          <a:xfrm>
            <a:off x="7212589" y="3972890"/>
            <a:ext cx="4527968" cy="492443"/>
          </a:xfrm>
          <a:prstGeom prst="rect">
            <a:avLst/>
          </a:prstGeom>
          <a:noFill/>
        </p:spPr>
        <p:txBody>
          <a:bodyPr wrap="square" lIns="0" tIns="0" rIns="0" bIns="0" rtlCol="0">
            <a:spAutoFit/>
          </a:bodyPr>
          <a:lstStyle/>
          <a:p>
            <a:pPr algn="ctr"/>
            <a:r>
              <a:rPr lang="fr-FR" sz="1600" dirty="0">
                <a:solidFill>
                  <a:schemeClr val="bg1"/>
                </a:solidFill>
              </a:rPr>
              <a:t>V=0 for B/</a:t>
            </a:r>
            <a:r>
              <a:rPr lang="el-GR" sz="1600" dirty="0">
                <a:solidFill>
                  <a:schemeClr val="bg1"/>
                </a:solidFill>
              </a:rPr>
              <a:t>λ</a:t>
            </a:r>
            <a:r>
              <a:rPr lang="fr-FR" sz="1600" dirty="0">
                <a:solidFill>
                  <a:schemeClr val="bg1"/>
                </a:solidFill>
              </a:rPr>
              <a:t> </a:t>
            </a:r>
            <a:r>
              <a:rPr lang="el-GR" sz="1600" dirty="0">
                <a:solidFill>
                  <a:schemeClr val="bg1"/>
                </a:solidFill>
                <a:sym typeface="Wingdings" panose="05000000000000000000" pitchFamily="2" charset="2"/>
              </a:rPr>
              <a:t>≈</a:t>
            </a:r>
            <a:r>
              <a:rPr lang="fr-FR" sz="1600" dirty="0">
                <a:solidFill>
                  <a:schemeClr val="bg1"/>
                </a:solidFill>
              </a:rPr>
              <a:t> 158.3 </a:t>
            </a:r>
            <a:r>
              <a:rPr lang="fr-FR" sz="1600" dirty="0">
                <a:solidFill>
                  <a:schemeClr val="bg1"/>
                </a:solidFill>
                <a:sym typeface="Wingdings" panose="05000000000000000000" pitchFamily="2" charset="2"/>
              </a:rPr>
              <a:t> </a:t>
            </a:r>
            <a:r>
              <a:rPr lang="el-GR" sz="1600" dirty="0">
                <a:solidFill>
                  <a:schemeClr val="bg1"/>
                </a:solidFill>
                <a:sym typeface="Wingdings" panose="05000000000000000000" pitchFamily="2" charset="2"/>
              </a:rPr>
              <a:t>θ</a:t>
            </a:r>
            <a:r>
              <a:rPr lang="fr-FR" sz="1600" dirty="0">
                <a:solidFill>
                  <a:schemeClr val="bg1"/>
                </a:solidFill>
                <a:sym typeface="Wingdings" panose="05000000000000000000" pitchFamily="2" charset="2"/>
              </a:rPr>
              <a:t> </a:t>
            </a:r>
            <a:r>
              <a:rPr lang="el-GR" sz="1600" dirty="0">
                <a:solidFill>
                  <a:schemeClr val="bg1"/>
                </a:solidFill>
                <a:sym typeface="Wingdings" panose="05000000000000000000" pitchFamily="2" charset="2"/>
              </a:rPr>
              <a:t>≈</a:t>
            </a:r>
            <a:r>
              <a:rPr lang="fr-FR" sz="1600" dirty="0">
                <a:solidFill>
                  <a:schemeClr val="bg1"/>
                </a:solidFill>
                <a:sym typeface="Wingdings" panose="05000000000000000000" pitchFamily="2" charset="2"/>
              </a:rPr>
              <a:t> 1.58 mas  </a:t>
            </a:r>
          </a:p>
          <a:p>
            <a:endParaRPr lang="en-US" sz="1600" dirty="0">
              <a:solidFill>
                <a:schemeClr val="bg1"/>
              </a:solidFill>
            </a:endParaRPr>
          </a:p>
        </p:txBody>
      </p:sp>
      <p:sp>
        <p:nvSpPr>
          <p:cNvPr id="45" name="ZoneTexte 44">
            <a:extLst>
              <a:ext uri="{FF2B5EF4-FFF2-40B4-BE49-F238E27FC236}">
                <a16:creationId xmlns:a16="http://schemas.microsoft.com/office/drawing/2014/main" id="{E0E2B3A7-6F4A-4F0D-B007-FEFCDB986DEF}"/>
              </a:ext>
            </a:extLst>
          </p:cNvPr>
          <p:cNvSpPr txBox="1"/>
          <p:nvPr/>
        </p:nvSpPr>
        <p:spPr>
          <a:xfrm>
            <a:off x="7314286" y="4603866"/>
            <a:ext cx="4527968" cy="984885"/>
          </a:xfrm>
          <a:prstGeom prst="rect">
            <a:avLst/>
          </a:prstGeom>
          <a:noFill/>
        </p:spPr>
        <p:txBody>
          <a:bodyPr wrap="square" lIns="0" tIns="0" rIns="0" bIns="0" rtlCol="0">
            <a:spAutoFit/>
          </a:bodyPr>
          <a:lstStyle/>
          <a:p>
            <a:pPr algn="ctr"/>
            <a:r>
              <a:rPr lang="fr-FR" sz="1600" dirty="0">
                <a:solidFill>
                  <a:schemeClr val="bg1"/>
                </a:solidFill>
              </a:rPr>
              <a:t>1’’ = 1au at 1 pc.</a:t>
            </a:r>
          </a:p>
          <a:p>
            <a:pPr algn="ctr"/>
            <a:r>
              <a:rPr lang="fr-FR" sz="1600" dirty="0">
                <a:solidFill>
                  <a:schemeClr val="bg1"/>
                </a:solidFill>
              </a:rPr>
              <a:t>1au ≈ 107 </a:t>
            </a:r>
            <a:r>
              <a:rPr lang="fr-FR" sz="1600" dirty="0" err="1">
                <a:solidFill>
                  <a:schemeClr val="bg1"/>
                </a:solidFill>
              </a:rPr>
              <a:t>Dsol</a:t>
            </a:r>
            <a:endParaRPr lang="fr-FR" sz="1600" dirty="0">
              <a:solidFill>
                <a:schemeClr val="bg1"/>
              </a:solidFill>
            </a:endParaRPr>
          </a:p>
          <a:p>
            <a:pPr algn="ctr"/>
            <a:r>
              <a:rPr lang="fr-FR" sz="1600" dirty="0" err="1">
                <a:solidFill>
                  <a:schemeClr val="bg1"/>
                </a:solidFill>
              </a:rPr>
              <a:t>Rstar</a:t>
            </a:r>
            <a:r>
              <a:rPr lang="fr-FR" sz="1600" dirty="0">
                <a:solidFill>
                  <a:schemeClr val="bg1"/>
                </a:solidFill>
              </a:rPr>
              <a:t> ≈ 0.107 </a:t>
            </a:r>
            <a:r>
              <a:rPr lang="fr-FR" sz="1100" dirty="0">
                <a:solidFill>
                  <a:schemeClr val="bg1"/>
                </a:solidFill>
              </a:rPr>
              <a:t>x</a:t>
            </a:r>
            <a:r>
              <a:rPr lang="fr-FR" sz="1600" dirty="0">
                <a:solidFill>
                  <a:schemeClr val="bg1"/>
                </a:solidFill>
              </a:rPr>
              <a:t> distance (in pc) </a:t>
            </a:r>
            <a:r>
              <a:rPr lang="fr-FR" sz="1000" dirty="0">
                <a:solidFill>
                  <a:schemeClr val="bg1"/>
                </a:solidFill>
              </a:rPr>
              <a:t>x</a:t>
            </a:r>
            <a:r>
              <a:rPr lang="fr-FR" sz="1600" dirty="0">
                <a:solidFill>
                  <a:schemeClr val="bg1"/>
                </a:solidFill>
              </a:rPr>
              <a:t> </a:t>
            </a:r>
            <a:r>
              <a:rPr lang="el-GR" sz="1600" dirty="0">
                <a:solidFill>
                  <a:schemeClr val="bg1"/>
                </a:solidFill>
              </a:rPr>
              <a:t>θ</a:t>
            </a:r>
            <a:r>
              <a:rPr lang="fr-FR" sz="1600" dirty="0">
                <a:solidFill>
                  <a:schemeClr val="bg1"/>
                </a:solidFill>
              </a:rPr>
              <a:t> (in mas) </a:t>
            </a:r>
          </a:p>
          <a:p>
            <a:pPr algn="ctr"/>
            <a:r>
              <a:rPr lang="fr-FR" sz="1600" dirty="0" err="1">
                <a:solidFill>
                  <a:schemeClr val="bg1"/>
                </a:solidFill>
              </a:rPr>
              <a:t>Rstar</a:t>
            </a:r>
            <a:r>
              <a:rPr lang="fr-FR" sz="1600" dirty="0">
                <a:solidFill>
                  <a:schemeClr val="bg1"/>
                </a:solidFill>
              </a:rPr>
              <a:t> ≈ 10 </a:t>
            </a:r>
            <a:r>
              <a:rPr lang="fr-FR" sz="1600" dirty="0" err="1">
                <a:solidFill>
                  <a:schemeClr val="bg1"/>
                </a:solidFill>
              </a:rPr>
              <a:t>Rsol</a:t>
            </a:r>
            <a:endParaRPr lang="en-US" sz="1600" dirty="0">
              <a:solidFill>
                <a:schemeClr val="bg1"/>
              </a:solidFill>
            </a:endParaRPr>
          </a:p>
        </p:txBody>
      </p:sp>
    </p:spTree>
    <p:extLst>
      <p:ext uri="{BB962C8B-B14F-4D97-AF65-F5344CB8AC3E}">
        <p14:creationId xmlns:p14="http://schemas.microsoft.com/office/powerpoint/2010/main" val="2517113597"/>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9" name="ZoneTexte 8">
            <a:extLst>
              <a:ext uri="{FF2B5EF4-FFF2-40B4-BE49-F238E27FC236}">
                <a16:creationId xmlns:a16="http://schemas.microsoft.com/office/drawing/2014/main" id="{D5580DC0-EE67-478B-9228-FE1C49AE967C}"/>
              </a:ext>
            </a:extLst>
          </p:cNvPr>
          <p:cNvSpPr txBox="1"/>
          <p:nvPr/>
        </p:nvSpPr>
        <p:spPr>
          <a:xfrm>
            <a:off x="0" y="2959331"/>
            <a:ext cx="12191999" cy="1200329"/>
          </a:xfrm>
          <a:prstGeom prst="rect">
            <a:avLst/>
          </a:prstGeom>
          <a:noFill/>
        </p:spPr>
        <p:txBody>
          <a:bodyPr wrap="square" rtlCol="0">
            <a:spAutoFit/>
          </a:bodyPr>
          <a:lstStyle/>
          <a:p>
            <a:pPr algn="ctr"/>
            <a:r>
              <a:rPr lang="fr-FR" sz="7200" dirty="0">
                <a:solidFill>
                  <a:schemeClr val="bg1"/>
                </a:solidFill>
              </a:rPr>
              <a:t>7 Bonus</a:t>
            </a:r>
            <a:endParaRPr lang="en-US" sz="7200" dirty="0">
              <a:solidFill>
                <a:schemeClr val="bg1"/>
              </a:solidFill>
            </a:endParaRPr>
          </a:p>
        </p:txBody>
      </p:sp>
    </p:spTree>
    <p:extLst>
      <p:ext uri="{BB962C8B-B14F-4D97-AF65-F5344CB8AC3E}">
        <p14:creationId xmlns:p14="http://schemas.microsoft.com/office/powerpoint/2010/main" val="854480669"/>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E353CD8-82C6-43E1-B5B6-B2A1FA0E0DA5}"/>
              </a:ext>
            </a:extLst>
          </p:cNvPr>
          <p:cNvPicPr>
            <a:picLocks noChangeAspect="1"/>
          </p:cNvPicPr>
          <p:nvPr/>
        </p:nvPicPr>
        <p:blipFill>
          <a:blip r:embed="rId2"/>
          <a:stretch>
            <a:fillRect/>
          </a:stretch>
        </p:blipFill>
        <p:spPr>
          <a:xfrm>
            <a:off x="99119" y="413377"/>
            <a:ext cx="6693917" cy="3796934"/>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pic>
        <p:nvPicPr>
          <p:cNvPr id="4" name="Image 3">
            <a:extLst>
              <a:ext uri="{FF2B5EF4-FFF2-40B4-BE49-F238E27FC236}">
                <a16:creationId xmlns:a16="http://schemas.microsoft.com/office/drawing/2014/main" id="{1F7293E5-069B-4367-8D48-C3E3F297E2C6}"/>
              </a:ext>
            </a:extLst>
          </p:cNvPr>
          <p:cNvPicPr>
            <a:picLocks noChangeAspect="1"/>
          </p:cNvPicPr>
          <p:nvPr/>
        </p:nvPicPr>
        <p:blipFill>
          <a:blip r:embed="rId3"/>
          <a:stretch>
            <a:fillRect/>
          </a:stretch>
        </p:blipFill>
        <p:spPr>
          <a:xfrm>
            <a:off x="6864309" y="1430903"/>
            <a:ext cx="5228572" cy="2941072"/>
          </a:xfrm>
          <a:prstGeom prst="rect">
            <a:avLst/>
          </a:prstGeom>
        </p:spPr>
      </p:pic>
      <p:pic>
        <p:nvPicPr>
          <p:cNvPr id="6" name="Image 5">
            <a:extLst>
              <a:ext uri="{FF2B5EF4-FFF2-40B4-BE49-F238E27FC236}">
                <a16:creationId xmlns:a16="http://schemas.microsoft.com/office/drawing/2014/main" id="{A7157ED6-D006-4F22-96AD-875A5A1333BD}"/>
              </a:ext>
            </a:extLst>
          </p:cNvPr>
          <p:cNvPicPr>
            <a:picLocks noChangeAspect="1"/>
          </p:cNvPicPr>
          <p:nvPr/>
        </p:nvPicPr>
        <p:blipFill>
          <a:blip r:embed="rId4"/>
          <a:stretch>
            <a:fillRect/>
          </a:stretch>
        </p:blipFill>
        <p:spPr>
          <a:xfrm>
            <a:off x="7916968" y="2787833"/>
            <a:ext cx="2473521" cy="2495550"/>
          </a:xfrm>
          <a:prstGeom prst="rect">
            <a:avLst/>
          </a:prstGeom>
        </p:spPr>
      </p:pic>
      <p:pic>
        <p:nvPicPr>
          <p:cNvPr id="8" name="Image 7">
            <a:extLst>
              <a:ext uri="{FF2B5EF4-FFF2-40B4-BE49-F238E27FC236}">
                <a16:creationId xmlns:a16="http://schemas.microsoft.com/office/drawing/2014/main" id="{278BA7BF-A45A-43D4-B077-3F135164DEC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31791" y="3895147"/>
            <a:ext cx="5228572" cy="2941071"/>
          </a:xfrm>
          <a:prstGeom prst="rect">
            <a:avLst/>
          </a:prstGeom>
        </p:spPr>
      </p:pic>
      <p:pic>
        <p:nvPicPr>
          <p:cNvPr id="9" name="Image 8">
            <a:extLst>
              <a:ext uri="{FF2B5EF4-FFF2-40B4-BE49-F238E27FC236}">
                <a16:creationId xmlns:a16="http://schemas.microsoft.com/office/drawing/2014/main" id="{68DBFCA2-346B-4200-92D9-FCF86D2F8C02}"/>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859239" y="4185771"/>
            <a:ext cx="2473521" cy="2495549"/>
          </a:xfrm>
          <a:prstGeom prst="rect">
            <a:avLst/>
          </a:prstGeom>
        </p:spPr>
      </p:pic>
    </p:spTree>
    <p:extLst>
      <p:ext uri="{BB962C8B-B14F-4D97-AF65-F5344CB8AC3E}">
        <p14:creationId xmlns:p14="http://schemas.microsoft.com/office/powerpoint/2010/main" val="33305502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97D0BDBB-D463-4BE3-8D91-D7366E569B27}"/>
              </a:ext>
            </a:extLst>
          </p:cNvPr>
          <p:cNvSpPr/>
          <p:nvPr/>
        </p:nvSpPr>
        <p:spPr>
          <a:xfrm>
            <a:off x="7161741" y="614974"/>
            <a:ext cx="4629665" cy="140975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pic>
        <p:nvPicPr>
          <p:cNvPr id="3" name="Image 2">
            <a:extLst>
              <a:ext uri="{FF2B5EF4-FFF2-40B4-BE49-F238E27FC236}">
                <a16:creationId xmlns:a16="http://schemas.microsoft.com/office/drawing/2014/main" id="{6A313E67-4FDC-4CA4-AD39-828D44F7493A}"/>
              </a:ext>
            </a:extLst>
          </p:cNvPr>
          <p:cNvPicPr>
            <a:picLocks noChangeAspect="1"/>
          </p:cNvPicPr>
          <p:nvPr/>
        </p:nvPicPr>
        <p:blipFill rotWithShape="1">
          <a:blip r:embed="rId2"/>
          <a:srcRect l="2691" r="4818"/>
          <a:stretch/>
        </p:blipFill>
        <p:spPr>
          <a:xfrm>
            <a:off x="60960" y="587848"/>
            <a:ext cx="6705600" cy="5856473"/>
          </a:xfrm>
          <a:prstGeom prst="rect">
            <a:avLst/>
          </a:prstGeom>
        </p:spPr>
      </p:pic>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4" name="Rectangle 3">
            <a:extLst>
              <a:ext uri="{FF2B5EF4-FFF2-40B4-BE49-F238E27FC236}">
                <a16:creationId xmlns:a16="http://schemas.microsoft.com/office/drawing/2014/main" id="{CC11C99B-43E6-46A1-828D-27534DCDEF33}"/>
              </a:ext>
            </a:extLst>
          </p:cNvPr>
          <p:cNvSpPr/>
          <p:nvPr/>
        </p:nvSpPr>
        <p:spPr>
          <a:xfrm>
            <a:off x="129598" y="1639159"/>
            <a:ext cx="4102768" cy="276726"/>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Connecteur droit 6">
            <a:extLst>
              <a:ext uri="{FF2B5EF4-FFF2-40B4-BE49-F238E27FC236}">
                <a16:creationId xmlns:a16="http://schemas.microsoft.com/office/drawing/2014/main" id="{F52C9CB1-21ED-487A-98F9-14F97675C01E}"/>
              </a:ext>
            </a:extLst>
          </p:cNvPr>
          <p:cNvCxnSpPr>
            <a:cxnSpLocks/>
            <a:stCxn id="4" idx="3"/>
          </p:cNvCxnSpPr>
          <p:nvPr/>
        </p:nvCxnSpPr>
        <p:spPr>
          <a:xfrm flipV="1">
            <a:off x="4232366" y="1409402"/>
            <a:ext cx="2929375" cy="36812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6" name="ZoneTexte 15">
                <a:extLst>
                  <a:ext uri="{FF2B5EF4-FFF2-40B4-BE49-F238E27FC236}">
                    <a16:creationId xmlns:a16="http://schemas.microsoft.com/office/drawing/2014/main" id="{AE53CF2E-19AC-4629-A535-55F0B8D9C0F8}"/>
                  </a:ext>
                </a:extLst>
              </p:cNvPr>
              <p:cNvSpPr txBox="1"/>
              <p:nvPr/>
            </p:nvSpPr>
            <p:spPr>
              <a:xfrm>
                <a:off x="8810766" y="664914"/>
                <a:ext cx="1452898" cy="448905"/>
              </a:xfrm>
              <a:prstGeom prst="rect">
                <a:avLst/>
              </a:prstGeom>
              <a:noFill/>
            </p:spPr>
            <p:txBody>
              <a:bodyPr wrap="square" lIns="0" tIns="0" rIns="0" bIns="0" rtlCol="0">
                <a:spAutoFit/>
              </a:bodyPr>
              <a:lstStyle/>
              <a:p>
                <a:r>
                  <a:rPr lang="en-US" dirty="0">
                    <a:solidFill>
                      <a:schemeClr val="bg1"/>
                    </a:solidFill>
                  </a:rPr>
                  <a:t>V(</a:t>
                </a:r>
                <a:r>
                  <a:rPr lang="el-GR" dirty="0">
                    <a:solidFill>
                      <a:schemeClr val="bg1"/>
                    </a:solidFill>
                  </a:rPr>
                  <a:t>ρ</a:t>
                </a:r>
                <a14:m>
                  <m:oMath xmlns:m="http://schemas.openxmlformats.org/officeDocument/2006/math">
                    <m:r>
                      <a:rPr lang="fr-FR" b="0" i="0" smtClean="0">
                        <a:solidFill>
                          <a:schemeClr val="bg1"/>
                        </a:solidFill>
                        <a:latin typeface="Cambria Math" panose="02040503050406030204" pitchFamily="18" charset="0"/>
                      </a:rPr>
                      <m:t>)=2</m:t>
                    </m:r>
                    <m:f>
                      <m:fPr>
                        <m:ctrlPr>
                          <a:rPr lang="en-US" i="1" smtClean="0">
                            <a:solidFill>
                              <a:schemeClr val="bg1"/>
                            </a:solidFill>
                            <a:latin typeface="Cambria Math" panose="02040503050406030204" pitchFamily="18" charset="0"/>
                          </a:rPr>
                        </m:ctrlPr>
                      </m:fPr>
                      <m:num>
                        <m:sSub>
                          <m:sSubPr>
                            <m:ctrlPr>
                              <a:rPr lang="en-US" i="1" smtClean="0">
                                <a:solidFill>
                                  <a:schemeClr val="bg1"/>
                                </a:solidFill>
                                <a:latin typeface="Cambria Math" panose="02040503050406030204" pitchFamily="18" charset="0"/>
                              </a:rPr>
                            </m:ctrlPr>
                          </m:sSubPr>
                          <m:e>
                            <m:r>
                              <a:rPr lang="fr-FR" b="0" i="1" smtClean="0">
                                <a:solidFill>
                                  <a:schemeClr val="bg1"/>
                                </a:solidFill>
                                <a:latin typeface="Cambria Math" panose="02040503050406030204" pitchFamily="18" charset="0"/>
                              </a:rPr>
                              <m:t>𝐽</m:t>
                            </m:r>
                          </m:e>
                          <m:sub>
                            <m:r>
                              <a:rPr lang="fr-FR" b="0" i="1" smtClean="0">
                                <a:solidFill>
                                  <a:schemeClr val="bg1"/>
                                </a:solidFill>
                                <a:latin typeface="Cambria Math" panose="02040503050406030204" pitchFamily="18" charset="0"/>
                              </a:rPr>
                              <m:t>1(</m:t>
                            </m:r>
                            <m:r>
                              <m:rPr>
                                <m:sty m:val="p"/>
                              </m:rPr>
                              <a:rPr lang="el-GR" b="0" i="1" smtClean="0">
                                <a:solidFill>
                                  <a:schemeClr val="bg1"/>
                                </a:solidFill>
                                <a:latin typeface="Cambria Math" panose="02040503050406030204" pitchFamily="18" charset="0"/>
                              </a:rPr>
                              <m:t>πρθ</m:t>
                            </m:r>
                            <m:r>
                              <a:rPr lang="fr-FR" b="0" i="1" smtClean="0">
                                <a:solidFill>
                                  <a:schemeClr val="bg1"/>
                                </a:solidFill>
                                <a:latin typeface="Cambria Math" panose="02040503050406030204" pitchFamily="18" charset="0"/>
                              </a:rPr>
                              <m:t>)</m:t>
                            </m:r>
                          </m:sub>
                        </m:sSub>
                      </m:num>
                      <m:den>
                        <m:r>
                          <m:rPr>
                            <m:sty m:val="p"/>
                          </m:rPr>
                          <a:rPr lang="el-GR" b="0" i="1" smtClean="0">
                            <a:solidFill>
                              <a:schemeClr val="bg1"/>
                            </a:solidFill>
                            <a:latin typeface="Cambria Math" panose="02040503050406030204" pitchFamily="18" charset="0"/>
                          </a:rPr>
                          <m:t>πρθ</m:t>
                        </m:r>
                      </m:den>
                    </m:f>
                  </m:oMath>
                </a14:m>
                <a:endParaRPr lang="en-US" dirty="0">
                  <a:solidFill>
                    <a:schemeClr val="bg1"/>
                  </a:solidFill>
                </a:endParaRPr>
              </a:p>
            </p:txBody>
          </p:sp>
        </mc:Choice>
        <mc:Fallback xmlns="">
          <p:sp>
            <p:nvSpPr>
              <p:cNvPr id="16" name="ZoneTexte 15">
                <a:extLst>
                  <a:ext uri="{FF2B5EF4-FFF2-40B4-BE49-F238E27FC236}">
                    <a16:creationId xmlns:a16="http://schemas.microsoft.com/office/drawing/2014/main" id="{AE53CF2E-19AC-4629-A535-55F0B8D9C0F8}"/>
                  </a:ext>
                </a:extLst>
              </p:cNvPr>
              <p:cNvSpPr txBox="1">
                <a:spLocks noRot="1" noChangeAspect="1" noMove="1" noResize="1" noEditPoints="1" noAdjustHandles="1" noChangeArrowheads="1" noChangeShapeType="1" noTextEdit="1"/>
              </p:cNvSpPr>
              <p:nvPr/>
            </p:nvSpPr>
            <p:spPr>
              <a:xfrm>
                <a:off x="8810766" y="664914"/>
                <a:ext cx="1452898" cy="448905"/>
              </a:xfrm>
              <a:prstGeom prst="rect">
                <a:avLst/>
              </a:prstGeom>
              <a:blipFill>
                <a:blip r:embed="rId3"/>
                <a:stretch>
                  <a:fillRect l="-9623" t="-2703" r="-3766" b="-17568"/>
                </a:stretch>
              </a:blipFill>
            </p:spPr>
            <p:txBody>
              <a:bodyPr/>
              <a:lstStyle/>
              <a:p>
                <a:r>
                  <a:rPr lang="en-US">
                    <a:noFill/>
                  </a:rPr>
                  <a:t> </a:t>
                </a:r>
              </a:p>
            </p:txBody>
          </p:sp>
        </mc:Fallback>
      </mc:AlternateContent>
      <p:sp>
        <p:nvSpPr>
          <p:cNvPr id="17" name="ZoneTexte 16">
            <a:extLst>
              <a:ext uri="{FF2B5EF4-FFF2-40B4-BE49-F238E27FC236}">
                <a16:creationId xmlns:a16="http://schemas.microsoft.com/office/drawing/2014/main" id="{7E4F31C4-3325-4478-B428-C944435F87F9}"/>
              </a:ext>
            </a:extLst>
          </p:cNvPr>
          <p:cNvSpPr txBox="1"/>
          <p:nvPr/>
        </p:nvSpPr>
        <p:spPr>
          <a:xfrm>
            <a:off x="7253180" y="1143632"/>
            <a:ext cx="4568705" cy="738664"/>
          </a:xfrm>
          <a:prstGeom prst="rect">
            <a:avLst/>
          </a:prstGeom>
          <a:noFill/>
        </p:spPr>
        <p:txBody>
          <a:bodyPr wrap="square" lIns="0" tIns="0" rIns="0" bIns="0" rtlCol="0">
            <a:spAutoFit/>
          </a:bodyPr>
          <a:lstStyle/>
          <a:p>
            <a:r>
              <a:rPr lang="el-GR" sz="1600" dirty="0">
                <a:solidFill>
                  <a:schemeClr val="bg1"/>
                </a:solidFill>
              </a:rPr>
              <a:t>ρ=</a:t>
            </a:r>
            <a:r>
              <a:rPr lang="en-US" sz="1600" i="1" dirty="0">
                <a:solidFill>
                  <a:schemeClr val="bg1"/>
                </a:solidFill>
              </a:rPr>
              <a:t>B/</a:t>
            </a:r>
            <a:r>
              <a:rPr lang="el-GR" sz="1600" i="1" dirty="0">
                <a:solidFill>
                  <a:schemeClr val="bg1"/>
                </a:solidFill>
              </a:rPr>
              <a:t>λ</a:t>
            </a:r>
            <a:r>
              <a:rPr lang="en-US" sz="1600" dirty="0">
                <a:solidFill>
                  <a:schemeClr val="bg1"/>
                </a:solidFill>
              </a:rPr>
              <a:t> is the spatial frequency (cycles/rad) </a:t>
            </a:r>
          </a:p>
          <a:p>
            <a:r>
              <a:rPr lang="en-US" sz="1600" dirty="0">
                <a:solidFill>
                  <a:schemeClr val="bg1"/>
                </a:solidFill>
              </a:rPr>
              <a:t>θ is the star angular diameter (rad)</a:t>
            </a:r>
          </a:p>
          <a:p>
            <a:r>
              <a:rPr lang="en-US" sz="1600" i="1" dirty="0">
                <a:solidFill>
                  <a:schemeClr val="bg1"/>
                </a:solidFill>
              </a:rPr>
              <a:t>J</a:t>
            </a:r>
            <a:r>
              <a:rPr lang="en-US" sz="1600" baseline="-25000" dirty="0">
                <a:solidFill>
                  <a:schemeClr val="bg1"/>
                </a:solidFill>
              </a:rPr>
              <a:t>1</a:t>
            </a:r>
            <a:r>
              <a:rPr lang="en-US" sz="1600" dirty="0">
                <a:solidFill>
                  <a:schemeClr val="bg1"/>
                </a:solidFill>
              </a:rPr>
              <a:t> is the first order Bessel function.</a:t>
            </a:r>
          </a:p>
        </p:txBody>
      </p:sp>
      <p:sp>
        <p:nvSpPr>
          <p:cNvPr id="12" name="Rectangle 11">
            <a:extLst>
              <a:ext uri="{FF2B5EF4-FFF2-40B4-BE49-F238E27FC236}">
                <a16:creationId xmlns:a16="http://schemas.microsoft.com/office/drawing/2014/main" id="{3F5839FB-9AF7-4608-A5A1-B97E1F45D116}"/>
              </a:ext>
            </a:extLst>
          </p:cNvPr>
          <p:cNvSpPr/>
          <p:nvPr/>
        </p:nvSpPr>
        <p:spPr>
          <a:xfrm>
            <a:off x="7161741" y="2126357"/>
            <a:ext cx="4629665" cy="363763"/>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02B40499-C3EE-4E09-B77A-5A322B0F3182}"/>
              </a:ext>
            </a:extLst>
          </p:cNvPr>
          <p:cNvSpPr/>
          <p:nvPr/>
        </p:nvSpPr>
        <p:spPr>
          <a:xfrm>
            <a:off x="151368" y="1915885"/>
            <a:ext cx="5944631" cy="276726"/>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Connecteur droit 13">
            <a:extLst>
              <a:ext uri="{FF2B5EF4-FFF2-40B4-BE49-F238E27FC236}">
                <a16:creationId xmlns:a16="http://schemas.microsoft.com/office/drawing/2014/main" id="{C9545390-1D75-4508-BB58-2FAD0D6D7D6B}"/>
              </a:ext>
            </a:extLst>
          </p:cNvPr>
          <p:cNvCxnSpPr>
            <a:cxnSpLocks/>
            <a:stCxn id="13" idx="3"/>
            <a:endCxn id="12" idx="1"/>
          </p:cNvCxnSpPr>
          <p:nvPr/>
        </p:nvCxnSpPr>
        <p:spPr>
          <a:xfrm>
            <a:off x="6095999" y="2054248"/>
            <a:ext cx="1065742" cy="253991"/>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9" name="ZoneTexte 18">
                <a:extLst>
                  <a:ext uri="{FF2B5EF4-FFF2-40B4-BE49-F238E27FC236}">
                    <a16:creationId xmlns:a16="http://schemas.microsoft.com/office/drawing/2014/main" id="{A3517B73-D669-46FC-A798-8B12856E55E5}"/>
                  </a:ext>
                </a:extLst>
              </p:cNvPr>
              <p:cNvSpPr txBox="1"/>
              <p:nvPr/>
            </p:nvSpPr>
            <p:spPr>
              <a:xfrm>
                <a:off x="7222701" y="2156170"/>
                <a:ext cx="4568705" cy="246221"/>
              </a:xfrm>
              <a:prstGeom prst="rect">
                <a:avLst/>
              </a:prstGeom>
              <a:noFill/>
            </p:spPr>
            <p:txBody>
              <a:bodyPr wrap="square" lIns="0" tIns="0" rIns="0" bIns="0" rtlCol="0">
                <a:spAutoFit/>
              </a:bodyPr>
              <a:lstStyle/>
              <a:p>
                <a:pPr algn="ctr"/>
                <a14:m>
                  <m:oMath xmlns:m="http://schemas.openxmlformats.org/officeDocument/2006/math">
                    <m:r>
                      <m:rPr>
                        <m:sty m:val="p"/>
                      </m:rPr>
                      <a:rPr lang="el-GR" sz="1600" b="0" i="1" smtClean="0">
                        <a:solidFill>
                          <a:schemeClr val="bg1"/>
                        </a:solidFill>
                        <a:latin typeface="Cambria Math" panose="02040503050406030204" pitchFamily="18" charset="0"/>
                      </a:rPr>
                      <m:t>θ</m:t>
                    </m:r>
                    <m:r>
                      <a:rPr lang="el-GR" sz="1600" b="0" i="1" smtClean="0">
                        <a:solidFill>
                          <a:schemeClr val="bg1"/>
                        </a:solidFill>
                        <a:latin typeface="Cambria Math" panose="02040503050406030204" pitchFamily="18" charset="0"/>
                      </a:rPr>
                      <m:t> </m:t>
                    </m:r>
                  </m:oMath>
                </a14:m>
                <a:r>
                  <a:rPr lang="fr-FR" sz="1600" dirty="0">
                    <a:solidFill>
                      <a:schemeClr val="bg1"/>
                    </a:solidFill>
                  </a:rPr>
                  <a:t>= 1.22</a:t>
                </a:r>
                <a:r>
                  <a:rPr lang="el-GR" sz="1600" i="1" dirty="0">
                    <a:solidFill>
                      <a:schemeClr val="bg1"/>
                    </a:solidFill>
                  </a:rPr>
                  <a:t> λ</a:t>
                </a:r>
                <a:r>
                  <a:rPr lang="fr-FR" sz="1600" i="1" dirty="0">
                    <a:solidFill>
                      <a:schemeClr val="bg1"/>
                    </a:solidFill>
                  </a:rPr>
                  <a:t>\ B</a:t>
                </a:r>
                <a:r>
                  <a:rPr lang="fr-FR" sz="1600" dirty="0">
                    <a:solidFill>
                      <a:schemeClr val="bg1"/>
                    </a:solidFill>
                  </a:rPr>
                  <a:t> </a:t>
                </a:r>
                <a:endParaRPr lang="en-US" sz="1600" dirty="0">
                  <a:solidFill>
                    <a:schemeClr val="bg1"/>
                  </a:solidFill>
                </a:endParaRPr>
              </a:p>
            </p:txBody>
          </p:sp>
        </mc:Choice>
        <mc:Fallback xmlns="">
          <p:sp>
            <p:nvSpPr>
              <p:cNvPr id="19" name="ZoneTexte 18">
                <a:extLst>
                  <a:ext uri="{FF2B5EF4-FFF2-40B4-BE49-F238E27FC236}">
                    <a16:creationId xmlns:a16="http://schemas.microsoft.com/office/drawing/2014/main" id="{A3517B73-D669-46FC-A798-8B12856E55E5}"/>
                  </a:ext>
                </a:extLst>
              </p:cNvPr>
              <p:cNvSpPr txBox="1">
                <a:spLocks noRot="1" noChangeAspect="1" noMove="1" noResize="1" noEditPoints="1" noAdjustHandles="1" noChangeArrowheads="1" noChangeShapeType="1" noTextEdit="1"/>
              </p:cNvSpPr>
              <p:nvPr/>
            </p:nvSpPr>
            <p:spPr>
              <a:xfrm>
                <a:off x="7222701" y="2156170"/>
                <a:ext cx="4568705" cy="246221"/>
              </a:xfrm>
              <a:prstGeom prst="rect">
                <a:avLst/>
              </a:prstGeom>
              <a:blipFill>
                <a:blip r:embed="rId4"/>
                <a:stretch>
                  <a:fillRect t="-27500" b="-50000"/>
                </a:stretch>
              </a:blipFill>
            </p:spPr>
            <p:txBody>
              <a:bodyPr/>
              <a:lstStyle/>
              <a:p>
                <a:r>
                  <a:rPr lang="en-US">
                    <a:noFill/>
                  </a:rPr>
                  <a:t> </a:t>
                </a:r>
              </a:p>
            </p:txBody>
          </p:sp>
        </mc:Fallback>
      </mc:AlternateContent>
      <p:sp>
        <p:nvSpPr>
          <p:cNvPr id="23" name="Rectangle 22">
            <a:extLst>
              <a:ext uri="{FF2B5EF4-FFF2-40B4-BE49-F238E27FC236}">
                <a16:creationId xmlns:a16="http://schemas.microsoft.com/office/drawing/2014/main" id="{EEFEEF48-6EFB-4972-9F0B-F569D641511A}"/>
              </a:ext>
            </a:extLst>
          </p:cNvPr>
          <p:cNvSpPr/>
          <p:nvPr/>
        </p:nvSpPr>
        <p:spPr>
          <a:xfrm>
            <a:off x="151368" y="2633874"/>
            <a:ext cx="6513217" cy="44896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Connecteur droit 23">
            <a:extLst>
              <a:ext uri="{FF2B5EF4-FFF2-40B4-BE49-F238E27FC236}">
                <a16:creationId xmlns:a16="http://schemas.microsoft.com/office/drawing/2014/main" id="{8925BD59-183B-469A-988E-CF2BC61CD3AD}"/>
              </a:ext>
            </a:extLst>
          </p:cNvPr>
          <p:cNvCxnSpPr>
            <a:cxnSpLocks/>
            <a:stCxn id="23" idx="3"/>
            <a:endCxn id="25" idx="1"/>
          </p:cNvCxnSpPr>
          <p:nvPr/>
        </p:nvCxnSpPr>
        <p:spPr>
          <a:xfrm flipV="1">
            <a:off x="6664585" y="2764103"/>
            <a:ext cx="526999" cy="94251"/>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4653E06F-31FF-4507-B939-5A5187F20542}"/>
              </a:ext>
            </a:extLst>
          </p:cNvPr>
          <p:cNvSpPr/>
          <p:nvPr/>
        </p:nvSpPr>
        <p:spPr>
          <a:xfrm>
            <a:off x="7191584" y="2582221"/>
            <a:ext cx="4629665" cy="363763"/>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28" name="ZoneTexte 27">
                <a:extLst>
                  <a:ext uri="{FF2B5EF4-FFF2-40B4-BE49-F238E27FC236}">
                    <a16:creationId xmlns:a16="http://schemas.microsoft.com/office/drawing/2014/main" id="{0969AD5E-D01C-4F39-8B3D-762EAB1BF17C}"/>
                  </a:ext>
                </a:extLst>
              </p:cNvPr>
              <p:cNvSpPr txBox="1"/>
              <p:nvPr/>
            </p:nvSpPr>
            <p:spPr>
              <a:xfrm>
                <a:off x="7252544" y="2579553"/>
                <a:ext cx="4568705" cy="246221"/>
              </a:xfrm>
              <a:prstGeom prst="rect">
                <a:avLst/>
              </a:prstGeom>
              <a:noFill/>
            </p:spPr>
            <p:txBody>
              <a:bodyPr wrap="square" lIns="0" tIns="0" rIns="0" bIns="0" rtlCol="0">
                <a:spAutoFit/>
              </a:bodyPr>
              <a:lstStyle/>
              <a:p>
                <a:pPr algn="ctr"/>
                <a14:m>
                  <m:oMath xmlns:m="http://schemas.openxmlformats.org/officeDocument/2006/math">
                    <m:r>
                      <m:rPr>
                        <m:sty m:val="p"/>
                      </m:rPr>
                      <a:rPr lang="el-GR" sz="1600" b="0" i="1" smtClean="0">
                        <a:solidFill>
                          <a:schemeClr val="bg1"/>
                        </a:solidFill>
                        <a:latin typeface="Cambria Math" panose="02040503050406030204" pitchFamily="18" charset="0"/>
                      </a:rPr>
                      <m:t>θ</m:t>
                    </m:r>
                  </m:oMath>
                </a14:m>
                <a:r>
                  <a:rPr lang="fr-FR" sz="1600" dirty="0">
                    <a:solidFill>
                      <a:schemeClr val="bg1"/>
                    </a:solidFill>
                  </a:rPr>
                  <a:t> = 250</a:t>
                </a:r>
                <a:r>
                  <a:rPr lang="el-GR" sz="1600" i="1" dirty="0">
                    <a:solidFill>
                      <a:schemeClr val="bg1"/>
                    </a:solidFill>
                  </a:rPr>
                  <a:t> λ</a:t>
                </a:r>
                <a:r>
                  <a:rPr lang="fr-FR" sz="1600" i="1" dirty="0">
                    <a:solidFill>
                      <a:schemeClr val="bg1"/>
                    </a:solidFill>
                  </a:rPr>
                  <a:t>\ B </a:t>
                </a:r>
                <a:r>
                  <a:rPr lang="fr-FR" sz="1600" dirty="0">
                    <a:solidFill>
                      <a:schemeClr val="bg1"/>
                    </a:solidFill>
                  </a:rPr>
                  <a:t> </a:t>
                </a:r>
                <a:endParaRPr lang="en-US" sz="1600" dirty="0">
                  <a:solidFill>
                    <a:schemeClr val="bg1"/>
                  </a:solidFill>
                </a:endParaRPr>
              </a:p>
            </p:txBody>
          </p:sp>
        </mc:Choice>
        <mc:Fallback xmlns="">
          <p:sp>
            <p:nvSpPr>
              <p:cNvPr id="28" name="ZoneTexte 27">
                <a:extLst>
                  <a:ext uri="{FF2B5EF4-FFF2-40B4-BE49-F238E27FC236}">
                    <a16:creationId xmlns:a16="http://schemas.microsoft.com/office/drawing/2014/main" id="{0969AD5E-D01C-4F39-8B3D-762EAB1BF17C}"/>
                  </a:ext>
                </a:extLst>
              </p:cNvPr>
              <p:cNvSpPr txBox="1">
                <a:spLocks noRot="1" noChangeAspect="1" noMove="1" noResize="1" noEditPoints="1" noAdjustHandles="1" noChangeArrowheads="1" noChangeShapeType="1" noTextEdit="1"/>
              </p:cNvSpPr>
              <p:nvPr/>
            </p:nvSpPr>
            <p:spPr>
              <a:xfrm>
                <a:off x="7252544" y="2579553"/>
                <a:ext cx="4568705" cy="246221"/>
              </a:xfrm>
              <a:prstGeom prst="rect">
                <a:avLst/>
              </a:prstGeom>
              <a:blipFill>
                <a:blip r:embed="rId5"/>
                <a:stretch>
                  <a:fillRect t="-24390" b="-48780"/>
                </a:stretch>
              </a:blipFill>
            </p:spPr>
            <p:txBody>
              <a:bodyPr/>
              <a:lstStyle/>
              <a:p>
                <a:r>
                  <a:rPr lang="en-US">
                    <a:noFill/>
                  </a:rPr>
                  <a:t> </a:t>
                </a:r>
              </a:p>
            </p:txBody>
          </p:sp>
        </mc:Fallback>
      </mc:AlternateContent>
      <p:sp>
        <p:nvSpPr>
          <p:cNvPr id="29" name="Rectangle 28">
            <a:extLst>
              <a:ext uri="{FF2B5EF4-FFF2-40B4-BE49-F238E27FC236}">
                <a16:creationId xmlns:a16="http://schemas.microsoft.com/office/drawing/2014/main" id="{F85CE749-D9B7-4516-B95F-1D6A632E5BD9}"/>
              </a:ext>
            </a:extLst>
          </p:cNvPr>
          <p:cNvSpPr/>
          <p:nvPr/>
        </p:nvSpPr>
        <p:spPr>
          <a:xfrm>
            <a:off x="151368" y="4117571"/>
            <a:ext cx="3332061" cy="28025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0" name="Connecteur droit 29">
            <a:extLst>
              <a:ext uri="{FF2B5EF4-FFF2-40B4-BE49-F238E27FC236}">
                <a16:creationId xmlns:a16="http://schemas.microsoft.com/office/drawing/2014/main" id="{2E08A838-3A9F-4BC7-B189-A887DC054A06}"/>
              </a:ext>
            </a:extLst>
          </p:cNvPr>
          <p:cNvCxnSpPr>
            <a:cxnSpLocks/>
            <a:endCxn id="31" idx="1"/>
          </p:cNvCxnSpPr>
          <p:nvPr/>
        </p:nvCxnSpPr>
        <p:spPr>
          <a:xfrm flipV="1">
            <a:off x="3483429" y="3182148"/>
            <a:ext cx="3708791" cy="105892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1" name="Rectangle 30">
            <a:extLst>
              <a:ext uri="{FF2B5EF4-FFF2-40B4-BE49-F238E27FC236}">
                <a16:creationId xmlns:a16="http://schemas.microsoft.com/office/drawing/2014/main" id="{19D7785E-62E7-47F0-A9FD-5BC0C87A4596}"/>
              </a:ext>
            </a:extLst>
          </p:cNvPr>
          <p:cNvSpPr/>
          <p:nvPr/>
        </p:nvSpPr>
        <p:spPr>
          <a:xfrm>
            <a:off x="7192220" y="3000266"/>
            <a:ext cx="4629665" cy="363763"/>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33" name="ZoneTexte 32">
                <a:extLst>
                  <a:ext uri="{FF2B5EF4-FFF2-40B4-BE49-F238E27FC236}">
                    <a16:creationId xmlns:a16="http://schemas.microsoft.com/office/drawing/2014/main" id="{D2342B9B-33DC-4137-9CEA-751E98B5EA71}"/>
                  </a:ext>
                </a:extLst>
              </p:cNvPr>
              <p:cNvSpPr txBox="1"/>
              <p:nvPr/>
            </p:nvSpPr>
            <p:spPr>
              <a:xfrm>
                <a:off x="7410636" y="3043647"/>
                <a:ext cx="4568705" cy="246221"/>
              </a:xfrm>
              <a:prstGeom prst="rect">
                <a:avLst/>
              </a:prstGeom>
              <a:noFill/>
            </p:spPr>
            <p:txBody>
              <a:bodyPr wrap="square" lIns="0" tIns="0" rIns="0" bIns="0" rtlCol="0">
                <a:spAutoFit/>
              </a:bodyPr>
              <a:lstStyle/>
              <a:p>
                <a:pPr algn="ctr"/>
                <a14:m>
                  <m:oMath xmlns:m="http://schemas.openxmlformats.org/officeDocument/2006/math">
                    <m:r>
                      <m:rPr>
                        <m:sty m:val="p"/>
                      </m:rPr>
                      <a:rPr lang="el-GR" sz="1600" b="0" i="1" smtClean="0">
                        <a:solidFill>
                          <a:schemeClr val="bg1"/>
                        </a:solidFill>
                        <a:latin typeface="Cambria Math" panose="02040503050406030204" pitchFamily="18" charset="0"/>
                      </a:rPr>
                      <m:t>θ</m:t>
                    </m:r>
                  </m:oMath>
                </a14:m>
                <a:r>
                  <a:rPr lang="fr-FR" sz="1600" dirty="0">
                    <a:solidFill>
                      <a:schemeClr val="bg1"/>
                    </a:solidFill>
                  </a:rPr>
                  <a:t> = 4 mas</a:t>
                </a:r>
                <a:endParaRPr lang="en-US" sz="1600" dirty="0">
                  <a:solidFill>
                    <a:schemeClr val="bg1"/>
                  </a:solidFill>
                </a:endParaRPr>
              </a:p>
            </p:txBody>
          </p:sp>
        </mc:Choice>
        <mc:Fallback xmlns="">
          <p:sp>
            <p:nvSpPr>
              <p:cNvPr id="33" name="ZoneTexte 32">
                <a:extLst>
                  <a:ext uri="{FF2B5EF4-FFF2-40B4-BE49-F238E27FC236}">
                    <a16:creationId xmlns:a16="http://schemas.microsoft.com/office/drawing/2014/main" id="{D2342B9B-33DC-4137-9CEA-751E98B5EA71}"/>
                  </a:ext>
                </a:extLst>
              </p:cNvPr>
              <p:cNvSpPr txBox="1">
                <a:spLocks noRot="1" noChangeAspect="1" noMove="1" noResize="1" noEditPoints="1" noAdjustHandles="1" noChangeArrowheads="1" noChangeShapeType="1" noTextEdit="1"/>
              </p:cNvSpPr>
              <p:nvPr/>
            </p:nvSpPr>
            <p:spPr>
              <a:xfrm>
                <a:off x="7410636" y="3043647"/>
                <a:ext cx="4568705" cy="246221"/>
              </a:xfrm>
              <a:prstGeom prst="rect">
                <a:avLst/>
              </a:prstGeom>
              <a:blipFill>
                <a:blip r:embed="rId6"/>
                <a:stretch>
                  <a:fillRect t="-24390" b="-48780"/>
                </a:stretch>
              </a:blipFill>
            </p:spPr>
            <p:txBody>
              <a:bodyPr/>
              <a:lstStyle/>
              <a:p>
                <a:r>
                  <a:rPr lang="en-US">
                    <a:noFill/>
                  </a:rPr>
                  <a:t> </a:t>
                </a:r>
              </a:p>
            </p:txBody>
          </p:sp>
        </mc:Fallback>
      </mc:AlternateContent>
      <p:sp>
        <p:nvSpPr>
          <p:cNvPr id="34" name="Rectangle 33">
            <a:extLst>
              <a:ext uri="{FF2B5EF4-FFF2-40B4-BE49-F238E27FC236}">
                <a16:creationId xmlns:a16="http://schemas.microsoft.com/office/drawing/2014/main" id="{3AACB9A5-9AA6-4A8C-8F1B-7873361AC68B}"/>
              </a:ext>
            </a:extLst>
          </p:cNvPr>
          <p:cNvSpPr/>
          <p:nvPr/>
        </p:nvSpPr>
        <p:spPr>
          <a:xfrm>
            <a:off x="211691" y="4833791"/>
            <a:ext cx="5161498" cy="28025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5" name="Connecteur droit 34">
            <a:extLst>
              <a:ext uri="{FF2B5EF4-FFF2-40B4-BE49-F238E27FC236}">
                <a16:creationId xmlns:a16="http://schemas.microsoft.com/office/drawing/2014/main" id="{70B540E8-9B2A-48A8-9442-E40365EBB9E7}"/>
              </a:ext>
            </a:extLst>
          </p:cNvPr>
          <p:cNvCxnSpPr>
            <a:cxnSpLocks/>
            <a:endCxn id="36" idx="1"/>
          </p:cNvCxnSpPr>
          <p:nvPr/>
        </p:nvCxnSpPr>
        <p:spPr>
          <a:xfrm flipV="1">
            <a:off x="5373189" y="3996668"/>
            <a:ext cx="1818395" cy="99334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1382532C-1B4B-47B1-85EF-EFAEC33AC44B}"/>
              </a:ext>
            </a:extLst>
          </p:cNvPr>
          <p:cNvSpPr/>
          <p:nvPr/>
        </p:nvSpPr>
        <p:spPr>
          <a:xfrm>
            <a:off x="7191584" y="3428465"/>
            <a:ext cx="4629664" cy="113640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ZoneTexte 43">
            <a:extLst>
              <a:ext uri="{FF2B5EF4-FFF2-40B4-BE49-F238E27FC236}">
                <a16:creationId xmlns:a16="http://schemas.microsoft.com/office/drawing/2014/main" id="{FB455B63-8CCA-49B2-BD57-EDD24BD25EA2}"/>
              </a:ext>
            </a:extLst>
          </p:cNvPr>
          <p:cNvSpPr txBox="1"/>
          <p:nvPr/>
        </p:nvSpPr>
        <p:spPr>
          <a:xfrm>
            <a:off x="7205985" y="3500935"/>
            <a:ext cx="4584191" cy="738664"/>
          </a:xfrm>
          <a:prstGeom prst="rect">
            <a:avLst/>
          </a:prstGeom>
          <a:noFill/>
        </p:spPr>
        <p:txBody>
          <a:bodyPr wrap="square" lIns="0" tIns="0" rIns="0" bIns="0" rtlCol="0">
            <a:spAutoFit/>
          </a:bodyPr>
          <a:lstStyle/>
          <a:p>
            <a:pPr algn="ctr"/>
            <a:r>
              <a:rPr lang="en-US" sz="1600" dirty="0">
                <a:solidFill>
                  <a:schemeClr val="bg1"/>
                </a:solidFill>
              </a:rPr>
              <a:t>V&gt;0.132</a:t>
            </a:r>
          </a:p>
          <a:p>
            <a:pPr algn="just"/>
            <a:r>
              <a:rPr lang="en-US" sz="1600" dirty="0">
                <a:solidFill>
                  <a:schemeClr val="bg1"/>
                </a:solidFill>
              </a:rPr>
              <a:t>Below this value there are other lobes of the visibility that match the same values.</a:t>
            </a:r>
          </a:p>
        </p:txBody>
      </p:sp>
      <p:sp>
        <p:nvSpPr>
          <p:cNvPr id="52" name="Rectangle 51">
            <a:extLst>
              <a:ext uri="{FF2B5EF4-FFF2-40B4-BE49-F238E27FC236}">
                <a16:creationId xmlns:a16="http://schemas.microsoft.com/office/drawing/2014/main" id="{0FCD8D73-4706-4E6E-B6ED-02640365B314}"/>
              </a:ext>
            </a:extLst>
          </p:cNvPr>
          <p:cNvSpPr/>
          <p:nvPr/>
        </p:nvSpPr>
        <p:spPr>
          <a:xfrm>
            <a:off x="190460" y="5551256"/>
            <a:ext cx="5161498" cy="28025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3" name="Connecteur droit 52">
            <a:extLst>
              <a:ext uri="{FF2B5EF4-FFF2-40B4-BE49-F238E27FC236}">
                <a16:creationId xmlns:a16="http://schemas.microsoft.com/office/drawing/2014/main" id="{A03CFF70-5533-4245-8FBD-2CA919A12D19}"/>
              </a:ext>
            </a:extLst>
          </p:cNvPr>
          <p:cNvCxnSpPr>
            <a:cxnSpLocks/>
            <a:endCxn id="54" idx="1"/>
          </p:cNvCxnSpPr>
          <p:nvPr/>
        </p:nvCxnSpPr>
        <p:spPr>
          <a:xfrm flipV="1">
            <a:off x="5373189" y="5217632"/>
            <a:ext cx="1787323" cy="489132"/>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54" name="Rectangle 53">
            <a:extLst>
              <a:ext uri="{FF2B5EF4-FFF2-40B4-BE49-F238E27FC236}">
                <a16:creationId xmlns:a16="http://schemas.microsoft.com/office/drawing/2014/main" id="{5B80F5C1-E2F6-4560-9461-43AC0F341F2E}"/>
              </a:ext>
            </a:extLst>
          </p:cNvPr>
          <p:cNvSpPr/>
          <p:nvPr/>
        </p:nvSpPr>
        <p:spPr>
          <a:xfrm>
            <a:off x="7160512" y="4630732"/>
            <a:ext cx="4629664" cy="1173799"/>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ZoneTexte 54">
            <a:extLst>
              <a:ext uri="{FF2B5EF4-FFF2-40B4-BE49-F238E27FC236}">
                <a16:creationId xmlns:a16="http://schemas.microsoft.com/office/drawing/2014/main" id="{970AB9A5-EF79-429D-9C3B-7A3C6705DB4F}"/>
              </a:ext>
            </a:extLst>
          </p:cNvPr>
          <p:cNvSpPr txBox="1"/>
          <p:nvPr/>
        </p:nvSpPr>
        <p:spPr>
          <a:xfrm>
            <a:off x="7174913" y="4703203"/>
            <a:ext cx="4584191" cy="1231106"/>
          </a:xfrm>
          <a:prstGeom prst="rect">
            <a:avLst/>
          </a:prstGeom>
          <a:noFill/>
        </p:spPr>
        <p:txBody>
          <a:bodyPr wrap="square" lIns="0" tIns="0" rIns="0" bIns="0" rtlCol="0">
            <a:spAutoFit/>
          </a:bodyPr>
          <a:lstStyle/>
          <a:p>
            <a:pPr algn="ctr"/>
            <a:r>
              <a:rPr lang="fr-FR" sz="1600" dirty="0">
                <a:solidFill>
                  <a:schemeClr val="bg1"/>
                </a:solidFill>
              </a:rPr>
              <a:t>The </a:t>
            </a:r>
            <a:r>
              <a:rPr lang="fr-FR" sz="1600" dirty="0" err="1">
                <a:solidFill>
                  <a:schemeClr val="bg1"/>
                </a:solidFill>
              </a:rPr>
              <a:t>object</a:t>
            </a:r>
            <a:r>
              <a:rPr lang="fr-FR" sz="1600" dirty="0">
                <a:solidFill>
                  <a:schemeClr val="bg1"/>
                </a:solidFill>
              </a:rPr>
              <a:t> </a:t>
            </a:r>
            <a:r>
              <a:rPr lang="fr-FR" sz="1600" dirty="0" err="1">
                <a:solidFill>
                  <a:schemeClr val="bg1"/>
                </a:solidFill>
              </a:rPr>
              <a:t>is</a:t>
            </a:r>
            <a:r>
              <a:rPr lang="fr-FR" sz="1600" dirty="0">
                <a:solidFill>
                  <a:schemeClr val="bg1"/>
                </a:solidFill>
              </a:rPr>
              <a:t> </a:t>
            </a:r>
            <a:r>
              <a:rPr lang="fr-FR" sz="1600" dirty="0" err="1">
                <a:solidFill>
                  <a:schemeClr val="bg1"/>
                </a:solidFill>
              </a:rPr>
              <a:t>centro-symmetric</a:t>
            </a:r>
            <a:endParaRPr lang="fr-FR" sz="1600" dirty="0">
              <a:solidFill>
                <a:schemeClr val="bg1"/>
              </a:solidFill>
            </a:endParaRPr>
          </a:p>
          <a:p>
            <a:pPr algn="ctr"/>
            <a:r>
              <a:rPr lang="fr-FR" sz="1600" dirty="0">
                <a:solidFill>
                  <a:schemeClr val="bg1"/>
                </a:solidFill>
                <a:sym typeface="Wingdings" panose="05000000000000000000" pitchFamily="2" charset="2"/>
              </a:rPr>
              <a:t></a:t>
            </a:r>
            <a:endParaRPr lang="fr-FR" sz="1600" dirty="0">
              <a:solidFill>
                <a:schemeClr val="bg1"/>
              </a:solidFill>
            </a:endParaRPr>
          </a:p>
          <a:p>
            <a:pPr algn="ctr"/>
            <a:r>
              <a:rPr lang="fr-FR" sz="1600" dirty="0" err="1">
                <a:solidFill>
                  <a:schemeClr val="bg1"/>
                </a:solidFill>
              </a:rPr>
              <a:t>Its</a:t>
            </a:r>
            <a:r>
              <a:rPr lang="fr-FR" sz="1600" dirty="0">
                <a:solidFill>
                  <a:schemeClr val="bg1"/>
                </a:solidFill>
              </a:rPr>
              <a:t> Fourier </a:t>
            </a:r>
            <a:r>
              <a:rPr lang="fr-FR" sz="1600" dirty="0" err="1">
                <a:solidFill>
                  <a:schemeClr val="bg1"/>
                </a:solidFill>
              </a:rPr>
              <a:t>Transform</a:t>
            </a:r>
            <a:r>
              <a:rPr lang="fr-FR" sz="1600" dirty="0">
                <a:solidFill>
                  <a:schemeClr val="bg1"/>
                </a:solidFill>
              </a:rPr>
              <a:t> </a:t>
            </a:r>
            <a:r>
              <a:rPr lang="fr-FR" sz="1600" dirty="0" err="1">
                <a:solidFill>
                  <a:schemeClr val="bg1"/>
                </a:solidFill>
              </a:rPr>
              <a:t>is</a:t>
            </a:r>
            <a:r>
              <a:rPr lang="fr-FR" sz="1600" dirty="0">
                <a:solidFill>
                  <a:schemeClr val="bg1"/>
                </a:solidFill>
              </a:rPr>
              <a:t> Real</a:t>
            </a:r>
          </a:p>
          <a:p>
            <a:pPr algn="ctr"/>
            <a:r>
              <a:rPr lang="fr-FR" sz="1600" dirty="0">
                <a:solidFill>
                  <a:schemeClr val="bg1"/>
                </a:solidFill>
              </a:rPr>
              <a:t>The phase </a:t>
            </a:r>
            <a:r>
              <a:rPr lang="fr-FR" sz="1600" dirty="0" err="1">
                <a:solidFill>
                  <a:schemeClr val="bg1"/>
                </a:solidFill>
              </a:rPr>
              <a:t>is</a:t>
            </a:r>
            <a:r>
              <a:rPr lang="fr-FR" sz="1600" dirty="0">
                <a:solidFill>
                  <a:schemeClr val="bg1"/>
                </a:solidFill>
              </a:rPr>
              <a:t> 0 (positive </a:t>
            </a:r>
            <a:r>
              <a:rPr lang="fr-FR" sz="1600" dirty="0" err="1">
                <a:solidFill>
                  <a:schemeClr val="bg1"/>
                </a:solidFill>
              </a:rPr>
              <a:t>number</a:t>
            </a:r>
            <a:r>
              <a:rPr lang="fr-FR" sz="1600" dirty="0">
                <a:solidFill>
                  <a:schemeClr val="bg1"/>
                </a:solidFill>
              </a:rPr>
              <a:t>) or 180° (</a:t>
            </a:r>
            <a:r>
              <a:rPr lang="fr-FR" sz="1600" dirty="0" err="1">
                <a:solidFill>
                  <a:schemeClr val="bg1"/>
                </a:solidFill>
              </a:rPr>
              <a:t>negative</a:t>
            </a:r>
            <a:r>
              <a:rPr lang="fr-FR" sz="1600" dirty="0">
                <a:solidFill>
                  <a:schemeClr val="bg1"/>
                </a:solidFill>
              </a:rPr>
              <a:t>)</a:t>
            </a:r>
          </a:p>
          <a:p>
            <a:pPr algn="ctr"/>
            <a:endParaRPr lang="en-US" sz="1600" dirty="0">
              <a:solidFill>
                <a:schemeClr val="bg1"/>
              </a:solidFill>
            </a:endParaRPr>
          </a:p>
        </p:txBody>
      </p:sp>
    </p:spTree>
    <p:extLst>
      <p:ext uri="{BB962C8B-B14F-4D97-AF65-F5344CB8AC3E}">
        <p14:creationId xmlns:p14="http://schemas.microsoft.com/office/powerpoint/2010/main" val="4637061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97D0BDBB-D463-4BE3-8D91-D7366E569B27}"/>
              </a:ext>
            </a:extLst>
          </p:cNvPr>
          <p:cNvSpPr/>
          <p:nvPr/>
        </p:nvSpPr>
        <p:spPr>
          <a:xfrm>
            <a:off x="7161741" y="614974"/>
            <a:ext cx="4629665" cy="140975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pic>
        <p:nvPicPr>
          <p:cNvPr id="3" name="Image 2">
            <a:extLst>
              <a:ext uri="{FF2B5EF4-FFF2-40B4-BE49-F238E27FC236}">
                <a16:creationId xmlns:a16="http://schemas.microsoft.com/office/drawing/2014/main" id="{6A313E67-4FDC-4CA4-AD39-828D44F7493A}"/>
              </a:ext>
            </a:extLst>
          </p:cNvPr>
          <p:cNvPicPr>
            <a:picLocks noChangeAspect="1"/>
          </p:cNvPicPr>
          <p:nvPr/>
        </p:nvPicPr>
        <p:blipFill rotWithShape="1">
          <a:blip r:embed="rId2"/>
          <a:srcRect l="2691" r="4818"/>
          <a:stretch/>
        </p:blipFill>
        <p:spPr>
          <a:xfrm>
            <a:off x="60960" y="587848"/>
            <a:ext cx="6705600" cy="5856473"/>
          </a:xfrm>
          <a:prstGeom prst="rect">
            <a:avLst/>
          </a:prstGeom>
        </p:spPr>
      </p:pic>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4" name="Rectangle 3">
            <a:extLst>
              <a:ext uri="{FF2B5EF4-FFF2-40B4-BE49-F238E27FC236}">
                <a16:creationId xmlns:a16="http://schemas.microsoft.com/office/drawing/2014/main" id="{CC11C99B-43E6-46A1-828D-27534DCDEF33}"/>
              </a:ext>
            </a:extLst>
          </p:cNvPr>
          <p:cNvSpPr/>
          <p:nvPr/>
        </p:nvSpPr>
        <p:spPr>
          <a:xfrm>
            <a:off x="129598" y="1639159"/>
            <a:ext cx="4102768" cy="276726"/>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Connecteur droit 6">
            <a:extLst>
              <a:ext uri="{FF2B5EF4-FFF2-40B4-BE49-F238E27FC236}">
                <a16:creationId xmlns:a16="http://schemas.microsoft.com/office/drawing/2014/main" id="{F52C9CB1-21ED-487A-98F9-14F97675C01E}"/>
              </a:ext>
            </a:extLst>
          </p:cNvPr>
          <p:cNvCxnSpPr>
            <a:cxnSpLocks/>
            <a:stCxn id="4" idx="3"/>
          </p:cNvCxnSpPr>
          <p:nvPr/>
        </p:nvCxnSpPr>
        <p:spPr>
          <a:xfrm flipV="1">
            <a:off x="4232366" y="1409402"/>
            <a:ext cx="2929375" cy="36812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6" name="ZoneTexte 15">
                <a:extLst>
                  <a:ext uri="{FF2B5EF4-FFF2-40B4-BE49-F238E27FC236}">
                    <a16:creationId xmlns:a16="http://schemas.microsoft.com/office/drawing/2014/main" id="{AE53CF2E-19AC-4629-A535-55F0B8D9C0F8}"/>
                  </a:ext>
                </a:extLst>
              </p:cNvPr>
              <p:cNvSpPr txBox="1"/>
              <p:nvPr/>
            </p:nvSpPr>
            <p:spPr>
              <a:xfrm>
                <a:off x="8810766" y="664914"/>
                <a:ext cx="1452898" cy="448905"/>
              </a:xfrm>
              <a:prstGeom prst="rect">
                <a:avLst/>
              </a:prstGeom>
              <a:noFill/>
            </p:spPr>
            <p:txBody>
              <a:bodyPr wrap="square" lIns="0" tIns="0" rIns="0" bIns="0" rtlCol="0">
                <a:spAutoFit/>
              </a:bodyPr>
              <a:lstStyle/>
              <a:p>
                <a:r>
                  <a:rPr lang="en-US" dirty="0">
                    <a:solidFill>
                      <a:schemeClr val="bg1"/>
                    </a:solidFill>
                  </a:rPr>
                  <a:t>V(</a:t>
                </a:r>
                <a:r>
                  <a:rPr lang="el-GR" dirty="0">
                    <a:solidFill>
                      <a:schemeClr val="bg1"/>
                    </a:solidFill>
                  </a:rPr>
                  <a:t>ρ</a:t>
                </a:r>
                <a14:m>
                  <m:oMath xmlns:m="http://schemas.openxmlformats.org/officeDocument/2006/math">
                    <m:r>
                      <a:rPr lang="fr-FR" b="0" i="0" smtClean="0">
                        <a:solidFill>
                          <a:schemeClr val="bg1"/>
                        </a:solidFill>
                        <a:latin typeface="Cambria Math" panose="02040503050406030204" pitchFamily="18" charset="0"/>
                      </a:rPr>
                      <m:t>)=2</m:t>
                    </m:r>
                    <m:f>
                      <m:fPr>
                        <m:ctrlPr>
                          <a:rPr lang="en-US" i="1" smtClean="0">
                            <a:solidFill>
                              <a:schemeClr val="bg1"/>
                            </a:solidFill>
                            <a:latin typeface="Cambria Math" panose="02040503050406030204" pitchFamily="18" charset="0"/>
                          </a:rPr>
                        </m:ctrlPr>
                      </m:fPr>
                      <m:num>
                        <m:sSub>
                          <m:sSubPr>
                            <m:ctrlPr>
                              <a:rPr lang="en-US" i="1" smtClean="0">
                                <a:solidFill>
                                  <a:schemeClr val="bg1"/>
                                </a:solidFill>
                                <a:latin typeface="Cambria Math" panose="02040503050406030204" pitchFamily="18" charset="0"/>
                              </a:rPr>
                            </m:ctrlPr>
                          </m:sSubPr>
                          <m:e>
                            <m:r>
                              <a:rPr lang="fr-FR" b="0" i="1" smtClean="0">
                                <a:solidFill>
                                  <a:schemeClr val="bg1"/>
                                </a:solidFill>
                                <a:latin typeface="Cambria Math" panose="02040503050406030204" pitchFamily="18" charset="0"/>
                              </a:rPr>
                              <m:t>𝐽</m:t>
                            </m:r>
                          </m:e>
                          <m:sub>
                            <m:r>
                              <a:rPr lang="fr-FR" b="0" i="1" smtClean="0">
                                <a:solidFill>
                                  <a:schemeClr val="bg1"/>
                                </a:solidFill>
                                <a:latin typeface="Cambria Math" panose="02040503050406030204" pitchFamily="18" charset="0"/>
                              </a:rPr>
                              <m:t>1(</m:t>
                            </m:r>
                            <m:r>
                              <m:rPr>
                                <m:sty m:val="p"/>
                              </m:rPr>
                              <a:rPr lang="el-GR" b="0" i="1" smtClean="0">
                                <a:solidFill>
                                  <a:schemeClr val="bg1"/>
                                </a:solidFill>
                                <a:latin typeface="Cambria Math" panose="02040503050406030204" pitchFamily="18" charset="0"/>
                              </a:rPr>
                              <m:t>πρθ</m:t>
                            </m:r>
                            <m:r>
                              <a:rPr lang="fr-FR" b="0" i="1" smtClean="0">
                                <a:solidFill>
                                  <a:schemeClr val="bg1"/>
                                </a:solidFill>
                                <a:latin typeface="Cambria Math" panose="02040503050406030204" pitchFamily="18" charset="0"/>
                              </a:rPr>
                              <m:t>)</m:t>
                            </m:r>
                          </m:sub>
                        </m:sSub>
                      </m:num>
                      <m:den>
                        <m:r>
                          <m:rPr>
                            <m:sty m:val="p"/>
                          </m:rPr>
                          <a:rPr lang="el-GR" b="0" i="1" smtClean="0">
                            <a:solidFill>
                              <a:schemeClr val="bg1"/>
                            </a:solidFill>
                            <a:latin typeface="Cambria Math" panose="02040503050406030204" pitchFamily="18" charset="0"/>
                          </a:rPr>
                          <m:t>πρθ</m:t>
                        </m:r>
                      </m:den>
                    </m:f>
                  </m:oMath>
                </a14:m>
                <a:endParaRPr lang="en-US" dirty="0">
                  <a:solidFill>
                    <a:schemeClr val="bg1"/>
                  </a:solidFill>
                </a:endParaRPr>
              </a:p>
            </p:txBody>
          </p:sp>
        </mc:Choice>
        <mc:Fallback xmlns="">
          <p:sp>
            <p:nvSpPr>
              <p:cNvPr id="16" name="ZoneTexte 15">
                <a:extLst>
                  <a:ext uri="{FF2B5EF4-FFF2-40B4-BE49-F238E27FC236}">
                    <a16:creationId xmlns:a16="http://schemas.microsoft.com/office/drawing/2014/main" id="{AE53CF2E-19AC-4629-A535-55F0B8D9C0F8}"/>
                  </a:ext>
                </a:extLst>
              </p:cNvPr>
              <p:cNvSpPr txBox="1">
                <a:spLocks noRot="1" noChangeAspect="1" noMove="1" noResize="1" noEditPoints="1" noAdjustHandles="1" noChangeArrowheads="1" noChangeShapeType="1" noTextEdit="1"/>
              </p:cNvSpPr>
              <p:nvPr/>
            </p:nvSpPr>
            <p:spPr>
              <a:xfrm>
                <a:off x="8810766" y="664914"/>
                <a:ext cx="1452898" cy="448905"/>
              </a:xfrm>
              <a:prstGeom prst="rect">
                <a:avLst/>
              </a:prstGeom>
              <a:blipFill>
                <a:blip r:embed="rId3"/>
                <a:stretch>
                  <a:fillRect l="-9623" t="-2703" r="-3766" b="-17568"/>
                </a:stretch>
              </a:blipFill>
            </p:spPr>
            <p:txBody>
              <a:bodyPr/>
              <a:lstStyle/>
              <a:p>
                <a:r>
                  <a:rPr lang="en-US">
                    <a:noFill/>
                  </a:rPr>
                  <a:t> </a:t>
                </a:r>
              </a:p>
            </p:txBody>
          </p:sp>
        </mc:Fallback>
      </mc:AlternateContent>
      <p:sp>
        <p:nvSpPr>
          <p:cNvPr id="17" name="ZoneTexte 16">
            <a:extLst>
              <a:ext uri="{FF2B5EF4-FFF2-40B4-BE49-F238E27FC236}">
                <a16:creationId xmlns:a16="http://schemas.microsoft.com/office/drawing/2014/main" id="{7E4F31C4-3325-4478-B428-C944435F87F9}"/>
              </a:ext>
            </a:extLst>
          </p:cNvPr>
          <p:cNvSpPr txBox="1"/>
          <p:nvPr/>
        </p:nvSpPr>
        <p:spPr>
          <a:xfrm>
            <a:off x="7253180" y="1143632"/>
            <a:ext cx="4568705" cy="738664"/>
          </a:xfrm>
          <a:prstGeom prst="rect">
            <a:avLst/>
          </a:prstGeom>
          <a:noFill/>
        </p:spPr>
        <p:txBody>
          <a:bodyPr wrap="square" lIns="0" tIns="0" rIns="0" bIns="0" rtlCol="0">
            <a:spAutoFit/>
          </a:bodyPr>
          <a:lstStyle/>
          <a:p>
            <a:r>
              <a:rPr lang="el-GR" sz="1600" dirty="0">
                <a:solidFill>
                  <a:schemeClr val="bg1"/>
                </a:solidFill>
              </a:rPr>
              <a:t>ρ=</a:t>
            </a:r>
            <a:r>
              <a:rPr lang="en-US" sz="1600" i="1" dirty="0">
                <a:solidFill>
                  <a:schemeClr val="bg1"/>
                </a:solidFill>
              </a:rPr>
              <a:t>B/</a:t>
            </a:r>
            <a:r>
              <a:rPr lang="el-GR" sz="1600" i="1" dirty="0">
                <a:solidFill>
                  <a:schemeClr val="bg1"/>
                </a:solidFill>
              </a:rPr>
              <a:t>λ</a:t>
            </a:r>
            <a:r>
              <a:rPr lang="en-US" sz="1600" dirty="0">
                <a:solidFill>
                  <a:schemeClr val="bg1"/>
                </a:solidFill>
              </a:rPr>
              <a:t> is the spatial frequency (cycles/rad) </a:t>
            </a:r>
          </a:p>
          <a:p>
            <a:r>
              <a:rPr lang="en-US" sz="1600" dirty="0">
                <a:solidFill>
                  <a:schemeClr val="bg1"/>
                </a:solidFill>
              </a:rPr>
              <a:t>θ is the star angular diameter (rad)</a:t>
            </a:r>
          </a:p>
          <a:p>
            <a:r>
              <a:rPr lang="en-US" sz="1600" i="1" dirty="0">
                <a:solidFill>
                  <a:schemeClr val="bg1"/>
                </a:solidFill>
              </a:rPr>
              <a:t>J</a:t>
            </a:r>
            <a:r>
              <a:rPr lang="en-US" sz="1600" baseline="-25000" dirty="0">
                <a:solidFill>
                  <a:schemeClr val="bg1"/>
                </a:solidFill>
              </a:rPr>
              <a:t>1</a:t>
            </a:r>
            <a:r>
              <a:rPr lang="en-US" sz="1600" dirty="0">
                <a:solidFill>
                  <a:schemeClr val="bg1"/>
                </a:solidFill>
              </a:rPr>
              <a:t> is the first order Bessel function.</a:t>
            </a:r>
          </a:p>
        </p:txBody>
      </p:sp>
      <p:sp>
        <p:nvSpPr>
          <p:cNvPr id="12" name="Rectangle 11">
            <a:extLst>
              <a:ext uri="{FF2B5EF4-FFF2-40B4-BE49-F238E27FC236}">
                <a16:creationId xmlns:a16="http://schemas.microsoft.com/office/drawing/2014/main" id="{3F5839FB-9AF7-4608-A5A1-B97E1F45D116}"/>
              </a:ext>
            </a:extLst>
          </p:cNvPr>
          <p:cNvSpPr/>
          <p:nvPr/>
        </p:nvSpPr>
        <p:spPr>
          <a:xfrm>
            <a:off x="7161741" y="2126357"/>
            <a:ext cx="4629665" cy="363763"/>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02B40499-C3EE-4E09-B77A-5A322B0F3182}"/>
              </a:ext>
            </a:extLst>
          </p:cNvPr>
          <p:cNvSpPr/>
          <p:nvPr/>
        </p:nvSpPr>
        <p:spPr>
          <a:xfrm>
            <a:off x="151368" y="1915885"/>
            <a:ext cx="5944631" cy="276726"/>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Connecteur droit 13">
            <a:extLst>
              <a:ext uri="{FF2B5EF4-FFF2-40B4-BE49-F238E27FC236}">
                <a16:creationId xmlns:a16="http://schemas.microsoft.com/office/drawing/2014/main" id="{C9545390-1D75-4508-BB58-2FAD0D6D7D6B}"/>
              </a:ext>
            </a:extLst>
          </p:cNvPr>
          <p:cNvCxnSpPr>
            <a:cxnSpLocks/>
            <a:stCxn id="13" idx="3"/>
            <a:endCxn id="12" idx="1"/>
          </p:cNvCxnSpPr>
          <p:nvPr/>
        </p:nvCxnSpPr>
        <p:spPr>
          <a:xfrm>
            <a:off x="6095999" y="2054248"/>
            <a:ext cx="1065742" cy="253991"/>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9" name="ZoneTexte 18">
                <a:extLst>
                  <a:ext uri="{FF2B5EF4-FFF2-40B4-BE49-F238E27FC236}">
                    <a16:creationId xmlns:a16="http://schemas.microsoft.com/office/drawing/2014/main" id="{A3517B73-D669-46FC-A798-8B12856E55E5}"/>
                  </a:ext>
                </a:extLst>
              </p:cNvPr>
              <p:cNvSpPr txBox="1"/>
              <p:nvPr/>
            </p:nvSpPr>
            <p:spPr>
              <a:xfrm>
                <a:off x="7222701" y="2156170"/>
                <a:ext cx="4568705" cy="246221"/>
              </a:xfrm>
              <a:prstGeom prst="rect">
                <a:avLst/>
              </a:prstGeom>
              <a:noFill/>
            </p:spPr>
            <p:txBody>
              <a:bodyPr wrap="square" lIns="0" tIns="0" rIns="0" bIns="0" rtlCol="0">
                <a:spAutoFit/>
              </a:bodyPr>
              <a:lstStyle/>
              <a:p>
                <a:pPr algn="ctr"/>
                <a14:m>
                  <m:oMath xmlns:m="http://schemas.openxmlformats.org/officeDocument/2006/math">
                    <m:r>
                      <m:rPr>
                        <m:sty m:val="p"/>
                      </m:rPr>
                      <a:rPr lang="el-GR" sz="1600" b="0" i="1" smtClean="0">
                        <a:solidFill>
                          <a:schemeClr val="bg1"/>
                        </a:solidFill>
                        <a:latin typeface="Cambria Math" panose="02040503050406030204" pitchFamily="18" charset="0"/>
                      </a:rPr>
                      <m:t>θ</m:t>
                    </m:r>
                    <m:r>
                      <a:rPr lang="el-GR" sz="1600" b="0" i="1" smtClean="0">
                        <a:solidFill>
                          <a:schemeClr val="bg1"/>
                        </a:solidFill>
                        <a:latin typeface="Cambria Math" panose="02040503050406030204" pitchFamily="18" charset="0"/>
                      </a:rPr>
                      <m:t> </m:t>
                    </m:r>
                  </m:oMath>
                </a14:m>
                <a:r>
                  <a:rPr lang="fr-FR" sz="1600" dirty="0">
                    <a:solidFill>
                      <a:schemeClr val="bg1"/>
                    </a:solidFill>
                  </a:rPr>
                  <a:t>= 1.22</a:t>
                </a:r>
                <a:r>
                  <a:rPr lang="el-GR" sz="1600" i="1" dirty="0">
                    <a:solidFill>
                      <a:schemeClr val="bg1"/>
                    </a:solidFill>
                  </a:rPr>
                  <a:t> λ</a:t>
                </a:r>
                <a:r>
                  <a:rPr lang="fr-FR" sz="1600" i="1" dirty="0">
                    <a:solidFill>
                      <a:schemeClr val="bg1"/>
                    </a:solidFill>
                  </a:rPr>
                  <a:t>\ B</a:t>
                </a:r>
                <a:r>
                  <a:rPr lang="fr-FR" sz="1600" dirty="0">
                    <a:solidFill>
                      <a:schemeClr val="bg1"/>
                    </a:solidFill>
                  </a:rPr>
                  <a:t> </a:t>
                </a:r>
                <a:endParaRPr lang="en-US" sz="1600" dirty="0">
                  <a:solidFill>
                    <a:schemeClr val="bg1"/>
                  </a:solidFill>
                </a:endParaRPr>
              </a:p>
            </p:txBody>
          </p:sp>
        </mc:Choice>
        <mc:Fallback xmlns="">
          <p:sp>
            <p:nvSpPr>
              <p:cNvPr id="19" name="ZoneTexte 18">
                <a:extLst>
                  <a:ext uri="{FF2B5EF4-FFF2-40B4-BE49-F238E27FC236}">
                    <a16:creationId xmlns:a16="http://schemas.microsoft.com/office/drawing/2014/main" id="{A3517B73-D669-46FC-A798-8B12856E55E5}"/>
                  </a:ext>
                </a:extLst>
              </p:cNvPr>
              <p:cNvSpPr txBox="1">
                <a:spLocks noRot="1" noChangeAspect="1" noMove="1" noResize="1" noEditPoints="1" noAdjustHandles="1" noChangeArrowheads="1" noChangeShapeType="1" noTextEdit="1"/>
              </p:cNvSpPr>
              <p:nvPr/>
            </p:nvSpPr>
            <p:spPr>
              <a:xfrm>
                <a:off x="7222701" y="2156170"/>
                <a:ext cx="4568705" cy="246221"/>
              </a:xfrm>
              <a:prstGeom prst="rect">
                <a:avLst/>
              </a:prstGeom>
              <a:blipFill>
                <a:blip r:embed="rId4"/>
                <a:stretch>
                  <a:fillRect t="-27500" b="-50000"/>
                </a:stretch>
              </a:blipFill>
            </p:spPr>
            <p:txBody>
              <a:bodyPr/>
              <a:lstStyle/>
              <a:p>
                <a:r>
                  <a:rPr lang="en-US">
                    <a:noFill/>
                  </a:rPr>
                  <a:t> </a:t>
                </a:r>
              </a:p>
            </p:txBody>
          </p:sp>
        </mc:Fallback>
      </mc:AlternateContent>
      <p:sp>
        <p:nvSpPr>
          <p:cNvPr id="23" name="Rectangle 22">
            <a:extLst>
              <a:ext uri="{FF2B5EF4-FFF2-40B4-BE49-F238E27FC236}">
                <a16:creationId xmlns:a16="http://schemas.microsoft.com/office/drawing/2014/main" id="{EEFEEF48-6EFB-4972-9F0B-F569D641511A}"/>
              </a:ext>
            </a:extLst>
          </p:cNvPr>
          <p:cNvSpPr/>
          <p:nvPr/>
        </p:nvSpPr>
        <p:spPr>
          <a:xfrm>
            <a:off x="151368" y="2633874"/>
            <a:ext cx="6513217" cy="44896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Connecteur droit 23">
            <a:extLst>
              <a:ext uri="{FF2B5EF4-FFF2-40B4-BE49-F238E27FC236}">
                <a16:creationId xmlns:a16="http://schemas.microsoft.com/office/drawing/2014/main" id="{8925BD59-183B-469A-988E-CF2BC61CD3AD}"/>
              </a:ext>
            </a:extLst>
          </p:cNvPr>
          <p:cNvCxnSpPr>
            <a:cxnSpLocks/>
            <a:stCxn id="23" idx="3"/>
            <a:endCxn id="25" idx="1"/>
          </p:cNvCxnSpPr>
          <p:nvPr/>
        </p:nvCxnSpPr>
        <p:spPr>
          <a:xfrm flipV="1">
            <a:off x="6664585" y="2764103"/>
            <a:ext cx="526999" cy="94251"/>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4653E06F-31FF-4507-B939-5A5187F20542}"/>
              </a:ext>
            </a:extLst>
          </p:cNvPr>
          <p:cNvSpPr/>
          <p:nvPr/>
        </p:nvSpPr>
        <p:spPr>
          <a:xfrm>
            <a:off x="7191584" y="2582221"/>
            <a:ext cx="4629665" cy="363763"/>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28" name="ZoneTexte 27">
                <a:extLst>
                  <a:ext uri="{FF2B5EF4-FFF2-40B4-BE49-F238E27FC236}">
                    <a16:creationId xmlns:a16="http://schemas.microsoft.com/office/drawing/2014/main" id="{0969AD5E-D01C-4F39-8B3D-762EAB1BF17C}"/>
                  </a:ext>
                </a:extLst>
              </p:cNvPr>
              <p:cNvSpPr txBox="1"/>
              <p:nvPr/>
            </p:nvSpPr>
            <p:spPr>
              <a:xfrm>
                <a:off x="7252544" y="2579553"/>
                <a:ext cx="4568705" cy="246221"/>
              </a:xfrm>
              <a:prstGeom prst="rect">
                <a:avLst/>
              </a:prstGeom>
              <a:noFill/>
            </p:spPr>
            <p:txBody>
              <a:bodyPr wrap="square" lIns="0" tIns="0" rIns="0" bIns="0" rtlCol="0">
                <a:spAutoFit/>
              </a:bodyPr>
              <a:lstStyle/>
              <a:p>
                <a:pPr algn="ctr"/>
                <a14:m>
                  <m:oMath xmlns:m="http://schemas.openxmlformats.org/officeDocument/2006/math">
                    <m:r>
                      <m:rPr>
                        <m:sty m:val="p"/>
                      </m:rPr>
                      <a:rPr lang="el-GR" sz="1600" b="0" i="1" smtClean="0">
                        <a:solidFill>
                          <a:schemeClr val="bg1"/>
                        </a:solidFill>
                        <a:latin typeface="Cambria Math" panose="02040503050406030204" pitchFamily="18" charset="0"/>
                      </a:rPr>
                      <m:t>θ</m:t>
                    </m:r>
                  </m:oMath>
                </a14:m>
                <a:r>
                  <a:rPr lang="fr-FR" sz="1600" dirty="0">
                    <a:solidFill>
                      <a:schemeClr val="bg1"/>
                    </a:solidFill>
                  </a:rPr>
                  <a:t> = 250</a:t>
                </a:r>
                <a:r>
                  <a:rPr lang="el-GR" sz="1600" i="1" dirty="0">
                    <a:solidFill>
                      <a:schemeClr val="bg1"/>
                    </a:solidFill>
                  </a:rPr>
                  <a:t> λ</a:t>
                </a:r>
                <a:r>
                  <a:rPr lang="fr-FR" sz="1600" i="1" dirty="0">
                    <a:solidFill>
                      <a:schemeClr val="bg1"/>
                    </a:solidFill>
                  </a:rPr>
                  <a:t>\ B </a:t>
                </a:r>
                <a:r>
                  <a:rPr lang="fr-FR" sz="1600" dirty="0">
                    <a:solidFill>
                      <a:schemeClr val="bg1"/>
                    </a:solidFill>
                  </a:rPr>
                  <a:t> </a:t>
                </a:r>
                <a:endParaRPr lang="en-US" sz="1600" dirty="0">
                  <a:solidFill>
                    <a:schemeClr val="bg1"/>
                  </a:solidFill>
                </a:endParaRPr>
              </a:p>
            </p:txBody>
          </p:sp>
        </mc:Choice>
        <mc:Fallback xmlns="">
          <p:sp>
            <p:nvSpPr>
              <p:cNvPr id="28" name="ZoneTexte 27">
                <a:extLst>
                  <a:ext uri="{FF2B5EF4-FFF2-40B4-BE49-F238E27FC236}">
                    <a16:creationId xmlns:a16="http://schemas.microsoft.com/office/drawing/2014/main" id="{0969AD5E-D01C-4F39-8B3D-762EAB1BF17C}"/>
                  </a:ext>
                </a:extLst>
              </p:cNvPr>
              <p:cNvSpPr txBox="1">
                <a:spLocks noRot="1" noChangeAspect="1" noMove="1" noResize="1" noEditPoints="1" noAdjustHandles="1" noChangeArrowheads="1" noChangeShapeType="1" noTextEdit="1"/>
              </p:cNvSpPr>
              <p:nvPr/>
            </p:nvSpPr>
            <p:spPr>
              <a:xfrm>
                <a:off x="7252544" y="2579553"/>
                <a:ext cx="4568705" cy="246221"/>
              </a:xfrm>
              <a:prstGeom prst="rect">
                <a:avLst/>
              </a:prstGeom>
              <a:blipFill>
                <a:blip r:embed="rId5"/>
                <a:stretch>
                  <a:fillRect t="-24390" b="-48780"/>
                </a:stretch>
              </a:blipFill>
            </p:spPr>
            <p:txBody>
              <a:bodyPr/>
              <a:lstStyle/>
              <a:p>
                <a:r>
                  <a:rPr lang="en-US">
                    <a:noFill/>
                  </a:rPr>
                  <a:t> </a:t>
                </a:r>
              </a:p>
            </p:txBody>
          </p:sp>
        </mc:Fallback>
      </mc:AlternateContent>
      <p:sp>
        <p:nvSpPr>
          <p:cNvPr id="29" name="Rectangle 28">
            <a:extLst>
              <a:ext uri="{FF2B5EF4-FFF2-40B4-BE49-F238E27FC236}">
                <a16:creationId xmlns:a16="http://schemas.microsoft.com/office/drawing/2014/main" id="{F85CE749-D9B7-4516-B95F-1D6A632E5BD9}"/>
              </a:ext>
            </a:extLst>
          </p:cNvPr>
          <p:cNvSpPr/>
          <p:nvPr/>
        </p:nvSpPr>
        <p:spPr>
          <a:xfrm>
            <a:off x="151368" y="4117571"/>
            <a:ext cx="3332061" cy="28025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0" name="Connecteur droit 29">
            <a:extLst>
              <a:ext uri="{FF2B5EF4-FFF2-40B4-BE49-F238E27FC236}">
                <a16:creationId xmlns:a16="http://schemas.microsoft.com/office/drawing/2014/main" id="{2E08A838-3A9F-4BC7-B189-A887DC054A06}"/>
              </a:ext>
            </a:extLst>
          </p:cNvPr>
          <p:cNvCxnSpPr>
            <a:cxnSpLocks/>
            <a:endCxn id="31" idx="1"/>
          </p:cNvCxnSpPr>
          <p:nvPr/>
        </p:nvCxnSpPr>
        <p:spPr>
          <a:xfrm flipV="1">
            <a:off x="3483429" y="3182148"/>
            <a:ext cx="3708791" cy="105892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1" name="Rectangle 30">
            <a:extLst>
              <a:ext uri="{FF2B5EF4-FFF2-40B4-BE49-F238E27FC236}">
                <a16:creationId xmlns:a16="http://schemas.microsoft.com/office/drawing/2014/main" id="{19D7785E-62E7-47F0-A9FD-5BC0C87A4596}"/>
              </a:ext>
            </a:extLst>
          </p:cNvPr>
          <p:cNvSpPr/>
          <p:nvPr/>
        </p:nvSpPr>
        <p:spPr>
          <a:xfrm>
            <a:off x="7192220" y="3000266"/>
            <a:ext cx="4629665" cy="363763"/>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33" name="ZoneTexte 32">
                <a:extLst>
                  <a:ext uri="{FF2B5EF4-FFF2-40B4-BE49-F238E27FC236}">
                    <a16:creationId xmlns:a16="http://schemas.microsoft.com/office/drawing/2014/main" id="{D2342B9B-33DC-4137-9CEA-751E98B5EA71}"/>
                  </a:ext>
                </a:extLst>
              </p:cNvPr>
              <p:cNvSpPr txBox="1"/>
              <p:nvPr/>
            </p:nvSpPr>
            <p:spPr>
              <a:xfrm>
                <a:off x="7410636" y="3043647"/>
                <a:ext cx="4568705" cy="246221"/>
              </a:xfrm>
              <a:prstGeom prst="rect">
                <a:avLst/>
              </a:prstGeom>
              <a:noFill/>
            </p:spPr>
            <p:txBody>
              <a:bodyPr wrap="square" lIns="0" tIns="0" rIns="0" bIns="0" rtlCol="0">
                <a:spAutoFit/>
              </a:bodyPr>
              <a:lstStyle/>
              <a:p>
                <a:pPr algn="ctr"/>
                <a14:m>
                  <m:oMath xmlns:m="http://schemas.openxmlformats.org/officeDocument/2006/math">
                    <m:r>
                      <m:rPr>
                        <m:sty m:val="p"/>
                      </m:rPr>
                      <a:rPr lang="el-GR" sz="1600" b="0" i="1" smtClean="0">
                        <a:solidFill>
                          <a:schemeClr val="bg1"/>
                        </a:solidFill>
                        <a:latin typeface="Cambria Math" panose="02040503050406030204" pitchFamily="18" charset="0"/>
                      </a:rPr>
                      <m:t>θ</m:t>
                    </m:r>
                  </m:oMath>
                </a14:m>
                <a:r>
                  <a:rPr lang="fr-FR" sz="1600" dirty="0">
                    <a:solidFill>
                      <a:schemeClr val="bg1"/>
                    </a:solidFill>
                  </a:rPr>
                  <a:t> = 4 mas</a:t>
                </a:r>
                <a:endParaRPr lang="en-US" sz="1600" dirty="0">
                  <a:solidFill>
                    <a:schemeClr val="bg1"/>
                  </a:solidFill>
                </a:endParaRPr>
              </a:p>
            </p:txBody>
          </p:sp>
        </mc:Choice>
        <mc:Fallback xmlns="">
          <p:sp>
            <p:nvSpPr>
              <p:cNvPr id="33" name="ZoneTexte 32">
                <a:extLst>
                  <a:ext uri="{FF2B5EF4-FFF2-40B4-BE49-F238E27FC236}">
                    <a16:creationId xmlns:a16="http://schemas.microsoft.com/office/drawing/2014/main" id="{D2342B9B-33DC-4137-9CEA-751E98B5EA71}"/>
                  </a:ext>
                </a:extLst>
              </p:cNvPr>
              <p:cNvSpPr txBox="1">
                <a:spLocks noRot="1" noChangeAspect="1" noMove="1" noResize="1" noEditPoints="1" noAdjustHandles="1" noChangeArrowheads="1" noChangeShapeType="1" noTextEdit="1"/>
              </p:cNvSpPr>
              <p:nvPr/>
            </p:nvSpPr>
            <p:spPr>
              <a:xfrm>
                <a:off x="7410636" y="3043647"/>
                <a:ext cx="4568705" cy="246221"/>
              </a:xfrm>
              <a:prstGeom prst="rect">
                <a:avLst/>
              </a:prstGeom>
              <a:blipFill>
                <a:blip r:embed="rId6"/>
                <a:stretch>
                  <a:fillRect t="-24390" b="-48780"/>
                </a:stretch>
              </a:blipFill>
            </p:spPr>
            <p:txBody>
              <a:bodyPr/>
              <a:lstStyle/>
              <a:p>
                <a:r>
                  <a:rPr lang="en-US">
                    <a:noFill/>
                  </a:rPr>
                  <a:t> </a:t>
                </a:r>
              </a:p>
            </p:txBody>
          </p:sp>
        </mc:Fallback>
      </mc:AlternateContent>
      <p:sp>
        <p:nvSpPr>
          <p:cNvPr id="34" name="Rectangle 33">
            <a:extLst>
              <a:ext uri="{FF2B5EF4-FFF2-40B4-BE49-F238E27FC236}">
                <a16:creationId xmlns:a16="http://schemas.microsoft.com/office/drawing/2014/main" id="{3AACB9A5-9AA6-4A8C-8F1B-7873361AC68B}"/>
              </a:ext>
            </a:extLst>
          </p:cNvPr>
          <p:cNvSpPr/>
          <p:nvPr/>
        </p:nvSpPr>
        <p:spPr>
          <a:xfrm>
            <a:off x="211691" y="4833791"/>
            <a:ext cx="5161498" cy="28025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5" name="Connecteur droit 34">
            <a:extLst>
              <a:ext uri="{FF2B5EF4-FFF2-40B4-BE49-F238E27FC236}">
                <a16:creationId xmlns:a16="http://schemas.microsoft.com/office/drawing/2014/main" id="{70B540E8-9B2A-48A8-9442-E40365EBB9E7}"/>
              </a:ext>
            </a:extLst>
          </p:cNvPr>
          <p:cNvCxnSpPr>
            <a:cxnSpLocks/>
            <a:endCxn id="36" idx="1"/>
          </p:cNvCxnSpPr>
          <p:nvPr/>
        </p:nvCxnSpPr>
        <p:spPr>
          <a:xfrm flipV="1">
            <a:off x="5373189" y="3996668"/>
            <a:ext cx="1818395" cy="99334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1382532C-1B4B-47B1-85EF-EFAEC33AC44B}"/>
              </a:ext>
            </a:extLst>
          </p:cNvPr>
          <p:cNvSpPr/>
          <p:nvPr/>
        </p:nvSpPr>
        <p:spPr>
          <a:xfrm>
            <a:off x="7191584" y="3428465"/>
            <a:ext cx="4629664" cy="113640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ZoneTexte 43">
            <a:extLst>
              <a:ext uri="{FF2B5EF4-FFF2-40B4-BE49-F238E27FC236}">
                <a16:creationId xmlns:a16="http://schemas.microsoft.com/office/drawing/2014/main" id="{FB455B63-8CCA-49B2-BD57-EDD24BD25EA2}"/>
              </a:ext>
            </a:extLst>
          </p:cNvPr>
          <p:cNvSpPr txBox="1"/>
          <p:nvPr/>
        </p:nvSpPr>
        <p:spPr>
          <a:xfrm>
            <a:off x="7205985" y="3500935"/>
            <a:ext cx="4584191" cy="738664"/>
          </a:xfrm>
          <a:prstGeom prst="rect">
            <a:avLst/>
          </a:prstGeom>
          <a:noFill/>
        </p:spPr>
        <p:txBody>
          <a:bodyPr wrap="square" lIns="0" tIns="0" rIns="0" bIns="0" rtlCol="0">
            <a:spAutoFit/>
          </a:bodyPr>
          <a:lstStyle/>
          <a:p>
            <a:pPr algn="ctr"/>
            <a:r>
              <a:rPr lang="en-US" sz="1600" dirty="0">
                <a:solidFill>
                  <a:schemeClr val="bg1"/>
                </a:solidFill>
              </a:rPr>
              <a:t>V&gt;0.132</a:t>
            </a:r>
          </a:p>
          <a:p>
            <a:pPr algn="just"/>
            <a:r>
              <a:rPr lang="en-US" sz="1600" dirty="0">
                <a:solidFill>
                  <a:schemeClr val="bg1"/>
                </a:solidFill>
              </a:rPr>
              <a:t>Below this value there are other lobes of the visibility that match the same values.</a:t>
            </a:r>
          </a:p>
        </p:txBody>
      </p:sp>
      <p:sp>
        <p:nvSpPr>
          <p:cNvPr id="52" name="Rectangle 51">
            <a:extLst>
              <a:ext uri="{FF2B5EF4-FFF2-40B4-BE49-F238E27FC236}">
                <a16:creationId xmlns:a16="http://schemas.microsoft.com/office/drawing/2014/main" id="{0FCD8D73-4706-4E6E-B6ED-02640365B314}"/>
              </a:ext>
            </a:extLst>
          </p:cNvPr>
          <p:cNvSpPr/>
          <p:nvPr/>
        </p:nvSpPr>
        <p:spPr>
          <a:xfrm>
            <a:off x="190460" y="5551256"/>
            <a:ext cx="5161498" cy="28025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3" name="Connecteur droit 52">
            <a:extLst>
              <a:ext uri="{FF2B5EF4-FFF2-40B4-BE49-F238E27FC236}">
                <a16:creationId xmlns:a16="http://schemas.microsoft.com/office/drawing/2014/main" id="{A03CFF70-5533-4245-8FBD-2CA919A12D19}"/>
              </a:ext>
            </a:extLst>
          </p:cNvPr>
          <p:cNvCxnSpPr>
            <a:cxnSpLocks/>
            <a:endCxn id="54" idx="1"/>
          </p:cNvCxnSpPr>
          <p:nvPr/>
        </p:nvCxnSpPr>
        <p:spPr>
          <a:xfrm flipV="1">
            <a:off x="5373189" y="5217632"/>
            <a:ext cx="1787323" cy="489132"/>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54" name="Rectangle 53">
            <a:extLst>
              <a:ext uri="{FF2B5EF4-FFF2-40B4-BE49-F238E27FC236}">
                <a16:creationId xmlns:a16="http://schemas.microsoft.com/office/drawing/2014/main" id="{5B80F5C1-E2F6-4560-9461-43AC0F341F2E}"/>
              </a:ext>
            </a:extLst>
          </p:cNvPr>
          <p:cNvSpPr/>
          <p:nvPr/>
        </p:nvSpPr>
        <p:spPr>
          <a:xfrm>
            <a:off x="7160512" y="4630732"/>
            <a:ext cx="4629664" cy="1173799"/>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ZoneTexte 54">
            <a:extLst>
              <a:ext uri="{FF2B5EF4-FFF2-40B4-BE49-F238E27FC236}">
                <a16:creationId xmlns:a16="http://schemas.microsoft.com/office/drawing/2014/main" id="{970AB9A5-EF79-429D-9C3B-7A3C6705DB4F}"/>
              </a:ext>
            </a:extLst>
          </p:cNvPr>
          <p:cNvSpPr txBox="1"/>
          <p:nvPr/>
        </p:nvSpPr>
        <p:spPr>
          <a:xfrm>
            <a:off x="7174913" y="4703203"/>
            <a:ext cx="4584191" cy="1231106"/>
          </a:xfrm>
          <a:prstGeom prst="rect">
            <a:avLst/>
          </a:prstGeom>
          <a:noFill/>
        </p:spPr>
        <p:txBody>
          <a:bodyPr wrap="square" lIns="0" tIns="0" rIns="0" bIns="0" rtlCol="0">
            <a:spAutoFit/>
          </a:bodyPr>
          <a:lstStyle/>
          <a:p>
            <a:pPr algn="ctr"/>
            <a:r>
              <a:rPr lang="fr-FR" sz="1600" dirty="0">
                <a:solidFill>
                  <a:schemeClr val="bg1"/>
                </a:solidFill>
              </a:rPr>
              <a:t>The </a:t>
            </a:r>
            <a:r>
              <a:rPr lang="fr-FR" sz="1600" dirty="0" err="1">
                <a:solidFill>
                  <a:schemeClr val="bg1"/>
                </a:solidFill>
              </a:rPr>
              <a:t>object</a:t>
            </a:r>
            <a:r>
              <a:rPr lang="fr-FR" sz="1600" dirty="0">
                <a:solidFill>
                  <a:schemeClr val="bg1"/>
                </a:solidFill>
              </a:rPr>
              <a:t> </a:t>
            </a:r>
            <a:r>
              <a:rPr lang="fr-FR" sz="1600" dirty="0" err="1">
                <a:solidFill>
                  <a:schemeClr val="bg1"/>
                </a:solidFill>
              </a:rPr>
              <a:t>is</a:t>
            </a:r>
            <a:r>
              <a:rPr lang="fr-FR" sz="1600" dirty="0">
                <a:solidFill>
                  <a:schemeClr val="bg1"/>
                </a:solidFill>
              </a:rPr>
              <a:t> </a:t>
            </a:r>
            <a:r>
              <a:rPr lang="fr-FR" sz="1600" dirty="0" err="1">
                <a:solidFill>
                  <a:schemeClr val="bg1"/>
                </a:solidFill>
              </a:rPr>
              <a:t>centro-symmetric</a:t>
            </a:r>
            <a:endParaRPr lang="fr-FR" sz="1600" dirty="0">
              <a:solidFill>
                <a:schemeClr val="bg1"/>
              </a:solidFill>
            </a:endParaRPr>
          </a:p>
          <a:p>
            <a:pPr algn="ctr"/>
            <a:r>
              <a:rPr lang="fr-FR" sz="1600" dirty="0">
                <a:solidFill>
                  <a:schemeClr val="bg1"/>
                </a:solidFill>
                <a:sym typeface="Wingdings" panose="05000000000000000000" pitchFamily="2" charset="2"/>
              </a:rPr>
              <a:t></a:t>
            </a:r>
            <a:endParaRPr lang="fr-FR" sz="1600" dirty="0">
              <a:solidFill>
                <a:schemeClr val="bg1"/>
              </a:solidFill>
            </a:endParaRPr>
          </a:p>
          <a:p>
            <a:pPr algn="ctr"/>
            <a:r>
              <a:rPr lang="fr-FR" sz="1600" dirty="0" err="1">
                <a:solidFill>
                  <a:schemeClr val="bg1"/>
                </a:solidFill>
              </a:rPr>
              <a:t>Its</a:t>
            </a:r>
            <a:r>
              <a:rPr lang="fr-FR" sz="1600" dirty="0">
                <a:solidFill>
                  <a:schemeClr val="bg1"/>
                </a:solidFill>
              </a:rPr>
              <a:t> Fourier </a:t>
            </a:r>
            <a:r>
              <a:rPr lang="fr-FR" sz="1600" dirty="0" err="1">
                <a:solidFill>
                  <a:schemeClr val="bg1"/>
                </a:solidFill>
              </a:rPr>
              <a:t>Transform</a:t>
            </a:r>
            <a:r>
              <a:rPr lang="fr-FR" sz="1600" dirty="0">
                <a:solidFill>
                  <a:schemeClr val="bg1"/>
                </a:solidFill>
              </a:rPr>
              <a:t> </a:t>
            </a:r>
            <a:r>
              <a:rPr lang="fr-FR" sz="1600" dirty="0" err="1">
                <a:solidFill>
                  <a:schemeClr val="bg1"/>
                </a:solidFill>
              </a:rPr>
              <a:t>is</a:t>
            </a:r>
            <a:r>
              <a:rPr lang="fr-FR" sz="1600" dirty="0">
                <a:solidFill>
                  <a:schemeClr val="bg1"/>
                </a:solidFill>
              </a:rPr>
              <a:t> Real</a:t>
            </a:r>
          </a:p>
          <a:p>
            <a:pPr algn="ctr"/>
            <a:r>
              <a:rPr lang="fr-FR" sz="1600" dirty="0">
                <a:solidFill>
                  <a:schemeClr val="bg1"/>
                </a:solidFill>
              </a:rPr>
              <a:t>The phase </a:t>
            </a:r>
            <a:r>
              <a:rPr lang="fr-FR" sz="1600" dirty="0" err="1">
                <a:solidFill>
                  <a:schemeClr val="bg1"/>
                </a:solidFill>
              </a:rPr>
              <a:t>is</a:t>
            </a:r>
            <a:r>
              <a:rPr lang="fr-FR" sz="1600" dirty="0">
                <a:solidFill>
                  <a:schemeClr val="bg1"/>
                </a:solidFill>
              </a:rPr>
              <a:t> 0 (positive </a:t>
            </a:r>
            <a:r>
              <a:rPr lang="fr-FR" sz="1600" dirty="0" err="1">
                <a:solidFill>
                  <a:schemeClr val="bg1"/>
                </a:solidFill>
              </a:rPr>
              <a:t>number</a:t>
            </a:r>
            <a:r>
              <a:rPr lang="fr-FR" sz="1600" dirty="0">
                <a:solidFill>
                  <a:schemeClr val="bg1"/>
                </a:solidFill>
              </a:rPr>
              <a:t>) or 180° (</a:t>
            </a:r>
            <a:r>
              <a:rPr lang="fr-FR" sz="1600" dirty="0" err="1">
                <a:solidFill>
                  <a:schemeClr val="bg1"/>
                </a:solidFill>
              </a:rPr>
              <a:t>negative</a:t>
            </a:r>
            <a:r>
              <a:rPr lang="fr-FR" sz="1600" dirty="0">
                <a:solidFill>
                  <a:schemeClr val="bg1"/>
                </a:solidFill>
              </a:rPr>
              <a:t>)</a:t>
            </a:r>
          </a:p>
          <a:p>
            <a:pPr algn="ctr"/>
            <a:endParaRPr lang="en-US" sz="1600" dirty="0">
              <a:solidFill>
                <a:schemeClr val="bg1"/>
              </a:solidFill>
            </a:endParaRPr>
          </a:p>
        </p:txBody>
      </p:sp>
      <p:sp>
        <p:nvSpPr>
          <p:cNvPr id="58" name="Rectangle 57">
            <a:extLst>
              <a:ext uri="{FF2B5EF4-FFF2-40B4-BE49-F238E27FC236}">
                <a16:creationId xmlns:a16="http://schemas.microsoft.com/office/drawing/2014/main" id="{55226C2F-2BED-4F1D-99D9-36913ADE6FAC}"/>
              </a:ext>
            </a:extLst>
          </p:cNvPr>
          <p:cNvSpPr/>
          <p:nvPr/>
        </p:nvSpPr>
        <p:spPr>
          <a:xfrm>
            <a:off x="219869" y="5884620"/>
            <a:ext cx="6372520" cy="382856"/>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9" name="Connecteur droit 58">
            <a:extLst>
              <a:ext uri="{FF2B5EF4-FFF2-40B4-BE49-F238E27FC236}">
                <a16:creationId xmlns:a16="http://schemas.microsoft.com/office/drawing/2014/main" id="{56010943-D56C-4B0D-AC61-5520488D19DB}"/>
              </a:ext>
            </a:extLst>
          </p:cNvPr>
          <p:cNvCxnSpPr>
            <a:cxnSpLocks/>
            <a:stCxn id="58" idx="3"/>
            <a:endCxn id="60" idx="1"/>
          </p:cNvCxnSpPr>
          <p:nvPr/>
        </p:nvCxnSpPr>
        <p:spPr>
          <a:xfrm>
            <a:off x="6592389" y="6076048"/>
            <a:ext cx="568123" cy="19235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60" name="Rectangle 59">
            <a:extLst>
              <a:ext uri="{FF2B5EF4-FFF2-40B4-BE49-F238E27FC236}">
                <a16:creationId xmlns:a16="http://schemas.microsoft.com/office/drawing/2014/main" id="{2B766DBE-7F80-4BAF-BE59-73A747DA21B2}"/>
              </a:ext>
            </a:extLst>
          </p:cNvPr>
          <p:cNvSpPr/>
          <p:nvPr/>
        </p:nvSpPr>
        <p:spPr>
          <a:xfrm>
            <a:off x="7160512" y="5962258"/>
            <a:ext cx="4629664" cy="612291"/>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ZoneTexte 61">
            <a:extLst>
              <a:ext uri="{FF2B5EF4-FFF2-40B4-BE49-F238E27FC236}">
                <a16:creationId xmlns:a16="http://schemas.microsoft.com/office/drawing/2014/main" id="{839B02F6-B324-4F05-AB40-EB2FE23C3A0E}"/>
              </a:ext>
            </a:extLst>
          </p:cNvPr>
          <p:cNvSpPr txBox="1"/>
          <p:nvPr/>
        </p:nvSpPr>
        <p:spPr>
          <a:xfrm>
            <a:off x="7191584" y="6044158"/>
            <a:ext cx="4584191" cy="492443"/>
          </a:xfrm>
          <a:prstGeom prst="rect">
            <a:avLst/>
          </a:prstGeom>
          <a:noFill/>
        </p:spPr>
        <p:txBody>
          <a:bodyPr wrap="square" lIns="0" tIns="0" rIns="0" bIns="0" rtlCol="0">
            <a:spAutoFit/>
          </a:bodyPr>
          <a:lstStyle/>
          <a:p>
            <a:pPr algn="ctr"/>
            <a:r>
              <a:rPr lang="fr-FR" sz="1600" dirty="0">
                <a:solidFill>
                  <a:schemeClr val="bg1"/>
                </a:solidFill>
              </a:rPr>
              <a:t>B(V=0) ≈ 29m</a:t>
            </a:r>
            <a:endParaRPr lang="en-US" sz="1600" dirty="0">
              <a:solidFill>
                <a:schemeClr val="bg1"/>
              </a:solidFill>
            </a:endParaRPr>
          </a:p>
          <a:p>
            <a:pPr algn="ctr"/>
            <a:r>
              <a:rPr lang="fr-FR" sz="1600" dirty="0">
                <a:solidFill>
                  <a:schemeClr val="bg1"/>
                </a:solidFill>
              </a:rPr>
              <a:t>Amplitude ≈ 0.132</a:t>
            </a:r>
          </a:p>
        </p:txBody>
      </p:sp>
    </p:spTree>
    <p:extLst>
      <p:ext uri="{BB962C8B-B14F-4D97-AF65-F5344CB8AC3E}">
        <p14:creationId xmlns:p14="http://schemas.microsoft.com/office/powerpoint/2010/main" val="34198848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9" name="ZoneTexte 8">
            <a:extLst>
              <a:ext uri="{FF2B5EF4-FFF2-40B4-BE49-F238E27FC236}">
                <a16:creationId xmlns:a16="http://schemas.microsoft.com/office/drawing/2014/main" id="{D5580DC0-EE67-478B-9228-FE1C49AE967C}"/>
              </a:ext>
            </a:extLst>
          </p:cNvPr>
          <p:cNvSpPr txBox="1"/>
          <p:nvPr/>
        </p:nvSpPr>
        <p:spPr>
          <a:xfrm>
            <a:off x="0" y="2959331"/>
            <a:ext cx="11986541" cy="1200329"/>
          </a:xfrm>
          <a:prstGeom prst="rect">
            <a:avLst/>
          </a:prstGeom>
          <a:noFill/>
        </p:spPr>
        <p:txBody>
          <a:bodyPr wrap="square" rtlCol="0">
            <a:spAutoFit/>
          </a:bodyPr>
          <a:lstStyle/>
          <a:p>
            <a:pPr algn="ctr"/>
            <a:r>
              <a:rPr lang="fr-FR" sz="7200" dirty="0">
                <a:solidFill>
                  <a:schemeClr val="bg1"/>
                </a:solidFill>
              </a:rPr>
              <a:t>3. Few </a:t>
            </a:r>
            <a:r>
              <a:rPr lang="fr-FR" sz="7200" dirty="0" err="1">
                <a:solidFill>
                  <a:schemeClr val="bg1"/>
                </a:solidFill>
              </a:rPr>
              <a:t>other</a:t>
            </a:r>
            <a:r>
              <a:rPr lang="fr-FR" sz="7200" dirty="0">
                <a:solidFill>
                  <a:schemeClr val="bg1"/>
                </a:solidFill>
              </a:rPr>
              <a:t> 1D distributions</a:t>
            </a:r>
            <a:endParaRPr lang="en-US" sz="7200" dirty="0">
              <a:solidFill>
                <a:schemeClr val="bg1"/>
              </a:solidFill>
            </a:endParaRPr>
          </a:p>
        </p:txBody>
      </p:sp>
    </p:spTree>
    <p:extLst>
      <p:ext uri="{BB962C8B-B14F-4D97-AF65-F5344CB8AC3E}">
        <p14:creationId xmlns:p14="http://schemas.microsoft.com/office/powerpoint/2010/main" val="35673980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a:extLst>
              <a:ext uri="{FF2B5EF4-FFF2-40B4-BE49-F238E27FC236}">
                <a16:creationId xmlns:a16="http://schemas.microsoft.com/office/drawing/2014/main" id="{9430D67F-4A2E-4910-ABD9-ECC0CE6E2BD4}"/>
              </a:ext>
            </a:extLst>
          </p:cNvPr>
          <p:cNvPicPr>
            <a:picLocks noChangeAspect="1"/>
          </p:cNvPicPr>
          <p:nvPr/>
        </p:nvPicPr>
        <p:blipFill>
          <a:blip r:embed="rId2"/>
          <a:stretch>
            <a:fillRect/>
          </a:stretch>
        </p:blipFill>
        <p:spPr>
          <a:xfrm>
            <a:off x="60961" y="1068557"/>
            <a:ext cx="6705600" cy="5543107"/>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4" name="Rectangle 3">
            <a:extLst>
              <a:ext uri="{FF2B5EF4-FFF2-40B4-BE49-F238E27FC236}">
                <a16:creationId xmlns:a16="http://schemas.microsoft.com/office/drawing/2014/main" id="{CC11C99B-43E6-46A1-828D-27534DCDEF33}"/>
              </a:ext>
            </a:extLst>
          </p:cNvPr>
          <p:cNvSpPr/>
          <p:nvPr/>
        </p:nvSpPr>
        <p:spPr>
          <a:xfrm>
            <a:off x="60961" y="1113818"/>
            <a:ext cx="6579868" cy="486381"/>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Image 5">
            <a:extLst>
              <a:ext uri="{FF2B5EF4-FFF2-40B4-BE49-F238E27FC236}">
                <a16:creationId xmlns:a16="http://schemas.microsoft.com/office/drawing/2014/main" id="{514926FB-0748-4D73-A50A-E3AC3ACA699D}"/>
              </a:ext>
            </a:extLst>
          </p:cNvPr>
          <p:cNvPicPr>
            <a:picLocks noChangeAspect="1"/>
          </p:cNvPicPr>
          <p:nvPr/>
        </p:nvPicPr>
        <p:blipFill>
          <a:blip r:embed="rId3"/>
          <a:stretch>
            <a:fillRect/>
          </a:stretch>
        </p:blipFill>
        <p:spPr>
          <a:xfrm>
            <a:off x="60961" y="590681"/>
            <a:ext cx="6705600" cy="370591"/>
          </a:xfrm>
          <a:prstGeom prst="rect">
            <a:avLst/>
          </a:prstGeom>
        </p:spPr>
      </p:pic>
    </p:spTree>
    <p:extLst>
      <p:ext uri="{BB962C8B-B14F-4D97-AF65-F5344CB8AC3E}">
        <p14:creationId xmlns:p14="http://schemas.microsoft.com/office/powerpoint/2010/main" val="21630563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33520364-8BF9-4C45-B729-C3888FBF5251}"/>
              </a:ext>
            </a:extLst>
          </p:cNvPr>
          <p:cNvPicPr>
            <a:picLocks noChangeAspect="1"/>
          </p:cNvPicPr>
          <p:nvPr/>
        </p:nvPicPr>
        <p:blipFill>
          <a:blip r:embed="rId2"/>
          <a:stretch>
            <a:fillRect/>
          </a:stretch>
        </p:blipFill>
        <p:spPr>
          <a:xfrm>
            <a:off x="0" y="0"/>
            <a:ext cx="12192000" cy="6858000"/>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9" name="Ellipse 8">
            <a:extLst>
              <a:ext uri="{FF2B5EF4-FFF2-40B4-BE49-F238E27FC236}">
                <a16:creationId xmlns:a16="http://schemas.microsoft.com/office/drawing/2014/main" id="{0EE59CA1-697B-4944-9B99-87BD62CA157A}"/>
              </a:ext>
            </a:extLst>
          </p:cNvPr>
          <p:cNvSpPr/>
          <p:nvPr/>
        </p:nvSpPr>
        <p:spPr>
          <a:xfrm>
            <a:off x="3503430" y="3066431"/>
            <a:ext cx="615822" cy="531845"/>
          </a:xfrm>
          <a:prstGeom prst="ellipse">
            <a:avLst/>
          </a:prstGeom>
          <a:solidFill>
            <a:srgbClr val="FF00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63632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48FD4CFA-AF03-47DE-BDC2-354C8CF1F187}"/>
              </a:ext>
            </a:extLst>
          </p:cNvPr>
          <p:cNvPicPr>
            <a:picLocks noChangeAspect="1"/>
          </p:cNvPicPr>
          <p:nvPr/>
        </p:nvPicPr>
        <p:blipFill>
          <a:blip r:embed="rId2"/>
          <a:stretch>
            <a:fillRect/>
          </a:stretch>
        </p:blipFill>
        <p:spPr>
          <a:xfrm>
            <a:off x="0" y="0"/>
            <a:ext cx="12192000" cy="6858000"/>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9" name="Ellipse 8">
            <a:extLst>
              <a:ext uri="{FF2B5EF4-FFF2-40B4-BE49-F238E27FC236}">
                <a16:creationId xmlns:a16="http://schemas.microsoft.com/office/drawing/2014/main" id="{0EE59CA1-697B-4944-9B99-87BD62CA157A}"/>
              </a:ext>
            </a:extLst>
          </p:cNvPr>
          <p:cNvSpPr/>
          <p:nvPr/>
        </p:nvSpPr>
        <p:spPr>
          <a:xfrm>
            <a:off x="249591" y="3066431"/>
            <a:ext cx="615822" cy="531845"/>
          </a:xfrm>
          <a:prstGeom prst="ellipse">
            <a:avLst/>
          </a:prstGeom>
          <a:solidFill>
            <a:srgbClr val="FF00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2715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a:extLst>
              <a:ext uri="{FF2B5EF4-FFF2-40B4-BE49-F238E27FC236}">
                <a16:creationId xmlns:a16="http://schemas.microsoft.com/office/drawing/2014/main" id="{9430D67F-4A2E-4910-ABD9-ECC0CE6E2BD4}"/>
              </a:ext>
            </a:extLst>
          </p:cNvPr>
          <p:cNvPicPr>
            <a:picLocks noChangeAspect="1"/>
          </p:cNvPicPr>
          <p:nvPr/>
        </p:nvPicPr>
        <p:blipFill>
          <a:blip r:embed="rId2"/>
          <a:stretch>
            <a:fillRect/>
          </a:stretch>
        </p:blipFill>
        <p:spPr>
          <a:xfrm>
            <a:off x="60961" y="1068557"/>
            <a:ext cx="6705600" cy="5543107"/>
          </a:xfrm>
          <a:prstGeom prst="rect">
            <a:avLst/>
          </a:prstGeom>
        </p:spPr>
      </p:pic>
      <p:sp>
        <p:nvSpPr>
          <p:cNvPr id="18" name="Rectangle 17">
            <a:extLst>
              <a:ext uri="{FF2B5EF4-FFF2-40B4-BE49-F238E27FC236}">
                <a16:creationId xmlns:a16="http://schemas.microsoft.com/office/drawing/2014/main" id="{97D0BDBB-D463-4BE3-8D91-D7366E569B27}"/>
              </a:ext>
            </a:extLst>
          </p:cNvPr>
          <p:cNvSpPr/>
          <p:nvPr/>
        </p:nvSpPr>
        <p:spPr>
          <a:xfrm>
            <a:off x="7161741" y="614973"/>
            <a:ext cx="4629665" cy="704779"/>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4" name="Rectangle 3">
            <a:extLst>
              <a:ext uri="{FF2B5EF4-FFF2-40B4-BE49-F238E27FC236}">
                <a16:creationId xmlns:a16="http://schemas.microsoft.com/office/drawing/2014/main" id="{CC11C99B-43E6-46A1-828D-27534DCDEF33}"/>
              </a:ext>
            </a:extLst>
          </p:cNvPr>
          <p:cNvSpPr/>
          <p:nvPr/>
        </p:nvSpPr>
        <p:spPr>
          <a:xfrm>
            <a:off x="60961" y="1113818"/>
            <a:ext cx="6579868" cy="486381"/>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Connecteur droit 6">
            <a:extLst>
              <a:ext uri="{FF2B5EF4-FFF2-40B4-BE49-F238E27FC236}">
                <a16:creationId xmlns:a16="http://schemas.microsoft.com/office/drawing/2014/main" id="{F52C9CB1-21ED-487A-98F9-14F97675C01E}"/>
              </a:ext>
            </a:extLst>
          </p:cNvPr>
          <p:cNvCxnSpPr>
            <a:cxnSpLocks/>
            <a:stCxn id="4" idx="3"/>
            <a:endCxn id="18" idx="1"/>
          </p:cNvCxnSpPr>
          <p:nvPr/>
        </p:nvCxnSpPr>
        <p:spPr>
          <a:xfrm flipV="1">
            <a:off x="6640829" y="967363"/>
            <a:ext cx="520912" cy="38964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ZoneTexte 16">
            <a:extLst>
              <a:ext uri="{FF2B5EF4-FFF2-40B4-BE49-F238E27FC236}">
                <a16:creationId xmlns:a16="http://schemas.microsoft.com/office/drawing/2014/main" id="{7E4F31C4-3325-4478-B428-C944435F87F9}"/>
              </a:ext>
            </a:extLst>
          </p:cNvPr>
          <p:cNvSpPr txBox="1"/>
          <p:nvPr/>
        </p:nvSpPr>
        <p:spPr>
          <a:xfrm>
            <a:off x="7263439" y="688586"/>
            <a:ext cx="4527968" cy="492443"/>
          </a:xfrm>
          <a:prstGeom prst="rect">
            <a:avLst/>
          </a:prstGeom>
          <a:noFill/>
        </p:spPr>
        <p:txBody>
          <a:bodyPr wrap="square" lIns="0" tIns="0" rIns="0" bIns="0" rtlCol="0">
            <a:spAutoFit/>
          </a:bodyPr>
          <a:lstStyle/>
          <a:p>
            <a:pPr algn="ctr"/>
            <a:r>
              <a:rPr lang="fr-FR" sz="1600" dirty="0">
                <a:solidFill>
                  <a:schemeClr val="bg1"/>
                </a:solidFill>
              </a:rPr>
              <a:t>B ≈ 32 m</a:t>
            </a:r>
          </a:p>
          <a:p>
            <a:pPr algn="ctr"/>
            <a:r>
              <a:rPr lang="fr-FR" sz="1600" dirty="0" err="1">
                <a:solidFill>
                  <a:schemeClr val="bg1"/>
                </a:solidFill>
              </a:rPr>
              <a:t>Aplitude</a:t>
            </a:r>
            <a:r>
              <a:rPr lang="fr-FR" sz="1600" dirty="0">
                <a:solidFill>
                  <a:schemeClr val="bg1"/>
                </a:solidFill>
              </a:rPr>
              <a:t> ≈ 0.092</a:t>
            </a:r>
            <a:endParaRPr lang="en-US" sz="1600" dirty="0">
              <a:solidFill>
                <a:schemeClr val="bg1"/>
              </a:solidFill>
            </a:endParaRPr>
          </a:p>
        </p:txBody>
      </p:sp>
      <p:pic>
        <p:nvPicPr>
          <p:cNvPr id="6" name="Image 5">
            <a:extLst>
              <a:ext uri="{FF2B5EF4-FFF2-40B4-BE49-F238E27FC236}">
                <a16:creationId xmlns:a16="http://schemas.microsoft.com/office/drawing/2014/main" id="{514926FB-0748-4D73-A50A-E3AC3ACA699D}"/>
              </a:ext>
            </a:extLst>
          </p:cNvPr>
          <p:cNvPicPr>
            <a:picLocks noChangeAspect="1"/>
          </p:cNvPicPr>
          <p:nvPr/>
        </p:nvPicPr>
        <p:blipFill>
          <a:blip r:embed="rId3"/>
          <a:stretch>
            <a:fillRect/>
          </a:stretch>
        </p:blipFill>
        <p:spPr>
          <a:xfrm>
            <a:off x="60961" y="590681"/>
            <a:ext cx="6705600" cy="370591"/>
          </a:xfrm>
          <a:prstGeom prst="rect">
            <a:avLst/>
          </a:prstGeom>
        </p:spPr>
      </p:pic>
      <p:sp>
        <p:nvSpPr>
          <p:cNvPr id="40" name="Rectangle 39">
            <a:extLst>
              <a:ext uri="{FF2B5EF4-FFF2-40B4-BE49-F238E27FC236}">
                <a16:creationId xmlns:a16="http://schemas.microsoft.com/office/drawing/2014/main" id="{597CECF7-9FA2-4531-B1C3-F2999A8CC056}"/>
              </a:ext>
            </a:extLst>
          </p:cNvPr>
          <p:cNvSpPr/>
          <p:nvPr/>
        </p:nvSpPr>
        <p:spPr>
          <a:xfrm>
            <a:off x="60961" y="2189747"/>
            <a:ext cx="6579868" cy="28474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e 2">
            <a:extLst>
              <a:ext uri="{FF2B5EF4-FFF2-40B4-BE49-F238E27FC236}">
                <a16:creationId xmlns:a16="http://schemas.microsoft.com/office/drawing/2014/main" id="{5D3A00D6-CF76-43FB-9384-F9729CDCEF3F}"/>
              </a:ext>
            </a:extLst>
          </p:cNvPr>
          <p:cNvGrpSpPr/>
          <p:nvPr/>
        </p:nvGrpSpPr>
        <p:grpSpPr>
          <a:xfrm>
            <a:off x="7503764" y="2971875"/>
            <a:ext cx="4111969" cy="1621580"/>
            <a:chOff x="7503764" y="2971875"/>
            <a:chExt cx="4111969" cy="1621580"/>
          </a:xfrm>
        </p:grpSpPr>
        <p:sp>
          <p:nvSpPr>
            <p:cNvPr id="35" name="Ellipse 34">
              <a:extLst>
                <a:ext uri="{FF2B5EF4-FFF2-40B4-BE49-F238E27FC236}">
                  <a16:creationId xmlns:a16="http://schemas.microsoft.com/office/drawing/2014/main" id="{07DDEE56-03C2-41F4-9417-E16D08580BBC}"/>
                </a:ext>
              </a:extLst>
            </p:cNvPr>
            <p:cNvSpPr/>
            <p:nvPr/>
          </p:nvSpPr>
          <p:spPr>
            <a:xfrm>
              <a:off x="7503764" y="2971875"/>
              <a:ext cx="1500551" cy="14369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Ellipse 35">
              <a:extLst>
                <a:ext uri="{FF2B5EF4-FFF2-40B4-BE49-F238E27FC236}">
                  <a16:creationId xmlns:a16="http://schemas.microsoft.com/office/drawing/2014/main" id="{FA5A139B-11D0-40B1-9488-419C0BB76A11}"/>
                </a:ext>
              </a:extLst>
            </p:cNvPr>
            <p:cNvSpPr/>
            <p:nvPr/>
          </p:nvSpPr>
          <p:spPr>
            <a:xfrm>
              <a:off x="9769528" y="2971875"/>
              <a:ext cx="1500551" cy="1436914"/>
            </a:xfrm>
            <a:prstGeom prst="ellipse">
              <a:avLst/>
            </a:prstGeom>
            <a:gradFill flip="none" rotWithShape="1">
              <a:gsLst>
                <a:gs pos="0">
                  <a:schemeClr val="accent1">
                    <a:lumMod val="5000"/>
                    <a:lumOff val="95000"/>
                  </a:schemeClr>
                </a:gs>
                <a:gs pos="100000">
                  <a:srgbClr val="223C6C"/>
                </a:gs>
                <a:gs pos="0">
                  <a:schemeClr val="accent1"/>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ZoneTexte 36">
              <a:extLst>
                <a:ext uri="{FF2B5EF4-FFF2-40B4-BE49-F238E27FC236}">
                  <a16:creationId xmlns:a16="http://schemas.microsoft.com/office/drawing/2014/main" id="{2BBFA07D-BDE6-4421-91DE-C818E02B4993}"/>
                </a:ext>
              </a:extLst>
            </p:cNvPr>
            <p:cNvSpPr txBox="1"/>
            <p:nvPr/>
          </p:nvSpPr>
          <p:spPr>
            <a:xfrm>
              <a:off x="7623872" y="4224123"/>
              <a:ext cx="1380443" cy="369332"/>
            </a:xfrm>
            <a:prstGeom prst="rect">
              <a:avLst/>
            </a:prstGeom>
            <a:noFill/>
          </p:spPr>
          <p:txBody>
            <a:bodyPr wrap="none" rtlCol="0">
              <a:spAutoFit/>
            </a:bodyPr>
            <a:lstStyle/>
            <a:p>
              <a:r>
                <a:rPr lang="fr-FR" dirty="0">
                  <a:solidFill>
                    <a:schemeClr val="bg1"/>
                  </a:solidFill>
                </a:rPr>
                <a:t>Uniform </a:t>
              </a:r>
              <a:r>
                <a:rPr lang="fr-FR" dirty="0" err="1">
                  <a:solidFill>
                    <a:schemeClr val="bg1"/>
                  </a:solidFill>
                </a:rPr>
                <a:t>disk</a:t>
              </a:r>
              <a:endParaRPr lang="en-US" dirty="0">
                <a:solidFill>
                  <a:schemeClr val="bg1"/>
                </a:solidFill>
              </a:endParaRPr>
            </a:p>
          </p:txBody>
        </p:sp>
        <p:sp>
          <p:nvSpPr>
            <p:cNvPr id="38" name="ZoneTexte 37">
              <a:extLst>
                <a:ext uri="{FF2B5EF4-FFF2-40B4-BE49-F238E27FC236}">
                  <a16:creationId xmlns:a16="http://schemas.microsoft.com/office/drawing/2014/main" id="{AC9635A0-9255-4832-B665-E51AF24B1A36}"/>
                </a:ext>
              </a:extLst>
            </p:cNvPr>
            <p:cNvSpPr txBox="1"/>
            <p:nvPr/>
          </p:nvSpPr>
          <p:spPr>
            <a:xfrm>
              <a:off x="9595052" y="4224123"/>
              <a:ext cx="2020681" cy="369332"/>
            </a:xfrm>
            <a:prstGeom prst="rect">
              <a:avLst/>
            </a:prstGeom>
            <a:noFill/>
          </p:spPr>
          <p:txBody>
            <a:bodyPr wrap="none" rtlCol="0">
              <a:spAutoFit/>
            </a:bodyPr>
            <a:lstStyle/>
            <a:p>
              <a:r>
                <a:rPr lang="fr-FR" dirty="0" err="1">
                  <a:solidFill>
                    <a:schemeClr val="bg1"/>
                  </a:solidFill>
                </a:rPr>
                <a:t>Limb</a:t>
              </a:r>
              <a:r>
                <a:rPr lang="fr-FR" dirty="0">
                  <a:solidFill>
                    <a:schemeClr val="bg1"/>
                  </a:solidFill>
                </a:rPr>
                <a:t> </a:t>
              </a:r>
              <a:r>
                <a:rPr lang="fr-FR" dirty="0" err="1">
                  <a:solidFill>
                    <a:schemeClr val="bg1"/>
                  </a:solidFill>
                </a:rPr>
                <a:t>Darkened</a:t>
              </a:r>
              <a:r>
                <a:rPr lang="fr-FR" dirty="0">
                  <a:solidFill>
                    <a:schemeClr val="bg1"/>
                  </a:solidFill>
                </a:rPr>
                <a:t> </a:t>
              </a:r>
              <a:r>
                <a:rPr lang="fr-FR" dirty="0" err="1">
                  <a:solidFill>
                    <a:schemeClr val="bg1"/>
                  </a:solidFill>
                </a:rPr>
                <a:t>disk</a:t>
              </a:r>
              <a:endParaRPr lang="en-US" dirty="0">
                <a:solidFill>
                  <a:schemeClr val="bg1"/>
                </a:solidFill>
              </a:endParaRPr>
            </a:p>
          </p:txBody>
        </p:sp>
      </p:grpSp>
    </p:spTree>
    <p:extLst>
      <p:ext uri="{BB962C8B-B14F-4D97-AF65-F5344CB8AC3E}">
        <p14:creationId xmlns:p14="http://schemas.microsoft.com/office/powerpoint/2010/main" val="2571898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pic>
        <p:nvPicPr>
          <p:cNvPr id="3" name="Image 2">
            <a:extLst>
              <a:ext uri="{FF2B5EF4-FFF2-40B4-BE49-F238E27FC236}">
                <a16:creationId xmlns:a16="http://schemas.microsoft.com/office/drawing/2014/main" id="{6A313E67-4FDC-4CA4-AD39-828D44F7493A}"/>
              </a:ext>
            </a:extLst>
          </p:cNvPr>
          <p:cNvPicPr>
            <a:picLocks noChangeAspect="1"/>
          </p:cNvPicPr>
          <p:nvPr/>
        </p:nvPicPr>
        <p:blipFill rotWithShape="1">
          <a:blip r:embed="rId2"/>
          <a:srcRect l="2691" r="4818"/>
          <a:stretch/>
        </p:blipFill>
        <p:spPr>
          <a:xfrm>
            <a:off x="60960" y="587848"/>
            <a:ext cx="6705600" cy="5856473"/>
          </a:xfrm>
          <a:prstGeom prst="rect">
            <a:avLst/>
          </a:prstGeom>
        </p:spPr>
      </p:pic>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6" name="Rectangle 5">
            <a:extLst>
              <a:ext uri="{FF2B5EF4-FFF2-40B4-BE49-F238E27FC236}">
                <a16:creationId xmlns:a16="http://schemas.microsoft.com/office/drawing/2014/main" id="{900E03EF-A0B8-4E20-9A1D-E062065FFCA0}"/>
              </a:ext>
            </a:extLst>
          </p:cNvPr>
          <p:cNvSpPr/>
          <p:nvPr/>
        </p:nvSpPr>
        <p:spPr>
          <a:xfrm>
            <a:off x="129598" y="1639159"/>
            <a:ext cx="4102768" cy="276726"/>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073405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a:extLst>
              <a:ext uri="{FF2B5EF4-FFF2-40B4-BE49-F238E27FC236}">
                <a16:creationId xmlns:a16="http://schemas.microsoft.com/office/drawing/2014/main" id="{9430D67F-4A2E-4910-ABD9-ECC0CE6E2BD4}"/>
              </a:ext>
            </a:extLst>
          </p:cNvPr>
          <p:cNvPicPr>
            <a:picLocks noChangeAspect="1"/>
          </p:cNvPicPr>
          <p:nvPr/>
        </p:nvPicPr>
        <p:blipFill>
          <a:blip r:embed="rId2"/>
          <a:stretch>
            <a:fillRect/>
          </a:stretch>
        </p:blipFill>
        <p:spPr>
          <a:xfrm>
            <a:off x="60961" y="1068557"/>
            <a:ext cx="6705600" cy="5543107"/>
          </a:xfrm>
          <a:prstGeom prst="rect">
            <a:avLst/>
          </a:prstGeom>
        </p:spPr>
      </p:pic>
      <p:sp>
        <p:nvSpPr>
          <p:cNvPr id="18" name="Rectangle 17">
            <a:extLst>
              <a:ext uri="{FF2B5EF4-FFF2-40B4-BE49-F238E27FC236}">
                <a16:creationId xmlns:a16="http://schemas.microsoft.com/office/drawing/2014/main" id="{97D0BDBB-D463-4BE3-8D91-D7366E569B27}"/>
              </a:ext>
            </a:extLst>
          </p:cNvPr>
          <p:cNvSpPr/>
          <p:nvPr/>
        </p:nvSpPr>
        <p:spPr>
          <a:xfrm>
            <a:off x="7161741" y="614973"/>
            <a:ext cx="4629665" cy="704779"/>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4" name="Rectangle 3">
            <a:extLst>
              <a:ext uri="{FF2B5EF4-FFF2-40B4-BE49-F238E27FC236}">
                <a16:creationId xmlns:a16="http://schemas.microsoft.com/office/drawing/2014/main" id="{CC11C99B-43E6-46A1-828D-27534DCDEF33}"/>
              </a:ext>
            </a:extLst>
          </p:cNvPr>
          <p:cNvSpPr/>
          <p:nvPr/>
        </p:nvSpPr>
        <p:spPr>
          <a:xfrm>
            <a:off x="60961" y="1113818"/>
            <a:ext cx="6579868" cy="486381"/>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Connecteur droit 6">
            <a:extLst>
              <a:ext uri="{FF2B5EF4-FFF2-40B4-BE49-F238E27FC236}">
                <a16:creationId xmlns:a16="http://schemas.microsoft.com/office/drawing/2014/main" id="{F52C9CB1-21ED-487A-98F9-14F97675C01E}"/>
              </a:ext>
            </a:extLst>
          </p:cNvPr>
          <p:cNvCxnSpPr>
            <a:cxnSpLocks/>
            <a:stCxn id="4" idx="3"/>
            <a:endCxn id="18" idx="1"/>
          </p:cNvCxnSpPr>
          <p:nvPr/>
        </p:nvCxnSpPr>
        <p:spPr>
          <a:xfrm flipV="1">
            <a:off x="6640829" y="967363"/>
            <a:ext cx="520912" cy="38964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ZoneTexte 16">
            <a:extLst>
              <a:ext uri="{FF2B5EF4-FFF2-40B4-BE49-F238E27FC236}">
                <a16:creationId xmlns:a16="http://schemas.microsoft.com/office/drawing/2014/main" id="{7E4F31C4-3325-4478-B428-C944435F87F9}"/>
              </a:ext>
            </a:extLst>
          </p:cNvPr>
          <p:cNvSpPr txBox="1"/>
          <p:nvPr/>
        </p:nvSpPr>
        <p:spPr>
          <a:xfrm>
            <a:off x="7263439" y="688586"/>
            <a:ext cx="4527968" cy="492443"/>
          </a:xfrm>
          <a:prstGeom prst="rect">
            <a:avLst/>
          </a:prstGeom>
          <a:noFill/>
        </p:spPr>
        <p:txBody>
          <a:bodyPr wrap="square" lIns="0" tIns="0" rIns="0" bIns="0" rtlCol="0">
            <a:spAutoFit/>
          </a:bodyPr>
          <a:lstStyle/>
          <a:p>
            <a:pPr algn="ctr"/>
            <a:r>
              <a:rPr lang="fr-FR" sz="1600" dirty="0">
                <a:solidFill>
                  <a:schemeClr val="bg1"/>
                </a:solidFill>
              </a:rPr>
              <a:t>B ≈ 32 m</a:t>
            </a:r>
          </a:p>
          <a:p>
            <a:pPr algn="ctr"/>
            <a:r>
              <a:rPr lang="fr-FR" sz="1600" dirty="0" err="1">
                <a:solidFill>
                  <a:schemeClr val="bg1"/>
                </a:solidFill>
              </a:rPr>
              <a:t>Aplitude</a:t>
            </a:r>
            <a:r>
              <a:rPr lang="fr-FR" sz="1600" dirty="0">
                <a:solidFill>
                  <a:schemeClr val="bg1"/>
                </a:solidFill>
              </a:rPr>
              <a:t> ≈ 0.092</a:t>
            </a:r>
            <a:endParaRPr lang="en-US" sz="1600" dirty="0">
              <a:solidFill>
                <a:schemeClr val="bg1"/>
              </a:solidFill>
            </a:endParaRPr>
          </a:p>
        </p:txBody>
      </p:sp>
      <p:pic>
        <p:nvPicPr>
          <p:cNvPr id="6" name="Image 5">
            <a:extLst>
              <a:ext uri="{FF2B5EF4-FFF2-40B4-BE49-F238E27FC236}">
                <a16:creationId xmlns:a16="http://schemas.microsoft.com/office/drawing/2014/main" id="{514926FB-0748-4D73-A50A-E3AC3ACA699D}"/>
              </a:ext>
            </a:extLst>
          </p:cNvPr>
          <p:cNvPicPr>
            <a:picLocks noChangeAspect="1"/>
          </p:cNvPicPr>
          <p:nvPr/>
        </p:nvPicPr>
        <p:blipFill>
          <a:blip r:embed="rId3"/>
          <a:stretch>
            <a:fillRect/>
          </a:stretch>
        </p:blipFill>
        <p:spPr>
          <a:xfrm>
            <a:off x="60961" y="590681"/>
            <a:ext cx="6705600" cy="370591"/>
          </a:xfrm>
          <a:prstGeom prst="rect">
            <a:avLst/>
          </a:prstGeom>
        </p:spPr>
      </p:pic>
      <p:sp>
        <p:nvSpPr>
          <p:cNvPr id="40" name="Rectangle 39">
            <a:extLst>
              <a:ext uri="{FF2B5EF4-FFF2-40B4-BE49-F238E27FC236}">
                <a16:creationId xmlns:a16="http://schemas.microsoft.com/office/drawing/2014/main" id="{597CECF7-9FA2-4531-B1C3-F2999A8CC056}"/>
              </a:ext>
            </a:extLst>
          </p:cNvPr>
          <p:cNvSpPr/>
          <p:nvPr/>
        </p:nvSpPr>
        <p:spPr>
          <a:xfrm>
            <a:off x="60961" y="2189747"/>
            <a:ext cx="6579868" cy="28474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7573BBE1-EAF3-43E4-9627-D853DBA0314E}"/>
              </a:ext>
            </a:extLst>
          </p:cNvPr>
          <p:cNvSpPr/>
          <p:nvPr/>
        </p:nvSpPr>
        <p:spPr>
          <a:xfrm>
            <a:off x="7161741" y="1418868"/>
            <a:ext cx="4629665" cy="1178510"/>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8" name="Connecteur droit 47">
            <a:extLst>
              <a:ext uri="{FF2B5EF4-FFF2-40B4-BE49-F238E27FC236}">
                <a16:creationId xmlns:a16="http://schemas.microsoft.com/office/drawing/2014/main" id="{735B257D-CA93-462F-A1C9-DCBEF9B7CD07}"/>
              </a:ext>
            </a:extLst>
          </p:cNvPr>
          <p:cNvCxnSpPr>
            <a:cxnSpLocks/>
            <a:stCxn id="40" idx="3"/>
            <a:endCxn id="47" idx="1"/>
          </p:cNvCxnSpPr>
          <p:nvPr/>
        </p:nvCxnSpPr>
        <p:spPr>
          <a:xfrm flipV="1">
            <a:off x="6640829" y="2008123"/>
            <a:ext cx="520912" cy="32399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67" name="ZoneTexte 66">
            <a:extLst>
              <a:ext uri="{FF2B5EF4-FFF2-40B4-BE49-F238E27FC236}">
                <a16:creationId xmlns:a16="http://schemas.microsoft.com/office/drawing/2014/main" id="{8141DE86-A6B5-4E52-AF60-0799AA7A6F75}"/>
              </a:ext>
            </a:extLst>
          </p:cNvPr>
          <p:cNvSpPr txBox="1"/>
          <p:nvPr/>
        </p:nvSpPr>
        <p:spPr>
          <a:xfrm>
            <a:off x="7263439" y="1513963"/>
            <a:ext cx="4527968" cy="984885"/>
          </a:xfrm>
          <a:prstGeom prst="rect">
            <a:avLst/>
          </a:prstGeom>
          <a:noFill/>
        </p:spPr>
        <p:txBody>
          <a:bodyPr wrap="square" lIns="0" tIns="0" rIns="0" bIns="0" rtlCol="0">
            <a:spAutoFit/>
          </a:bodyPr>
          <a:lstStyle/>
          <a:p>
            <a:r>
              <a:rPr lang="en-US" sz="1600" dirty="0">
                <a:solidFill>
                  <a:schemeClr val="bg1"/>
                </a:solidFill>
              </a:rPr>
              <a:t>The star appears smaller although it has exactly the same size as before.</a:t>
            </a:r>
          </a:p>
          <a:p>
            <a:r>
              <a:rPr lang="en-US" sz="1600" dirty="0">
                <a:solidFill>
                  <a:schemeClr val="bg1"/>
                </a:solidFill>
              </a:rPr>
              <a:t>The light emission is more “concentrated” in the center due to the limb darkening.</a:t>
            </a:r>
          </a:p>
        </p:txBody>
      </p:sp>
      <p:grpSp>
        <p:nvGrpSpPr>
          <p:cNvPr id="39" name="Groupe 38">
            <a:extLst>
              <a:ext uri="{FF2B5EF4-FFF2-40B4-BE49-F238E27FC236}">
                <a16:creationId xmlns:a16="http://schemas.microsoft.com/office/drawing/2014/main" id="{B1E1D236-2E0A-4CB1-A667-6B84408BAC76}"/>
              </a:ext>
            </a:extLst>
          </p:cNvPr>
          <p:cNvGrpSpPr/>
          <p:nvPr/>
        </p:nvGrpSpPr>
        <p:grpSpPr>
          <a:xfrm>
            <a:off x="7503764" y="2971875"/>
            <a:ext cx="4111969" cy="1621580"/>
            <a:chOff x="7503764" y="2971875"/>
            <a:chExt cx="4111969" cy="1621580"/>
          </a:xfrm>
        </p:grpSpPr>
        <p:sp>
          <p:nvSpPr>
            <p:cNvPr id="44" name="Ellipse 43">
              <a:extLst>
                <a:ext uri="{FF2B5EF4-FFF2-40B4-BE49-F238E27FC236}">
                  <a16:creationId xmlns:a16="http://schemas.microsoft.com/office/drawing/2014/main" id="{64472C6A-3B59-4EB0-9C58-8565B371A0B9}"/>
                </a:ext>
              </a:extLst>
            </p:cNvPr>
            <p:cNvSpPr/>
            <p:nvPr/>
          </p:nvSpPr>
          <p:spPr>
            <a:xfrm>
              <a:off x="7503764" y="2971875"/>
              <a:ext cx="1500551" cy="14369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Ellipse 51">
              <a:extLst>
                <a:ext uri="{FF2B5EF4-FFF2-40B4-BE49-F238E27FC236}">
                  <a16:creationId xmlns:a16="http://schemas.microsoft.com/office/drawing/2014/main" id="{4B35AEC8-61B8-4EE3-8FDF-823CC2F4B7C7}"/>
                </a:ext>
              </a:extLst>
            </p:cNvPr>
            <p:cNvSpPr/>
            <p:nvPr/>
          </p:nvSpPr>
          <p:spPr>
            <a:xfrm>
              <a:off x="9769528" y="2971875"/>
              <a:ext cx="1500551" cy="1436914"/>
            </a:xfrm>
            <a:prstGeom prst="ellipse">
              <a:avLst/>
            </a:prstGeom>
            <a:gradFill flip="none" rotWithShape="1">
              <a:gsLst>
                <a:gs pos="0">
                  <a:schemeClr val="accent1">
                    <a:lumMod val="5000"/>
                    <a:lumOff val="95000"/>
                  </a:schemeClr>
                </a:gs>
                <a:gs pos="100000">
                  <a:srgbClr val="223C6C"/>
                </a:gs>
                <a:gs pos="0">
                  <a:schemeClr val="accent1"/>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ZoneTexte 52">
              <a:extLst>
                <a:ext uri="{FF2B5EF4-FFF2-40B4-BE49-F238E27FC236}">
                  <a16:creationId xmlns:a16="http://schemas.microsoft.com/office/drawing/2014/main" id="{61BC2185-FE4F-4290-9A80-70D8B27A46B2}"/>
                </a:ext>
              </a:extLst>
            </p:cNvPr>
            <p:cNvSpPr txBox="1"/>
            <p:nvPr/>
          </p:nvSpPr>
          <p:spPr>
            <a:xfrm>
              <a:off x="7623872" y="4224123"/>
              <a:ext cx="1380443" cy="369332"/>
            </a:xfrm>
            <a:prstGeom prst="rect">
              <a:avLst/>
            </a:prstGeom>
            <a:noFill/>
          </p:spPr>
          <p:txBody>
            <a:bodyPr wrap="none" rtlCol="0">
              <a:spAutoFit/>
            </a:bodyPr>
            <a:lstStyle/>
            <a:p>
              <a:r>
                <a:rPr lang="fr-FR" dirty="0">
                  <a:solidFill>
                    <a:schemeClr val="bg1"/>
                  </a:solidFill>
                </a:rPr>
                <a:t>Uniform </a:t>
              </a:r>
              <a:r>
                <a:rPr lang="fr-FR" dirty="0" err="1">
                  <a:solidFill>
                    <a:schemeClr val="bg1"/>
                  </a:solidFill>
                </a:rPr>
                <a:t>disk</a:t>
              </a:r>
              <a:endParaRPr lang="en-US" dirty="0">
                <a:solidFill>
                  <a:schemeClr val="bg1"/>
                </a:solidFill>
              </a:endParaRPr>
            </a:p>
          </p:txBody>
        </p:sp>
        <p:sp>
          <p:nvSpPr>
            <p:cNvPr id="54" name="ZoneTexte 53">
              <a:extLst>
                <a:ext uri="{FF2B5EF4-FFF2-40B4-BE49-F238E27FC236}">
                  <a16:creationId xmlns:a16="http://schemas.microsoft.com/office/drawing/2014/main" id="{5CA09DC1-E3CE-44F4-825B-242904FB2856}"/>
                </a:ext>
              </a:extLst>
            </p:cNvPr>
            <p:cNvSpPr txBox="1"/>
            <p:nvPr/>
          </p:nvSpPr>
          <p:spPr>
            <a:xfrm>
              <a:off x="9595052" y="4224123"/>
              <a:ext cx="2020681" cy="369332"/>
            </a:xfrm>
            <a:prstGeom prst="rect">
              <a:avLst/>
            </a:prstGeom>
            <a:noFill/>
          </p:spPr>
          <p:txBody>
            <a:bodyPr wrap="none" rtlCol="0">
              <a:spAutoFit/>
            </a:bodyPr>
            <a:lstStyle/>
            <a:p>
              <a:r>
                <a:rPr lang="fr-FR" dirty="0" err="1">
                  <a:solidFill>
                    <a:schemeClr val="bg1"/>
                  </a:solidFill>
                </a:rPr>
                <a:t>Limb</a:t>
              </a:r>
              <a:r>
                <a:rPr lang="fr-FR" dirty="0">
                  <a:solidFill>
                    <a:schemeClr val="bg1"/>
                  </a:solidFill>
                </a:rPr>
                <a:t> </a:t>
              </a:r>
              <a:r>
                <a:rPr lang="fr-FR" dirty="0" err="1">
                  <a:solidFill>
                    <a:schemeClr val="bg1"/>
                  </a:solidFill>
                </a:rPr>
                <a:t>Darkened</a:t>
              </a:r>
              <a:r>
                <a:rPr lang="fr-FR" dirty="0">
                  <a:solidFill>
                    <a:schemeClr val="bg1"/>
                  </a:solidFill>
                </a:rPr>
                <a:t> </a:t>
              </a:r>
              <a:r>
                <a:rPr lang="fr-FR" dirty="0" err="1">
                  <a:solidFill>
                    <a:schemeClr val="bg1"/>
                  </a:solidFill>
                </a:rPr>
                <a:t>disk</a:t>
              </a:r>
              <a:endParaRPr lang="en-US" dirty="0">
                <a:solidFill>
                  <a:schemeClr val="bg1"/>
                </a:solidFill>
              </a:endParaRPr>
            </a:p>
          </p:txBody>
        </p:sp>
      </p:grpSp>
    </p:spTree>
    <p:extLst>
      <p:ext uri="{BB962C8B-B14F-4D97-AF65-F5344CB8AC3E}">
        <p14:creationId xmlns:p14="http://schemas.microsoft.com/office/powerpoint/2010/main" val="3249813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a:extLst>
              <a:ext uri="{FF2B5EF4-FFF2-40B4-BE49-F238E27FC236}">
                <a16:creationId xmlns:a16="http://schemas.microsoft.com/office/drawing/2014/main" id="{9430D67F-4A2E-4910-ABD9-ECC0CE6E2BD4}"/>
              </a:ext>
            </a:extLst>
          </p:cNvPr>
          <p:cNvPicPr>
            <a:picLocks noChangeAspect="1"/>
          </p:cNvPicPr>
          <p:nvPr/>
        </p:nvPicPr>
        <p:blipFill>
          <a:blip r:embed="rId2"/>
          <a:stretch>
            <a:fillRect/>
          </a:stretch>
        </p:blipFill>
        <p:spPr>
          <a:xfrm>
            <a:off x="60961" y="1068557"/>
            <a:ext cx="6705600" cy="5543107"/>
          </a:xfrm>
          <a:prstGeom prst="rect">
            <a:avLst/>
          </a:prstGeom>
        </p:spPr>
      </p:pic>
      <p:sp>
        <p:nvSpPr>
          <p:cNvPr id="18" name="Rectangle 17">
            <a:extLst>
              <a:ext uri="{FF2B5EF4-FFF2-40B4-BE49-F238E27FC236}">
                <a16:creationId xmlns:a16="http://schemas.microsoft.com/office/drawing/2014/main" id="{97D0BDBB-D463-4BE3-8D91-D7366E569B27}"/>
              </a:ext>
            </a:extLst>
          </p:cNvPr>
          <p:cNvSpPr/>
          <p:nvPr/>
        </p:nvSpPr>
        <p:spPr>
          <a:xfrm>
            <a:off x="7161741" y="614973"/>
            <a:ext cx="4629665" cy="704779"/>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4" name="Rectangle 3">
            <a:extLst>
              <a:ext uri="{FF2B5EF4-FFF2-40B4-BE49-F238E27FC236}">
                <a16:creationId xmlns:a16="http://schemas.microsoft.com/office/drawing/2014/main" id="{CC11C99B-43E6-46A1-828D-27534DCDEF33}"/>
              </a:ext>
            </a:extLst>
          </p:cNvPr>
          <p:cNvSpPr/>
          <p:nvPr/>
        </p:nvSpPr>
        <p:spPr>
          <a:xfrm>
            <a:off x="60961" y="1113818"/>
            <a:ext cx="6579868" cy="486381"/>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Connecteur droit 6">
            <a:extLst>
              <a:ext uri="{FF2B5EF4-FFF2-40B4-BE49-F238E27FC236}">
                <a16:creationId xmlns:a16="http://schemas.microsoft.com/office/drawing/2014/main" id="{F52C9CB1-21ED-487A-98F9-14F97675C01E}"/>
              </a:ext>
            </a:extLst>
          </p:cNvPr>
          <p:cNvCxnSpPr>
            <a:cxnSpLocks/>
            <a:stCxn id="4" idx="3"/>
            <a:endCxn id="18" idx="1"/>
          </p:cNvCxnSpPr>
          <p:nvPr/>
        </p:nvCxnSpPr>
        <p:spPr>
          <a:xfrm flipV="1">
            <a:off x="6640829" y="967363"/>
            <a:ext cx="520912" cy="38964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ZoneTexte 16">
            <a:extLst>
              <a:ext uri="{FF2B5EF4-FFF2-40B4-BE49-F238E27FC236}">
                <a16:creationId xmlns:a16="http://schemas.microsoft.com/office/drawing/2014/main" id="{7E4F31C4-3325-4478-B428-C944435F87F9}"/>
              </a:ext>
            </a:extLst>
          </p:cNvPr>
          <p:cNvSpPr txBox="1"/>
          <p:nvPr/>
        </p:nvSpPr>
        <p:spPr>
          <a:xfrm>
            <a:off x="7263439" y="688586"/>
            <a:ext cx="4527968" cy="492443"/>
          </a:xfrm>
          <a:prstGeom prst="rect">
            <a:avLst/>
          </a:prstGeom>
          <a:noFill/>
        </p:spPr>
        <p:txBody>
          <a:bodyPr wrap="square" lIns="0" tIns="0" rIns="0" bIns="0" rtlCol="0">
            <a:spAutoFit/>
          </a:bodyPr>
          <a:lstStyle/>
          <a:p>
            <a:pPr algn="ctr"/>
            <a:r>
              <a:rPr lang="fr-FR" sz="1600" dirty="0">
                <a:solidFill>
                  <a:schemeClr val="bg1"/>
                </a:solidFill>
              </a:rPr>
              <a:t>B ≈ 32 m</a:t>
            </a:r>
          </a:p>
          <a:p>
            <a:pPr algn="ctr"/>
            <a:r>
              <a:rPr lang="fr-FR" sz="1600" dirty="0" err="1">
                <a:solidFill>
                  <a:schemeClr val="bg1"/>
                </a:solidFill>
              </a:rPr>
              <a:t>Aplitude</a:t>
            </a:r>
            <a:r>
              <a:rPr lang="fr-FR" sz="1600" dirty="0">
                <a:solidFill>
                  <a:schemeClr val="bg1"/>
                </a:solidFill>
              </a:rPr>
              <a:t> ≈ 0.092</a:t>
            </a:r>
            <a:endParaRPr lang="en-US" sz="1600" dirty="0">
              <a:solidFill>
                <a:schemeClr val="bg1"/>
              </a:solidFill>
            </a:endParaRPr>
          </a:p>
        </p:txBody>
      </p:sp>
      <p:pic>
        <p:nvPicPr>
          <p:cNvPr id="6" name="Image 5">
            <a:extLst>
              <a:ext uri="{FF2B5EF4-FFF2-40B4-BE49-F238E27FC236}">
                <a16:creationId xmlns:a16="http://schemas.microsoft.com/office/drawing/2014/main" id="{514926FB-0748-4D73-A50A-E3AC3ACA699D}"/>
              </a:ext>
            </a:extLst>
          </p:cNvPr>
          <p:cNvPicPr>
            <a:picLocks noChangeAspect="1"/>
          </p:cNvPicPr>
          <p:nvPr/>
        </p:nvPicPr>
        <p:blipFill>
          <a:blip r:embed="rId3"/>
          <a:stretch>
            <a:fillRect/>
          </a:stretch>
        </p:blipFill>
        <p:spPr>
          <a:xfrm>
            <a:off x="60961" y="590681"/>
            <a:ext cx="6705600" cy="370591"/>
          </a:xfrm>
          <a:prstGeom prst="rect">
            <a:avLst/>
          </a:prstGeom>
        </p:spPr>
      </p:pic>
      <p:sp>
        <p:nvSpPr>
          <p:cNvPr id="40" name="Rectangle 39">
            <a:extLst>
              <a:ext uri="{FF2B5EF4-FFF2-40B4-BE49-F238E27FC236}">
                <a16:creationId xmlns:a16="http://schemas.microsoft.com/office/drawing/2014/main" id="{597CECF7-9FA2-4531-B1C3-F2999A8CC056}"/>
              </a:ext>
            </a:extLst>
          </p:cNvPr>
          <p:cNvSpPr/>
          <p:nvPr/>
        </p:nvSpPr>
        <p:spPr>
          <a:xfrm>
            <a:off x="60961" y="2189747"/>
            <a:ext cx="6579868" cy="28474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6440F699-8BFB-4088-9899-51B8011FB76D}"/>
              </a:ext>
            </a:extLst>
          </p:cNvPr>
          <p:cNvSpPr/>
          <p:nvPr/>
        </p:nvSpPr>
        <p:spPr>
          <a:xfrm>
            <a:off x="60961" y="2482515"/>
            <a:ext cx="6579868" cy="28474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7573BBE1-EAF3-43E4-9627-D853DBA0314E}"/>
              </a:ext>
            </a:extLst>
          </p:cNvPr>
          <p:cNvSpPr/>
          <p:nvPr/>
        </p:nvSpPr>
        <p:spPr>
          <a:xfrm>
            <a:off x="7161741" y="1418868"/>
            <a:ext cx="4629665" cy="1178510"/>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8" name="Connecteur droit 47">
            <a:extLst>
              <a:ext uri="{FF2B5EF4-FFF2-40B4-BE49-F238E27FC236}">
                <a16:creationId xmlns:a16="http://schemas.microsoft.com/office/drawing/2014/main" id="{735B257D-CA93-462F-A1C9-DCBEF9B7CD07}"/>
              </a:ext>
            </a:extLst>
          </p:cNvPr>
          <p:cNvCxnSpPr>
            <a:cxnSpLocks/>
            <a:stCxn id="40" idx="3"/>
            <a:endCxn id="47" idx="1"/>
          </p:cNvCxnSpPr>
          <p:nvPr/>
        </p:nvCxnSpPr>
        <p:spPr>
          <a:xfrm flipV="1">
            <a:off x="6640829" y="2008123"/>
            <a:ext cx="520912" cy="32399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67" name="ZoneTexte 66">
            <a:extLst>
              <a:ext uri="{FF2B5EF4-FFF2-40B4-BE49-F238E27FC236}">
                <a16:creationId xmlns:a16="http://schemas.microsoft.com/office/drawing/2014/main" id="{8141DE86-A6B5-4E52-AF60-0799AA7A6F75}"/>
              </a:ext>
            </a:extLst>
          </p:cNvPr>
          <p:cNvSpPr txBox="1"/>
          <p:nvPr/>
        </p:nvSpPr>
        <p:spPr>
          <a:xfrm>
            <a:off x="7263439" y="1513963"/>
            <a:ext cx="4527968" cy="984885"/>
          </a:xfrm>
          <a:prstGeom prst="rect">
            <a:avLst/>
          </a:prstGeom>
          <a:noFill/>
        </p:spPr>
        <p:txBody>
          <a:bodyPr wrap="square" lIns="0" tIns="0" rIns="0" bIns="0" rtlCol="0">
            <a:spAutoFit/>
          </a:bodyPr>
          <a:lstStyle/>
          <a:p>
            <a:r>
              <a:rPr lang="en-US" sz="1600" dirty="0">
                <a:solidFill>
                  <a:schemeClr val="bg1"/>
                </a:solidFill>
              </a:rPr>
              <a:t>The star appears smaller although it has exactly the same size as before.</a:t>
            </a:r>
          </a:p>
          <a:p>
            <a:r>
              <a:rPr lang="en-US" sz="1600" dirty="0">
                <a:solidFill>
                  <a:schemeClr val="bg1"/>
                </a:solidFill>
              </a:rPr>
              <a:t>The light emission is more “concentrated” in the center due to the limb darkening.</a:t>
            </a:r>
          </a:p>
        </p:txBody>
      </p:sp>
    </p:spTree>
    <p:extLst>
      <p:ext uri="{BB962C8B-B14F-4D97-AF65-F5344CB8AC3E}">
        <p14:creationId xmlns:p14="http://schemas.microsoft.com/office/powerpoint/2010/main" val="39403236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48FD4CFA-AF03-47DE-BDC2-354C8CF1F187}"/>
              </a:ext>
            </a:extLst>
          </p:cNvPr>
          <p:cNvPicPr>
            <a:picLocks noChangeAspect="1"/>
          </p:cNvPicPr>
          <p:nvPr/>
        </p:nvPicPr>
        <p:blipFill>
          <a:blip r:embed="rId2"/>
          <a:stretch>
            <a:fillRect/>
          </a:stretch>
        </p:blipFill>
        <p:spPr>
          <a:xfrm>
            <a:off x="0" y="0"/>
            <a:ext cx="12192000" cy="6858000"/>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pic>
        <p:nvPicPr>
          <p:cNvPr id="12" name="Image 11">
            <a:extLst>
              <a:ext uri="{FF2B5EF4-FFF2-40B4-BE49-F238E27FC236}">
                <a16:creationId xmlns:a16="http://schemas.microsoft.com/office/drawing/2014/main" id="{34E51820-B8F1-437C-87F7-15653E86A842}"/>
              </a:ext>
            </a:extLst>
          </p:cNvPr>
          <p:cNvPicPr>
            <a:picLocks noChangeAspect="1"/>
          </p:cNvPicPr>
          <p:nvPr/>
        </p:nvPicPr>
        <p:blipFill rotWithShape="1">
          <a:blip r:embed="rId3">
            <a:alphaModFix amt="40000"/>
          </a:blip>
          <a:srcRect t="29956"/>
          <a:stretch/>
        </p:blipFill>
        <p:spPr>
          <a:xfrm>
            <a:off x="0" y="2054430"/>
            <a:ext cx="12192000" cy="4803569"/>
          </a:xfrm>
          <a:prstGeom prst="rect">
            <a:avLst/>
          </a:prstGeom>
        </p:spPr>
      </p:pic>
      <p:sp>
        <p:nvSpPr>
          <p:cNvPr id="13" name="ZoneTexte 12">
            <a:extLst>
              <a:ext uri="{FF2B5EF4-FFF2-40B4-BE49-F238E27FC236}">
                <a16:creationId xmlns:a16="http://schemas.microsoft.com/office/drawing/2014/main" id="{413F246B-4145-46C9-806F-13BCC0EC8C6E}"/>
              </a:ext>
            </a:extLst>
          </p:cNvPr>
          <p:cNvSpPr txBox="1"/>
          <p:nvPr/>
        </p:nvSpPr>
        <p:spPr>
          <a:xfrm>
            <a:off x="3273329" y="2733427"/>
            <a:ext cx="4527968" cy="246221"/>
          </a:xfrm>
          <a:prstGeom prst="rect">
            <a:avLst/>
          </a:prstGeom>
          <a:noFill/>
        </p:spPr>
        <p:txBody>
          <a:bodyPr wrap="square" lIns="0" tIns="0" rIns="0" bIns="0" rtlCol="0">
            <a:spAutoFit/>
          </a:bodyPr>
          <a:lstStyle/>
          <a:p>
            <a:r>
              <a:rPr lang="fr-FR" sz="1600" dirty="0"/>
              <a:t>2</a:t>
            </a:r>
            <a:r>
              <a:rPr lang="fr-FR" sz="1600" baseline="30000" dirty="0"/>
              <a:t>nd</a:t>
            </a:r>
            <a:r>
              <a:rPr lang="fr-FR" sz="1600" dirty="0"/>
              <a:t> lobe amplitude 0.132 vs 0.092</a:t>
            </a:r>
            <a:endParaRPr lang="en-US" sz="1600" dirty="0"/>
          </a:p>
        </p:txBody>
      </p:sp>
    </p:spTree>
    <p:extLst>
      <p:ext uri="{BB962C8B-B14F-4D97-AF65-F5344CB8AC3E}">
        <p14:creationId xmlns:p14="http://schemas.microsoft.com/office/powerpoint/2010/main" val="6151850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a:extLst>
              <a:ext uri="{FF2B5EF4-FFF2-40B4-BE49-F238E27FC236}">
                <a16:creationId xmlns:a16="http://schemas.microsoft.com/office/drawing/2014/main" id="{9430D67F-4A2E-4910-ABD9-ECC0CE6E2BD4}"/>
              </a:ext>
            </a:extLst>
          </p:cNvPr>
          <p:cNvPicPr>
            <a:picLocks noChangeAspect="1"/>
          </p:cNvPicPr>
          <p:nvPr/>
        </p:nvPicPr>
        <p:blipFill>
          <a:blip r:embed="rId2"/>
          <a:stretch>
            <a:fillRect/>
          </a:stretch>
        </p:blipFill>
        <p:spPr>
          <a:xfrm>
            <a:off x="60961" y="1068557"/>
            <a:ext cx="6705600" cy="5543107"/>
          </a:xfrm>
          <a:prstGeom prst="rect">
            <a:avLst/>
          </a:prstGeom>
        </p:spPr>
      </p:pic>
      <p:sp>
        <p:nvSpPr>
          <p:cNvPr id="18" name="Rectangle 17">
            <a:extLst>
              <a:ext uri="{FF2B5EF4-FFF2-40B4-BE49-F238E27FC236}">
                <a16:creationId xmlns:a16="http://schemas.microsoft.com/office/drawing/2014/main" id="{97D0BDBB-D463-4BE3-8D91-D7366E569B27}"/>
              </a:ext>
            </a:extLst>
          </p:cNvPr>
          <p:cNvSpPr/>
          <p:nvPr/>
        </p:nvSpPr>
        <p:spPr>
          <a:xfrm>
            <a:off x="7161741" y="614973"/>
            <a:ext cx="4629665" cy="704779"/>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4" name="Rectangle 3">
            <a:extLst>
              <a:ext uri="{FF2B5EF4-FFF2-40B4-BE49-F238E27FC236}">
                <a16:creationId xmlns:a16="http://schemas.microsoft.com/office/drawing/2014/main" id="{CC11C99B-43E6-46A1-828D-27534DCDEF33}"/>
              </a:ext>
            </a:extLst>
          </p:cNvPr>
          <p:cNvSpPr/>
          <p:nvPr/>
        </p:nvSpPr>
        <p:spPr>
          <a:xfrm>
            <a:off x="60961" y="1113818"/>
            <a:ext cx="6579868" cy="486381"/>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Connecteur droit 6">
            <a:extLst>
              <a:ext uri="{FF2B5EF4-FFF2-40B4-BE49-F238E27FC236}">
                <a16:creationId xmlns:a16="http://schemas.microsoft.com/office/drawing/2014/main" id="{F52C9CB1-21ED-487A-98F9-14F97675C01E}"/>
              </a:ext>
            </a:extLst>
          </p:cNvPr>
          <p:cNvCxnSpPr>
            <a:cxnSpLocks/>
            <a:stCxn id="4" idx="3"/>
            <a:endCxn id="18" idx="1"/>
          </p:cNvCxnSpPr>
          <p:nvPr/>
        </p:nvCxnSpPr>
        <p:spPr>
          <a:xfrm flipV="1">
            <a:off x="6640829" y="967363"/>
            <a:ext cx="520912" cy="38964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ZoneTexte 16">
            <a:extLst>
              <a:ext uri="{FF2B5EF4-FFF2-40B4-BE49-F238E27FC236}">
                <a16:creationId xmlns:a16="http://schemas.microsoft.com/office/drawing/2014/main" id="{7E4F31C4-3325-4478-B428-C944435F87F9}"/>
              </a:ext>
            </a:extLst>
          </p:cNvPr>
          <p:cNvSpPr txBox="1"/>
          <p:nvPr/>
        </p:nvSpPr>
        <p:spPr>
          <a:xfrm>
            <a:off x="7263439" y="688586"/>
            <a:ext cx="4527968" cy="492443"/>
          </a:xfrm>
          <a:prstGeom prst="rect">
            <a:avLst/>
          </a:prstGeom>
          <a:noFill/>
        </p:spPr>
        <p:txBody>
          <a:bodyPr wrap="square" lIns="0" tIns="0" rIns="0" bIns="0" rtlCol="0">
            <a:spAutoFit/>
          </a:bodyPr>
          <a:lstStyle/>
          <a:p>
            <a:pPr algn="ctr"/>
            <a:r>
              <a:rPr lang="fr-FR" sz="1600" dirty="0">
                <a:solidFill>
                  <a:schemeClr val="bg1"/>
                </a:solidFill>
              </a:rPr>
              <a:t>B ≈ 32 m</a:t>
            </a:r>
          </a:p>
          <a:p>
            <a:pPr algn="ctr"/>
            <a:r>
              <a:rPr lang="fr-FR" sz="1600" dirty="0" err="1">
                <a:solidFill>
                  <a:schemeClr val="bg1"/>
                </a:solidFill>
              </a:rPr>
              <a:t>Aplitude</a:t>
            </a:r>
            <a:r>
              <a:rPr lang="fr-FR" sz="1600" dirty="0">
                <a:solidFill>
                  <a:schemeClr val="bg1"/>
                </a:solidFill>
              </a:rPr>
              <a:t> ≈ 0.092</a:t>
            </a:r>
            <a:endParaRPr lang="en-US" sz="1600" dirty="0">
              <a:solidFill>
                <a:schemeClr val="bg1"/>
              </a:solidFill>
            </a:endParaRPr>
          </a:p>
        </p:txBody>
      </p:sp>
      <p:pic>
        <p:nvPicPr>
          <p:cNvPr id="6" name="Image 5">
            <a:extLst>
              <a:ext uri="{FF2B5EF4-FFF2-40B4-BE49-F238E27FC236}">
                <a16:creationId xmlns:a16="http://schemas.microsoft.com/office/drawing/2014/main" id="{514926FB-0748-4D73-A50A-E3AC3ACA699D}"/>
              </a:ext>
            </a:extLst>
          </p:cNvPr>
          <p:cNvPicPr>
            <a:picLocks noChangeAspect="1"/>
          </p:cNvPicPr>
          <p:nvPr/>
        </p:nvPicPr>
        <p:blipFill>
          <a:blip r:embed="rId3"/>
          <a:stretch>
            <a:fillRect/>
          </a:stretch>
        </p:blipFill>
        <p:spPr>
          <a:xfrm>
            <a:off x="60961" y="590681"/>
            <a:ext cx="6705600" cy="370591"/>
          </a:xfrm>
          <a:prstGeom prst="rect">
            <a:avLst/>
          </a:prstGeom>
        </p:spPr>
      </p:pic>
      <p:sp>
        <p:nvSpPr>
          <p:cNvPr id="40" name="Rectangle 39">
            <a:extLst>
              <a:ext uri="{FF2B5EF4-FFF2-40B4-BE49-F238E27FC236}">
                <a16:creationId xmlns:a16="http://schemas.microsoft.com/office/drawing/2014/main" id="{597CECF7-9FA2-4531-B1C3-F2999A8CC056}"/>
              </a:ext>
            </a:extLst>
          </p:cNvPr>
          <p:cNvSpPr/>
          <p:nvPr/>
        </p:nvSpPr>
        <p:spPr>
          <a:xfrm>
            <a:off x="60961" y="2189747"/>
            <a:ext cx="6579868" cy="28474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6440F699-8BFB-4088-9899-51B8011FB76D}"/>
              </a:ext>
            </a:extLst>
          </p:cNvPr>
          <p:cNvSpPr/>
          <p:nvPr/>
        </p:nvSpPr>
        <p:spPr>
          <a:xfrm>
            <a:off x="60961" y="2482515"/>
            <a:ext cx="6579868" cy="28474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3D9858B5-6143-493A-B19F-77FF30C975E0}"/>
              </a:ext>
            </a:extLst>
          </p:cNvPr>
          <p:cNvSpPr/>
          <p:nvPr/>
        </p:nvSpPr>
        <p:spPr>
          <a:xfrm>
            <a:off x="60961" y="4103077"/>
            <a:ext cx="6579868" cy="28474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Rectangle 42">
            <a:extLst>
              <a:ext uri="{FF2B5EF4-FFF2-40B4-BE49-F238E27FC236}">
                <a16:creationId xmlns:a16="http://schemas.microsoft.com/office/drawing/2014/main" id="{AB7305CD-05DC-40B3-9ECA-FDAC6A05B60E}"/>
              </a:ext>
            </a:extLst>
          </p:cNvPr>
          <p:cNvSpPr/>
          <p:nvPr/>
        </p:nvSpPr>
        <p:spPr>
          <a:xfrm>
            <a:off x="60961" y="4387824"/>
            <a:ext cx="6579868" cy="28474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91511DB9-A224-49DB-A2D8-6D4BD01C875F}"/>
              </a:ext>
            </a:extLst>
          </p:cNvPr>
          <p:cNvSpPr/>
          <p:nvPr/>
        </p:nvSpPr>
        <p:spPr>
          <a:xfrm>
            <a:off x="60961" y="4672571"/>
            <a:ext cx="6579868" cy="28474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Rectangle 46">
            <a:extLst>
              <a:ext uri="{FF2B5EF4-FFF2-40B4-BE49-F238E27FC236}">
                <a16:creationId xmlns:a16="http://schemas.microsoft.com/office/drawing/2014/main" id="{7573BBE1-EAF3-43E4-9627-D853DBA0314E}"/>
              </a:ext>
            </a:extLst>
          </p:cNvPr>
          <p:cNvSpPr/>
          <p:nvPr/>
        </p:nvSpPr>
        <p:spPr>
          <a:xfrm>
            <a:off x="7161741" y="1418868"/>
            <a:ext cx="4629665" cy="1178510"/>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8" name="Connecteur droit 47">
            <a:extLst>
              <a:ext uri="{FF2B5EF4-FFF2-40B4-BE49-F238E27FC236}">
                <a16:creationId xmlns:a16="http://schemas.microsoft.com/office/drawing/2014/main" id="{735B257D-CA93-462F-A1C9-DCBEF9B7CD07}"/>
              </a:ext>
            </a:extLst>
          </p:cNvPr>
          <p:cNvCxnSpPr>
            <a:cxnSpLocks/>
            <a:stCxn id="40" idx="3"/>
            <a:endCxn id="47" idx="1"/>
          </p:cNvCxnSpPr>
          <p:nvPr/>
        </p:nvCxnSpPr>
        <p:spPr>
          <a:xfrm flipV="1">
            <a:off x="6640829" y="2008123"/>
            <a:ext cx="520912" cy="32399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49" name="Rectangle 48">
            <a:extLst>
              <a:ext uri="{FF2B5EF4-FFF2-40B4-BE49-F238E27FC236}">
                <a16:creationId xmlns:a16="http://schemas.microsoft.com/office/drawing/2014/main" id="{F899C197-364D-4D20-9FF6-303C23566D6C}"/>
              </a:ext>
            </a:extLst>
          </p:cNvPr>
          <p:cNvSpPr/>
          <p:nvPr/>
        </p:nvSpPr>
        <p:spPr>
          <a:xfrm>
            <a:off x="7161741" y="2694060"/>
            <a:ext cx="4629665" cy="47294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0" name="Connecteur droit 49">
            <a:extLst>
              <a:ext uri="{FF2B5EF4-FFF2-40B4-BE49-F238E27FC236}">
                <a16:creationId xmlns:a16="http://schemas.microsoft.com/office/drawing/2014/main" id="{FD1BC1B6-8C48-4944-AAA4-CEFCEC0FAB47}"/>
              </a:ext>
            </a:extLst>
          </p:cNvPr>
          <p:cNvCxnSpPr>
            <a:cxnSpLocks/>
            <a:stCxn id="41" idx="3"/>
            <a:endCxn id="49" idx="1"/>
          </p:cNvCxnSpPr>
          <p:nvPr/>
        </p:nvCxnSpPr>
        <p:spPr>
          <a:xfrm>
            <a:off x="6640829" y="2624889"/>
            <a:ext cx="520912" cy="30564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67" name="ZoneTexte 66">
            <a:extLst>
              <a:ext uri="{FF2B5EF4-FFF2-40B4-BE49-F238E27FC236}">
                <a16:creationId xmlns:a16="http://schemas.microsoft.com/office/drawing/2014/main" id="{8141DE86-A6B5-4E52-AF60-0799AA7A6F75}"/>
              </a:ext>
            </a:extLst>
          </p:cNvPr>
          <p:cNvSpPr txBox="1"/>
          <p:nvPr/>
        </p:nvSpPr>
        <p:spPr>
          <a:xfrm>
            <a:off x="7263439" y="1513963"/>
            <a:ext cx="4527968" cy="984885"/>
          </a:xfrm>
          <a:prstGeom prst="rect">
            <a:avLst/>
          </a:prstGeom>
          <a:noFill/>
        </p:spPr>
        <p:txBody>
          <a:bodyPr wrap="square" lIns="0" tIns="0" rIns="0" bIns="0" rtlCol="0">
            <a:spAutoFit/>
          </a:bodyPr>
          <a:lstStyle/>
          <a:p>
            <a:r>
              <a:rPr lang="en-US" sz="1600" dirty="0">
                <a:solidFill>
                  <a:schemeClr val="bg1"/>
                </a:solidFill>
              </a:rPr>
              <a:t>The star appears smaller although it has exactly the same size as before.</a:t>
            </a:r>
          </a:p>
          <a:p>
            <a:r>
              <a:rPr lang="en-US" sz="1600" dirty="0">
                <a:solidFill>
                  <a:schemeClr val="bg1"/>
                </a:solidFill>
              </a:rPr>
              <a:t>The light emission is more “concentrated” in the center due to the limb darkening.</a:t>
            </a:r>
          </a:p>
        </p:txBody>
      </p:sp>
      <p:sp>
        <p:nvSpPr>
          <p:cNvPr id="68" name="ZoneTexte 67">
            <a:extLst>
              <a:ext uri="{FF2B5EF4-FFF2-40B4-BE49-F238E27FC236}">
                <a16:creationId xmlns:a16="http://schemas.microsoft.com/office/drawing/2014/main" id="{94DC5A89-CEF9-491C-878A-F664C557A12A}"/>
              </a:ext>
            </a:extLst>
          </p:cNvPr>
          <p:cNvSpPr txBox="1"/>
          <p:nvPr/>
        </p:nvSpPr>
        <p:spPr>
          <a:xfrm>
            <a:off x="7263438" y="2769053"/>
            <a:ext cx="4527968" cy="246221"/>
          </a:xfrm>
          <a:prstGeom prst="rect">
            <a:avLst/>
          </a:prstGeom>
          <a:noFill/>
        </p:spPr>
        <p:txBody>
          <a:bodyPr wrap="square" lIns="0" tIns="0" rIns="0" bIns="0" rtlCol="0">
            <a:spAutoFit/>
          </a:bodyPr>
          <a:lstStyle/>
          <a:p>
            <a:r>
              <a:rPr lang="fr-FR" sz="1600" dirty="0">
                <a:solidFill>
                  <a:schemeClr val="bg1"/>
                </a:solidFill>
              </a:rPr>
              <a:t>By </a:t>
            </a:r>
            <a:r>
              <a:rPr lang="fr-FR" sz="1600" dirty="0" err="1">
                <a:solidFill>
                  <a:schemeClr val="bg1"/>
                </a:solidFill>
              </a:rPr>
              <a:t>measuring</a:t>
            </a:r>
            <a:r>
              <a:rPr lang="fr-FR" sz="1600" dirty="0">
                <a:solidFill>
                  <a:schemeClr val="bg1"/>
                </a:solidFill>
              </a:rPr>
              <a:t> the 2</a:t>
            </a:r>
            <a:r>
              <a:rPr lang="fr-FR" sz="1600" baseline="30000" dirty="0">
                <a:solidFill>
                  <a:schemeClr val="bg1"/>
                </a:solidFill>
              </a:rPr>
              <a:t>nd</a:t>
            </a:r>
            <a:r>
              <a:rPr lang="fr-FR" sz="1600" dirty="0">
                <a:solidFill>
                  <a:schemeClr val="bg1"/>
                </a:solidFill>
              </a:rPr>
              <a:t> lobe amplitude</a:t>
            </a:r>
            <a:endParaRPr lang="en-US" sz="1600" dirty="0">
              <a:solidFill>
                <a:schemeClr val="bg1"/>
              </a:solidFill>
            </a:endParaRPr>
          </a:p>
        </p:txBody>
      </p:sp>
    </p:spTree>
    <p:extLst>
      <p:ext uri="{BB962C8B-B14F-4D97-AF65-F5344CB8AC3E}">
        <p14:creationId xmlns:p14="http://schemas.microsoft.com/office/powerpoint/2010/main" val="19870067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F77A5B2F-DEF8-44A3-8792-AF5FEE921BE6}"/>
              </a:ext>
            </a:extLst>
          </p:cNvPr>
          <p:cNvPicPr>
            <a:picLocks noChangeAspect="1"/>
          </p:cNvPicPr>
          <p:nvPr/>
        </p:nvPicPr>
        <p:blipFill>
          <a:blip r:embed="rId2"/>
          <a:stretch>
            <a:fillRect/>
          </a:stretch>
        </p:blipFill>
        <p:spPr>
          <a:xfrm>
            <a:off x="0" y="0"/>
            <a:ext cx="12192000" cy="6858000"/>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6" name="ZoneTexte 5">
            <a:extLst>
              <a:ext uri="{FF2B5EF4-FFF2-40B4-BE49-F238E27FC236}">
                <a16:creationId xmlns:a16="http://schemas.microsoft.com/office/drawing/2014/main" id="{82720AF4-7D33-4EDB-8C03-FC44B2D586B4}"/>
              </a:ext>
            </a:extLst>
          </p:cNvPr>
          <p:cNvSpPr txBox="1"/>
          <p:nvPr/>
        </p:nvSpPr>
        <p:spPr>
          <a:xfrm>
            <a:off x="4025735" y="2386940"/>
            <a:ext cx="3932487" cy="830997"/>
          </a:xfrm>
          <a:prstGeom prst="rect">
            <a:avLst/>
          </a:prstGeom>
          <a:noFill/>
        </p:spPr>
        <p:txBody>
          <a:bodyPr wrap="none" rtlCol="0">
            <a:spAutoFit/>
          </a:bodyPr>
          <a:lstStyle/>
          <a:p>
            <a:r>
              <a:rPr lang="fr-FR" sz="2400" dirty="0"/>
              <a:t>FT of a </a:t>
            </a:r>
            <a:r>
              <a:rPr lang="fr-FR" sz="2400" dirty="0" err="1"/>
              <a:t>Gaussian</a:t>
            </a:r>
            <a:r>
              <a:rPr lang="fr-FR" sz="2400" dirty="0"/>
              <a:t> </a:t>
            </a:r>
            <a:r>
              <a:rPr lang="fr-FR" sz="2400" dirty="0" err="1">
                <a:sym typeface="Wingdings" panose="05000000000000000000" pitchFamily="2" charset="2"/>
              </a:rPr>
              <a:t>is</a:t>
            </a:r>
            <a:r>
              <a:rPr lang="fr-FR" sz="2400" dirty="0">
                <a:sym typeface="Wingdings" panose="05000000000000000000" pitchFamily="2" charset="2"/>
              </a:rPr>
              <a:t> a </a:t>
            </a:r>
            <a:r>
              <a:rPr lang="fr-FR" sz="2400" dirty="0" err="1">
                <a:sym typeface="Wingdings" panose="05000000000000000000" pitchFamily="2" charset="2"/>
              </a:rPr>
              <a:t>Gaussian</a:t>
            </a:r>
            <a:endParaRPr lang="fr-FR" sz="2400" dirty="0">
              <a:sym typeface="Wingdings" panose="05000000000000000000" pitchFamily="2" charset="2"/>
            </a:endParaRPr>
          </a:p>
          <a:p>
            <a:r>
              <a:rPr lang="en-US" sz="2400" dirty="0"/>
              <a:t>Phase is 0° and V = 0 </a:t>
            </a:r>
            <a:r>
              <a:rPr lang="en-US" sz="2400" dirty="0">
                <a:sym typeface="Wingdings" panose="05000000000000000000" pitchFamily="2" charset="2"/>
              </a:rPr>
              <a:t> B = ∞</a:t>
            </a:r>
            <a:endParaRPr lang="en-US" sz="2400" dirty="0"/>
          </a:p>
        </p:txBody>
      </p:sp>
    </p:spTree>
    <p:extLst>
      <p:ext uri="{BB962C8B-B14F-4D97-AF65-F5344CB8AC3E}">
        <p14:creationId xmlns:p14="http://schemas.microsoft.com/office/powerpoint/2010/main" val="7174946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a:extLst>
              <a:ext uri="{FF2B5EF4-FFF2-40B4-BE49-F238E27FC236}">
                <a16:creationId xmlns:a16="http://schemas.microsoft.com/office/drawing/2014/main" id="{9430D67F-4A2E-4910-ABD9-ECC0CE6E2BD4}"/>
              </a:ext>
            </a:extLst>
          </p:cNvPr>
          <p:cNvPicPr>
            <a:picLocks noChangeAspect="1"/>
          </p:cNvPicPr>
          <p:nvPr/>
        </p:nvPicPr>
        <p:blipFill>
          <a:blip r:embed="rId2"/>
          <a:stretch>
            <a:fillRect/>
          </a:stretch>
        </p:blipFill>
        <p:spPr>
          <a:xfrm>
            <a:off x="60961" y="1068557"/>
            <a:ext cx="6705600" cy="5543107"/>
          </a:xfrm>
          <a:prstGeom prst="rect">
            <a:avLst/>
          </a:prstGeom>
        </p:spPr>
      </p:pic>
      <p:sp>
        <p:nvSpPr>
          <p:cNvPr id="18" name="Rectangle 17">
            <a:extLst>
              <a:ext uri="{FF2B5EF4-FFF2-40B4-BE49-F238E27FC236}">
                <a16:creationId xmlns:a16="http://schemas.microsoft.com/office/drawing/2014/main" id="{97D0BDBB-D463-4BE3-8D91-D7366E569B27}"/>
              </a:ext>
            </a:extLst>
          </p:cNvPr>
          <p:cNvSpPr/>
          <p:nvPr/>
        </p:nvSpPr>
        <p:spPr>
          <a:xfrm>
            <a:off x="7161741" y="614973"/>
            <a:ext cx="4629665" cy="704779"/>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4" name="Rectangle 3">
            <a:extLst>
              <a:ext uri="{FF2B5EF4-FFF2-40B4-BE49-F238E27FC236}">
                <a16:creationId xmlns:a16="http://schemas.microsoft.com/office/drawing/2014/main" id="{CC11C99B-43E6-46A1-828D-27534DCDEF33}"/>
              </a:ext>
            </a:extLst>
          </p:cNvPr>
          <p:cNvSpPr/>
          <p:nvPr/>
        </p:nvSpPr>
        <p:spPr>
          <a:xfrm>
            <a:off x="60961" y="1113818"/>
            <a:ext cx="6579868" cy="486381"/>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Connecteur droit 6">
            <a:extLst>
              <a:ext uri="{FF2B5EF4-FFF2-40B4-BE49-F238E27FC236}">
                <a16:creationId xmlns:a16="http://schemas.microsoft.com/office/drawing/2014/main" id="{F52C9CB1-21ED-487A-98F9-14F97675C01E}"/>
              </a:ext>
            </a:extLst>
          </p:cNvPr>
          <p:cNvCxnSpPr>
            <a:cxnSpLocks/>
            <a:stCxn id="4" idx="3"/>
            <a:endCxn id="18" idx="1"/>
          </p:cNvCxnSpPr>
          <p:nvPr/>
        </p:nvCxnSpPr>
        <p:spPr>
          <a:xfrm flipV="1">
            <a:off x="6640829" y="967363"/>
            <a:ext cx="520912" cy="38964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ZoneTexte 16">
            <a:extLst>
              <a:ext uri="{FF2B5EF4-FFF2-40B4-BE49-F238E27FC236}">
                <a16:creationId xmlns:a16="http://schemas.microsoft.com/office/drawing/2014/main" id="{7E4F31C4-3325-4478-B428-C944435F87F9}"/>
              </a:ext>
            </a:extLst>
          </p:cNvPr>
          <p:cNvSpPr txBox="1"/>
          <p:nvPr/>
        </p:nvSpPr>
        <p:spPr>
          <a:xfrm>
            <a:off x="7263439" y="688586"/>
            <a:ext cx="4527968" cy="492443"/>
          </a:xfrm>
          <a:prstGeom prst="rect">
            <a:avLst/>
          </a:prstGeom>
          <a:noFill/>
        </p:spPr>
        <p:txBody>
          <a:bodyPr wrap="square" lIns="0" tIns="0" rIns="0" bIns="0" rtlCol="0">
            <a:spAutoFit/>
          </a:bodyPr>
          <a:lstStyle/>
          <a:p>
            <a:pPr algn="ctr"/>
            <a:r>
              <a:rPr lang="fr-FR" sz="1600" dirty="0">
                <a:solidFill>
                  <a:schemeClr val="bg1"/>
                </a:solidFill>
              </a:rPr>
              <a:t>B ≈ 32 m</a:t>
            </a:r>
          </a:p>
          <a:p>
            <a:pPr algn="ctr"/>
            <a:r>
              <a:rPr lang="fr-FR" sz="1600" dirty="0" err="1">
                <a:solidFill>
                  <a:schemeClr val="bg1"/>
                </a:solidFill>
              </a:rPr>
              <a:t>Aplitude</a:t>
            </a:r>
            <a:r>
              <a:rPr lang="fr-FR" sz="1600" dirty="0">
                <a:solidFill>
                  <a:schemeClr val="bg1"/>
                </a:solidFill>
              </a:rPr>
              <a:t> ≈ 0.092</a:t>
            </a:r>
            <a:endParaRPr lang="en-US" sz="1600" dirty="0">
              <a:solidFill>
                <a:schemeClr val="bg1"/>
              </a:solidFill>
            </a:endParaRPr>
          </a:p>
        </p:txBody>
      </p:sp>
      <p:pic>
        <p:nvPicPr>
          <p:cNvPr id="6" name="Image 5">
            <a:extLst>
              <a:ext uri="{FF2B5EF4-FFF2-40B4-BE49-F238E27FC236}">
                <a16:creationId xmlns:a16="http://schemas.microsoft.com/office/drawing/2014/main" id="{514926FB-0748-4D73-A50A-E3AC3ACA699D}"/>
              </a:ext>
            </a:extLst>
          </p:cNvPr>
          <p:cNvPicPr>
            <a:picLocks noChangeAspect="1"/>
          </p:cNvPicPr>
          <p:nvPr/>
        </p:nvPicPr>
        <p:blipFill>
          <a:blip r:embed="rId3"/>
          <a:stretch>
            <a:fillRect/>
          </a:stretch>
        </p:blipFill>
        <p:spPr>
          <a:xfrm>
            <a:off x="60961" y="590681"/>
            <a:ext cx="6705600" cy="370591"/>
          </a:xfrm>
          <a:prstGeom prst="rect">
            <a:avLst/>
          </a:prstGeom>
        </p:spPr>
      </p:pic>
      <p:sp>
        <p:nvSpPr>
          <p:cNvPr id="40" name="Rectangle 39">
            <a:extLst>
              <a:ext uri="{FF2B5EF4-FFF2-40B4-BE49-F238E27FC236}">
                <a16:creationId xmlns:a16="http://schemas.microsoft.com/office/drawing/2014/main" id="{597CECF7-9FA2-4531-B1C3-F2999A8CC056}"/>
              </a:ext>
            </a:extLst>
          </p:cNvPr>
          <p:cNvSpPr/>
          <p:nvPr/>
        </p:nvSpPr>
        <p:spPr>
          <a:xfrm>
            <a:off x="60961" y="2189747"/>
            <a:ext cx="6579868" cy="28474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6440F699-8BFB-4088-9899-51B8011FB76D}"/>
              </a:ext>
            </a:extLst>
          </p:cNvPr>
          <p:cNvSpPr/>
          <p:nvPr/>
        </p:nvSpPr>
        <p:spPr>
          <a:xfrm>
            <a:off x="60961" y="2482515"/>
            <a:ext cx="6579868" cy="28474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3D9858B5-6143-493A-B19F-77FF30C975E0}"/>
              </a:ext>
            </a:extLst>
          </p:cNvPr>
          <p:cNvSpPr/>
          <p:nvPr/>
        </p:nvSpPr>
        <p:spPr>
          <a:xfrm>
            <a:off x="60961" y="4103077"/>
            <a:ext cx="6579868" cy="28474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Rectangle 42">
            <a:extLst>
              <a:ext uri="{FF2B5EF4-FFF2-40B4-BE49-F238E27FC236}">
                <a16:creationId xmlns:a16="http://schemas.microsoft.com/office/drawing/2014/main" id="{AB7305CD-05DC-40B3-9ECA-FDAC6A05B60E}"/>
              </a:ext>
            </a:extLst>
          </p:cNvPr>
          <p:cNvSpPr/>
          <p:nvPr/>
        </p:nvSpPr>
        <p:spPr>
          <a:xfrm>
            <a:off x="60961" y="4387824"/>
            <a:ext cx="6579868" cy="28474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91511DB9-A224-49DB-A2D8-6D4BD01C875F}"/>
              </a:ext>
            </a:extLst>
          </p:cNvPr>
          <p:cNvSpPr/>
          <p:nvPr/>
        </p:nvSpPr>
        <p:spPr>
          <a:xfrm>
            <a:off x="60961" y="4672571"/>
            <a:ext cx="6579868" cy="28474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Rectangle 45">
            <a:extLst>
              <a:ext uri="{FF2B5EF4-FFF2-40B4-BE49-F238E27FC236}">
                <a16:creationId xmlns:a16="http://schemas.microsoft.com/office/drawing/2014/main" id="{0BEFBC3F-C8CC-42BF-B86F-9B3DA33FE40E}"/>
              </a:ext>
            </a:extLst>
          </p:cNvPr>
          <p:cNvSpPr/>
          <p:nvPr/>
        </p:nvSpPr>
        <p:spPr>
          <a:xfrm>
            <a:off x="60961" y="6124945"/>
            <a:ext cx="6579868" cy="486719"/>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Rectangle 46">
            <a:extLst>
              <a:ext uri="{FF2B5EF4-FFF2-40B4-BE49-F238E27FC236}">
                <a16:creationId xmlns:a16="http://schemas.microsoft.com/office/drawing/2014/main" id="{7573BBE1-EAF3-43E4-9627-D853DBA0314E}"/>
              </a:ext>
            </a:extLst>
          </p:cNvPr>
          <p:cNvSpPr/>
          <p:nvPr/>
        </p:nvSpPr>
        <p:spPr>
          <a:xfrm>
            <a:off x="7161741" y="1418868"/>
            <a:ext cx="4629665" cy="1178510"/>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8" name="Connecteur droit 47">
            <a:extLst>
              <a:ext uri="{FF2B5EF4-FFF2-40B4-BE49-F238E27FC236}">
                <a16:creationId xmlns:a16="http://schemas.microsoft.com/office/drawing/2014/main" id="{735B257D-CA93-462F-A1C9-DCBEF9B7CD07}"/>
              </a:ext>
            </a:extLst>
          </p:cNvPr>
          <p:cNvCxnSpPr>
            <a:cxnSpLocks/>
            <a:stCxn id="40" idx="3"/>
            <a:endCxn id="47" idx="1"/>
          </p:cNvCxnSpPr>
          <p:nvPr/>
        </p:nvCxnSpPr>
        <p:spPr>
          <a:xfrm flipV="1">
            <a:off x="6640829" y="2008123"/>
            <a:ext cx="520912" cy="32399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49" name="Rectangle 48">
            <a:extLst>
              <a:ext uri="{FF2B5EF4-FFF2-40B4-BE49-F238E27FC236}">
                <a16:creationId xmlns:a16="http://schemas.microsoft.com/office/drawing/2014/main" id="{F899C197-364D-4D20-9FF6-303C23566D6C}"/>
              </a:ext>
            </a:extLst>
          </p:cNvPr>
          <p:cNvSpPr/>
          <p:nvPr/>
        </p:nvSpPr>
        <p:spPr>
          <a:xfrm>
            <a:off x="7161741" y="2694060"/>
            <a:ext cx="4629665" cy="47294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0" name="Connecteur droit 49">
            <a:extLst>
              <a:ext uri="{FF2B5EF4-FFF2-40B4-BE49-F238E27FC236}">
                <a16:creationId xmlns:a16="http://schemas.microsoft.com/office/drawing/2014/main" id="{FD1BC1B6-8C48-4944-AAA4-CEFCEC0FAB47}"/>
              </a:ext>
            </a:extLst>
          </p:cNvPr>
          <p:cNvCxnSpPr>
            <a:cxnSpLocks/>
            <a:stCxn id="41" idx="3"/>
            <a:endCxn id="49" idx="1"/>
          </p:cNvCxnSpPr>
          <p:nvPr/>
        </p:nvCxnSpPr>
        <p:spPr>
          <a:xfrm>
            <a:off x="6640829" y="2624889"/>
            <a:ext cx="520912" cy="30564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51" name="Rectangle 50">
            <a:extLst>
              <a:ext uri="{FF2B5EF4-FFF2-40B4-BE49-F238E27FC236}">
                <a16:creationId xmlns:a16="http://schemas.microsoft.com/office/drawing/2014/main" id="{02C8F9A7-B1A8-4F75-AD94-34EED06C1F43}"/>
              </a:ext>
            </a:extLst>
          </p:cNvPr>
          <p:cNvSpPr/>
          <p:nvPr/>
        </p:nvSpPr>
        <p:spPr>
          <a:xfrm>
            <a:off x="7161741" y="3507316"/>
            <a:ext cx="4629665" cy="47294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6" name="Connecteur droit 55">
            <a:extLst>
              <a:ext uri="{FF2B5EF4-FFF2-40B4-BE49-F238E27FC236}">
                <a16:creationId xmlns:a16="http://schemas.microsoft.com/office/drawing/2014/main" id="{888273E5-CB86-4A8D-A0A8-4F0F0E6D4447}"/>
              </a:ext>
            </a:extLst>
          </p:cNvPr>
          <p:cNvCxnSpPr>
            <a:cxnSpLocks/>
            <a:endCxn id="51" idx="1"/>
          </p:cNvCxnSpPr>
          <p:nvPr/>
        </p:nvCxnSpPr>
        <p:spPr>
          <a:xfrm flipV="1">
            <a:off x="6640829" y="3743789"/>
            <a:ext cx="520912" cy="505562"/>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57" name="Rectangle 56">
            <a:extLst>
              <a:ext uri="{FF2B5EF4-FFF2-40B4-BE49-F238E27FC236}">
                <a16:creationId xmlns:a16="http://schemas.microsoft.com/office/drawing/2014/main" id="{F27E924B-3420-4186-87E6-B7B33AF56062}"/>
              </a:ext>
            </a:extLst>
          </p:cNvPr>
          <p:cNvSpPr/>
          <p:nvPr/>
        </p:nvSpPr>
        <p:spPr>
          <a:xfrm>
            <a:off x="7161741" y="4052235"/>
            <a:ext cx="4629665" cy="47294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1" name="Connecteur droit 60">
            <a:extLst>
              <a:ext uri="{FF2B5EF4-FFF2-40B4-BE49-F238E27FC236}">
                <a16:creationId xmlns:a16="http://schemas.microsoft.com/office/drawing/2014/main" id="{A2128035-E20E-4E63-91E9-C0F7B6CD5448}"/>
              </a:ext>
            </a:extLst>
          </p:cNvPr>
          <p:cNvCxnSpPr>
            <a:cxnSpLocks/>
            <a:stCxn id="43" idx="3"/>
            <a:endCxn id="57" idx="1"/>
          </p:cNvCxnSpPr>
          <p:nvPr/>
        </p:nvCxnSpPr>
        <p:spPr>
          <a:xfrm flipV="1">
            <a:off x="6640829" y="4288708"/>
            <a:ext cx="520912" cy="24149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63" name="Rectangle 62">
            <a:extLst>
              <a:ext uri="{FF2B5EF4-FFF2-40B4-BE49-F238E27FC236}">
                <a16:creationId xmlns:a16="http://schemas.microsoft.com/office/drawing/2014/main" id="{06B15AEA-7856-4AA2-914D-0082CF6BA27F}"/>
              </a:ext>
            </a:extLst>
          </p:cNvPr>
          <p:cNvSpPr/>
          <p:nvPr/>
        </p:nvSpPr>
        <p:spPr>
          <a:xfrm>
            <a:off x="7161741" y="4613860"/>
            <a:ext cx="4629665" cy="47294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4" name="Connecteur droit 63">
            <a:extLst>
              <a:ext uri="{FF2B5EF4-FFF2-40B4-BE49-F238E27FC236}">
                <a16:creationId xmlns:a16="http://schemas.microsoft.com/office/drawing/2014/main" id="{A5E47724-752A-43F7-9E76-BD0DFFEBD1F1}"/>
              </a:ext>
            </a:extLst>
          </p:cNvPr>
          <p:cNvCxnSpPr>
            <a:cxnSpLocks/>
            <a:stCxn id="45" idx="3"/>
            <a:endCxn id="63" idx="1"/>
          </p:cNvCxnSpPr>
          <p:nvPr/>
        </p:nvCxnSpPr>
        <p:spPr>
          <a:xfrm>
            <a:off x="6640829" y="4814945"/>
            <a:ext cx="520912" cy="3538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67" name="ZoneTexte 66">
            <a:extLst>
              <a:ext uri="{FF2B5EF4-FFF2-40B4-BE49-F238E27FC236}">
                <a16:creationId xmlns:a16="http://schemas.microsoft.com/office/drawing/2014/main" id="{8141DE86-A6B5-4E52-AF60-0799AA7A6F75}"/>
              </a:ext>
            </a:extLst>
          </p:cNvPr>
          <p:cNvSpPr txBox="1"/>
          <p:nvPr/>
        </p:nvSpPr>
        <p:spPr>
          <a:xfrm>
            <a:off x="7263439" y="1513963"/>
            <a:ext cx="4527968" cy="984885"/>
          </a:xfrm>
          <a:prstGeom prst="rect">
            <a:avLst/>
          </a:prstGeom>
          <a:noFill/>
        </p:spPr>
        <p:txBody>
          <a:bodyPr wrap="square" lIns="0" tIns="0" rIns="0" bIns="0" rtlCol="0">
            <a:spAutoFit/>
          </a:bodyPr>
          <a:lstStyle/>
          <a:p>
            <a:r>
              <a:rPr lang="en-US" sz="1600" dirty="0">
                <a:solidFill>
                  <a:schemeClr val="bg1"/>
                </a:solidFill>
              </a:rPr>
              <a:t>The star appears smaller although it has exactly the same size as before.</a:t>
            </a:r>
          </a:p>
          <a:p>
            <a:r>
              <a:rPr lang="en-US" sz="1600" dirty="0">
                <a:solidFill>
                  <a:schemeClr val="bg1"/>
                </a:solidFill>
              </a:rPr>
              <a:t>The light emission is more “concentrated” in the center due to the limb darkening.</a:t>
            </a:r>
          </a:p>
        </p:txBody>
      </p:sp>
      <p:sp>
        <p:nvSpPr>
          <p:cNvPr id="68" name="ZoneTexte 67">
            <a:extLst>
              <a:ext uri="{FF2B5EF4-FFF2-40B4-BE49-F238E27FC236}">
                <a16:creationId xmlns:a16="http://schemas.microsoft.com/office/drawing/2014/main" id="{94DC5A89-CEF9-491C-878A-F664C557A12A}"/>
              </a:ext>
            </a:extLst>
          </p:cNvPr>
          <p:cNvSpPr txBox="1"/>
          <p:nvPr/>
        </p:nvSpPr>
        <p:spPr>
          <a:xfrm>
            <a:off x="7263438" y="2769053"/>
            <a:ext cx="4527968" cy="246221"/>
          </a:xfrm>
          <a:prstGeom prst="rect">
            <a:avLst/>
          </a:prstGeom>
          <a:noFill/>
        </p:spPr>
        <p:txBody>
          <a:bodyPr wrap="square" lIns="0" tIns="0" rIns="0" bIns="0" rtlCol="0">
            <a:spAutoFit/>
          </a:bodyPr>
          <a:lstStyle/>
          <a:p>
            <a:r>
              <a:rPr lang="fr-FR" sz="1600" dirty="0">
                <a:solidFill>
                  <a:schemeClr val="bg1"/>
                </a:solidFill>
              </a:rPr>
              <a:t>By </a:t>
            </a:r>
            <a:r>
              <a:rPr lang="fr-FR" sz="1600" dirty="0" err="1">
                <a:solidFill>
                  <a:schemeClr val="bg1"/>
                </a:solidFill>
              </a:rPr>
              <a:t>measuring</a:t>
            </a:r>
            <a:r>
              <a:rPr lang="fr-FR" sz="1600" dirty="0">
                <a:solidFill>
                  <a:schemeClr val="bg1"/>
                </a:solidFill>
              </a:rPr>
              <a:t> the 2</a:t>
            </a:r>
            <a:r>
              <a:rPr lang="fr-FR" sz="1600" baseline="30000" dirty="0">
                <a:solidFill>
                  <a:schemeClr val="bg1"/>
                </a:solidFill>
              </a:rPr>
              <a:t>nd</a:t>
            </a:r>
            <a:r>
              <a:rPr lang="fr-FR" sz="1600" dirty="0">
                <a:solidFill>
                  <a:schemeClr val="bg1"/>
                </a:solidFill>
              </a:rPr>
              <a:t> lobe amplitude</a:t>
            </a:r>
            <a:endParaRPr lang="en-US" sz="1600" dirty="0">
              <a:solidFill>
                <a:schemeClr val="bg1"/>
              </a:solidFill>
            </a:endParaRPr>
          </a:p>
        </p:txBody>
      </p:sp>
      <p:sp>
        <p:nvSpPr>
          <p:cNvPr id="69" name="ZoneTexte 68">
            <a:extLst>
              <a:ext uri="{FF2B5EF4-FFF2-40B4-BE49-F238E27FC236}">
                <a16:creationId xmlns:a16="http://schemas.microsoft.com/office/drawing/2014/main" id="{921BD065-6802-4B41-BCF8-ABDCD1895B38}"/>
              </a:ext>
            </a:extLst>
          </p:cNvPr>
          <p:cNvSpPr txBox="1"/>
          <p:nvPr/>
        </p:nvSpPr>
        <p:spPr>
          <a:xfrm>
            <a:off x="7263438" y="3612481"/>
            <a:ext cx="4527968" cy="246221"/>
          </a:xfrm>
          <a:prstGeom prst="rect">
            <a:avLst/>
          </a:prstGeom>
          <a:noFill/>
        </p:spPr>
        <p:txBody>
          <a:bodyPr wrap="square" lIns="0" tIns="0" rIns="0" bIns="0" rtlCol="0">
            <a:spAutoFit/>
          </a:bodyPr>
          <a:lstStyle/>
          <a:p>
            <a:r>
              <a:rPr lang="fr-FR" sz="1600" dirty="0">
                <a:solidFill>
                  <a:schemeClr val="bg1"/>
                </a:solidFill>
              </a:rPr>
              <a:t>A </a:t>
            </a:r>
            <a:r>
              <a:rPr lang="fr-FR" sz="1600" dirty="0" err="1">
                <a:solidFill>
                  <a:schemeClr val="bg1"/>
                </a:solidFill>
              </a:rPr>
              <a:t>Gaussian</a:t>
            </a:r>
            <a:r>
              <a:rPr lang="fr-FR" sz="1600" dirty="0">
                <a:solidFill>
                  <a:schemeClr val="bg1"/>
                </a:solidFill>
              </a:rPr>
              <a:t> distribution</a:t>
            </a:r>
            <a:endParaRPr lang="en-US" sz="1600" dirty="0">
              <a:solidFill>
                <a:schemeClr val="bg1"/>
              </a:solidFill>
            </a:endParaRPr>
          </a:p>
        </p:txBody>
      </p:sp>
      <p:sp>
        <p:nvSpPr>
          <p:cNvPr id="70" name="ZoneTexte 69">
            <a:extLst>
              <a:ext uri="{FF2B5EF4-FFF2-40B4-BE49-F238E27FC236}">
                <a16:creationId xmlns:a16="http://schemas.microsoft.com/office/drawing/2014/main" id="{B7C2A991-9BAC-4689-B4CF-BAB5C4C18B63}"/>
              </a:ext>
            </a:extLst>
          </p:cNvPr>
          <p:cNvSpPr txBox="1"/>
          <p:nvPr/>
        </p:nvSpPr>
        <p:spPr>
          <a:xfrm>
            <a:off x="7263438" y="4139748"/>
            <a:ext cx="4527968" cy="246221"/>
          </a:xfrm>
          <a:prstGeom prst="rect">
            <a:avLst/>
          </a:prstGeom>
          <a:noFill/>
        </p:spPr>
        <p:txBody>
          <a:bodyPr wrap="square" lIns="0" tIns="0" rIns="0" bIns="0" rtlCol="0">
            <a:spAutoFit/>
          </a:bodyPr>
          <a:lstStyle/>
          <a:p>
            <a:r>
              <a:rPr lang="fr-FR" sz="1600" dirty="0">
                <a:solidFill>
                  <a:schemeClr val="bg1"/>
                </a:solidFill>
              </a:rPr>
              <a:t>The phase </a:t>
            </a:r>
            <a:r>
              <a:rPr lang="fr-FR" sz="1600" dirty="0" err="1">
                <a:solidFill>
                  <a:schemeClr val="bg1"/>
                </a:solidFill>
              </a:rPr>
              <a:t>is</a:t>
            </a:r>
            <a:r>
              <a:rPr lang="fr-FR" sz="1600" dirty="0">
                <a:solidFill>
                  <a:schemeClr val="bg1"/>
                </a:solidFill>
              </a:rPr>
              <a:t> </a:t>
            </a:r>
            <a:r>
              <a:rPr lang="fr-FR" sz="1600" dirty="0" err="1">
                <a:solidFill>
                  <a:schemeClr val="bg1"/>
                </a:solidFill>
              </a:rPr>
              <a:t>always</a:t>
            </a:r>
            <a:r>
              <a:rPr lang="fr-FR" sz="1600" dirty="0">
                <a:solidFill>
                  <a:schemeClr val="bg1"/>
                </a:solidFill>
              </a:rPr>
              <a:t> 0</a:t>
            </a:r>
            <a:endParaRPr lang="en-US" sz="1600" dirty="0">
              <a:solidFill>
                <a:schemeClr val="bg1"/>
              </a:solidFill>
            </a:endParaRPr>
          </a:p>
        </p:txBody>
      </p:sp>
      <p:sp>
        <p:nvSpPr>
          <p:cNvPr id="71" name="ZoneTexte 70">
            <a:extLst>
              <a:ext uri="{FF2B5EF4-FFF2-40B4-BE49-F238E27FC236}">
                <a16:creationId xmlns:a16="http://schemas.microsoft.com/office/drawing/2014/main" id="{13BFE929-2EB0-4B65-BD09-3717C2B6D3A6}"/>
              </a:ext>
            </a:extLst>
          </p:cNvPr>
          <p:cNvSpPr txBox="1"/>
          <p:nvPr/>
        </p:nvSpPr>
        <p:spPr>
          <a:xfrm>
            <a:off x="7263438" y="4683366"/>
            <a:ext cx="4527968" cy="246221"/>
          </a:xfrm>
          <a:prstGeom prst="rect">
            <a:avLst/>
          </a:prstGeom>
          <a:noFill/>
        </p:spPr>
        <p:txBody>
          <a:bodyPr wrap="square" lIns="0" tIns="0" rIns="0" bIns="0" rtlCol="0">
            <a:spAutoFit/>
          </a:bodyPr>
          <a:lstStyle/>
          <a:p>
            <a:r>
              <a:rPr lang="fr-FR" sz="1600" dirty="0">
                <a:solidFill>
                  <a:schemeClr val="bg1"/>
                </a:solidFill>
              </a:rPr>
              <a:t>The </a:t>
            </a:r>
            <a:r>
              <a:rPr lang="fr-FR" sz="1600" dirty="0" err="1">
                <a:solidFill>
                  <a:schemeClr val="bg1"/>
                </a:solidFill>
              </a:rPr>
              <a:t>zero</a:t>
            </a:r>
            <a:r>
              <a:rPr lang="fr-FR" sz="1600" dirty="0">
                <a:solidFill>
                  <a:schemeClr val="bg1"/>
                </a:solidFill>
              </a:rPr>
              <a:t> </a:t>
            </a:r>
            <a:r>
              <a:rPr lang="fr-FR" sz="1600" dirty="0" err="1">
                <a:solidFill>
                  <a:schemeClr val="bg1"/>
                </a:solidFill>
              </a:rPr>
              <a:t>is</a:t>
            </a:r>
            <a:r>
              <a:rPr lang="fr-FR" sz="1600" dirty="0">
                <a:solidFill>
                  <a:schemeClr val="bg1"/>
                </a:solidFill>
              </a:rPr>
              <a:t> at the </a:t>
            </a:r>
            <a:r>
              <a:rPr lang="fr-FR" sz="1600" dirty="0" err="1">
                <a:solidFill>
                  <a:schemeClr val="bg1"/>
                </a:solidFill>
              </a:rPr>
              <a:t>infinity</a:t>
            </a:r>
            <a:endParaRPr lang="en-US" sz="1600" dirty="0">
              <a:solidFill>
                <a:schemeClr val="bg1"/>
              </a:solidFill>
            </a:endParaRPr>
          </a:p>
        </p:txBody>
      </p:sp>
    </p:spTree>
    <p:extLst>
      <p:ext uri="{BB962C8B-B14F-4D97-AF65-F5344CB8AC3E}">
        <p14:creationId xmlns:p14="http://schemas.microsoft.com/office/powerpoint/2010/main" val="33111699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58ED3794-1433-4595-A63A-507E0A4A04C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2000" cy="6857999"/>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6" name="ZoneTexte 5">
            <a:extLst>
              <a:ext uri="{FF2B5EF4-FFF2-40B4-BE49-F238E27FC236}">
                <a16:creationId xmlns:a16="http://schemas.microsoft.com/office/drawing/2014/main" id="{82720AF4-7D33-4EDB-8C03-FC44B2D586B4}"/>
              </a:ext>
            </a:extLst>
          </p:cNvPr>
          <p:cNvSpPr txBox="1"/>
          <p:nvPr/>
        </p:nvSpPr>
        <p:spPr>
          <a:xfrm>
            <a:off x="4025735" y="2386940"/>
            <a:ext cx="2286203" cy="461665"/>
          </a:xfrm>
          <a:prstGeom prst="rect">
            <a:avLst/>
          </a:prstGeom>
          <a:noFill/>
        </p:spPr>
        <p:txBody>
          <a:bodyPr wrap="none" rtlCol="0">
            <a:spAutoFit/>
          </a:bodyPr>
          <a:lstStyle/>
          <a:p>
            <a:r>
              <a:rPr lang="en-US" sz="2400" dirty="0"/>
              <a:t>V = 0 </a:t>
            </a:r>
            <a:r>
              <a:rPr lang="en-US" sz="2400" dirty="0">
                <a:sym typeface="Wingdings" panose="05000000000000000000" pitchFamily="2" charset="2"/>
              </a:rPr>
              <a:t> B ≈ 18m</a:t>
            </a:r>
            <a:endParaRPr lang="en-US" sz="2400" dirty="0"/>
          </a:p>
        </p:txBody>
      </p:sp>
    </p:spTree>
    <p:extLst>
      <p:ext uri="{BB962C8B-B14F-4D97-AF65-F5344CB8AC3E}">
        <p14:creationId xmlns:p14="http://schemas.microsoft.com/office/powerpoint/2010/main" val="30229091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2D5503C-9C4B-4DDD-B597-70E686DF5EF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2000" cy="6857999"/>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6" name="ZoneTexte 5">
            <a:extLst>
              <a:ext uri="{FF2B5EF4-FFF2-40B4-BE49-F238E27FC236}">
                <a16:creationId xmlns:a16="http://schemas.microsoft.com/office/drawing/2014/main" id="{82720AF4-7D33-4EDB-8C03-FC44B2D586B4}"/>
              </a:ext>
            </a:extLst>
          </p:cNvPr>
          <p:cNvSpPr txBox="1"/>
          <p:nvPr/>
        </p:nvSpPr>
        <p:spPr>
          <a:xfrm>
            <a:off x="4025735" y="2386940"/>
            <a:ext cx="3227165" cy="461665"/>
          </a:xfrm>
          <a:prstGeom prst="rect">
            <a:avLst/>
          </a:prstGeom>
          <a:noFill/>
        </p:spPr>
        <p:txBody>
          <a:bodyPr wrap="none" rtlCol="0">
            <a:spAutoFit/>
          </a:bodyPr>
          <a:lstStyle/>
          <a:p>
            <a:r>
              <a:rPr lang="en-US" sz="2400" dirty="0"/>
              <a:t>Amplitude 2</a:t>
            </a:r>
            <a:r>
              <a:rPr lang="en-US" sz="2400" baseline="30000" dirty="0"/>
              <a:t>nd</a:t>
            </a:r>
            <a:r>
              <a:rPr lang="en-US" sz="2400" dirty="0"/>
              <a:t> lobe ≈ 0.4</a:t>
            </a:r>
          </a:p>
        </p:txBody>
      </p:sp>
    </p:spTree>
    <p:extLst>
      <p:ext uri="{BB962C8B-B14F-4D97-AF65-F5344CB8AC3E}">
        <p14:creationId xmlns:p14="http://schemas.microsoft.com/office/powerpoint/2010/main" val="13929299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a:extLst>
              <a:ext uri="{FF2B5EF4-FFF2-40B4-BE49-F238E27FC236}">
                <a16:creationId xmlns:a16="http://schemas.microsoft.com/office/drawing/2014/main" id="{9430D67F-4A2E-4910-ABD9-ECC0CE6E2BD4}"/>
              </a:ext>
            </a:extLst>
          </p:cNvPr>
          <p:cNvPicPr>
            <a:picLocks noChangeAspect="1"/>
          </p:cNvPicPr>
          <p:nvPr/>
        </p:nvPicPr>
        <p:blipFill>
          <a:blip r:embed="rId2"/>
          <a:stretch>
            <a:fillRect/>
          </a:stretch>
        </p:blipFill>
        <p:spPr>
          <a:xfrm>
            <a:off x="60961" y="1068557"/>
            <a:ext cx="6705600" cy="5543107"/>
          </a:xfrm>
          <a:prstGeom prst="rect">
            <a:avLst/>
          </a:prstGeom>
        </p:spPr>
      </p:pic>
      <p:sp>
        <p:nvSpPr>
          <p:cNvPr id="18" name="Rectangle 17">
            <a:extLst>
              <a:ext uri="{FF2B5EF4-FFF2-40B4-BE49-F238E27FC236}">
                <a16:creationId xmlns:a16="http://schemas.microsoft.com/office/drawing/2014/main" id="{97D0BDBB-D463-4BE3-8D91-D7366E569B27}"/>
              </a:ext>
            </a:extLst>
          </p:cNvPr>
          <p:cNvSpPr/>
          <p:nvPr/>
        </p:nvSpPr>
        <p:spPr>
          <a:xfrm>
            <a:off x="7161741" y="614973"/>
            <a:ext cx="4629665" cy="704779"/>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4" name="Rectangle 3">
            <a:extLst>
              <a:ext uri="{FF2B5EF4-FFF2-40B4-BE49-F238E27FC236}">
                <a16:creationId xmlns:a16="http://schemas.microsoft.com/office/drawing/2014/main" id="{CC11C99B-43E6-46A1-828D-27534DCDEF33}"/>
              </a:ext>
            </a:extLst>
          </p:cNvPr>
          <p:cNvSpPr/>
          <p:nvPr/>
        </p:nvSpPr>
        <p:spPr>
          <a:xfrm>
            <a:off x="60961" y="1113818"/>
            <a:ext cx="6579868" cy="486381"/>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Connecteur droit 6">
            <a:extLst>
              <a:ext uri="{FF2B5EF4-FFF2-40B4-BE49-F238E27FC236}">
                <a16:creationId xmlns:a16="http://schemas.microsoft.com/office/drawing/2014/main" id="{F52C9CB1-21ED-487A-98F9-14F97675C01E}"/>
              </a:ext>
            </a:extLst>
          </p:cNvPr>
          <p:cNvCxnSpPr>
            <a:cxnSpLocks/>
            <a:stCxn id="4" idx="3"/>
            <a:endCxn id="18" idx="1"/>
          </p:cNvCxnSpPr>
          <p:nvPr/>
        </p:nvCxnSpPr>
        <p:spPr>
          <a:xfrm flipV="1">
            <a:off x="6640829" y="967363"/>
            <a:ext cx="520912" cy="38964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ZoneTexte 16">
            <a:extLst>
              <a:ext uri="{FF2B5EF4-FFF2-40B4-BE49-F238E27FC236}">
                <a16:creationId xmlns:a16="http://schemas.microsoft.com/office/drawing/2014/main" id="{7E4F31C4-3325-4478-B428-C944435F87F9}"/>
              </a:ext>
            </a:extLst>
          </p:cNvPr>
          <p:cNvSpPr txBox="1"/>
          <p:nvPr/>
        </p:nvSpPr>
        <p:spPr>
          <a:xfrm>
            <a:off x="7263439" y="688586"/>
            <a:ext cx="4527968" cy="492443"/>
          </a:xfrm>
          <a:prstGeom prst="rect">
            <a:avLst/>
          </a:prstGeom>
          <a:noFill/>
        </p:spPr>
        <p:txBody>
          <a:bodyPr wrap="square" lIns="0" tIns="0" rIns="0" bIns="0" rtlCol="0">
            <a:spAutoFit/>
          </a:bodyPr>
          <a:lstStyle/>
          <a:p>
            <a:pPr algn="ctr"/>
            <a:r>
              <a:rPr lang="fr-FR" sz="1600" dirty="0">
                <a:solidFill>
                  <a:schemeClr val="bg1"/>
                </a:solidFill>
              </a:rPr>
              <a:t>B ≈ 32 m</a:t>
            </a:r>
          </a:p>
          <a:p>
            <a:pPr algn="ctr"/>
            <a:r>
              <a:rPr lang="fr-FR" sz="1600" dirty="0" err="1">
                <a:solidFill>
                  <a:schemeClr val="bg1"/>
                </a:solidFill>
              </a:rPr>
              <a:t>Aplitude</a:t>
            </a:r>
            <a:r>
              <a:rPr lang="fr-FR" sz="1600" dirty="0">
                <a:solidFill>
                  <a:schemeClr val="bg1"/>
                </a:solidFill>
              </a:rPr>
              <a:t> ≈ 0.092</a:t>
            </a:r>
            <a:endParaRPr lang="en-US" sz="1600" dirty="0">
              <a:solidFill>
                <a:schemeClr val="bg1"/>
              </a:solidFill>
            </a:endParaRPr>
          </a:p>
        </p:txBody>
      </p:sp>
      <p:pic>
        <p:nvPicPr>
          <p:cNvPr id="6" name="Image 5">
            <a:extLst>
              <a:ext uri="{FF2B5EF4-FFF2-40B4-BE49-F238E27FC236}">
                <a16:creationId xmlns:a16="http://schemas.microsoft.com/office/drawing/2014/main" id="{514926FB-0748-4D73-A50A-E3AC3ACA699D}"/>
              </a:ext>
            </a:extLst>
          </p:cNvPr>
          <p:cNvPicPr>
            <a:picLocks noChangeAspect="1"/>
          </p:cNvPicPr>
          <p:nvPr/>
        </p:nvPicPr>
        <p:blipFill>
          <a:blip r:embed="rId3"/>
          <a:stretch>
            <a:fillRect/>
          </a:stretch>
        </p:blipFill>
        <p:spPr>
          <a:xfrm>
            <a:off x="60961" y="590681"/>
            <a:ext cx="6705600" cy="370591"/>
          </a:xfrm>
          <a:prstGeom prst="rect">
            <a:avLst/>
          </a:prstGeom>
        </p:spPr>
      </p:pic>
      <p:sp>
        <p:nvSpPr>
          <p:cNvPr id="40" name="Rectangle 39">
            <a:extLst>
              <a:ext uri="{FF2B5EF4-FFF2-40B4-BE49-F238E27FC236}">
                <a16:creationId xmlns:a16="http://schemas.microsoft.com/office/drawing/2014/main" id="{597CECF7-9FA2-4531-B1C3-F2999A8CC056}"/>
              </a:ext>
            </a:extLst>
          </p:cNvPr>
          <p:cNvSpPr/>
          <p:nvPr/>
        </p:nvSpPr>
        <p:spPr>
          <a:xfrm>
            <a:off x="60961" y="2189747"/>
            <a:ext cx="6579868" cy="28474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6440F699-8BFB-4088-9899-51B8011FB76D}"/>
              </a:ext>
            </a:extLst>
          </p:cNvPr>
          <p:cNvSpPr/>
          <p:nvPr/>
        </p:nvSpPr>
        <p:spPr>
          <a:xfrm>
            <a:off x="60961" y="2482515"/>
            <a:ext cx="6579868" cy="28474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3D9858B5-6143-493A-B19F-77FF30C975E0}"/>
              </a:ext>
            </a:extLst>
          </p:cNvPr>
          <p:cNvSpPr/>
          <p:nvPr/>
        </p:nvSpPr>
        <p:spPr>
          <a:xfrm>
            <a:off x="60961" y="4103077"/>
            <a:ext cx="6579868" cy="28474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Rectangle 42">
            <a:extLst>
              <a:ext uri="{FF2B5EF4-FFF2-40B4-BE49-F238E27FC236}">
                <a16:creationId xmlns:a16="http://schemas.microsoft.com/office/drawing/2014/main" id="{AB7305CD-05DC-40B3-9ECA-FDAC6A05B60E}"/>
              </a:ext>
            </a:extLst>
          </p:cNvPr>
          <p:cNvSpPr/>
          <p:nvPr/>
        </p:nvSpPr>
        <p:spPr>
          <a:xfrm>
            <a:off x="60961" y="4387824"/>
            <a:ext cx="6579868" cy="28474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91511DB9-A224-49DB-A2D8-6D4BD01C875F}"/>
              </a:ext>
            </a:extLst>
          </p:cNvPr>
          <p:cNvSpPr/>
          <p:nvPr/>
        </p:nvSpPr>
        <p:spPr>
          <a:xfrm>
            <a:off x="60961" y="4672571"/>
            <a:ext cx="6579868" cy="28474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Rectangle 45">
            <a:extLst>
              <a:ext uri="{FF2B5EF4-FFF2-40B4-BE49-F238E27FC236}">
                <a16:creationId xmlns:a16="http://schemas.microsoft.com/office/drawing/2014/main" id="{0BEFBC3F-C8CC-42BF-B86F-9B3DA33FE40E}"/>
              </a:ext>
            </a:extLst>
          </p:cNvPr>
          <p:cNvSpPr/>
          <p:nvPr/>
        </p:nvSpPr>
        <p:spPr>
          <a:xfrm>
            <a:off x="60961" y="6124945"/>
            <a:ext cx="6579868" cy="486719"/>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Rectangle 46">
            <a:extLst>
              <a:ext uri="{FF2B5EF4-FFF2-40B4-BE49-F238E27FC236}">
                <a16:creationId xmlns:a16="http://schemas.microsoft.com/office/drawing/2014/main" id="{7573BBE1-EAF3-43E4-9627-D853DBA0314E}"/>
              </a:ext>
            </a:extLst>
          </p:cNvPr>
          <p:cNvSpPr/>
          <p:nvPr/>
        </p:nvSpPr>
        <p:spPr>
          <a:xfrm>
            <a:off x="7161741" y="1418868"/>
            <a:ext cx="4629665" cy="1178510"/>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8" name="Connecteur droit 47">
            <a:extLst>
              <a:ext uri="{FF2B5EF4-FFF2-40B4-BE49-F238E27FC236}">
                <a16:creationId xmlns:a16="http://schemas.microsoft.com/office/drawing/2014/main" id="{735B257D-CA93-462F-A1C9-DCBEF9B7CD07}"/>
              </a:ext>
            </a:extLst>
          </p:cNvPr>
          <p:cNvCxnSpPr>
            <a:cxnSpLocks/>
            <a:stCxn id="40" idx="3"/>
            <a:endCxn id="47" idx="1"/>
          </p:cNvCxnSpPr>
          <p:nvPr/>
        </p:nvCxnSpPr>
        <p:spPr>
          <a:xfrm flipV="1">
            <a:off x="6640829" y="2008123"/>
            <a:ext cx="520912" cy="32399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49" name="Rectangle 48">
            <a:extLst>
              <a:ext uri="{FF2B5EF4-FFF2-40B4-BE49-F238E27FC236}">
                <a16:creationId xmlns:a16="http://schemas.microsoft.com/office/drawing/2014/main" id="{F899C197-364D-4D20-9FF6-303C23566D6C}"/>
              </a:ext>
            </a:extLst>
          </p:cNvPr>
          <p:cNvSpPr/>
          <p:nvPr/>
        </p:nvSpPr>
        <p:spPr>
          <a:xfrm>
            <a:off x="7161741" y="2694060"/>
            <a:ext cx="4629665" cy="47294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0" name="Connecteur droit 49">
            <a:extLst>
              <a:ext uri="{FF2B5EF4-FFF2-40B4-BE49-F238E27FC236}">
                <a16:creationId xmlns:a16="http://schemas.microsoft.com/office/drawing/2014/main" id="{FD1BC1B6-8C48-4944-AAA4-CEFCEC0FAB47}"/>
              </a:ext>
            </a:extLst>
          </p:cNvPr>
          <p:cNvCxnSpPr>
            <a:cxnSpLocks/>
            <a:stCxn id="41" idx="3"/>
            <a:endCxn id="49" idx="1"/>
          </p:cNvCxnSpPr>
          <p:nvPr/>
        </p:nvCxnSpPr>
        <p:spPr>
          <a:xfrm>
            <a:off x="6640829" y="2624889"/>
            <a:ext cx="520912" cy="30564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51" name="Rectangle 50">
            <a:extLst>
              <a:ext uri="{FF2B5EF4-FFF2-40B4-BE49-F238E27FC236}">
                <a16:creationId xmlns:a16="http://schemas.microsoft.com/office/drawing/2014/main" id="{02C8F9A7-B1A8-4F75-AD94-34EED06C1F43}"/>
              </a:ext>
            </a:extLst>
          </p:cNvPr>
          <p:cNvSpPr/>
          <p:nvPr/>
        </p:nvSpPr>
        <p:spPr>
          <a:xfrm>
            <a:off x="7161741" y="3507316"/>
            <a:ext cx="4629665" cy="47294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6" name="Connecteur droit 55">
            <a:extLst>
              <a:ext uri="{FF2B5EF4-FFF2-40B4-BE49-F238E27FC236}">
                <a16:creationId xmlns:a16="http://schemas.microsoft.com/office/drawing/2014/main" id="{888273E5-CB86-4A8D-A0A8-4F0F0E6D4447}"/>
              </a:ext>
            </a:extLst>
          </p:cNvPr>
          <p:cNvCxnSpPr>
            <a:cxnSpLocks/>
            <a:endCxn id="51" idx="1"/>
          </p:cNvCxnSpPr>
          <p:nvPr/>
        </p:nvCxnSpPr>
        <p:spPr>
          <a:xfrm flipV="1">
            <a:off x="6640829" y="3743789"/>
            <a:ext cx="520912" cy="505562"/>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57" name="Rectangle 56">
            <a:extLst>
              <a:ext uri="{FF2B5EF4-FFF2-40B4-BE49-F238E27FC236}">
                <a16:creationId xmlns:a16="http://schemas.microsoft.com/office/drawing/2014/main" id="{F27E924B-3420-4186-87E6-B7B33AF56062}"/>
              </a:ext>
            </a:extLst>
          </p:cNvPr>
          <p:cNvSpPr/>
          <p:nvPr/>
        </p:nvSpPr>
        <p:spPr>
          <a:xfrm>
            <a:off x="7161741" y="4052235"/>
            <a:ext cx="4629665" cy="47294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1" name="Connecteur droit 60">
            <a:extLst>
              <a:ext uri="{FF2B5EF4-FFF2-40B4-BE49-F238E27FC236}">
                <a16:creationId xmlns:a16="http://schemas.microsoft.com/office/drawing/2014/main" id="{A2128035-E20E-4E63-91E9-C0F7B6CD5448}"/>
              </a:ext>
            </a:extLst>
          </p:cNvPr>
          <p:cNvCxnSpPr>
            <a:cxnSpLocks/>
            <a:stCxn id="43" idx="3"/>
            <a:endCxn id="57" idx="1"/>
          </p:cNvCxnSpPr>
          <p:nvPr/>
        </p:nvCxnSpPr>
        <p:spPr>
          <a:xfrm flipV="1">
            <a:off x="6640829" y="4288708"/>
            <a:ext cx="520912" cy="24149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63" name="Rectangle 62">
            <a:extLst>
              <a:ext uri="{FF2B5EF4-FFF2-40B4-BE49-F238E27FC236}">
                <a16:creationId xmlns:a16="http://schemas.microsoft.com/office/drawing/2014/main" id="{06B15AEA-7856-4AA2-914D-0082CF6BA27F}"/>
              </a:ext>
            </a:extLst>
          </p:cNvPr>
          <p:cNvSpPr/>
          <p:nvPr/>
        </p:nvSpPr>
        <p:spPr>
          <a:xfrm>
            <a:off x="7161741" y="4613860"/>
            <a:ext cx="4629665" cy="47294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4" name="Connecteur droit 63">
            <a:extLst>
              <a:ext uri="{FF2B5EF4-FFF2-40B4-BE49-F238E27FC236}">
                <a16:creationId xmlns:a16="http://schemas.microsoft.com/office/drawing/2014/main" id="{A5E47724-752A-43F7-9E76-BD0DFFEBD1F1}"/>
              </a:ext>
            </a:extLst>
          </p:cNvPr>
          <p:cNvCxnSpPr>
            <a:cxnSpLocks/>
            <a:stCxn id="45" idx="3"/>
            <a:endCxn id="63" idx="1"/>
          </p:cNvCxnSpPr>
          <p:nvPr/>
        </p:nvCxnSpPr>
        <p:spPr>
          <a:xfrm>
            <a:off x="6640829" y="4814945"/>
            <a:ext cx="520912" cy="3538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65" name="Rectangle 64">
            <a:extLst>
              <a:ext uri="{FF2B5EF4-FFF2-40B4-BE49-F238E27FC236}">
                <a16:creationId xmlns:a16="http://schemas.microsoft.com/office/drawing/2014/main" id="{8A5DCAC9-122F-4E2B-9089-6DA7CCEAABB6}"/>
              </a:ext>
            </a:extLst>
          </p:cNvPr>
          <p:cNvSpPr/>
          <p:nvPr/>
        </p:nvSpPr>
        <p:spPr>
          <a:xfrm>
            <a:off x="7161741" y="5651999"/>
            <a:ext cx="4629665" cy="772864"/>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6" name="Connecteur droit 65">
            <a:extLst>
              <a:ext uri="{FF2B5EF4-FFF2-40B4-BE49-F238E27FC236}">
                <a16:creationId xmlns:a16="http://schemas.microsoft.com/office/drawing/2014/main" id="{1DC692DF-6F42-42AE-8E9A-7D2038672C18}"/>
              </a:ext>
            </a:extLst>
          </p:cNvPr>
          <p:cNvCxnSpPr>
            <a:cxnSpLocks/>
            <a:endCxn id="65" idx="1"/>
          </p:cNvCxnSpPr>
          <p:nvPr/>
        </p:nvCxnSpPr>
        <p:spPr>
          <a:xfrm flipV="1">
            <a:off x="6640829" y="6038431"/>
            <a:ext cx="520912" cy="35560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67" name="ZoneTexte 66">
            <a:extLst>
              <a:ext uri="{FF2B5EF4-FFF2-40B4-BE49-F238E27FC236}">
                <a16:creationId xmlns:a16="http://schemas.microsoft.com/office/drawing/2014/main" id="{8141DE86-A6B5-4E52-AF60-0799AA7A6F75}"/>
              </a:ext>
            </a:extLst>
          </p:cNvPr>
          <p:cNvSpPr txBox="1"/>
          <p:nvPr/>
        </p:nvSpPr>
        <p:spPr>
          <a:xfrm>
            <a:off x="7263439" y="1513963"/>
            <a:ext cx="4527968" cy="984885"/>
          </a:xfrm>
          <a:prstGeom prst="rect">
            <a:avLst/>
          </a:prstGeom>
          <a:noFill/>
        </p:spPr>
        <p:txBody>
          <a:bodyPr wrap="square" lIns="0" tIns="0" rIns="0" bIns="0" rtlCol="0">
            <a:spAutoFit/>
          </a:bodyPr>
          <a:lstStyle/>
          <a:p>
            <a:r>
              <a:rPr lang="en-US" sz="1600" dirty="0">
                <a:solidFill>
                  <a:schemeClr val="bg1"/>
                </a:solidFill>
              </a:rPr>
              <a:t>The star appears smaller although it has exactly the same size as before.</a:t>
            </a:r>
          </a:p>
          <a:p>
            <a:r>
              <a:rPr lang="en-US" sz="1600" dirty="0">
                <a:solidFill>
                  <a:schemeClr val="bg1"/>
                </a:solidFill>
              </a:rPr>
              <a:t>The light emission is more “concentrated” in the center due to the limb darkening.</a:t>
            </a:r>
          </a:p>
        </p:txBody>
      </p:sp>
      <p:sp>
        <p:nvSpPr>
          <p:cNvPr id="68" name="ZoneTexte 67">
            <a:extLst>
              <a:ext uri="{FF2B5EF4-FFF2-40B4-BE49-F238E27FC236}">
                <a16:creationId xmlns:a16="http://schemas.microsoft.com/office/drawing/2014/main" id="{94DC5A89-CEF9-491C-878A-F664C557A12A}"/>
              </a:ext>
            </a:extLst>
          </p:cNvPr>
          <p:cNvSpPr txBox="1"/>
          <p:nvPr/>
        </p:nvSpPr>
        <p:spPr>
          <a:xfrm>
            <a:off x="7263438" y="2769053"/>
            <a:ext cx="4527968" cy="246221"/>
          </a:xfrm>
          <a:prstGeom prst="rect">
            <a:avLst/>
          </a:prstGeom>
          <a:noFill/>
        </p:spPr>
        <p:txBody>
          <a:bodyPr wrap="square" lIns="0" tIns="0" rIns="0" bIns="0" rtlCol="0">
            <a:spAutoFit/>
          </a:bodyPr>
          <a:lstStyle/>
          <a:p>
            <a:r>
              <a:rPr lang="fr-FR" sz="1600" dirty="0">
                <a:solidFill>
                  <a:schemeClr val="bg1"/>
                </a:solidFill>
              </a:rPr>
              <a:t>By </a:t>
            </a:r>
            <a:r>
              <a:rPr lang="fr-FR" sz="1600" dirty="0" err="1">
                <a:solidFill>
                  <a:schemeClr val="bg1"/>
                </a:solidFill>
              </a:rPr>
              <a:t>measuring</a:t>
            </a:r>
            <a:r>
              <a:rPr lang="fr-FR" sz="1600" dirty="0">
                <a:solidFill>
                  <a:schemeClr val="bg1"/>
                </a:solidFill>
              </a:rPr>
              <a:t> the 2</a:t>
            </a:r>
            <a:r>
              <a:rPr lang="fr-FR" sz="1600" baseline="30000" dirty="0">
                <a:solidFill>
                  <a:schemeClr val="bg1"/>
                </a:solidFill>
              </a:rPr>
              <a:t>nd</a:t>
            </a:r>
            <a:r>
              <a:rPr lang="fr-FR" sz="1600" dirty="0">
                <a:solidFill>
                  <a:schemeClr val="bg1"/>
                </a:solidFill>
              </a:rPr>
              <a:t> lobe amplitude</a:t>
            </a:r>
            <a:endParaRPr lang="en-US" sz="1600" dirty="0">
              <a:solidFill>
                <a:schemeClr val="bg1"/>
              </a:solidFill>
            </a:endParaRPr>
          </a:p>
        </p:txBody>
      </p:sp>
      <p:sp>
        <p:nvSpPr>
          <p:cNvPr id="69" name="ZoneTexte 68">
            <a:extLst>
              <a:ext uri="{FF2B5EF4-FFF2-40B4-BE49-F238E27FC236}">
                <a16:creationId xmlns:a16="http://schemas.microsoft.com/office/drawing/2014/main" id="{921BD065-6802-4B41-BCF8-ABDCD1895B38}"/>
              </a:ext>
            </a:extLst>
          </p:cNvPr>
          <p:cNvSpPr txBox="1"/>
          <p:nvPr/>
        </p:nvSpPr>
        <p:spPr>
          <a:xfrm>
            <a:off x="7263438" y="3612481"/>
            <a:ext cx="4527968" cy="246221"/>
          </a:xfrm>
          <a:prstGeom prst="rect">
            <a:avLst/>
          </a:prstGeom>
          <a:noFill/>
        </p:spPr>
        <p:txBody>
          <a:bodyPr wrap="square" lIns="0" tIns="0" rIns="0" bIns="0" rtlCol="0">
            <a:spAutoFit/>
          </a:bodyPr>
          <a:lstStyle/>
          <a:p>
            <a:r>
              <a:rPr lang="fr-FR" sz="1600" dirty="0">
                <a:solidFill>
                  <a:schemeClr val="bg1"/>
                </a:solidFill>
              </a:rPr>
              <a:t>A </a:t>
            </a:r>
            <a:r>
              <a:rPr lang="fr-FR" sz="1600" dirty="0" err="1">
                <a:solidFill>
                  <a:schemeClr val="bg1"/>
                </a:solidFill>
              </a:rPr>
              <a:t>Gaussian</a:t>
            </a:r>
            <a:r>
              <a:rPr lang="fr-FR" sz="1600" dirty="0">
                <a:solidFill>
                  <a:schemeClr val="bg1"/>
                </a:solidFill>
              </a:rPr>
              <a:t> distribution</a:t>
            </a:r>
            <a:endParaRPr lang="en-US" sz="1600" dirty="0">
              <a:solidFill>
                <a:schemeClr val="bg1"/>
              </a:solidFill>
            </a:endParaRPr>
          </a:p>
        </p:txBody>
      </p:sp>
      <p:sp>
        <p:nvSpPr>
          <p:cNvPr id="70" name="ZoneTexte 69">
            <a:extLst>
              <a:ext uri="{FF2B5EF4-FFF2-40B4-BE49-F238E27FC236}">
                <a16:creationId xmlns:a16="http://schemas.microsoft.com/office/drawing/2014/main" id="{B7C2A991-9BAC-4689-B4CF-BAB5C4C18B63}"/>
              </a:ext>
            </a:extLst>
          </p:cNvPr>
          <p:cNvSpPr txBox="1"/>
          <p:nvPr/>
        </p:nvSpPr>
        <p:spPr>
          <a:xfrm>
            <a:off x="7263438" y="4139748"/>
            <a:ext cx="4527968" cy="246221"/>
          </a:xfrm>
          <a:prstGeom prst="rect">
            <a:avLst/>
          </a:prstGeom>
          <a:noFill/>
        </p:spPr>
        <p:txBody>
          <a:bodyPr wrap="square" lIns="0" tIns="0" rIns="0" bIns="0" rtlCol="0">
            <a:spAutoFit/>
          </a:bodyPr>
          <a:lstStyle/>
          <a:p>
            <a:r>
              <a:rPr lang="fr-FR" sz="1600" dirty="0">
                <a:solidFill>
                  <a:schemeClr val="bg1"/>
                </a:solidFill>
              </a:rPr>
              <a:t>The phase </a:t>
            </a:r>
            <a:r>
              <a:rPr lang="fr-FR" sz="1600" dirty="0" err="1">
                <a:solidFill>
                  <a:schemeClr val="bg1"/>
                </a:solidFill>
              </a:rPr>
              <a:t>is</a:t>
            </a:r>
            <a:r>
              <a:rPr lang="fr-FR" sz="1600" dirty="0">
                <a:solidFill>
                  <a:schemeClr val="bg1"/>
                </a:solidFill>
              </a:rPr>
              <a:t> </a:t>
            </a:r>
            <a:r>
              <a:rPr lang="fr-FR" sz="1600" dirty="0" err="1">
                <a:solidFill>
                  <a:schemeClr val="bg1"/>
                </a:solidFill>
              </a:rPr>
              <a:t>always</a:t>
            </a:r>
            <a:r>
              <a:rPr lang="fr-FR" sz="1600" dirty="0">
                <a:solidFill>
                  <a:schemeClr val="bg1"/>
                </a:solidFill>
              </a:rPr>
              <a:t> 0</a:t>
            </a:r>
            <a:endParaRPr lang="en-US" sz="1600" dirty="0">
              <a:solidFill>
                <a:schemeClr val="bg1"/>
              </a:solidFill>
            </a:endParaRPr>
          </a:p>
        </p:txBody>
      </p:sp>
      <p:sp>
        <p:nvSpPr>
          <p:cNvPr id="71" name="ZoneTexte 70">
            <a:extLst>
              <a:ext uri="{FF2B5EF4-FFF2-40B4-BE49-F238E27FC236}">
                <a16:creationId xmlns:a16="http://schemas.microsoft.com/office/drawing/2014/main" id="{13BFE929-2EB0-4B65-BD09-3717C2B6D3A6}"/>
              </a:ext>
            </a:extLst>
          </p:cNvPr>
          <p:cNvSpPr txBox="1"/>
          <p:nvPr/>
        </p:nvSpPr>
        <p:spPr>
          <a:xfrm>
            <a:off x="7263438" y="4683366"/>
            <a:ext cx="4527968" cy="246221"/>
          </a:xfrm>
          <a:prstGeom prst="rect">
            <a:avLst/>
          </a:prstGeom>
          <a:noFill/>
        </p:spPr>
        <p:txBody>
          <a:bodyPr wrap="square" lIns="0" tIns="0" rIns="0" bIns="0" rtlCol="0">
            <a:spAutoFit/>
          </a:bodyPr>
          <a:lstStyle/>
          <a:p>
            <a:r>
              <a:rPr lang="fr-FR" sz="1600" dirty="0">
                <a:solidFill>
                  <a:schemeClr val="bg1"/>
                </a:solidFill>
              </a:rPr>
              <a:t>The </a:t>
            </a:r>
            <a:r>
              <a:rPr lang="fr-FR" sz="1600" dirty="0" err="1">
                <a:solidFill>
                  <a:schemeClr val="bg1"/>
                </a:solidFill>
              </a:rPr>
              <a:t>zero</a:t>
            </a:r>
            <a:r>
              <a:rPr lang="fr-FR" sz="1600" dirty="0">
                <a:solidFill>
                  <a:schemeClr val="bg1"/>
                </a:solidFill>
              </a:rPr>
              <a:t> </a:t>
            </a:r>
            <a:r>
              <a:rPr lang="fr-FR" sz="1600" dirty="0" err="1">
                <a:solidFill>
                  <a:schemeClr val="bg1"/>
                </a:solidFill>
              </a:rPr>
              <a:t>is</a:t>
            </a:r>
            <a:r>
              <a:rPr lang="fr-FR" sz="1600" dirty="0">
                <a:solidFill>
                  <a:schemeClr val="bg1"/>
                </a:solidFill>
              </a:rPr>
              <a:t> at the </a:t>
            </a:r>
            <a:r>
              <a:rPr lang="fr-FR" sz="1600" dirty="0" err="1">
                <a:solidFill>
                  <a:schemeClr val="bg1"/>
                </a:solidFill>
              </a:rPr>
              <a:t>infinity</a:t>
            </a:r>
            <a:endParaRPr lang="en-US" sz="1600" dirty="0">
              <a:solidFill>
                <a:schemeClr val="bg1"/>
              </a:solidFill>
            </a:endParaRPr>
          </a:p>
        </p:txBody>
      </p:sp>
      <p:sp>
        <p:nvSpPr>
          <p:cNvPr id="72" name="ZoneTexte 71">
            <a:extLst>
              <a:ext uri="{FF2B5EF4-FFF2-40B4-BE49-F238E27FC236}">
                <a16:creationId xmlns:a16="http://schemas.microsoft.com/office/drawing/2014/main" id="{4C053865-755A-4F69-AFBA-CF845B729055}"/>
              </a:ext>
            </a:extLst>
          </p:cNvPr>
          <p:cNvSpPr txBox="1"/>
          <p:nvPr/>
        </p:nvSpPr>
        <p:spPr>
          <a:xfrm>
            <a:off x="7263438" y="5765361"/>
            <a:ext cx="4527968" cy="492443"/>
          </a:xfrm>
          <a:prstGeom prst="rect">
            <a:avLst/>
          </a:prstGeom>
          <a:noFill/>
        </p:spPr>
        <p:txBody>
          <a:bodyPr wrap="square" lIns="0" tIns="0" rIns="0" bIns="0" rtlCol="0">
            <a:spAutoFit/>
          </a:bodyPr>
          <a:lstStyle/>
          <a:p>
            <a:r>
              <a:rPr lang="fr-FR" sz="1600" dirty="0">
                <a:solidFill>
                  <a:schemeClr val="bg1"/>
                </a:solidFill>
              </a:rPr>
              <a:t>B ≈ 39m</a:t>
            </a:r>
          </a:p>
          <a:p>
            <a:r>
              <a:rPr lang="fr-FR" sz="1600" dirty="0" err="1">
                <a:solidFill>
                  <a:schemeClr val="bg1"/>
                </a:solidFill>
              </a:rPr>
              <a:t>Aplitude</a:t>
            </a:r>
            <a:r>
              <a:rPr lang="fr-FR" sz="1600" dirty="0">
                <a:solidFill>
                  <a:schemeClr val="bg1"/>
                </a:solidFill>
              </a:rPr>
              <a:t> ≈ 0.4</a:t>
            </a:r>
            <a:endParaRPr lang="en-US" sz="1600" dirty="0">
              <a:solidFill>
                <a:schemeClr val="bg1"/>
              </a:solidFill>
            </a:endParaRPr>
          </a:p>
        </p:txBody>
      </p:sp>
    </p:spTree>
    <p:extLst>
      <p:ext uri="{BB962C8B-B14F-4D97-AF65-F5344CB8AC3E}">
        <p14:creationId xmlns:p14="http://schemas.microsoft.com/office/powerpoint/2010/main" val="33132693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BB705CFB-3DBB-4E12-9E75-E1031F73BC89}"/>
              </a:ext>
            </a:extLst>
          </p:cNvPr>
          <p:cNvPicPr>
            <a:picLocks noChangeAspect="1"/>
          </p:cNvPicPr>
          <p:nvPr/>
        </p:nvPicPr>
        <p:blipFill>
          <a:blip r:embed="rId2"/>
          <a:stretch>
            <a:fillRect/>
          </a:stretch>
        </p:blipFill>
        <p:spPr>
          <a:xfrm>
            <a:off x="129599" y="413377"/>
            <a:ext cx="5966402" cy="6260466"/>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14" name="Rectangle 13">
            <a:extLst>
              <a:ext uri="{FF2B5EF4-FFF2-40B4-BE49-F238E27FC236}">
                <a16:creationId xmlns:a16="http://schemas.microsoft.com/office/drawing/2014/main" id="{5BCFC27D-DDB8-4A3A-B872-0C33A8E62A2B}"/>
              </a:ext>
            </a:extLst>
          </p:cNvPr>
          <p:cNvSpPr/>
          <p:nvPr/>
        </p:nvSpPr>
        <p:spPr>
          <a:xfrm>
            <a:off x="129599" y="1230867"/>
            <a:ext cx="4394275" cy="275121"/>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417472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97D0BDBB-D463-4BE3-8D91-D7366E569B27}"/>
              </a:ext>
            </a:extLst>
          </p:cNvPr>
          <p:cNvSpPr/>
          <p:nvPr/>
        </p:nvSpPr>
        <p:spPr>
          <a:xfrm>
            <a:off x="7161741" y="614974"/>
            <a:ext cx="4629665" cy="140975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pic>
        <p:nvPicPr>
          <p:cNvPr id="3" name="Image 2">
            <a:extLst>
              <a:ext uri="{FF2B5EF4-FFF2-40B4-BE49-F238E27FC236}">
                <a16:creationId xmlns:a16="http://schemas.microsoft.com/office/drawing/2014/main" id="{6A313E67-4FDC-4CA4-AD39-828D44F7493A}"/>
              </a:ext>
            </a:extLst>
          </p:cNvPr>
          <p:cNvPicPr>
            <a:picLocks noChangeAspect="1"/>
          </p:cNvPicPr>
          <p:nvPr/>
        </p:nvPicPr>
        <p:blipFill rotWithShape="1">
          <a:blip r:embed="rId2"/>
          <a:srcRect l="2691" r="4818"/>
          <a:stretch/>
        </p:blipFill>
        <p:spPr>
          <a:xfrm>
            <a:off x="60960" y="587848"/>
            <a:ext cx="6705600" cy="5856473"/>
          </a:xfrm>
          <a:prstGeom prst="rect">
            <a:avLst/>
          </a:prstGeom>
        </p:spPr>
      </p:pic>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4" name="Rectangle 3">
            <a:extLst>
              <a:ext uri="{FF2B5EF4-FFF2-40B4-BE49-F238E27FC236}">
                <a16:creationId xmlns:a16="http://schemas.microsoft.com/office/drawing/2014/main" id="{CC11C99B-43E6-46A1-828D-27534DCDEF33}"/>
              </a:ext>
            </a:extLst>
          </p:cNvPr>
          <p:cNvSpPr/>
          <p:nvPr/>
        </p:nvSpPr>
        <p:spPr>
          <a:xfrm>
            <a:off x="129598" y="1639159"/>
            <a:ext cx="4102768" cy="276726"/>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Connecteur droit 6">
            <a:extLst>
              <a:ext uri="{FF2B5EF4-FFF2-40B4-BE49-F238E27FC236}">
                <a16:creationId xmlns:a16="http://schemas.microsoft.com/office/drawing/2014/main" id="{F52C9CB1-21ED-487A-98F9-14F97675C01E}"/>
              </a:ext>
            </a:extLst>
          </p:cNvPr>
          <p:cNvCxnSpPr>
            <a:cxnSpLocks/>
            <a:stCxn id="4" idx="3"/>
          </p:cNvCxnSpPr>
          <p:nvPr/>
        </p:nvCxnSpPr>
        <p:spPr>
          <a:xfrm flipV="1">
            <a:off x="4232366" y="1409402"/>
            <a:ext cx="2929375" cy="36812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6" name="ZoneTexte 15">
                <a:extLst>
                  <a:ext uri="{FF2B5EF4-FFF2-40B4-BE49-F238E27FC236}">
                    <a16:creationId xmlns:a16="http://schemas.microsoft.com/office/drawing/2014/main" id="{AE53CF2E-19AC-4629-A535-55F0B8D9C0F8}"/>
                  </a:ext>
                </a:extLst>
              </p:cNvPr>
              <p:cNvSpPr txBox="1"/>
              <p:nvPr/>
            </p:nvSpPr>
            <p:spPr>
              <a:xfrm>
                <a:off x="8810766" y="664914"/>
                <a:ext cx="1452898" cy="448905"/>
              </a:xfrm>
              <a:prstGeom prst="rect">
                <a:avLst/>
              </a:prstGeom>
              <a:noFill/>
            </p:spPr>
            <p:txBody>
              <a:bodyPr wrap="square" lIns="0" tIns="0" rIns="0" bIns="0" rtlCol="0">
                <a:spAutoFit/>
              </a:bodyPr>
              <a:lstStyle/>
              <a:p>
                <a:r>
                  <a:rPr lang="en-US" dirty="0">
                    <a:solidFill>
                      <a:schemeClr val="bg1"/>
                    </a:solidFill>
                  </a:rPr>
                  <a:t>V(</a:t>
                </a:r>
                <a:r>
                  <a:rPr lang="el-GR" dirty="0">
                    <a:solidFill>
                      <a:schemeClr val="bg1"/>
                    </a:solidFill>
                  </a:rPr>
                  <a:t>ρ</a:t>
                </a:r>
                <a14:m>
                  <m:oMath xmlns:m="http://schemas.openxmlformats.org/officeDocument/2006/math">
                    <m:r>
                      <a:rPr lang="fr-FR" b="0" i="0" smtClean="0">
                        <a:solidFill>
                          <a:schemeClr val="bg1"/>
                        </a:solidFill>
                        <a:latin typeface="Cambria Math" panose="02040503050406030204" pitchFamily="18" charset="0"/>
                      </a:rPr>
                      <m:t>)=2</m:t>
                    </m:r>
                    <m:f>
                      <m:fPr>
                        <m:ctrlPr>
                          <a:rPr lang="en-US" i="1" smtClean="0">
                            <a:solidFill>
                              <a:schemeClr val="bg1"/>
                            </a:solidFill>
                            <a:latin typeface="Cambria Math" panose="02040503050406030204" pitchFamily="18" charset="0"/>
                          </a:rPr>
                        </m:ctrlPr>
                      </m:fPr>
                      <m:num>
                        <m:sSub>
                          <m:sSubPr>
                            <m:ctrlPr>
                              <a:rPr lang="en-US" i="1" smtClean="0">
                                <a:solidFill>
                                  <a:schemeClr val="bg1"/>
                                </a:solidFill>
                                <a:latin typeface="Cambria Math" panose="02040503050406030204" pitchFamily="18" charset="0"/>
                              </a:rPr>
                            </m:ctrlPr>
                          </m:sSubPr>
                          <m:e>
                            <m:r>
                              <a:rPr lang="fr-FR" b="0" i="1" smtClean="0">
                                <a:solidFill>
                                  <a:schemeClr val="bg1"/>
                                </a:solidFill>
                                <a:latin typeface="Cambria Math" panose="02040503050406030204" pitchFamily="18" charset="0"/>
                              </a:rPr>
                              <m:t>𝐽</m:t>
                            </m:r>
                          </m:e>
                          <m:sub>
                            <m:r>
                              <a:rPr lang="fr-FR" b="0" i="1" smtClean="0">
                                <a:solidFill>
                                  <a:schemeClr val="bg1"/>
                                </a:solidFill>
                                <a:latin typeface="Cambria Math" panose="02040503050406030204" pitchFamily="18" charset="0"/>
                              </a:rPr>
                              <m:t>1(</m:t>
                            </m:r>
                            <m:r>
                              <m:rPr>
                                <m:sty m:val="p"/>
                              </m:rPr>
                              <a:rPr lang="el-GR" b="0" i="1" smtClean="0">
                                <a:solidFill>
                                  <a:schemeClr val="bg1"/>
                                </a:solidFill>
                                <a:latin typeface="Cambria Math" panose="02040503050406030204" pitchFamily="18" charset="0"/>
                              </a:rPr>
                              <m:t>πρθ</m:t>
                            </m:r>
                            <m:r>
                              <a:rPr lang="fr-FR" b="0" i="1" smtClean="0">
                                <a:solidFill>
                                  <a:schemeClr val="bg1"/>
                                </a:solidFill>
                                <a:latin typeface="Cambria Math" panose="02040503050406030204" pitchFamily="18" charset="0"/>
                              </a:rPr>
                              <m:t>)</m:t>
                            </m:r>
                          </m:sub>
                        </m:sSub>
                      </m:num>
                      <m:den>
                        <m:r>
                          <m:rPr>
                            <m:sty m:val="p"/>
                          </m:rPr>
                          <a:rPr lang="el-GR" b="0" i="1" smtClean="0">
                            <a:solidFill>
                              <a:schemeClr val="bg1"/>
                            </a:solidFill>
                            <a:latin typeface="Cambria Math" panose="02040503050406030204" pitchFamily="18" charset="0"/>
                          </a:rPr>
                          <m:t>πρθ</m:t>
                        </m:r>
                      </m:den>
                    </m:f>
                  </m:oMath>
                </a14:m>
                <a:endParaRPr lang="en-US" dirty="0">
                  <a:solidFill>
                    <a:schemeClr val="bg1"/>
                  </a:solidFill>
                </a:endParaRPr>
              </a:p>
            </p:txBody>
          </p:sp>
        </mc:Choice>
        <mc:Fallback xmlns="">
          <p:sp>
            <p:nvSpPr>
              <p:cNvPr id="16" name="ZoneTexte 15">
                <a:extLst>
                  <a:ext uri="{FF2B5EF4-FFF2-40B4-BE49-F238E27FC236}">
                    <a16:creationId xmlns:a16="http://schemas.microsoft.com/office/drawing/2014/main" id="{AE53CF2E-19AC-4629-A535-55F0B8D9C0F8}"/>
                  </a:ext>
                </a:extLst>
              </p:cNvPr>
              <p:cNvSpPr txBox="1">
                <a:spLocks noRot="1" noChangeAspect="1" noMove="1" noResize="1" noEditPoints="1" noAdjustHandles="1" noChangeArrowheads="1" noChangeShapeType="1" noTextEdit="1"/>
              </p:cNvSpPr>
              <p:nvPr/>
            </p:nvSpPr>
            <p:spPr>
              <a:xfrm>
                <a:off x="8810766" y="664914"/>
                <a:ext cx="1452898" cy="448905"/>
              </a:xfrm>
              <a:prstGeom prst="rect">
                <a:avLst/>
              </a:prstGeom>
              <a:blipFill>
                <a:blip r:embed="rId3"/>
                <a:stretch>
                  <a:fillRect l="-9623" t="-2703" r="-3766" b="-17568"/>
                </a:stretch>
              </a:blipFill>
            </p:spPr>
            <p:txBody>
              <a:bodyPr/>
              <a:lstStyle/>
              <a:p>
                <a:r>
                  <a:rPr lang="en-US">
                    <a:noFill/>
                  </a:rPr>
                  <a:t> </a:t>
                </a:r>
              </a:p>
            </p:txBody>
          </p:sp>
        </mc:Fallback>
      </mc:AlternateContent>
      <p:sp>
        <p:nvSpPr>
          <p:cNvPr id="17" name="ZoneTexte 16">
            <a:extLst>
              <a:ext uri="{FF2B5EF4-FFF2-40B4-BE49-F238E27FC236}">
                <a16:creationId xmlns:a16="http://schemas.microsoft.com/office/drawing/2014/main" id="{7E4F31C4-3325-4478-B428-C944435F87F9}"/>
              </a:ext>
            </a:extLst>
          </p:cNvPr>
          <p:cNvSpPr txBox="1"/>
          <p:nvPr/>
        </p:nvSpPr>
        <p:spPr>
          <a:xfrm>
            <a:off x="7253180" y="1143632"/>
            <a:ext cx="4568705" cy="738664"/>
          </a:xfrm>
          <a:prstGeom prst="rect">
            <a:avLst/>
          </a:prstGeom>
          <a:noFill/>
        </p:spPr>
        <p:txBody>
          <a:bodyPr wrap="square" lIns="0" tIns="0" rIns="0" bIns="0" rtlCol="0">
            <a:spAutoFit/>
          </a:bodyPr>
          <a:lstStyle/>
          <a:p>
            <a:r>
              <a:rPr lang="el-GR" sz="1600" dirty="0">
                <a:solidFill>
                  <a:schemeClr val="bg1"/>
                </a:solidFill>
              </a:rPr>
              <a:t>ρ=</a:t>
            </a:r>
            <a:r>
              <a:rPr lang="en-US" sz="1600" i="1" dirty="0">
                <a:solidFill>
                  <a:schemeClr val="bg1"/>
                </a:solidFill>
              </a:rPr>
              <a:t>B/</a:t>
            </a:r>
            <a:r>
              <a:rPr lang="el-GR" sz="1600" i="1" dirty="0">
                <a:solidFill>
                  <a:schemeClr val="bg1"/>
                </a:solidFill>
              </a:rPr>
              <a:t>λ</a:t>
            </a:r>
            <a:r>
              <a:rPr lang="en-US" sz="1600" dirty="0">
                <a:solidFill>
                  <a:schemeClr val="bg1"/>
                </a:solidFill>
              </a:rPr>
              <a:t> is the spatial frequency (cycles/rad) </a:t>
            </a:r>
          </a:p>
          <a:p>
            <a:r>
              <a:rPr lang="en-US" sz="1600" dirty="0">
                <a:solidFill>
                  <a:schemeClr val="bg1"/>
                </a:solidFill>
              </a:rPr>
              <a:t>θ is the star angular diameter (rad)</a:t>
            </a:r>
          </a:p>
          <a:p>
            <a:r>
              <a:rPr lang="en-US" sz="1600" i="1" dirty="0">
                <a:solidFill>
                  <a:schemeClr val="bg1"/>
                </a:solidFill>
              </a:rPr>
              <a:t>J</a:t>
            </a:r>
            <a:r>
              <a:rPr lang="en-US" sz="1600" baseline="-25000" dirty="0">
                <a:solidFill>
                  <a:schemeClr val="bg1"/>
                </a:solidFill>
              </a:rPr>
              <a:t>1</a:t>
            </a:r>
            <a:r>
              <a:rPr lang="en-US" sz="1600" dirty="0">
                <a:solidFill>
                  <a:schemeClr val="bg1"/>
                </a:solidFill>
              </a:rPr>
              <a:t> is the first order Bessel function.</a:t>
            </a:r>
          </a:p>
        </p:txBody>
      </p:sp>
    </p:spTree>
    <p:extLst>
      <p:ext uri="{BB962C8B-B14F-4D97-AF65-F5344CB8AC3E}">
        <p14:creationId xmlns:p14="http://schemas.microsoft.com/office/powerpoint/2010/main" val="41455313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BB705CFB-3DBB-4E12-9E75-E1031F73BC89}"/>
              </a:ext>
            </a:extLst>
          </p:cNvPr>
          <p:cNvPicPr>
            <a:picLocks noChangeAspect="1"/>
          </p:cNvPicPr>
          <p:nvPr/>
        </p:nvPicPr>
        <p:blipFill>
          <a:blip r:embed="rId2"/>
          <a:stretch>
            <a:fillRect/>
          </a:stretch>
        </p:blipFill>
        <p:spPr>
          <a:xfrm>
            <a:off x="129599" y="413377"/>
            <a:ext cx="5966402" cy="6260466"/>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13" name="Rectangle 12">
            <a:extLst>
              <a:ext uri="{FF2B5EF4-FFF2-40B4-BE49-F238E27FC236}">
                <a16:creationId xmlns:a16="http://schemas.microsoft.com/office/drawing/2014/main" id="{D5431577-85BE-4D38-A394-C80C120B876D}"/>
              </a:ext>
            </a:extLst>
          </p:cNvPr>
          <p:cNvSpPr/>
          <p:nvPr/>
        </p:nvSpPr>
        <p:spPr>
          <a:xfrm>
            <a:off x="7161741" y="614973"/>
            <a:ext cx="4629665" cy="739329"/>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BCFC27D-DDB8-4A3A-B872-0C33A8E62A2B}"/>
              </a:ext>
            </a:extLst>
          </p:cNvPr>
          <p:cNvSpPr/>
          <p:nvPr/>
        </p:nvSpPr>
        <p:spPr>
          <a:xfrm>
            <a:off x="129599" y="1230867"/>
            <a:ext cx="4394275" cy="275121"/>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Connecteur droit 14">
            <a:extLst>
              <a:ext uri="{FF2B5EF4-FFF2-40B4-BE49-F238E27FC236}">
                <a16:creationId xmlns:a16="http://schemas.microsoft.com/office/drawing/2014/main" id="{0A0F3563-995B-4CFB-B93A-C7162EB10E9E}"/>
              </a:ext>
            </a:extLst>
          </p:cNvPr>
          <p:cNvCxnSpPr>
            <a:cxnSpLocks/>
            <a:stCxn id="14" idx="3"/>
            <a:endCxn id="13" idx="1"/>
          </p:cNvCxnSpPr>
          <p:nvPr/>
        </p:nvCxnSpPr>
        <p:spPr>
          <a:xfrm flipV="1">
            <a:off x="4523874" y="984638"/>
            <a:ext cx="2637867" cy="38379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9" name="ZoneTexte 18">
            <a:extLst>
              <a:ext uri="{FF2B5EF4-FFF2-40B4-BE49-F238E27FC236}">
                <a16:creationId xmlns:a16="http://schemas.microsoft.com/office/drawing/2014/main" id="{F6793BD1-EE40-4761-8573-1F78FB9686CE}"/>
              </a:ext>
            </a:extLst>
          </p:cNvPr>
          <p:cNvSpPr txBox="1"/>
          <p:nvPr/>
        </p:nvSpPr>
        <p:spPr>
          <a:xfrm>
            <a:off x="7263439" y="688586"/>
            <a:ext cx="4527968" cy="492443"/>
          </a:xfrm>
          <a:prstGeom prst="rect">
            <a:avLst/>
          </a:prstGeom>
          <a:noFill/>
        </p:spPr>
        <p:txBody>
          <a:bodyPr wrap="square" lIns="0" tIns="0" rIns="0" bIns="0" rtlCol="0">
            <a:spAutoFit/>
          </a:bodyPr>
          <a:lstStyle/>
          <a:p>
            <a:r>
              <a:rPr lang="fr-FR" sz="1600" dirty="0" err="1">
                <a:solidFill>
                  <a:schemeClr val="bg1"/>
                </a:solidFill>
              </a:rPr>
              <a:t>From</a:t>
            </a:r>
            <a:r>
              <a:rPr lang="fr-FR" sz="1600" dirty="0">
                <a:solidFill>
                  <a:schemeClr val="bg1"/>
                </a:solidFill>
              </a:rPr>
              <a:t> the </a:t>
            </a:r>
            <a:r>
              <a:rPr lang="fr-FR" sz="1600" dirty="0" err="1">
                <a:solidFill>
                  <a:schemeClr val="bg1"/>
                </a:solidFill>
              </a:rPr>
              <a:t>sharpest</a:t>
            </a:r>
            <a:r>
              <a:rPr lang="fr-FR" sz="1600" dirty="0">
                <a:solidFill>
                  <a:schemeClr val="bg1"/>
                </a:solidFill>
              </a:rPr>
              <a:t> to the </a:t>
            </a:r>
            <a:r>
              <a:rPr lang="fr-FR" sz="1600" dirty="0" err="1">
                <a:solidFill>
                  <a:schemeClr val="bg1"/>
                </a:solidFill>
              </a:rPr>
              <a:t>smoothest</a:t>
            </a:r>
            <a:r>
              <a:rPr lang="fr-FR" sz="1600" dirty="0">
                <a:solidFill>
                  <a:schemeClr val="bg1"/>
                </a:solidFill>
              </a:rPr>
              <a:t>:</a:t>
            </a:r>
          </a:p>
          <a:p>
            <a:r>
              <a:rPr lang="fr-FR" sz="1600" dirty="0">
                <a:solidFill>
                  <a:schemeClr val="bg1"/>
                </a:solidFill>
              </a:rPr>
              <a:t>Ring, Uniform </a:t>
            </a:r>
            <a:r>
              <a:rPr lang="fr-FR" sz="1600" dirty="0" err="1">
                <a:solidFill>
                  <a:schemeClr val="bg1"/>
                </a:solidFill>
              </a:rPr>
              <a:t>disk</a:t>
            </a:r>
            <a:r>
              <a:rPr lang="fr-FR" sz="1600" dirty="0">
                <a:solidFill>
                  <a:schemeClr val="bg1"/>
                </a:solidFill>
              </a:rPr>
              <a:t>, </a:t>
            </a:r>
            <a:r>
              <a:rPr lang="fr-FR" sz="1600" dirty="0" err="1">
                <a:solidFill>
                  <a:schemeClr val="bg1"/>
                </a:solidFill>
              </a:rPr>
              <a:t>Limb-Darkened</a:t>
            </a:r>
            <a:r>
              <a:rPr lang="fr-FR" sz="1600" dirty="0">
                <a:solidFill>
                  <a:schemeClr val="bg1"/>
                </a:solidFill>
              </a:rPr>
              <a:t> </a:t>
            </a:r>
            <a:r>
              <a:rPr lang="fr-FR" sz="1600" dirty="0" err="1">
                <a:solidFill>
                  <a:schemeClr val="bg1"/>
                </a:solidFill>
              </a:rPr>
              <a:t>disk</a:t>
            </a:r>
            <a:r>
              <a:rPr lang="fr-FR" sz="1600" dirty="0">
                <a:solidFill>
                  <a:schemeClr val="bg1"/>
                </a:solidFill>
              </a:rPr>
              <a:t>, </a:t>
            </a:r>
            <a:r>
              <a:rPr lang="fr-FR" sz="1600" dirty="0" err="1">
                <a:solidFill>
                  <a:schemeClr val="bg1"/>
                </a:solidFill>
              </a:rPr>
              <a:t>Gaussian</a:t>
            </a:r>
            <a:endParaRPr lang="en-US" sz="1600" dirty="0">
              <a:solidFill>
                <a:schemeClr val="bg1"/>
              </a:solidFill>
            </a:endParaRPr>
          </a:p>
        </p:txBody>
      </p:sp>
      <p:sp>
        <p:nvSpPr>
          <p:cNvPr id="50" name="Ellipse 49">
            <a:extLst>
              <a:ext uri="{FF2B5EF4-FFF2-40B4-BE49-F238E27FC236}">
                <a16:creationId xmlns:a16="http://schemas.microsoft.com/office/drawing/2014/main" id="{73833131-E9C4-4221-B4F9-E54C8DA517A4}"/>
              </a:ext>
            </a:extLst>
          </p:cNvPr>
          <p:cNvSpPr/>
          <p:nvPr/>
        </p:nvSpPr>
        <p:spPr>
          <a:xfrm>
            <a:off x="6609538" y="5350745"/>
            <a:ext cx="1104405" cy="1045233"/>
          </a:xfrm>
          <a:prstGeom prst="ellipse">
            <a:avLst/>
          </a:prstGeom>
          <a:noFill/>
          <a:ln w="349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Ellipse 50">
            <a:extLst>
              <a:ext uri="{FF2B5EF4-FFF2-40B4-BE49-F238E27FC236}">
                <a16:creationId xmlns:a16="http://schemas.microsoft.com/office/drawing/2014/main" id="{89F0FBD9-3954-48F5-8FB1-63FF5875EF12}"/>
              </a:ext>
            </a:extLst>
          </p:cNvPr>
          <p:cNvSpPr/>
          <p:nvPr/>
        </p:nvSpPr>
        <p:spPr>
          <a:xfrm>
            <a:off x="9365298" y="5348168"/>
            <a:ext cx="1104405" cy="1045233"/>
          </a:xfrm>
          <a:prstGeom prst="ellipse">
            <a:avLst/>
          </a:prstGeom>
          <a:gradFill>
            <a:gsLst>
              <a:gs pos="0">
                <a:schemeClr val="accent1">
                  <a:lumMod val="5000"/>
                  <a:lumOff val="95000"/>
                </a:schemeClr>
              </a:gs>
              <a:gs pos="100000">
                <a:srgbClr val="223C6C"/>
              </a:gs>
              <a:gs pos="0">
                <a:schemeClr val="accent1"/>
              </a:gs>
            </a:gsLst>
            <a:path path="circle">
              <a:fillToRect l="50000" t="50000" r="50000" b="50000"/>
            </a:path>
          </a:gra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Ellipse 51">
            <a:extLst>
              <a:ext uri="{FF2B5EF4-FFF2-40B4-BE49-F238E27FC236}">
                <a16:creationId xmlns:a16="http://schemas.microsoft.com/office/drawing/2014/main" id="{C3A06EC0-074F-481A-B285-05482D50A625}"/>
              </a:ext>
            </a:extLst>
          </p:cNvPr>
          <p:cNvSpPr/>
          <p:nvPr/>
        </p:nvSpPr>
        <p:spPr>
          <a:xfrm>
            <a:off x="10768747" y="5348168"/>
            <a:ext cx="1104405" cy="1045233"/>
          </a:xfrm>
          <a:prstGeom prst="ellipse">
            <a:avLst/>
          </a:prstGeom>
          <a:gradFill>
            <a:gsLst>
              <a:gs pos="0">
                <a:schemeClr val="accent1">
                  <a:lumMod val="5000"/>
                  <a:lumOff val="95000"/>
                </a:schemeClr>
              </a:gs>
              <a:gs pos="100000">
                <a:schemeClr val="accent1">
                  <a:alpha val="0"/>
                </a:schemeClr>
              </a:gs>
              <a:gs pos="0">
                <a:schemeClr val="accent1"/>
              </a:gs>
            </a:gsLst>
            <a:path path="circle">
              <a:fillToRect l="50000" t="50000" r="50000" b="50000"/>
            </a:path>
          </a:gra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Ellipse 52">
            <a:extLst>
              <a:ext uri="{FF2B5EF4-FFF2-40B4-BE49-F238E27FC236}">
                <a16:creationId xmlns:a16="http://schemas.microsoft.com/office/drawing/2014/main" id="{775362FE-D808-4BE9-A908-1FA31FADC682}"/>
              </a:ext>
            </a:extLst>
          </p:cNvPr>
          <p:cNvSpPr/>
          <p:nvPr/>
        </p:nvSpPr>
        <p:spPr>
          <a:xfrm>
            <a:off x="8012987" y="5350745"/>
            <a:ext cx="1104405" cy="1045233"/>
          </a:xfrm>
          <a:prstGeom prst="ellipse">
            <a:avLst/>
          </a:prstGeom>
          <a:gradFill>
            <a:gsLst>
              <a:gs pos="0">
                <a:schemeClr val="accent1">
                  <a:lumMod val="5000"/>
                  <a:lumOff val="95000"/>
                </a:schemeClr>
              </a:gs>
              <a:gs pos="0">
                <a:schemeClr val="accent1"/>
              </a:gs>
            </a:gsLst>
            <a:path path="circle">
              <a:fillToRect l="50000" t="50000" r="50000" b="50000"/>
            </a:path>
          </a:gra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ZoneTexte 53">
            <a:extLst>
              <a:ext uri="{FF2B5EF4-FFF2-40B4-BE49-F238E27FC236}">
                <a16:creationId xmlns:a16="http://schemas.microsoft.com/office/drawing/2014/main" id="{E1BC7C84-2FC3-4FFA-AC65-E0F07FE6821F}"/>
              </a:ext>
            </a:extLst>
          </p:cNvPr>
          <p:cNvSpPr txBox="1"/>
          <p:nvPr/>
        </p:nvSpPr>
        <p:spPr>
          <a:xfrm>
            <a:off x="8276658" y="6287097"/>
            <a:ext cx="663654" cy="461665"/>
          </a:xfrm>
          <a:prstGeom prst="rect">
            <a:avLst/>
          </a:prstGeom>
          <a:noFill/>
        </p:spPr>
        <p:txBody>
          <a:bodyPr wrap="square" rtlCol="0">
            <a:spAutoFit/>
          </a:bodyPr>
          <a:lstStyle/>
          <a:p>
            <a:r>
              <a:rPr lang="fr-FR" sz="2400" dirty="0">
                <a:solidFill>
                  <a:schemeClr val="bg1"/>
                </a:solidFill>
              </a:rPr>
              <a:t>UD</a:t>
            </a:r>
            <a:endParaRPr lang="en-US" sz="2400" dirty="0">
              <a:solidFill>
                <a:schemeClr val="bg1"/>
              </a:solidFill>
            </a:endParaRPr>
          </a:p>
        </p:txBody>
      </p:sp>
      <p:sp>
        <p:nvSpPr>
          <p:cNvPr id="55" name="ZoneTexte 54">
            <a:extLst>
              <a:ext uri="{FF2B5EF4-FFF2-40B4-BE49-F238E27FC236}">
                <a16:creationId xmlns:a16="http://schemas.microsoft.com/office/drawing/2014/main" id="{3702EDC4-A429-4A6C-A7B7-FE437BE6F0FA}"/>
              </a:ext>
            </a:extLst>
          </p:cNvPr>
          <p:cNvSpPr txBox="1"/>
          <p:nvPr/>
        </p:nvSpPr>
        <p:spPr>
          <a:xfrm>
            <a:off x="9565374" y="6307926"/>
            <a:ext cx="885469" cy="461665"/>
          </a:xfrm>
          <a:prstGeom prst="rect">
            <a:avLst/>
          </a:prstGeom>
          <a:noFill/>
        </p:spPr>
        <p:txBody>
          <a:bodyPr wrap="square" rtlCol="0">
            <a:spAutoFit/>
          </a:bodyPr>
          <a:lstStyle/>
          <a:p>
            <a:r>
              <a:rPr lang="fr-FR" sz="2400" dirty="0">
                <a:solidFill>
                  <a:schemeClr val="bg1"/>
                </a:solidFill>
              </a:rPr>
              <a:t>LDD</a:t>
            </a:r>
            <a:endParaRPr lang="en-US" sz="2400" dirty="0">
              <a:solidFill>
                <a:schemeClr val="bg1"/>
              </a:solidFill>
            </a:endParaRPr>
          </a:p>
        </p:txBody>
      </p:sp>
      <p:sp>
        <p:nvSpPr>
          <p:cNvPr id="56" name="ZoneTexte 55">
            <a:extLst>
              <a:ext uri="{FF2B5EF4-FFF2-40B4-BE49-F238E27FC236}">
                <a16:creationId xmlns:a16="http://schemas.microsoft.com/office/drawing/2014/main" id="{D0F4F4F1-4226-4E19-A63C-663F80E971A1}"/>
              </a:ext>
            </a:extLst>
          </p:cNvPr>
          <p:cNvSpPr txBox="1"/>
          <p:nvPr/>
        </p:nvSpPr>
        <p:spPr>
          <a:xfrm>
            <a:off x="10662853" y="6287098"/>
            <a:ext cx="1828743" cy="461665"/>
          </a:xfrm>
          <a:prstGeom prst="rect">
            <a:avLst/>
          </a:prstGeom>
          <a:noFill/>
        </p:spPr>
        <p:txBody>
          <a:bodyPr wrap="square" rtlCol="0">
            <a:spAutoFit/>
          </a:bodyPr>
          <a:lstStyle/>
          <a:p>
            <a:r>
              <a:rPr lang="fr-FR" sz="2400" dirty="0" err="1">
                <a:solidFill>
                  <a:schemeClr val="bg1"/>
                </a:solidFill>
              </a:rPr>
              <a:t>Gaussian</a:t>
            </a:r>
            <a:endParaRPr lang="en-US" sz="2400" dirty="0">
              <a:solidFill>
                <a:schemeClr val="bg1"/>
              </a:solidFill>
            </a:endParaRPr>
          </a:p>
        </p:txBody>
      </p:sp>
      <p:sp>
        <p:nvSpPr>
          <p:cNvPr id="57" name="ZoneTexte 56">
            <a:extLst>
              <a:ext uri="{FF2B5EF4-FFF2-40B4-BE49-F238E27FC236}">
                <a16:creationId xmlns:a16="http://schemas.microsoft.com/office/drawing/2014/main" id="{0DF43018-D7FB-48C9-9969-98DB3C861DDA}"/>
              </a:ext>
            </a:extLst>
          </p:cNvPr>
          <p:cNvSpPr txBox="1"/>
          <p:nvPr/>
        </p:nvSpPr>
        <p:spPr>
          <a:xfrm>
            <a:off x="6732905" y="6307926"/>
            <a:ext cx="1017662" cy="461665"/>
          </a:xfrm>
          <a:prstGeom prst="rect">
            <a:avLst/>
          </a:prstGeom>
          <a:noFill/>
        </p:spPr>
        <p:txBody>
          <a:bodyPr wrap="square" rtlCol="0">
            <a:spAutoFit/>
          </a:bodyPr>
          <a:lstStyle/>
          <a:p>
            <a:r>
              <a:rPr lang="fr-FR" sz="2400" dirty="0">
                <a:solidFill>
                  <a:schemeClr val="bg1"/>
                </a:solidFill>
              </a:rPr>
              <a:t>Ring</a:t>
            </a:r>
            <a:endParaRPr lang="en-US" sz="2400" dirty="0">
              <a:solidFill>
                <a:schemeClr val="bg1"/>
              </a:solidFill>
            </a:endParaRPr>
          </a:p>
        </p:txBody>
      </p:sp>
    </p:spTree>
    <p:extLst>
      <p:ext uri="{BB962C8B-B14F-4D97-AF65-F5344CB8AC3E}">
        <p14:creationId xmlns:p14="http://schemas.microsoft.com/office/powerpoint/2010/main" val="14065364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BB705CFB-3DBB-4E12-9E75-E1031F73BC89}"/>
              </a:ext>
            </a:extLst>
          </p:cNvPr>
          <p:cNvPicPr>
            <a:picLocks noChangeAspect="1"/>
          </p:cNvPicPr>
          <p:nvPr/>
        </p:nvPicPr>
        <p:blipFill>
          <a:blip r:embed="rId2"/>
          <a:stretch>
            <a:fillRect/>
          </a:stretch>
        </p:blipFill>
        <p:spPr>
          <a:xfrm>
            <a:off x="129599" y="413377"/>
            <a:ext cx="5966402" cy="6260466"/>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13" name="Rectangle 12">
            <a:extLst>
              <a:ext uri="{FF2B5EF4-FFF2-40B4-BE49-F238E27FC236}">
                <a16:creationId xmlns:a16="http://schemas.microsoft.com/office/drawing/2014/main" id="{D5431577-85BE-4D38-A394-C80C120B876D}"/>
              </a:ext>
            </a:extLst>
          </p:cNvPr>
          <p:cNvSpPr/>
          <p:nvPr/>
        </p:nvSpPr>
        <p:spPr>
          <a:xfrm>
            <a:off x="7161741" y="614973"/>
            <a:ext cx="4629665" cy="739329"/>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BCFC27D-DDB8-4A3A-B872-0C33A8E62A2B}"/>
              </a:ext>
            </a:extLst>
          </p:cNvPr>
          <p:cNvSpPr/>
          <p:nvPr/>
        </p:nvSpPr>
        <p:spPr>
          <a:xfrm>
            <a:off x="129599" y="1230867"/>
            <a:ext cx="4394275" cy="275121"/>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Connecteur droit 14">
            <a:extLst>
              <a:ext uri="{FF2B5EF4-FFF2-40B4-BE49-F238E27FC236}">
                <a16:creationId xmlns:a16="http://schemas.microsoft.com/office/drawing/2014/main" id="{0A0F3563-995B-4CFB-B93A-C7162EB10E9E}"/>
              </a:ext>
            </a:extLst>
          </p:cNvPr>
          <p:cNvCxnSpPr>
            <a:cxnSpLocks/>
            <a:stCxn id="14" idx="3"/>
            <a:endCxn id="13" idx="1"/>
          </p:cNvCxnSpPr>
          <p:nvPr/>
        </p:nvCxnSpPr>
        <p:spPr>
          <a:xfrm flipV="1">
            <a:off x="4523874" y="984638"/>
            <a:ext cx="2637867" cy="38379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9" name="ZoneTexte 18">
            <a:extLst>
              <a:ext uri="{FF2B5EF4-FFF2-40B4-BE49-F238E27FC236}">
                <a16:creationId xmlns:a16="http://schemas.microsoft.com/office/drawing/2014/main" id="{F6793BD1-EE40-4761-8573-1F78FB9686CE}"/>
              </a:ext>
            </a:extLst>
          </p:cNvPr>
          <p:cNvSpPr txBox="1"/>
          <p:nvPr/>
        </p:nvSpPr>
        <p:spPr>
          <a:xfrm>
            <a:off x="7263439" y="688586"/>
            <a:ext cx="4527968" cy="492443"/>
          </a:xfrm>
          <a:prstGeom prst="rect">
            <a:avLst/>
          </a:prstGeom>
          <a:noFill/>
        </p:spPr>
        <p:txBody>
          <a:bodyPr wrap="square" lIns="0" tIns="0" rIns="0" bIns="0" rtlCol="0">
            <a:spAutoFit/>
          </a:bodyPr>
          <a:lstStyle/>
          <a:p>
            <a:r>
              <a:rPr lang="fr-FR" sz="1600" dirty="0" err="1">
                <a:solidFill>
                  <a:schemeClr val="bg1"/>
                </a:solidFill>
              </a:rPr>
              <a:t>From</a:t>
            </a:r>
            <a:r>
              <a:rPr lang="fr-FR" sz="1600" dirty="0">
                <a:solidFill>
                  <a:schemeClr val="bg1"/>
                </a:solidFill>
              </a:rPr>
              <a:t> the </a:t>
            </a:r>
            <a:r>
              <a:rPr lang="fr-FR" sz="1600" dirty="0" err="1">
                <a:solidFill>
                  <a:schemeClr val="bg1"/>
                </a:solidFill>
              </a:rPr>
              <a:t>sharpest</a:t>
            </a:r>
            <a:r>
              <a:rPr lang="fr-FR" sz="1600" dirty="0">
                <a:solidFill>
                  <a:schemeClr val="bg1"/>
                </a:solidFill>
              </a:rPr>
              <a:t> to the </a:t>
            </a:r>
            <a:r>
              <a:rPr lang="fr-FR" sz="1600" dirty="0" err="1">
                <a:solidFill>
                  <a:schemeClr val="bg1"/>
                </a:solidFill>
              </a:rPr>
              <a:t>smoothest</a:t>
            </a:r>
            <a:r>
              <a:rPr lang="fr-FR" sz="1600" dirty="0">
                <a:solidFill>
                  <a:schemeClr val="bg1"/>
                </a:solidFill>
              </a:rPr>
              <a:t>:</a:t>
            </a:r>
          </a:p>
          <a:p>
            <a:r>
              <a:rPr lang="fr-FR" sz="1600" dirty="0">
                <a:solidFill>
                  <a:schemeClr val="bg1"/>
                </a:solidFill>
              </a:rPr>
              <a:t>Ring, Uniform </a:t>
            </a:r>
            <a:r>
              <a:rPr lang="fr-FR" sz="1600" dirty="0" err="1">
                <a:solidFill>
                  <a:schemeClr val="bg1"/>
                </a:solidFill>
              </a:rPr>
              <a:t>disk</a:t>
            </a:r>
            <a:r>
              <a:rPr lang="fr-FR" sz="1600" dirty="0">
                <a:solidFill>
                  <a:schemeClr val="bg1"/>
                </a:solidFill>
              </a:rPr>
              <a:t>, </a:t>
            </a:r>
            <a:r>
              <a:rPr lang="fr-FR" sz="1600" dirty="0" err="1">
                <a:solidFill>
                  <a:schemeClr val="bg1"/>
                </a:solidFill>
              </a:rPr>
              <a:t>Limb-Darkened</a:t>
            </a:r>
            <a:r>
              <a:rPr lang="fr-FR" sz="1600" dirty="0">
                <a:solidFill>
                  <a:schemeClr val="bg1"/>
                </a:solidFill>
              </a:rPr>
              <a:t> </a:t>
            </a:r>
            <a:r>
              <a:rPr lang="fr-FR" sz="1600" dirty="0" err="1">
                <a:solidFill>
                  <a:schemeClr val="bg1"/>
                </a:solidFill>
              </a:rPr>
              <a:t>disk</a:t>
            </a:r>
            <a:r>
              <a:rPr lang="fr-FR" sz="1600" dirty="0">
                <a:solidFill>
                  <a:schemeClr val="bg1"/>
                </a:solidFill>
              </a:rPr>
              <a:t>, </a:t>
            </a:r>
            <a:r>
              <a:rPr lang="fr-FR" sz="1600" dirty="0" err="1">
                <a:solidFill>
                  <a:schemeClr val="bg1"/>
                </a:solidFill>
              </a:rPr>
              <a:t>Gaussian</a:t>
            </a:r>
            <a:endParaRPr lang="en-US" sz="1600" dirty="0">
              <a:solidFill>
                <a:schemeClr val="bg1"/>
              </a:solidFill>
            </a:endParaRPr>
          </a:p>
        </p:txBody>
      </p:sp>
      <p:sp>
        <p:nvSpPr>
          <p:cNvPr id="20" name="Rectangle 19">
            <a:extLst>
              <a:ext uri="{FF2B5EF4-FFF2-40B4-BE49-F238E27FC236}">
                <a16:creationId xmlns:a16="http://schemas.microsoft.com/office/drawing/2014/main" id="{583D21EB-751D-4198-82E1-E2EE4EE2473C}"/>
              </a:ext>
            </a:extLst>
          </p:cNvPr>
          <p:cNvSpPr/>
          <p:nvPr/>
        </p:nvSpPr>
        <p:spPr>
          <a:xfrm>
            <a:off x="129599" y="1512403"/>
            <a:ext cx="5966401" cy="275121"/>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Ellipse 49">
            <a:extLst>
              <a:ext uri="{FF2B5EF4-FFF2-40B4-BE49-F238E27FC236}">
                <a16:creationId xmlns:a16="http://schemas.microsoft.com/office/drawing/2014/main" id="{73833131-E9C4-4221-B4F9-E54C8DA517A4}"/>
              </a:ext>
            </a:extLst>
          </p:cNvPr>
          <p:cNvSpPr/>
          <p:nvPr/>
        </p:nvSpPr>
        <p:spPr>
          <a:xfrm>
            <a:off x="6609538" y="5350745"/>
            <a:ext cx="1104405" cy="1045233"/>
          </a:xfrm>
          <a:prstGeom prst="ellipse">
            <a:avLst/>
          </a:prstGeom>
          <a:noFill/>
          <a:ln w="349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Ellipse 50">
            <a:extLst>
              <a:ext uri="{FF2B5EF4-FFF2-40B4-BE49-F238E27FC236}">
                <a16:creationId xmlns:a16="http://schemas.microsoft.com/office/drawing/2014/main" id="{89F0FBD9-3954-48F5-8FB1-63FF5875EF12}"/>
              </a:ext>
            </a:extLst>
          </p:cNvPr>
          <p:cNvSpPr/>
          <p:nvPr/>
        </p:nvSpPr>
        <p:spPr>
          <a:xfrm>
            <a:off x="9365298" y="5348168"/>
            <a:ext cx="1104405" cy="1045233"/>
          </a:xfrm>
          <a:prstGeom prst="ellipse">
            <a:avLst/>
          </a:prstGeom>
          <a:gradFill>
            <a:gsLst>
              <a:gs pos="0">
                <a:schemeClr val="accent1">
                  <a:lumMod val="5000"/>
                  <a:lumOff val="95000"/>
                </a:schemeClr>
              </a:gs>
              <a:gs pos="100000">
                <a:srgbClr val="223C6C"/>
              </a:gs>
              <a:gs pos="0">
                <a:schemeClr val="accent1"/>
              </a:gs>
            </a:gsLst>
            <a:path path="circle">
              <a:fillToRect l="50000" t="50000" r="50000" b="50000"/>
            </a:path>
          </a:gra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Ellipse 51">
            <a:extLst>
              <a:ext uri="{FF2B5EF4-FFF2-40B4-BE49-F238E27FC236}">
                <a16:creationId xmlns:a16="http://schemas.microsoft.com/office/drawing/2014/main" id="{C3A06EC0-074F-481A-B285-05482D50A625}"/>
              </a:ext>
            </a:extLst>
          </p:cNvPr>
          <p:cNvSpPr/>
          <p:nvPr/>
        </p:nvSpPr>
        <p:spPr>
          <a:xfrm>
            <a:off x="10768747" y="5348168"/>
            <a:ext cx="1104405" cy="1045233"/>
          </a:xfrm>
          <a:prstGeom prst="ellipse">
            <a:avLst/>
          </a:prstGeom>
          <a:gradFill>
            <a:gsLst>
              <a:gs pos="0">
                <a:schemeClr val="accent1">
                  <a:lumMod val="5000"/>
                  <a:lumOff val="95000"/>
                </a:schemeClr>
              </a:gs>
              <a:gs pos="100000">
                <a:schemeClr val="accent1">
                  <a:alpha val="0"/>
                </a:schemeClr>
              </a:gs>
              <a:gs pos="0">
                <a:schemeClr val="accent1"/>
              </a:gs>
            </a:gsLst>
            <a:path path="circle">
              <a:fillToRect l="50000" t="50000" r="50000" b="50000"/>
            </a:path>
          </a:gra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Ellipse 52">
            <a:extLst>
              <a:ext uri="{FF2B5EF4-FFF2-40B4-BE49-F238E27FC236}">
                <a16:creationId xmlns:a16="http://schemas.microsoft.com/office/drawing/2014/main" id="{775362FE-D808-4BE9-A908-1FA31FADC682}"/>
              </a:ext>
            </a:extLst>
          </p:cNvPr>
          <p:cNvSpPr/>
          <p:nvPr/>
        </p:nvSpPr>
        <p:spPr>
          <a:xfrm>
            <a:off x="8012987" y="5350745"/>
            <a:ext cx="1104405" cy="1045233"/>
          </a:xfrm>
          <a:prstGeom prst="ellipse">
            <a:avLst/>
          </a:prstGeom>
          <a:gradFill>
            <a:gsLst>
              <a:gs pos="0">
                <a:schemeClr val="accent1">
                  <a:lumMod val="5000"/>
                  <a:lumOff val="95000"/>
                </a:schemeClr>
              </a:gs>
              <a:gs pos="0">
                <a:schemeClr val="accent1"/>
              </a:gs>
            </a:gsLst>
            <a:path path="circle">
              <a:fillToRect l="50000" t="50000" r="50000" b="50000"/>
            </a:path>
          </a:gra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ZoneTexte 53">
            <a:extLst>
              <a:ext uri="{FF2B5EF4-FFF2-40B4-BE49-F238E27FC236}">
                <a16:creationId xmlns:a16="http://schemas.microsoft.com/office/drawing/2014/main" id="{E1BC7C84-2FC3-4FFA-AC65-E0F07FE6821F}"/>
              </a:ext>
            </a:extLst>
          </p:cNvPr>
          <p:cNvSpPr txBox="1"/>
          <p:nvPr/>
        </p:nvSpPr>
        <p:spPr>
          <a:xfrm>
            <a:off x="8276658" y="6287097"/>
            <a:ext cx="663654" cy="461665"/>
          </a:xfrm>
          <a:prstGeom prst="rect">
            <a:avLst/>
          </a:prstGeom>
          <a:noFill/>
        </p:spPr>
        <p:txBody>
          <a:bodyPr wrap="square" rtlCol="0">
            <a:spAutoFit/>
          </a:bodyPr>
          <a:lstStyle/>
          <a:p>
            <a:r>
              <a:rPr lang="fr-FR" sz="2400" dirty="0">
                <a:solidFill>
                  <a:schemeClr val="bg1"/>
                </a:solidFill>
              </a:rPr>
              <a:t>UD</a:t>
            </a:r>
            <a:endParaRPr lang="en-US" sz="2400" dirty="0">
              <a:solidFill>
                <a:schemeClr val="bg1"/>
              </a:solidFill>
            </a:endParaRPr>
          </a:p>
        </p:txBody>
      </p:sp>
      <p:sp>
        <p:nvSpPr>
          <p:cNvPr id="55" name="ZoneTexte 54">
            <a:extLst>
              <a:ext uri="{FF2B5EF4-FFF2-40B4-BE49-F238E27FC236}">
                <a16:creationId xmlns:a16="http://schemas.microsoft.com/office/drawing/2014/main" id="{3702EDC4-A429-4A6C-A7B7-FE437BE6F0FA}"/>
              </a:ext>
            </a:extLst>
          </p:cNvPr>
          <p:cNvSpPr txBox="1"/>
          <p:nvPr/>
        </p:nvSpPr>
        <p:spPr>
          <a:xfrm>
            <a:off x="9565374" y="6307926"/>
            <a:ext cx="885469" cy="461665"/>
          </a:xfrm>
          <a:prstGeom prst="rect">
            <a:avLst/>
          </a:prstGeom>
          <a:noFill/>
        </p:spPr>
        <p:txBody>
          <a:bodyPr wrap="square" rtlCol="0">
            <a:spAutoFit/>
          </a:bodyPr>
          <a:lstStyle/>
          <a:p>
            <a:r>
              <a:rPr lang="fr-FR" sz="2400" dirty="0">
                <a:solidFill>
                  <a:schemeClr val="bg1"/>
                </a:solidFill>
              </a:rPr>
              <a:t>LDD</a:t>
            </a:r>
            <a:endParaRPr lang="en-US" sz="2400" dirty="0">
              <a:solidFill>
                <a:schemeClr val="bg1"/>
              </a:solidFill>
            </a:endParaRPr>
          </a:p>
        </p:txBody>
      </p:sp>
      <p:sp>
        <p:nvSpPr>
          <p:cNvPr id="56" name="ZoneTexte 55">
            <a:extLst>
              <a:ext uri="{FF2B5EF4-FFF2-40B4-BE49-F238E27FC236}">
                <a16:creationId xmlns:a16="http://schemas.microsoft.com/office/drawing/2014/main" id="{D0F4F4F1-4226-4E19-A63C-663F80E971A1}"/>
              </a:ext>
            </a:extLst>
          </p:cNvPr>
          <p:cNvSpPr txBox="1"/>
          <p:nvPr/>
        </p:nvSpPr>
        <p:spPr>
          <a:xfrm>
            <a:off x="10662853" y="6287098"/>
            <a:ext cx="1828743" cy="461665"/>
          </a:xfrm>
          <a:prstGeom prst="rect">
            <a:avLst/>
          </a:prstGeom>
          <a:noFill/>
        </p:spPr>
        <p:txBody>
          <a:bodyPr wrap="square" rtlCol="0">
            <a:spAutoFit/>
          </a:bodyPr>
          <a:lstStyle/>
          <a:p>
            <a:r>
              <a:rPr lang="fr-FR" sz="2400" dirty="0" err="1">
                <a:solidFill>
                  <a:schemeClr val="bg1"/>
                </a:solidFill>
              </a:rPr>
              <a:t>Gaussian</a:t>
            </a:r>
            <a:endParaRPr lang="en-US" sz="2400" dirty="0">
              <a:solidFill>
                <a:schemeClr val="bg1"/>
              </a:solidFill>
            </a:endParaRPr>
          </a:p>
        </p:txBody>
      </p:sp>
      <p:sp>
        <p:nvSpPr>
          <p:cNvPr id="57" name="ZoneTexte 56">
            <a:extLst>
              <a:ext uri="{FF2B5EF4-FFF2-40B4-BE49-F238E27FC236}">
                <a16:creationId xmlns:a16="http://schemas.microsoft.com/office/drawing/2014/main" id="{0DF43018-D7FB-48C9-9969-98DB3C861DDA}"/>
              </a:ext>
            </a:extLst>
          </p:cNvPr>
          <p:cNvSpPr txBox="1"/>
          <p:nvPr/>
        </p:nvSpPr>
        <p:spPr>
          <a:xfrm>
            <a:off x="6732905" y="6307926"/>
            <a:ext cx="1017662" cy="461665"/>
          </a:xfrm>
          <a:prstGeom prst="rect">
            <a:avLst/>
          </a:prstGeom>
          <a:noFill/>
        </p:spPr>
        <p:txBody>
          <a:bodyPr wrap="square" rtlCol="0">
            <a:spAutoFit/>
          </a:bodyPr>
          <a:lstStyle/>
          <a:p>
            <a:r>
              <a:rPr lang="fr-FR" sz="2400" dirty="0">
                <a:solidFill>
                  <a:schemeClr val="bg1"/>
                </a:solidFill>
              </a:rPr>
              <a:t>Ring</a:t>
            </a:r>
            <a:endParaRPr lang="en-US" sz="2400" dirty="0">
              <a:solidFill>
                <a:schemeClr val="bg1"/>
              </a:solidFill>
            </a:endParaRPr>
          </a:p>
        </p:txBody>
      </p:sp>
      <p:sp>
        <p:nvSpPr>
          <p:cNvPr id="26" name="ZoneTexte 25">
            <a:extLst>
              <a:ext uri="{FF2B5EF4-FFF2-40B4-BE49-F238E27FC236}">
                <a16:creationId xmlns:a16="http://schemas.microsoft.com/office/drawing/2014/main" id="{39D1FCB1-1CF9-4031-8CD3-2D6C182E42DD}"/>
              </a:ext>
            </a:extLst>
          </p:cNvPr>
          <p:cNvSpPr txBox="1"/>
          <p:nvPr/>
        </p:nvSpPr>
        <p:spPr>
          <a:xfrm>
            <a:off x="6853282" y="4929324"/>
            <a:ext cx="800328" cy="461665"/>
          </a:xfrm>
          <a:prstGeom prst="rect">
            <a:avLst/>
          </a:prstGeom>
          <a:noFill/>
        </p:spPr>
        <p:txBody>
          <a:bodyPr wrap="square" rtlCol="0">
            <a:spAutoFit/>
          </a:bodyPr>
          <a:lstStyle/>
          <a:p>
            <a:r>
              <a:rPr lang="fr-FR" sz="2400" dirty="0">
                <a:solidFill>
                  <a:schemeClr val="bg1"/>
                </a:solidFill>
              </a:rPr>
              <a:t>0.4</a:t>
            </a:r>
            <a:endParaRPr lang="en-US" sz="2400" dirty="0">
              <a:solidFill>
                <a:schemeClr val="bg1"/>
              </a:solidFill>
            </a:endParaRPr>
          </a:p>
        </p:txBody>
      </p:sp>
      <p:sp>
        <p:nvSpPr>
          <p:cNvPr id="27" name="ZoneTexte 26">
            <a:extLst>
              <a:ext uri="{FF2B5EF4-FFF2-40B4-BE49-F238E27FC236}">
                <a16:creationId xmlns:a16="http://schemas.microsoft.com/office/drawing/2014/main" id="{1B39811F-ED33-47D4-BF49-761BDFCE5C6A}"/>
              </a:ext>
            </a:extLst>
          </p:cNvPr>
          <p:cNvSpPr txBox="1"/>
          <p:nvPr/>
        </p:nvSpPr>
        <p:spPr>
          <a:xfrm>
            <a:off x="8227616" y="4944172"/>
            <a:ext cx="1017662" cy="461665"/>
          </a:xfrm>
          <a:prstGeom prst="rect">
            <a:avLst/>
          </a:prstGeom>
          <a:noFill/>
        </p:spPr>
        <p:txBody>
          <a:bodyPr wrap="square" rtlCol="0">
            <a:spAutoFit/>
          </a:bodyPr>
          <a:lstStyle/>
          <a:p>
            <a:r>
              <a:rPr lang="fr-FR" sz="2400" dirty="0">
                <a:solidFill>
                  <a:schemeClr val="bg1"/>
                </a:solidFill>
              </a:rPr>
              <a:t>0.13</a:t>
            </a:r>
            <a:endParaRPr lang="en-US" sz="2400" dirty="0">
              <a:solidFill>
                <a:schemeClr val="bg1"/>
              </a:solidFill>
            </a:endParaRPr>
          </a:p>
        </p:txBody>
      </p:sp>
      <p:sp>
        <p:nvSpPr>
          <p:cNvPr id="28" name="ZoneTexte 27">
            <a:extLst>
              <a:ext uri="{FF2B5EF4-FFF2-40B4-BE49-F238E27FC236}">
                <a16:creationId xmlns:a16="http://schemas.microsoft.com/office/drawing/2014/main" id="{927751CA-F212-4179-9CBC-F43AAD4058A5}"/>
              </a:ext>
            </a:extLst>
          </p:cNvPr>
          <p:cNvSpPr txBox="1"/>
          <p:nvPr/>
        </p:nvSpPr>
        <p:spPr>
          <a:xfrm>
            <a:off x="9593166" y="4971978"/>
            <a:ext cx="1017662" cy="461665"/>
          </a:xfrm>
          <a:prstGeom prst="rect">
            <a:avLst/>
          </a:prstGeom>
          <a:noFill/>
        </p:spPr>
        <p:txBody>
          <a:bodyPr wrap="square" rtlCol="0">
            <a:spAutoFit/>
          </a:bodyPr>
          <a:lstStyle/>
          <a:p>
            <a:r>
              <a:rPr lang="fr-FR" sz="2400" dirty="0">
                <a:solidFill>
                  <a:schemeClr val="bg1"/>
                </a:solidFill>
              </a:rPr>
              <a:t>0.09</a:t>
            </a:r>
            <a:endParaRPr lang="en-US" sz="2400" dirty="0">
              <a:solidFill>
                <a:schemeClr val="bg1"/>
              </a:solidFill>
            </a:endParaRPr>
          </a:p>
        </p:txBody>
      </p:sp>
      <p:sp>
        <p:nvSpPr>
          <p:cNvPr id="29" name="ZoneTexte 28">
            <a:extLst>
              <a:ext uri="{FF2B5EF4-FFF2-40B4-BE49-F238E27FC236}">
                <a16:creationId xmlns:a16="http://schemas.microsoft.com/office/drawing/2014/main" id="{A3FE72E7-6EC0-400B-85D6-DE4585922B82}"/>
              </a:ext>
            </a:extLst>
          </p:cNvPr>
          <p:cNvSpPr txBox="1"/>
          <p:nvPr/>
        </p:nvSpPr>
        <p:spPr>
          <a:xfrm>
            <a:off x="11139169" y="4944172"/>
            <a:ext cx="475447" cy="461665"/>
          </a:xfrm>
          <a:prstGeom prst="rect">
            <a:avLst/>
          </a:prstGeom>
          <a:noFill/>
        </p:spPr>
        <p:txBody>
          <a:bodyPr wrap="square" rtlCol="0">
            <a:spAutoFit/>
          </a:bodyPr>
          <a:lstStyle/>
          <a:p>
            <a:r>
              <a:rPr lang="fr-FR" sz="2400" dirty="0">
                <a:solidFill>
                  <a:schemeClr val="bg1"/>
                </a:solidFill>
              </a:rPr>
              <a:t>0</a:t>
            </a:r>
            <a:endParaRPr lang="en-US" sz="2400" dirty="0">
              <a:solidFill>
                <a:schemeClr val="bg1"/>
              </a:solidFill>
            </a:endParaRPr>
          </a:p>
        </p:txBody>
      </p:sp>
      <p:sp>
        <p:nvSpPr>
          <p:cNvPr id="30" name="ZoneTexte 29">
            <a:extLst>
              <a:ext uri="{FF2B5EF4-FFF2-40B4-BE49-F238E27FC236}">
                <a16:creationId xmlns:a16="http://schemas.microsoft.com/office/drawing/2014/main" id="{822B237A-9564-4023-9CA5-500142C82482}"/>
              </a:ext>
            </a:extLst>
          </p:cNvPr>
          <p:cNvSpPr txBox="1"/>
          <p:nvPr/>
        </p:nvSpPr>
        <p:spPr>
          <a:xfrm>
            <a:off x="7508791" y="4389976"/>
            <a:ext cx="3583032" cy="584775"/>
          </a:xfrm>
          <a:prstGeom prst="rect">
            <a:avLst/>
          </a:prstGeom>
          <a:noFill/>
        </p:spPr>
        <p:txBody>
          <a:bodyPr wrap="none" rtlCol="0">
            <a:spAutoFit/>
          </a:bodyPr>
          <a:lstStyle/>
          <a:p>
            <a:r>
              <a:rPr lang="fr-FR" sz="3200" dirty="0">
                <a:solidFill>
                  <a:schemeClr val="bg1"/>
                </a:solidFill>
              </a:rPr>
              <a:t>2</a:t>
            </a:r>
            <a:r>
              <a:rPr lang="fr-FR" sz="3200" baseline="30000" dirty="0">
                <a:solidFill>
                  <a:schemeClr val="bg1"/>
                </a:solidFill>
              </a:rPr>
              <a:t>nd</a:t>
            </a:r>
            <a:r>
              <a:rPr lang="fr-FR" sz="3200" dirty="0">
                <a:solidFill>
                  <a:schemeClr val="bg1"/>
                </a:solidFill>
              </a:rPr>
              <a:t> Lobe Amplitudes</a:t>
            </a:r>
            <a:endParaRPr lang="en-US" sz="3200" dirty="0">
              <a:solidFill>
                <a:schemeClr val="bg1"/>
              </a:solidFill>
            </a:endParaRPr>
          </a:p>
        </p:txBody>
      </p:sp>
    </p:spTree>
    <p:extLst>
      <p:ext uri="{BB962C8B-B14F-4D97-AF65-F5344CB8AC3E}">
        <p14:creationId xmlns:p14="http://schemas.microsoft.com/office/powerpoint/2010/main" val="39904303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BB705CFB-3DBB-4E12-9E75-E1031F73BC89}"/>
              </a:ext>
            </a:extLst>
          </p:cNvPr>
          <p:cNvPicPr>
            <a:picLocks noChangeAspect="1"/>
          </p:cNvPicPr>
          <p:nvPr/>
        </p:nvPicPr>
        <p:blipFill>
          <a:blip r:embed="rId2"/>
          <a:stretch>
            <a:fillRect/>
          </a:stretch>
        </p:blipFill>
        <p:spPr>
          <a:xfrm>
            <a:off x="129599" y="413377"/>
            <a:ext cx="5966402" cy="6260466"/>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13" name="Rectangle 12">
            <a:extLst>
              <a:ext uri="{FF2B5EF4-FFF2-40B4-BE49-F238E27FC236}">
                <a16:creationId xmlns:a16="http://schemas.microsoft.com/office/drawing/2014/main" id="{D5431577-85BE-4D38-A394-C80C120B876D}"/>
              </a:ext>
            </a:extLst>
          </p:cNvPr>
          <p:cNvSpPr/>
          <p:nvPr/>
        </p:nvSpPr>
        <p:spPr>
          <a:xfrm>
            <a:off x="7161741" y="614973"/>
            <a:ext cx="4629665" cy="739329"/>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BCFC27D-DDB8-4A3A-B872-0C33A8E62A2B}"/>
              </a:ext>
            </a:extLst>
          </p:cNvPr>
          <p:cNvSpPr/>
          <p:nvPr/>
        </p:nvSpPr>
        <p:spPr>
          <a:xfrm>
            <a:off x="129599" y="1230867"/>
            <a:ext cx="4394275" cy="275121"/>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Connecteur droit 14">
            <a:extLst>
              <a:ext uri="{FF2B5EF4-FFF2-40B4-BE49-F238E27FC236}">
                <a16:creationId xmlns:a16="http://schemas.microsoft.com/office/drawing/2014/main" id="{0A0F3563-995B-4CFB-B93A-C7162EB10E9E}"/>
              </a:ext>
            </a:extLst>
          </p:cNvPr>
          <p:cNvCxnSpPr>
            <a:cxnSpLocks/>
            <a:stCxn id="14" idx="3"/>
            <a:endCxn id="13" idx="1"/>
          </p:cNvCxnSpPr>
          <p:nvPr/>
        </p:nvCxnSpPr>
        <p:spPr>
          <a:xfrm flipV="1">
            <a:off x="4523874" y="984638"/>
            <a:ext cx="2637867" cy="38379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9" name="ZoneTexte 18">
            <a:extLst>
              <a:ext uri="{FF2B5EF4-FFF2-40B4-BE49-F238E27FC236}">
                <a16:creationId xmlns:a16="http://schemas.microsoft.com/office/drawing/2014/main" id="{F6793BD1-EE40-4761-8573-1F78FB9686CE}"/>
              </a:ext>
            </a:extLst>
          </p:cNvPr>
          <p:cNvSpPr txBox="1"/>
          <p:nvPr/>
        </p:nvSpPr>
        <p:spPr>
          <a:xfrm>
            <a:off x="7263439" y="688586"/>
            <a:ext cx="4527968" cy="492443"/>
          </a:xfrm>
          <a:prstGeom prst="rect">
            <a:avLst/>
          </a:prstGeom>
          <a:noFill/>
        </p:spPr>
        <p:txBody>
          <a:bodyPr wrap="square" lIns="0" tIns="0" rIns="0" bIns="0" rtlCol="0">
            <a:spAutoFit/>
          </a:bodyPr>
          <a:lstStyle/>
          <a:p>
            <a:r>
              <a:rPr lang="fr-FR" sz="1600" dirty="0" err="1">
                <a:solidFill>
                  <a:schemeClr val="bg1"/>
                </a:solidFill>
              </a:rPr>
              <a:t>From</a:t>
            </a:r>
            <a:r>
              <a:rPr lang="fr-FR" sz="1600" dirty="0">
                <a:solidFill>
                  <a:schemeClr val="bg1"/>
                </a:solidFill>
              </a:rPr>
              <a:t> the </a:t>
            </a:r>
            <a:r>
              <a:rPr lang="fr-FR" sz="1600" dirty="0" err="1">
                <a:solidFill>
                  <a:schemeClr val="bg1"/>
                </a:solidFill>
              </a:rPr>
              <a:t>sharpest</a:t>
            </a:r>
            <a:r>
              <a:rPr lang="fr-FR" sz="1600" dirty="0">
                <a:solidFill>
                  <a:schemeClr val="bg1"/>
                </a:solidFill>
              </a:rPr>
              <a:t> to the </a:t>
            </a:r>
            <a:r>
              <a:rPr lang="fr-FR" sz="1600" dirty="0" err="1">
                <a:solidFill>
                  <a:schemeClr val="bg1"/>
                </a:solidFill>
              </a:rPr>
              <a:t>smoothest</a:t>
            </a:r>
            <a:r>
              <a:rPr lang="fr-FR" sz="1600" dirty="0">
                <a:solidFill>
                  <a:schemeClr val="bg1"/>
                </a:solidFill>
              </a:rPr>
              <a:t>:</a:t>
            </a:r>
          </a:p>
          <a:p>
            <a:r>
              <a:rPr lang="fr-FR" sz="1600" dirty="0">
                <a:solidFill>
                  <a:schemeClr val="bg1"/>
                </a:solidFill>
              </a:rPr>
              <a:t>Ring, Uniform </a:t>
            </a:r>
            <a:r>
              <a:rPr lang="fr-FR" sz="1600" dirty="0" err="1">
                <a:solidFill>
                  <a:schemeClr val="bg1"/>
                </a:solidFill>
              </a:rPr>
              <a:t>disk</a:t>
            </a:r>
            <a:r>
              <a:rPr lang="fr-FR" sz="1600" dirty="0">
                <a:solidFill>
                  <a:schemeClr val="bg1"/>
                </a:solidFill>
              </a:rPr>
              <a:t>, </a:t>
            </a:r>
            <a:r>
              <a:rPr lang="fr-FR" sz="1600" dirty="0" err="1">
                <a:solidFill>
                  <a:schemeClr val="bg1"/>
                </a:solidFill>
              </a:rPr>
              <a:t>Limb-Darkened</a:t>
            </a:r>
            <a:r>
              <a:rPr lang="fr-FR" sz="1600" dirty="0">
                <a:solidFill>
                  <a:schemeClr val="bg1"/>
                </a:solidFill>
              </a:rPr>
              <a:t> </a:t>
            </a:r>
            <a:r>
              <a:rPr lang="fr-FR" sz="1600" dirty="0" err="1">
                <a:solidFill>
                  <a:schemeClr val="bg1"/>
                </a:solidFill>
              </a:rPr>
              <a:t>disk</a:t>
            </a:r>
            <a:r>
              <a:rPr lang="fr-FR" sz="1600" dirty="0">
                <a:solidFill>
                  <a:schemeClr val="bg1"/>
                </a:solidFill>
              </a:rPr>
              <a:t>, </a:t>
            </a:r>
            <a:r>
              <a:rPr lang="fr-FR" sz="1600" dirty="0" err="1">
                <a:solidFill>
                  <a:schemeClr val="bg1"/>
                </a:solidFill>
              </a:rPr>
              <a:t>Gaussian</a:t>
            </a:r>
            <a:endParaRPr lang="en-US" sz="1600" dirty="0">
              <a:solidFill>
                <a:schemeClr val="bg1"/>
              </a:solidFill>
            </a:endParaRPr>
          </a:p>
        </p:txBody>
      </p:sp>
      <p:sp>
        <p:nvSpPr>
          <p:cNvPr id="20" name="Rectangle 19">
            <a:extLst>
              <a:ext uri="{FF2B5EF4-FFF2-40B4-BE49-F238E27FC236}">
                <a16:creationId xmlns:a16="http://schemas.microsoft.com/office/drawing/2014/main" id="{583D21EB-751D-4198-82E1-E2EE4EE2473C}"/>
              </a:ext>
            </a:extLst>
          </p:cNvPr>
          <p:cNvSpPr/>
          <p:nvPr/>
        </p:nvSpPr>
        <p:spPr>
          <a:xfrm>
            <a:off x="129599" y="1512403"/>
            <a:ext cx="5966401" cy="275121"/>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Ellipse 49">
            <a:extLst>
              <a:ext uri="{FF2B5EF4-FFF2-40B4-BE49-F238E27FC236}">
                <a16:creationId xmlns:a16="http://schemas.microsoft.com/office/drawing/2014/main" id="{73833131-E9C4-4221-B4F9-E54C8DA517A4}"/>
              </a:ext>
            </a:extLst>
          </p:cNvPr>
          <p:cNvSpPr/>
          <p:nvPr/>
        </p:nvSpPr>
        <p:spPr>
          <a:xfrm>
            <a:off x="6609538" y="5350745"/>
            <a:ext cx="1104405" cy="1045233"/>
          </a:xfrm>
          <a:prstGeom prst="ellipse">
            <a:avLst/>
          </a:prstGeom>
          <a:noFill/>
          <a:ln w="349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Ellipse 50">
            <a:extLst>
              <a:ext uri="{FF2B5EF4-FFF2-40B4-BE49-F238E27FC236}">
                <a16:creationId xmlns:a16="http://schemas.microsoft.com/office/drawing/2014/main" id="{89F0FBD9-3954-48F5-8FB1-63FF5875EF12}"/>
              </a:ext>
            </a:extLst>
          </p:cNvPr>
          <p:cNvSpPr/>
          <p:nvPr/>
        </p:nvSpPr>
        <p:spPr>
          <a:xfrm>
            <a:off x="9365298" y="5348168"/>
            <a:ext cx="1104405" cy="1045233"/>
          </a:xfrm>
          <a:prstGeom prst="ellipse">
            <a:avLst/>
          </a:prstGeom>
          <a:gradFill>
            <a:gsLst>
              <a:gs pos="0">
                <a:schemeClr val="accent1">
                  <a:lumMod val="5000"/>
                  <a:lumOff val="95000"/>
                </a:schemeClr>
              </a:gs>
              <a:gs pos="100000">
                <a:srgbClr val="223C6C"/>
              </a:gs>
              <a:gs pos="0">
                <a:schemeClr val="accent1"/>
              </a:gs>
            </a:gsLst>
            <a:path path="circle">
              <a:fillToRect l="50000" t="50000" r="50000" b="50000"/>
            </a:path>
          </a:gra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Ellipse 51">
            <a:extLst>
              <a:ext uri="{FF2B5EF4-FFF2-40B4-BE49-F238E27FC236}">
                <a16:creationId xmlns:a16="http://schemas.microsoft.com/office/drawing/2014/main" id="{C3A06EC0-074F-481A-B285-05482D50A625}"/>
              </a:ext>
            </a:extLst>
          </p:cNvPr>
          <p:cNvSpPr/>
          <p:nvPr/>
        </p:nvSpPr>
        <p:spPr>
          <a:xfrm>
            <a:off x="10768747" y="5348168"/>
            <a:ext cx="1104405" cy="1045233"/>
          </a:xfrm>
          <a:prstGeom prst="ellipse">
            <a:avLst/>
          </a:prstGeom>
          <a:gradFill>
            <a:gsLst>
              <a:gs pos="0">
                <a:schemeClr val="accent1">
                  <a:lumMod val="5000"/>
                  <a:lumOff val="95000"/>
                </a:schemeClr>
              </a:gs>
              <a:gs pos="100000">
                <a:schemeClr val="accent1">
                  <a:alpha val="0"/>
                </a:schemeClr>
              </a:gs>
              <a:gs pos="0">
                <a:schemeClr val="accent1"/>
              </a:gs>
            </a:gsLst>
            <a:path path="circle">
              <a:fillToRect l="50000" t="50000" r="50000" b="50000"/>
            </a:path>
          </a:gra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Ellipse 52">
            <a:extLst>
              <a:ext uri="{FF2B5EF4-FFF2-40B4-BE49-F238E27FC236}">
                <a16:creationId xmlns:a16="http://schemas.microsoft.com/office/drawing/2014/main" id="{775362FE-D808-4BE9-A908-1FA31FADC682}"/>
              </a:ext>
            </a:extLst>
          </p:cNvPr>
          <p:cNvSpPr/>
          <p:nvPr/>
        </p:nvSpPr>
        <p:spPr>
          <a:xfrm>
            <a:off x="8012987" y="5350745"/>
            <a:ext cx="1104405" cy="1045233"/>
          </a:xfrm>
          <a:prstGeom prst="ellipse">
            <a:avLst/>
          </a:prstGeom>
          <a:gradFill>
            <a:gsLst>
              <a:gs pos="0">
                <a:schemeClr val="accent1">
                  <a:lumMod val="5000"/>
                  <a:lumOff val="95000"/>
                </a:schemeClr>
              </a:gs>
              <a:gs pos="0">
                <a:schemeClr val="accent1"/>
              </a:gs>
            </a:gsLst>
            <a:path path="circle">
              <a:fillToRect l="50000" t="50000" r="50000" b="50000"/>
            </a:path>
          </a:gra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ZoneTexte 53">
            <a:extLst>
              <a:ext uri="{FF2B5EF4-FFF2-40B4-BE49-F238E27FC236}">
                <a16:creationId xmlns:a16="http://schemas.microsoft.com/office/drawing/2014/main" id="{E1BC7C84-2FC3-4FFA-AC65-E0F07FE6821F}"/>
              </a:ext>
            </a:extLst>
          </p:cNvPr>
          <p:cNvSpPr txBox="1"/>
          <p:nvPr/>
        </p:nvSpPr>
        <p:spPr>
          <a:xfrm>
            <a:off x="8276658" y="6287097"/>
            <a:ext cx="663654" cy="461665"/>
          </a:xfrm>
          <a:prstGeom prst="rect">
            <a:avLst/>
          </a:prstGeom>
          <a:noFill/>
        </p:spPr>
        <p:txBody>
          <a:bodyPr wrap="square" rtlCol="0">
            <a:spAutoFit/>
          </a:bodyPr>
          <a:lstStyle/>
          <a:p>
            <a:r>
              <a:rPr lang="fr-FR" sz="2400" dirty="0">
                <a:solidFill>
                  <a:schemeClr val="bg1"/>
                </a:solidFill>
              </a:rPr>
              <a:t>UD</a:t>
            </a:r>
            <a:endParaRPr lang="en-US" sz="2400" dirty="0">
              <a:solidFill>
                <a:schemeClr val="bg1"/>
              </a:solidFill>
            </a:endParaRPr>
          </a:p>
        </p:txBody>
      </p:sp>
      <p:sp>
        <p:nvSpPr>
          <p:cNvPr id="55" name="ZoneTexte 54">
            <a:extLst>
              <a:ext uri="{FF2B5EF4-FFF2-40B4-BE49-F238E27FC236}">
                <a16:creationId xmlns:a16="http://schemas.microsoft.com/office/drawing/2014/main" id="{3702EDC4-A429-4A6C-A7B7-FE437BE6F0FA}"/>
              </a:ext>
            </a:extLst>
          </p:cNvPr>
          <p:cNvSpPr txBox="1"/>
          <p:nvPr/>
        </p:nvSpPr>
        <p:spPr>
          <a:xfrm>
            <a:off x="9565374" y="6307926"/>
            <a:ext cx="885469" cy="461665"/>
          </a:xfrm>
          <a:prstGeom prst="rect">
            <a:avLst/>
          </a:prstGeom>
          <a:noFill/>
        </p:spPr>
        <p:txBody>
          <a:bodyPr wrap="square" rtlCol="0">
            <a:spAutoFit/>
          </a:bodyPr>
          <a:lstStyle/>
          <a:p>
            <a:r>
              <a:rPr lang="fr-FR" sz="2400" dirty="0">
                <a:solidFill>
                  <a:schemeClr val="bg1"/>
                </a:solidFill>
              </a:rPr>
              <a:t>LDD</a:t>
            </a:r>
            <a:endParaRPr lang="en-US" sz="2400" dirty="0">
              <a:solidFill>
                <a:schemeClr val="bg1"/>
              </a:solidFill>
            </a:endParaRPr>
          </a:p>
        </p:txBody>
      </p:sp>
      <p:sp>
        <p:nvSpPr>
          <p:cNvPr id="56" name="ZoneTexte 55">
            <a:extLst>
              <a:ext uri="{FF2B5EF4-FFF2-40B4-BE49-F238E27FC236}">
                <a16:creationId xmlns:a16="http://schemas.microsoft.com/office/drawing/2014/main" id="{D0F4F4F1-4226-4E19-A63C-663F80E971A1}"/>
              </a:ext>
            </a:extLst>
          </p:cNvPr>
          <p:cNvSpPr txBox="1"/>
          <p:nvPr/>
        </p:nvSpPr>
        <p:spPr>
          <a:xfrm>
            <a:off x="10662853" y="6287098"/>
            <a:ext cx="1828743" cy="461665"/>
          </a:xfrm>
          <a:prstGeom prst="rect">
            <a:avLst/>
          </a:prstGeom>
          <a:noFill/>
        </p:spPr>
        <p:txBody>
          <a:bodyPr wrap="square" rtlCol="0">
            <a:spAutoFit/>
          </a:bodyPr>
          <a:lstStyle/>
          <a:p>
            <a:r>
              <a:rPr lang="fr-FR" sz="2400" dirty="0" err="1">
                <a:solidFill>
                  <a:schemeClr val="bg1"/>
                </a:solidFill>
              </a:rPr>
              <a:t>Gaussian</a:t>
            </a:r>
            <a:endParaRPr lang="en-US" sz="2400" dirty="0">
              <a:solidFill>
                <a:schemeClr val="bg1"/>
              </a:solidFill>
            </a:endParaRPr>
          </a:p>
        </p:txBody>
      </p:sp>
      <p:sp>
        <p:nvSpPr>
          <p:cNvPr id="57" name="ZoneTexte 56">
            <a:extLst>
              <a:ext uri="{FF2B5EF4-FFF2-40B4-BE49-F238E27FC236}">
                <a16:creationId xmlns:a16="http://schemas.microsoft.com/office/drawing/2014/main" id="{0DF43018-D7FB-48C9-9969-98DB3C861DDA}"/>
              </a:ext>
            </a:extLst>
          </p:cNvPr>
          <p:cNvSpPr txBox="1"/>
          <p:nvPr/>
        </p:nvSpPr>
        <p:spPr>
          <a:xfrm>
            <a:off x="6732905" y="6307926"/>
            <a:ext cx="1017662" cy="461665"/>
          </a:xfrm>
          <a:prstGeom prst="rect">
            <a:avLst/>
          </a:prstGeom>
          <a:noFill/>
        </p:spPr>
        <p:txBody>
          <a:bodyPr wrap="square" rtlCol="0">
            <a:spAutoFit/>
          </a:bodyPr>
          <a:lstStyle/>
          <a:p>
            <a:r>
              <a:rPr lang="fr-FR" sz="2400" dirty="0">
                <a:solidFill>
                  <a:schemeClr val="bg1"/>
                </a:solidFill>
              </a:rPr>
              <a:t>Ring</a:t>
            </a:r>
            <a:endParaRPr lang="en-US" sz="2400" dirty="0">
              <a:solidFill>
                <a:schemeClr val="bg1"/>
              </a:solidFill>
            </a:endParaRPr>
          </a:p>
        </p:txBody>
      </p:sp>
      <p:sp>
        <p:nvSpPr>
          <p:cNvPr id="26" name="ZoneTexte 25">
            <a:extLst>
              <a:ext uri="{FF2B5EF4-FFF2-40B4-BE49-F238E27FC236}">
                <a16:creationId xmlns:a16="http://schemas.microsoft.com/office/drawing/2014/main" id="{39D1FCB1-1CF9-4031-8CD3-2D6C182E42DD}"/>
              </a:ext>
            </a:extLst>
          </p:cNvPr>
          <p:cNvSpPr txBox="1"/>
          <p:nvPr/>
        </p:nvSpPr>
        <p:spPr>
          <a:xfrm>
            <a:off x="6853282" y="4929324"/>
            <a:ext cx="800328" cy="461665"/>
          </a:xfrm>
          <a:prstGeom prst="rect">
            <a:avLst/>
          </a:prstGeom>
          <a:noFill/>
        </p:spPr>
        <p:txBody>
          <a:bodyPr wrap="square" rtlCol="0">
            <a:spAutoFit/>
          </a:bodyPr>
          <a:lstStyle/>
          <a:p>
            <a:r>
              <a:rPr lang="fr-FR" sz="2400" dirty="0">
                <a:solidFill>
                  <a:schemeClr val="bg1"/>
                </a:solidFill>
              </a:rPr>
              <a:t>0.4</a:t>
            </a:r>
            <a:endParaRPr lang="en-US" sz="2400" dirty="0">
              <a:solidFill>
                <a:schemeClr val="bg1"/>
              </a:solidFill>
            </a:endParaRPr>
          </a:p>
        </p:txBody>
      </p:sp>
      <p:sp>
        <p:nvSpPr>
          <p:cNvPr id="27" name="ZoneTexte 26">
            <a:extLst>
              <a:ext uri="{FF2B5EF4-FFF2-40B4-BE49-F238E27FC236}">
                <a16:creationId xmlns:a16="http://schemas.microsoft.com/office/drawing/2014/main" id="{1B39811F-ED33-47D4-BF49-761BDFCE5C6A}"/>
              </a:ext>
            </a:extLst>
          </p:cNvPr>
          <p:cNvSpPr txBox="1"/>
          <p:nvPr/>
        </p:nvSpPr>
        <p:spPr>
          <a:xfrm>
            <a:off x="8227616" y="4944172"/>
            <a:ext cx="1017662" cy="461665"/>
          </a:xfrm>
          <a:prstGeom prst="rect">
            <a:avLst/>
          </a:prstGeom>
          <a:noFill/>
        </p:spPr>
        <p:txBody>
          <a:bodyPr wrap="square" rtlCol="0">
            <a:spAutoFit/>
          </a:bodyPr>
          <a:lstStyle/>
          <a:p>
            <a:r>
              <a:rPr lang="fr-FR" sz="2400" dirty="0">
                <a:solidFill>
                  <a:schemeClr val="bg1"/>
                </a:solidFill>
              </a:rPr>
              <a:t>0.13</a:t>
            </a:r>
            <a:endParaRPr lang="en-US" sz="2400" dirty="0">
              <a:solidFill>
                <a:schemeClr val="bg1"/>
              </a:solidFill>
            </a:endParaRPr>
          </a:p>
        </p:txBody>
      </p:sp>
      <p:sp>
        <p:nvSpPr>
          <p:cNvPr id="28" name="ZoneTexte 27">
            <a:extLst>
              <a:ext uri="{FF2B5EF4-FFF2-40B4-BE49-F238E27FC236}">
                <a16:creationId xmlns:a16="http://schemas.microsoft.com/office/drawing/2014/main" id="{927751CA-F212-4179-9CBC-F43AAD4058A5}"/>
              </a:ext>
            </a:extLst>
          </p:cNvPr>
          <p:cNvSpPr txBox="1"/>
          <p:nvPr/>
        </p:nvSpPr>
        <p:spPr>
          <a:xfrm>
            <a:off x="9593166" y="4971978"/>
            <a:ext cx="1017662" cy="461665"/>
          </a:xfrm>
          <a:prstGeom prst="rect">
            <a:avLst/>
          </a:prstGeom>
          <a:noFill/>
        </p:spPr>
        <p:txBody>
          <a:bodyPr wrap="square" rtlCol="0">
            <a:spAutoFit/>
          </a:bodyPr>
          <a:lstStyle/>
          <a:p>
            <a:r>
              <a:rPr lang="fr-FR" sz="2400" dirty="0">
                <a:solidFill>
                  <a:schemeClr val="bg1"/>
                </a:solidFill>
              </a:rPr>
              <a:t>0.09</a:t>
            </a:r>
            <a:endParaRPr lang="en-US" sz="2400" dirty="0">
              <a:solidFill>
                <a:schemeClr val="bg1"/>
              </a:solidFill>
            </a:endParaRPr>
          </a:p>
        </p:txBody>
      </p:sp>
      <p:sp>
        <p:nvSpPr>
          <p:cNvPr id="29" name="ZoneTexte 28">
            <a:extLst>
              <a:ext uri="{FF2B5EF4-FFF2-40B4-BE49-F238E27FC236}">
                <a16:creationId xmlns:a16="http://schemas.microsoft.com/office/drawing/2014/main" id="{A3FE72E7-6EC0-400B-85D6-DE4585922B82}"/>
              </a:ext>
            </a:extLst>
          </p:cNvPr>
          <p:cNvSpPr txBox="1"/>
          <p:nvPr/>
        </p:nvSpPr>
        <p:spPr>
          <a:xfrm>
            <a:off x="11139169" y="4944172"/>
            <a:ext cx="475447" cy="461665"/>
          </a:xfrm>
          <a:prstGeom prst="rect">
            <a:avLst/>
          </a:prstGeom>
          <a:noFill/>
        </p:spPr>
        <p:txBody>
          <a:bodyPr wrap="square" rtlCol="0">
            <a:spAutoFit/>
          </a:bodyPr>
          <a:lstStyle/>
          <a:p>
            <a:r>
              <a:rPr lang="fr-FR" sz="2400" dirty="0">
                <a:solidFill>
                  <a:schemeClr val="bg1"/>
                </a:solidFill>
              </a:rPr>
              <a:t>0</a:t>
            </a:r>
            <a:endParaRPr lang="en-US" sz="2400" dirty="0">
              <a:solidFill>
                <a:schemeClr val="bg1"/>
              </a:solidFill>
            </a:endParaRPr>
          </a:p>
        </p:txBody>
      </p:sp>
      <p:sp>
        <p:nvSpPr>
          <p:cNvPr id="30" name="ZoneTexte 29">
            <a:extLst>
              <a:ext uri="{FF2B5EF4-FFF2-40B4-BE49-F238E27FC236}">
                <a16:creationId xmlns:a16="http://schemas.microsoft.com/office/drawing/2014/main" id="{822B237A-9564-4023-9CA5-500142C82482}"/>
              </a:ext>
            </a:extLst>
          </p:cNvPr>
          <p:cNvSpPr txBox="1"/>
          <p:nvPr/>
        </p:nvSpPr>
        <p:spPr>
          <a:xfrm>
            <a:off x="7508791" y="4389976"/>
            <a:ext cx="3583032" cy="584775"/>
          </a:xfrm>
          <a:prstGeom prst="rect">
            <a:avLst/>
          </a:prstGeom>
          <a:noFill/>
        </p:spPr>
        <p:txBody>
          <a:bodyPr wrap="none" rtlCol="0">
            <a:spAutoFit/>
          </a:bodyPr>
          <a:lstStyle/>
          <a:p>
            <a:r>
              <a:rPr lang="fr-FR" sz="3200" dirty="0">
                <a:solidFill>
                  <a:schemeClr val="bg1"/>
                </a:solidFill>
              </a:rPr>
              <a:t>2</a:t>
            </a:r>
            <a:r>
              <a:rPr lang="fr-FR" sz="3200" baseline="30000" dirty="0">
                <a:solidFill>
                  <a:schemeClr val="bg1"/>
                </a:solidFill>
              </a:rPr>
              <a:t>nd</a:t>
            </a:r>
            <a:r>
              <a:rPr lang="fr-FR" sz="3200" dirty="0">
                <a:solidFill>
                  <a:schemeClr val="bg1"/>
                </a:solidFill>
              </a:rPr>
              <a:t> Lobe Amplitudes</a:t>
            </a:r>
            <a:endParaRPr lang="en-US" sz="3200" dirty="0">
              <a:solidFill>
                <a:schemeClr val="bg1"/>
              </a:solidFill>
            </a:endParaRPr>
          </a:p>
        </p:txBody>
      </p:sp>
      <p:sp>
        <p:nvSpPr>
          <p:cNvPr id="31" name="Rectangle 30">
            <a:extLst>
              <a:ext uri="{FF2B5EF4-FFF2-40B4-BE49-F238E27FC236}">
                <a16:creationId xmlns:a16="http://schemas.microsoft.com/office/drawing/2014/main" id="{858C5C9C-C24E-431F-88B3-4F5A50BF866D}"/>
              </a:ext>
            </a:extLst>
          </p:cNvPr>
          <p:cNvSpPr/>
          <p:nvPr/>
        </p:nvSpPr>
        <p:spPr>
          <a:xfrm>
            <a:off x="7161741" y="1516306"/>
            <a:ext cx="4629665" cy="632254"/>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2" name="Connecteur droit 31">
            <a:extLst>
              <a:ext uri="{FF2B5EF4-FFF2-40B4-BE49-F238E27FC236}">
                <a16:creationId xmlns:a16="http://schemas.microsoft.com/office/drawing/2014/main" id="{2DB80F98-79C5-43E5-99B2-0EABD4D49579}"/>
              </a:ext>
            </a:extLst>
          </p:cNvPr>
          <p:cNvCxnSpPr>
            <a:cxnSpLocks/>
            <a:endCxn id="31" idx="1"/>
          </p:cNvCxnSpPr>
          <p:nvPr/>
        </p:nvCxnSpPr>
        <p:spPr>
          <a:xfrm>
            <a:off x="6096000" y="1649964"/>
            <a:ext cx="1065741" cy="18246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3" name="ZoneTexte 32">
            <a:extLst>
              <a:ext uri="{FF2B5EF4-FFF2-40B4-BE49-F238E27FC236}">
                <a16:creationId xmlns:a16="http://schemas.microsoft.com/office/drawing/2014/main" id="{2184ABCF-0205-4C2F-BA17-720FFC167245}"/>
              </a:ext>
            </a:extLst>
          </p:cNvPr>
          <p:cNvSpPr txBox="1"/>
          <p:nvPr/>
        </p:nvSpPr>
        <p:spPr>
          <a:xfrm>
            <a:off x="7217332" y="1599600"/>
            <a:ext cx="4527968" cy="492443"/>
          </a:xfrm>
          <a:prstGeom prst="rect">
            <a:avLst/>
          </a:prstGeom>
          <a:noFill/>
        </p:spPr>
        <p:txBody>
          <a:bodyPr wrap="square" lIns="0" tIns="0" rIns="0" bIns="0" rtlCol="0">
            <a:spAutoFit/>
          </a:bodyPr>
          <a:lstStyle/>
          <a:p>
            <a:pPr algn="ctr"/>
            <a:r>
              <a:rPr lang="fr-FR" sz="1600" dirty="0" err="1">
                <a:solidFill>
                  <a:schemeClr val="bg1"/>
                </a:solidFill>
              </a:rPr>
              <a:t>Sharpness</a:t>
            </a:r>
            <a:r>
              <a:rPr lang="fr-FR" sz="1600" dirty="0">
                <a:solidFill>
                  <a:schemeClr val="bg1"/>
                </a:solidFill>
              </a:rPr>
              <a:t> in image </a:t>
            </a:r>
            <a:r>
              <a:rPr lang="fr-FR" sz="1600" dirty="0">
                <a:solidFill>
                  <a:schemeClr val="bg1"/>
                </a:solidFill>
                <a:sym typeface="Wingdings" panose="05000000000000000000" pitchFamily="2" charset="2"/>
              </a:rPr>
              <a:t></a:t>
            </a:r>
            <a:r>
              <a:rPr lang="fr-FR" sz="1600" dirty="0">
                <a:solidFill>
                  <a:schemeClr val="bg1"/>
                </a:solidFill>
              </a:rPr>
              <a:t> </a:t>
            </a:r>
            <a:r>
              <a:rPr lang="fr-FR" sz="1600" dirty="0" err="1">
                <a:solidFill>
                  <a:schemeClr val="bg1"/>
                </a:solidFill>
              </a:rPr>
              <a:t>higher</a:t>
            </a:r>
            <a:r>
              <a:rPr lang="fr-FR" sz="1600" dirty="0">
                <a:solidFill>
                  <a:schemeClr val="bg1"/>
                </a:solidFill>
              </a:rPr>
              <a:t> lobes in FT</a:t>
            </a:r>
          </a:p>
          <a:p>
            <a:pPr algn="ctr"/>
            <a:r>
              <a:rPr lang="fr-FR" sz="1600" dirty="0">
                <a:solidFill>
                  <a:schemeClr val="bg1"/>
                </a:solidFill>
              </a:rPr>
              <a:t>Ring = 0.4 UD = 0.13  LDD = 0.09 Gauss. = 0</a:t>
            </a:r>
            <a:endParaRPr lang="en-US" sz="1600" dirty="0">
              <a:solidFill>
                <a:schemeClr val="bg1"/>
              </a:solidFill>
            </a:endParaRPr>
          </a:p>
        </p:txBody>
      </p:sp>
    </p:spTree>
    <p:extLst>
      <p:ext uri="{BB962C8B-B14F-4D97-AF65-F5344CB8AC3E}">
        <p14:creationId xmlns:p14="http://schemas.microsoft.com/office/powerpoint/2010/main" val="15890891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BB705CFB-3DBB-4E12-9E75-E1031F73BC89}"/>
              </a:ext>
            </a:extLst>
          </p:cNvPr>
          <p:cNvPicPr>
            <a:picLocks noChangeAspect="1"/>
          </p:cNvPicPr>
          <p:nvPr/>
        </p:nvPicPr>
        <p:blipFill>
          <a:blip r:embed="rId2"/>
          <a:stretch>
            <a:fillRect/>
          </a:stretch>
        </p:blipFill>
        <p:spPr>
          <a:xfrm>
            <a:off x="129599" y="413377"/>
            <a:ext cx="5966402" cy="6260466"/>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13" name="Rectangle 12">
            <a:extLst>
              <a:ext uri="{FF2B5EF4-FFF2-40B4-BE49-F238E27FC236}">
                <a16:creationId xmlns:a16="http://schemas.microsoft.com/office/drawing/2014/main" id="{D5431577-85BE-4D38-A394-C80C120B876D}"/>
              </a:ext>
            </a:extLst>
          </p:cNvPr>
          <p:cNvSpPr/>
          <p:nvPr/>
        </p:nvSpPr>
        <p:spPr>
          <a:xfrm>
            <a:off x="7161741" y="614973"/>
            <a:ext cx="4629665" cy="739329"/>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BCFC27D-DDB8-4A3A-B872-0C33A8E62A2B}"/>
              </a:ext>
            </a:extLst>
          </p:cNvPr>
          <p:cNvSpPr/>
          <p:nvPr/>
        </p:nvSpPr>
        <p:spPr>
          <a:xfrm>
            <a:off x="129599" y="1230867"/>
            <a:ext cx="4394275" cy="275121"/>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Connecteur droit 14">
            <a:extLst>
              <a:ext uri="{FF2B5EF4-FFF2-40B4-BE49-F238E27FC236}">
                <a16:creationId xmlns:a16="http://schemas.microsoft.com/office/drawing/2014/main" id="{0A0F3563-995B-4CFB-B93A-C7162EB10E9E}"/>
              </a:ext>
            </a:extLst>
          </p:cNvPr>
          <p:cNvCxnSpPr>
            <a:cxnSpLocks/>
            <a:stCxn id="14" idx="3"/>
            <a:endCxn id="13" idx="1"/>
          </p:cNvCxnSpPr>
          <p:nvPr/>
        </p:nvCxnSpPr>
        <p:spPr>
          <a:xfrm flipV="1">
            <a:off x="4523874" y="984638"/>
            <a:ext cx="2637867" cy="38379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9" name="ZoneTexte 18">
            <a:extLst>
              <a:ext uri="{FF2B5EF4-FFF2-40B4-BE49-F238E27FC236}">
                <a16:creationId xmlns:a16="http://schemas.microsoft.com/office/drawing/2014/main" id="{F6793BD1-EE40-4761-8573-1F78FB9686CE}"/>
              </a:ext>
            </a:extLst>
          </p:cNvPr>
          <p:cNvSpPr txBox="1"/>
          <p:nvPr/>
        </p:nvSpPr>
        <p:spPr>
          <a:xfrm>
            <a:off x="7263439" y="688586"/>
            <a:ext cx="4527968" cy="492443"/>
          </a:xfrm>
          <a:prstGeom prst="rect">
            <a:avLst/>
          </a:prstGeom>
          <a:noFill/>
        </p:spPr>
        <p:txBody>
          <a:bodyPr wrap="square" lIns="0" tIns="0" rIns="0" bIns="0" rtlCol="0">
            <a:spAutoFit/>
          </a:bodyPr>
          <a:lstStyle/>
          <a:p>
            <a:r>
              <a:rPr lang="fr-FR" sz="1600" dirty="0" err="1">
                <a:solidFill>
                  <a:schemeClr val="bg1"/>
                </a:solidFill>
              </a:rPr>
              <a:t>From</a:t>
            </a:r>
            <a:r>
              <a:rPr lang="fr-FR" sz="1600" dirty="0">
                <a:solidFill>
                  <a:schemeClr val="bg1"/>
                </a:solidFill>
              </a:rPr>
              <a:t> the </a:t>
            </a:r>
            <a:r>
              <a:rPr lang="fr-FR" sz="1600" dirty="0" err="1">
                <a:solidFill>
                  <a:schemeClr val="bg1"/>
                </a:solidFill>
              </a:rPr>
              <a:t>sharpest</a:t>
            </a:r>
            <a:r>
              <a:rPr lang="fr-FR" sz="1600" dirty="0">
                <a:solidFill>
                  <a:schemeClr val="bg1"/>
                </a:solidFill>
              </a:rPr>
              <a:t> to the </a:t>
            </a:r>
            <a:r>
              <a:rPr lang="fr-FR" sz="1600" dirty="0" err="1">
                <a:solidFill>
                  <a:schemeClr val="bg1"/>
                </a:solidFill>
              </a:rPr>
              <a:t>smoothest</a:t>
            </a:r>
            <a:r>
              <a:rPr lang="fr-FR" sz="1600" dirty="0">
                <a:solidFill>
                  <a:schemeClr val="bg1"/>
                </a:solidFill>
              </a:rPr>
              <a:t>:</a:t>
            </a:r>
          </a:p>
          <a:p>
            <a:r>
              <a:rPr lang="fr-FR" sz="1600" dirty="0">
                <a:solidFill>
                  <a:schemeClr val="bg1"/>
                </a:solidFill>
              </a:rPr>
              <a:t>Ring, Uniform </a:t>
            </a:r>
            <a:r>
              <a:rPr lang="fr-FR" sz="1600" dirty="0" err="1">
                <a:solidFill>
                  <a:schemeClr val="bg1"/>
                </a:solidFill>
              </a:rPr>
              <a:t>disk</a:t>
            </a:r>
            <a:r>
              <a:rPr lang="fr-FR" sz="1600" dirty="0">
                <a:solidFill>
                  <a:schemeClr val="bg1"/>
                </a:solidFill>
              </a:rPr>
              <a:t>, </a:t>
            </a:r>
            <a:r>
              <a:rPr lang="fr-FR" sz="1600" dirty="0" err="1">
                <a:solidFill>
                  <a:schemeClr val="bg1"/>
                </a:solidFill>
              </a:rPr>
              <a:t>Limb-Darkened</a:t>
            </a:r>
            <a:r>
              <a:rPr lang="fr-FR" sz="1600" dirty="0">
                <a:solidFill>
                  <a:schemeClr val="bg1"/>
                </a:solidFill>
              </a:rPr>
              <a:t> </a:t>
            </a:r>
            <a:r>
              <a:rPr lang="fr-FR" sz="1600" dirty="0" err="1">
                <a:solidFill>
                  <a:schemeClr val="bg1"/>
                </a:solidFill>
              </a:rPr>
              <a:t>disk</a:t>
            </a:r>
            <a:r>
              <a:rPr lang="fr-FR" sz="1600" dirty="0">
                <a:solidFill>
                  <a:schemeClr val="bg1"/>
                </a:solidFill>
              </a:rPr>
              <a:t>, </a:t>
            </a:r>
            <a:r>
              <a:rPr lang="fr-FR" sz="1600" dirty="0" err="1">
                <a:solidFill>
                  <a:schemeClr val="bg1"/>
                </a:solidFill>
              </a:rPr>
              <a:t>Gaussian</a:t>
            </a:r>
            <a:endParaRPr lang="en-US" sz="1600" dirty="0">
              <a:solidFill>
                <a:schemeClr val="bg1"/>
              </a:solidFill>
            </a:endParaRPr>
          </a:p>
        </p:txBody>
      </p:sp>
      <p:sp>
        <p:nvSpPr>
          <p:cNvPr id="20" name="Rectangle 19">
            <a:extLst>
              <a:ext uri="{FF2B5EF4-FFF2-40B4-BE49-F238E27FC236}">
                <a16:creationId xmlns:a16="http://schemas.microsoft.com/office/drawing/2014/main" id="{583D21EB-751D-4198-82E1-E2EE4EE2473C}"/>
              </a:ext>
            </a:extLst>
          </p:cNvPr>
          <p:cNvSpPr/>
          <p:nvPr/>
        </p:nvSpPr>
        <p:spPr>
          <a:xfrm>
            <a:off x="129599" y="1512403"/>
            <a:ext cx="5966401" cy="275121"/>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FF5B243-1810-445C-82DF-C46823BFD27E}"/>
              </a:ext>
            </a:extLst>
          </p:cNvPr>
          <p:cNvSpPr/>
          <p:nvPr/>
        </p:nvSpPr>
        <p:spPr>
          <a:xfrm>
            <a:off x="129599" y="2413662"/>
            <a:ext cx="5966401" cy="419095"/>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87EB27C6-9176-4E4A-8DBB-49AB080E71E4}"/>
              </a:ext>
            </a:extLst>
          </p:cNvPr>
          <p:cNvSpPr/>
          <p:nvPr/>
        </p:nvSpPr>
        <p:spPr>
          <a:xfrm>
            <a:off x="7161741" y="1516306"/>
            <a:ext cx="4629665" cy="632254"/>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7" name="Connecteur droit 26">
            <a:extLst>
              <a:ext uri="{FF2B5EF4-FFF2-40B4-BE49-F238E27FC236}">
                <a16:creationId xmlns:a16="http://schemas.microsoft.com/office/drawing/2014/main" id="{A35A166C-1A33-43EC-A6ED-EB62E25447CA}"/>
              </a:ext>
            </a:extLst>
          </p:cNvPr>
          <p:cNvCxnSpPr>
            <a:cxnSpLocks/>
            <a:stCxn id="20" idx="3"/>
            <a:endCxn id="26" idx="1"/>
          </p:cNvCxnSpPr>
          <p:nvPr/>
        </p:nvCxnSpPr>
        <p:spPr>
          <a:xfrm>
            <a:off x="6096000" y="1649964"/>
            <a:ext cx="1065741" cy="18246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8" name="ZoneTexte 37">
            <a:extLst>
              <a:ext uri="{FF2B5EF4-FFF2-40B4-BE49-F238E27FC236}">
                <a16:creationId xmlns:a16="http://schemas.microsoft.com/office/drawing/2014/main" id="{950731D5-B45A-4741-980D-92EFC496BF0D}"/>
              </a:ext>
            </a:extLst>
          </p:cNvPr>
          <p:cNvSpPr txBox="1"/>
          <p:nvPr/>
        </p:nvSpPr>
        <p:spPr>
          <a:xfrm>
            <a:off x="7217332" y="1599600"/>
            <a:ext cx="4527968" cy="492443"/>
          </a:xfrm>
          <a:prstGeom prst="rect">
            <a:avLst/>
          </a:prstGeom>
          <a:noFill/>
        </p:spPr>
        <p:txBody>
          <a:bodyPr wrap="square" lIns="0" tIns="0" rIns="0" bIns="0" rtlCol="0">
            <a:spAutoFit/>
          </a:bodyPr>
          <a:lstStyle/>
          <a:p>
            <a:pPr algn="ctr"/>
            <a:r>
              <a:rPr lang="fr-FR" sz="1600" dirty="0" err="1">
                <a:solidFill>
                  <a:schemeClr val="bg1"/>
                </a:solidFill>
              </a:rPr>
              <a:t>Sharpness</a:t>
            </a:r>
            <a:r>
              <a:rPr lang="fr-FR" sz="1600" dirty="0">
                <a:solidFill>
                  <a:schemeClr val="bg1"/>
                </a:solidFill>
              </a:rPr>
              <a:t> in image </a:t>
            </a:r>
            <a:r>
              <a:rPr lang="fr-FR" sz="1600" dirty="0">
                <a:solidFill>
                  <a:schemeClr val="bg1"/>
                </a:solidFill>
                <a:sym typeface="Wingdings" panose="05000000000000000000" pitchFamily="2" charset="2"/>
              </a:rPr>
              <a:t></a:t>
            </a:r>
            <a:r>
              <a:rPr lang="fr-FR" sz="1600" dirty="0">
                <a:solidFill>
                  <a:schemeClr val="bg1"/>
                </a:solidFill>
              </a:rPr>
              <a:t> </a:t>
            </a:r>
            <a:r>
              <a:rPr lang="fr-FR" sz="1600" dirty="0" err="1">
                <a:solidFill>
                  <a:schemeClr val="bg1"/>
                </a:solidFill>
              </a:rPr>
              <a:t>higher</a:t>
            </a:r>
            <a:r>
              <a:rPr lang="fr-FR" sz="1600" dirty="0">
                <a:solidFill>
                  <a:schemeClr val="bg1"/>
                </a:solidFill>
              </a:rPr>
              <a:t> lobes in FT</a:t>
            </a:r>
          </a:p>
          <a:p>
            <a:pPr algn="ctr"/>
            <a:r>
              <a:rPr lang="fr-FR" sz="1600" dirty="0">
                <a:solidFill>
                  <a:schemeClr val="bg1"/>
                </a:solidFill>
              </a:rPr>
              <a:t>Ring = 0.4 UD = 0.13  LDD = 0.09 Gauss. = 0</a:t>
            </a:r>
            <a:endParaRPr lang="en-US" sz="1600" dirty="0">
              <a:solidFill>
                <a:schemeClr val="bg1"/>
              </a:solidFill>
            </a:endParaRPr>
          </a:p>
        </p:txBody>
      </p:sp>
    </p:spTree>
    <p:extLst>
      <p:ext uri="{BB962C8B-B14F-4D97-AF65-F5344CB8AC3E}">
        <p14:creationId xmlns:p14="http://schemas.microsoft.com/office/powerpoint/2010/main" val="22253122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BB705CFB-3DBB-4E12-9E75-E1031F73BC89}"/>
              </a:ext>
            </a:extLst>
          </p:cNvPr>
          <p:cNvPicPr>
            <a:picLocks noChangeAspect="1"/>
          </p:cNvPicPr>
          <p:nvPr/>
        </p:nvPicPr>
        <p:blipFill>
          <a:blip r:embed="rId2"/>
          <a:stretch>
            <a:fillRect/>
          </a:stretch>
        </p:blipFill>
        <p:spPr>
          <a:xfrm>
            <a:off x="129599" y="413377"/>
            <a:ext cx="5966402" cy="6260466"/>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13" name="Rectangle 12">
            <a:extLst>
              <a:ext uri="{FF2B5EF4-FFF2-40B4-BE49-F238E27FC236}">
                <a16:creationId xmlns:a16="http://schemas.microsoft.com/office/drawing/2014/main" id="{D5431577-85BE-4D38-A394-C80C120B876D}"/>
              </a:ext>
            </a:extLst>
          </p:cNvPr>
          <p:cNvSpPr/>
          <p:nvPr/>
        </p:nvSpPr>
        <p:spPr>
          <a:xfrm>
            <a:off x="7161741" y="614973"/>
            <a:ext cx="4629665" cy="739329"/>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BCFC27D-DDB8-4A3A-B872-0C33A8E62A2B}"/>
              </a:ext>
            </a:extLst>
          </p:cNvPr>
          <p:cNvSpPr/>
          <p:nvPr/>
        </p:nvSpPr>
        <p:spPr>
          <a:xfrm>
            <a:off x="129599" y="1230867"/>
            <a:ext cx="4394275" cy="275121"/>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Connecteur droit 14">
            <a:extLst>
              <a:ext uri="{FF2B5EF4-FFF2-40B4-BE49-F238E27FC236}">
                <a16:creationId xmlns:a16="http://schemas.microsoft.com/office/drawing/2014/main" id="{0A0F3563-995B-4CFB-B93A-C7162EB10E9E}"/>
              </a:ext>
            </a:extLst>
          </p:cNvPr>
          <p:cNvCxnSpPr>
            <a:cxnSpLocks/>
            <a:stCxn id="14" idx="3"/>
            <a:endCxn id="13" idx="1"/>
          </p:cNvCxnSpPr>
          <p:nvPr/>
        </p:nvCxnSpPr>
        <p:spPr>
          <a:xfrm flipV="1">
            <a:off x="4523874" y="984638"/>
            <a:ext cx="2637867" cy="38379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9" name="ZoneTexte 18">
            <a:extLst>
              <a:ext uri="{FF2B5EF4-FFF2-40B4-BE49-F238E27FC236}">
                <a16:creationId xmlns:a16="http://schemas.microsoft.com/office/drawing/2014/main" id="{F6793BD1-EE40-4761-8573-1F78FB9686CE}"/>
              </a:ext>
            </a:extLst>
          </p:cNvPr>
          <p:cNvSpPr txBox="1"/>
          <p:nvPr/>
        </p:nvSpPr>
        <p:spPr>
          <a:xfrm>
            <a:off x="7263439" y="688586"/>
            <a:ext cx="4527968" cy="492443"/>
          </a:xfrm>
          <a:prstGeom prst="rect">
            <a:avLst/>
          </a:prstGeom>
          <a:noFill/>
        </p:spPr>
        <p:txBody>
          <a:bodyPr wrap="square" lIns="0" tIns="0" rIns="0" bIns="0" rtlCol="0">
            <a:spAutoFit/>
          </a:bodyPr>
          <a:lstStyle/>
          <a:p>
            <a:r>
              <a:rPr lang="fr-FR" sz="1600" dirty="0" err="1">
                <a:solidFill>
                  <a:schemeClr val="bg1"/>
                </a:solidFill>
              </a:rPr>
              <a:t>From</a:t>
            </a:r>
            <a:r>
              <a:rPr lang="fr-FR" sz="1600" dirty="0">
                <a:solidFill>
                  <a:schemeClr val="bg1"/>
                </a:solidFill>
              </a:rPr>
              <a:t> the </a:t>
            </a:r>
            <a:r>
              <a:rPr lang="fr-FR" sz="1600" dirty="0" err="1">
                <a:solidFill>
                  <a:schemeClr val="bg1"/>
                </a:solidFill>
              </a:rPr>
              <a:t>sharpest</a:t>
            </a:r>
            <a:r>
              <a:rPr lang="fr-FR" sz="1600" dirty="0">
                <a:solidFill>
                  <a:schemeClr val="bg1"/>
                </a:solidFill>
              </a:rPr>
              <a:t> to the </a:t>
            </a:r>
            <a:r>
              <a:rPr lang="fr-FR" sz="1600" dirty="0" err="1">
                <a:solidFill>
                  <a:schemeClr val="bg1"/>
                </a:solidFill>
              </a:rPr>
              <a:t>smoothest</a:t>
            </a:r>
            <a:r>
              <a:rPr lang="fr-FR" sz="1600" dirty="0">
                <a:solidFill>
                  <a:schemeClr val="bg1"/>
                </a:solidFill>
              </a:rPr>
              <a:t>:</a:t>
            </a:r>
          </a:p>
          <a:p>
            <a:r>
              <a:rPr lang="fr-FR" sz="1600" dirty="0">
                <a:solidFill>
                  <a:schemeClr val="bg1"/>
                </a:solidFill>
              </a:rPr>
              <a:t>Ring, Uniform </a:t>
            </a:r>
            <a:r>
              <a:rPr lang="fr-FR" sz="1600" dirty="0" err="1">
                <a:solidFill>
                  <a:schemeClr val="bg1"/>
                </a:solidFill>
              </a:rPr>
              <a:t>disk</a:t>
            </a:r>
            <a:r>
              <a:rPr lang="fr-FR" sz="1600" dirty="0">
                <a:solidFill>
                  <a:schemeClr val="bg1"/>
                </a:solidFill>
              </a:rPr>
              <a:t>, </a:t>
            </a:r>
            <a:r>
              <a:rPr lang="fr-FR" sz="1600" dirty="0" err="1">
                <a:solidFill>
                  <a:schemeClr val="bg1"/>
                </a:solidFill>
              </a:rPr>
              <a:t>Limb-Darkened</a:t>
            </a:r>
            <a:r>
              <a:rPr lang="fr-FR" sz="1600" dirty="0">
                <a:solidFill>
                  <a:schemeClr val="bg1"/>
                </a:solidFill>
              </a:rPr>
              <a:t> </a:t>
            </a:r>
            <a:r>
              <a:rPr lang="fr-FR" sz="1600" dirty="0" err="1">
                <a:solidFill>
                  <a:schemeClr val="bg1"/>
                </a:solidFill>
              </a:rPr>
              <a:t>disk</a:t>
            </a:r>
            <a:r>
              <a:rPr lang="fr-FR" sz="1600" dirty="0">
                <a:solidFill>
                  <a:schemeClr val="bg1"/>
                </a:solidFill>
              </a:rPr>
              <a:t>, </a:t>
            </a:r>
            <a:r>
              <a:rPr lang="fr-FR" sz="1600" dirty="0" err="1">
                <a:solidFill>
                  <a:schemeClr val="bg1"/>
                </a:solidFill>
              </a:rPr>
              <a:t>Gaussian</a:t>
            </a:r>
            <a:endParaRPr lang="en-US" sz="1600" dirty="0">
              <a:solidFill>
                <a:schemeClr val="bg1"/>
              </a:solidFill>
            </a:endParaRPr>
          </a:p>
        </p:txBody>
      </p:sp>
      <p:sp>
        <p:nvSpPr>
          <p:cNvPr id="20" name="Rectangle 19">
            <a:extLst>
              <a:ext uri="{FF2B5EF4-FFF2-40B4-BE49-F238E27FC236}">
                <a16:creationId xmlns:a16="http://schemas.microsoft.com/office/drawing/2014/main" id="{583D21EB-751D-4198-82E1-E2EE4EE2473C}"/>
              </a:ext>
            </a:extLst>
          </p:cNvPr>
          <p:cNvSpPr/>
          <p:nvPr/>
        </p:nvSpPr>
        <p:spPr>
          <a:xfrm>
            <a:off x="129599" y="1512403"/>
            <a:ext cx="5966401" cy="275121"/>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FF5B243-1810-445C-82DF-C46823BFD27E}"/>
              </a:ext>
            </a:extLst>
          </p:cNvPr>
          <p:cNvSpPr/>
          <p:nvPr/>
        </p:nvSpPr>
        <p:spPr>
          <a:xfrm>
            <a:off x="129599" y="2413662"/>
            <a:ext cx="5966401" cy="419095"/>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87EB27C6-9176-4E4A-8DBB-49AB080E71E4}"/>
              </a:ext>
            </a:extLst>
          </p:cNvPr>
          <p:cNvSpPr/>
          <p:nvPr/>
        </p:nvSpPr>
        <p:spPr>
          <a:xfrm>
            <a:off x="7161741" y="1516306"/>
            <a:ext cx="4629665" cy="632254"/>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7" name="Connecteur droit 26">
            <a:extLst>
              <a:ext uri="{FF2B5EF4-FFF2-40B4-BE49-F238E27FC236}">
                <a16:creationId xmlns:a16="http://schemas.microsoft.com/office/drawing/2014/main" id="{A35A166C-1A33-43EC-A6ED-EB62E25447CA}"/>
              </a:ext>
            </a:extLst>
          </p:cNvPr>
          <p:cNvCxnSpPr>
            <a:cxnSpLocks/>
            <a:stCxn id="20" idx="3"/>
            <a:endCxn id="26" idx="1"/>
          </p:cNvCxnSpPr>
          <p:nvPr/>
        </p:nvCxnSpPr>
        <p:spPr>
          <a:xfrm>
            <a:off x="6096000" y="1649964"/>
            <a:ext cx="1065741" cy="18246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F78E3EA7-C3B5-43E9-A28E-4DD1BB3D3BDA}"/>
              </a:ext>
            </a:extLst>
          </p:cNvPr>
          <p:cNvSpPr/>
          <p:nvPr/>
        </p:nvSpPr>
        <p:spPr>
          <a:xfrm>
            <a:off x="7166484" y="2358334"/>
            <a:ext cx="4629665" cy="663270"/>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Connecteur droit 28">
            <a:extLst>
              <a:ext uri="{FF2B5EF4-FFF2-40B4-BE49-F238E27FC236}">
                <a16:creationId xmlns:a16="http://schemas.microsoft.com/office/drawing/2014/main" id="{321D4074-B5EA-47C0-8274-9D8F6585CC9C}"/>
              </a:ext>
            </a:extLst>
          </p:cNvPr>
          <p:cNvCxnSpPr>
            <a:cxnSpLocks/>
            <a:stCxn id="21" idx="3"/>
            <a:endCxn id="28" idx="1"/>
          </p:cNvCxnSpPr>
          <p:nvPr/>
        </p:nvCxnSpPr>
        <p:spPr>
          <a:xfrm>
            <a:off x="6096000" y="2623210"/>
            <a:ext cx="1070484" cy="6675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8" name="ZoneTexte 37">
            <a:extLst>
              <a:ext uri="{FF2B5EF4-FFF2-40B4-BE49-F238E27FC236}">
                <a16:creationId xmlns:a16="http://schemas.microsoft.com/office/drawing/2014/main" id="{950731D5-B45A-4741-980D-92EFC496BF0D}"/>
              </a:ext>
            </a:extLst>
          </p:cNvPr>
          <p:cNvSpPr txBox="1"/>
          <p:nvPr/>
        </p:nvSpPr>
        <p:spPr>
          <a:xfrm>
            <a:off x="7217332" y="1599600"/>
            <a:ext cx="4527968" cy="492443"/>
          </a:xfrm>
          <a:prstGeom prst="rect">
            <a:avLst/>
          </a:prstGeom>
          <a:noFill/>
        </p:spPr>
        <p:txBody>
          <a:bodyPr wrap="square" lIns="0" tIns="0" rIns="0" bIns="0" rtlCol="0">
            <a:spAutoFit/>
          </a:bodyPr>
          <a:lstStyle/>
          <a:p>
            <a:pPr algn="ctr"/>
            <a:r>
              <a:rPr lang="fr-FR" sz="1600" dirty="0" err="1">
                <a:solidFill>
                  <a:schemeClr val="bg1"/>
                </a:solidFill>
              </a:rPr>
              <a:t>Sharpness</a:t>
            </a:r>
            <a:r>
              <a:rPr lang="fr-FR" sz="1600" dirty="0">
                <a:solidFill>
                  <a:schemeClr val="bg1"/>
                </a:solidFill>
              </a:rPr>
              <a:t> in image </a:t>
            </a:r>
            <a:r>
              <a:rPr lang="fr-FR" sz="1600" dirty="0">
                <a:solidFill>
                  <a:schemeClr val="bg1"/>
                </a:solidFill>
                <a:sym typeface="Wingdings" panose="05000000000000000000" pitchFamily="2" charset="2"/>
              </a:rPr>
              <a:t></a:t>
            </a:r>
            <a:r>
              <a:rPr lang="fr-FR" sz="1600" dirty="0">
                <a:solidFill>
                  <a:schemeClr val="bg1"/>
                </a:solidFill>
              </a:rPr>
              <a:t> </a:t>
            </a:r>
            <a:r>
              <a:rPr lang="fr-FR" sz="1600" dirty="0" err="1">
                <a:solidFill>
                  <a:schemeClr val="bg1"/>
                </a:solidFill>
              </a:rPr>
              <a:t>higher</a:t>
            </a:r>
            <a:r>
              <a:rPr lang="fr-FR" sz="1600" dirty="0">
                <a:solidFill>
                  <a:schemeClr val="bg1"/>
                </a:solidFill>
              </a:rPr>
              <a:t> lobes in FT</a:t>
            </a:r>
          </a:p>
          <a:p>
            <a:pPr algn="ctr"/>
            <a:r>
              <a:rPr lang="fr-FR" sz="1600" dirty="0">
                <a:solidFill>
                  <a:schemeClr val="bg1"/>
                </a:solidFill>
              </a:rPr>
              <a:t>Ring = 0.4 UD = 0.13  LDD = 0.09 Gauss. = 0</a:t>
            </a:r>
            <a:endParaRPr lang="en-US" sz="1600" dirty="0">
              <a:solidFill>
                <a:schemeClr val="bg1"/>
              </a:solidFill>
            </a:endParaRPr>
          </a:p>
        </p:txBody>
      </p:sp>
      <p:sp>
        <p:nvSpPr>
          <p:cNvPr id="39" name="ZoneTexte 38">
            <a:extLst>
              <a:ext uri="{FF2B5EF4-FFF2-40B4-BE49-F238E27FC236}">
                <a16:creationId xmlns:a16="http://schemas.microsoft.com/office/drawing/2014/main" id="{1B86E650-FC86-4C93-BB71-540882F11536}"/>
              </a:ext>
            </a:extLst>
          </p:cNvPr>
          <p:cNvSpPr txBox="1"/>
          <p:nvPr/>
        </p:nvSpPr>
        <p:spPr>
          <a:xfrm>
            <a:off x="7309543" y="2464605"/>
            <a:ext cx="4527968" cy="492443"/>
          </a:xfrm>
          <a:prstGeom prst="rect">
            <a:avLst/>
          </a:prstGeom>
          <a:noFill/>
        </p:spPr>
        <p:txBody>
          <a:bodyPr wrap="square" lIns="0" tIns="0" rIns="0" bIns="0" rtlCol="0">
            <a:spAutoFit/>
          </a:bodyPr>
          <a:lstStyle/>
          <a:p>
            <a:pPr algn="ctr"/>
            <a:r>
              <a:rPr lang="fr-FR" sz="1600" dirty="0">
                <a:solidFill>
                  <a:schemeClr val="bg1"/>
                </a:solidFill>
              </a:rPr>
              <a:t>0.9 mas UD </a:t>
            </a:r>
            <a:r>
              <a:rPr lang="fr-FR" sz="1600" dirty="0">
                <a:solidFill>
                  <a:schemeClr val="bg1"/>
                </a:solidFill>
                <a:sym typeface="Wingdings" panose="05000000000000000000" pitchFamily="2" charset="2"/>
              </a:rPr>
              <a:t></a:t>
            </a:r>
            <a:r>
              <a:rPr lang="fr-FR" sz="1600" dirty="0">
                <a:solidFill>
                  <a:schemeClr val="bg1"/>
                </a:solidFill>
              </a:rPr>
              <a:t>V = 0.233</a:t>
            </a:r>
          </a:p>
          <a:p>
            <a:pPr algn="ctr"/>
            <a:r>
              <a:rPr lang="fr-FR" sz="1600" dirty="0">
                <a:solidFill>
                  <a:schemeClr val="bg1"/>
                </a:solidFill>
              </a:rPr>
              <a:t>0.5 mas </a:t>
            </a:r>
            <a:r>
              <a:rPr lang="fr-FR" sz="1600" dirty="0" err="1">
                <a:solidFill>
                  <a:schemeClr val="bg1"/>
                </a:solidFill>
              </a:rPr>
              <a:t>Gaussian</a:t>
            </a:r>
            <a:r>
              <a:rPr lang="fr-FR" sz="1600" dirty="0">
                <a:solidFill>
                  <a:schemeClr val="bg1"/>
                </a:solidFill>
              </a:rPr>
              <a:t> </a:t>
            </a:r>
            <a:r>
              <a:rPr lang="fr-FR" sz="1600" dirty="0">
                <a:solidFill>
                  <a:schemeClr val="bg1"/>
                </a:solidFill>
                <a:sym typeface="Wingdings" panose="05000000000000000000" pitchFamily="2" charset="2"/>
              </a:rPr>
              <a:t></a:t>
            </a:r>
            <a:r>
              <a:rPr lang="fr-FR" sz="1600" dirty="0">
                <a:solidFill>
                  <a:schemeClr val="bg1"/>
                </a:solidFill>
              </a:rPr>
              <a:t> V= 0.372 </a:t>
            </a:r>
            <a:endParaRPr lang="en-US" sz="1600" dirty="0">
              <a:solidFill>
                <a:schemeClr val="bg1"/>
              </a:solidFill>
            </a:endParaRPr>
          </a:p>
        </p:txBody>
      </p:sp>
    </p:spTree>
    <p:extLst>
      <p:ext uri="{BB962C8B-B14F-4D97-AF65-F5344CB8AC3E}">
        <p14:creationId xmlns:p14="http://schemas.microsoft.com/office/powerpoint/2010/main" val="8784915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BB705CFB-3DBB-4E12-9E75-E1031F73BC89}"/>
              </a:ext>
            </a:extLst>
          </p:cNvPr>
          <p:cNvPicPr>
            <a:picLocks noChangeAspect="1"/>
          </p:cNvPicPr>
          <p:nvPr/>
        </p:nvPicPr>
        <p:blipFill>
          <a:blip r:embed="rId2"/>
          <a:stretch>
            <a:fillRect/>
          </a:stretch>
        </p:blipFill>
        <p:spPr>
          <a:xfrm>
            <a:off x="129599" y="413377"/>
            <a:ext cx="5966402" cy="6260466"/>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13" name="Rectangle 12">
            <a:extLst>
              <a:ext uri="{FF2B5EF4-FFF2-40B4-BE49-F238E27FC236}">
                <a16:creationId xmlns:a16="http://schemas.microsoft.com/office/drawing/2014/main" id="{D5431577-85BE-4D38-A394-C80C120B876D}"/>
              </a:ext>
            </a:extLst>
          </p:cNvPr>
          <p:cNvSpPr/>
          <p:nvPr/>
        </p:nvSpPr>
        <p:spPr>
          <a:xfrm>
            <a:off x="7161741" y="614973"/>
            <a:ext cx="4629665" cy="739329"/>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BCFC27D-DDB8-4A3A-B872-0C33A8E62A2B}"/>
              </a:ext>
            </a:extLst>
          </p:cNvPr>
          <p:cNvSpPr/>
          <p:nvPr/>
        </p:nvSpPr>
        <p:spPr>
          <a:xfrm>
            <a:off x="129599" y="1230867"/>
            <a:ext cx="4394275" cy="275121"/>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Connecteur droit 14">
            <a:extLst>
              <a:ext uri="{FF2B5EF4-FFF2-40B4-BE49-F238E27FC236}">
                <a16:creationId xmlns:a16="http://schemas.microsoft.com/office/drawing/2014/main" id="{0A0F3563-995B-4CFB-B93A-C7162EB10E9E}"/>
              </a:ext>
            </a:extLst>
          </p:cNvPr>
          <p:cNvCxnSpPr>
            <a:cxnSpLocks/>
            <a:stCxn id="14" idx="3"/>
            <a:endCxn id="13" idx="1"/>
          </p:cNvCxnSpPr>
          <p:nvPr/>
        </p:nvCxnSpPr>
        <p:spPr>
          <a:xfrm flipV="1">
            <a:off x="4523874" y="984638"/>
            <a:ext cx="2637867" cy="38379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9" name="ZoneTexte 18">
            <a:extLst>
              <a:ext uri="{FF2B5EF4-FFF2-40B4-BE49-F238E27FC236}">
                <a16:creationId xmlns:a16="http://schemas.microsoft.com/office/drawing/2014/main" id="{F6793BD1-EE40-4761-8573-1F78FB9686CE}"/>
              </a:ext>
            </a:extLst>
          </p:cNvPr>
          <p:cNvSpPr txBox="1"/>
          <p:nvPr/>
        </p:nvSpPr>
        <p:spPr>
          <a:xfrm>
            <a:off x="7263439" y="688586"/>
            <a:ext cx="4527968" cy="492443"/>
          </a:xfrm>
          <a:prstGeom prst="rect">
            <a:avLst/>
          </a:prstGeom>
          <a:noFill/>
        </p:spPr>
        <p:txBody>
          <a:bodyPr wrap="square" lIns="0" tIns="0" rIns="0" bIns="0" rtlCol="0">
            <a:spAutoFit/>
          </a:bodyPr>
          <a:lstStyle/>
          <a:p>
            <a:r>
              <a:rPr lang="fr-FR" sz="1600" dirty="0" err="1">
                <a:solidFill>
                  <a:schemeClr val="bg1"/>
                </a:solidFill>
              </a:rPr>
              <a:t>From</a:t>
            </a:r>
            <a:r>
              <a:rPr lang="fr-FR" sz="1600" dirty="0">
                <a:solidFill>
                  <a:schemeClr val="bg1"/>
                </a:solidFill>
              </a:rPr>
              <a:t> the </a:t>
            </a:r>
            <a:r>
              <a:rPr lang="fr-FR" sz="1600" dirty="0" err="1">
                <a:solidFill>
                  <a:schemeClr val="bg1"/>
                </a:solidFill>
              </a:rPr>
              <a:t>sharpest</a:t>
            </a:r>
            <a:r>
              <a:rPr lang="fr-FR" sz="1600" dirty="0">
                <a:solidFill>
                  <a:schemeClr val="bg1"/>
                </a:solidFill>
              </a:rPr>
              <a:t> to the </a:t>
            </a:r>
            <a:r>
              <a:rPr lang="fr-FR" sz="1600" dirty="0" err="1">
                <a:solidFill>
                  <a:schemeClr val="bg1"/>
                </a:solidFill>
              </a:rPr>
              <a:t>smoothest</a:t>
            </a:r>
            <a:r>
              <a:rPr lang="fr-FR" sz="1600" dirty="0">
                <a:solidFill>
                  <a:schemeClr val="bg1"/>
                </a:solidFill>
              </a:rPr>
              <a:t>:</a:t>
            </a:r>
          </a:p>
          <a:p>
            <a:r>
              <a:rPr lang="fr-FR" sz="1600" dirty="0">
                <a:solidFill>
                  <a:schemeClr val="bg1"/>
                </a:solidFill>
              </a:rPr>
              <a:t>Ring, Uniform </a:t>
            </a:r>
            <a:r>
              <a:rPr lang="fr-FR" sz="1600" dirty="0" err="1">
                <a:solidFill>
                  <a:schemeClr val="bg1"/>
                </a:solidFill>
              </a:rPr>
              <a:t>disk</a:t>
            </a:r>
            <a:r>
              <a:rPr lang="fr-FR" sz="1600" dirty="0">
                <a:solidFill>
                  <a:schemeClr val="bg1"/>
                </a:solidFill>
              </a:rPr>
              <a:t>, </a:t>
            </a:r>
            <a:r>
              <a:rPr lang="fr-FR" sz="1600" dirty="0" err="1">
                <a:solidFill>
                  <a:schemeClr val="bg1"/>
                </a:solidFill>
              </a:rPr>
              <a:t>Limb-Darkened</a:t>
            </a:r>
            <a:r>
              <a:rPr lang="fr-FR" sz="1600" dirty="0">
                <a:solidFill>
                  <a:schemeClr val="bg1"/>
                </a:solidFill>
              </a:rPr>
              <a:t> </a:t>
            </a:r>
            <a:r>
              <a:rPr lang="fr-FR" sz="1600" dirty="0" err="1">
                <a:solidFill>
                  <a:schemeClr val="bg1"/>
                </a:solidFill>
              </a:rPr>
              <a:t>disk</a:t>
            </a:r>
            <a:r>
              <a:rPr lang="fr-FR" sz="1600" dirty="0">
                <a:solidFill>
                  <a:schemeClr val="bg1"/>
                </a:solidFill>
              </a:rPr>
              <a:t>, </a:t>
            </a:r>
            <a:r>
              <a:rPr lang="fr-FR" sz="1600" dirty="0" err="1">
                <a:solidFill>
                  <a:schemeClr val="bg1"/>
                </a:solidFill>
              </a:rPr>
              <a:t>Gaussian</a:t>
            </a:r>
            <a:endParaRPr lang="en-US" sz="1600" dirty="0">
              <a:solidFill>
                <a:schemeClr val="bg1"/>
              </a:solidFill>
            </a:endParaRPr>
          </a:p>
        </p:txBody>
      </p:sp>
      <p:sp>
        <p:nvSpPr>
          <p:cNvPr id="20" name="Rectangle 19">
            <a:extLst>
              <a:ext uri="{FF2B5EF4-FFF2-40B4-BE49-F238E27FC236}">
                <a16:creationId xmlns:a16="http://schemas.microsoft.com/office/drawing/2014/main" id="{583D21EB-751D-4198-82E1-E2EE4EE2473C}"/>
              </a:ext>
            </a:extLst>
          </p:cNvPr>
          <p:cNvSpPr/>
          <p:nvPr/>
        </p:nvSpPr>
        <p:spPr>
          <a:xfrm>
            <a:off x="129599" y="1512403"/>
            <a:ext cx="5966401" cy="275121"/>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FF5B243-1810-445C-82DF-C46823BFD27E}"/>
              </a:ext>
            </a:extLst>
          </p:cNvPr>
          <p:cNvSpPr/>
          <p:nvPr/>
        </p:nvSpPr>
        <p:spPr>
          <a:xfrm>
            <a:off x="129599" y="2413662"/>
            <a:ext cx="5966401" cy="419095"/>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505AEB3D-F292-49EF-BC22-161322D4C2B9}"/>
              </a:ext>
            </a:extLst>
          </p:cNvPr>
          <p:cNvSpPr/>
          <p:nvPr/>
        </p:nvSpPr>
        <p:spPr>
          <a:xfrm>
            <a:off x="129600" y="3078922"/>
            <a:ext cx="2360938" cy="26367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87EB27C6-9176-4E4A-8DBB-49AB080E71E4}"/>
              </a:ext>
            </a:extLst>
          </p:cNvPr>
          <p:cNvSpPr/>
          <p:nvPr/>
        </p:nvSpPr>
        <p:spPr>
          <a:xfrm>
            <a:off x="7161741" y="1516306"/>
            <a:ext cx="4629665" cy="632254"/>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7" name="Connecteur droit 26">
            <a:extLst>
              <a:ext uri="{FF2B5EF4-FFF2-40B4-BE49-F238E27FC236}">
                <a16:creationId xmlns:a16="http://schemas.microsoft.com/office/drawing/2014/main" id="{A35A166C-1A33-43EC-A6ED-EB62E25447CA}"/>
              </a:ext>
            </a:extLst>
          </p:cNvPr>
          <p:cNvCxnSpPr>
            <a:cxnSpLocks/>
            <a:stCxn id="20" idx="3"/>
            <a:endCxn id="26" idx="1"/>
          </p:cNvCxnSpPr>
          <p:nvPr/>
        </p:nvCxnSpPr>
        <p:spPr>
          <a:xfrm>
            <a:off x="6096000" y="1649964"/>
            <a:ext cx="1065741" cy="18246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F78E3EA7-C3B5-43E9-A28E-4DD1BB3D3BDA}"/>
              </a:ext>
            </a:extLst>
          </p:cNvPr>
          <p:cNvSpPr/>
          <p:nvPr/>
        </p:nvSpPr>
        <p:spPr>
          <a:xfrm>
            <a:off x="7166484" y="2358334"/>
            <a:ext cx="4629665" cy="663270"/>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Connecteur droit 28">
            <a:extLst>
              <a:ext uri="{FF2B5EF4-FFF2-40B4-BE49-F238E27FC236}">
                <a16:creationId xmlns:a16="http://schemas.microsoft.com/office/drawing/2014/main" id="{321D4074-B5EA-47C0-8274-9D8F6585CC9C}"/>
              </a:ext>
            </a:extLst>
          </p:cNvPr>
          <p:cNvCxnSpPr>
            <a:cxnSpLocks/>
            <a:stCxn id="21" idx="3"/>
            <a:endCxn id="28" idx="1"/>
          </p:cNvCxnSpPr>
          <p:nvPr/>
        </p:nvCxnSpPr>
        <p:spPr>
          <a:xfrm>
            <a:off x="6096000" y="2623210"/>
            <a:ext cx="1070484" cy="6675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D07CE182-86DC-4026-BFDC-65F766BA678A}"/>
              </a:ext>
            </a:extLst>
          </p:cNvPr>
          <p:cNvSpPr/>
          <p:nvPr/>
        </p:nvSpPr>
        <p:spPr>
          <a:xfrm>
            <a:off x="7188397" y="3158915"/>
            <a:ext cx="4629665" cy="663269"/>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Connecteur droit 30">
            <a:extLst>
              <a:ext uri="{FF2B5EF4-FFF2-40B4-BE49-F238E27FC236}">
                <a16:creationId xmlns:a16="http://schemas.microsoft.com/office/drawing/2014/main" id="{34BD1C30-1A1D-458A-8072-B2841B13BD87}"/>
              </a:ext>
            </a:extLst>
          </p:cNvPr>
          <p:cNvCxnSpPr>
            <a:cxnSpLocks/>
            <a:stCxn id="22" idx="3"/>
            <a:endCxn id="30" idx="1"/>
          </p:cNvCxnSpPr>
          <p:nvPr/>
        </p:nvCxnSpPr>
        <p:spPr>
          <a:xfrm>
            <a:off x="2490538" y="3210757"/>
            <a:ext cx="4697859" cy="27979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8" name="ZoneTexte 37">
            <a:extLst>
              <a:ext uri="{FF2B5EF4-FFF2-40B4-BE49-F238E27FC236}">
                <a16:creationId xmlns:a16="http://schemas.microsoft.com/office/drawing/2014/main" id="{950731D5-B45A-4741-980D-92EFC496BF0D}"/>
              </a:ext>
            </a:extLst>
          </p:cNvPr>
          <p:cNvSpPr txBox="1"/>
          <p:nvPr/>
        </p:nvSpPr>
        <p:spPr>
          <a:xfrm>
            <a:off x="7217332" y="1599600"/>
            <a:ext cx="4527968" cy="492443"/>
          </a:xfrm>
          <a:prstGeom prst="rect">
            <a:avLst/>
          </a:prstGeom>
          <a:noFill/>
        </p:spPr>
        <p:txBody>
          <a:bodyPr wrap="square" lIns="0" tIns="0" rIns="0" bIns="0" rtlCol="0">
            <a:spAutoFit/>
          </a:bodyPr>
          <a:lstStyle/>
          <a:p>
            <a:pPr algn="ctr"/>
            <a:r>
              <a:rPr lang="fr-FR" sz="1600" dirty="0" err="1">
                <a:solidFill>
                  <a:schemeClr val="bg1"/>
                </a:solidFill>
              </a:rPr>
              <a:t>Sharpness</a:t>
            </a:r>
            <a:r>
              <a:rPr lang="fr-FR" sz="1600" dirty="0">
                <a:solidFill>
                  <a:schemeClr val="bg1"/>
                </a:solidFill>
              </a:rPr>
              <a:t> in image </a:t>
            </a:r>
            <a:r>
              <a:rPr lang="fr-FR" sz="1600" dirty="0">
                <a:solidFill>
                  <a:schemeClr val="bg1"/>
                </a:solidFill>
                <a:sym typeface="Wingdings" panose="05000000000000000000" pitchFamily="2" charset="2"/>
              </a:rPr>
              <a:t></a:t>
            </a:r>
            <a:r>
              <a:rPr lang="fr-FR" sz="1600" dirty="0">
                <a:solidFill>
                  <a:schemeClr val="bg1"/>
                </a:solidFill>
              </a:rPr>
              <a:t> </a:t>
            </a:r>
            <a:r>
              <a:rPr lang="fr-FR" sz="1600" dirty="0" err="1">
                <a:solidFill>
                  <a:schemeClr val="bg1"/>
                </a:solidFill>
              </a:rPr>
              <a:t>higher</a:t>
            </a:r>
            <a:r>
              <a:rPr lang="fr-FR" sz="1600" dirty="0">
                <a:solidFill>
                  <a:schemeClr val="bg1"/>
                </a:solidFill>
              </a:rPr>
              <a:t> lobes in FT</a:t>
            </a:r>
          </a:p>
          <a:p>
            <a:pPr algn="ctr"/>
            <a:r>
              <a:rPr lang="fr-FR" sz="1600" dirty="0">
                <a:solidFill>
                  <a:schemeClr val="bg1"/>
                </a:solidFill>
              </a:rPr>
              <a:t>Ring = 0.4 UD = 0.13  LDD = 0.09 Gauss. = 0</a:t>
            </a:r>
            <a:endParaRPr lang="en-US" sz="1600" dirty="0">
              <a:solidFill>
                <a:schemeClr val="bg1"/>
              </a:solidFill>
            </a:endParaRPr>
          </a:p>
        </p:txBody>
      </p:sp>
      <p:sp>
        <p:nvSpPr>
          <p:cNvPr id="39" name="ZoneTexte 38">
            <a:extLst>
              <a:ext uri="{FF2B5EF4-FFF2-40B4-BE49-F238E27FC236}">
                <a16:creationId xmlns:a16="http://schemas.microsoft.com/office/drawing/2014/main" id="{1B86E650-FC86-4C93-BB71-540882F11536}"/>
              </a:ext>
            </a:extLst>
          </p:cNvPr>
          <p:cNvSpPr txBox="1"/>
          <p:nvPr/>
        </p:nvSpPr>
        <p:spPr>
          <a:xfrm>
            <a:off x="7309543" y="2464605"/>
            <a:ext cx="4527968" cy="492443"/>
          </a:xfrm>
          <a:prstGeom prst="rect">
            <a:avLst/>
          </a:prstGeom>
          <a:noFill/>
        </p:spPr>
        <p:txBody>
          <a:bodyPr wrap="square" lIns="0" tIns="0" rIns="0" bIns="0" rtlCol="0">
            <a:spAutoFit/>
          </a:bodyPr>
          <a:lstStyle/>
          <a:p>
            <a:pPr algn="ctr"/>
            <a:r>
              <a:rPr lang="fr-FR" sz="1600" dirty="0">
                <a:solidFill>
                  <a:schemeClr val="bg1"/>
                </a:solidFill>
              </a:rPr>
              <a:t>0.9 mas UD </a:t>
            </a:r>
            <a:r>
              <a:rPr lang="fr-FR" sz="1600" dirty="0">
                <a:solidFill>
                  <a:schemeClr val="bg1"/>
                </a:solidFill>
                <a:sym typeface="Wingdings" panose="05000000000000000000" pitchFamily="2" charset="2"/>
              </a:rPr>
              <a:t></a:t>
            </a:r>
            <a:r>
              <a:rPr lang="fr-FR" sz="1600" dirty="0">
                <a:solidFill>
                  <a:schemeClr val="bg1"/>
                </a:solidFill>
              </a:rPr>
              <a:t>V = 0.233</a:t>
            </a:r>
          </a:p>
          <a:p>
            <a:pPr algn="ctr"/>
            <a:r>
              <a:rPr lang="fr-FR" sz="1600" dirty="0">
                <a:solidFill>
                  <a:schemeClr val="bg1"/>
                </a:solidFill>
              </a:rPr>
              <a:t>0.5 mas </a:t>
            </a:r>
            <a:r>
              <a:rPr lang="fr-FR" sz="1600" dirty="0" err="1">
                <a:solidFill>
                  <a:schemeClr val="bg1"/>
                </a:solidFill>
              </a:rPr>
              <a:t>Gaussian</a:t>
            </a:r>
            <a:r>
              <a:rPr lang="fr-FR" sz="1600" dirty="0">
                <a:solidFill>
                  <a:schemeClr val="bg1"/>
                </a:solidFill>
              </a:rPr>
              <a:t> </a:t>
            </a:r>
            <a:r>
              <a:rPr lang="fr-FR" sz="1600" dirty="0">
                <a:solidFill>
                  <a:schemeClr val="bg1"/>
                </a:solidFill>
                <a:sym typeface="Wingdings" panose="05000000000000000000" pitchFamily="2" charset="2"/>
              </a:rPr>
              <a:t></a:t>
            </a:r>
            <a:r>
              <a:rPr lang="fr-FR" sz="1600" dirty="0">
                <a:solidFill>
                  <a:schemeClr val="bg1"/>
                </a:solidFill>
              </a:rPr>
              <a:t> V= 0.372 </a:t>
            </a:r>
            <a:endParaRPr lang="en-US" sz="1600" dirty="0">
              <a:solidFill>
                <a:schemeClr val="bg1"/>
              </a:solidFill>
            </a:endParaRPr>
          </a:p>
        </p:txBody>
      </p:sp>
      <p:sp>
        <p:nvSpPr>
          <p:cNvPr id="40" name="ZoneTexte 39">
            <a:extLst>
              <a:ext uri="{FF2B5EF4-FFF2-40B4-BE49-F238E27FC236}">
                <a16:creationId xmlns:a16="http://schemas.microsoft.com/office/drawing/2014/main" id="{2AA800AD-6EE3-45B7-999A-41B5AF5F250F}"/>
              </a:ext>
            </a:extLst>
          </p:cNvPr>
          <p:cNvSpPr txBox="1"/>
          <p:nvPr/>
        </p:nvSpPr>
        <p:spPr>
          <a:xfrm>
            <a:off x="7263438" y="3263375"/>
            <a:ext cx="4527968" cy="738664"/>
          </a:xfrm>
          <a:prstGeom prst="rect">
            <a:avLst/>
          </a:prstGeom>
          <a:noFill/>
        </p:spPr>
        <p:txBody>
          <a:bodyPr wrap="square" lIns="0" tIns="0" rIns="0" bIns="0" rtlCol="0">
            <a:spAutoFit/>
          </a:bodyPr>
          <a:lstStyle/>
          <a:p>
            <a:pPr algn="ctr"/>
            <a:r>
              <a:rPr lang="fr-FR" sz="1600" dirty="0">
                <a:solidFill>
                  <a:schemeClr val="bg1"/>
                </a:solidFill>
              </a:rPr>
              <a:t>0.9 mas UD </a:t>
            </a:r>
            <a:r>
              <a:rPr lang="fr-FR" sz="1600" dirty="0">
                <a:solidFill>
                  <a:schemeClr val="bg1"/>
                </a:solidFill>
                <a:sym typeface="Wingdings" panose="05000000000000000000" pitchFamily="2" charset="2"/>
              </a:rPr>
              <a:t></a:t>
            </a:r>
            <a:r>
              <a:rPr lang="fr-FR" sz="1600" dirty="0">
                <a:solidFill>
                  <a:schemeClr val="bg1"/>
                </a:solidFill>
              </a:rPr>
              <a:t>V = V=0.958</a:t>
            </a:r>
          </a:p>
          <a:p>
            <a:pPr algn="ctr"/>
            <a:r>
              <a:rPr lang="fr-FR" sz="1600" dirty="0">
                <a:solidFill>
                  <a:schemeClr val="bg1"/>
                </a:solidFill>
              </a:rPr>
              <a:t>0.5 mas </a:t>
            </a:r>
            <a:r>
              <a:rPr lang="fr-FR" sz="1600" dirty="0" err="1">
                <a:solidFill>
                  <a:schemeClr val="bg1"/>
                </a:solidFill>
              </a:rPr>
              <a:t>Gaussian</a:t>
            </a:r>
            <a:r>
              <a:rPr lang="fr-FR" sz="1600" dirty="0">
                <a:solidFill>
                  <a:schemeClr val="bg1"/>
                </a:solidFill>
              </a:rPr>
              <a:t> </a:t>
            </a:r>
            <a:r>
              <a:rPr lang="fr-FR" sz="1600" dirty="0">
                <a:solidFill>
                  <a:schemeClr val="bg1"/>
                </a:solidFill>
                <a:sym typeface="Wingdings" panose="05000000000000000000" pitchFamily="2" charset="2"/>
              </a:rPr>
              <a:t> </a:t>
            </a:r>
            <a:r>
              <a:rPr lang="fr-FR" sz="1600" dirty="0">
                <a:solidFill>
                  <a:schemeClr val="bg1"/>
                </a:solidFill>
              </a:rPr>
              <a:t>0.963</a:t>
            </a:r>
            <a:endParaRPr lang="en-US" sz="1600" dirty="0">
              <a:solidFill>
                <a:schemeClr val="bg1"/>
              </a:solidFill>
            </a:endParaRPr>
          </a:p>
          <a:p>
            <a:endParaRPr lang="en-US" sz="1600" dirty="0">
              <a:solidFill>
                <a:schemeClr val="bg1"/>
              </a:solidFill>
            </a:endParaRPr>
          </a:p>
        </p:txBody>
      </p:sp>
    </p:spTree>
    <p:extLst>
      <p:ext uri="{BB962C8B-B14F-4D97-AF65-F5344CB8AC3E}">
        <p14:creationId xmlns:p14="http://schemas.microsoft.com/office/powerpoint/2010/main" val="213415558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BB705CFB-3DBB-4E12-9E75-E1031F73BC89}"/>
              </a:ext>
            </a:extLst>
          </p:cNvPr>
          <p:cNvPicPr>
            <a:picLocks noChangeAspect="1"/>
          </p:cNvPicPr>
          <p:nvPr/>
        </p:nvPicPr>
        <p:blipFill>
          <a:blip r:embed="rId2"/>
          <a:stretch>
            <a:fillRect/>
          </a:stretch>
        </p:blipFill>
        <p:spPr>
          <a:xfrm>
            <a:off x="129599" y="413377"/>
            <a:ext cx="5966402" cy="6260466"/>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13" name="Rectangle 12">
            <a:extLst>
              <a:ext uri="{FF2B5EF4-FFF2-40B4-BE49-F238E27FC236}">
                <a16:creationId xmlns:a16="http://schemas.microsoft.com/office/drawing/2014/main" id="{D5431577-85BE-4D38-A394-C80C120B876D}"/>
              </a:ext>
            </a:extLst>
          </p:cNvPr>
          <p:cNvSpPr/>
          <p:nvPr/>
        </p:nvSpPr>
        <p:spPr>
          <a:xfrm>
            <a:off x="7161741" y="614973"/>
            <a:ext cx="4629665" cy="739329"/>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BCFC27D-DDB8-4A3A-B872-0C33A8E62A2B}"/>
              </a:ext>
            </a:extLst>
          </p:cNvPr>
          <p:cNvSpPr/>
          <p:nvPr/>
        </p:nvSpPr>
        <p:spPr>
          <a:xfrm>
            <a:off x="129599" y="1230867"/>
            <a:ext cx="4394275" cy="275121"/>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Connecteur droit 14">
            <a:extLst>
              <a:ext uri="{FF2B5EF4-FFF2-40B4-BE49-F238E27FC236}">
                <a16:creationId xmlns:a16="http://schemas.microsoft.com/office/drawing/2014/main" id="{0A0F3563-995B-4CFB-B93A-C7162EB10E9E}"/>
              </a:ext>
            </a:extLst>
          </p:cNvPr>
          <p:cNvCxnSpPr>
            <a:cxnSpLocks/>
            <a:stCxn id="14" idx="3"/>
            <a:endCxn id="13" idx="1"/>
          </p:cNvCxnSpPr>
          <p:nvPr/>
        </p:nvCxnSpPr>
        <p:spPr>
          <a:xfrm flipV="1">
            <a:off x="4523874" y="984638"/>
            <a:ext cx="2637867" cy="38379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9" name="ZoneTexte 18">
            <a:extLst>
              <a:ext uri="{FF2B5EF4-FFF2-40B4-BE49-F238E27FC236}">
                <a16:creationId xmlns:a16="http://schemas.microsoft.com/office/drawing/2014/main" id="{F6793BD1-EE40-4761-8573-1F78FB9686CE}"/>
              </a:ext>
            </a:extLst>
          </p:cNvPr>
          <p:cNvSpPr txBox="1"/>
          <p:nvPr/>
        </p:nvSpPr>
        <p:spPr>
          <a:xfrm>
            <a:off x="7263439" y="688586"/>
            <a:ext cx="4527968" cy="492443"/>
          </a:xfrm>
          <a:prstGeom prst="rect">
            <a:avLst/>
          </a:prstGeom>
          <a:noFill/>
        </p:spPr>
        <p:txBody>
          <a:bodyPr wrap="square" lIns="0" tIns="0" rIns="0" bIns="0" rtlCol="0">
            <a:spAutoFit/>
          </a:bodyPr>
          <a:lstStyle/>
          <a:p>
            <a:r>
              <a:rPr lang="fr-FR" sz="1600" dirty="0" err="1">
                <a:solidFill>
                  <a:schemeClr val="bg1"/>
                </a:solidFill>
              </a:rPr>
              <a:t>From</a:t>
            </a:r>
            <a:r>
              <a:rPr lang="fr-FR" sz="1600" dirty="0">
                <a:solidFill>
                  <a:schemeClr val="bg1"/>
                </a:solidFill>
              </a:rPr>
              <a:t> the </a:t>
            </a:r>
            <a:r>
              <a:rPr lang="fr-FR" sz="1600" dirty="0" err="1">
                <a:solidFill>
                  <a:schemeClr val="bg1"/>
                </a:solidFill>
              </a:rPr>
              <a:t>sharpest</a:t>
            </a:r>
            <a:r>
              <a:rPr lang="fr-FR" sz="1600" dirty="0">
                <a:solidFill>
                  <a:schemeClr val="bg1"/>
                </a:solidFill>
              </a:rPr>
              <a:t> to the </a:t>
            </a:r>
            <a:r>
              <a:rPr lang="fr-FR" sz="1600" dirty="0" err="1">
                <a:solidFill>
                  <a:schemeClr val="bg1"/>
                </a:solidFill>
              </a:rPr>
              <a:t>smoothest</a:t>
            </a:r>
            <a:r>
              <a:rPr lang="fr-FR" sz="1600" dirty="0">
                <a:solidFill>
                  <a:schemeClr val="bg1"/>
                </a:solidFill>
              </a:rPr>
              <a:t>:</a:t>
            </a:r>
          </a:p>
          <a:p>
            <a:r>
              <a:rPr lang="fr-FR" sz="1600" dirty="0">
                <a:solidFill>
                  <a:schemeClr val="bg1"/>
                </a:solidFill>
              </a:rPr>
              <a:t>Ring, Uniform </a:t>
            </a:r>
            <a:r>
              <a:rPr lang="fr-FR" sz="1600" dirty="0" err="1">
                <a:solidFill>
                  <a:schemeClr val="bg1"/>
                </a:solidFill>
              </a:rPr>
              <a:t>disk</a:t>
            </a:r>
            <a:r>
              <a:rPr lang="fr-FR" sz="1600" dirty="0">
                <a:solidFill>
                  <a:schemeClr val="bg1"/>
                </a:solidFill>
              </a:rPr>
              <a:t>, </a:t>
            </a:r>
            <a:r>
              <a:rPr lang="fr-FR" sz="1600" dirty="0" err="1">
                <a:solidFill>
                  <a:schemeClr val="bg1"/>
                </a:solidFill>
              </a:rPr>
              <a:t>Limb-Darkened</a:t>
            </a:r>
            <a:r>
              <a:rPr lang="fr-FR" sz="1600" dirty="0">
                <a:solidFill>
                  <a:schemeClr val="bg1"/>
                </a:solidFill>
              </a:rPr>
              <a:t> </a:t>
            </a:r>
            <a:r>
              <a:rPr lang="fr-FR" sz="1600" dirty="0" err="1">
                <a:solidFill>
                  <a:schemeClr val="bg1"/>
                </a:solidFill>
              </a:rPr>
              <a:t>disk</a:t>
            </a:r>
            <a:r>
              <a:rPr lang="fr-FR" sz="1600" dirty="0">
                <a:solidFill>
                  <a:schemeClr val="bg1"/>
                </a:solidFill>
              </a:rPr>
              <a:t>, </a:t>
            </a:r>
            <a:r>
              <a:rPr lang="fr-FR" sz="1600" dirty="0" err="1">
                <a:solidFill>
                  <a:schemeClr val="bg1"/>
                </a:solidFill>
              </a:rPr>
              <a:t>Gaussian</a:t>
            </a:r>
            <a:endParaRPr lang="en-US" sz="1600" dirty="0">
              <a:solidFill>
                <a:schemeClr val="bg1"/>
              </a:solidFill>
            </a:endParaRPr>
          </a:p>
        </p:txBody>
      </p:sp>
      <p:sp>
        <p:nvSpPr>
          <p:cNvPr id="20" name="Rectangle 19">
            <a:extLst>
              <a:ext uri="{FF2B5EF4-FFF2-40B4-BE49-F238E27FC236}">
                <a16:creationId xmlns:a16="http://schemas.microsoft.com/office/drawing/2014/main" id="{583D21EB-751D-4198-82E1-E2EE4EE2473C}"/>
              </a:ext>
            </a:extLst>
          </p:cNvPr>
          <p:cNvSpPr/>
          <p:nvPr/>
        </p:nvSpPr>
        <p:spPr>
          <a:xfrm>
            <a:off x="129599" y="1512403"/>
            <a:ext cx="5966401" cy="275121"/>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FF5B243-1810-445C-82DF-C46823BFD27E}"/>
              </a:ext>
            </a:extLst>
          </p:cNvPr>
          <p:cNvSpPr/>
          <p:nvPr/>
        </p:nvSpPr>
        <p:spPr>
          <a:xfrm>
            <a:off x="129599" y="2413662"/>
            <a:ext cx="5966401" cy="419095"/>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505AEB3D-F292-49EF-BC22-161322D4C2B9}"/>
              </a:ext>
            </a:extLst>
          </p:cNvPr>
          <p:cNvSpPr/>
          <p:nvPr/>
        </p:nvSpPr>
        <p:spPr>
          <a:xfrm>
            <a:off x="129600" y="3078922"/>
            <a:ext cx="2360938" cy="26367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D013304F-4DC7-4B01-9142-BC84F6FE8A16}"/>
              </a:ext>
            </a:extLst>
          </p:cNvPr>
          <p:cNvSpPr/>
          <p:nvPr/>
        </p:nvSpPr>
        <p:spPr>
          <a:xfrm>
            <a:off x="129599" y="3570711"/>
            <a:ext cx="5814001" cy="403736"/>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9F3D477D-8746-491B-B32E-DD6E6CABA055}"/>
              </a:ext>
            </a:extLst>
          </p:cNvPr>
          <p:cNvSpPr/>
          <p:nvPr/>
        </p:nvSpPr>
        <p:spPr>
          <a:xfrm>
            <a:off x="129598" y="4341290"/>
            <a:ext cx="5116169" cy="275122"/>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87EB27C6-9176-4E4A-8DBB-49AB080E71E4}"/>
              </a:ext>
            </a:extLst>
          </p:cNvPr>
          <p:cNvSpPr/>
          <p:nvPr/>
        </p:nvSpPr>
        <p:spPr>
          <a:xfrm>
            <a:off x="7161741" y="1516306"/>
            <a:ext cx="4629665" cy="632254"/>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7" name="Connecteur droit 26">
            <a:extLst>
              <a:ext uri="{FF2B5EF4-FFF2-40B4-BE49-F238E27FC236}">
                <a16:creationId xmlns:a16="http://schemas.microsoft.com/office/drawing/2014/main" id="{A35A166C-1A33-43EC-A6ED-EB62E25447CA}"/>
              </a:ext>
            </a:extLst>
          </p:cNvPr>
          <p:cNvCxnSpPr>
            <a:cxnSpLocks/>
            <a:stCxn id="20" idx="3"/>
            <a:endCxn id="26" idx="1"/>
          </p:cNvCxnSpPr>
          <p:nvPr/>
        </p:nvCxnSpPr>
        <p:spPr>
          <a:xfrm>
            <a:off x="6096000" y="1649964"/>
            <a:ext cx="1065741" cy="18246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F78E3EA7-C3B5-43E9-A28E-4DD1BB3D3BDA}"/>
              </a:ext>
            </a:extLst>
          </p:cNvPr>
          <p:cNvSpPr/>
          <p:nvPr/>
        </p:nvSpPr>
        <p:spPr>
          <a:xfrm>
            <a:off x="7166484" y="2358334"/>
            <a:ext cx="4629665" cy="663270"/>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Connecteur droit 28">
            <a:extLst>
              <a:ext uri="{FF2B5EF4-FFF2-40B4-BE49-F238E27FC236}">
                <a16:creationId xmlns:a16="http://schemas.microsoft.com/office/drawing/2014/main" id="{321D4074-B5EA-47C0-8274-9D8F6585CC9C}"/>
              </a:ext>
            </a:extLst>
          </p:cNvPr>
          <p:cNvCxnSpPr>
            <a:cxnSpLocks/>
            <a:stCxn id="21" idx="3"/>
            <a:endCxn id="28" idx="1"/>
          </p:cNvCxnSpPr>
          <p:nvPr/>
        </p:nvCxnSpPr>
        <p:spPr>
          <a:xfrm>
            <a:off x="6096000" y="2623210"/>
            <a:ext cx="1070484" cy="6675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D07CE182-86DC-4026-BFDC-65F766BA678A}"/>
              </a:ext>
            </a:extLst>
          </p:cNvPr>
          <p:cNvSpPr/>
          <p:nvPr/>
        </p:nvSpPr>
        <p:spPr>
          <a:xfrm>
            <a:off x="7188397" y="3158915"/>
            <a:ext cx="4629665" cy="663269"/>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Connecteur droit 30">
            <a:extLst>
              <a:ext uri="{FF2B5EF4-FFF2-40B4-BE49-F238E27FC236}">
                <a16:creationId xmlns:a16="http://schemas.microsoft.com/office/drawing/2014/main" id="{34BD1C30-1A1D-458A-8072-B2841B13BD87}"/>
              </a:ext>
            </a:extLst>
          </p:cNvPr>
          <p:cNvCxnSpPr>
            <a:cxnSpLocks/>
            <a:stCxn id="22" idx="3"/>
            <a:endCxn id="30" idx="1"/>
          </p:cNvCxnSpPr>
          <p:nvPr/>
        </p:nvCxnSpPr>
        <p:spPr>
          <a:xfrm>
            <a:off x="2490538" y="3210757"/>
            <a:ext cx="4697859" cy="27979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1E88FD88-097A-4915-858A-A266D9145DB8}"/>
              </a:ext>
            </a:extLst>
          </p:cNvPr>
          <p:cNvSpPr/>
          <p:nvPr/>
        </p:nvSpPr>
        <p:spPr>
          <a:xfrm>
            <a:off x="7188397" y="4055358"/>
            <a:ext cx="4629665" cy="47294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3" name="Connecteur droit 32">
            <a:extLst>
              <a:ext uri="{FF2B5EF4-FFF2-40B4-BE49-F238E27FC236}">
                <a16:creationId xmlns:a16="http://schemas.microsoft.com/office/drawing/2014/main" id="{D1AB52E5-37EB-4B86-BA8A-F25A01DB618D}"/>
              </a:ext>
            </a:extLst>
          </p:cNvPr>
          <p:cNvCxnSpPr>
            <a:cxnSpLocks/>
            <a:stCxn id="23" idx="3"/>
            <a:endCxn id="32" idx="1"/>
          </p:cNvCxnSpPr>
          <p:nvPr/>
        </p:nvCxnSpPr>
        <p:spPr>
          <a:xfrm>
            <a:off x="5943600" y="3772579"/>
            <a:ext cx="1244797" cy="519252"/>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8" name="ZoneTexte 37">
            <a:extLst>
              <a:ext uri="{FF2B5EF4-FFF2-40B4-BE49-F238E27FC236}">
                <a16:creationId xmlns:a16="http://schemas.microsoft.com/office/drawing/2014/main" id="{950731D5-B45A-4741-980D-92EFC496BF0D}"/>
              </a:ext>
            </a:extLst>
          </p:cNvPr>
          <p:cNvSpPr txBox="1"/>
          <p:nvPr/>
        </p:nvSpPr>
        <p:spPr>
          <a:xfrm>
            <a:off x="7217332" y="1599600"/>
            <a:ext cx="4527968" cy="492443"/>
          </a:xfrm>
          <a:prstGeom prst="rect">
            <a:avLst/>
          </a:prstGeom>
          <a:noFill/>
        </p:spPr>
        <p:txBody>
          <a:bodyPr wrap="square" lIns="0" tIns="0" rIns="0" bIns="0" rtlCol="0">
            <a:spAutoFit/>
          </a:bodyPr>
          <a:lstStyle/>
          <a:p>
            <a:pPr algn="ctr"/>
            <a:r>
              <a:rPr lang="fr-FR" sz="1600" dirty="0" err="1">
                <a:solidFill>
                  <a:schemeClr val="bg1"/>
                </a:solidFill>
              </a:rPr>
              <a:t>Sharpness</a:t>
            </a:r>
            <a:r>
              <a:rPr lang="fr-FR" sz="1600" dirty="0">
                <a:solidFill>
                  <a:schemeClr val="bg1"/>
                </a:solidFill>
              </a:rPr>
              <a:t> in image </a:t>
            </a:r>
            <a:r>
              <a:rPr lang="fr-FR" sz="1600" dirty="0">
                <a:solidFill>
                  <a:schemeClr val="bg1"/>
                </a:solidFill>
                <a:sym typeface="Wingdings" panose="05000000000000000000" pitchFamily="2" charset="2"/>
              </a:rPr>
              <a:t></a:t>
            </a:r>
            <a:r>
              <a:rPr lang="fr-FR" sz="1600" dirty="0">
                <a:solidFill>
                  <a:schemeClr val="bg1"/>
                </a:solidFill>
              </a:rPr>
              <a:t> </a:t>
            </a:r>
            <a:r>
              <a:rPr lang="fr-FR" sz="1600" dirty="0" err="1">
                <a:solidFill>
                  <a:schemeClr val="bg1"/>
                </a:solidFill>
              </a:rPr>
              <a:t>higher</a:t>
            </a:r>
            <a:r>
              <a:rPr lang="fr-FR" sz="1600" dirty="0">
                <a:solidFill>
                  <a:schemeClr val="bg1"/>
                </a:solidFill>
              </a:rPr>
              <a:t> lobes in FT</a:t>
            </a:r>
          </a:p>
          <a:p>
            <a:pPr algn="ctr"/>
            <a:r>
              <a:rPr lang="fr-FR" sz="1600" dirty="0">
                <a:solidFill>
                  <a:schemeClr val="bg1"/>
                </a:solidFill>
              </a:rPr>
              <a:t>Ring = 0.4 UD = 0.13  LDD = 0.09 Gauss. = 0</a:t>
            </a:r>
            <a:endParaRPr lang="en-US" sz="1600" dirty="0">
              <a:solidFill>
                <a:schemeClr val="bg1"/>
              </a:solidFill>
            </a:endParaRPr>
          </a:p>
        </p:txBody>
      </p:sp>
      <p:sp>
        <p:nvSpPr>
          <p:cNvPr id="39" name="ZoneTexte 38">
            <a:extLst>
              <a:ext uri="{FF2B5EF4-FFF2-40B4-BE49-F238E27FC236}">
                <a16:creationId xmlns:a16="http://schemas.microsoft.com/office/drawing/2014/main" id="{1B86E650-FC86-4C93-BB71-540882F11536}"/>
              </a:ext>
            </a:extLst>
          </p:cNvPr>
          <p:cNvSpPr txBox="1"/>
          <p:nvPr/>
        </p:nvSpPr>
        <p:spPr>
          <a:xfrm>
            <a:off x="7309543" y="2464605"/>
            <a:ext cx="4527968" cy="492443"/>
          </a:xfrm>
          <a:prstGeom prst="rect">
            <a:avLst/>
          </a:prstGeom>
          <a:noFill/>
        </p:spPr>
        <p:txBody>
          <a:bodyPr wrap="square" lIns="0" tIns="0" rIns="0" bIns="0" rtlCol="0">
            <a:spAutoFit/>
          </a:bodyPr>
          <a:lstStyle/>
          <a:p>
            <a:pPr algn="ctr"/>
            <a:r>
              <a:rPr lang="fr-FR" sz="1600" dirty="0">
                <a:solidFill>
                  <a:schemeClr val="bg1"/>
                </a:solidFill>
              </a:rPr>
              <a:t>0.9 mas UD </a:t>
            </a:r>
            <a:r>
              <a:rPr lang="fr-FR" sz="1600" dirty="0">
                <a:solidFill>
                  <a:schemeClr val="bg1"/>
                </a:solidFill>
                <a:sym typeface="Wingdings" panose="05000000000000000000" pitchFamily="2" charset="2"/>
              </a:rPr>
              <a:t></a:t>
            </a:r>
            <a:r>
              <a:rPr lang="fr-FR" sz="1600" dirty="0">
                <a:solidFill>
                  <a:schemeClr val="bg1"/>
                </a:solidFill>
              </a:rPr>
              <a:t>V = 0.233</a:t>
            </a:r>
          </a:p>
          <a:p>
            <a:pPr algn="ctr"/>
            <a:r>
              <a:rPr lang="fr-FR" sz="1600" dirty="0">
                <a:solidFill>
                  <a:schemeClr val="bg1"/>
                </a:solidFill>
              </a:rPr>
              <a:t>0.5 mas </a:t>
            </a:r>
            <a:r>
              <a:rPr lang="fr-FR" sz="1600" dirty="0" err="1">
                <a:solidFill>
                  <a:schemeClr val="bg1"/>
                </a:solidFill>
              </a:rPr>
              <a:t>Gaussian</a:t>
            </a:r>
            <a:r>
              <a:rPr lang="fr-FR" sz="1600" dirty="0">
                <a:solidFill>
                  <a:schemeClr val="bg1"/>
                </a:solidFill>
              </a:rPr>
              <a:t> </a:t>
            </a:r>
            <a:r>
              <a:rPr lang="fr-FR" sz="1600" dirty="0">
                <a:solidFill>
                  <a:schemeClr val="bg1"/>
                </a:solidFill>
                <a:sym typeface="Wingdings" panose="05000000000000000000" pitchFamily="2" charset="2"/>
              </a:rPr>
              <a:t></a:t>
            </a:r>
            <a:r>
              <a:rPr lang="fr-FR" sz="1600" dirty="0">
                <a:solidFill>
                  <a:schemeClr val="bg1"/>
                </a:solidFill>
              </a:rPr>
              <a:t> V= 0.372 </a:t>
            </a:r>
            <a:endParaRPr lang="en-US" sz="1600" dirty="0">
              <a:solidFill>
                <a:schemeClr val="bg1"/>
              </a:solidFill>
            </a:endParaRPr>
          </a:p>
        </p:txBody>
      </p:sp>
      <p:sp>
        <p:nvSpPr>
          <p:cNvPr id="40" name="ZoneTexte 39">
            <a:extLst>
              <a:ext uri="{FF2B5EF4-FFF2-40B4-BE49-F238E27FC236}">
                <a16:creationId xmlns:a16="http://schemas.microsoft.com/office/drawing/2014/main" id="{2AA800AD-6EE3-45B7-999A-41B5AF5F250F}"/>
              </a:ext>
            </a:extLst>
          </p:cNvPr>
          <p:cNvSpPr txBox="1"/>
          <p:nvPr/>
        </p:nvSpPr>
        <p:spPr>
          <a:xfrm>
            <a:off x="7263438" y="3263375"/>
            <a:ext cx="4527968" cy="738664"/>
          </a:xfrm>
          <a:prstGeom prst="rect">
            <a:avLst/>
          </a:prstGeom>
          <a:noFill/>
        </p:spPr>
        <p:txBody>
          <a:bodyPr wrap="square" lIns="0" tIns="0" rIns="0" bIns="0" rtlCol="0">
            <a:spAutoFit/>
          </a:bodyPr>
          <a:lstStyle/>
          <a:p>
            <a:pPr algn="ctr"/>
            <a:r>
              <a:rPr lang="fr-FR" sz="1600" dirty="0">
                <a:solidFill>
                  <a:schemeClr val="bg1"/>
                </a:solidFill>
              </a:rPr>
              <a:t>0.9 mas UD </a:t>
            </a:r>
            <a:r>
              <a:rPr lang="fr-FR" sz="1600" dirty="0">
                <a:solidFill>
                  <a:schemeClr val="bg1"/>
                </a:solidFill>
                <a:sym typeface="Wingdings" panose="05000000000000000000" pitchFamily="2" charset="2"/>
              </a:rPr>
              <a:t></a:t>
            </a:r>
            <a:r>
              <a:rPr lang="fr-FR" sz="1600" dirty="0">
                <a:solidFill>
                  <a:schemeClr val="bg1"/>
                </a:solidFill>
              </a:rPr>
              <a:t>V = V=0.958</a:t>
            </a:r>
          </a:p>
          <a:p>
            <a:pPr algn="ctr"/>
            <a:r>
              <a:rPr lang="fr-FR" sz="1600" dirty="0">
                <a:solidFill>
                  <a:schemeClr val="bg1"/>
                </a:solidFill>
              </a:rPr>
              <a:t>0.5 mas </a:t>
            </a:r>
            <a:r>
              <a:rPr lang="fr-FR" sz="1600" dirty="0" err="1">
                <a:solidFill>
                  <a:schemeClr val="bg1"/>
                </a:solidFill>
              </a:rPr>
              <a:t>Gaussian</a:t>
            </a:r>
            <a:r>
              <a:rPr lang="fr-FR" sz="1600" dirty="0">
                <a:solidFill>
                  <a:schemeClr val="bg1"/>
                </a:solidFill>
              </a:rPr>
              <a:t> </a:t>
            </a:r>
            <a:r>
              <a:rPr lang="fr-FR" sz="1600" dirty="0">
                <a:solidFill>
                  <a:schemeClr val="bg1"/>
                </a:solidFill>
                <a:sym typeface="Wingdings" panose="05000000000000000000" pitchFamily="2" charset="2"/>
              </a:rPr>
              <a:t> </a:t>
            </a:r>
            <a:r>
              <a:rPr lang="fr-FR" sz="1600" dirty="0">
                <a:solidFill>
                  <a:schemeClr val="bg1"/>
                </a:solidFill>
              </a:rPr>
              <a:t>0.963</a:t>
            </a:r>
            <a:endParaRPr lang="en-US" sz="1600" dirty="0">
              <a:solidFill>
                <a:schemeClr val="bg1"/>
              </a:solidFill>
            </a:endParaRPr>
          </a:p>
          <a:p>
            <a:endParaRPr lang="en-US" sz="1600" dirty="0">
              <a:solidFill>
                <a:schemeClr val="bg1"/>
              </a:solidFill>
            </a:endParaRPr>
          </a:p>
        </p:txBody>
      </p:sp>
      <p:sp>
        <p:nvSpPr>
          <p:cNvPr id="41" name="ZoneTexte 40">
            <a:extLst>
              <a:ext uri="{FF2B5EF4-FFF2-40B4-BE49-F238E27FC236}">
                <a16:creationId xmlns:a16="http://schemas.microsoft.com/office/drawing/2014/main" id="{46E9E77D-7F4F-4D93-95A5-BFCD75EF8D73}"/>
              </a:ext>
            </a:extLst>
          </p:cNvPr>
          <p:cNvSpPr txBox="1"/>
          <p:nvPr/>
        </p:nvSpPr>
        <p:spPr>
          <a:xfrm>
            <a:off x="7290094" y="4142871"/>
            <a:ext cx="4527968" cy="246221"/>
          </a:xfrm>
          <a:prstGeom prst="rect">
            <a:avLst/>
          </a:prstGeom>
          <a:noFill/>
        </p:spPr>
        <p:txBody>
          <a:bodyPr wrap="square" lIns="0" tIns="0" rIns="0" bIns="0" rtlCol="0">
            <a:spAutoFit/>
          </a:bodyPr>
          <a:lstStyle/>
          <a:p>
            <a:r>
              <a:rPr lang="fr-FR" sz="1600" dirty="0" err="1">
                <a:solidFill>
                  <a:schemeClr val="bg1"/>
                </a:solidFill>
              </a:rPr>
              <a:t>Only</a:t>
            </a:r>
            <a:r>
              <a:rPr lang="fr-FR" sz="1600" dirty="0">
                <a:solidFill>
                  <a:schemeClr val="bg1"/>
                </a:solidFill>
              </a:rPr>
              <a:t> in B band as </a:t>
            </a:r>
            <a:r>
              <a:rPr lang="fr-FR" sz="1600" dirty="0" err="1">
                <a:solidFill>
                  <a:schemeClr val="bg1"/>
                </a:solidFill>
              </a:rPr>
              <a:t>visibility</a:t>
            </a:r>
            <a:r>
              <a:rPr lang="fr-FR" sz="1600" dirty="0">
                <a:solidFill>
                  <a:schemeClr val="bg1"/>
                </a:solidFill>
              </a:rPr>
              <a:t> are </a:t>
            </a:r>
            <a:r>
              <a:rPr lang="fr-FR" sz="1600" dirty="0" err="1">
                <a:solidFill>
                  <a:schemeClr val="bg1"/>
                </a:solidFill>
              </a:rPr>
              <a:t>too</a:t>
            </a:r>
            <a:r>
              <a:rPr lang="fr-FR" sz="1600" dirty="0">
                <a:solidFill>
                  <a:schemeClr val="bg1"/>
                </a:solidFill>
              </a:rPr>
              <a:t> </a:t>
            </a:r>
            <a:r>
              <a:rPr lang="fr-FR" sz="1600" dirty="0" err="1">
                <a:solidFill>
                  <a:schemeClr val="bg1"/>
                </a:solidFill>
              </a:rPr>
              <a:t>similar</a:t>
            </a:r>
            <a:r>
              <a:rPr lang="fr-FR" sz="1600" dirty="0">
                <a:solidFill>
                  <a:schemeClr val="bg1"/>
                </a:solidFill>
              </a:rPr>
              <a:t> in K band</a:t>
            </a:r>
            <a:endParaRPr lang="en-US" sz="1600" dirty="0">
              <a:solidFill>
                <a:schemeClr val="bg1"/>
              </a:solidFill>
            </a:endParaRPr>
          </a:p>
        </p:txBody>
      </p:sp>
    </p:spTree>
    <p:extLst>
      <p:ext uri="{BB962C8B-B14F-4D97-AF65-F5344CB8AC3E}">
        <p14:creationId xmlns:p14="http://schemas.microsoft.com/office/powerpoint/2010/main" val="332741502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AEC41481-96B8-4E58-AAE2-F2461A2DFCE1}"/>
              </a:ext>
            </a:extLst>
          </p:cNvPr>
          <p:cNvPicPr>
            <a:picLocks noChangeAspect="1"/>
          </p:cNvPicPr>
          <p:nvPr/>
        </p:nvPicPr>
        <p:blipFill>
          <a:blip r:embed="rId2"/>
          <a:stretch>
            <a:fillRect/>
          </a:stretch>
        </p:blipFill>
        <p:spPr>
          <a:xfrm>
            <a:off x="0" y="0"/>
            <a:ext cx="12192000" cy="6858000"/>
          </a:xfrm>
          <a:prstGeom prst="rect">
            <a:avLst/>
          </a:prstGeom>
        </p:spPr>
      </p:pic>
      <p:pic>
        <p:nvPicPr>
          <p:cNvPr id="6" name="Image 5">
            <a:extLst>
              <a:ext uri="{FF2B5EF4-FFF2-40B4-BE49-F238E27FC236}">
                <a16:creationId xmlns:a16="http://schemas.microsoft.com/office/drawing/2014/main" id="{408946D5-0152-400B-B4B4-932D509C9838}"/>
              </a:ext>
            </a:extLst>
          </p:cNvPr>
          <p:cNvPicPr>
            <a:picLocks noChangeAspect="1"/>
          </p:cNvPicPr>
          <p:nvPr/>
        </p:nvPicPr>
        <p:blipFill>
          <a:blip r:embed="rId3">
            <a:alphaModFix amt="50000"/>
          </a:blip>
          <a:stretch>
            <a:fillRect/>
          </a:stretch>
        </p:blipFill>
        <p:spPr>
          <a:xfrm>
            <a:off x="0" y="0"/>
            <a:ext cx="12192000" cy="6858000"/>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34" name="ZoneTexte 33">
            <a:extLst>
              <a:ext uri="{FF2B5EF4-FFF2-40B4-BE49-F238E27FC236}">
                <a16:creationId xmlns:a16="http://schemas.microsoft.com/office/drawing/2014/main" id="{815959A6-A663-4F3C-A26F-9AEF8C014505}"/>
              </a:ext>
            </a:extLst>
          </p:cNvPr>
          <p:cNvSpPr txBox="1"/>
          <p:nvPr/>
        </p:nvSpPr>
        <p:spPr>
          <a:xfrm>
            <a:off x="1045029" y="2967335"/>
            <a:ext cx="4767459" cy="461665"/>
          </a:xfrm>
          <a:prstGeom prst="rect">
            <a:avLst/>
          </a:prstGeom>
          <a:noFill/>
        </p:spPr>
        <p:txBody>
          <a:bodyPr wrap="none" rtlCol="0">
            <a:spAutoFit/>
          </a:bodyPr>
          <a:lstStyle/>
          <a:p>
            <a:r>
              <a:rPr lang="en-US" sz="2400" dirty="0"/>
              <a:t>Measurements at different baselines</a:t>
            </a:r>
          </a:p>
        </p:txBody>
      </p:sp>
      <p:grpSp>
        <p:nvGrpSpPr>
          <p:cNvPr id="16" name="Groupe 15">
            <a:extLst>
              <a:ext uri="{FF2B5EF4-FFF2-40B4-BE49-F238E27FC236}">
                <a16:creationId xmlns:a16="http://schemas.microsoft.com/office/drawing/2014/main" id="{316323E1-07F5-4737-8882-0B0342E824E6}"/>
              </a:ext>
            </a:extLst>
          </p:cNvPr>
          <p:cNvGrpSpPr/>
          <p:nvPr/>
        </p:nvGrpSpPr>
        <p:grpSpPr>
          <a:xfrm>
            <a:off x="4361101" y="2101624"/>
            <a:ext cx="686160" cy="439200"/>
            <a:chOff x="4361101" y="2101624"/>
            <a:chExt cx="686160" cy="439200"/>
          </a:xfrm>
        </p:grpSpPr>
        <mc:AlternateContent xmlns:mc="http://schemas.openxmlformats.org/markup-compatibility/2006" xmlns:p14="http://schemas.microsoft.com/office/powerpoint/2010/main">
          <mc:Choice Requires="p14">
            <p:contentPart p14:bwMode="auto" r:id="rId4">
              <p14:nvContentPartPr>
                <p14:cNvPr id="7" name="Encre 6">
                  <a:extLst>
                    <a:ext uri="{FF2B5EF4-FFF2-40B4-BE49-F238E27FC236}">
                      <a16:creationId xmlns:a16="http://schemas.microsoft.com/office/drawing/2014/main" id="{710663D7-F9C7-4A99-AE26-EB9B776266AC}"/>
                    </a:ext>
                  </a:extLst>
                </p14:cNvPr>
                <p14:cNvContentPartPr/>
                <p14:nvPr/>
              </p14:nvContentPartPr>
              <p14:xfrm>
                <a:off x="4654861" y="2101624"/>
                <a:ext cx="354600" cy="356040"/>
              </p14:xfrm>
            </p:contentPart>
          </mc:Choice>
          <mc:Fallback xmlns="">
            <p:pic>
              <p:nvPicPr>
                <p:cNvPr id="7" name="Encre 6">
                  <a:extLst>
                    <a:ext uri="{FF2B5EF4-FFF2-40B4-BE49-F238E27FC236}">
                      <a16:creationId xmlns:a16="http://schemas.microsoft.com/office/drawing/2014/main" id="{710663D7-F9C7-4A99-AE26-EB9B776266AC}"/>
                    </a:ext>
                  </a:extLst>
                </p:cNvPr>
                <p:cNvPicPr/>
                <p:nvPr/>
              </p:nvPicPr>
              <p:blipFill>
                <a:blip r:embed="rId5"/>
                <a:stretch>
                  <a:fillRect/>
                </a:stretch>
              </p:blipFill>
              <p:spPr>
                <a:xfrm>
                  <a:off x="4646221" y="2092984"/>
                  <a:ext cx="372240" cy="37368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8" name="Encre 7">
                  <a:extLst>
                    <a:ext uri="{FF2B5EF4-FFF2-40B4-BE49-F238E27FC236}">
                      <a16:creationId xmlns:a16="http://schemas.microsoft.com/office/drawing/2014/main" id="{1C7C2373-BAE3-4A4C-A0B8-9D315B4629CD}"/>
                    </a:ext>
                  </a:extLst>
                </p14:cNvPr>
                <p14:cNvContentPartPr/>
                <p14:nvPr/>
              </p14:nvContentPartPr>
              <p14:xfrm>
                <a:off x="4361101" y="2137264"/>
                <a:ext cx="686160" cy="403560"/>
              </p14:xfrm>
            </p:contentPart>
          </mc:Choice>
          <mc:Fallback xmlns="">
            <p:pic>
              <p:nvPicPr>
                <p:cNvPr id="8" name="Encre 7">
                  <a:extLst>
                    <a:ext uri="{FF2B5EF4-FFF2-40B4-BE49-F238E27FC236}">
                      <a16:creationId xmlns:a16="http://schemas.microsoft.com/office/drawing/2014/main" id="{1C7C2373-BAE3-4A4C-A0B8-9D315B4629CD}"/>
                    </a:ext>
                  </a:extLst>
                </p:cNvPr>
                <p:cNvPicPr/>
                <p:nvPr/>
              </p:nvPicPr>
              <p:blipFill>
                <a:blip r:embed="rId7"/>
                <a:stretch>
                  <a:fillRect/>
                </a:stretch>
              </p:blipFill>
              <p:spPr>
                <a:xfrm>
                  <a:off x="4352101" y="2128264"/>
                  <a:ext cx="703800" cy="421200"/>
                </a:xfrm>
                <a:prstGeom prst="rect">
                  <a:avLst/>
                </a:prstGeom>
              </p:spPr>
            </p:pic>
          </mc:Fallback>
        </mc:AlternateContent>
      </p:grpSp>
      <p:grpSp>
        <p:nvGrpSpPr>
          <p:cNvPr id="12" name="Groupe 11">
            <a:extLst>
              <a:ext uri="{FF2B5EF4-FFF2-40B4-BE49-F238E27FC236}">
                <a16:creationId xmlns:a16="http://schemas.microsoft.com/office/drawing/2014/main" id="{B1B3A8F1-561E-44A1-A10F-6C0A923E0817}"/>
              </a:ext>
            </a:extLst>
          </p:cNvPr>
          <p:cNvGrpSpPr/>
          <p:nvPr/>
        </p:nvGrpSpPr>
        <p:grpSpPr>
          <a:xfrm>
            <a:off x="6423181" y="2350744"/>
            <a:ext cx="630720" cy="486000"/>
            <a:chOff x="6423181" y="2350744"/>
            <a:chExt cx="630720" cy="486000"/>
          </a:xfrm>
        </p:grpSpPr>
        <mc:AlternateContent xmlns:mc="http://schemas.openxmlformats.org/markup-compatibility/2006" xmlns:p14="http://schemas.microsoft.com/office/powerpoint/2010/main">
          <mc:Choice Requires="p14">
            <p:contentPart p14:bwMode="auto" r:id="rId8">
              <p14:nvContentPartPr>
                <p14:cNvPr id="9" name="Encre 8">
                  <a:extLst>
                    <a:ext uri="{FF2B5EF4-FFF2-40B4-BE49-F238E27FC236}">
                      <a16:creationId xmlns:a16="http://schemas.microsoft.com/office/drawing/2014/main" id="{FCEE3364-5104-46C5-A808-755AEA313C38}"/>
                    </a:ext>
                  </a:extLst>
                </p14:cNvPr>
                <p14:cNvContentPartPr/>
                <p14:nvPr/>
              </p14:nvContentPartPr>
              <p14:xfrm>
                <a:off x="6519301" y="2350744"/>
                <a:ext cx="501480" cy="486000"/>
              </p14:xfrm>
            </p:contentPart>
          </mc:Choice>
          <mc:Fallback xmlns="">
            <p:pic>
              <p:nvPicPr>
                <p:cNvPr id="9" name="Encre 8">
                  <a:extLst>
                    <a:ext uri="{FF2B5EF4-FFF2-40B4-BE49-F238E27FC236}">
                      <a16:creationId xmlns:a16="http://schemas.microsoft.com/office/drawing/2014/main" id="{FCEE3364-5104-46C5-A808-755AEA313C38}"/>
                    </a:ext>
                  </a:extLst>
                </p:cNvPr>
                <p:cNvPicPr/>
                <p:nvPr/>
              </p:nvPicPr>
              <p:blipFill>
                <a:blip r:embed="rId9"/>
                <a:stretch>
                  <a:fillRect/>
                </a:stretch>
              </p:blipFill>
              <p:spPr>
                <a:xfrm>
                  <a:off x="6510661" y="2342104"/>
                  <a:ext cx="519120" cy="50364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0" name="Encre 9">
                  <a:extLst>
                    <a:ext uri="{FF2B5EF4-FFF2-40B4-BE49-F238E27FC236}">
                      <a16:creationId xmlns:a16="http://schemas.microsoft.com/office/drawing/2014/main" id="{B3AAA129-CFC7-43A8-9531-570CACDE0401}"/>
                    </a:ext>
                  </a:extLst>
                </p14:cNvPr>
                <p14:cNvContentPartPr/>
                <p14:nvPr/>
              </p14:nvContentPartPr>
              <p14:xfrm>
                <a:off x="6423181" y="2457664"/>
                <a:ext cx="630720" cy="246600"/>
              </p14:xfrm>
            </p:contentPart>
          </mc:Choice>
          <mc:Fallback xmlns="">
            <p:pic>
              <p:nvPicPr>
                <p:cNvPr id="10" name="Encre 9">
                  <a:extLst>
                    <a:ext uri="{FF2B5EF4-FFF2-40B4-BE49-F238E27FC236}">
                      <a16:creationId xmlns:a16="http://schemas.microsoft.com/office/drawing/2014/main" id="{B3AAA129-CFC7-43A8-9531-570CACDE0401}"/>
                    </a:ext>
                  </a:extLst>
                </p:cNvPr>
                <p:cNvPicPr/>
                <p:nvPr/>
              </p:nvPicPr>
              <p:blipFill>
                <a:blip r:embed="rId11"/>
                <a:stretch>
                  <a:fillRect/>
                </a:stretch>
              </p:blipFill>
              <p:spPr>
                <a:xfrm>
                  <a:off x="6414541" y="2449024"/>
                  <a:ext cx="648360" cy="264240"/>
                </a:xfrm>
                <a:prstGeom prst="rect">
                  <a:avLst/>
                </a:prstGeom>
              </p:spPr>
            </p:pic>
          </mc:Fallback>
        </mc:AlternateContent>
      </p:grpSp>
      <p:grpSp>
        <p:nvGrpSpPr>
          <p:cNvPr id="44" name="Groupe 43">
            <a:extLst>
              <a:ext uri="{FF2B5EF4-FFF2-40B4-BE49-F238E27FC236}">
                <a16:creationId xmlns:a16="http://schemas.microsoft.com/office/drawing/2014/main" id="{CFB44A0E-EB7B-402C-B4F4-2EC5B6423C0A}"/>
              </a:ext>
            </a:extLst>
          </p:cNvPr>
          <p:cNvGrpSpPr/>
          <p:nvPr/>
        </p:nvGrpSpPr>
        <p:grpSpPr>
          <a:xfrm>
            <a:off x="9726181" y="2790304"/>
            <a:ext cx="427320" cy="434160"/>
            <a:chOff x="9726181" y="2790304"/>
            <a:chExt cx="427320" cy="434160"/>
          </a:xfrm>
        </p:grpSpPr>
        <mc:AlternateContent xmlns:mc="http://schemas.openxmlformats.org/markup-compatibility/2006" xmlns:p14="http://schemas.microsoft.com/office/powerpoint/2010/main">
          <mc:Choice Requires="p14">
            <p:contentPart p14:bwMode="auto" r:id="rId12">
              <p14:nvContentPartPr>
                <p14:cNvPr id="42" name="Encre 41">
                  <a:extLst>
                    <a:ext uri="{FF2B5EF4-FFF2-40B4-BE49-F238E27FC236}">
                      <a16:creationId xmlns:a16="http://schemas.microsoft.com/office/drawing/2014/main" id="{44F3BF7F-5A9A-4CA3-A2C9-00983F7C2C2E}"/>
                    </a:ext>
                  </a:extLst>
                </p14:cNvPr>
                <p14:cNvContentPartPr/>
                <p14:nvPr/>
              </p14:nvContentPartPr>
              <p14:xfrm>
                <a:off x="9772981" y="2790304"/>
                <a:ext cx="359280" cy="434160"/>
              </p14:xfrm>
            </p:contentPart>
          </mc:Choice>
          <mc:Fallback xmlns="">
            <p:pic>
              <p:nvPicPr>
                <p:cNvPr id="42" name="Encre 41">
                  <a:extLst>
                    <a:ext uri="{FF2B5EF4-FFF2-40B4-BE49-F238E27FC236}">
                      <a16:creationId xmlns:a16="http://schemas.microsoft.com/office/drawing/2014/main" id="{44F3BF7F-5A9A-4CA3-A2C9-00983F7C2C2E}"/>
                    </a:ext>
                  </a:extLst>
                </p:cNvPr>
                <p:cNvPicPr/>
                <p:nvPr/>
              </p:nvPicPr>
              <p:blipFill>
                <a:blip r:embed="rId13"/>
                <a:stretch>
                  <a:fillRect/>
                </a:stretch>
              </p:blipFill>
              <p:spPr>
                <a:xfrm>
                  <a:off x="9763981" y="2781304"/>
                  <a:ext cx="376920" cy="4518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43" name="Encre 42">
                  <a:extLst>
                    <a:ext uri="{FF2B5EF4-FFF2-40B4-BE49-F238E27FC236}">
                      <a16:creationId xmlns:a16="http://schemas.microsoft.com/office/drawing/2014/main" id="{5E52EBBE-5369-4FB9-8705-561FA63D9CE4}"/>
                    </a:ext>
                  </a:extLst>
                </p14:cNvPr>
                <p14:cNvContentPartPr/>
                <p14:nvPr/>
              </p14:nvContentPartPr>
              <p14:xfrm>
                <a:off x="9726181" y="2909104"/>
                <a:ext cx="427320" cy="309240"/>
              </p14:xfrm>
            </p:contentPart>
          </mc:Choice>
          <mc:Fallback xmlns="">
            <p:pic>
              <p:nvPicPr>
                <p:cNvPr id="43" name="Encre 42">
                  <a:extLst>
                    <a:ext uri="{FF2B5EF4-FFF2-40B4-BE49-F238E27FC236}">
                      <a16:creationId xmlns:a16="http://schemas.microsoft.com/office/drawing/2014/main" id="{5E52EBBE-5369-4FB9-8705-561FA63D9CE4}"/>
                    </a:ext>
                  </a:extLst>
                </p:cNvPr>
                <p:cNvPicPr/>
                <p:nvPr/>
              </p:nvPicPr>
              <p:blipFill>
                <a:blip r:embed="rId15"/>
                <a:stretch>
                  <a:fillRect/>
                </a:stretch>
              </p:blipFill>
              <p:spPr>
                <a:xfrm>
                  <a:off x="9717181" y="2900464"/>
                  <a:ext cx="444960" cy="3268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6">
            <p14:nvContentPartPr>
              <p14:cNvPr id="47" name="Encre 46">
                <a:extLst>
                  <a:ext uri="{FF2B5EF4-FFF2-40B4-BE49-F238E27FC236}">
                    <a16:creationId xmlns:a16="http://schemas.microsoft.com/office/drawing/2014/main" id="{1AEA3C7F-4948-4C43-8FA8-C7E719A453E2}"/>
                  </a:ext>
                </a:extLst>
              </p14:cNvPr>
              <p14:cNvContentPartPr/>
              <p14:nvPr/>
            </p14:nvContentPartPr>
            <p14:xfrm>
              <a:off x="1626541" y="3170464"/>
              <a:ext cx="360" cy="360"/>
            </p14:xfrm>
          </p:contentPart>
        </mc:Choice>
        <mc:Fallback xmlns="">
          <p:pic>
            <p:nvPicPr>
              <p:cNvPr id="47" name="Encre 46">
                <a:extLst>
                  <a:ext uri="{FF2B5EF4-FFF2-40B4-BE49-F238E27FC236}">
                    <a16:creationId xmlns:a16="http://schemas.microsoft.com/office/drawing/2014/main" id="{1AEA3C7F-4948-4C43-8FA8-C7E719A453E2}"/>
                  </a:ext>
                </a:extLst>
              </p:cNvPr>
              <p:cNvPicPr/>
              <p:nvPr/>
            </p:nvPicPr>
            <p:blipFill>
              <a:blip r:embed="rId17"/>
              <a:stretch>
                <a:fillRect/>
              </a:stretch>
            </p:blipFill>
            <p:spPr>
              <a:xfrm>
                <a:off x="1617901" y="3161464"/>
                <a:ext cx="18000" cy="18000"/>
              </a:xfrm>
              <a:prstGeom prst="rect">
                <a:avLst/>
              </a:prstGeom>
            </p:spPr>
          </p:pic>
        </mc:Fallback>
      </mc:AlternateContent>
      <p:sp>
        <p:nvSpPr>
          <p:cNvPr id="48" name="ZoneTexte 47">
            <a:extLst>
              <a:ext uri="{FF2B5EF4-FFF2-40B4-BE49-F238E27FC236}">
                <a16:creationId xmlns:a16="http://schemas.microsoft.com/office/drawing/2014/main" id="{2275E914-1222-4723-8C68-76B0A17CF7CE}"/>
              </a:ext>
            </a:extLst>
          </p:cNvPr>
          <p:cNvSpPr txBox="1"/>
          <p:nvPr/>
        </p:nvSpPr>
        <p:spPr>
          <a:xfrm>
            <a:off x="6885710" y="3790424"/>
            <a:ext cx="3862532" cy="461665"/>
          </a:xfrm>
          <a:prstGeom prst="rect">
            <a:avLst/>
          </a:prstGeom>
          <a:noFill/>
        </p:spPr>
        <p:txBody>
          <a:bodyPr wrap="none" rtlCol="0">
            <a:spAutoFit/>
          </a:bodyPr>
          <a:lstStyle/>
          <a:p>
            <a:r>
              <a:rPr lang="en-US" sz="2400" dirty="0"/>
              <a:t>Longer baselines for 2nd lobe</a:t>
            </a:r>
            <a:endParaRPr lang="en-US" sz="2400" baseline="30000" dirty="0"/>
          </a:p>
        </p:txBody>
      </p:sp>
      <p:grpSp>
        <p:nvGrpSpPr>
          <p:cNvPr id="52" name="Groupe 51">
            <a:extLst>
              <a:ext uri="{FF2B5EF4-FFF2-40B4-BE49-F238E27FC236}">
                <a16:creationId xmlns:a16="http://schemas.microsoft.com/office/drawing/2014/main" id="{3628430C-7B41-4021-A2F0-B6334542739C}"/>
              </a:ext>
            </a:extLst>
          </p:cNvPr>
          <p:cNvGrpSpPr/>
          <p:nvPr/>
        </p:nvGrpSpPr>
        <p:grpSpPr>
          <a:xfrm>
            <a:off x="10936861" y="3265144"/>
            <a:ext cx="902880" cy="772200"/>
            <a:chOff x="10936861" y="3265144"/>
            <a:chExt cx="902880" cy="772200"/>
          </a:xfrm>
        </p:grpSpPr>
        <mc:AlternateContent xmlns:mc="http://schemas.openxmlformats.org/markup-compatibility/2006" xmlns:p14="http://schemas.microsoft.com/office/powerpoint/2010/main">
          <mc:Choice Requires="p14">
            <p:contentPart p14:bwMode="auto" r:id="rId18">
              <p14:nvContentPartPr>
                <p14:cNvPr id="49" name="Encre 48">
                  <a:extLst>
                    <a:ext uri="{FF2B5EF4-FFF2-40B4-BE49-F238E27FC236}">
                      <a16:creationId xmlns:a16="http://schemas.microsoft.com/office/drawing/2014/main" id="{3D04B2E9-F3F0-4E19-88D1-42061460226C}"/>
                    </a:ext>
                  </a:extLst>
                </p14:cNvPr>
                <p14:cNvContentPartPr/>
                <p14:nvPr/>
              </p14:nvContentPartPr>
              <p14:xfrm>
                <a:off x="10936861" y="3368464"/>
                <a:ext cx="839520" cy="668880"/>
              </p14:xfrm>
            </p:contentPart>
          </mc:Choice>
          <mc:Fallback xmlns="">
            <p:pic>
              <p:nvPicPr>
                <p:cNvPr id="49" name="Encre 48">
                  <a:extLst>
                    <a:ext uri="{FF2B5EF4-FFF2-40B4-BE49-F238E27FC236}">
                      <a16:creationId xmlns:a16="http://schemas.microsoft.com/office/drawing/2014/main" id="{3D04B2E9-F3F0-4E19-88D1-42061460226C}"/>
                    </a:ext>
                  </a:extLst>
                </p:cNvPr>
                <p:cNvPicPr/>
                <p:nvPr/>
              </p:nvPicPr>
              <p:blipFill>
                <a:blip r:embed="rId19"/>
                <a:stretch>
                  <a:fillRect/>
                </a:stretch>
              </p:blipFill>
              <p:spPr>
                <a:xfrm>
                  <a:off x="10927861" y="3359824"/>
                  <a:ext cx="857160" cy="68652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50" name="Encre 49">
                  <a:extLst>
                    <a:ext uri="{FF2B5EF4-FFF2-40B4-BE49-F238E27FC236}">
                      <a16:creationId xmlns:a16="http://schemas.microsoft.com/office/drawing/2014/main" id="{56009E27-ADA3-4E04-9199-7DC06E95B12D}"/>
                    </a:ext>
                  </a:extLst>
                </p14:cNvPr>
                <p14:cNvContentPartPr/>
                <p14:nvPr/>
              </p14:nvContentPartPr>
              <p14:xfrm>
                <a:off x="11767021" y="3288904"/>
                <a:ext cx="48960" cy="309960"/>
              </p14:xfrm>
            </p:contentPart>
          </mc:Choice>
          <mc:Fallback xmlns="">
            <p:pic>
              <p:nvPicPr>
                <p:cNvPr id="50" name="Encre 49">
                  <a:extLst>
                    <a:ext uri="{FF2B5EF4-FFF2-40B4-BE49-F238E27FC236}">
                      <a16:creationId xmlns:a16="http://schemas.microsoft.com/office/drawing/2014/main" id="{56009E27-ADA3-4E04-9199-7DC06E95B12D}"/>
                    </a:ext>
                  </a:extLst>
                </p:cNvPr>
                <p:cNvPicPr/>
                <p:nvPr/>
              </p:nvPicPr>
              <p:blipFill>
                <a:blip r:embed="rId21"/>
                <a:stretch>
                  <a:fillRect/>
                </a:stretch>
              </p:blipFill>
              <p:spPr>
                <a:xfrm>
                  <a:off x="11758021" y="3280264"/>
                  <a:ext cx="66600" cy="32760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51" name="Encre 50">
                  <a:extLst>
                    <a:ext uri="{FF2B5EF4-FFF2-40B4-BE49-F238E27FC236}">
                      <a16:creationId xmlns:a16="http://schemas.microsoft.com/office/drawing/2014/main" id="{F27692C2-6F5B-4792-BDF3-A37650B96A39}"/>
                    </a:ext>
                  </a:extLst>
                </p14:cNvPr>
                <p14:cNvContentPartPr/>
                <p14:nvPr/>
              </p14:nvContentPartPr>
              <p14:xfrm>
                <a:off x="11482621" y="3265144"/>
                <a:ext cx="357120" cy="105840"/>
              </p14:xfrm>
            </p:contentPart>
          </mc:Choice>
          <mc:Fallback xmlns="">
            <p:pic>
              <p:nvPicPr>
                <p:cNvPr id="51" name="Encre 50">
                  <a:extLst>
                    <a:ext uri="{FF2B5EF4-FFF2-40B4-BE49-F238E27FC236}">
                      <a16:creationId xmlns:a16="http://schemas.microsoft.com/office/drawing/2014/main" id="{F27692C2-6F5B-4792-BDF3-A37650B96A39}"/>
                    </a:ext>
                  </a:extLst>
                </p:cNvPr>
                <p:cNvPicPr/>
                <p:nvPr/>
              </p:nvPicPr>
              <p:blipFill>
                <a:blip r:embed="rId23"/>
                <a:stretch>
                  <a:fillRect/>
                </a:stretch>
              </p:blipFill>
              <p:spPr>
                <a:xfrm>
                  <a:off x="11473981" y="3256144"/>
                  <a:ext cx="374760" cy="123480"/>
                </a:xfrm>
                <a:prstGeom prst="rect">
                  <a:avLst/>
                </a:prstGeom>
              </p:spPr>
            </p:pic>
          </mc:Fallback>
        </mc:AlternateContent>
      </p:grpSp>
    </p:spTree>
    <p:extLst>
      <p:ext uri="{BB962C8B-B14F-4D97-AF65-F5344CB8AC3E}">
        <p14:creationId xmlns:p14="http://schemas.microsoft.com/office/powerpoint/2010/main" val="351640799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BB705CFB-3DBB-4E12-9E75-E1031F73BC89}"/>
              </a:ext>
            </a:extLst>
          </p:cNvPr>
          <p:cNvPicPr>
            <a:picLocks noChangeAspect="1"/>
          </p:cNvPicPr>
          <p:nvPr/>
        </p:nvPicPr>
        <p:blipFill>
          <a:blip r:embed="rId2"/>
          <a:stretch>
            <a:fillRect/>
          </a:stretch>
        </p:blipFill>
        <p:spPr>
          <a:xfrm>
            <a:off x="129599" y="413377"/>
            <a:ext cx="5966402" cy="6260466"/>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13" name="Rectangle 12">
            <a:extLst>
              <a:ext uri="{FF2B5EF4-FFF2-40B4-BE49-F238E27FC236}">
                <a16:creationId xmlns:a16="http://schemas.microsoft.com/office/drawing/2014/main" id="{D5431577-85BE-4D38-A394-C80C120B876D}"/>
              </a:ext>
            </a:extLst>
          </p:cNvPr>
          <p:cNvSpPr/>
          <p:nvPr/>
        </p:nvSpPr>
        <p:spPr>
          <a:xfrm>
            <a:off x="7161741" y="614973"/>
            <a:ext cx="4629665" cy="739329"/>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BCFC27D-DDB8-4A3A-B872-0C33A8E62A2B}"/>
              </a:ext>
            </a:extLst>
          </p:cNvPr>
          <p:cNvSpPr/>
          <p:nvPr/>
        </p:nvSpPr>
        <p:spPr>
          <a:xfrm>
            <a:off x="129599" y="1230867"/>
            <a:ext cx="4394275" cy="275121"/>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Connecteur droit 14">
            <a:extLst>
              <a:ext uri="{FF2B5EF4-FFF2-40B4-BE49-F238E27FC236}">
                <a16:creationId xmlns:a16="http://schemas.microsoft.com/office/drawing/2014/main" id="{0A0F3563-995B-4CFB-B93A-C7162EB10E9E}"/>
              </a:ext>
            </a:extLst>
          </p:cNvPr>
          <p:cNvCxnSpPr>
            <a:cxnSpLocks/>
            <a:stCxn id="14" idx="3"/>
            <a:endCxn id="13" idx="1"/>
          </p:cNvCxnSpPr>
          <p:nvPr/>
        </p:nvCxnSpPr>
        <p:spPr>
          <a:xfrm flipV="1">
            <a:off x="4523874" y="984638"/>
            <a:ext cx="2637867" cy="38379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9" name="ZoneTexte 18">
            <a:extLst>
              <a:ext uri="{FF2B5EF4-FFF2-40B4-BE49-F238E27FC236}">
                <a16:creationId xmlns:a16="http://schemas.microsoft.com/office/drawing/2014/main" id="{F6793BD1-EE40-4761-8573-1F78FB9686CE}"/>
              </a:ext>
            </a:extLst>
          </p:cNvPr>
          <p:cNvSpPr txBox="1"/>
          <p:nvPr/>
        </p:nvSpPr>
        <p:spPr>
          <a:xfrm>
            <a:off x="7263439" y="688586"/>
            <a:ext cx="4527968" cy="492443"/>
          </a:xfrm>
          <a:prstGeom prst="rect">
            <a:avLst/>
          </a:prstGeom>
          <a:noFill/>
        </p:spPr>
        <p:txBody>
          <a:bodyPr wrap="square" lIns="0" tIns="0" rIns="0" bIns="0" rtlCol="0">
            <a:spAutoFit/>
          </a:bodyPr>
          <a:lstStyle/>
          <a:p>
            <a:r>
              <a:rPr lang="fr-FR" sz="1600" dirty="0" err="1">
                <a:solidFill>
                  <a:schemeClr val="bg1"/>
                </a:solidFill>
              </a:rPr>
              <a:t>From</a:t>
            </a:r>
            <a:r>
              <a:rPr lang="fr-FR" sz="1600" dirty="0">
                <a:solidFill>
                  <a:schemeClr val="bg1"/>
                </a:solidFill>
              </a:rPr>
              <a:t> the </a:t>
            </a:r>
            <a:r>
              <a:rPr lang="fr-FR" sz="1600" dirty="0" err="1">
                <a:solidFill>
                  <a:schemeClr val="bg1"/>
                </a:solidFill>
              </a:rPr>
              <a:t>sharpest</a:t>
            </a:r>
            <a:r>
              <a:rPr lang="fr-FR" sz="1600" dirty="0">
                <a:solidFill>
                  <a:schemeClr val="bg1"/>
                </a:solidFill>
              </a:rPr>
              <a:t> to the </a:t>
            </a:r>
            <a:r>
              <a:rPr lang="fr-FR" sz="1600" dirty="0" err="1">
                <a:solidFill>
                  <a:schemeClr val="bg1"/>
                </a:solidFill>
              </a:rPr>
              <a:t>smoothest</a:t>
            </a:r>
            <a:r>
              <a:rPr lang="fr-FR" sz="1600" dirty="0">
                <a:solidFill>
                  <a:schemeClr val="bg1"/>
                </a:solidFill>
              </a:rPr>
              <a:t>:</a:t>
            </a:r>
          </a:p>
          <a:p>
            <a:r>
              <a:rPr lang="fr-FR" sz="1600" dirty="0">
                <a:solidFill>
                  <a:schemeClr val="bg1"/>
                </a:solidFill>
              </a:rPr>
              <a:t>Ring, Uniform </a:t>
            </a:r>
            <a:r>
              <a:rPr lang="fr-FR" sz="1600" dirty="0" err="1">
                <a:solidFill>
                  <a:schemeClr val="bg1"/>
                </a:solidFill>
              </a:rPr>
              <a:t>disk</a:t>
            </a:r>
            <a:r>
              <a:rPr lang="fr-FR" sz="1600" dirty="0">
                <a:solidFill>
                  <a:schemeClr val="bg1"/>
                </a:solidFill>
              </a:rPr>
              <a:t>, </a:t>
            </a:r>
            <a:r>
              <a:rPr lang="fr-FR" sz="1600" dirty="0" err="1">
                <a:solidFill>
                  <a:schemeClr val="bg1"/>
                </a:solidFill>
              </a:rPr>
              <a:t>Limb-Darkened</a:t>
            </a:r>
            <a:r>
              <a:rPr lang="fr-FR" sz="1600" dirty="0">
                <a:solidFill>
                  <a:schemeClr val="bg1"/>
                </a:solidFill>
              </a:rPr>
              <a:t> </a:t>
            </a:r>
            <a:r>
              <a:rPr lang="fr-FR" sz="1600" dirty="0" err="1">
                <a:solidFill>
                  <a:schemeClr val="bg1"/>
                </a:solidFill>
              </a:rPr>
              <a:t>disk</a:t>
            </a:r>
            <a:r>
              <a:rPr lang="fr-FR" sz="1600" dirty="0">
                <a:solidFill>
                  <a:schemeClr val="bg1"/>
                </a:solidFill>
              </a:rPr>
              <a:t>, </a:t>
            </a:r>
            <a:r>
              <a:rPr lang="fr-FR" sz="1600" dirty="0" err="1">
                <a:solidFill>
                  <a:schemeClr val="bg1"/>
                </a:solidFill>
              </a:rPr>
              <a:t>Gaussian</a:t>
            </a:r>
            <a:endParaRPr lang="en-US" sz="1600" dirty="0">
              <a:solidFill>
                <a:schemeClr val="bg1"/>
              </a:solidFill>
            </a:endParaRPr>
          </a:p>
        </p:txBody>
      </p:sp>
      <p:sp>
        <p:nvSpPr>
          <p:cNvPr id="20" name="Rectangle 19">
            <a:extLst>
              <a:ext uri="{FF2B5EF4-FFF2-40B4-BE49-F238E27FC236}">
                <a16:creationId xmlns:a16="http://schemas.microsoft.com/office/drawing/2014/main" id="{583D21EB-751D-4198-82E1-E2EE4EE2473C}"/>
              </a:ext>
            </a:extLst>
          </p:cNvPr>
          <p:cNvSpPr/>
          <p:nvPr/>
        </p:nvSpPr>
        <p:spPr>
          <a:xfrm>
            <a:off x="129599" y="1512403"/>
            <a:ext cx="5966401" cy="275121"/>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FF5B243-1810-445C-82DF-C46823BFD27E}"/>
              </a:ext>
            </a:extLst>
          </p:cNvPr>
          <p:cNvSpPr/>
          <p:nvPr/>
        </p:nvSpPr>
        <p:spPr>
          <a:xfrm>
            <a:off x="129599" y="2413662"/>
            <a:ext cx="5966401" cy="419095"/>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505AEB3D-F292-49EF-BC22-161322D4C2B9}"/>
              </a:ext>
            </a:extLst>
          </p:cNvPr>
          <p:cNvSpPr/>
          <p:nvPr/>
        </p:nvSpPr>
        <p:spPr>
          <a:xfrm>
            <a:off x="129600" y="3078922"/>
            <a:ext cx="2360938" cy="26367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D013304F-4DC7-4B01-9142-BC84F6FE8A16}"/>
              </a:ext>
            </a:extLst>
          </p:cNvPr>
          <p:cNvSpPr/>
          <p:nvPr/>
        </p:nvSpPr>
        <p:spPr>
          <a:xfrm>
            <a:off x="129599" y="3570711"/>
            <a:ext cx="5814001" cy="403736"/>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9F3D477D-8746-491B-B32E-DD6E6CABA055}"/>
              </a:ext>
            </a:extLst>
          </p:cNvPr>
          <p:cNvSpPr/>
          <p:nvPr/>
        </p:nvSpPr>
        <p:spPr>
          <a:xfrm>
            <a:off x="129598" y="4341290"/>
            <a:ext cx="5116169" cy="275122"/>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87EB27C6-9176-4E4A-8DBB-49AB080E71E4}"/>
              </a:ext>
            </a:extLst>
          </p:cNvPr>
          <p:cNvSpPr/>
          <p:nvPr/>
        </p:nvSpPr>
        <p:spPr>
          <a:xfrm>
            <a:off x="7161741" y="1516306"/>
            <a:ext cx="4629665" cy="632254"/>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7" name="Connecteur droit 26">
            <a:extLst>
              <a:ext uri="{FF2B5EF4-FFF2-40B4-BE49-F238E27FC236}">
                <a16:creationId xmlns:a16="http://schemas.microsoft.com/office/drawing/2014/main" id="{A35A166C-1A33-43EC-A6ED-EB62E25447CA}"/>
              </a:ext>
            </a:extLst>
          </p:cNvPr>
          <p:cNvCxnSpPr>
            <a:cxnSpLocks/>
            <a:stCxn id="20" idx="3"/>
            <a:endCxn id="26" idx="1"/>
          </p:cNvCxnSpPr>
          <p:nvPr/>
        </p:nvCxnSpPr>
        <p:spPr>
          <a:xfrm>
            <a:off x="6096000" y="1649964"/>
            <a:ext cx="1065741" cy="18246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F78E3EA7-C3B5-43E9-A28E-4DD1BB3D3BDA}"/>
              </a:ext>
            </a:extLst>
          </p:cNvPr>
          <p:cNvSpPr/>
          <p:nvPr/>
        </p:nvSpPr>
        <p:spPr>
          <a:xfrm>
            <a:off x="7166484" y="2358334"/>
            <a:ext cx="4629665" cy="663270"/>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Connecteur droit 28">
            <a:extLst>
              <a:ext uri="{FF2B5EF4-FFF2-40B4-BE49-F238E27FC236}">
                <a16:creationId xmlns:a16="http://schemas.microsoft.com/office/drawing/2014/main" id="{321D4074-B5EA-47C0-8274-9D8F6585CC9C}"/>
              </a:ext>
            </a:extLst>
          </p:cNvPr>
          <p:cNvCxnSpPr>
            <a:cxnSpLocks/>
            <a:stCxn id="21" idx="3"/>
            <a:endCxn id="28" idx="1"/>
          </p:cNvCxnSpPr>
          <p:nvPr/>
        </p:nvCxnSpPr>
        <p:spPr>
          <a:xfrm>
            <a:off x="6096000" y="2623210"/>
            <a:ext cx="1070484" cy="6675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D07CE182-86DC-4026-BFDC-65F766BA678A}"/>
              </a:ext>
            </a:extLst>
          </p:cNvPr>
          <p:cNvSpPr/>
          <p:nvPr/>
        </p:nvSpPr>
        <p:spPr>
          <a:xfrm>
            <a:off x="7188397" y="3158915"/>
            <a:ext cx="4629665" cy="663269"/>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Connecteur droit 30">
            <a:extLst>
              <a:ext uri="{FF2B5EF4-FFF2-40B4-BE49-F238E27FC236}">
                <a16:creationId xmlns:a16="http://schemas.microsoft.com/office/drawing/2014/main" id="{34BD1C30-1A1D-458A-8072-B2841B13BD87}"/>
              </a:ext>
            </a:extLst>
          </p:cNvPr>
          <p:cNvCxnSpPr>
            <a:cxnSpLocks/>
            <a:stCxn id="22" idx="3"/>
            <a:endCxn id="30" idx="1"/>
          </p:cNvCxnSpPr>
          <p:nvPr/>
        </p:nvCxnSpPr>
        <p:spPr>
          <a:xfrm>
            <a:off x="2490538" y="3210757"/>
            <a:ext cx="4697859" cy="27979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1E88FD88-097A-4915-858A-A266D9145DB8}"/>
              </a:ext>
            </a:extLst>
          </p:cNvPr>
          <p:cNvSpPr/>
          <p:nvPr/>
        </p:nvSpPr>
        <p:spPr>
          <a:xfrm>
            <a:off x="7188397" y="4055358"/>
            <a:ext cx="4629665" cy="47294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3" name="Connecteur droit 32">
            <a:extLst>
              <a:ext uri="{FF2B5EF4-FFF2-40B4-BE49-F238E27FC236}">
                <a16:creationId xmlns:a16="http://schemas.microsoft.com/office/drawing/2014/main" id="{D1AB52E5-37EB-4B86-BA8A-F25A01DB618D}"/>
              </a:ext>
            </a:extLst>
          </p:cNvPr>
          <p:cNvCxnSpPr>
            <a:cxnSpLocks/>
            <a:stCxn id="23" idx="3"/>
            <a:endCxn id="32" idx="1"/>
          </p:cNvCxnSpPr>
          <p:nvPr/>
        </p:nvCxnSpPr>
        <p:spPr>
          <a:xfrm>
            <a:off x="5943600" y="3772579"/>
            <a:ext cx="1244797" cy="519252"/>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4" name="Rectangle 33">
            <a:extLst>
              <a:ext uri="{FF2B5EF4-FFF2-40B4-BE49-F238E27FC236}">
                <a16:creationId xmlns:a16="http://schemas.microsoft.com/office/drawing/2014/main" id="{22B376DA-9263-4F7D-8589-64B4BAE49905}"/>
              </a:ext>
            </a:extLst>
          </p:cNvPr>
          <p:cNvSpPr/>
          <p:nvPr/>
        </p:nvSpPr>
        <p:spPr>
          <a:xfrm>
            <a:off x="7217332" y="4742411"/>
            <a:ext cx="4578817" cy="1155050"/>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5" name="Connecteur droit 34">
            <a:extLst>
              <a:ext uri="{FF2B5EF4-FFF2-40B4-BE49-F238E27FC236}">
                <a16:creationId xmlns:a16="http://schemas.microsoft.com/office/drawing/2014/main" id="{8AF99432-3C93-43FE-8AC4-F98F0ACF47F7}"/>
              </a:ext>
            </a:extLst>
          </p:cNvPr>
          <p:cNvCxnSpPr>
            <a:cxnSpLocks/>
            <a:stCxn id="24" idx="3"/>
            <a:endCxn id="34" idx="1"/>
          </p:cNvCxnSpPr>
          <p:nvPr/>
        </p:nvCxnSpPr>
        <p:spPr>
          <a:xfrm>
            <a:off x="5245767" y="4478851"/>
            <a:ext cx="1971565" cy="84108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8" name="ZoneTexte 37">
            <a:extLst>
              <a:ext uri="{FF2B5EF4-FFF2-40B4-BE49-F238E27FC236}">
                <a16:creationId xmlns:a16="http://schemas.microsoft.com/office/drawing/2014/main" id="{950731D5-B45A-4741-980D-92EFC496BF0D}"/>
              </a:ext>
            </a:extLst>
          </p:cNvPr>
          <p:cNvSpPr txBox="1"/>
          <p:nvPr/>
        </p:nvSpPr>
        <p:spPr>
          <a:xfrm>
            <a:off x="7217332" y="1599600"/>
            <a:ext cx="4527968" cy="492443"/>
          </a:xfrm>
          <a:prstGeom prst="rect">
            <a:avLst/>
          </a:prstGeom>
          <a:noFill/>
        </p:spPr>
        <p:txBody>
          <a:bodyPr wrap="square" lIns="0" tIns="0" rIns="0" bIns="0" rtlCol="0">
            <a:spAutoFit/>
          </a:bodyPr>
          <a:lstStyle/>
          <a:p>
            <a:pPr algn="ctr"/>
            <a:r>
              <a:rPr lang="fr-FR" sz="1600" dirty="0" err="1">
                <a:solidFill>
                  <a:schemeClr val="bg1"/>
                </a:solidFill>
              </a:rPr>
              <a:t>Sharpness</a:t>
            </a:r>
            <a:r>
              <a:rPr lang="fr-FR" sz="1600" dirty="0">
                <a:solidFill>
                  <a:schemeClr val="bg1"/>
                </a:solidFill>
              </a:rPr>
              <a:t> in image </a:t>
            </a:r>
            <a:r>
              <a:rPr lang="fr-FR" sz="1600" dirty="0">
                <a:solidFill>
                  <a:schemeClr val="bg1"/>
                </a:solidFill>
                <a:sym typeface="Wingdings" panose="05000000000000000000" pitchFamily="2" charset="2"/>
              </a:rPr>
              <a:t></a:t>
            </a:r>
            <a:r>
              <a:rPr lang="fr-FR" sz="1600" dirty="0">
                <a:solidFill>
                  <a:schemeClr val="bg1"/>
                </a:solidFill>
              </a:rPr>
              <a:t> </a:t>
            </a:r>
            <a:r>
              <a:rPr lang="fr-FR" sz="1600" dirty="0" err="1">
                <a:solidFill>
                  <a:schemeClr val="bg1"/>
                </a:solidFill>
              </a:rPr>
              <a:t>higher</a:t>
            </a:r>
            <a:r>
              <a:rPr lang="fr-FR" sz="1600" dirty="0">
                <a:solidFill>
                  <a:schemeClr val="bg1"/>
                </a:solidFill>
              </a:rPr>
              <a:t> lobes in FT</a:t>
            </a:r>
          </a:p>
          <a:p>
            <a:pPr algn="ctr"/>
            <a:r>
              <a:rPr lang="fr-FR" sz="1600" dirty="0">
                <a:solidFill>
                  <a:schemeClr val="bg1"/>
                </a:solidFill>
              </a:rPr>
              <a:t>Ring = 0.4 UD = 0.13  LDD = 0.09 Gauss. = 0</a:t>
            </a:r>
            <a:endParaRPr lang="en-US" sz="1600" dirty="0">
              <a:solidFill>
                <a:schemeClr val="bg1"/>
              </a:solidFill>
            </a:endParaRPr>
          </a:p>
        </p:txBody>
      </p:sp>
      <p:sp>
        <p:nvSpPr>
          <p:cNvPr id="39" name="ZoneTexte 38">
            <a:extLst>
              <a:ext uri="{FF2B5EF4-FFF2-40B4-BE49-F238E27FC236}">
                <a16:creationId xmlns:a16="http://schemas.microsoft.com/office/drawing/2014/main" id="{1B86E650-FC86-4C93-BB71-540882F11536}"/>
              </a:ext>
            </a:extLst>
          </p:cNvPr>
          <p:cNvSpPr txBox="1"/>
          <p:nvPr/>
        </p:nvSpPr>
        <p:spPr>
          <a:xfrm>
            <a:off x="7309543" y="2464605"/>
            <a:ext cx="4527968" cy="492443"/>
          </a:xfrm>
          <a:prstGeom prst="rect">
            <a:avLst/>
          </a:prstGeom>
          <a:noFill/>
        </p:spPr>
        <p:txBody>
          <a:bodyPr wrap="square" lIns="0" tIns="0" rIns="0" bIns="0" rtlCol="0">
            <a:spAutoFit/>
          </a:bodyPr>
          <a:lstStyle/>
          <a:p>
            <a:pPr algn="ctr"/>
            <a:r>
              <a:rPr lang="fr-FR" sz="1600" dirty="0">
                <a:solidFill>
                  <a:schemeClr val="bg1"/>
                </a:solidFill>
              </a:rPr>
              <a:t>0.9 mas UD </a:t>
            </a:r>
            <a:r>
              <a:rPr lang="fr-FR" sz="1600" dirty="0">
                <a:solidFill>
                  <a:schemeClr val="bg1"/>
                </a:solidFill>
                <a:sym typeface="Wingdings" panose="05000000000000000000" pitchFamily="2" charset="2"/>
              </a:rPr>
              <a:t></a:t>
            </a:r>
            <a:r>
              <a:rPr lang="fr-FR" sz="1600" dirty="0">
                <a:solidFill>
                  <a:schemeClr val="bg1"/>
                </a:solidFill>
              </a:rPr>
              <a:t>V = 0.233</a:t>
            </a:r>
          </a:p>
          <a:p>
            <a:pPr algn="ctr"/>
            <a:r>
              <a:rPr lang="fr-FR" sz="1600" dirty="0">
                <a:solidFill>
                  <a:schemeClr val="bg1"/>
                </a:solidFill>
              </a:rPr>
              <a:t>0.5 mas </a:t>
            </a:r>
            <a:r>
              <a:rPr lang="fr-FR" sz="1600" dirty="0" err="1">
                <a:solidFill>
                  <a:schemeClr val="bg1"/>
                </a:solidFill>
              </a:rPr>
              <a:t>Gaussian</a:t>
            </a:r>
            <a:r>
              <a:rPr lang="fr-FR" sz="1600" dirty="0">
                <a:solidFill>
                  <a:schemeClr val="bg1"/>
                </a:solidFill>
              </a:rPr>
              <a:t> </a:t>
            </a:r>
            <a:r>
              <a:rPr lang="fr-FR" sz="1600" dirty="0">
                <a:solidFill>
                  <a:schemeClr val="bg1"/>
                </a:solidFill>
                <a:sym typeface="Wingdings" panose="05000000000000000000" pitchFamily="2" charset="2"/>
              </a:rPr>
              <a:t></a:t>
            </a:r>
            <a:r>
              <a:rPr lang="fr-FR" sz="1600" dirty="0">
                <a:solidFill>
                  <a:schemeClr val="bg1"/>
                </a:solidFill>
              </a:rPr>
              <a:t> V= 0.372 </a:t>
            </a:r>
            <a:endParaRPr lang="en-US" sz="1600" dirty="0">
              <a:solidFill>
                <a:schemeClr val="bg1"/>
              </a:solidFill>
            </a:endParaRPr>
          </a:p>
        </p:txBody>
      </p:sp>
      <p:sp>
        <p:nvSpPr>
          <p:cNvPr id="40" name="ZoneTexte 39">
            <a:extLst>
              <a:ext uri="{FF2B5EF4-FFF2-40B4-BE49-F238E27FC236}">
                <a16:creationId xmlns:a16="http://schemas.microsoft.com/office/drawing/2014/main" id="{2AA800AD-6EE3-45B7-999A-41B5AF5F250F}"/>
              </a:ext>
            </a:extLst>
          </p:cNvPr>
          <p:cNvSpPr txBox="1"/>
          <p:nvPr/>
        </p:nvSpPr>
        <p:spPr>
          <a:xfrm>
            <a:off x="7263438" y="3263375"/>
            <a:ext cx="4527968" cy="738664"/>
          </a:xfrm>
          <a:prstGeom prst="rect">
            <a:avLst/>
          </a:prstGeom>
          <a:noFill/>
        </p:spPr>
        <p:txBody>
          <a:bodyPr wrap="square" lIns="0" tIns="0" rIns="0" bIns="0" rtlCol="0">
            <a:spAutoFit/>
          </a:bodyPr>
          <a:lstStyle/>
          <a:p>
            <a:pPr algn="ctr"/>
            <a:r>
              <a:rPr lang="fr-FR" sz="1600" dirty="0">
                <a:solidFill>
                  <a:schemeClr val="bg1"/>
                </a:solidFill>
              </a:rPr>
              <a:t>0.9 mas UD </a:t>
            </a:r>
            <a:r>
              <a:rPr lang="fr-FR" sz="1600" dirty="0">
                <a:solidFill>
                  <a:schemeClr val="bg1"/>
                </a:solidFill>
                <a:sym typeface="Wingdings" panose="05000000000000000000" pitchFamily="2" charset="2"/>
              </a:rPr>
              <a:t></a:t>
            </a:r>
            <a:r>
              <a:rPr lang="fr-FR" sz="1600" dirty="0">
                <a:solidFill>
                  <a:schemeClr val="bg1"/>
                </a:solidFill>
              </a:rPr>
              <a:t>V = V=0.958</a:t>
            </a:r>
          </a:p>
          <a:p>
            <a:pPr algn="ctr"/>
            <a:r>
              <a:rPr lang="fr-FR" sz="1600" dirty="0">
                <a:solidFill>
                  <a:schemeClr val="bg1"/>
                </a:solidFill>
              </a:rPr>
              <a:t>0.5 mas </a:t>
            </a:r>
            <a:r>
              <a:rPr lang="fr-FR" sz="1600" dirty="0" err="1">
                <a:solidFill>
                  <a:schemeClr val="bg1"/>
                </a:solidFill>
              </a:rPr>
              <a:t>Gaussian</a:t>
            </a:r>
            <a:r>
              <a:rPr lang="fr-FR" sz="1600" dirty="0">
                <a:solidFill>
                  <a:schemeClr val="bg1"/>
                </a:solidFill>
              </a:rPr>
              <a:t> </a:t>
            </a:r>
            <a:r>
              <a:rPr lang="fr-FR" sz="1600" dirty="0">
                <a:solidFill>
                  <a:schemeClr val="bg1"/>
                </a:solidFill>
                <a:sym typeface="Wingdings" panose="05000000000000000000" pitchFamily="2" charset="2"/>
              </a:rPr>
              <a:t> </a:t>
            </a:r>
            <a:r>
              <a:rPr lang="fr-FR" sz="1600" dirty="0">
                <a:solidFill>
                  <a:schemeClr val="bg1"/>
                </a:solidFill>
              </a:rPr>
              <a:t>0.963</a:t>
            </a:r>
            <a:endParaRPr lang="en-US" sz="1600" dirty="0">
              <a:solidFill>
                <a:schemeClr val="bg1"/>
              </a:solidFill>
            </a:endParaRPr>
          </a:p>
          <a:p>
            <a:endParaRPr lang="en-US" sz="1600" dirty="0">
              <a:solidFill>
                <a:schemeClr val="bg1"/>
              </a:solidFill>
            </a:endParaRPr>
          </a:p>
        </p:txBody>
      </p:sp>
      <p:sp>
        <p:nvSpPr>
          <p:cNvPr id="41" name="ZoneTexte 40">
            <a:extLst>
              <a:ext uri="{FF2B5EF4-FFF2-40B4-BE49-F238E27FC236}">
                <a16:creationId xmlns:a16="http://schemas.microsoft.com/office/drawing/2014/main" id="{46E9E77D-7F4F-4D93-95A5-BFCD75EF8D73}"/>
              </a:ext>
            </a:extLst>
          </p:cNvPr>
          <p:cNvSpPr txBox="1"/>
          <p:nvPr/>
        </p:nvSpPr>
        <p:spPr>
          <a:xfrm>
            <a:off x="7290094" y="4142871"/>
            <a:ext cx="4527968" cy="246221"/>
          </a:xfrm>
          <a:prstGeom prst="rect">
            <a:avLst/>
          </a:prstGeom>
          <a:noFill/>
        </p:spPr>
        <p:txBody>
          <a:bodyPr wrap="square" lIns="0" tIns="0" rIns="0" bIns="0" rtlCol="0">
            <a:spAutoFit/>
          </a:bodyPr>
          <a:lstStyle/>
          <a:p>
            <a:r>
              <a:rPr lang="fr-FR" sz="1600" dirty="0" err="1">
                <a:solidFill>
                  <a:schemeClr val="bg1"/>
                </a:solidFill>
              </a:rPr>
              <a:t>Only</a:t>
            </a:r>
            <a:r>
              <a:rPr lang="fr-FR" sz="1600" dirty="0">
                <a:solidFill>
                  <a:schemeClr val="bg1"/>
                </a:solidFill>
              </a:rPr>
              <a:t> in B band as </a:t>
            </a:r>
            <a:r>
              <a:rPr lang="fr-FR" sz="1600" dirty="0" err="1">
                <a:solidFill>
                  <a:schemeClr val="bg1"/>
                </a:solidFill>
              </a:rPr>
              <a:t>visibility</a:t>
            </a:r>
            <a:r>
              <a:rPr lang="fr-FR" sz="1600" dirty="0">
                <a:solidFill>
                  <a:schemeClr val="bg1"/>
                </a:solidFill>
              </a:rPr>
              <a:t> are </a:t>
            </a:r>
            <a:r>
              <a:rPr lang="fr-FR" sz="1600" dirty="0" err="1">
                <a:solidFill>
                  <a:schemeClr val="bg1"/>
                </a:solidFill>
              </a:rPr>
              <a:t>too</a:t>
            </a:r>
            <a:r>
              <a:rPr lang="fr-FR" sz="1600" dirty="0">
                <a:solidFill>
                  <a:schemeClr val="bg1"/>
                </a:solidFill>
              </a:rPr>
              <a:t> </a:t>
            </a:r>
            <a:r>
              <a:rPr lang="fr-FR" sz="1600" dirty="0" err="1">
                <a:solidFill>
                  <a:schemeClr val="bg1"/>
                </a:solidFill>
              </a:rPr>
              <a:t>similar</a:t>
            </a:r>
            <a:r>
              <a:rPr lang="fr-FR" sz="1600" dirty="0">
                <a:solidFill>
                  <a:schemeClr val="bg1"/>
                </a:solidFill>
              </a:rPr>
              <a:t> in K band</a:t>
            </a:r>
            <a:endParaRPr lang="en-US" sz="1600" dirty="0">
              <a:solidFill>
                <a:schemeClr val="bg1"/>
              </a:solidFill>
            </a:endParaRPr>
          </a:p>
        </p:txBody>
      </p:sp>
      <p:sp>
        <p:nvSpPr>
          <p:cNvPr id="42" name="ZoneTexte 41">
            <a:extLst>
              <a:ext uri="{FF2B5EF4-FFF2-40B4-BE49-F238E27FC236}">
                <a16:creationId xmlns:a16="http://schemas.microsoft.com/office/drawing/2014/main" id="{3CFDFC3D-246A-4B51-B29B-0B2A0E8B7EBD}"/>
              </a:ext>
            </a:extLst>
          </p:cNvPr>
          <p:cNvSpPr txBox="1"/>
          <p:nvPr/>
        </p:nvSpPr>
        <p:spPr>
          <a:xfrm>
            <a:off x="7290094" y="4803320"/>
            <a:ext cx="4527968" cy="984885"/>
          </a:xfrm>
          <a:prstGeom prst="rect">
            <a:avLst/>
          </a:prstGeom>
          <a:noFill/>
        </p:spPr>
        <p:txBody>
          <a:bodyPr wrap="square" lIns="0" tIns="0" rIns="0" bIns="0" rtlCol="0">
            <a:spAutoFit/>
          </a:bodyPr>
          <a:lstStyle/>
          <a:p>
            <a:r>
              <a:rPr lang="fr-FR" sz="1600" dirty="0">
                <a:solidFill>
                  <a:schemeClr val="bg1"/>
                </a:solidFill>
              </a:rPr>
              <a:t>The </a:t>
            </a:r>
            <a:r>
              <a:rPr lang="fr-FR" sz="1600" dirty="0" err="1">
                <a:solidFill>
                  <a:schemeClr val="bg1"/>
                </a:solidFill>
              </a:rPr>
              <a:t>visiblity</a:t>
            </a:r>
            <a:r>
              <a:rPr lang="fr-FR" sz="1600" dirty="0">
                <a:solidFill>
                  <a:schemeClr val="bg1"/>
                </a:solidFill>
              </a:rPr>
              <a:t> are </a:t>
            </a:r>
            <a:r>
              <a:rPr lang="fr-FR" sz="1600" dirty="0" err="1">
                <a:solidFill>
                  <a:schemeClr val="bg1"/>
                </a:solidFill>
              </a:rPr>
              <a:t>very</a:t>
            </a:r>
            <a:r>
              <a:rPr lang="fr-FR" sz="1600" dirty="0">
                <a:solidFill>
                  <a:schemeClr val="bg1"/>
                </a:solidFill>
              </a:rPr>
              <a:t> </a:t>
            </a:r>
            <a:r>
              <a:rPr lang="fr-FR" sz="1600" dirty="0" err="1">
                <a:solidFill>
                  <a:schemeClr val="bg1"/>
                </a:solidFill>
              </a:rPr>
              <a:t>similar</a:t>
            </a:r>
            <a:r>
              <a:rPr lang="fr-FR" sz="1600" dirty="0">
                <a:solidFill>
                  <a:schemeClr val="bg1"/>
                </a:solidFill>
              </a:rPr>
              <a:t> at 100m (0.23)</a:t>
            </a:r>
          </a:p>
          <a:p>
            <a:r>
              <a:rPr lang="fr-FR" sz="1600" dirty="0" err="1">
                <a:solidFill>
                  <a:schemeClr val="bg1"/>
                </a:solidFill>
              </a:rPr>
              <a:t>Having</a:t>
            </a:r>
            <a:r>
              <a:rPr lang="fr-FR" sz="1600" dirty="0">
                <a:solidFill>
                  <a:schemeClr val="bg1"/>
                </a:solidFill>
              </a:rPr>
              <a:t> </a:t>
            </a:r>
            <a:r>
              <a:rPr lang="fr-FR" sz="1600" dirty="0" err="1">
                <a:solidFill>
                  <a:schemeClr val="bg1"/>
                </a:solidFill>
              </a:rPr>
              <a:t>measurements</a:t>
            </a:r>
            <a:r>
              <a:rPr lang="fr-FR" sz="1600" dirty="0">
                <a:solidFill>
                  <a:schemeClr val="bg1"/>
                </a:solidFill>
              </a:rPr>
              <a:t> at multiple </a:t>
            </a:r>
            <a:r>
              <a:rPr lang="fr-FR" sz="1600" dirty="0" err="1">
                <a:solidFill>
                  <a:schemeClr val="bg1"/>
                </a:solidFill>
              </a:rPr>
              <a:t>baselines</a:t>
            </a:r>
            <a:r>
              <a:rPr lang="fr-FR" sz="1600" dirty="0">
                <a:solidFill>
                  <a:schemeClr val="bg1"/>
                </a:solidFill>
              </a:rPr>
              <a:t> </a:t>
            </a:r>
            <a:r>
              <a:rPr lang="fr-FR" sz="1600" dirty="0" err="1">
                <a:solidFill>
                  <a:schemeClr val="bg1"/>
                </a:solidFill>
              </a:rPr>
              <a:t>length</a:t>
            </a:r>
            <a:r>
              <a:rPr lang="fr-FR" sz="1600" dirty="0">
                <a:solidFill>
                  <a:schemeClr val="bg1"/>
                </a:solidFill>
              </a:rPr>
              <a:t> can help </a:t>
            </a:r>
            <a:r>
              <a:rPr lang="fr-FR" sz="1600" dirty="0" err="1">
                <a:solidFill>
                  <a:schemeClr val="bg1"/>
                </a:solidFill>
              </a:rPr>
              <a:t>discriminate</a:t>
            </a:r>
            <a:r>
              <a:rPr lang="fr-FR" sz="1600" dirty="0">
                <a:solidFill>
                  <a:schemeClr val="bg1"/>
                </a:solidFill>
              </a:rPr>
              <a:t> </a:t>
            </a:r>
            <a:r>
              <a:rPr lang="fr-FR" sz="1600" dirty="0" err="1">
                <a:solidFill>
                  <a:schemeClr val="bg1"/>
                </a:solidFill>
              </a:rPr>
              <a:t>between</a:t>
            </a:r>
            <a:r>
              <a:rPr lang="fr-FR" sz="1600" dirty="0">
                <a:solidFill>
                  <a:schemeClr val="bg1"/>
                </a:solidFill>
              </a:rPr>
              <a:t> </a:t>
            </a:r>
            <a:r>
              <a:rPr lang="fr-FR" sz="1600" dirty="0" err="1">
                <a:solidFill>
                  <a:schemeClr val="bg1"/>
                </a:solidFill>
              </a:rPr>
              <a:t>these</a:t>
            </a:r>
            <a:r>
              <a:rPr lang="fr-FR" sz="1600" dirty="0">
                <a:solidFill>
                  <a:schemeClr val="bg1"/>
                </a:solidFill>
              </a:rPr>
              <a:t> </a:t>
            </a:r>
            <a:r>
              <a:rPr lang="fr-FR" sz="1600" dirty="0" err="1">
                <a:solidFill>
                  <a:schemeClr val="bg1"/>
                </a:solidFill>
              </a:rPr>
              <a:t>models</a:t>
            </a:r>
            <a:r>
              <a:rPr lang="fr-FR" sz="1600" dirty="0">
                <a:solidFill>
                  <a:schemeClr val="bg1"/>
                </a:solidFill>
              </a:rPr>
              <a:t> + longer </a:t>
            </a:r>
            <a:r>
              <a:rPr lang="fr-FR" sz="1600" dirty="0" err="1">
                <a:solidFill>
                  <a:schemeClr val="bg1"/>
                </a:solidFill>
              </a:rPr>
              <a:t>baselines</a:t>
            </a:r>
            <a:r>
              <a:rPr lang="fr-FR" sz="1600" dirty="0">
                <a:solidFill>
                  <a:schemeClr val="bg1"/>
                </a:solidFill>
              </a:rPr>
              <a:t> for 2</a:t>
            </a:r>
            <a:r>
              <a:rPr lang="fr-FR" sz="1600" baseline="30000" dirty="0">
                <a:solidFill>
                  <a:schemeClr val="bg1"/>
                </a:solidFill>
              </a:rPr>
              <a:t>nd</a:t>
            </a:r>
            <a:r>
              <a:rPr lang="fr-FR" sz="1600" dirty="0">
                <a:solidFill>
                  <a:schemeClr val="bg1"/>
                </a:solidFill>
              </a:rPr>
              <a:t> lobe </a:t>
            </a:r>
            <a:r>
              <a:rPr lang="fr-FR" sz="1600" dirty="0" err="1">
                <a:solidFill>
                  <a:schemeClr val="bg1"/>
                </a:solidFill>
              </a:rPr>
              <a:t>measurements</a:t>
            </a:r>
            <a:endParaRPr lang="en-US" sz="1600" dirty="0">
              <a:solidFill>
                <a:schemeClr val="bg1"/>
              </a:solidFill>
            </a:endParaRPr>
          </a:p>
        </p:txBody>
      </p:sp>
    </p:spTree>
    <p:extLst>
      <p:ext uri="{BB962C8B-B14F-4D97-AF65-F5344CB8AC3E}">
        <p14:creationId xmlns:p14="http://schemas.microsoft.com/office/powerpoint/2010/main" val="343845333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BB705CFB-3DBB-4E12-9E75-E1031F73BC89}"/>
              </a:ext>
            </a:extLst>
          </p:cNvPr>
          <p:cNvPicPr>
            <a:picLocks noChangeAspect="1"/>
          </p:cNvPicPr>
          <p:nvPr/>
        </p:nvPicPr>
        <p:blipFill>
          <a:blip r:embed="rId2"/>
          <a:stretch>
            <a:fillRect/>
          </a:stretch>
        </p:blipFill>
        <p:spPr>
          <a:xfrm>
            <a:off x="129599" y="413377"/>
            <a:ext cx="5966402" cy="6260466"/>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13" name="Rectangle 12">
            <a:extLst>
              <a:ext uri="{FF2B5EF4-FFF2-40B4-BE49-F238E27FC236}">
                <a16:creationId xmlns:a16="http://schemas.microsoft.com/office/drawing/2014/main" id="{D5431577-85BE-4D38-A394-C80C120B876D}"/>
              </a:ext>
            </a:extLst>
          </p:cNvPr>
          <p:cNvSpPr/>
          <p:nvPr/>
        </p:nvSpPr>
        <p:spPr>
          <a:xfrm>
            <a:off x="7161741" y="614973"/>
            <a:ext cx="4629665" cy="739329"/>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BCFC27D-DDB8-4A3A-B872-0C33A8E62A2B}"/>
              </a:ext>
            </a:extLst>
          </p:cNvPr>
          <p:cNvSpPr/>
          <p:nvPr/>
        </p:nvSpPr>
        <p:spPr>
          <a:xfrm>
            <a:off x="129599" y="1230867"/>
            <a:ext cx="4394275" cy="275121"/>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Connecteur droit 14">
            <a:extLst>
              <a:ext uri="{FF2B5EF4-FFF2-40B4-BE49-F238E27FC236}">
                <a16:creationId xmlns:a16="http://schemas.microsoft.com/office/drawing/2014/main" id="{0A0F3563-995B-4CFB-B93A-C7162EB10E9E}"/>
              </a:ext>
            </a:extLst>
          </p:cNvPr>
          <p:cNvCxnSpPr>
            <a:cxnSpLocks/>
            <a:stCxn id="14" idx="3"/>
            <a:endCxn id="13" idx="1"/>
          </p:cNvCxnSpPr>
          <p:nvPr/>
        </p:nvCxnSpPr>
        <p:spPr>
          <a:xfrm flipV="1">
            <a:off x="4523874" y="984638"/>
            <a:ext cx="2637867" cy="38379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9" name="ZoneTexte 18">
            <a:extLst>
              <a:ext uri="{FF2B5EF4-FFF2-40B4-BE49-F238E27FC236}">
                <a16:creationId xmlns:a16="http://schemas.microsoft.com/office/drawing/2014/main" id="{F6793BD1-EE40-4761-8573-1F78FB9686CE}"/>
              </a:ext>
            </a:extLst>
          </p:cNvPr>
          <p:cNvSpPr txBox="1"/>
          <p:nvPr/>
        </p:nvSpPr>
        <p:spPr>
          <a:xfrm>
            <a:off x="7263439" y="688586"/>
            <a:ext cx="4527968" cy="492443"/>
          </a:xfrm>
          <a:prstGeom prst="rect">
            <a:avLst/>
          </a:prstGeom>
          <a:noFill/>
        </p:spPr>
        <p:txBody>
          <a:bodyPr wrap="square" lIns="0" tIns="0" rIns="0" bIns="0" rtlCol="0">
            <a:spAutoFit/>
          </a:bodyPr>
          <a:lstStyle/>
          <a:p>
            <a:r>
              <a:rPr lang="fr-FR" sz="1600" dirty="0" err="1">
                <a:solidFill>
                  <a:schemeClr val="bg1"/>
                </a:solidFill>
              </a:rPr>
              <a:t>From</a:t>
            </a:r>
            <a:r>
              <a:rPr lang="fr-FR" sz="1600" dirty="0">
                <a:solidFill>
                  <a:schemeClr val="bg1"/>
                </a:solidFill>
              </a:rPr>
              <a:t> the </a:t>
            </a:r>
            <a:r>
              <a:rPr lang="fr-FR" sz="1600" dirty="0" err="1">
                <a:solidFill>
                  <a:schemeClr val="bg1"/>
                </a:solidFill>
              </a:rPr>
              <a:t>sharpest</a:t>
            </a:r>
            <a:r>
              <a:rPr lang="fr-FR" sz="1600" dirty="0">
                <a:solidFill>
                  <a:schemeClr val="bg1"/>
                </a:solidFill>
              </a:rPr>
              <a:t> to the </a:t>
            </a:r>
            <a:r>
              <a:rPr lang="fr-FR" sz="1600" dirty="0" err="1">
                <a:solidFill>
                  <a:schemeClr val="bg1"/>
                </a:solidFill>
              </a:rPr>
              <a:t>smoothest</a:t>
            </a:r>
            <a:r>
              <a:rPr lang="fr-FR" sz="1600" dirty="0">
                <a:solidFill>
                  <a:schemeClr val="bg1"/>
                </a:solidFill>
              </a:rPr>
              <a:t>:</a:t>
            </a:r>
          </a:p>
          <a:p>
            <a:r>
              <a:rPr lang="fr-FR" sz="1600" dirty="0">
                <a:solidFill>
                  <a:schemeClr val="bg1"/>
                </a:solidFill>
              </a:rPr>
              <a:t>Ring, Uniform </a:t>
            </a:r>
            <a:r>
              <a:rPr lang="fr-FR" sz="1600" dirty="0" err="1">
                <a:solidFill>
                  <a:schemeClr val="bg1"/>
                </a:solidFill>
              </a:rPr>
              <a:t>disk</a:t>
            </a:r>
            <a:r>
              <a:rPr lang="fr-FR" sz="1600" dirty="0">
                <a:solidFill>
                  <a:schemeClr val="bg1"/>
                </a:solidFill>
              </a:rPr>
              <a:t>, </a:t>
            </a:r>
            <a:r>
              <a:rPr lang="fr-FR" sz="1600" dirty="0" err="1">
                <a:solidFill>
                  <a:schemeClr val="bg1"/>
                </a:solidFill>
              </a:rPr>
              <a:t>Limb-Darkened</a:t>
            </a:r>
            <a:r>
              <a:rPr lang="fr-FR" sz="1600" dirty="0">
                <a:solidFill>
                  <a:schemeClr val="bg1"/>
                </a:solidFill>
              </a:rPr>
              <a:t> </a:t>
            </a:r>
            <a:r>
              <a:rPr lang="fr-FR" sz="1600" dirty="0" err="1">
                <a:solidFill>
                  <a:schemeClr val="bg1"/>
                </a:solidFill>
              </a:rPr>
              <a:t>disk</a:t>
            </a:r>
            <a:r>
              <a:rPr lang="fr-FR" sz="1600" dirty="0">
                <a:solidFill>
                  <a:schemeClr val="bg1"/>
                </a:solidFill>
              </a:rPr>
              <a:t>, </a:t>
            </a:r>
            <a:r>
              <a:rPr lang="fr-FR" sz="1600" dirty="0" err="1">
                <a:solidFill>
                  <a:schemeClr val="bg1"/>
                </a:solidFill>
              </a:rPr>
              <a:t>Gaussian</a:t>
            </a:r>
            <a:endParaRPr lang="en-US" sz="1600" dirty="0">
              <a:solidFill>
                <a:schemeClr val="bg1"/>
              </a:solidFill>
            </a:endParaRPr>
          </a:p>
        </p:txBody>
      </p:sp>
      <p:sp>
        <p:nvSpPr>
          <p:cNvPr id="20" name="Rectangle 19">
            <a:extLst>
              <a:ext uri="{FF2B5EF4-FFF2-40B4-BE49-F238E27FC236}">
                <a16:creationId xmlns:a16="http://schemas.microsoft.com/office/drawing/2014/main" id="{583D21EB-751D-4198-82E1-E2EE4EE2473C}"/>
              </a:ext>
            </a:extLst>
          </p:cNvPr>
          <p:cNvSpPr/>
          <p:nvPr/>
        </p:nvSpPr>
        <p:spPr>
          <a:xfrm>
            <a:off x="129599" y="1512403"/>
            <a:ext cx="5966401" cy="275121"/>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FF5B243-1810-445C-82DF-C46823BFD27E}"/>
              </a:ext>
            </a:extLst>
          </p:cNvPr>
          <p:cNvSpPr/>
          <p:nvPr/>
        </p:nvSpPr>
        <p:spPr>
          <a:xfrm>
            <a:off x="129599" y="2413662"/>
            <a:ext cx="5966401" cy="419095"/>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505AEB3D-F292-49EF-BC22-161322D4C2B9}"/>
              </a:ext>
            </a:extLst>
          </p:cNvPr>
          <p:cNvSpPr/>
          <p:nvPr/>
        </p:nvSpPr>
        <p:spPr>
          <a:xfrm>
            <a:off x="129600" y="3078922"/>
            <a:ext cx="2360938" cy="26367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D013304F-4DC7-4B01-9142-BC84F6FE8A16}"/>
              </a:ext>
            </a:extLst>
          </p:cNvPr>
          <p:cNvSpPr/>
          <p:nvPr/>
        </p:nvSpPr>
        <p:spPr>
          <a:xfrm>
            <a:off x="129599" y="3570711"/>
            <a:ext cx="5814001" cy="403736"/>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9F3D477D-8746-491B-B32E-DD6E6CABA055}"/>
              </a:ext>
            </a:extLst>
          </p:cNvPr>
          <p:cNvSpPr/>
          <p:nvPr/>
        </p:nvSpPr>
        <p:spPr>
          <a:xfrm>
            <a:off x="129598" y="4341290"/>
            <a:ext cx="5116169" cy="275122"/>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35837288-F631-4880-9B70-D622EFFEF53D}"/>
              </a:ext>
            </a:extLst>
          </p:cNvPr>
          <p:cNvSpPr/>
          <p:nvPr/>
        </p:nvSpPr>
        <p:spPr>
          <a:xfrm>
            <a:off x="129598" y="5934535"/>
            <a:ext cx="4514591" cy="24336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87EB27C6-9176-4E4A-8DBB-49AB080E71E4}"/>
              </a:ext>
            </a:extLst>
          </p:cNvPr>
          <p:cNvSpPr/>
          <p:nvPr/>
        </p:nvSpPr>
        <p:spPr>
          <a:xfrm>
            <a:off x="7161741" y="1516306"/>
            <a:ext cx="4629665" cy="632254"/>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7" name="Connecteur droit 26">
            <a:extLst>
              <a:ext uri="{FF2B5EF4-FFF2-40B4-BE49-F238E27FC236}">
                <a16:creationId xmlns:a16="http://schemas.microsoft.com/office/drawing/2014/main" id="{A35A166C-1A33-43EC-A6ED-EB62E25447CA}"/>
              </a:ext>
            </a:extLst>
          </p:cNvPr>
          <p:cNvCxnSpPr>
            <a:cxnSpLocks/>
            <a:stCxn id="20" idx="3"/>
            <a:endCxn id="26" idx="1"/>
          </p:cNvCxnSpPr>
          <p:nvPr/>
        </p:nvCxnSpPr>
        <p:spPr>
          <a:xfrm>
            <a:off x="6096000" y="1649964"/>
            <a:ext cx="1065741" cy="18246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F78E3EA7-C3B5-43E9-A28E-4DD1BB3D3BDA}"/>
              </a:ext>
            </a:extLst>
          </p:cNvPr>
          <p:cNvSpPr/>
          <p:nvPr/>
        </p:nvSpPr>
        <p:spPr>
          <a:xfrm>
            <a:off x="7166484" y="2358334"/>
            <a:ext cx="4629665" cy="663270"/>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Connecteur droit 28">
            <a:extLst>
              <a:ext uri="{FF2B5EF4-FFF2-40B4-BE49-F238E27FC236}">
                <a16:creationId xmlns:a16="http://schemas.microsoft.com/office/drawing/2014/main" id="{321D4074-B5EA-47C0-8274-9D8F6585CC9C}"/>
              </a:ext>
            </a:extLst>
          </p:cNvPr>
          <p:cNvCxnSpPr>
            <a:cxnSpLocks/>
            <a:stCxn id="21" idx="3"/>
            <a:endCxn id="28" idx="1"/>
          </p:cNvCxnSpPr>
          <p:nvPr/>
        </p:nvCxnSpPr>
        <p:spPr>
          <a:xfrm>
            <a:off x="6096000" y="2623210"/>
            <a:ext cx="1070484" cy="6675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D07CE182-86DC-4026-BFDC-65F766BA678A}"/>
              </a:ext>
            </a:extLst>
          </p:cNvPr>
          <p:cNvSpPr/>
          <p:nvPr/>
        </p:nvSpPr>
        <p:spPr>
          <a:xfrm>
            <a:off x="7188397" y="3158915"/>
            <a:ext cx="4629665" cy="663269"/>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Connecteur droit 30">
            <a:extLst>
              <a:ext uri="{FF2B5EF4-FFF2-40B4-BE49-F238E27FC236}">
                <a16:creationId xmlns:a16="http://schemas.microsoft.com/office/drawing/2014/main" id="{34BD1C30-1A1D-458A-8072-B2841B13BD87}"/>
              </a:ext>
            </a:extLst>
          </p:cNvPr>
          <p:cNvCxnSpPr>
            <a:cxnSpLocks/>
            <a:stCxn id="22" idx="3"/>
            <a:endCxn id="30" idx="1"/>
          </p:cNvCxnSpPr>
          <p:nvPr/>
        </p:nvCxnSpPr>
        <p:spPr>
          <a:xfrm>
            <a:off x="2490538" y="3210757"/>
            <a:ext cx="4697859" cy="27979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1E88FD88-097A-4915-858A-A266D9145DB8}"/>
              </a:ext>
            </a:extLst>
          </p:cNvPr>
          <p:cNvSpPr/>
          <p:nvPr/>
        </p:nvSpPr>
        <p:spPr>
          <a:xfrm>
            <a:off x="7188397" y="4055358"/>
            <a:ext cx="4629665" cy="47294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3" name="Connecteur droit 32">
            <a:extLst>
              <a:ext uri="{FF2B5EF4-FFF2-40B4-BE49-F238E27FC236}">
                <a16:creationId xmlns:a16="http://schemas.microsoft.com/office/drawing/2014/main" id="{D1AB52E5-37EB-4B86-BA8A-F25A01DB618D}"/>
              </a:ext>
            </a:extLst>
          </p:cNvPr>
          <p:cNvCxnSpPr>
            <a:cxnSpLocks/>
            <a:stCxn id="23" idx="3"/>
            <a:endCxn id="32" idx="1"/>
          </p:cNvCxnSpPr>
          <p:nvPr/>
        </p:nvCxnSpPr>
        <p:spPr>
          <a:xfrm>
            <a:off x="5943600" y="3772579"/>
            <a:ext cx="1244797" cy="519252"/>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4" name="Rectangle 33">
            <a:extLst>
              <a:ext uri="{FF2B5EF4-FFF2-40B4-BE49-F238E27FC236}">
                <a16:creationId xmlns:a16="http://schemas.microsoft.com/office/drawing/2014/main" id="{22B376DA-9263-4F7D-8589-64B4BAE49905}"/>
              </a:ext>
            </a:extLst>
          </p:cNvPr>
          <p:cNvSpPr/>
          <p:nvPr/>
        </p:nvSpPr>
        <p:spPr>
          <a:xfrm>
            <a:off x="7217332" y="4742411"/>
            <a:ext cx="4578817" cy="1155050"/>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5" name="Connecteur droit 34">
            <a:extLst>
              <a:ext uri="{FF2B5EF4-FFF2-40B4-BE49-F238E27FC236}">
                <a16:creationId xmlns:a16="http://schemas.microsoft.com/office/drawing/2014/main" id="{8AF99432-3C93-43FE-8AC4-F98F0ACF47F7}"/>
              </a:ext>
            </a:extLst>
          </p:cNvPr>
          <p:cNvCxnSpPr>
            <a:cxnSpLocks/>
            <a:stCxn id="24" idx="3"/>
            <a:endCxn id="34" idx="1"/>
          </p:cNvCxnSpPr>
          <p:nvPr/>
        </p:nvCxnSpPr>
        <p:spPr>
          <a:xfrm>
            <a:off x="5245767" y="4478851"/>
            <a:ext cx="1971565" cy="84108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8" name="ZoneTexte 37">
            <a:extLst>
              <a:ext uri="{FF2B5EF4-FFF2-40B4-BE49-F238E27FC236}">
                <a16:creationId xmlns:a16="http://schemas.microsoft.com/office/drawing/2014/main" id="{950731D5-B45A-4741-980D-92EFC496BF0D}"/>
              </a:ext>
            </a:extLst>
          </p:cNvPr>
          <p:cNvSpPr txBox="1"/>
          <p:nvPr/>
        </p:nvSpPr>
        <p:spPr>
          <a:xfrm>
            <a:off x="7217332" y="1599600"/>
            <a:ext cx="4527968" cy="492443"/>
          </a:xfrm>
          <a:prstGeom prst="rect">
            <a:avLst/>
          </a:prstGeom>
          <a:noFill/>
        </p:spPr>
        <p:txBody>
          <a:bodyPr wrap="square" lIns="0" tIns="0" rIns="0" bIns="0" rtlCol="0">
            <a:spAutoFit/>
          </a:bodyPr>
          <a:lstStyle/>
          <a:p>
            <a:pPr algn="ctr"/>
            <a:r>
              <a:rPr lang="fr-FR" sz="1600" dirty="0" err="1">
                <a:solidFill>
                  <a:schemeClr val="bg1"/>
                </a:solidFill>
              </a:rPr>
              <a:t>Sharpness</a:t>
            </a:r>
            <a:r>
              <a:rPr lang="fr-FR" sz="1600" dirty="0">
                <a:solidFill>
                  <a:schemeClr val="bg1"/>
                </a:solidFill>
              </a:rPr>
              <a:t> in image </a:t>
            </a:r>
            <a:r>
              <a:rPr lang="fr-FR" sz="1600" dirty="0">
                <a:solidFill>
                  <a:schemeClr val="bg1"/>
                </a:solidFill>
                <a:sym typeface="Wingdings" panose="05000000000000000000" pitchFamily="2" charset="2"/>
              </a:rPr>
              <a:t></a:t>
            </a:r>
            <a:r>
              <a:rPr lang="fr-FR" sz="1600" dirty="0">
                <a:solidFill>
                  <a:schemeClr val="bg1"/>
                </a:solidFill>
              </a:rPr>
              <a:t> </a:t>
            </a:r>
            <a:r>
              <a:rPr lang="fr-FR" sz="1600" dirty="0" err="1">
                <a:solidFill>
                  <a:schemeClr val="bg1"/>
                </a:solidFill>
              </a:rPr>
              <a:t>higher</a:t>
            </a:r>
            <a:r>
              <a:rPr lang="fr-FR" sz="1600" dirty="0">
                <a:solidFill>
                  <a:schemeClr val="bg1"/>
                </a:solidFill>
              </a:rPr>
              <a:t> lobes in FT</a:t>
            </a:r>
          </a:p>
          <a:p>
            <a:pPr algn="ctr"/>
            <a:r>
              <a:rPr lang="fr-FR" sz="1600" dirty="0">
                <a:solidFill>
                  <a:schemeClr val="bg1"/>
                </a:solidFill>
              </a:rPr>
              <a:t>Ring = 0.4 UD = 0.13  LDD = 0.09 Gauss. = 0</a:t>
            </a:r>
            <a:endParaRPr lang="en-US" sz="1600" dirty="0">
              <a:solidFill>
                <a:schemeClr val="bg1"/>
              </a:solidFill>
            </a:endParaRPr>
          </a:p>
        </p:txBody>
      </p:sp>
      <p:sp>
        <p:nvSpPr>
          <p:cNvPr id="39" name="ZoneTexte 38">
            <a:extLst>
              <a:ext uri="{FF2B5EF4-FFF2-40B4-BE49-F238E27FC236}">
                <a16:creationId xmlns:a16="http://schemas.microsoft.com/office/drawing/2014/main" id="{1B86E650-FC86-4C93-BB71-540882F11536}"/>
              </a:ext>
            </a:extLst>
          </p:cNvPr>
          <p:cNvSpPr txBox="1"/>
          <p:nvPr/>
        </p:nvSpPr>
        <p:spPr>
          <a:xfrm>
            <a:off x="7309543" y="2464605"/>
            <a:ext cx="4527968" cy="492443"/>
          </a:xfrm>
          <a:prstGeom prst="rect">
            <a:avLst/>
          </a:prstGeom>
          <a:noFill/>
        </p:spPr>
        <p:txBody>
          <a:bodyPr wrap="square" lIns="0" tIns="0" rIns="0" bIns="0" rtlCol="0">
            <a:spAutoFit/>
          </a:bodyPr>
          <a:lstStyle/>
          <a:p>
            <a:pPr algn="ctr"/>
            <a:r>
              <a:rPr lang="fr-FR" sz="1600" dirty="0">
                <a:solidFill>
                  <a:schemeClr val="bg1"/>
                </a:solidFill>
              </a:rPr>
              <a:t>0.9 mas UD </a:t>
            </a:r>
            <a:r>
              <a:rPr lang="fr-FR" sz="1600" dirty="0">
                <a:solidFill>
                  <a:schemeClr val="bg1"/>
                </a:solidFill>
                <a:sym typeface="Wingdings" panose="05000000000000000000" pitchFamily="2" charset="2"/>
              </a:rPr>
              <a:t></a:t>
            </a:r>
            <a:r>
              <a:rPr lang="fr-FR" sz="1600" dirty="0">
                <a:solidFill>
                  <a:schemeClr val="bg1"/>
                </a:solidFill>
              </a:rPr>
              <a:t>V = 0.233</a:t>
            </a:r>
          </a:p>
          <a:p>
            <a:pPr algn="ctr"/>
            <a:r>
              <a:rPr lang="fr-FR" sz="1600" dirty="0">
                <a:solidFill>
                  <a:schemeClr val="bg1"/>
                </a:solidFill>
              </a:rPr>
              <a:t>0.5 mas </a:t>
            </a:r>
            <a:r>
              <a:rPr lang="fr-FR" sz="1600" dirty="0" err="1">
                <a:solidFill>
                  <a:schemeClr val="bg1"/>
                </a:solidFill>
              </a:rPr>
              <a:t>Gaussian</a:t>
            </a:r>
            <a:r>
              <a:rPr lang="fr-FR" sz="1600" dirty="0">
                <a:solidFill>
                  <a:schemeClr val="bg1"/>
                </a:solidFill>
              </a:rPr>
              <a:t> </a:t>
            </a:r>
            <a:r>
              <a:rPr lang="fr-FR" sz="1600" dirty="0">
                <a:solidFill>
                  <a:schemeClr val="bg1"/>
                </a:solidFill>
                <a:sym typeface="Wingdings" panose="05000000000000000000" pitchFamily="2" charset="2"/>
              </a:rPr>
              <a:t></a:t>
            </a:r>
            <a:r>
              <a:rPr lang="fr-FR" sz="1600" dirty="0">
                <a:solidFill>
                  <a:schemeClr val="bg1"/>
                </a:solidFill>
              </a:rPr>
              <a:t> V= 0.372 </a:t>
            </a:r>
            <a:endParaRPr lang="en-US" sz="1600" dirty="0">
              <a:solidFill>
                <a:schemeClr val="bg1"/>
              </a:solidFill>
            </a:endParaRPr>
          </a:p>
        </p:txBody>
      </p:sp>
      <p:sp>
        <p:nvSpPr>
          <p:cNvPr id="40" name="ZoneTexte 39">
            <a:extLst>
              <a:ext uri="{FF2B5EF4-FFF2-40B4-BE49-F238E27FC236}">
                <a16:creationId xmlns:a16="http://schemas.microsoft.com/office/drawing/2014/main" id="{2AA800AD-6EE3-45B7-999A-41B5AF5F250F}"/>
              </a:ext>
            </a:extLst>
          </p:cNvPr>
          <p:cNvSpPr txBox="1"/>
          <p:nvPr/>
        </p:nvSpPr>
        <p:spPr>
          <a:xfrm>
            <a:off x="7263438" y="3263375"/>
            <a:ext cx="4527968" cy="738664"/>
          </a:xfrm>
          <a:prstGeom prst="rect">
            <a:avLst/>
          </a:prstGeom>
          <a:noFill/>
        </p:spPr>
        <p:txBody>
          <a:bodyPr wrap="square" lIns="0" tIns="0" rIns="0" bIns="0" rtlCol="0">
            <a:spAutoFit/>
          </a:bodyPr>
          <a:lstStyle/>
          <a:p>
            <a:pPr algn="ctr"/>
            <a:r>
              <a:rPr lang="fr-FR" sz="1600" dirty="0">
                <a:solidFill>
                  <a:schemeClr val="bg1"/>
                </a:solidFill>
              </a:rPr>
              <a:t>0.9 mas UD </a:t>
            </a:r>
            <a:r>
              <a:rPr lang="fr-FR" sz="1600" dirty="0">
                <a:solidFill>
                  <a:schemeClr val="bg1"/>
                </a:solidFill>
                <a:sym typeface="Wingdings" panose="05000000000000000000" pitchFamily="2" charset="2"/>
              </a:rPr>
              <a:t></a:t>
            </a:r>
            <a:r>
              <a:rPr lang="fr-FR" sz="1600" dirty="0">
                <a:solidFill>
                  <a:schemeClr val="bg1"/>
                </a:solidFill>
              </a:rPr>
              <a:t>V = V=0.958</a:t>
            </a:r>
          </a:p>
          <a:p>
            <a:pPr algn="ctr"/>
            <a:r>
              <a:rPr lang="fr-FR" sz="1600" dirty="0">
                <a:solidFill>
                  <a:schemeClr val="bg1"/>
                </a:solidFill>
              </a:rPr>
              <a:t>0.5 mas </a:t>
            </a:r>
            <a:r>
              <a:rPr lang="fr-FR" sz="1600" dirty="0" err="1">
                <a:solidFill>
                  <a:schemeClr val="bg1"/>
                </a:solidFill>
              </a:rPr>
              <a:t>Gaussian</a:t>
            </a:r>
            <a:r>
              <a:rPr lang="fr-FR" sz="1600" dirty="0">
                <a:solidFill>
                  <a:schemeClr val="bg1"/>
                </a:solidFill>
              </a:rPr>
              <a:t> </a:t>
            </a:r>
            <a:r>
              <a:rPr lang="fr-FR" sz="1600" dirty="0">
                <a:solidFill>
                  <a:schemeClr val="bg1"/>
                </a:solidFill>
                <a:sym typeface="Wingdings" panose="05000000000000000000" pitchFamily="2" charset="2"/>
              </a:rPr>
              <a:t> </a:t>
            </a:r>
            <a:r>
              <a:rPr lang="fr-FR" sz="1600" dirty="0">
                <a:solidFill>
                  <a:schemeClr val="bg1"/>
                </a:solidFill>
              </a:rPr>
              <a:t>0.963</a:t>
            </a:r>
            <a:endParaRPr lang="en-US" sz="1600" dirty="0">
              <a:solidFill>
                <a:schemeClr val="bg1"/>
              </a:solidFill>
            </a:endParaRPr>
          </a:p>
          <a:p>
            <a:endParaRPr lang="en-US" sz="1600" dirty="0">
              <a:solidFill>
                <a:schemeClr val="bg1"/>
              </a:solidFill>
            </a:endParaRPr>
          </a:p>
        </p:txBody>
      </p:sp>
      <p:sp>
        <p:nvSpPr>
          <p:cNvPr id="41" name="ZoneTexte 40">
            <a:extLst>
              <a:ext uri="{FF2B5EF4-FFF2-40B4-BE49-F238E27FC236}">
                <a16:creationId xmlns:a16="http://schemas.microsoft.com/office/drawing/2014/main" id="{46E9E77D-7F4F-4D93-95A5-BFCD75EF8D73}"/>
              </a:ext>
            </a:extLst>
          </p:cNvPr>
          <p:cNvSpPr txBox="1"/>
          <p:nvPr/>
        </p:nvSpPr>
        <p:spPr>
          <a:xfrm>
            <a:off x="7290094" y="4142871"/>
            <a:ext cx="4527968" cy="246221"/>
          </a:xfrm>
          <a:prstGeom prst="rect">
            <a:avLst/>
          </a:prstGeom>
          <a:noFill/>
        </p:spPr>
        <p:txBody>
          <a:bodyPr wrap="square" lIns="0" tIns="0" rIns="0" bIns="0" rtlCol="0">
            <a:spAutoFit/>
          </a:bodyPr>
          <a:lstStyle/>
          <a:p>
            <a:r>
              <a:rPr lang="fr-FR" sz="1600" dirty="0" err="1">
                <a:solidFill>
                  <a:schemeClr val="bg1"/>
                </a:solidFill>
              </a:rPr>
              <a:t>Only</a:t>
            </a:r>
            <a:r>
              <a:rPr lang="fr-FR" sz="1600" dirty="0">
                <a:solidFill>
                  <a:schemeClr val="bg1"/>
                </a:solidFill>
              </a:rPr>
              <a:t> in B band as </a:t>
            </a:r>
            <a:r>
              <a:rPr lang="fr-FR" sz="1600" dirty="0" err="1">
                <a:solidFill>
                  <a:schemeClr val="bg1"/>
                </a:solidFill>
              </a:rPr>
              <a:t>visibility</a:t>
            </a:r>
            <a:r>
              <a:rPr lang="fr-FR" sz="1600" dirty="0">
                <a:solidFill>
                  <a:schemeClr val="bg1"/>
                </a:solidFill>
              </a:rPr>
              <a:t> are </a:t>
            </a:r>
            <a:r>
              <a:rPr lang="fr-FR" sz="1600" dirty="0" err="1">
                <a:solidFill>
                  <a:schemeClr val="bg1"/>
                </a:solidFill>
              </a:rPr>
              <a:t>too</a:t>
            </a:r>
            <a:r>
              <a:rPr lang="fr-FR" sz="1600" dirty="0">
                <a:solidFill>
                  <a:schemeClr val="bg1"/>
                </a:solidFill>
              </a:rPr>
              <a:t> </a:t>
            </a:r>
            <a:r>
              <a:rPr lang="fr-FR" sz="1600" dirty="0" err="1">
                <a:solidFill>
                  <a:schemeClr val="bg1"/>
                </a:solidFill>
              </a:rPr>
              <a:t>similar</a:t>
            </a:r>
            <a:r>
              <a:rPr lang="fr-FR" sz="1600" dirty="0">
                <a:solidFill>
                  <a:schemeClr val="bg1"/>
                </a:solidFill>
              </a:rPr>
              <a:t> in K band</a:t>
            </a:r>
            <a:endParaRPr lang="en-US" sz="1600" dirty="0">
              <a:solidFill>
                <a:schemeClr val="bg1"/>
              </a:solidFill>
            </a:endParaRPr>
          </a:p>
        </p:txBody>
      </p:sp>
      <p:sp>
        <p:nvSpPr>
          <p:cNvPr id="42" name="ZoneTexte 41">
            <a:extLst>
              <a:ext uri="{FF2B5EF4-FFF2-40B4-BE49-F238E27FC236}">
                <a16:creationId xmlns:a16="http://schemas.microsoft.com/office/drawing/2014/main" id="{3CFDFC3D-246A-4B51-B29B-0B2A0E8B7EBD}"/>
              </a:ext>
            </a:extLst>
          </p:cNvPr>
          <p:cNvSpPr txBox="1"/>
          <p:nvPr/>
        </p:nvSpPr>
        <p:spPr>
          <a:xfrm>
            <a:off x="7290094" y="4803320"/>
            <a:ext cx="4527968" cy="984885"/>
          </a:xfrm>
          <a:prstGeom prst="rect">
            <a:avLst/>
          </a:prstGeom>
          <a:noFill/>
        </p:spPr>
        <p:txBody>
          <a:bodyPr wrap="square" lIns="0" tIns="0" rIns="0" bIns="0" rtlCol="0">
            <a:spAutoFit/>
          </a:bodyPr>
          <a:lstStyle/>
          <a:p>
            <a:r>
              <a:rPr lang="fr-FR" sz="1600" dirty="0">
                <a:solidFill>
                  <a:schemeClr val="bg1"/>
                </a:solidFill>
              </a:rPr>
              <a:t>The </a:t>
            </a:r>
            <a:r>
              <a:rPr lang="fr-FR" sz="1600" dirty="0" err="1">
                <a:solidFill>
                  <a:schemeClr val="bg1"/>
                </a:solidFill>
              </a:rPr>
              <a:t>visiblity</a:t>
            </a:r>
            <a:r>
              <a:rPr lang="fr-FR" sz="1600" dirty="0">
                <a:solidFill>
                  <a:schemeClr val="bg1"/>
                </a:solidFill>
              </a:rPr>
              <a:t> are </a:t>
            </a:r>
            <a:r>
              <a:rPr lang="fr-FR" sz="1600" dirty="0" err="1">
                <a:solidFill>
                  <a:schemeClr val="bg1"/>
                </a:solidFill>
              </a:rPr>
              <a:t>very</a:t>
            </a:r>
            <a:r>
              <a:rPr lang="fr-FR" sz="1600" dirty="0">
                <a:solidFill>
                  <a:schemeClr val="bg1"/>
                </a:solidFill>
              </a:rPr>
              <a:t> </a:t>
            </a:r>
            <a:r>
              <a:rPr lang="fr-FR" sz="1600" dirty="0" err="1">
                <a:solidFill>
                  <a:schemeClr val="bg1"/>
                </a:solidFill>
              </a:rPr>
              <a:t>similar</a:t>
            </a:r>
            <a:r>
              <a:rPr lang="fr-FR" sz="1600" dirty="0">
                <a:solidFill>
                  <a:schemeClr val="bg1"/>
                </a:solidFill>
              </a:rPr>
              <a:t> at 100m (0.23)</a:t>
            </a:r>
          </a:p>
          <a:p>
            <a:r>
              <a:rPr lang="fr-FR" sz="1600" dirty="0" err="1">
                <a:solidFill>
                  <a:schemeClr val="bg1"/>
                </a:solidFill>
              </a:rPr>
              <a:t>Having</a:t>
            </a:r>
            <a:r>
              <a:rPr lang="fr-FR" sz="1600" dirty="0">
                <a:solidFill>
                  <a:schemeClr val="bg1"/>
                </a:solidFill>
              </a:rPr>
              <a:t> </a:t>
            </a:r>
            <a:r>
              <a:rPr lang="fr-FR" sz="1600" dirty="0" err="1">
                <a:solidFill>
                  <a:schemeClr val="bg1"/>
                </a:solidFill>
              </a:rPr>
              <a:t>measurements</a:t>
            </a:r>
            <a:r>
              <a:rPr lang="fr-FR" sz="1600" dirty="0">
                <a:solidFill>
                  <a:schemeClr val="bg1"/>
                </a:solidFill>
              </a:rPr>
              <a:t> at multiple </a:t>
            </a:r>
            <a:r>
              <a:rPr lang="fr-FR" sz="1600" dirty="0" err="1">
                <a:solidFill>
                  <a:schemeClr val="bg1"/>
                </a:solidFill>
              </a:rPr>
              <a:t>baselines</a:t>
            </a:r>
            <a:r>
              <a:rPr lang="fr-FR" sz="1600" dirty="0">
                <a:solidFill>
                  <a:schemeClr val="bg1"/>
                </a:solidFill>
              </a:rPr>
              <a:t> </a:t>
            </a:r>
            <a:r>
              <a:rPr lang="fr-FR" sz="1600" dirty="0" err="1">
                <a:solidFill>
                  <a:schemeClr val="bg1"/>
                </a:solidFill>
              </a:rPr>
              <a:t>length</a:t>
            </a:r>
            <a:r>
              <a:rPr lang="fr-FR" sz="1600" dirty="0">
                <a:solidFill>
                  <a:schemeClr val="bg1"/>
                </a:solidFill>
              </a:rPr>
              <a:t> can help </a:t>
            </a:r>
            <a:r>
              <a:rPr lang="fr-FR" sz="1600" dirty="0" err="1">
                <a:solidFill>
                  <a:schemeClr val="bg1"/>
                </a:solidFill>
              </a:rPr>
              <a:t>discriminate</a:t>
            </a:r>
            <a:r>
              <a:rPr lang="fr-FR" sz="1600" dirty="0">
                <a:solidFill>
                  <a:schemeClr val="bg1"/>
                </a:solidFill>
              </a:rPr>
              <a:t> </a:t>
            </a:r>
            <a:r>
              <a:rPr lang="fr-FR" sz="1600" dirty="0" err="1">
                <a:solidFill>
                  <a:schemeClr val="bg1"/>
                </a:solidFill>
              </a:rPr>
              <a:t>between</a:t>
            </a:r>
            <a:r>
              <a:rPr lang="fr-FR" sz="1600" dirty="0">
                <a:solidFill>
                  <a:schemeClr val="bg1"/>
                </a:solidFill>
              </a:rPr>
              <a:t> </a:t>
            </a:r>
            <a:r>
              <a:rPr lang="fr-FR" sz="1600" dirty="0" err="1">
                <a:solidFill>
                  <a:schemeClr val="bg1"/>
                </a:solidFill>
              </a:rPr>
              <a:t>these</a:t>
            </a:r>
            <a:r>
              <a:rPr lang="fr-FR" sz="1600" dirty="0">
                <a:solidFill>
                  <a:schemeClr val="bg1"/>
                </a:solidFill>
              </a:rPr>
              <a:t> </a:t>
            </a:r>
            <a:r>
              <a:rPr lang="fr-FR" sz="1600" dirty="0" err="1">
                <a:solidFill>
                  <a:schemeClr val="bg1"/>
                </a:solidFill>
              </a:rPr>
              <a:t>models</a:t>
            </a:r>
            <a:r>
              <a:rPr lang="fr-FR" sz="1600" dirty="0">
                <a:solidFill>
                  <a:schemeClr val="bg1"/>
                </a:solidFill>
              </a:rPr>
              <a:t> + longer </a:t>
            </a:r>
            <a:r>
              <a:rPr lang="fr-FR" sz="1600" dirty="0" err="1">
                <a:solidFill>
                  <a:schemeClr val="bg1"/>
                </a:solidFill>
              </a:rPr>
              <a:t>baselines</a:t>
            </a:r>
            <a:r>
              <a:rPr lang="fr-FR" sz="1600" dirty="0">
                <a:solidFill>
                  <a:schemeClr val="bg1"/>
                </a:solidFill>
              </a:rPr>
              <a:t> for 2</a:t>
            </a:r>
            <a:r>
              <a:rPr lang="fr-FR" sz="1600" baseline="30000" dirty="0">
                <a:solidFill>
                  <a:schemeClr val="bg1"/>
                </a:solidFill>
              </a:rPr>
              <a:t>nd</a:t>
            </a:r>
            <a:r>
              <a:rPr lang="fr-FR" sz="1600" dirty="0">
                <a:solidFill>
                  <a:schemeClr val="bg1"/>
                </a:solidFill>
              </a:rPr>
              <a:t> lobe </a:t>
            </a:r>
            <a:r>
              <a:rPr lang="fr-FR" sz="1600" dirty="0" err="1">
                <a:solidFill>
                  <a:schemeClr val="bg1"/>
                </a:solidFill>
              </a:rPr>
              <a:t>measurements</a:t>
            </a:r>
            <a:endParaRPr lang="en-US" sz="1600" dirty="0">
              <a:solidFill>
                <a:schemeClr val="bg1"/>
              </a:solidFill>
            </a:endParaRPr>
          </a:p>
        </p:txBody>
      </p:sp>
    </p:spTree>
    <p:extLst>
      <p:ext uri="{BB962C8B-B14F-4D97-AF65-F5344CB8AC3E}">
        <p14:creationId xmlns:p14="http://schemas.microsoft.com/office/powerpoint/2010/main" val="19053680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97D0BDBB-D463-4BE3-8D91-D7366E569B27}"/>
              </a:ext>
            </a:extLst>
          </p:cNvPr>
          <p:cNvSpPr/>
          <p:nvPr/>
        </p:nvSpPr>
        <p:spPr>
          <a:xfrm>
            <a:off x="7161741" y="614974"/>
            <a:ext cx="4629665" cy="140975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pic>
        <p:nvPicPr>
          <p:cNvPr id="3" name="Image 2">
            <a:extLst>
              <a:ext uri="{FF2B5EF4-FFF2-40B4-BE49-F238E27FC236}">
                <a16:creationId xmlns:a16="http://schemas.microsoft.com/office/drawing/2014/main" id="{6A313E67-4FDC-4CA4-AD39-828D44F7493A}"/>
              </a:ext>
            </a:extLst>
          </p:cNvPr>
          <p:cNvPicPr>
            <a:picLocks noChangeAspect="1"/>
          </p:cNvPicPr>
          <p:nvPr/>
        </p:nvPicPr>
        <p:blipFill rotWithShape="1">
          <a:blip r:embed="rId2"/>
          <a:srcRect l="2691" r="4818"/>
          <a:stretch/>
        </p:blipFill>
        <p:spPr>
          <a:xfrm>
            <a:off x="60960" y="587848"/>
            <a:ext cx="6705600" cy="5856473"/>
          </a:xfrm>
          <a:prstGeom prst="rect">
            <a:avLst/>
          </a:prstGeom>
        </p:spPr>
      </p:pic>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4" name="Rectangle 3">
            <a:extLst>
              <a:ext uri="{FF2B5EF4-FFF2-40B4-BE49-F238E27FC236}">
                <a16:creationId xmlns:a16="http://schemas.microsoft.com/office/drawing/2014/main" id="{CC11C99B-43E6-46A1-828D-27534DCDEF33}"/>
              </a:ext>
            </a:extLst>
          </p:cNvPr>
          <p:cNvSpPr/>
          <p:nvPr/>
        </p:nvSpPr>
        <p:spPr>
          <a:xfrm>
            <a:off x="129598" y="1639159"/>
            <a:ext cx="4102768" cy="276726"/>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Connecteur droit 6">
            <a:extLst>
              <a:ext uri="{FF2B5EF4-FFF2-40B4-BE49-F238E27FC236}">
                <a16:creationId xmlns:a16="http://schemas.microsoft.com/office/drawing/2014/main" id="{F52C9CB1-21ED-487A-98F9-14F97675C01E}"/>
              </a:ext>
            </a:extLst>
          </p:cNvPr>
          <p:cNvCxnSpPr>
            <a:cxnSpLocks/>
            <a:stCxn id="4" idx="3"/>
          </p:cNvCxnSpPr>
          <p:nvPr/>
        </p:nvCxnSpPr>
        <p:spPr>
          <a:xfrm flipV="1">
            <a:off x="4232366" y="1409402"/>
            <a:ext cx="2929375" cy="36812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6" name="ZoneTexte 15">
                <a:extLst>
                  <a:ext uri="{FF2B5EF4-FFF2-40B4-BE49-F238E27FC236}">
                    <a16:creationId xmlns:a16="http://schemas.microsoft.com/office/drawing/2014/main" id="{AE53CF2E-19AC-4629-A535-55F0B8D9C0F8}"/>
                  </a:ext>
                </a:extLst>
              </p:cNvPr>
              <p:cNvSpPr txBox="1"/>
              <p:nvPr/>
            </p:nvSpPr>
            <p:spPr>
              <a:xfrm>
                <a:off x="8810766" y="664914"/>
                <a:ext cx="1452898" cy="448905"/>
              </a:xfrm>
              <a:prstGeom prst="rect">
                <a:avLst/>
              </a:prstGeom>
              <a:noFill/>
            </p:spPr>
            <p:txBody>
              <a:bodyPr wrap="square" lIns="0" tIns="0" rIns="0" bIns="0" rtlCol="0">
                <a:spAutoFit/>
              </a:bodyPr>
              <a:lstStyle/>
              <a:p>
                <a:r>
                  <a:rPr lang="en-US" dirty="0">
                    <a:solidFill>
                      <a:schemeClr val="bg1"/>
                    </a:solidFill>
                  </a:rPr>
                  <a:t>V(</a:t>
                </a:r>
                <a:r>
                  <a:rPr lang="el-GR" dirty="0">
                    <a:solidFill>
                      <a:schemeClr val="bg1"/>
                    </a:solidFill>
                  </a:rPr>
                  <a:t>ρ</a:t>
                </a:r>
                <a14:m>
                  <m:oMath xmlns:m="http://schemas.openxmlformats.org/officeDocument/2006/math">
                    <m:r>
                      <a:rPr lang="fr-FR" b="0" i="0" smtClean="0">
                        <a:solidFill>
                          <a:schemeClr val="bg1"/>
                        </a:solidFill>
                        <a:latin typeface="Cambria Math" panose="02040503050406030204" pitchFamily="18" charset="0"/>
                      </a:rPr>
                      <m:t>)=2</m:t>
                    </m:r>
                    <m:f>
                      <m:fPr>
                        <m:ctrlPr>
                          <a:rPr lang="en-US" i="1" smtClean="0">
                            <a:solidFill>
                              <a:schemeClr val="bg1"/>
                            </a:solidFill>
                            <a:latin typeface="Cambria Math" panose="02040503050406030204" pitchFamily="18" charset="0"/>
                          </a:rPr>
                        </m:ctrlPr>
                      </m:fPr>
                      <m:num>
                        <m:sSub>
                          <m:sSubPr>
                            <m:ctrlPr>
                              <a:rPr lang="en-US" i="1" smtClean="0">
                                <a:solidFill>
                                  <a:schemeClr val="bg1"/>
                                </a:solidFill>
                                <a:latin typeface="Cambria Math" panose="02040503050406030204" pitchFamily="18" charset="0"/>
                              </a:rPr>
                            </m:ctrlPr>
                          </m:sSubPr>
                          <m:e>
                            <m:r>
                              <a:rPr lang="fr-FR" b="0" i="1" smtClean="0">
                                <a:solidFill>
                                  <a:schemeClr val="bg1"/>
                                </a:solidFill>
                                <a:latin typeface="Cambria Math" panose="02040503050406030204" pitchFamily="18" charset="0"/>
                              </a:rPr>
                              <m:t>𝐽</m:t>
                            </m:r>
                          </m:e>
                          <m:sub>
                            <m:r>
                              <a:rPr lang="fr-FR" b="0" i="1" smtClean="0">
                                <a:solidFill>
                                  <a:schemeClr val="bg1"/>
                                </a:solidFill>
                                <a:latin typeface="Cambria Math" panose="02040503050406030204" pitchFamily="18" charset="0"/>
                              </a:rPr>
                              <m:t>1(</m:t>
                            </m:r>
                            <m:r>
                              <m:rPr>
                                <m:sty m:val="p"/>
                              </m:rPr>
                              <a:rPr lang="el-GR" b="0" i="1" smtClean="0">
                                <a:solidFill>
                                  <a:schemeClr val="bg1"/>
                                </a:solidFill>
                                <a:latin typeface="Cambria Math" panose="02040503050406030204" pitchFamily="18" charset="0"/>
                              </a:rPr>
                              <m:t>πρθ</m:t>
                            </m:r>
                            <m:r>
                              <a:rPr lang="fr-FR" b="0" i="1" smtClean="0">
                                <a:solidFill>
                                  <a:schemeClr val="bg1"/>
                                </a:solidFill>
                                <a:latin typeface="Cambria Math" panose="02040503050406030204" pitchFamily="18" charset="0"/>
                              </a:rPr>
                              <m:t>)</m:t>
                            </m:r>
                          </m:sub>
                        </m:sSub>
                      </m:num>
                      <m:den>
                        <m:r>
                          <m:rPr>
                            <m:sty m:val="p"/>
                          </m:rPr>
                          <a:rPr lang="el-GR" b="0" i="1" smtClean="0">
                            <a:solidFill>
                              <a:schemeClr val="bg1"/>
                            </a:solidFill>
                            <a:latin typeface="Cambria Math" panose="02040503050406030204" pitchFamily="18" charset="0"/>
                          </a:rPr>
                          <m:t>πρθ</m:t>
                        </m:r>
                      </m:den>
                    </m:f>
                  </m:oMath>
                </a14:m>
                <a:endParaRPr lang="en-US" dirty="0">
                  <a:solidFill>
                    <a:schemeClr val="bg1"/>
                  </a:solidFill>
                </a:endParaRPr>
              </a:p>
            </p:txBody>
          </p:sp>
        </mc:Choice>
        <mc:Fallback xmlns="">
          <p:sp>
            <p:nvSpPr>
              <p:cNvPr id="16" name="ZoneTexte 15">
                <a:extLst>
                  <a:ext uri="{FF2B5EF4-FFF2-40B4-BE49-F238E27FC236}">
                    <a16:creationId xmlns:a16="http://schemas.microsoft.com/office/drawing/2014/main" id="{AE53CF2E-19AC-4629-A535-55F0B8D9C0F8}"/>
                  </a:ext>
                </a:extLst>
              </p:cNvPr>
              <p:cNvSpPr txBox="1">
                <a:spLocks noRot="1" noChangeAspect="1" noMove="1" noResize="1" noEditPoints="1" noAdjustHandles="1" noChangeArrowheads="1" noChangeShapeType="1" noTextEdit="1"/>
              </p:cNvSpPr>
              <p:nvPr/>
            </p:nvSpPr>
            <p:spPr>
              <a:xfrm>
                <a:off x="8810766" y="664914"/>
                <a:ext cx="1452898" cy="448905"/>
              </a:xfrm>
              <a:prstGeom prst="rect">
                <a:avLst/>
              </a:prstGeom>
              <a:blipFill>
                <a:blip r:embed="rId3"/>
                <a:stretch>
                  <a:fillRect l="-9623" t="-2703" r="-3766" b="-17568"/>
                </a:stretch>
              </a:blipFill>
            </p:spPr>
            <p:txBody>
              <a:bodyPr/>
              <a:lstStyle/>
              <a:p>
                <a:r>
                  <a:rPr lang="en-US">
                    <a:noFill/>
                  </a:rPr>
                  <a:t> </a:t>
                </a:r>
              </a:p>
            </p:txBody>
          </p:sp>
        </mc:Fallback>
      </mc:AlternateContent>
      <p:sp>
        <p:nvSpPr>
          <p:cNvPr id="17" name="ZoneTexte 16">
            <a:extLst>
              <a:ext uri="{FF2B5EF4-FFF2-40B4-BE49-F238E27FC236}">
                <a16:creationId xmlns:a16="http://schemas.microsoft.com/office/drawing/2014/main" id="{7E4F31C4-3325-4478-B428-C944435F87F9}"/>
              </a:ext>
            </a:extLst>
          </p:cNvPr>
          <p:cNvSpPr txBox="1"/>
          <p:nvPr/>
        </p:nvSpPr>
        <p:spPr>
          <a:xfrm>
            <a:off x="7253180" y="1143632"/>
            <a:ext cx="4568705" cy="738664"/>
          </a:xfrm>
          <a:prstGeom prst="rect">
            <a:avLst/>
          </a:prstGeom>
          <a:noFill/>
        </p:spPr>
        <p:txBody>
          <a:bodyPr wrap="square" lIns="0" tIns="0" rIns="0" bIns="0" rtlCol="0">
            <a:spAutoFit/>
          </a:bodyPr>
          <a:lstStyle/>
          <a:p>
            <a:r>
              <a:rPr lang="el-GR" sz="1600" dirty="0">
                <a:solidFill>
                  <a:schemeClr val="bg1"/>
                </a:solidFill>
              </a:rPr>
              <a:t>ρ=</a:t>
            </a:r>
            <a:r>
              <a:rPr lang="en-US" sz="1600" i="1" dirty="0">
                <a:solidFill>
                  <a:schemeClr val="bg1"/>
                </a:solidFill>
              </a:rPr>
              <a:t>B/</a:t>
            </a:r>
            <a:r>
              <a:rPr lang="el-GR" sz="1600" i="1" dirty="0">
                <a:solidFill>
                  <a:schemeClr val="bg1"/>
                </a:solidFill>
              </a:rPr>
              <a:t>λ</a:t>
            </a:r>
            <a:r>
              <a:rPr lang="en-US" sz="1600" dirty="0">
                <a:solidFill>
                  <a:schemeClr val="bg1"/>
                </a:solidFill>
              </a:rPr>
              <a:t> is the spatial frequency (cycles/rad) </a:t>
            </a:r>
          </a:p>
          <a:p>
            <a:r>
              <a:rPr lang="en-US" sz="1600" dirty="0">
                <a:solidFill>
                  <a:schemeClr val="bg1"/>
                </a:solidFill>
              </a:rPr>
              <a:t>θ is the star angular diameter (rad)</a:t>
            </a:r>
          </a:p>
          <a:p>
            <a:r>
              <a:rPr lang="en-US" sz="1600" i="1" dirty="0">
                <a:solidFill>
                  <a:schemeClr val="bg1"/>
                </a:solidFill>
              </a:rPr>
              <a:t>J</a:t>
            </a:r>
            <a:r>
              <a:rPr lang="en-US" sz="1600" baseline="-25000" dirty="0">
                <a:solidFill>
                  <a:schemeClr val="bg1"/>
                </a:solidFill>
              </a:rPr>
              <a:t>1</a:t>
            </a:r>
            <a:r>
              <a:rPr lang="en-US" sz="1600" dirty="0">
                <a:solidFill>
                  <a:schemeClr val="bg1"/>
                </a:solidFill>
              </a:rPr>
              <a:t> is the first order Bessel function.</a:t>
            </a:r>
          </a:p>
        </p:txBody>
      </p:sp>
      <p:sp>
        <p:nvSpPr>
          <p:cNvPr id="12" name="Rectangle 11">
            <a:extLst>
              <a:ext uri="{FF2B5EF4-FFF2-40B4-BE49-F238E27FC236}">
                <a16:creationId xmlns:a16="http://schemas.microsoft.com/office/drawing/2014/main" id="{3F5839FB-9AF7-4608-A5A1-B97E1F45D116}"/>
              </a:ext>
            </a:extLst>
          </p:cNvPr>
          <p:cNvSpPr/>
          <p:nvPr/>
        </p:nvSpPr>
        <p:spPr>
          <a:xfrm>
            <a:off x="7161741" y="2126357"/>
            <a:ext cx="4629665" cy="363763"/>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02B40499-C3EE-4E09-B77A-5A322B0F3182}"/>
              </a:ext>
            </a:extLst>
          </p:cNvPr>
          <p:cNvSpPr/>
          <p:nvPr/>
        </p:nvSpPr>
        <p:spPr>
          <a:xfrm>
            <a:off x="151368" y="1915885"/>
            <a:ext cx="5944631" cy="276726"/>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Connecteur droit 13">
            <a:extLst>
              <a:ext uri="{FF2B5EF4-FFF2-40B4-BE49-F238E27FC236}">
                <a16:creationId xmlns:a16="http://schemas.microsoft.com/office/drawing/2014/main" id="{C9545390-1D75-4508-BB58-2FAD0D6D7D6B}"/>
              </a:ext>
            </a:extLst>
          </p:cNvPr>
          <p:cNvCxnSpPr>
            <a:cxnSpLocks/>
            <a:stCxn id="13" idx="3"/>
            <a:endCxn id="12" idx="1"/>
          </p:cNvCxnSpPr>
          <p:nvPr/>
        </p:nvCxnSpPr>
        <p:spPr>
          <a:xfrm>
            <a:off x="6095999" y="2054248"/>
            <a:ext cx="1065742" cy="253991"/>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9" name="ZoneTexte 18">
                <a:extLst>
                  <a:ext uri="{FF2B5EF4-FFF2-40B4-BE49-F238E27FC236}">
                    <a16:creationId xmlns:a16="http://schemas.microsoft.com/office/drawing/2014/main" id="{A3517B73-D669-46FC-A798-8B12856E55E5}"/>
                  </a:ext>
                </a:extLst>
              </p:cNvPr>
              <p:cNvSpPr txBox="1"/>
              <p:nvPr/>
            </p:nvSpPr>
            <p:spPr>
              <a:xfrm>
                <a:off x="7222701" y="2156170"/>
                <a:ext cx="4568705" cy="246221"/>
              </a:xfrm>
              <a:prstGeom prst="rect">
                <a:avLst/>
              </a:prstGeom>
              <a:noFill/>
            </p:spPr>
            <p:txBody>
              <a:bodyPr wrap="square" lIns="0" tIns="0" rIns="0" bIns="0" rtlCol="0">
                <a:spAutoFit/>
              </a:bodyPr>
              <a:lstStyle/>
              <a:p>
                <a:pPr algn="ctr"/>
                <a14:m>
                  <m:oMath xmlns:m="http://schemas.openxmlformats.org/officeDocument/2006/math">
                    <m:r>
                      <m:rPr>
                        <m:sty m:val="p"/>
                      </m:rPr>
                      <a:rPr lang="el-GR" sz="1600" b="0" i="1" smtClean="0">
                        <a:solidFill>
                          <a:schemeClr val="bg1"/>
                        </a:solidFill>
                        <a:latin typeface="Cambria Math" panose="02040503050406030204" pitchFamily="18" charset="0"/>
                      </a:rPr>
                      <m:t>θ</m:t>
                    </m:r>
                    <m:r>
                      <a:rPr lang="el-GR" sz="1600" b="0" i="1" smtClean="0">
                        <a:solidFill>
                          <a:schemeClr val="bg1"/>
                        </a:solidFill>
                        <a:latin typeface="Cambria Math" panose="02040503050406030204" pitchFamily="18" charset="0"/>
                      </a:rPr>
                      <m:t> </m:t>
                    </m:r>
                  </m:oMath>
                </a14:m>
                <a:r>
                  <a:rPr lang="fr-FR" sz="1600" dirty="0">
                    <a:solidFill>
                      <a:schemeClr val="bg1"/>
                    </a:solidFill>
                  </a:rPr>
                  <a:t>= 1.22</a:t>
                </a:r>
                <a:r>
                  <a:rPr lang="el-GR" sz="1600" i="1" dirty="0">
                    <a:solidFill>
                      <a:schemeClr val="bg1"/>
                    </a:solidFill>
                  </a:rPr>
                  <a:t> λ</a:t>
                </a:r>
                <a:r>
                  <a:rPr lang="fr-FR" sz="1600" i="1" dirty="0">
                    <a:solidFill>
                      <a:schemeClr val="bg1"/>
                    </a:solidFill>
                  </a:rPr>
                  <a:t>\ B</a:t>
                </a:r>
                <a:r>
                  <a:rPr lang="fr-FR" sz="1600" dirty="0">
                    <a:solidFill>
                      <a:schemeClr val="bg1"/>
                    </a:solidFill>
                  </a:rPr>
                  <a:t> </a:t>
                </a:r>
                <a:endParaRPr lang="en-US" sz="1600" dirty="0">
                  <a:solidFill>
                    <a:schemeClr val="bg1"/>
                  </a:solidFill>
                </a:endParaRPr>
              </a:p>
            </p:txBody>
          </p:sp>
        </mc:Choice>
        <mc:Fallback xmlns="">
          <p:sp>
            <p:nvSpPr>
              <p:cNvPr id="19" name="ZoneTexte 18">
                <a:extLst>
                  <a:ext uri="{FF2B5EF4-FFF2-40B4-BE49-F238E27FC236}">
                    <a16:creationId xmlns:a16="http://schemas.microsoft.com/office/drawing/2014/main" id="{A3517B73-D669-46FC-A798-8B12856E55E5}"/>
                  </a:ext>
                </a:extLst>
              </p:cNvPr>
              <p:cNvSpPr txBox="1">
                <a:spLocks noRot="1" noChangeAspect="1" noMove="1" noResize="1" noEditPoints="1" noAdjustHandles="1" noChangeArrowheads="1" noChangeShapeType="1" noTextEdit="1"/>
              </p:cNvSpPr>
              <p:nvPr/>
            </p:nvSpPr>
            <p:spPr>
              <a:xfrm>
                <a:off x="7222701" y="2156170"/>
                <a:ext cx="4568705" cy="246221"/>
              </a:xfrm>
              <a:prstGeom prst="rect">
                <a:avLst/>
              </a:prstGeom>
              <a:blipFill>
                <a:blip r:embed="rId4"/>
                <a:stretch>
                  <a:fillRect t="-27500" b="-50000"/>
                </a:stretch>
              </a:blipFill>
            </p:spPr>
            <p:txBody>
              <a:bodyPr/>
              <a:lstStyle/>
              <a:p>
                <a:r>
                  <a:rPr lang="en-US">
                    <a:noFill/>
                  </a:rPr>
                  <a:t> </a:t>
                </a:r>
              </a:p>
            </p:txBody>
          </p:sp>
        </mc:Fallback>
      </mc:AlternateContent>
    </p:spTree>
    <p:extLst>
      <p:ext uri="{BB962C8B-B14F-4D97-AF65-F5344CB8AC3E}">
        <p14:creationId xmlns:p14="http://schemas.microsoft.com/office/powerpoint/2010/main" val="51488243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BB705CFB-3DBB-4E12-9E75-E1031F73BC89}"/>
              </a:ext>
            </a:extLst>
          </p:cNvPr>
          <p:cNvPicPr>
            <a:picLocks noChangeAspect="1"/>
          </p:cNvPicPr>
          <p:nvPr/>
        </p:nvPicPr>
        <p:blipFill>
          <a:blip r:embed="rId2"/>
          <a:stretch>
            <a:fillRect/>
          </a:stretch>
        </p:blipFill>
        <p:spPr>
          <a:xfrm>
            <a:off x="129599" y="413377"/>
            <a:ext cx="5966402" cy="6260466"/>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13" name="Rectangle 12">
            <a:extLst>
              <a:ext uri="{FF2B5EF4-FFF2-40B4-BE49-F238E27FC236}">
                <a16:creationId xmlns:a16="http://schemas.microsoft.com/office/drawing/2014/main" id="{D5431577-85BE-4D38-A394-C80C120B876D}"/>
              </a:ext>
            </a:extLst>
          </p:cNvPr>
          <p:cNvSpPr/>
          <p:nvPr/>
        </p:nvSpPr>
        <p:spPr>
          <a:xfrm>
            <a:off x="7161741" y="614973"/>
            <a:ext cx="4629665" cy="739329"/>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BCFC27D-DDB8-4A3A-B872-0C33A8E62A2B}"/>
              </a:ext>
            </a:extLst>
          </p:cNvPr>
          <p:cNvSpPr/>
          <p:nvPr/>
        </p:nvSpPr>
        <p:spPr>
          <a:xfrm>
            <a:off x="129599" y="1230867"/>
            <a:ext cx="4394275" cy="275121"/>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Connecteur droit 14">
            <a:extLst>
              <a:ext uri="{FF2B5EF4-FFF2-40B4-BE49-F238E27FC236}">
                <a16:creationId xmlns:a16="http://schemas.microsoft.com/office/drawing/2014/main" id="{0A0F3563-995B-4CFB-B93A-C7162EB10E9E}"/>
              </a:ext>
            </a:extLst>
          </p:cNvPr>
          <p:cNvCxnSpPr>
            <a:cxnSpLocks/>
            <a:stCxn id="14" idx="3"/>
            <a:endCxn id="13" idx="1"/>
          </p:cNvCxnSpPr>
          <p:nvPr/>
        </p:nvCxnSpPr>
        <p:spPr>
          <a:xfrm flipV="1">
            <a:off x="4523874" y="984638"/>
            <a:ext cx="2637867" cy="38379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9" name="ZoneTexte 18">
            <a:extLst>
              <a:ext uri="{FF2B5EF4-FFF2-40B4-BE49-F238E27FC236}">
                <a16:creationId xmlns:a16="http://schemas.microsoft.com/office/drawing/2014/main" id="{F6793BD1-EE40-4761-8573-1F78FB9686CE}"/>
              </a:ext>
            </a:extLst>
          </p:cNvPr>
          <p:cNvSpPr txBox="1"/>
          <p:nvPr/>
        </p:nvSpPr>
        <p:spPr>
          <a:xfrm>
            <a:off x="7263439" y="688586"/>
            <a:ext cx="4527968" cy="492443"/>
          </a:xfrm>
          <a:prstGeom prst="rect">
            <a:avLst/>
          </a:prstGeom>
          <a:noFill/>
        </p:spPr>
        <p:txBody>
          <a:bodyPr wrap="square" lIns="0" tIns="0" rIns="0" bIns="0" rtlCol="0">
            <a:spAutoFit/>
          </a:bodyPr>
          <a:lstStyle/>
          <a:p>
            <a:r>
              <a:rPr lang="fr-FR" sz="1600" dirty="0" err="1">
                <a:solidFill>
                  <a:schemeClr val="bg1"/>
                </a:solidFill>
              </a:rPr>
              <a:t>From</a:t>
            </a:r>
            <a:r>
              <a:rPr lang="fr-FR" sz="1600" dirty="0">
                <a:solidFill>
                  <a:schemeClr val="bg1"/>
                </a:solidFill>
              </a:rPr>
              <a:t> the </a:t>
            </a:r>
            <a:r>
              <a:rPr lang="fr-FR" sz="1600" dirty="0" err="1">
                <a:solidFill>
                  <a:schemeClr val="bg1"/>
                </a:solidFill>
              </a:rPr>
              <a:t>sharpest</a:t>
            </a:r>
            <a:r>
              <a:rPr lang="fr-FR" sz="1600" dirty="0">
                <a:solidFill>
                  <a:schemeClr val="bg1"/>
                </a:solidFill>
              </a:rPr>
              <a:t> to the </a:t>
            </a:r>
            <a:r>
              <a:rPr lang="fr-FR" sz="1600" dirty="0" err="1">
                <a:solidFill>
                  <a:schemeClr val="bg1"/>
                </a:solidFill>
              </a:rPr>
              <a:t>smoothest</a:t>
            </a:r>
            <a:r>
              <a:rPr lang="fr-FR" sz="1600" dirty="0">
                <a:solidFill>
                  <a:schemeClr val="bg1"/>
                </a:solidFill>
              </a:rPr>
              <a:t>:</a:t>
            </a:r>
          </a:p>
          <a:p>
            <a:r>
              <a:rPr lang="fr-FR" sz="1600" dirty="0">
                <a:solidFill>
                  <a:schemeClr val="bg1"/>
                </a:solidFill>
              </a:rPr>
              <a:t>Ring, Uniform </a:t>
            </a:r>
            <a:r>
              <a:rPr lang="fr-FR" sz="1600" dirty="0" err="1">
                <a:solidFill>
                  <a:schemeClr val="bg1"/>
                </a:solidFill>
              </a:rPr>
              <a:t>disk</a:t>
            </a:r>
            <a:r>
              <a:rPr lang="fr-FR" sz="1600" dirty="0">
                <a:solidFill>
                  <a:schemeClr val="bg1"/>
                </a:solidFill>
              </a:rPr>
              <a:t>, </a:t>
            </a:r>
            <a:r>
              <a:rPr lang="fr-FR" sz="1600" dirty="0" err="1">
                <a:solidFill>
                  <a:schemeClr val="bg1"/>
                </a:solidFill>
              </a:rPr>
              <a:t>Limb-Darkened</a:t>
            </a:r>
            <a:r>
              <a:rPr lang="fr-FR" sz="1600" dirty="0">
                <a:solidFill>
                  <a:schemeClr val="bg1"/>
                </a:solidFill>
              </a:rPr>
              <a:t> </a:t>
            </a:r>
            <a:r>
              <a:rPr lang="fr-FR" sz="1600" dirty="0" err="1">
                <a:solidFill>
                  <a:schemeClr val="bg1"/>
                </a:solidFill>
              </a:rPr>
              <a:t>disk</a:t>
            </a:r>
            <a:r>
              <a:rPr lang="fr-FR" sz="1600" dirty="0">
                <a:solidFill>
                  <a:schemeClr val="bg1"/>
                </a:solidFill>
              </a:rPr>
              <a:t>, </a:t>
            </a:r>
            <a:r>
              <a:rPr lang="fr-FR" sz="1600" dirty="0" err="1">
                <a:solidFill>
                  <a:schemeClr val="bg1"/>
                </a:solidFill>
              </a:rPr>
              <a:t>Gaussian</a:t>
            </a:r>
            <a:endParaRPr lang="en-US" sz="1600" dirty="0">
              <a:solidFill>
                <a:schemeClr val="bg1"/>
              </a:solidFill>
            </a:endParaRPr>
          </a:p>
        </p:txBody>
      </p:sp>
      <p:sp>
        <p:nvSpPr>
          <p:cNvPr id="20" name="Rectangle 19">
            <a:extLst>
              <a:ext uri="{FF2B5EF4-FFF2-40B4-BE49-F238E27FC236}">
                <a16:creationId xmlns:a16="http://schemas.microsoft.com/office/drawing/2014/main" id="{583D21EB-751D-4198-82E1-E2EE4EE2473C}"/>
              </a:ext>
            </a:extLst>
          </p:cNvPr>
          <p:cNvSpPr/>
          <p:nvPr/>
        </p:nvSpPr>
        <p:spPr>
          <a:xfrm>
            <a:off x="129599" y="1512403"/>
            <a:ext cx="5966401" cy="275121"/>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FF5B243-1810-445C-82DF-C46823BFD27E}"/>
              </a:ext>
            </a:extLst>
          </p:cNvPr>
          <p:cNvSpPr/>
          <p:nvPr/>
        </p:nvSpPr>
        <p:spPr>
          <a:xfrm>
            <a:off x="129599" y="2413662"/>
            <a:ext cx="5966401" cy="419095"/>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505AEB3D-F292-49EF-BC22-161322D4C2B9}"/>
              </a:ext>
            </a:extLst>
          </p:cNvPr>
          <p:cNvSpPr/>
          <p:nvPr/>
        </p:nvSpPr>
        <p:spPr>
          <a:xfrm>
            <a:off x="129600" y="3078922"/>
            <a:ext cx="2360938" cy="26367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D013304F-4DC7-4B01-9142-BC84F6FE8A16}"/>
              </a:ext>
            </a:extLst>
          </p:cNvPr>
          <p:cNvSpPr/>
          <p:nvPr/>
        </p:nvSpPr>
        <p:spPr>
          <a:xfrm>
            <a:off x="129599" y="3570711"/>
            <a:ext cx="5814001" cy="403736"/>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9F3D477D-8746-491B-B32E-DD6E6CABA055}"/>
              </a:ext>
            </a:extLst>
          </p:cNvPr>
          <p:cNvSpPr/>
          <p:nvPr/>
        </p:nvSpPr>
        <p:spPr>
          <a:xfrm>
            <a:off x="129598" y="4341290"/>
            <a:ext cx="5116169" cy="275122"/>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35837288-F631-4880-9B70-D622EFFEF53D}"/>
              </a:ext>
            </a:extLst>
          </p:cNvPr>
          <p:cNvSpPr/>
          <p:nvPr/>
        </p:nvSpPr>
        <p:spPr>
          <a:xfrm>
            <a:off x="129598" y="5934535"/>
            <a:ext cx="4514591" cy="24336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87EB27C6-9176-4E4A-8DBB-49AB080E71E4}"/>
              </a:ext>
            </a:extLst>
          </p:cNvPr>
          <p:cNvSpPr/>
          <p:nvPr/>
        </p:nvSpPr>
        <p:spPr>
          <a:xfrm>
            <a:off x="7161741" y="1516306"/>
            <a:ext cx="4629665" cy="632254"/>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7" name="Connecteur droit 26">
            <a:extLst>
              <a:ext uri="{FF2B5EF4-FFF2-40B4-BE49-F238E27FC236}">
                <a16:creationId xmlns:a16="http://schemas.microsoft.com/office/drawing/2014/main" id="{A35A166C-1A33-43EC-A6ED-EB62E25447CA}"/>
              </a:ext>
            </a:extLst>
          </p:cNvPr>
          <p:cNvCxnSpPr>
            <a:cxnSpLocks/>
            <a:stCxn id="20" idx="3"/>
            <a:endCxn id="26" idx="1"/>
          </p:cNvCxnSpPr>
          <p:nvPr/>
        </p:nvCxnSpPr>
        <p:spPr>
          <a:xfrm>
            <a:off x="6096000" y="1649964"/>
            <a:ext cx="1065741" cy="18246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F78E3EA7-C3B5-43E9-A28E-4DD1BB3D3BDA}"/>
              </a:ext>
            </a:extLst>
          </p:cNvPr>
          <p:cNvSpPr/>
          <p:nvPr/>
        </p:nvSpPr>
        <p:spPr>
          <a:xfrm>
            <a:off x="7166484" y="2358334"/>
            <a:ext cx="4629665" cy="663270"/>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Connecteur droit 28">
            <a:extLst>
              <a:ext uri="{FF2B5EF4-FFF2-40B4-BE49-F238E27FC236}">
                <a16:creationId xmlns:a16="http://schemas.microsoft.com/office/drawing/2014/main" id="{321D4074-B5EA-47C0-8274-9D8F6585CC9C}"/>
              </a:ext>
            </a:extLst>
          </p:cNvPr>
          <p:cNvCxnSpPr>
            <a:cxnSpLocks/>
            <a:stCxn id="21" idx="3"/>
            <a:endCxn id="28" idx="1"/>
          </p:cNvCxnSpPr>
          <p:nvPr/>
        </p:nvCxnSpPr>
        <p:spPr>
          <a:xfrm>
            <a:off x="6096000" y="2623210"/>
            <a:ext cx="1070484" cy="6675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D07CE182-86DC-4026-BFDC-65F766BA678A}"/>
              </a:ext>
            </a:extLst>
          </p:cNvPr>
          <p:cNvSpPr/>
          <p:nvPr/>
        </p:nvSpPr>
        <p:spPr>
          <a:xfrm>
            <a:off x="7188397" y="3158915"/>
            <a:ext cx="4629665" cy="663269"/>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Connecteur droit 30">
            <a:extLst>
              <a:ext uri="{FF2B5EF4-FFF2-40B4-BE49-F238E27FC236}">
                <a16:creationId xmlns:a16="http://schemas.microsoft.com/office/drawing/2014/main" id="{34BD1C30-1A1D-458A-8072-B2841B13BD87}"/>
              </a:ext>
            </a:extLst>
          </p:cNvPr>
          <p:cNvCxnSpPr>
            <a:cxnSpLocks/>
            <a:stCxn id="22" idx="3"/>
            <a:endCxn id="30" idx="1"/>
          </p:cNvCxnSpPr>
          <p:nvPr/>
        </p:nvCxnSpPr>
        <p:spPr>
          <a:xfrm>
            <a:off x="2490538" y="3210757"/>
            <a:ext cx="4697859" cy="27979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1E88FD88-097A-4915-858A-A266D9145DB8}"/>
              </a:ext>
            </a:extLst>
          </p:cNvPr>
          <p:cNvSpPr/>
          <p:nvPr/>
        </p:nvSpPr>
        <p:spPr>
          <a:xfrm>
            <a:off x="7188397" y="4055358"/>
            <a:ext cx="4629665" cy="47294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3" name="Connecteur droit 32">
            <a:extLst>
              <a:ext uri="{FF2B5EF4-FFF2-40B4-BE49-F238E27FC236}">
                <a16:creationId xmlns:a16="http://schemas.microsoft.com/office/drawing/2014/main" id="{D1AB52E5-37EB-4B86-BA8A-F25A01DB618D}"/>
              </a:ext>
            </a:extLst>
          </p:cNvPr>
          <p:cNvCxnSpPr>
            <a:cxnSpLocks/>
            <a:stCxn id="23" idx="3"/>
            <a:endCxn id="32" idx="1"/>
          </p:cNvCxnSpPr>
          <p:nvPr/>
        </p:nvCxnSpPr>
        <p:spPr>
          <a:xfrm>
            <a:off x="5943600" y="3772579"/>
            <a:ext cx="1244797" cy="519252"/>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4" name="Rectangle 33">
            <a:extLst>
              <a:ext uri="{FF2B5EF4-FFF2-40B4-BE49-F238E27FC236}">
                <a16:creationId xmlns:a16="http://schemas.microsoft.com/office/drawing/2014/main" id="{22B376DA-9263-4F7D-8589-64B4BAE49905}"/>
              </a:ext>
            </a:extLst>
          </p:cNvPr>
          <p:cNvSpPr/>
          <p:nvPr/>
        </p:nvSpPr>
        <p:spPr>
          <a:xfrm>
            <a:off x="7217332" y="4742411"/>
            <a:ext cx="4578817" cy="1155050"/>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5" name="Connecteur droit 34">
            <a:extLst>
              <a:ext uri="{FF2B5EF4-FFF2-40B4-BE49-F238E27FC236}">
                <a16:creationId xmlns:a16="http://schemas.microsoft.com/office/drawing/2014/main" id="{8AF99432-3C93-43FE-8AC4-F98F0ACF47F7}"/>
              </a:ext>
            </a:extLst>
          </p:cNvPr>
          <p:cNvCxnSpPr>
            <a:cxnSpLocks/>
            <a:stCxn id="24" idx="3"/>
            <a:endCxn id="34" idx="1"/>
          </p:cNvCxnSpPr>
          <p:nvPr/>
        </p:nvCxnSpPr>
        <p:spPr>
          <a:xfrm>
            <a:off x="5245767" y="4478851"/>
            <a:ext cx="1971565" cy="84108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575E6DF9-9CBA-4BD8-A6D7-4FC9754E26BC}"/>
              </a:ext>
            </a:extLst>
          </p:cNvPr>
          <p:cNvSpPr/>
          <p:nvPr/>
        </p:nvSpPr>
        <p:spPr>
          <a:xfrm>
            <a:off x="7217332" y="6036673"/>
            <a:ext cx="4569331" cy="637170"/>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7" name="Connecteur droit 36">
            <a:extLst>
              <a:ext uri="{FF2B5EF4-FFF2-40B4-BE49-F238E27FC236}">
                <a16:creationId xmlns:a16="http://schemas.microsoft.com/office/drawing/2014/main" id="{948F17EC-7A8D-4FE7-B8E8-775ADAFFD9CE}"/>
              </a:ext>
            </a:extLst>
          </p:cNvPr>
          <p:cNvCxnSpPr>
            <a:cxnSpLocks/>
            <a:stCxn id="25" idx="3"/>
            <a:endCxn id="36" idx="1"/>
          </p:cNvCxnSpPr>
          <p:nvPr/>
        </p:nvCxnSpPr>
        <p:spPr>
          <a:xfrm>
            <a:off x="4644189" y="6056215"/>
            <a:ext cx="2573143" cy="29904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8" name="ZoneTexte 37">
            <a:extLst>
              <a:ext uri="{FF2B5EF4-FFF2-40B4-BE49-F238E27FC236}">
                <a16:creationId xmlns:a16="http://schemas.microsoft.com/office/drawing/2014/main" id="{950731D5-B45A-4741-980D-92EFC496BF0D}"/>
              </a:ext>
            </a:extLst>
          </p:cNvPr>
          <p:cNvSpPr txBox="1"/>
          <p:nvPr/>
        </p:nvSpPr>
        <p:spPr>
          <a:xfrm>
            <a:off x="7217332" y="1599600"/>
            <a:ext cx="4527968" cy="492443"/>
          </a:xfrm>
          <a:prstGeom prst="rect">
            <a:avLst/>
          </a:prstGeom>
          <a:noFill/>
        </p:spPr>
        <p:txBody>
          <a:bodyPr wrap="square" lIns="0" tIns="0" rIns="0" bIns="0" rtlCol="0">
            <a:spAutoFit/>
          </a:bodyPr>
          <a:lstStyle/>
          <a:p>
            <a:pPr algn="ctr"/>
            <a:r>
              <a:rPr lang="fr-FR" sz="1600" dirty="0" err="1">
                <a:solidFill>
                  <a:schemeClr val="bg1"/>
                </a:solidFill>
              </a:rPr>
              <a:t>Sharpness</a:t>
            </a:r>
            <a:r>
              <a:rPr lang="fr-FR" sz="1600" dirty="0">
                <a:solidFill>
                  <a:schemeClr val="bg1"/>
                </a:solidFill>
              </a:rPr>
              <a:t> in image </a:t>
            </a:r>
            <a:r>
              <a:rPr lang="fr-FR" sz="1600" dirty="0">
                <a:solidFill>
                  <a:schemeClr val="bg1"/>
                </a:solidFill>
                <a:sym typeface="Wingdings" panose="05000000000000000000" pitchFamily="2" charset="2"/>
              </a:rPr>
              <a:t></a:t>
            </a:r>
            <a:r>
              <a:rPr lang="fr-FR" sz="1600" dirty="0">
                <a:solidFill>
                  <a:schemeClr val="bg1"/>
                </a:solidFill>
              </a:rPr>
              <a:t> </a:t>
            </a:r>
            <a:r>
              <a:rPr lang="fr-FR" sz="1600" dirty="0" err="1">
                <a:solidFill>
                  <a:schemeClr val="bg1"/>
                </a:solidFill>
              </a:rPr>
              <a:t>higher</a:t>
            </a:r>
            <a:r>
              <a:rPr lang="fr-FR" sz="1600" dirty="0">
                <a:solidFill>
                  <a:schemeClr val="bg1"/>
                </a:solidFill>
              </a:rPr>
              <a:t> lobes in FT</a:t>
            </a:r>
          </a:p>
          <a:p>
            <a:pPr algn="ctr"/>
            <a:r>
              <a:rPr lang="fr-FR" sz="1600" dirty="0">
                <a:solidFill>
                  <a:schemeClr val="bg1"/>
                </a:solidFill>
              </a:rPr>
              <a:t>Ring = 0.4 UD = 0.13  LDD = 0.09 Gauss. = 0</a:t>
            </a:r>
            <a:endParaRPr lang="en-US" sz="1600" dirty="0">
              <a:solidFill>
                <a:schemeClr val="bg1"/>
              </a:solidFill>
            </a:endParaRPr>
          </a:p>
        </p:txBody>
      </p:sp>
      <p:sp>
        <p:nvSpPr>
          <p:cNvPr id="39" name="ZoneTexte 38">
            <a:extLst>
              <a:ext uri="{FF2B5EF4-FFF2-40B4-BE49-F238E27FC236}">
                <a16:creationId xmlns:a16="http://schemas.microsoft.com/office/drawing/2014/main" id="{1B86E650-FC86-4C93-BB71-540882F11536}"/>
              </a:ext>
            </a:extLst>
          </p:cNvPr>
          <p:cNvSpPr txBox="1"/>
          <p:nvPr/>
        </p:nvSpPr>
        <p:spPr>
          <a:xfrm>
            <a:off x="7309543" y="2464605"/>
            <a:ext cx="4527968" cy="492443"/>
          </a:xfrm>
          <a:prstGeom prst="rect">
            <a:avLst/>
          </a:prstGeom>
          <a:noFill/>
        </p:spPr>
        <p:txBody>
          <a:bodyPr wrap="square" lIns="0" tIns="0" rIns="0" bIns="0" rtlCol="0">
            <a:spAutoFit/>
          </a:bodyPr>
          <a:lstStyle/>
          <a:p>
            <a:pPr algn="ctr"/>
            <a:r>
              <a:rPr lang="fr-FR" sz="1600" dirty="0">
                <a:solidFill>
                  <a:schemeClr val="bg1"/>
                </a:solidFill>
              </a:rPr>
              <a:t>0.9 mas UD </a:t>
            </a:r>
            <a:r>
              <a:rPr lang="fr-FR" sz="1600" dirty="0">
                <a:solidFill>
                  <a:schemeClr val="bg1"/>
                </a:solidFill>
                <a:sym typeface="Wingdings" panose="05000000000000000000" pitchFamily="2" charset="2"/>
              </a:rPr>
              <a:t></a:t>
            </a:r>
            <a:r>
              <a:rPr lang="fr-FR" sz="1600" dirty="0">
                <a:solidFill>
                  <a:schemeClr val="bg1"/>
                </a:solidFill>
              </a:rPr>
              <a:t>V = 0.233</a:t>
            </a:r>
          </a:p>
          <a:p>
            <a:pPr algn="ctr"/>
            <a:r>
              <a:rPr lang="fr-FR" sz="1600" dirty="0">
                <a:solidFill>
                  <a:schemeClr val="bg1"/>
                </a:solidFill>
              </a:rPr>
              <a:t>0.5 mas </a:t>
            </a:r>
            <a:r>
              <a:rPr lang="fr-FR" sz="1600" dirty="0" err="1">
                <a:solidFill>
                  <a:schemeClr val="bg1"/>
                </a:solidFill>
              </a:rPr>
              <a:t>Gaussian</a:t>
            </a:r>
            <a:r>
              <a:rPr lang="fr-FR" sz="1600" dirty="0">
                <a:solidFill>
                  <a:schemeClr val="bg1"/>
                </a:solidFill>
              </a:rPr>
              <a:t> </a:t>
            </a:r>
            <a:r>
              <a:rPr lang="fr-FR" sz="1600" dirty="0">
                <a:solidFill>
                  <a:schemeClr val="bg1"/>
                </a:solidFill>
                <a:sym typeface="Wingdings" panose="05000000000000000000" pitchFamily="2" charset="2"/>
              </a:rPr>
              <a:t></a:t>
            </a:r>
            <a:r>
              <a:rPr lang="fr-FR" sz="1600" dirty="0">
                <a:solidFill>
                  <a:schemeClr val="bg1"/>
                </a:solidFill>
              </a:rPr>
              <a:t> V= 0.372 </a:t>
            </a:r>
            <a:endParaRPr lang="en-US" sz="1600" dirty="0">
              <a:solidFill>
                <a:schemeClr val="bg1"/>
              </a:solidFill>
            </a:endParaRPr>
          </a:p>
        </p:txBody>
      </p:sp>
      <p:sp>
        <p:nvSpPr>
          <p:cNvPr id="40" name="ZoneTexte 39">
            <a:extLst>
              <a:ext uri="{FF2B5EF4-FFF2-40B4-BE49-F238E27FC236}">
                <a16:creationId xmlns:a16="http://schemas.microsoft.com/office/drawing/2014/main" id="{2AA800AD-6EE3-45B7-999A-41B5AF5F250F}"/>
              </a:ext>
            </a:extLst>
          </p:cNvPr>
          <p:cNvSpPr txBox="1"/>
          <p:nvPr/>
        </p:nvSpPr>
        <p:spPr>
          <a:xfrm>
            <a:off x="7263438" y="3263375"/>
            <a:ext cx="4527968" cy="738664"/>
          </a:xfrm>
          <a:prstGeom prst="rect">
            <a:avLst/>
          </a:prstGeom>
          <a:noFill/>
        </p:spPr>
        <p:txBody>
          <a:bodyPr wrap="square" lIns="0" tIns="0" rIns="0" bIns="0" rtlCol="0">
            <a:spAutoFit/>
          </a:bodyPr>
          <a:lstStyle/>
          <a:p>
            <a:pPr algn="ctr"/>
            <a:r>
              <a:rPr lang="fr-FR" sz="1600" dirty="0">
                <a:solidFill>
                  <a:schemeClr val="bg1"/>
                </a:solidFill>
              </a:rPr>
              <a:t>0.9 mas UD </a:t>
            </a:r>
            <a:r>
              <a:rPr lang="fr-FR" sz="1600" dirty="0">
                <a:solidFill>
                  <a:schemeClr val="bg1"/>
                </a:solidFill>
                <a:sym typeface="Wingdings" panose="05000000000000000000" pitchFamily="2" charset="2"/>
              </a:rPr>
              <a:t></a:t>
            </a:r>
            <a:r>
              <a:rPr lang="fr-FR" sz="1600" dirty="0">
                <a:solidFill>
                  <a:schemeClr val="bg1"/>
                </a:solidFill>
              </a:rPr>
              <a:t>V = V=0.958</a:t>
            </a:r>
          </a:p>
          <a:p>
            <a:pPr algn="ctr"/>
            <a:r>
              <a:rPr lang="fr-FR" sz="1600" dirty="0">
                <a:solidFill>
                  <a:schemeClr val="bg1"/>
                </a:solidFill>
              </a:rPr>
              <a:t>0.5 mas </a:t>
            </a:r>
            <a:r>
              <a:rPr lang="fr-FR" sz="1600" dirty="0" err="1">
                <a:solidFill>
                  <a:schemeClr val="bg1"/>
                </a:solidFill>
              </a:rPr>
              <a:t>Gaussian</a:t>
            </a:r>
            <a:r>
              <a:rPr lang="fr-FR" sz="1600" dirty="0">
                <a:solidFill>
                  <a:schemeClr val="bg1"/>
                </a:solidFill>
              </a:rPr>
              <a:t> </a:t>
            </a:r>
            <a:r>
              <a:rPr lang="fr-FR" sz="1600" dirty="0">
                <a:solidFill>
                  <a:schemeClr val="bg1"/>
                </a:solidFill>
                <a:sym typeface="Wingdings" panose="05000000000000000000" pitchFamily="2" charset="2"/>
              </a:rPr>
              <a:t> </a:t>
            </a:r>
            <a:r>
              <a:rPr lang="fr-FR" sz="1600" dirty="0">
                <a:solidFill>
                  <a:schemeClr val="bg1"/>
                </a:solidFill>
              </a:rPr>
              <a:t>0.963</a:t>
            </a:r>
            <a:endParaRPr lang="en-US" sz="1600" dirty="0">
              <a:solidFill>
                <a:schemeClr val="bg1"/>
              </a:solidFill>
            </a:endParaRPr>
          </a:p>
          <a:p>
            <a:endParaRPr lang="en-US" sz="1600" dirty="0">
              <a:solidFill>
                <a:schemeClr val="bg1"/>
              </a:solidFill>
            </a:endParaRPr>
          </a:p>
        </p:txBody>
      </p:sp>
      <p:sp>
        <p:nvSpPr>
          <p:cNvPr id="41" name="ZoneTexte 40">
            <a:extLst>
              <a:ext uri="{FF2B5EF4-FFF2-40B4-BE49-F238E27FC236}">
                <a16:creationId xmlns:a16="http://schemas.microsoft.com/office/drawing/2014/main" id="{46E9E77D-7F4F-4D93-95A5-BFCD75EF8D73}"/>
              </a:ext>
            </a:extLst>
          </p:cNvPr>
          <p:cNvSpPr txBox="1"/>
          <p:nvPr/>
        </p:nvSpPr>
        <p:spPr>
          <a:xfrm>
            <a:off x="7290094" y="4142871"/>
            <a:ext cx="4527968" cy="246221"/>
          </a:xfrm>
          <a:prstGeom prst="rect">
            <a:avLst/>
          </a:prstGeom>
          <a:noFill/>
        </p:spPr>
        <p:txBody>
          <a:bodyPr wrap="square" lIns="0" tIns="0" rIns="0" bIns="0" rtlCol="0">
            <a:spAutoFit/>
          </a:bodyPr>
          <a:lstStyle/>
          <a:p>
            <a:r>
              <a:rPr lang="fr-FR" sz="1600" dirty="0" err="1">
                <a:solidFill>
                  <a:schemeClr val="bg1"/>
                </a:solidFill>
              </a:rPr>
              <a:t>Only</a:t>
            </a:r>
            <a:r>
              <a:rPr lang="fr-FR" sz="1600" dirty="0">
                <a:solidFill>
                  <a:schemeClr val="bg1"/>
                </a:solidFill>
              </a:rPr>
              <a:t> in B band as </a:t>
            </a:r>
            <a:r>
              <a:rPr lang="fr-FR" sz="1600" dirty="0" err="1">
                <a:solidFill>
                  <a:schemeClr val="bg1"/>
                </a:solidFill>
              </a:rPr>
              <a:t>visibility</a:t>
            </a:r>
            <a:r>
              <a:rPr lang="fr-FR" sz="1600" dirty="0">
                <a:solidFill>
                  <a:schemeClr val="bg1"/>
                </a:solidFill>
              </a:rPr>
              <a:t> are </a:t>
            </a:r>
            <a:r>
              <a:rPr lang="fr-FR" sz="1600" dirty="0" err="1">
                <a:solidFill>
                  <a:schemeClr val="bg1"/>
                </a:solidFill>
              </a:rPr>
              <a:t>too</a:t>
            </a:r>
            <a:r>
              <a:rPr lang="fr-FR" sz="1600" dirty="0">
                <a:solidFill>
                  <a:schemeClr val="bg1"/>
                </a:solidFill>
              </a:rPr>
              <a:t> </a:t>
            </a:r>
            <a:r>
              <a:rPr lang="fr-FR" sz="1600" dirty="0" err="1">
                <a:solidFill>
                  <a:schemeClr val="bg1"/>
                </a:solidFill>
              </a:rPr>
              <a:t>similar</a:t>
            </a:r>
            <a:r>
              <a:rPr lang="fr-FR" sz="1600" dirty="0">
                <a:solidFill>
                  <a:schemeClr val="bg1"/>
                </a:solidFill>
              </a:rPr>
              <a:t> in K band</a:t>
            </a:r>
            <a:endParaRPr lang="en-US" sz="1600" dirty="0">
              <a:solidFill>
                <a:schemeClr val="bg1"/>
              </a:solidFill>
            </a:endParaRPr>
          </a:p>
        </p:txBody>
      </p:sp>
      <p:sp>
        <p:nvSpPr>
          <p:cNvPr id="42" name="ZoneTexte 41">
            <a:extLst>
              <a:ext uri="{FF2B5EF4-FFF2-40B4-BE49-F238E27FC236}">
                <a16:creationId xmlns:a16="http://schemas.microsoft.com/office/drawing/2014/main" id="{3CFDFC3D-246A-4B51-B29B-0B2A0E8B7EBD}"/>
              </a:ext>
            </a:extLst>
          </p:cNvPr>
          <p:cNvSpPr txBox="1"/>
          <p:nvPr/>
        </p:nvSpPr>
        <p:spPr>
          <a:xfrm>
            <a:off x="7290094" y="4803320"/>
            <a:ext cx="4527968" cy="984885"/>
          </a:xfrm>
          <a:prstGeom prst="rect">
            <a:avLst/>
          </a:prstGeom>
          <a:noFill/>
        </p:spPr>
        <p:txBody>
          <a:bodyPr wrap="square" lIns="0" tIns="0" rIns="0" bIns="0" rtlCol="0">
            <a:spAutoFit/>
          </a:bodyPr>
          <a:lstStyle/>
          <a:p>
            <a:r>
              <a:rPr lang="fr-FR" sz="1600" dirty="0">
                <a:solidFill>
                  <a:schemeClr val="bg1"/>
                </a:solidFill>
              </a:rPr>
              <a:t>The </a:t>
            </a:r>
            <a:r>
              <a:rPr lang="fr-FR" sz="1600" dirty="0" err="1">
                <a:solidFill>
                  <a:schemeClr val="bg1"/>
                </a:solidFill>
              </a:rPr>
              <a:t>visiblity</a:t>
            </a:r>
            <a:r>
              <a:rPr lang="fr-FR" sz="1600" dirty="0">
                <a:solidFill>
                  <a:schemeClr val="bg1"/>
                </a:solidFill>
              </a:rPr>
              <a:t> are </a:t>
            </a:r>
            <a:r>
              <a:rPr lang="fr-FR" sz="1600" dirty="0" err="1">
                <a:solidFill>
                  <a:schemeClr val="bg1"/>
                </a:solidFill>
              </a:rPr>
              <a:t>very</a:t>
            </a:r>
            <a:r>
              <a:rPr lang="fr-FR" sz="1600" dirty="0">
                <a:solidFill>
                  <a:schemeClr val="bg1"/>
                </a:solidFill>
              </a:rPr>
              <a:t> </a:t>
            </a:r>
            <a:r>
              <a:rPr lang="fr-FR" sz="1600" dirty="0" err="1">
                <a:solidFill>
                  <a:schemeClr val="bg1"/>
                </a:solidFill>
              </a:rPr>
              <a:t>similar</a:t>
            </a:r>
            <a:r>
              <a:rPr lang="fr-FR" sz="1600" dirty="0">
                <a:solidFill>
                  <a:schemeClr val="bg1"/>
                </a:solidFill>
              </a:rPr>
              <a:t> at 100m (0.23)</a:t>
            </a:r>
          </a:p>
          <a:p>
            <a:r>
              <a:rPr lang="fr-FR" sz="1600" dirty="0" err="1">
                <a:solidFill>
                  <a:schemeClr val="bg1"/>
                </a:solidFill>
              </a:rPr>
              <a:t>Having</a:t>
            </a:r>
            <a:r>
              <a:rPr lang="fr-FR" sz="1600" dirty="0">
                <a:solidFill>
                  <a:schemeClr val="bg1"/>
                </a:solidFill>
              </a:rPr>
              <a:t> </a:t>
            </a:r>
            <a:r>
              <a:rPr lang="fr-FR" sz="1600" dirty="0" err="1">
                <a:solidFill>
                  <a:schemeClr val="bg1"/>
                </a:solidFill>
              </a:rPr>
              <a:t>measurements</a:t>
            </a:r>
            <a:r>
              <a:rPr lang="fr-FR" sz="1600" dirty="0">
                <a:solidFill>
                  <a:schemeClr val="bg1"/>
                </a:solidFill>
              </a:rPr>
              <a:t> at multiple </a:t>
            </a:r>
            <a:r>
              <a:rPr lang="fr-FR" sz="1600" dirty="0" err="1">
                <a:solidFill>
                  <a:schemeClr val="bg1"/>
                </a:solidFill>
              </a:rPr>
              <a:t>baselines</a:t>
            </a:r>
            <a:r>
              <a:rPr lang="fr-FR" sz="1600" dirty="0">
                <a:solidFill>
                  <a:schemeClr val="bg1"/>
                </a:solidFill>
              </a:rPr>
              <a:t> </a:t>
            </a:r>
            <a:r>
              <a:rPr lang="fr-FR" sz="1600" dirty="0" err="1">
                <a:solidFill>
                  <a:schemeClr val="bg1"/>
                </a:solidFill>
              </a:rPr>
              <a:t>length</a:t>
            </a:r>
            <a:r>
              <a:rPr lang="fr-FR" sz="1600" dirty="0">
                <a:solidFill>
                  <a:schemeClr val="bg1"/>
                </a:solidFill>
              </a:rPr>
              <a:t> can help </a:t>
            </a:r>
            <a:r>
              <a:rPr lang="fr-FR" sz="1600" dirty="0" err="1">
                <a:solidFill>
                  <a:schemeClr val="bg1"/>
                </a:solidFill>
              </a:rPr>
              <a:t>discriminate</a:t>
            </a:r>
            <a:r>
              <a:rPr lang="fr-FR" sz="1600" dirty="0">
                <a:solidFill>
                  <a:schemeClr val="bg1"/>
                </a:solidFill>
              </a:rPr>
              <a:t> </a:t>
            </a:r>
            <a:r>
              <a:rPr lang="fr-FR" sz="1600" dirty="0" err="1">
                <a:solidFill>
                  <a:schemeClr val="bg1"/>
                </a:solidFill>
              </a:rPr>
              <a:t>between</a:t>
            </a:r>
            <a:r>
              <a:rPr lang="fr-FR" sz="1600" dirty="0">
                <a:solidFill>
                  <a:schemeClr val="bg1"/>
                </a:solidFill>
              </a:rPr>
              <a:t> </a:t>
            </a:r>
            <a:r>
              <a:rPr lang="fr-FR" sz="1600" dirty="0" err="1">
                <a:solidFill>
                  <a:schemeClr val="bg1"/>
                </a:solidFill>
              </a:rPr>
              <a:t>these</a:t>
            </a:r>
            <a:r>
              <a:rPr lang="fr-FR" sz="1600" dirty="0">
                <a:solidFill>
                  <a:schemeClr val="bg1"/>
                </a:solidFill>
              </a:rPr>
              <a:t> </a:t>
            </a:r>
            <a:r>
              <a:rPr lang="fr-FR" sz="1600" dirty="0" err="1">
                <a:solidFill>
                  <a:schemeClr val="bg1"/>
                </a:solidFill>
              </a:rPr>
              <a:t>models</a:t>
            </a:r>
            <a:r>
              <a:rPr lang="fr-FR" sz="1600" dirty="0">
                <a:solidFill>
                  <a:schemeClr val="bg1"/>
                </a:solidFill>
              </a:rPr>
              <a:t> + longer </a:t>
            </a:r>
            <a:r>
              <a:rPr lang="fr-FR" sz="1600" dirty="0" err="1">
                <a:solidFill>
                  <a:schemeClr val="bg1"/>
                </a:solidFill>
              </a:rPr>
              <a:t>baselines</a:t>
            </a:r>
            <a:r>
              <a:rPr lang="fr-FR" sz="1600" dirty="0">
                <a:solidFill>
                  <a:schemeClr val="bg1"/>
                </a:solidFill>
              </a:rPr>
              <a:t> for 2</a:t>
            </a:r>
            <a:r>
              <a:rPr lang="fr-FR" sz="1600" baseline="30000" dirty="0">
                <a:solidFill>
                  <a:schemeClr val="bg1"/>
                </a:solidFill>
              </a:rPr>
              <a:t>nd</a:t>
            </a:r>
            <a:r>
              <a:rPr lang="fr-FR" sz="1600" dirty="0">
                <a:solidFill>
                  <a:schemeClr val="bg1"/>
                </a:solidFill>
              </a:rPr>
              <a:t> lobe </a:t>
            </a:r>
            <a:r>
              <a:rPr lang="fr-FR" sz="1600" dirty="0" err="1">
                <a:solidFill>
                  <a:schemeClr val="bg1"/>
                </a:solidFill>
              </a:rPr>
              <a:t>measurements</a:t>
            </a:r>
            <a:endParaRPr lang="en-US" sz="1600" dirty="0">
              <a:solidFill>
                <a:schemeClr val="bg1"/>
              </a:solidFill>
            </a:endParaRPr>
          </a:p>
        </p:txBody>
      </p:sp>
      <p:sp>
        <p:nvSpPr>
          <p:cNvPr id="84" name="ZoneTexte 83">
            <a:extLst>
              <a:ext uri="{FF2B5EF4-FFF2-40B4-BE49-F238E27FC236}">
                <a16:creationId xmlns:a16="http://schemas.microsoft.com/office/drawing/2014/main" id="{A6686DA9-A485-48EB-BF32-FCF559A0E979}"/>
              </a:ext>
            </a:extLst>
          </p:cNvPr>
          <p:cNvSpPr txBox="1"/>
          <p:nvPr/>
        </p:nvSpPr>
        <p:spPr>
          <a:xfrm>
            <a:off x="7309543" y="6111568"/>
            <a:ext cx="4527968" cy="738664"/>
          </a:xfrm>
          <a:prstGeom prst="rect">
            <a:avLst/>
          </a:prstGeom>
          <a:noFill/>
        </p:spPr>
        <p:txBody>
          <a:bodyPr wrap="square" lIns="0" tIns="0" rIns="0" bIns="0" rtlCol="0">
            <a:spAutoFit/>
          </a:bodyPr>
          <a:lstStyle/>
          <a:p>
            <a:r>
              <a:rPr lang="fr-FR" sz="1600" dirty="0">
                <a:solidFill>
                  <a:schemeClr val="bg1"/>
                </a:solidFill>
              </a:rPr>
              <a:t>FT(Point Source) : V = 1</a:t>
            </a:r>
          </a:p>
          <a:p>
            <a:r>
              <a:rPr lang="fr-FR" sz="1600" dirty="0">
                <a:solidFill>
                  <a:schemeClr val="bg1"/>
                </a:solidFill>
              </a:rPr>
              <a:t>FT(flat </a:t>
            </a:r>
            <a:r>
              <a:rPr lang="fr-FR" sz="1600" dirty="0" err="1">
                <a:solidFill>
                  <a:schemeClr val="bg1"/>
                </a:solidFill>
              </a:rPr>
              <a:t>field</a:t>
            </a:r>
            <a:r>
              <a:rPr lang="fr-FR" sz="1600" dirty="0">
                <a:solidFill>
                  <a:schemeClr val="bg1"/>
                </a:solidFill>
              </a:rPr>
              <a:t>) : V = 1 if (B=0) and V = 0 </a:t>
            </a:r>
            <a:r>
              <a:rPr lang="fr-FR" sz="1600" dirty="0" err="1">
                <a:solidFill>
                  <a:schemeClr val="bg1"/>
                </a:solidFill>
              </a:rPr>
              <a:t>otherwise</a:t>
            </a:r>
            <a:endParaRPr lang="fr-FR" sz="1600" dirty="0">
              <a:solidFill>
                <a:schemeClr val="bg1"/>
              </a:solidFill>
            </a:endParaRPr>
          </a:p>
          <a:p>
            <a:endParaRPr lang="en-US" sz="1600" dirty="0">
              <a:solidFill>
                <a:schemeClr val="bg1"/>
              </a:solidFill>
            </a:endParaRPr>
          </a:p>
        </p:txBody>
      </p:sp>
    </p:spTree>
    <p:extLst>
      <p:ext uri="{BB962C8B-B14F-4D97-AF65-F5344CB8AC3E}">
        <p14:creationId xmlns:p14="http://schemas.microsoft.com/office/powerpoint/2010/main" val="15193380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6" name="ZoneTexte 5">
            <a:extLst>
              <a:ext uri="{FF2B5EF4-FFF2-40B4-BE49-F238E27FC236}">
                <a16:creationId xmlns:a16="http://schemas.microsoft.com/office/drawing/2014/main" id="{84518456-2A72-4009-87AA-5B4669C7C6FC}"/>
              </a:ext>
            </a:extLst>
          </p:cNvPr>
          <p:cNvSpPr txBox="1"/>
          <p:nvPr/>
        </p:nvSpPr>
        <p:spPr>
          <a:xfrm>
            <a:off x="0" y="2959331"/>
            <a:ext cx="11986541" cy="2308324"/>
          </a:xfrm>
          <a:prstGeom prst="rect">
            <a:avLst/>
          </a:prstGeom>
          <a:noFill/>
        </p:spPr>
        <p:txBody>
          <a:bodyPr wrap="square" rtlCol="0">
            <a:spAutoFit/>
          </a:bodyPr>
          <a:lstStyle/>
          <a:p>
            <a:pPr algn="ctr"/>
            <a:r>
              <a:rPr lang="fr-FR" sz="7200" dirty="0">
                <a:solidFill>
                  <a:schemeClr val="bg1"/>
                </a:solidFill>
              </a:rPr>
              <a:t>4. </a:t>
            </a:r>
            <a:r>
              <a:rPr lang="fr-FR" sz="7200" dirty="0" err="1">
                <a:solidFill>
                  <a:schemeClr val="bg1"/>
                </a:solidFill>
              </a:rPr>
              <a:t>Going</a:t>
            </a:r>
            <a:r>
              <a:rPr lang="fr-FR" sz="7200" dirty="0">
                <a:solidFill>
                  <a:schemeClr val="bg1"/>
                </a:solidFill>
              </a:rPr>
              <a:t> 2D </a:t>
            </a:r>
          </a:p>
          <a:p>
            <a:pPr algn="ctr"/>
            <a:r>
              <a:rPr lang="fr-FR" sz="7200" dirty="0" err="1">
                <a:solidFill>
                  <a:schemeClr val="bg1"/>
                </a:solidFill>
              </a:rPr>
              <a:t>with</a:t>
            </a:r>
            <a:r>
              <a:rPr lang="fr-FR" sz="7200" dirty="0">
                <a:solidFill>
                  <a:schemeClr val="bg1"/>
                </a:solidFill>
              </a:rPr>
              <a:t> </a:t>
            </a:r>
            <a:r>
              <a:rPr lang="fr-FR" sz="7200" dirty="0" err="1">
                <a:solidFill>
                  <a:schemeClr val="bg1"/>
                </a:solidFill>
              </a:rPr>
              <a:t>flattened</a:t>
            </a:r>
            <a:r>
              <a:rPr lang="fr-FR" sz="7200" dirty="0">
                <a:solidFill>
                  <a:schemeClr val="bg1"/>
                </a:solidFill>
              </a:rPr>
              <a:t> </a:t>
            </a:r>
            <a:r>
              <a:rPr lang="fr-FR" sz="7200" dirty="0" err="1">
                <a:solidFill>
                  <a:schemeClr val="bg1"/>
                </a:solidFill>
              </a:rPr>
              <a:t>models</a:t>
            </a:r>
            <a:endParaRPr lang="en-US" sz="7200" dirty="0">
              <a:solidFill>
                <a:schemeClr val="bg1"/>
              </a:solidFill>
            </a:endParaRPr>
          </a:p>
        </p:txBody>
      </p:sp>
    </p:spTree>
    <p:extLst>
      <p:ext uri="{BB962C8B-B14F-4D97-AF65-F5344CB8AC3E}">
        <p14:creationId xmlns:p14="http://schemas.microsoft.com/office/powerpoint/2010/main" val="382092262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BC097F76-73E9-4ACB-896D-86188A03FEBB}"/>
              </a:ext>
            </a:extLst>
          </p:cNvPr>
          <p:cNvPicPr>
            <a:picLocks noChangeAspect="1"/>
          </p:cNvPicPr>
          <p:nvPr/>
        </p:nvPicPr>
        <p:blipFill>
          <a:blip r:embed="rId2"/>
          <a:stretch>
            <a:fillRect/>
          </a:stretch>
        </p:blipFill>
        <p:spPr>
          <a:xfrm>
            <a:off x="116608" y="1786439"/>
            <a:ext cx="6414858" cy="4707362"/>
          </a:xfrm>
          <a:prstGeom prst="rect">
            <a:avLst/>
          </a:prstGeom>
        </p:spPr>
      </p:pic>
      <p:pic>
        <p:nvPicPr>
          <p:cNvPr id="8" name="Image 7">
            <a:extLst>
              <a:ext uri="{FF2B5EF4-FFF2-40B4-BE49-F238E27FC236}">
                <a16:creationId xmlns:a16="http://schemas.microsoft.com/office/drawing/2014/main" id="{67C1335C-30FF-484E-934C-B47271FD0C53}"/>
              </a:ext>
            </a:extLst>
          </p:cNvPr>
          <p:cNvPicPr>
            <a:picLocks noChangeAspect="1"/>
          </p:cNvPicPr>
          <p:nvPr/>
        </p:nvPicPr>
        <p:blipFill>
          <a:blip r:embed="rId3"/>
          <a:stretch>
            <a:fillRect/>
          </a:stretch>
        </p:blipFill>
        <p:spPr>
          <a:xfrm>
            <a:off x="129598" y="424667"/>
            <a:ext cx="6408802" cy="1295306"/>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14" name="Rectangle 13">
            <a:extLst>
              <a:ext uri="{FF2B5EF4-FFF2-40B4-BE49-F238E27FC236}">
                <a16:creationId xmlns:a16="http://schemas.microsoft.com/office/drawing/2014/main" id="{E213F9BC-4336-458A-A9D7-A15652A95F1B}"/>
              </a:ext>
            </a:extLst>
          </p:cNvPr>
          <p:cNvSpPr/>
          <p:nvPr/>
        </p:nvSpPr>
        <p:spPr>
          <a:xfrm>
            <a:off x="129598" y="1775991"/>
            <a:ext cx="5741813" cy="30327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948246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B01B859-EF97-4417-AB70-4F6D84D41DBD}"/>
              </a:ext>
            </a:extLst>
          </p:cNvPr>
          <p:cNvPicPr>
            <a:picLocks noChangeAspect="1"/>
          </p:cNvPicPr>
          <p:nvPr/>
        </p:nvPicPr>
        <p:blipFill>
          <a:blip r:embed="rId2"/>
          <a:stretch>
            <a:fillRect/>
          </a:stretch>
        </p:blipFill>
        <p:spPr>
          <a:xfrm>
            <a:off x="0" y="0"/>
            <a:ext cx="12192000" cy="6858000"/>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34" name="ZoneTexte 33">
            <a:extLst>
              <a:ext uri="{FF2B5EF4-FFF2-40B4-BE49-F238E27FC236}">
                <a16:creationId xmlns:a16="http://schemas.microsoft.com/office/drawing/2014/main" id="{815959A6-A663-4F3C-A26F-9AEF8C014505}"/>
              </a:ext>
            </a:extLst>
          </p:cNvPr>
          <p:cNvSpPr txBox="1"/>
          <p:nvPr/>
        </p:nvSpPr>
        <p:spPr>
          <a:xfrm>
            <a:off x="4558180" y="2346636"/>
            <a:ext cx="6437724" cy="461665"/>
          </a:xfrm>
          <a:prstGeom prst="rect">
            <a:avLst/>
          </a:prstGeom>
          <a:noFill/>
        </p:spPr>
        <p:txBody>
          <a:bodyPr wrap="none" rtlCol="0">
            <a:spAutoFit/>
          </a:bodyPr>
          <a:lstStyle/>
          <a:p>
            <a:r>
              <a:rPr lang="fr-FR" sz="2400" dirty="0" err="1"/>
              <a:t>Same</a:t>
            </a:r>
            <a:r>
              <a:rPr lang="fr-FR" sz="2400" dirty="0"/>
              <a:t> </a:t>
            </a:r>
            <a:r>
              <a:rPr lang="fr-FR" sz="2400" dirty="0" err="1"/>
              <a:t>Visibility</a:t>
            </a:r>
            <a:r>
              <a:rPr lang="fr-FR" sz="2400" dirty="0"/>
              <a:t> </a:t>
            </a:r>
            <a:r>
              <a:rPr lang="fr-FR" sz="2400" dirty="0" err="1"/>
              <a:t>curve</a:t>
            </a:r>
            <a:r>
              <a:rPr lang="fr-FR" sz="2400" dirty="0"/>
              <a:t> as for the 4 mas </a:t>
            </a:r>
            <a:r>
              <a:rPr lang="fr-FR" sz="2400" dirty="0" err="1"/>
              <a:t>uniform</a:t>
            </a:r>
            <a:r>
              <a:rPr lang="fr-FR" sz="2400" dirty="0"/>
              <a:t> </a:t>
            </a:r>
            <a:r>
              <a:rPr lang="fr-FR" sz="2400" dirty="0" err="1"/>
              <a:t>disk</a:t>
            </a:r>
            <a:endParaRPr lang="en-US" sz="2400" dirty="0"/>
          </a:p>
        </p:txBody>
      </p:sp>
      <p:grpSp>
        <p:nvGrpSpPr>
          <p:cNvPr id="18" name="Groupe 17">
            <a:extLst>
              <a:ext uri="{FF2B5EF4-FFF2-40B4-BE49-F238E27FC236}">
                <a16:creationId xmlns:a16="http://schemas.microsoft.com/office/drawing/2014/main" id="{5687EA79-DEB7-4722-A2C5-4E76029F7DB5}"/>
              </a:ext>
            </a:extLst>
          </p:cNvPr>
          <p:cNvGrpSpPr/>
          <p:nvPr/>
        </p:nvGrpSpPr>
        <p:grpSpPr>
          <a:xfrm>
            <a:off x="1579988" y="3029527"/>
            <a:ext cx="4312874" cy="2149302"/>
            <a:chOff x="1579988" y="3029527"/>
            <a:chExt cx="4312874" cy="2149302"/>
          </a:xfrm>
        </p:grpSpPr>
        <p:sp>
          <p:nvSpPr>
            <p:cNvPr id="24" name="ZoneTexte 23">
              <a:extLst>
                <a:ext uri="{FF2B5EF4-FFF2-40B4-BE49-F238E27FC236}">
                  <a16:creationId xmlns:a16="http://schemas.microsoft.com/office/drawing/2014/main" id="{61C0186B-82A3-4338-931D-D7555D6D5A8B}"/>
                </a:ext>
              </a:extLst>
            </p:cNvPr>
            <p:cNvSpPr txBox="1"/>
            <p:nvPr/>
          </p:nvSpPr>
          <p:spPr>
            <a:xfrm>
              <a:off x="2712696" y="3587958"/>
              <a:ext cx="3180166" cy="1477328"/>
            </a:xfrm>
            <a:prstGeom prst="rect">
              <a:avLst/>
            </a:prstGeom>
            <a:noFill/>
          </p:spPr>
          <p:txBody>
            <a:bodyPr wrap="none" rtlCol="0">
              <a:spAutoFit/>
            </a:bodyPr>
            <a:lstStyle/>
            <a:p>
              <a:r>
                <a:rPr lang="fr-FR" dirty="0"/>
                <a:t>North-South Baseline </a:t>
              </a:r>
            </a:p>
            <a:p>
              <a:r>
                <a:rPr lang="fr-FR" dirty="0"/>
                <a:t>And North South Elongation</a:t>
              </a:r>
            </a:p>
            <a:p>
              <a:r>
                <a:rPr lang="fr-FR" dirty="0"/>
                <a:t> </a:t>
              </a:r>
            </a:p>
            <a:p>
              <a:r>
                <a:rPr lang="fr-FR" dirty="0" err="1"/>
                <a:t>Elong</a:t>
              </a:r>
              <a:r>
                <a:rPr lang="fr-FR" dirty="0"/>
                <a:t> = 2  D(</a:t>
              </a:r>
              <a:r>
                <a:rPr lang="fr-FR" dirty="0" err="1"/>
                <a:t>minor_axis</a:t>
              </a:r>
              <a:r>
                <a:rPr lang="fr-FR" dirty="0"/>
                <a:t>) = 2mas</a:t>
              </a:r>
            </a:p>
            <a:p>
              <a:r>
                <a:rPr lang="fr-FR" dirty="0"/>
                <a:t>D(</a:t>
              </a:r>
              <a:r>
                <a:rPr lang="fr-FR" dirty="0" err="1"/>
                <a:t>Major_axis</a:t>
              </a:r>
              <a:r>
                <a:rPr lang="fr-FR" dirty="0"/>
                <a:t>) = 2x2 = 4 mas</a:t>
              </a:r>
              <a:endParaRPr lang="en-US" dirty="0"/>
            </a:p>
          </p:txBody>
        </p:sp>
        <p:sp>
          <p:nvSpPr>
            <p:cNvPr id="13" name="Ellipse 12">
              <a:extLst>
                <a:ext uri="{FF2B5EF4-FFF2-40B4-BE49-F238E27FC236}">
                  <a16:creationId xmlns:a16="http://schemas.microsoft.com/office/drawing/2014/main" id="{E7B7AAE4-6C37-467F-BB57-CD68093355E9}"/>
                </a:ext>
              </a:extLst>
            </p:cNvPr>
            <p:cNvSpPr/>
            <p:nvPr/>
          </p:nvSpPr>
          <p:spPr>
            <a:xfrm>
              <a:off x="1579988" y="3231383"/>
              <a:ext cx="1089904" cy="176229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Connecteur droit 14">
              <a:extLst>
                <a:ext uri="{FF2B5EF4-FFF2-40B4-BE49-F238E27FC236}">
                  <a16:creationId xmlns:a16="http://schemas.microsoft.com/office/drawing/2014/main" id="{9EA11FF4-91D3-4D5A-AAE7-4D71DD2795B3}"/>
                </a:ext>
              </a:extLst>
            </p:cNvPr>
            <p:cNvCxnSpPr>
              <a:cxnSpLocks/>
            </p:cNvCxnSpPr>
            <p:nvPr/>
          </p:nvCxnSpPr>
          <p:spPr>
            <a:xfrm>
              <a:off x="2124940" y="3029527"/>
              <a:ext cx="0" cy="2149302"/>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3136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BC097F76-73E9-4ACB-896D-86188A03FEBB}"/>
              </a:ext>
            </a:extLst>
          </p:cNvPr>
          <p:cNvPicPr>
            <a:picLocks noChangeAspect="1"/>
          </p:cNvPicPr>
          <p:nvPr/>
        </p:nvPicPr>
        <p:blipFill>
          <a:blip r:embed="rId2"/>
          <a:stretch>
            <a:fillRect/>
          </a:stretch>
        </p:blipFill>
        <p:spPr>
          <a:xfrm>
            <a:off x="116608" y="1786439"/>
            <a:ext cx="6414858" cy="4707362"/>
          </a:xfrm>
          <a:prstGeom prst="rect">
            <a:avLst/>
          </a:prstGeom>
        </p:spPr>
      </p:pic>
      <p:pic>
        <p:nvPicPr>
          <p:cNvPr id="8" name="Image 7">
            <a:extLst>
              <a:ext uri="{FF2B5EF4-FFF2-40B4-BE49-F238E27FC236}">
                <a16:creationId xmlns:a16="http://schemas.microsoft.com/office/drawing/2014/main" id="{67C1335C-30FF-484E-934C-B47271FD0C53}"/>
              </a:ext>
            </a:extLst>
          </p:cNvPr>
          <p:cNvPicPr>
            <a:picLocks noChangeAspect="1"/>
          </p:cNvPicPr>
          <p:nvPr/>
        </p:nvPicPr>
        <p:blipFill>
          <a:blip r:embed="rId3"/>
          <a:stretch>
            <a:fillRect/>
          </a:stretch>
        </p:blipFill>
        <p:spPr>
          <a:xfrm>
            <a:off x="129598" y="424667"/>
            <a:ext cx="6408802" cy="1295306"/>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13" name="Rectangle 12">
            <a:extLst>
              <a:ext uri="{FF2B5EF4-FFF2-40B4-BE49-F238E27FC236}">
                <a16:creationId xmlns:a16="http://schemas.microsoft.com/office/drawing/2014/main" id="{3D6F7337-624F-4FB4-BAB7-9DF13B118AD7}"/>
              </a:ext>
            </a:extLst>
          </p:cNvPr>
          <p:cNvSpPr/>
          <p:nvPr/>
        </p:nvSpPr>
        <p:spPr>
          <a:xfrm>
            <a:off x="7161741" y="614974"/>
            <a:ext cx="4629665" cy="79702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E213F9BC-4336-458A-A9D7-A15652A95F1B}"/>
              </a:ext>
            </a:extLst>
          </p:cNvPr>
          <p:cNvSpPr/>
          <p:nvPr/>
        </p:nvSpPr>
        <p:spPr>
          <a:xfrm>
            <a:off x="129598" y="1775991"/>
            <a:ext cx="5741813" cy="30327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Connecteur droit 14">
            <a:extLst>
              <a:ext uri="{FF2B5EF4-FFF2-40B4-BE49-F238E27FC236}">
                <a16:creationId xmlns:a16="http://schemas.microsoft.com/office/drawing/2014/main" id="{CF41E7BC-BEC5-42B6-956B-9BDC32A65F75}"/>
              </a:ext>
            </a:extLst>
          </p:cNvPr>
          <p:cNvCxnSpPr>
            <a:cxnSpLocks/>
            <a:stCxn id="14" idx="3"/>
            <a:endCxn id="13" idx="1"/>
          </p:cNvCxnSpPr>
          <p:nvPr/>
        </p:nvCxnSpPr>
        <p:spPr>
          <a:xfrm flipV="1">
            <a:off x="5871411" y="1013487"/>
            <a:ext cx="1290330" cy="91413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9" name="ZoneTexte 18">
            <a:extLst>
              <a:ext uri="{FF2B5EF4-FFF2-40B4-BE49-F238E27FC236}">
                <a16:creationId xmlns:a16="http://schemas.microsoft.com/office/drawing/2014/main" id="{8D28B7EC-C755-47BC-8996-80583E080583}"/>
              </a:ext>
            </a:extLst>
          </p:cNvPr>
          <p:cNvSpPr txBox="1"/>
          <p:nvPr/>
        </p:nvSpPr>
        <p:spPr>
          <a:xfrm>
            <a:off x="7263439" y="688586"/>
            <a:ext cx="4527968" cy="738664"/>
          </a:xfrm>
          <a:prstGeom prst="rect">
            <a:avLst/>
          </a:prstGeom>
          <a:noFill/>
        </p:spPr>
        <p:txBody>
          <a:bodyPr wrap="square" lIns="0" tIns="0" rIns="0" bIns="0" rtlCol="0">
            <a:spAutoFit/>
          </a:bodyPr>
          <a:lstStyle/>
          <a:p>
            <a:r>
              <a:rPr lang="fr-FR" sz="1600" dirty="0">
                <a:solidFill>
                  <a:schemeClr val="bg1"/>
                </a:solidFill>
              </a:rPr>
              <a:t>It </a:t>
            </a:r>
            <a:r>
              <a:rPr lang="fr-FR" sz="1600" dirty="0" err="1">
                <a:solidFill>
                  <a:schemeClr val="bg1"/>
                </a:solidFill>
              </a:rPr>
              <a:t>is</a:t>
            </a:r>
            <a:r>
              <a:rPr lang="fr-FR" sz="1600" dirty="0">
                <a:solidFill>
                  <a:schemeClr val="bg1"/>
                </a:solidFill>
              </a:rPr>
              <a:t> </a:t>
            </a:r>
            <a:r>
              <a:rPr lang="fr-FR" sz="1600" dirty="0" err="1">
                <a:solidFill>
                  <a:schemeClr val="bg1"/>
                </a:solidFill>
              </a:rPr>
              <a:t>extacly</a:t>
            </a:r>
            <a:r>
              <a:rPr lang="fr-FR" sz="1600" dirty="0">
                <a:solidFill>
                  <a:schemeClr val="bg1"/>
                </a:solidFill>
              </a:rPr>
              <a:t> the </a:t>
            </a:r>
            <a:r>
              <a:rPr lang="fr-FR" sz="1600" dirty="0" err="1">
                <a:solidFill>
                  <a:schemeClr val="bg1"/>
                </a:solidFill>
              </a:rPr>
              <a:t>same</a:t>
            </a:r>
            <a:r>
              <a:rPr lang="fr-FR" sz="1600" dirty="0">
                <a:solidFill>
                  <a:schemeClr val="bg1"/>
                </a:solidFill>
              </a:rPr>
              <a:t>! (V=0 </a:t>
            </a:r>
            <a:r>
              <a:rPr lang="fr-FR" sz="1600" dirty="0">
                <a:solidFill>
                  <a:schemeClr val="bg1"/>
                </a:solidFill>
                <a:sym typeface="Wingdings" panose="05000000000000000000" pitchFamily="2" charset="2"/>
              </a:rPr>
              <a:t> B=29m)</a:t>
            </a:r>
            <a:endParaRPr lang="fr-FR" sz="1600" dirty="0">
              <a:solidFill>
                <a:schemeClr val="bg1"/>
              </a:solidFill>
            </a:endParaRPr>
          </a:p>
          <a:p>
            <a:r>
              <a:rPr lang="fr-FR" sz="1600" dirty="0">
                <a:solidFill>
                  <a:schemeClr val="bg1"/>
                </a:solidFill>
              </a:rPr>
              <a:t>The </a:t>
            </a:r>
            <a:r>
              <a:rPr lang="fr-FR" sz="1600" dirty="0" err="1">
                <a:solidFill>
                  <a:schemeClr val="bg1"/>
                </a:solidFill>
              </a:rPr>
              <a:t>baseline</a:t>
            </a:r>
            <a:r>
              <a:rPr lang="fr-FR" sz="1600" dirty="0">
                <a:solidFill>
                  <a:schemeClr val="bg1"/>
                </a:solidFill>
              </a:rPr>
              <a:t> </a:t>
            </a:r>
            <a:r>
              <a:rPr lang="fr-FR" sz="1600" dirty="0" err="1">
                <a:solidFill>
                  <a:schemeClr val="bg1"/>
                </a:solidFill>
              </a:rPr>
              <a:t>is</a:t>
            </a:r>
            <a:r>
              <a:rPr lang="fr-FR" sz="1600" dirty="0">
                <a:solidFill>
                  <a:schemeClr val="bg1"/>
                </a:solidFill>
              </a:rPr>
              <a:t> North-South </a:t>
            </a:r>
            <a:r>
              <a:rPr lang="fr-FR" sz="1600" dirty="0" err="1">
                <a:solidFill>
                  <a:schemeClr val="bg1"/>
                </a:solidFill>
              </a:rPr>
              <a:t>oriented</a:t>
            </a:r>
            <a:r>
              <a:rPr lang="fr-FR" sz="1600" dirty="0">
                <a:solidFill>
                  <a:schemeClr val="bg1"/>
                </a:solidFill>
              </a:rPr>
              <a:t> and </a:t>
            </a:r>
            <a:r>
              <a:rPr lang="fr-FR" sz="1600" dirty="0" err="1">
                <a:solidFill>
                  <a:schemeClr val="bg1"/>
                </a:solidFill>
              </a:rPr>
              <a:t>so</a:t>
            </a:r>
            <a:r>
              <a:rPr lang="fr-FR" sz="1600" dirty="0">
                <a:solidFill>
                  <a:schemeClr val="bg1"/>
                </a:solidFill>
              </a:rPr>
              <a:t> </a:t>
            </a:r>
            <a:r>
              <a:rPr lang="fr-FR" sz="1600" dirty="0" err="1">
                <a:solidFill>
                  <a:schemeClr val="bg1"/>
                </a:solidFill>
              </a:rPr>
              <a:t>it</a:t>
            </a:r>
            <a:r>
              <a:rPr lang="fr-FR" sz="1600" dirty="0">
                <a:solidFill>
                  <a:schemeClr val="bg1"/>
                </a:solidFill>
              </a:rPr>
              <a:t> ``</a:t>
            </a:r>
            <a:r>
              <a:rPr lang="fr-FR" sz="1600" dirty="0" err="1">
                <a:solidFill>
                  <a:schemeClr val="bg1"/>
                </a:solidFill>
              </a:rPr>
              <a:t>sees</a:t>
            </a:r>
            <a:r>
              <a:rPr lang="fr-FR" sz="1600" dirty="0">
                <a:solidFill>
                  <a:schemeClr val="bg1"/>
                </a:solidFill>
              </a:rPr>
              <a:t>’’</a:t>
            </a:r>
          </a:p>
          <a:p>
            <a:r>
              <a:rPr lang="fr-FR" sz="1600" dirty="0">
                <a:solidFill>
                  <a:schemeClr val="bg1"/>
                </a:solidFill>
              </a:rPr>
              <a:t>The major-axis of the </a:t>
            </a:r>
            <a:r>
              <a:rPr lang="fr-FR" sz="1600" dirty="0" err="1">
                <a:solidFill>
                  <a:schemeClr val="bg1"/>
                </a:solidFill>
              </a:rPr>
              <a:t>Elongated</a:t>
            </a:r>
            <a:r>
              <a:rPr lang="fr-FR" sz="1600" dirty="0">
                <a:solidFill>
                  <a:schemeClr val="bg1"/>
                </a:solidFill>
              </a:rPr>
              <a:t> </a:t>
            </a:r>
            <a:r>
              <a:rPr lang="fr-FR" sz="1600" dirty="0" err="1">
                <a:solidFill>
                  <a:schemeClr val="bg1"/>
                </a:solidFill>
              </a:rPr>
              <a:t>disk</a:t>
            </a:r>
            <a:endParaRPr lang="en-US" sz="1600" dirty="0">
              <a:solidFill>
                <a:schemeClr val="bg1"/>
              </a:solidFill>
            </a:endParaRPr>
          </a:p>
        </p:txBody>
      </p:sp>
    </p:spTree>
    <p:extLst>
      <p:ext uri="{BB962C8B-B14F-4D97-AF65-F5344CB8AC3E}">
        <p14:creationId xmlns:p14="http://schemas.microsoft.com/office/powerpoint/2010/main" val="346913953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BC097F76-73E9-4ACB-896D-86188A03FEBB}"/>
              </a:ext>
            </a:extLst>
          </p:cNvPr>
          <p:cNvPicPr>
            <a:picLocks noChangeAspect="1"/>
          </p:cNvPicPr>
          <p:nvPr/>
        </p:nvPicPr>
        <p:blipFill>
          <a:blip r:embed="rId2"/>
          <a:stretch>
            <a:fillRect/>
          </a:stretch>
        </p:blipFill>
        <p:spPr>
          <a:xfrm>
            <a:off x="116608" y="1786439"/>
            <a:ext cx="6414858" cy="4707362"/>
          </a:xfrm>
          <a:prstGeom prst="rect">
            <a:avLst/>
          </a:prstGeom>
        </p:spPr>
      </p:pic>
      <p:pic>
        <p:nvPicPr>
          <p:cNvPr id="8" name="Image 7">
            <a:extLst>
              <a:ext uri="{FF2B5EF4-FFF2-40B4-BE49-F238E27FC236}">
                <a16:creationId xmlns:a16="http://schemas.microsoft.com/office/drawing/2014/main" id="{67C1335C-30FF-484E-934C-B47271FD0C53}"/>
              </a:ext>
            </a:extLst>
          </p:cNvPr>
          <p:cNvPicPr>
            <a:picLocks noChangeAspect="1"/>
          </p:cNvPicPr>
          <p:nvPr/>
        </p:nvPicPr>
        <p:blipFill>
          <a:blip r:embed="rId3"/>
          <a:stretch>
            <a:fillRect/>
          </a:stretch>
        </p:blipFill>
        <p:spPr>
          <a:xfrm>
            <a:off x="129598" y="424667"/>
            <a:ext cx="6408802" cy="1295306"/>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13" name="Rectangle 12">
            <a:extLst>
              <a:ext uri="{FF2B5EF4-FFF2-40B4-BE49-F238E27FC236}">
                <a16:creationId xmlns:a16="http://schemas.microsoft.com/office/drawing/2014/main" id="{3D6F7337-624F-4FB4-BAB7-9DF13B118AD7}"/>
              </a:ext>
            </a:extLst>
          </p:cNvPr>
          <p:cNvSpPr/>
          <p:nvPr/>
        </p:nvSpPr>
        <p:spPr>
          <a:xfrm>
            <a:off x="7161741" y="614974"/>
            <a:ext cx="4629665" cy="79702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E213F9BC-4336-458A-A9D7-A15652A95F1B}"/>
              </a:ext>
            </a:extLst>
          </p:cNvPr>
          <p:cNvSpPr/>
          <p:nvPr/>
        </p:nvSpPr>
        <p:spPr>
          <a:xfrm>
            <a:off x="129598" y="1775991"/>
            <a:ext cx="5741813" cy="30327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Connecteur droit 14">
            <a:extLst>
              <a:ext uri="{FF2B5EF4-FFF2-40B4-BE49-F238E27FC236}">
                <a16:creationId xmlns:a16="http://schemas.microsoft.com/office/drawing/2014/main" id="{CF41E7BC-BEC5-42B6-956B-9BDC32A65F75}"/>
              </a:ext>
            </a:extLst>
          </p:cNvPr>
          <p:cNvCxnSpPr>
            <a:cxnSpLocks/>
            <a:stCxn id="14" idx="3"/>
            <a:endCxn id="13" idx="1"/>
          </p:cNvCxnSpPr>
          <p:nvPr/>
        </p:nvCxnSpPr>
        <p:spPr>
          <a:xfrm flipV="1">
            <a:off x="5871411" y="1013487"/>
            <a:ext cx="1290330" cy="91413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9" name="ZoneTexte 18">
            <a:extLst>
              <a:ext uri="{FF2B5EF4-FFF2-40B4-BE49-F238E27FC236}">
                <a16:creationId xmlns:a16="http://schemas.microsoft.com/office/drawing/2014/main" id="{8D28B7EC-C755-47BC-8996-80583E080583}"/>
              </a:ext>
            </a:extLst>
          </p:cNvPr>
          <p:cNvSpPr txBox="1"/>
          <p:nvPr/>
        </p:nvSpPr>
        <p:spPr>
          <a:xfrm>
            <a:off x="7263439" y="688586"/>
            <a:ext cx="4527968" cy="738664"/>
          </a:xfrm>
          <a:prstGeom prst="rect">
            <a:avLst/>
          </a:prstGeom>
          <a:noFill/>
        </p:spPr>
        <p:txBody>
          <a:bodyPr wrap="square" lIns="0" tIns="0" rIns="0" bIns="0" rtlCol="0">
            <a:spAutoFit/>
          </a:bodyPr>
          <a:lstStyle/>
          <a:p>
            <a:r>
              <a:rPr lang="fr-FR" sz="1600" dirty="0">
                <a:solidFill>
                  <a:schemeClr val="bg1"/>
                </a:solidFill>
              </a:rPr>
              <a:t>It </a:t>
            </a:r>
            <a:r>
              <a:rPr lang="fr-FR" sz="1600" dirty="0" err="1">
                <a:solidFill>
                  <a:schemeClr val="bg1"/>
                </a:solidFill>
              </a:rPr>
              <a:t>is</a:t>
            </a:r>
            <a:r>
              <a:rPr lang="fr-FR" sz="1600" dirty="0">
                <a:solidFill>
                  <a:schemeClr val="bg1"/>
                </a:solidFill>
              </a:rPr>
              <a:t> </a:t>
            </a:r>
            <a:r>
              <a:rPr lang="fr-FR" sz="1600" dirty="0" err="1">
                <a:solidFill>
                  <a:schemeClr val="bg1"/>
                </a:solidFill>
              </a:rPr>
              <a:t>extacly</a:t>
            </a:r>
            <a:r>
              <a:rPr lang="fr-FR" sz="1600" dirty="0">
                <a:solidFill>
                  <a:schemeClr val="bg1"/>
                </a:solidFill>
              </a:rPr>
              <a:t> the </a:t>
            </a:r>
            <a:r>
              <a:rPr lang="fr-FR" sz="1600" dirty="0" err="1">
                <a:solidFill>
                  <a:schemeClr val="bg1"/>
                </a:solidFill>
              </a:rPr>
              <a:t>same</a:t>
            </a:r>
            <a:r>
              <a:rPr lang="fr-FR" sz="1600" dirty="0">
                <a:solidFill>
                  <a:schemeClr val="bg1"/>
                </a:solidFill>
              </a:rPr>
              <a:t>! (V=0 </a:t>
            </a:r>
            <a:r>
              <a:rPr lang="fr-FR" sz="1600" dirty="0">
                <a:solidFill>
                  <a:schemeClr val="bg1"/>
                </a:solidFill>
                <a:sym typeface="Wingdings" panose="05000000000000000000" pitchFamily="2" charset="2"/>
              </a:rPr>
              <a:t> B=29m)</a:t>
            </a:r>
            <a:endParaRPr lang="fr-FR" sz="1600" dirty="0">
              <a:solidFill>
                <a:schemeClr val="bg1"/>
              </a:solidFill>
            </a:endParaRPr>
          </a:p>
          <a:p>
            <a:r>
              <a:rPr lang="fr-FR" sz="1600" dirty="0">
                <a:solidFill>
                  <a:schemeClr val="bg1"/>
                </a:solidFill>
              </a:rPr>
              <a:t>The </a:t>
            </a:r>
            <a:r>
              <a:rPr lang="fr-FR" sz="1600" dirty="0" err="1">
                <a:solidFill>
                  <a:schemeClr val="bg1"/>
                </a:solidFill>
              </a:rPr>
              <a:t>baseline</a:t>
            </a:r>
            <a:r>
              <a:rPr lang="fr-FR" sz="1600" dirty="0">
                <a:solidFill>
                  <a:schemeClr val="bg1"/>
                </a:solidFill>
              </a:rPr>
              <a:t> </a:t>
            </a:r>
            <a:r>
              <a:rPr lang="fr-FR" sz="1600" dirty="0" err="1">
                <a:solidFill>
                  <a:schemeClr val="bg1"/>
                </a:solidFill>
              </a:rPr>
              <a:t>is</a:t>
            </a:r>
            <a:r>
              <a:rPr lang="fr-FR" sz="1600" dirty="0">
                <a:solidFill>
                  <a:schemeClr val="bg1"/>
                </a:solidFill>
              </a:rPr>
              <a:t> North-South </a:t>
            </a:r>
            <a:r>
              <a:rPr lang="fr-FR" sz="1600" dirty="0" err="1">
                <a:solidFill>
                  <a:schemeClr val="bg1"/>
                </a:solidFill>
              </a:rPr>
              <a:t>oriented</a:t>
            </a:r>
            <a:r>
              <a:rPr lang="fr-FR" sz="1600" dirty="0">
                <a:solidFill>
                  <a:schemeClr val="bg1"/>
                </a:solidFill>
              </a:rPr>
              <a:t> and </a:t>
            </a:r>
            <a:r>
              <a:rPr lang="fr-FR" sz="1600" dirty="0" err="1">
                <a:solidFill>
                  <a:schemeClr val="bg1"/>
                </a:solidFill>
              </a:rPr>
              <a:t>so</a:t>
            </a:r>
            <a:r>
              <a:rPr lang="fr-FR" sz="1600" dirty="0">
                <a:solidFill>
                  <a:schemeClr val="bg1"/>
                </a:solidFill>
              </a:rPr>
              <a:t> </a:t>
            </a:r>
            <a:r>
              <a:rPr lang="fr-FR" sz="1600" dirty="0" err="1">
                <a:solidFill>
                  <a:schemeClr val="bg1"/>
                </a:solidFill>
              </a:rPr>
              <a:t>it</a:t>
            </a:r>
            <a:r>
              <a:rPr lang="fr-FR" sz="1600" dirty="0">
                <a:solidFill>
                  <a:schemeClr val="bg1"/>
                </a:solidFill>
              </a:rPr>
              <a:t> ``</a:t>
            </a:r>
            <a:r>
              <a:rPr lang="fr-FR" sz="1600" dirty="0" err="1">
                <a:solidFill>
                  <a:schemeClr val="bg1"/>
                </a:solidFill>
              </a:rPr>
              <a:t>sees</a:t>
            </a:r>
            <a:r>
              <a:rPr lang="fr-FR" sz="1600" dirty="0">
                <a:solidFill>
                  <a:schemeClr val="bg1"/>
                </a:solidFill>
              </a:rPr>
              <a:t>’’</a:t>
            </a:r>
          </a:p>
          <a:p>
            <a:r>
              <a:rPr lang="fr-FR" sz="1600" dirty="0">
                <a:solidFill>
                  <a:schemeClr val="bg1"/>
                </a:solidFill>
              </a:rPr>
              <a:t>The major-axis of the </a:t>
            </a:r>
            <a:r>
              <a:rPr lang="fr-FR" sz="1600" dirty="0" err="1">
                <a:solidFill>
                  <a:schemeClr val="bg1"/>
                </a:solidFill>
              </a:rPr>
              <a:t>Elongated</a:t>
            </a:r>
            <a:r>
              <a:rPr lang="fr-FR" sz="1600" dirty="0">
                <a:solidFill>
                  <a:schemeClr val="bg1"/>
                </a:solidFill>
              </a:rPr>
              <a:t> </a:t>
            </a:r>
            <a:r>
              <a:rPr lang="fr-FR" sz="1600" dirty="0" err="1">
                <a:solidFill>
                  <a:schemeClr val="bg1"/>
                </a:solidFill>
              </a:rPr>
              <a:t>disk</a:t>
            </a:r>
            <a:endParaRPr lang="en-US" sz="1600" dirty="0">
              <a:solidFill>
                <a:schemeClr val="bg1"/>
              </a:solidFill>
            </a:endParaRPr>
          </a:p>
        </p:txBody>
      </p:sp>
      <p:sp>
        <p:nvSpPr>
          <p:cNvPr id="20" name="Rectangle 19">
            <a:extLst>
              <a:ext uri="{FF2B5EF4-FFF2-40B4-BE49-F238E27FC236}">
                <a16:creationId xmlns:a16="http://schemas.microsoft.com/office/drawing/2014/main" id="{30DD1B66-3661-47D5-88C1-5C4483AD513F}"/>
              </a:ext>
            </a:extLst>
          </p:cNvPr>
          <p:cNvSpPr/>
          <p:nvPr/>
        </p:nvSpPr>
        <p:spPr>
          <a:xfrm>
            <a:off x="129597" y="2225609"/>
            <a:ext cx="4298024" cy="248802"/>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786AE132-FD69-4674-99D3-0BB09A0B145E}"/>
              </a:ext>
            </a:extLst>
          </p:cNvPr>
          <p:cNvSpPr/>
          <p:nvPr/>
        </p:nvSpPr>
        <p:spPr>
          <a:xfrm>
            <a:off x="129597" y="2462156"/>
            <a:ext cx="4298023" cy="29276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987611B5-B268-44E3-827B-62D477DC63CC}"/>
              </a:ext>
            </a:extLst>
          </p:cNvPr>
          <p:cNvSpPr/>
          <p:nvPr/>
        </p:nvSpPr>
        <p:spPr>
          <a:xfrm>
            <a:off x="129597" y="2958139"/>
            <a:ext cx="5248519" cy="28474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6566357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B01B859-EF97-4417-AB70-4F6D84D41DBD}"/>
              </a:ext>
            </a:extLst>
          </p:cNvPr>
          <p:cNvPicPr>
            <a:picLocks noChangeAspect="1"/>
          </p:cNvPicPr>
          <p:nvPr/>
        </p:nvPicPr>
        <p:blipFill>
          <a:blip r:embed="rId2"/>
          <a:stretch>
            <a:fillRect/>
          </a:stretch>
        </p:blipFill>
        <p:spPr>
          <a:xfrm>
            <a:off x="0" y="0"/>
            <a:ext cx="12192000" cy="6858000"/>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13" name="Ellipse 12">
            <a:extLst>
              <a:ext uri="{FF2B5EF4-FFF2-40B4-BE49-F238E27FC236}">
                <a16:creationId xmlns:a16="http://schemas.microsoft.com/office/drawing/2014/main" id="{E7B7AAE4-6C37-467F-BB57-CD68093355E9}"/>
              </a:ext>
            </a:extLst>
          </p:cNvPr>
          <p:cNvSpPr/>
          <p:nvPr/>
        </p:nvSpPr>
        <p:spPr>
          <a:xfrm>
            <a:off x="1579988" y="3231383"/>
            <a:ext cx="1089904" cy="176229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Connecteur droit 14">
            <a:extLst>
              <a:ext uri="{FF2B5EF4-FFF2-40B4-BE49-F238E27FC236}">
                <a16:creationId xmlns:a16="http://schemas.microsoft.com/office/drawing/2014/main" id="{9EA11FF4-91D3-4D5A-AAE7-4D71DD2795B3}"/>
              </a:ext>
            </a:extLst>
          </p:cNvPr>
          <p:cNvCxnSpPr>
            <a:cxnSpLocks/>
          </p:cNvCxnSpPr>
          <p:nvPr/>
        </p:nvCxnSpPr>
        <p:spPr>
          <a:xfrm>
            <a:off x="2124940" y="3029527"/>
            <a:ext cx="0" cy="2149302"/>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19" name="ZoneTexte 18">
            <a:extLst>
              <a:ext uri="{FF2B5EF4-FFF2-40B4-BE49-F238E27FC236}">
                <a16:creationId xmlns:a16="http://schemas.microsoft.com/office/drawing/2014/main" id="{437E11B5-889C-4AE9-A7A4-A56A129C551B}"/>
              </a:ext>
            </a:extLst>
          </p:cNvPr>
          <p:cNvSpPr txBox="1"/>
          <p:nvPr/>
        </p:nvSpPr>
        <p:spPr>
          <a:xfrm>
            <a:off x="1714175" y="2466934"/>
            <a:ext cx="922047" cy="461665"/>
          </a:xfrm>
          <a:prstGeom prst="rect">
            <a:avLst/>
          </a:prstGeom>
          <a:noFill/>
        </p:spPr>
        <p:txBody>
          <a:bodyPr wrap="none" rtlCol="0">
            <a:spAutoFit/>
          </a:bodyPr>
          <a:lstStyle/>
          <a:p>
            <a:r>
              <a:rPr lang="fr-FR" sz="2400" dirty="0"/>
              <a:t>4 mas</a:t>
            </a:r>
            <a:endParaRPr lang="en-US" sz="2400" dirty="0"/>
          </a:p>
        </p:txBody>
      </p:sp>
    </p:spTree>
    <p:extLst>
      <p:ext uri="{BB962C8B-B14F-4D97-AF65-F5344CB8AC3E}">
        <p14:creationId xmlns:p14="http://schemas.microsoft.com/office/powerpoint/2010/main" val="26092860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B01B859-EF97-4417-AB70-4F6D84D41DB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2000" cy="6857999"/>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34" name="ZoneTexte 33">
            <a:extLst>
              <a:ext uri="{FF2B5EF4-FFF2-40B4-BE49-F238E27FC236}">
                <a16:creationId xmlns:a16="http://schemas.microsoft.com/office/drawing/2014/main" id="{815959A6-A663-4F3C-A26F-9AEF8C014505}"/>
              </a:ext>
            </a:extLst>
          </p:cNvPr>
          <p:cNvSpPr txBox="1"/>
          <p:nvPr/>
        </p:nvSpPr>
        <p:spPr>
          <a:xfrm>
            <a:off x="4097156" y="2554193"/>
            <a:ext cx="922047" cy="461665"/>
          </a:xfrm>
          <a:prstGeom prst="rect">
            <a:avLst/>
          </a:prstGeom>
          <a:noFill/>
        </p:spPr>
        <p:txBody>
          <a:bodyPr wrap="none" rtlCol="0">
            <a:spAutoFit/>
          </a:bodyPr>
          <a:lstStyle/>
          <a:p>
            <a:r>
              <a:rPr lang="fr-FR" sz="2400" dirty="0"/>
              <a:t>2 mas</a:t>
            </a:r>
            <a:endParaRPr lang="en-US" sz="2400" dirty="0"/>
          </a:p>
        </p:txBody>
      </p:sp>
      <p:sp>
        <p:nvSpPr>
          <p:cNvPr id="13" name="Ellipse 12">
            <a:extLst>
              <a:ext uri="{FF2B5EF4-FFF2-40B4-BE49-F238E27FC236}">
                <a16:creationId xmlns:a16="http://schemas.microsoft.com/office/drawing/2014/main" id="{E7B7AAE4-6C37-467F-BB57-CD68093355E9}"/>
              </a:ext>
            </a:extLst>
          </p:cNvPr>
          <p:cNvSpPr/>
          <p:nvPr/>
        </p:nvSpPr>
        <p:spPr>
          <a:xfrm>
            <a:off x="1579988" y="3231383"/>
            <a:ext cx="1089904" cy="176229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Connecteur droit 14">
            <a:extLst>
              <a:ext uri="{FF2B5EF4-FFF2-40B4-BE49-F238E27FC236}">
                <a16:creationId xmlns:a16="http://schemas.microsoft.com/office/drawing/2014/main" id="{9EA11FF4-91D3-4D5A-AAE7-4D71DD2795B3}"/>
              </a:ext>
            </a:extLst>
          </p:cNvPr>
          <p:cNvCxnSpPr>
            <a:cxnSpLocks/>
          </p:cNvCxnSpPr>
          <p:nvPr/>
        </p:nvCxnSpPr>
        <p:spPr>
          <a:xfrm>
            <a:off x="2124940" y="3029527"/>
            <a:ext cx="0" cy="2149302"/>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Ellipse 11">
            <a:extLst>
              <a:ext uri="{FF2B5EF4-FFF2-40B4-BE49-F238E27FC236}">
                <a16:creationId xmlns:a16="http://schemas.microsoft.com/office/drawing/2014/main" id="{68D3AB24-9C56-415B-9A2D-F2047287FAE0}"/>
              </a:ext>
            </a:extLst>
          </p:cNvPr>
          <p:cNvSpPr/>
          <p:nvPr/>
        </p:nvSpPr>
        <p:spPr>
          <a:xfrm rot="5400000">
            <a:off x="4013228" y="3407049"/>
            <a:ext cx="1089904" cy="176229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Connecteur droit 13">
            <a:extLst>
              <a:ext uri="{FF2B5EF4-FFF2-40B4-BE49-F238E27FC236}">
                <a16:creationId xmlns:a16="http://schemas.microsoft.com/office/drawing/2014/main" id="{048DC402-82DF-4678-A0DC-313899489B63}"/>
              </a:ext>
            </a:extLst>
          </p:cNvPr>
          <p:cNvCxnSpPr>
            <a:cxnSpLocks/>
          </p:cNvCxnSpPr>
          <p:nvPr/>
        </p:nvCxnSpPr>
        <p:spPr>
          <a:xfrm>
            <a:off x="4558180" y="3037881"/>
            <a:ext cx="0" cy="2149302"/>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19" name="ZoneTexte 18">
            <a:extLst>
              <a:ext uri="{FF2B5EF4-FFF2-40B4-BE49-F238E27FC236}">
                <a16:creationId xmlns:a16="http://schemas.microsoft.com/office/drawing/2014/main" id="{6B2A9420-1C4A-4FAF-BC30-EC896B4C3819}"/>
              </a:ext>
            </a:extLst>
          </p:cNvPr>
          <p:cNvSpPr txBox="1"/>
          <p:nvPr/>
        </p:nvSpPr>
        <p:spPr>
          <a:xfrm>
            <a:off x="1714175" y="2466934"/>
            <a:ext cx="922047" cy="461665"/>
          </a:xfrm>
          <a:prstGeom prst="rect">
            <a:avLst/>
          </a:prstGeom>
          <a:noFill/>
        </p:spPr>
        <p:txBody>
          <a:bodyPr wrap="none" rtlCol="0">
            <a:spAutoFit/>
          </a:bodyPr>
          <a:lstStyle/>
          <a:p>
            <a:r>
              <a:rPr lang="fr-FR" sz="2400" dirty="0"/>
              <a:t>4 mas</a:t>
            </a:r>
            <a:endParaRPr lang="en-US" sz="2400" dirty="0"/>
          </a:p>
        </p:txBody>
      </p:sp>
      <p:sp>
        <p:nvSpPr>
          <p:cNvPr id="4" name="Ellipse 3">
            <a:extLst>
              <a:ext uri="{FF2B5EF4-FFF2-40B4-BE49-F238E27FC236}">
                <a16:creationId xmlns:a16="http://schemas.microsoft.com/office/drawing/2014/main" id="{881877B1-C323-49A3-AD8C-AED880622885}"/>
              </a:ext>
            </a:extLst>
          </p:cNvPr>
          <p:cNvSpPr/>
          <p:nvPr/>
        </p:nvSpPr>
        <p:spPr>
          <a:xfrm>
            <a:off x="6286418" y="3101802"/>
            <a:ext cx="581368" cy="511863"/>
          </a:xfrm>
          <a:prstGeom prst="ellipse">
            <a:avLst/>
          </a:prstGeom>
          <a:solidFill>
            <a:srgbClr val="FF0000">
              <a:alpha val="30000"/>
            </a:srgbClr>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6466288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B01B859-EF97-4417-AB70-4F6D84D41DB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2000" cy="6857999"/>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34" name="ZoneTexte 33">
            <a:extLst>
              <a:ext uri="{FF2B5EF4-FFF2-40B4-BE49-F238E27FC236}">
                <a16:creationId xmlns:a16="http://schemas.microsoft.com/office/drawing/2014/main" id="{815959A6-A663-4F3C-A26F-9AEF8C014505}"/>
              </a:ext>
            </a:extLst>
          </p:cNvPr>
          <p:cNvSpPr txBox="1"/>
          <p:nvPr/>
        </p:nvSpPr>
        <p:spPr>
          <a:xfrm>
            <a:off x="4097156" y="2554193"/>
            <a:ext cx="922047" cy="461665"/>
          </a:xfrm>
          <a:prstGeom prst="rect">
            <a:avLst/>
          </a:prstGeom>
          <a:noFill/>
        </p:spPr>
        <p:txBody>
          <a:bodyPr wrap="none" rtlCol="0">
            <a:spAutoFit/>
          </a:bodyPr>
          <a:lstStyle/>
          <a:p>
            <a:r>
              <a:rPr lang="fr-FR" sz="2400" dirty="0"/>
              <a:t>2 mas</a:t>
            </a:r>
            <a:endParaRPr lang="en-US" sz="2400" dirty="0"/>
          </a:p>
        </p:txBody>
      </p:sp>
      <p:sp>
        <p:nvSpPr>
          <p:cNvPr id="13" name="Ellipse 12">
            <a:extLst>
              <a:ext uri="{FF2B5EF4-FFF2-40B4-BE49-F238E27FC236}">
                <a16:creationId xmlns:a16="http://schemas.microsoft.com/office/drawing/2014/main" id="{E7B7AAE4-6C37-467F-BB57-CD68093355E9}"/>
              </a:ext>
            </a:extLst>
          </p:cNvPr>
          <p:cNvSpPr/>
          <p:nvPr/>
        </p:nvSpPr>
        <p:spPr>
          <a:xfrm>
            <a:off x="1579988" y="3231383"/>
            <a:ext cx="1089904" cy="176229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Connecteur droit 14">
            <a:extLst>
              <a:ext uri="{FF2B5EF4-FFF2-40B4-BE49-F238E27FC236}">
                <a16:creationId xmlns:a16="http://schemas.microsoft.com/office/drawing/2014/main" id="{9EA11FF4-91D3-4D5A-AAE7-4D71DD2795B3}"/>
              </a:ext>
            </a:extLst>
          </p:cNvPr>
          <p:cNvCxnSpPr>
            <a:cxnSpLocks/>
          </p:cNvCxnSpPr>
          <p:nvPr/>
        </p:nvCxnSpPr>
        <p:spPr>
          <a:xfrm>
            <a:off x="2124940" y="3029527"/>
            <a:ext cx="0" cy="2149302"/>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Ellipse 11">
            <a:extLst>
              <a:ext uri="{FF2B5EF4-FFF2-40B4-BE49-F238E27FC236}">
                <a16:creationId xmlns:a16="http://schemas.microsoft.com/office/drawing/2014/main" id="{68D3AB24-9C56-415B-9A2D-F2047287FAE0}"/>
              </a:ext>
            </a:extLst>
          </p:cNvPr>
          <p:cNvSpPr/>
          <p:nvPr/>
        </p:nvSpPr>
        <p:spPr>
          <a:xfrm rot="5400000">
            <a:off x="4013228" y="3407049"/>
            <a:ext cx="1089904" cy="176229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Connecteur droit 13">
            <a:extLst>
              <a:ext uri="{FF2B5EF4-FFF2-40B4-BE49-F238E27FC236}">
                <a16:creationId xmlns:a16="http://schemas.microsoft.com/office/drawing/2014/main" id="{048DC402-82DF-4678-A0DC-313899489B63}"/>
              </a:ext>
            </a:extLst>
          </p:cNvPr>
          <p:cNvCxnSpPr>
            <a:cxnSpLocks/>
          </p:cNvCxnSpPr>
          <p:nvPr/>
        </p:nvCxnSpPr>
        <p:spPr>
          <a:xfrm>
            <a:off x="4558180" y="3037881"/>
            <a:ext cx="0" cy="2149302"/>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16" name="Ellipse 15">
            <a:extLst>
              <a:ext uri="{FF2B5EF4-FFF2-40B4-BE49-F238E27FC236}">
                <a16:creationId xmlns:a16="http://schemas.microsoft.com/office/drawing/2014/main" id="{EF9D4F9A-DD69-4400-B584-25EDBB13897E}"/>
              </a:ext>
            </a:extLst>
          </p:cNvPr>
          <p:cNvSpPr/>
          <p:nvPr/>
        </p:nvSpPr>
        <p:spPr>
          <a:xfrm rot="3252971">
            <a:off x="6350941" y="3223029"/>
            <a:ext cx="1089904" cy="176229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Connecteur droit 16">
            <a:extLst>
              <a:ext uri="{FF2B5EF4-FFF2-40B4-BE49-F238E27FC236}">
                <a16:creationId xmlns:a16="http://schemas.microsoft.com/office/drawing/2014/main" id="{2515FEBD-9798-4779-B75E-358116826A36}"/>
              </a:ext>
            </a:extLst>
          </p:cNvPr>
          <p:cNvCxnSpPr>
            <a:cxnSpLocks/>
          </p:cNvCxnSpPr>
          <p:nvPr/>
        </p:nvCxnSpPr>
        <p:spPr>
          <a:xfrm>
            <a:off x="6896470" y="3029527"/>
            <a:ext cx="0" cy="2149302"/>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18" name="ZoneTexte 17">
            <a:extLst>
              <a:ext uri="{FF2B5EF4-FFF2-40B4-BE49-F238E27FC236}">
                <a16:creationId xmlns:a16="http://schemas.microsoft.com/office/drawing/2014/main" id="{1CD971A3-14F3-49B1-AF83-AF1D42FD8B7F}"/>
              </a:ext>
            </a:extLst>
          </p:cNvPr>
          <p:cNvSpPr txBox="1"/>
          <p:nvPr/>
        </p:nvSpPr>
        <p:spPr>
          <a:xfrm>
            <a:off x="6549411" y="2509193"/>
            <a:ext cx="1154483" cy="461665"/>
          </a:xfrm>
          <a:prstGeom prst="rect">
            <a:avLst/>
          </a:prstGeom>
          <a:noFill/>
        </p:spPr>
        <p:txBody>
          <a:bodyPr wrap="none" rtlCol="0">
            <a:spAutoFit/>
          </a:bodyPr>
          <a:lstStyle/>
          <a:p>
            <a:r>
              <a:rPr lang="fr-FR" sz="2400" dirty="0"/>
              <a:t>3.2 mas</a:t>
            </a:r>
            <a:endParaRPr lang="en-US" sz="2400" dirty="0"/>
          </a:p>
        </p:txBody>
      </p:sp>
      <p:sp>
        <p:nvSpPr>
          <p:cNvPr id="19" name="ZoneTexte 18">
            <a:extLst>
              <a:ext uri="{FF2B5EF4-FFF2-40B4-BE49-F238E27FC236}">
                <a16:creationId xmlns:a16="http://schemas.microsoft.com/office/drawing/2014/main" id="{6B2A9420-1C4A-4FAF-BC30-EC896B4C3819}"/>
              </a:ext>
            </a:extLst>
          </p:cNvPr>
          <p:cNvSpPr txBox="1"/>
          <p:nvPr/>
        </p:nvSpPr>
        <p:spPr>
          <a:xfrm>
            <a:off x="1714175" y="2466934"/>
            <a:ext cx="922047" cy="461665"/>
          </a:xfrm>
          <a:prstGeom prst="rect">
            <a:avLst/>
          </a:prstGeom>
          <a:noFill/>
        </p:spPr>
        <p:txBody>
          <a:bodyPr wrap="none" rtlCol="0">
            <a:spAutoFit/>
          </a:bodyPr>
          <a:lstStyle/>
          <a:p>
            <a:r>
              <a:rPr lang="fr-FR" sz="2400" dirty="0"/>
              <a:t>4 mas</a:t>
            </a:r>
            <a:endParaRPr lang="en-US" sz="2400" dirty="0"/>
          </a:p>
        </p:txBody>
      </p:sp>
      <p:sp>
        <p:nvSpPr>
          <p:cNvPr id="20" name="Ellipse 19">
            <a:extLst>
              <a:ext uri="{FF2B5EF4-FFF2-40B4-BE49-F238E27FC236}">
                <a16:creationId xmlns:a16="http://schemas.microsoft.com/office/drawing/2014/main" id="{716C42B0-E5CE-45D5-AF8D-7CF88A1B6B78}"/>
              </a:ext>
            </a:extLst>
          </p:cNvPr>
          <p:cNvSpPr/>
          <p:nvPr/>
        </p:nvSpPr>
        <p:spPr>
          <a:xfrm>
            <a:off x="3948464" y="3162315"/>
            <a:ext cx="581368" cy="511863"/>
          </a:xfrm>
          <a:prstGeom prst="ellipse">
            <a:avLst/>
          </a:prstGeom>
          <a:solidFill>
            <a:srgbClr val="FF0000">
              <a:alpha val="30000"/>
            </a:srgbClr>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6543238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BC097F76-73E9-4ACB-896D-86188A03FEBB}"/>
              </a:ext>
            </a:extLst>
          </p:cNvPr>
          <p:cNvPicPr>
            <a:picLocks noChangeAspect="1"/>
          </p:cNvPicPr>
          <p:nvPr/>
        </p:nvPicPr>
        <p:blipFill>
          <a:blip r:embed="rId2"/>
          <a:stretch>
            <a:fillRect/>
          </a:stretch>
        </p:blipFill>
        <p:spPr>
          <a:xfrm>
            <a:off x="116608" y="1786439"/>
            <a:ext cx="6414858" cy="4707362"/>
          </a:xfrm>
          <a:prstGeom prst="rect">
            <a:avLst/>
          </a:prstGeom>
        </p:spPr>
      </p:pic>
      <p:pic>
        <p:nvPicPr>
          <p:cNvPr id="8" name="Image 7">
            <a:extLst>
              <a:ext uri="{FF2B5EF4-FFF2-40B4-BE49-F238E27FC236}">
                <a16:creationId xmlns:a16="http://schemas.microsoft.com/office/drawing/2014/main" id="{67C1335C-30FF-484E-934C-B47271FD0C53}"/>
              </a:ext>
            </a:extLst>
          </p:cNvPr>
          <p:cNvPicPr>
            <a:picLocks noChangeAspect="1"/>
          </p:cNvPicPr>
          <p:nvPr/>
        </p:nvPicPr>
        <p:blipFill>
          <a:blip r:embed="rId3"/>
          <a:stretch>
            <a:fillRect/>
          </a:stretch>
        </p:blipFill>
        <p:spPr>
          <a:xfrm>
            <a:off x="129598" y="424667"/>
            <a:ext cx="6408802" cy="1295306"/>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13" name="Rectangle 12">
            <a:extLst>
              <a:ext uri="{FF2B5EF4-FFF2-40B4-BE49-F238E27FC236}">
                <a16:creationId xmlns:a16="http://schemas.microsoft.com/office/drawing/2014/main" id="{3D6F7337-624F-4FB4-BAB7-9DF13B118AD7}"/>
              </a:ext>
            </a:extLst>
          </p:cNvPr>
          <p:cNvSpPr/>
          <p:nvPr/>
        </p:nvSpPr>
        <p:spPr>
          <a:xfrm>
            <a:off x="7161741" y="614974"/>
            <a:ext cx="4629665" cy="79702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E213F9BC-4336-458A-A9D7-A15652A95F1B}"/>
              </a:ext>
            </a:extLst>
          </p:cNvPr>
          <p:cNvSpPr/>
          <p:nvPr/>
        </p:nvSpPr>
        <p:spPr>
          <a:xfrm>
            <a:off x="129598" y="1775991"/>
            <a:ext cx="5741813" cy="30327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Connecteur droit 14">
            <a:extLst>
              <a:ext uri="{FF2B5EF4-FFF2-40B4-BE49-F238E27FC236}">
                <a16:creationId xmlns:a16="http://schemas.microsoft.com/office/drawing/2014/main" id="{CF41E7BC-BEC5-42B6-956B-9BDC32A65F75}"/>
              </a:ext>
            </a:extLst>
          </p:cNvPr>
          <p:cNvCxnSpPr>
            <a:cxnSpLocks/>
            <a:stCxn id="14" idx="3"/>
            <a:endCxn id="13" idx="1"/>
          </p:cNvCxnSpPr>
          <p:nvPr/>
        </p:nvCxnSpPr>
        <p:spPr>
          <a:xfrm flipV="1">
            <a:off x="5871411" y="1013487"/>
            <a:ext cx="1290330" cy="91413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9" name="ZoneTexte 18">
            <a:extLst>
              <a:ext uri="{FF2B5EF4-FFF2-40B4-BE49-F238E27FC236}">
                <a16:creationId xmlns:a16="http://schemas.microsoft.com/office/drawing/2014/main" id="{8D28B7EC-C755-47BC-8996-80583E080583}"/>
              </a:ext>
            </a:extLst>
          </p:cNvPr>
          <p:cNvSpPr txBox="1"/>
          <p:nvPr/>
        </p:nvSpPr>
        <p:spPr>
          <a:xfrm>
            <a:off x="7263439" y="688586"/>
            <a:ext cx="4527968" cy="738664"/>
          </a:xfrm>
          <a:prstGeom prst="rect">
            <a:avLst/>
          </a:prstGeom>
          <a:noFill/>
        </p:spPr>
        <p:txBody>
          <a:bodyPr wrap="square" lIns="0" tIns="0" rIns="0" bIns="0" rtlCol="0">
            <a:spAutoFit/>
          </a:bodyPr>
          <a:lstStyle/>
          <a:p>
            <a:r>
              <a:rPr lang="fr-FR" sz="1600" dirty="0">
                <a:solidFill>
                  <a:schemeClr val="bg1"/>
                </a:solidFill>
              </a:rPr>
              <a:t>It </a:t>
            </a:r>
            <a:r>
              <a:rPr lang="fr-FR" sz="1600" dirty="0" err="1">
                <a:solidFill>
                  <a:schemeClr val="bg1"/>
                </a:solidFill>
              </a:rPr>
              <a:t>is</a:t>
            </a:r>
            <a:r>
              <a:rPr lang="fr-FR" sz="1600" dirty="0">
                <a:solidFill>
                  <a:schemeClr val="bg1"/>
                </a:solidFill>
              </a:rPr>
              <a:t> </a:t>
            </a:r>
            <a:r>
              <a:rPr lang="fr-FR" sz="1600" dirty="0" err="1">
                <a:solidFill>
                  <a:schemeClr val="bg1"/>
                </a:solidFill>
              </a:rPr>
              <a:t>extacly</a:t>
            </a:r>
            <a:r>
              <a:rPr lang="fr-FR" sz="1600" dirty="0">
                <a:solidFill>
                  <a:schemeClr val="bg1"/>
                </a:solidFill>
              </a:rPr>
              <a:t> the </a:t>
            </a:r>
            <a:r>
              <a:rPr lang="fr-FR" sz="1600" dirty="0" err="1">
                <a:solidFill>
                  <a:schemeClr val="bg1"/>
                </a:solidFill>
              </a:rPr>
              <a:t>same</a:t>
            </a:r>
            <a:r>
              <a:rPr lang="fr-FR" sz="1600" dirty="0">
                <a:solidFill>
                  <a:schemeClr val="bg1"/>
                </a:solidFill>
              </a:rPr>
              <a:t>! (V=0 </a:t>
            </a:r>
            <a:r>
              <a:rPr lang="fr-FR" sz="1600" dirty="0">
                <a:solidFill>
                  <a:schemeClr val="bg1"/>
                </a:solidFill>
                <a:sym typeface="Wingdings" panose="05000000000000000000" pitchFamily="2" charset="2"/>
              </a:rPr>
              <a:t> B=29m)</a:t>
            </a:r>
            <a:endParaRPr lang="fr-FR" sz="1600" dirty="0">
              <a:solidFill>
                <a:schemeClr val="bg1"/>
              </a:solidFill>
            </a:endParaRPr>
          </a:p>
          <a:p>
            <a:r>
              <a:rPr lang="fr-FR" sz="1600" dirty="0">
                <a:solidFill>
                  <a:schemeClr val="bg1"/>
                </a:solidFill>
              </a:rPr>
              <a:t>The </a:t>
            </a:r>
            <a:r>
              <a:rPr lang="fr-FR" sz="1600" dirty="0" err="1">
                <a:solidFill>
                  <a:schemeClr val="bg1"/>
                </a:solidFill>
              </a:rPr>
              <a:t>baseline</a:t>
            </a:r>
            <a:r>
              <a:rPr lang="fr-FR" sz="1600" dirty="0">
                <a:solidFill>
                  <a:schemeClr val="bg1"/>
                </a:solidFill>
              </a:rPr>
              <a:t> </a:t>
            </a:r>
            <a:r>
              <a:rPr lang="fr-FR" sz="1600" dirty="0" err="1">
                <a:solidFill>
                  <a:schemeClr val="bg1"/>
                </a:solidFill>
              </a:rPr>
              <a:t>is</a:t>
            </a:r>
            <a:r>
              <a:rPr lang="fr-FR" sz="1600" dirty="0">
                <a:solidFill>
                  <a:schemeClr val="bg1"/>
                </a:solidFill>
              </a:rPr>
              <a:t> North-South </a:t>
            </a:r>
            <a:r>
              <a:rPr lang="fr-FR" sz="1600" dirty="0" err="1">
                <a:solidFill>
                  <a:schemeClr val="bg1"/>
                </a:solidFill>
              </a:rPr>
              <a:t>oriented</a:t>
            </a:r>
            <a:r>
              <a:rPr lang="fr-FR" sz="1600" dirty="0">
                <a:solidFill>
                  <a:schemeClr val="bg1"/>
                </a:solidFill>
              </a:rPr>
              <a:t> and </a:t>
            </a:r>
            <a:r>
              <a:rPr lang="fr-FR" sz="1600" dirty="0" err="1">
                <a:solidFill>
                  <a:schemeClr val="bg1"/>
                </a:solidFill>
              </a:rPr>
              <a:t>so</a:t>
            </a:r>
            <a:r>
              <a:rPr lang="fr-FR" sz="1600" dirty="0">
                <a:solidFill>
                  <a:schemeClr val="bg1"/>
                </a:solidFill>
              </a:rPr>
              <a:t> </a:t>
            </a:r>
            <a:r>
              <a:rPr lang="fr-FR" sz="1600" dirty="0" err="1">
                <a:solidFill>
                  <a:schemeClr val="bg1"/>
                </a:solidFill>
              </a:rPr>
              <a:t>it</a:t>
            </a:r>
            <a:r>
              <a:rPr lang="fr-FR" sz="1600" dirty="0">
                <a:solidFill>
                  <a:schemeClr val="bg1"/>
                </a:solidFill>
              </a:rPr>
              <a:t> ``</a:t>
            </a:r>
            <a:r>
              <a:rPr lang="fr-FR" sz="1600" dirty="0" err="1">
                <a:solidFill>
                  <a:schemeClr val="bg1"/>
                </a:solidFill>
              </a:rPr>
              <a:t>sees</a:t>
            </a:r>
            <a:r>
              <a:rPr lang="fr-FR" sz="1600" dirty="0">
                <a:solidFill>
                  <a:schemeClr val="bg1"/>
                </a:solidFill>
              </a:rPr>
              <a:t>’’</a:t>
            </a:r>
          </a:p>
          <a:p>
            <a:r>
              <a:rPr lang="fr-FR" sz="1600" dirty="0">
                <a:solidFill>
                  <a:schemeClr val="bg1"/>
                </a:solidFill>
              </a:rPr>
              <a:t>The major-axis of the </a:t>
            </a:r>
            <a:r>
              <a:rPr lang="fr-FR" sz="1600" dirty="0" err="1">
                <a:solidFill>
                  <a:schemeClr val="bg1"/>
                </a:solidFill>
              </a:rPr>
              <a:t>Elongated</a:t>
            </a:r>
            <a:r>
              <a:rPr lang="fr-FR" sz="1600" dirty="0">
                <a:solidFill>
                  <a:schemeClr val="bg1"/>
                </a:solidFill>
              </a:rPr>
              <a:t> </a:t>
            </a:r>
            <a:r>
              <a:rPr lang="fr-FR" sz="1600" dirty="0" err="1">
                <a:solidFill>
                  <a:schemeClr val="bg1"/>
                </a:solidFill>
              </a:rPr>
              <a:t>disk</a:t>
            </a:r>
            <a:endParaRPr lang="en-US" sz="1600" dirty="0">
              <a:solidFill>
                <a:schemeClr val="bg1"/>
              </a:solidFill>
            </a:endParaRPr>
          </a:p>
        </p:txBody>
      </p:sp>
      <p:sp>
        <p:nvSpPr>
          <p:cNvPr id="20" name="Rectangle 19">
            <a:extLst>
              <a:ext uri="{FF2B5EF4-FFF2-40B4-BE49-F238E27FC236}">
                <a16:creationId xmlns:a16="http://schemas.microsoft.com/office/drawing/2014/main" id="{30DD1B66-3661-47D5-88C1-5C4483AD513F}"/>
              </a:ext>
            </a:extLst>
          </p:cNvPr>
          <p:cNvSpPr/>
          <p:nvPr/>
        </p:nvSpPr>
        <p:spPr>
          <a:xfrm>
            <a:off x="129597" y="2225609"/>
            <a:ext cx="4298024" cy="248802"/>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0F9D00C9-E89B-475A-84A3-B486B86E4767}"/>
              </a:ext>
            </a:extLst>
          </p:cNvPr>
          <p:cNvSpPr/>
          <p:nvPr/>
        </p:nvSpPr>
        <p:spPr>
          <a:xfrm>
            <a:off x="129597" y="2462156"/>
            <a:ext cx="4298023" cy="29276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A9105E03-86EF-467B-B7C5-E1F5240C6B36}"/>
              </a:ext>
            </a:extLst>
          </p:cNvPr>
          <p:cNvSpPr/>
          <p:nvPr/>
        </p:nvSpPr>
        <p:spPr>
          <a:xfrm>
            <a:off x="129597" y="2958139"/>
            <a:ext cx="5248519" cy="28474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B3DFC2BA-4449-43B4-9CF0-EB088B3BCD5A}"/>
              </a:ext>
            </a:extLst>
          </p:cNvPr>
          <p:cNvSpPr/>
          <p:nvPr/>
        </p:nvSpPr>
        <p:spPr>
          <a:xfrm>
            <a:off x="129597" y="4204901"/>
            <a:ext cx="5826035" cy="28474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D16F0B1B-0AD3-442D-A169-4B46537696B5}"/>
              </a:ext>
            </a:extLst>
          </p:cNvPr>
          <p:cNvSpPr/>
          <p:nvPr/>
        </p:nvSpPr>
        <p:spPr>
          <a:xfrm>
            <a:off x="7161741" y="1506260"/>
            <a:ext cx="4629665" cy="677667"/>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7" name="Connecteur droit 26">
            <a:extLst>
              <a:ext uri="{FF2B5EF4-FFF2-40B4-BE49-F238E27FC236}">
                <a16:creationId xmlns:a16="http://schemas.microsoft.com/office/drawing/2014/main" id="{231EBD25-7826-4A49-A99B-59F851858211}"/>
              </a:ext>
            </a:extLst>
          </p:cNvPr>
          <p:cNvCxnSpPr>
            <a:cxnSpLocks/>
            <a:stCxn id="20" idx="3"/>
            <a:endCxn id="26" idx="1"/>
          </p:cNvCxnSpPr>
          <p:nvPr/>
        </p:nvCxnSpPr>
        <p:spPr>
          <a:xfrm flipV="1">
            <a:off x="4427621" y="1845094"/>
            <a:ext cx="2734120" cy="50491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605C68A2-F6E6-4328-8D9D-0D0EBF9499A4}"/>
              </a:ext>
            </a:extLst>
          </p:cNvPr>
          <p:cNvSpPr/>
          <p:nvPr/>
        </p:nvSpPr>
        <p:spPr>
          <a:xfrm>
            <a:off x="7150320" y="2319024"/>
            <a:ext cx="4629665" cy="365997"/>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Connecteur droit 28">
            <a:extLst>
              <a:ext uri="{FF2B5EF4-FFF2-40B4-BE49-F238E27FC236}">
                <a16:creationId xmlns:a16="http://schemas.microsoft.com/office/drawing/2014/main" id="{28CA1960-4406-4E7F-A836-23FE29524768}"/>
              </a:ext>
            </a:extLst>
          </p:cNvPr>
          <p:cNvCxnSpPr>
            <a:cxnSpLocks/>
            <a:stCxn id="21" idx="3"/>
            <a:endCxn id="28" idx="1"/>
          </p:cNvCxnSpPr>
          <p:nvPr/>
        </p:nvCxnSpPr>
        <p:spPr>
          <a:xfrm flipV="1">
            <a:off x="4427620" y="2502023"/>
            <a:ext cx="2722700" cy="106517"/>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83A7E1DE-2A81-49FB-B060-675256FE829A}"/>
              </a:ext>
            </a:extLst>
          </p:cNvPr>
          <p:cNvSpPr/>
          <p:nvPr/>
        </p:nvSpPr>
        <p:spPr>
          <a:xfrm>
            <a:off x="7150320" y="2758546"/>
            <a:ext cx="4629665" cy="1257834"/>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Connecteur droit 30">
            <a:extLst>
              <a:ext uri="{FF2B5EF4-FFF2-40B4-BE49-F238E27FC236}">
                <a16:creationId xmlns:a16="http://schemas.microsoft.com/office/drawing/2014/main" id="{23109668-A366-437D-BBC8-BA51A0C981DE}"/>
              </a:ext>
            </a:extLst>
          </p:cNvPr>
          <p:cNvCxnSpPr>
            <a:cxnSpLocks/>
            <a:stCxn id="22" idx="3"/>
            <a:endCxn id="30" idx="1"/>
          </p:cNvCxnSpPr>
          <p:nvPr/>
        </p:nvCxnSpPr>
        <p:spPr>
          <a:xfrm>
            <a:off x="5378116" y="3100513"/>
            <a:ext cx="1772204" cy="28695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8" name="ZoneTexte 37">
            <a:extLst>
              <a:ext uri="{FF2B5EF4-FFF2-40B4-BE49-F238E27FC236}">
                <a16:creationId xmlns:a16="http://schemas.microsoft.com/office/drawing/2014/main" id="{5E275527-E847-4010-9CD3-7295BD21C3DA}"/>
              </a:ext>
            </a:extLst>
          </p:cNvPr>
          <p:cNvSpPr txBox="1"/>
          <p:nvPr/>
        </p:nvSpPr>
        <p:spPr>
          <a:xfrm>
            <a:off x="7263439" y="1601356"/>
            <a:ext cx="4527968" cy="492443"/>
          </a:xfrm>
          <a:prstGeom prst="rect">
            <a:avLst/>
          </a:prstGeom>
          <a:noFill/>
        </p:spPr>
        <p:txBody>
          <a:bodyPr wrap="square" lIns="0" tIns="0" rIns="0" bIns="0" rtlCol="0">
            <a:spAutoFit/>
          </a:bodyPr>
          <a:lstStyle/>
          <a:p>
            <a:pPr algn="ctr"/>
            <a:r>
              <a:rPr lang="fr-FR" sz="1600" dirty="0" err="1">
                <a:solidFill>
                  <a:schemeClr val="bg1"/>
                </a:solidFill>
              </a:rPr>
              <a:t>Twice</a:t>
            </a:r>
            <a:r>
              <a:rPr lang="fr-FR" sz="1600" dirty="0">
                <a:solidFill>
                  <a:schemeClr val="bg1"/>
                </a:solidFill>
              </a:rPr>
              <a:t> as far, i.e., B=58m</a:t>
            </a:r>
          </a:p>
          <a:p>
            <a:r>
              <a:rPr lang="fr-FR" sz="1600" dirty="0" err="1">
                <a:solidFill>
                  <a:schemeClr val="bg1"/>
                </a:solidFill>
              </a:rPr>
              <a:t>Now</a:t>
            </a:r>
            <a:r>
              <a:rPr lang="fr-FR" sz="1600" dirty="0">
                <a:solidFill>
                  <a:schemeClr val="bg1"/>
                </a:solidFill>
              </a:rPr>
              <a:t> the </a:t>
            </a:r>
            <a:r>
              <a:rPr lang="fr-FR" sz="1600" dirty="0" err="1">
                <a:solidFill>
                  <a:schemeClr val="bg1"/>
                </a:solidFill>
              </a:rPr>
              <a:t>baseline</a:t>
            </a:r>
            <a:r>
              <a:rPr lang="fr-FR" sz="1600" dirty="0">
                <a:solidFill>
                  <a:schemeClr val="bg1"/>
                </a:solidFill>
              </a:rPr>
              <a:t> </a:t>
            </a:r>
            <a:r>
              <a:rPr lang="fr-FR" sz="1600" dirty="0" err="1">
                <a:solidFill>
                  <a:schemeClr val="bg1"/>
                </a:solidFill>
              </a:rPr>
              <a:t>is</a:t>
            </a:r>
            <a:r>
              <a:rPr lang="fr-FR" sz="1600" dirty="0">
                <a:solidFill>
                  <a:schemeClr val="bg1"/>
                </a:solidFill>
              </a:rPr>
              <a:t> </a:t>
            </a:r>
            <a:r>
              <a:rPr lang="fr-FR" sz="1600" dirty="0" err="1">
                <a:solidFill>
                  <a:schemeClr val="bg1"/>
                </a:solidFill>
              </a:rPr>
              <a:t>oriented</a:t>
            </a:r>
            <a:r>
              <a:rPr lang="fr-FR" sz="1600" dirty="0">
                <a:solidFill>
                  <a:schemeClr val="bg1"/>
                </a:solidFill>
              </a:rPr>
              <a:t> </a:t>
            </a:r>
            <a:r>
              <a:rPr lang="fr-FR" sz="1600" dirty="0" err="1">
                <a:solidFill>
                  <a:schemeClr val="bg1"/>
                </a:solidFill>
              </a:rPr>
              <a:t>along</a:t>
            </a:r>
            <a:r>
              <a:rPr lang="fr-FR" sz="1600" dirty="0">
                <a:solidFill>
                  <a:schemeClr val="bg1"/>
                </a:solidFill>
              </a:rPr>
              <a:t> the minor-axis</a:t>
            </a:r>
            <a:endParaRPr lang="en-US" sz="1600" dirty="0">
              <a:solidFill>
                <a:schemeClr val="bg1"/>
              </a:solidFill>
            </a:endParaRPr>
          </a:p>
        </p:txBody>
      </p:sp>
      <p:sp>
        <p:nvSpPr>
          <p:cNvPr id="39" name="ZoneTexte 38">
            <a:extLst>
              <a:ext uri="{FF2B5EF4-FFF2-40B4-BE49-F238E27FC236}">
                <a16:creationId xmlns:a16="http://schemas.microsoft.com/office/drawing/2014/main" id="{43BCCDC9-9884-43D3-B57F-388A023542D3}"/>
              </a:ext>
            </a:extLst>
          </p:cNvPr>
          <p:cNvSpPr txBox="1"/>
          <p:nvPr/>
        </p:nvSpPr>
        <p:spPr>
          <a:xfrm>
            <a:off x="7161740" y="2368235"/>
            <a:ext cx="4527968" cy="246221"/>
          </a:xfrm>
          <a:prstGeom prst="rect">
            <a:avLst/>
          </a:prstGeom>
          <a:noFill/>
        </p:spPr>
        <p:txBody>
          <a:bodyPr wrap="square" lIns="0" tIns="0" rIns="0" bIns="0" rtlCol="0">
            <a:spAutoFit/>
          </a:bodyPr>
          <a:lstStyle/>
          <a:p>
            <a:pPr algn="ctr"/>
            <a:r>
              <a:rPr lang="fr-FR" sz="1600" dirty="0">
                <a:solidFill>
                  <a:schemeClr val="bg1"/>
                </a:solidFill>
              </a:rPr>
              <a:t>2mas</a:t>
            </a:r>
            <a:endParaRPr lang="en-US" sz="1600" dirty="0">
              <a:solidFill>
                <a:schemeClr val="bg1"/>
              </a:solidFill>
            </a:endParaRPr>
          </a:p>
        </p:txBody>
      </p:sp>
      <p:sp>
        <p:nvSpPr>
          <p:cNvPr id="40" name="ZoneTexte 39">
            <a:extLst>
              <a:ext uri="{FF2B5EF4-FFF2-40B4-BE49-F238E27FC236}">
                <a16:creationId xmlns:a16="http://schemas.microsoft.com/office/drawing/2014/main" id="{F514E9FC-4A59-4F71-95DF-A2E410497E47}"/>
              </a:ext>
            </a:extLst>
          </p:cNvPr>
          <p:cNvSpPr txBox="1"/>
          <p:nvPr/>
        </p:nvSpPr>
        <p:spPr>
          <a:xfrm>
            <a:off x="7252017" y="2863711"/>
            <a:ext cx="4527968" cy="984885"/>
          </a:xfrm>
          <a:prstGeom prst="rect">
            <a:avLst/>
          </a:prstGeom>
          <a:noFill/>
        </p:spPr>
        <p:txBody>
          <a:bodyPr wrap="square" lIns="0" tIns="0" rIns="0" bIns="0" rtlCol="0">
            <a:spAutoFit/>
          </a:bodyPr>
          <a:lstStyle/>
          <a:p>
            <a:r>
              <a:rPr lang="en-US" sz="1600" dirty="0">
                <a:solidFill>
                  <a:schemeClr val="bg1"/>
                </a:solidFill>
              </a:rPr>
              <a:t>At 45° we found 3.1 mas, an intermediate value between the major and minor axes.</a:t>
            </a:r>
          </a:p>
          <a:p>
            <a:r>
              <a:rPr lang="en-US" sz="1600" dirty="0">
                <a:solidFill>
                  <a:schemeClr val="bg1"/>
                </a:solidFill>
              </a:rPr>
              <a:t>The interferometer only measures extension along the baseline orientation</a:t>
            </a:r>
            <a:endParaRPr lang="en-US" sz="1400" dirty="0">
              <a:solidFill>
                <a:schemeClr val="bg1"/>
              </a:solidFill>
            </a:endParaRPr>
          </a:p>
        </p:txBody>
      </p:sp>
    </p:spTree>
    <p:extLst>
      <p:ext uri="{BB962C8B-B14F-4D97-AF65-F5344CB8AC3E}">
        <p14:creationId xmlns:p14="http://schemas.microsoft.com/office/powerpoint/2010/main" val="27480381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97D0BDBB-D463-4BE3-8D91-D7366E569B27}"/>
              </a:ext>
            </a:extLst>
          </p:cNvPr>
          <p:cNvSpPr/>
          <p:nvPr/>
        </p:nvSpPr>
        <p:spPr>
          <a:xfrm>
            <a:off x="7161741" y="614974"/>
            <a:ext cx="4629665" cy="140975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pic>
        <p:nvPicPr>
          <p:cNvPr id="3" name="Image 2">
            <a:extLst>
              <a:ext uri="{FF2B5EF4-FFF2-40B4-BE49-F238E27FC236}">
                <a16:creationId xmlns:a16="http://schemas.microsoft.com/office/drawing/2014/main" id="{6A313E67-4FDC-4CA4-AD39-828D44F7493A}"/>
              </a:ext>
            </a:extLst>
          </p:cNvPr>
          <p:cNvPicPr>
            <a:picLocks noChangeAspect="1"/>
          </p:cNvPicPr>
          <p:nvPr/>
        </p:nvPicPr>
        <p:blipFill rotWithShape="1">
          <a:blip r:embed="rId2"/>
          <a:srcRect l="2691" r="4818"/>
          <a:stretch/>
        </p:blipFill>
        <p:spPr>
          <a:xfrm>
            <a:off x="60960" y="587848"/>
            <a:ext cx="6705600" cy="5856473"/>
          </a:xfrm>
          <a:prstGeom prst="rect">
            <a:avLst/>
          </a:prstGeom>
        </p:spPr>
      </p:pic>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4" name="Rectangle 3">
            <a:extLst>
              <a:ext uri="{FF2B5EF4-FFF2-40B4-BE49-F238E27FC236}">
                <a16:creationId xmlns:a16="http://schemas.microsoft.com/office/drawing/2014/main" id="{CC11C99B-43E6-46A1-828D-27534DCDEF33}"/>
              </a:ext>
            </a:extLst>
          </p:cNvPr>
          <p:cNvSpPr/>
          <p:nvPr/>
        </p:nvSpPr>
        <p:spPr>
          <a:xfrm>
            <a:off x="129598" y="1639159"/>
            <a:ext cx="4102768" cy="276726"/>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Connecteur droit 6">
            <a:extLst>
              <a:ext uri="{FF2B5EF4-FFF2-40B4-BE49-F238E27FC236}">
                <a16:creationId xmlns:a16="http://schemas.microsoft.com/office/drawing/2014/main" id="{F52C9CB1-21ED-487A-98F9-14F97675C01E}"/>
              </a:ext>
            </a:extLst>
          </p:cNvPr>
          <p:cNvCxnSpPr>
            <a:cxnSpLocks/>
            <a:stCxn id="4" idx="3"/>
          </p:cNvCxnSpPr>
          <p:nvPr/>
        </p:nvCxnSpPr>
        <p:spPr>
          <a:xfrm flipV="1">
            <a:off x="4232366" y="1409402"/>
            <a:ext cx="2929375" cy="36812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6" name="ZoneTexte 15">
                <a:extLst>
                  <a:ext uri="{FF2B5EF4-FFF2-40B4-BE49-F238E27FC236}">
                    <a16:creationId xmlns:a16="http://schemas.microsoft.com/office/drawing/2014/main" id="{AE53CF2E-19AC-4629-A535-55F0B8D9C0F8}"/>
                  </a:ext>
                </a:extLst>
              </p:cNvPr>
              <p:cNvSpPr txBox="1"/>
              <p:nvPr/>
            </p:nvSpPr>
            <p:spPr>
              <a:xfrm>
                <a:off x="8810766" y="664914"/>
                <a:ext cx="1452898" cy="448905"/>
              </a:xfrm>
              <a:prstGeom prst="rect">
                <a:avLst/>
              </a:prstGeom>
              <a:noFill/>
            </p:spPr>
            <p:txBody>
              <a:bodyPr wrap="square" lIns="0" tIns="0" rIns="0" bIns="0" rtlCol="0">
                <a:spAutoFit/>
              </a:bodyPr>
              <a:lstStyle/>
              <a:p>
                <a:r>
                  <a:rPr lang="en-US" dirty="0">
                    <a:solidFill>
                      <a:schemeClr val="bg1"/>
                    </a:solidFill>
                  </a:rPr>
                  <a:t>V(</a:t>
                </a:r>
                <a:r>
                  <a:rPr lang="el-GR" dirty="0">
                    <a:solidFill>
                      <a:schemeClr val="bg1"/>
                    </a:solidFill>
                  </a:rPr>
                  <a:t>ρ</a:t>
                </a:r>
                <a14:m>
                  <m:oMath xmlns:m="http://schemas.openxmlformats.org/officeDocument/2006/math">
                    <m:r>
                      <a:rPr lang="fr-FR" b="0" i="0" smtClean="0">
                        <a:solidFill>
                          <a:schemeClr val="bg1"/>
                        </a:solidFill>
                        <a:latin typeface="Cambria Math" panose="02040503050406030204" pitchFamily="18" charset="0"/>
                      </a:rPr>
                      <m:t>)=2</m:t>
                    </m:r>
                    <m:f>
                      <m:fPr>
                        <m:ctrlPr>
                          <a:rPr lang="en-US" i="1" smtClean="0">
                            <a:solidFill>
                              <a:schemeClr val="bg1"/>
                            </a:solidFill>
                            <a:latin typeface="Cambria Math" panose="02040503050406030204" pitchFamily="18" charset="0"/>
                          </a:rPr>
                        </m:ctrlPr>
                      </m:fPr>
                      <m:num>
                        <m:sSub>
                          <m:sSubPr>
                            <m:ctrlPr>
                              <a:rPr lang="en-US" i="1" smtClean="0">
                                <a:solidFill>
                                  <a:schemeClr val="bg1"/>
                                </a:solidFill>
                                <a:latin typeface="Cambria Math" panose="02040503050406030204" pitchFamily="18" charset="0"/>
                              </a:rPr>
                            </m:ctrlPr>
                          </m:sSubPr>
                          <m:e>
                            <m:r>
                              <a:rPr lang="fr-FR" b="0" i="1" smtClean="0">
                                <a:solidFill>
                                  <a:schemeClr val="bg1"/>
                                </a:solidFill>
                                <a:latin typeface="Cambria Math" panose="02040503050406030204" pitchFamily="18" charset="0"/>
                              </a:rPr>
                              <m:t>𝐽</m:t>
                            </m:r>
                          </m:e>
                          <m:sub>
                            <m:r>
                              <a:rPr lang="fr-FR" b="0" i="1" smtClean="0">
                                <a:solidFill>
                                  <a:schemeClr val="bg1"/>
                                </a:solidFill>
                                <a:latin typeface="Cambria Math" panose="02040503050406030204" pitchFamily="18" charset="0"/>
                              </a:rPr>
                              <m:t>1(</m:t>
                            </m:r>
                            <m:r>
                              <m:rPr>
                                <m:sty m:val="p"/>
                              </m:rPr>
                              <a:rPr lang="el-GR" b="0" i="1" smtClean="0">
                                <a:solidFill>
                                  <a:schemeClr val="bg1"/>
                                </a:solidFill>
                                <a:latin typeface="Cambria Math" panose="02040503050406030204" pitchFamily="18" charset="0"/>
                              </a:rPr>
                              <m:t>πρθ</m:t>
                            </m:r>
                            <m:r>
                              <a:rPr lang="fr-FR" b="0" i="1" smtClean="0">
                                <a:solidFill>
                                  <a:schemeClr val="bg1"/>
                                </a:solidFill>
                                <a:latin typeface="Cambria Math" panose="02040503050406030204" pitchFamily="18" charset="0"/>
                              </a:rPr>
                              <m:t>)</m:t>
                            </m:r>
                          </m:sub>
                        </m:sSub>
                      </m:num>
                      <m:den>
                        <m:r>
                          <m:rPr>
                            <m:sty m:val="p"/>
                          </m:rPr>
                          <a:rPr lang="el-GR" b="0" i="1" smtClean="0">
                            <a:solidFill>
                              <a:schemeClr val="bg1"/>
                            </a:solidFill>
                            <a:latin typeface="Cambria Math" panose="02040503050406030204" pitchFamily="18" charset="0"/>
                          </a:rPr>
                          <m:t>πρθ</m:t>
                        </m:r>
                      </m:den>
                    </m:f>
                  </m:oMath>
                </a14:m>
                <a:endParaRPr lang="en-US" dirty="0">
                  <a:solidFill>
                    <a:schemeClr val="bg1"/>
                  </a:solidFill>
                </a:endParaRPr>
              </a:p>
            </p:txBody>
          </p:sp>
        </mc:Choice>
        <mc:Fallback xmlns="">
          <p:sp>
            <p:nvSpPr>
              <p:cNvPr id="16" name="ZoneTexte 15">
                <a:extLst>
                  <a:ext uri="{FF2B5EF4-FFF2-40B4-BE49-F238E27FC236}">
                    <a16:creationId xmlns:a16="http://schemas.microsoft.com/office/drawing/2014/main" id="{AE53CF2E-19AC-4629-A535-55F0B8D9C0F8}"/>
                  </a:ext>
                </a:extLst>
              </p:cNvPr>
              <p:cNvSpPr txBox="1">
                <a:spLocks noRot="1" noChangeAspect="1" noMove="1" noResize="1" noEditPoints="1" noAdjustHandles="1" noChangeArrowheads="1" noChangeShapeType="1" noTextEdit="1"/>
              </p:cNvSpPr>
              <p:nvPr/>
            </p:nvSpPr>
            <p:spPr>
              <a:xfrm>
                <a:off x="8810766" y="664914"/>
                <a:ext cx="1452898" cy="448905"/>
              </a:xfrm>
              <a:prstGeom prst="rect">
                <a:avLst/>
              </a:prstGeom>
              <a:blipFill>
                <a:blip r:embed="rId3"/>
                <a:stretch>
                  <a:fillRect l="-9623" t="-2703" r="-3766" b="-17568"/>
                </a:stretch>
              </a:blipFill>
            </p:spPr>
            <p:txBody>
              <a:bodyPr/>
              <a:lstStyle/>
              <a:p>
                <a:r>
                  <a:rPr lang="en-US">
                    <a:noFill/>
                  </a:rPr>
                  <a:t> </a:t>
                </a:r>
              </a:p>
            </p:txBody>
          </p:sp>
        </mc:Fallback>
      </mc:AlternateContent>
      <p:sp>
        <p:nvSpPr>
          <p:cNvPr id="17" name="ZoneTexte 16">
            <a:extLst>
              <a:ext uri="{FF2B5EF4-FFF2-40B4-BE49-F238E27FC236}">
                <a16:creationId xmlns:a16="http://schemas.microsoft.com/office/drawing/2014/main" id="{7E4F31C4-3325-4478-B428-C944435F87F9}"/>
              </a:ext>
            </a:extLst>
          </p:cNvPr>
          <p:cNvSpPr txBox="1"/>
          <p:nvPr/>
        </p:nvSpPr>
        <p:spPr>
          <a:xfrm>
            <a:off x="7253180" y="1143632"/>
            <a:ext cx="4568705" cy="738664"/>
          </a:xfrm>
          <a:prstGeom prst="rect">
            <a:avLst/>
          </a:prstGeom>
          <a:noFill/>
        </p:spPr>
        <p:txBody>
          <a:bodyPr wrap="square" lIns="0" tIns="0" rIns="0" bIns="0" rtlCol="0">
            <a:spAutoFit/>
          </a:bodyPr>
          <a:lstStyle/>
          <a:p>
            <a:r>
              <a:rPr lang="el-GR" sz="1600" dirty="0">
                <a:solidFill>
                  <a:schemeClr val="bg1"/>
                </a:solidFill>
              </a:rPr>
              <a:t>ρ=</a:t>
            </a:r>
            <a:r>
              <a:rPr lang="en-US" sz="1600" i="1" dirty="0">
                <a:solidFill>
                  <a:schemeClr val="bg1"/>
                </a:solidFill>
              </a:rPr>
              <a:t>B/</a:t>
            </a:r>
            <a:r>
              <a:rPr lang="el-GR" sz="1600" i="1" dirty="0">
                <a:solidFill>
                  <a:schemeClr val="bg1"/>
                </a:solidFill>
              </a:rPr>
              <a:t>λ</a:t>
            </a:r>
            <a:r>
              <a:rPr lang="en-US" sz="1600" dirty="0">
                <a:solidFill>
                  <a:schemeClr val="bg1"/>
                </a:solidFill>
              </a:rPr>
              <a:t> is the spatial frequency (cycles/rad) </a:t>
            </a:r>
          </a:p>
          <a:p>
            <a:r>
              <a:rPr lang="en-US" sz="1600" dirty="0">
                <a:solidFill>
                  <a:schemeClr val="bg1"/>
                </a:solidFill>
              </a:rPr>
              <a:t>θ is the star angular diameter (rad)</a:t>
            </a:r>
          </a:p>
          <a:p>
            <a:r>
              <a:rPr lang="en-US" sz="1600" i="1" dirty="0">
                <a:solidFill>
                  <a:schemeClr val="bg1"/>
                </a:solidFill>
              </a:rPr>
              <a:t>J</a:t>
            </a:r>
            <a:r>
              <a:rPr lang="en-US" sz="1600" baseline="-25000" dirty="0">
                <a:solidFill>
                  <a:schemeClr val="bg1"/>
                </a:solidFill>
              </a:rPr>
              <a:t>1</a:t>
            </a:r>
            <a:r>
              <a:rPr lang="en-US" sz="1600" dirty="0">
                <a:solidFill>
                  <a:schemeClr val="bg1"/>
                </a:solidFill>
              </a:rPr>
              <a:t> is the first order Bessel function.</a:t>
            </a:r>
          </a:p>
        </p:txBody>
      </p:sp>
      <p:sp>
        <p:nvSpPr>
          <p:cNvPr id="12" name="Rectangle 11">
            <a:extLst>
              <a:ext uri="{FF2B5EF4-FFF2-40B4-BE49-F238E27FC236}">
                <a16:creationId xmlns:a16="http://schemas.microsoft.com/office/drawing/2014/main" id="{3F5839FB-9AF7-4608-A5A1-B97E1F45D116}"/>
              </a:ext>
            </a:extLst>
          </p:cNvPr>
          <p:cNvSpPr/>
          <p:nvPr/>
        </p:nvSpPr>
        <p:spPr>
          <a:xfrm>
            <a:off x="7161741" y="2126357"/>
            <a:ext cx="4629665" cy="363763"/>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02B40499-C3EE-4E09-B77A-5A322B0F3182}"/>
              </a:ext>
            </a:extLst>
          </p:cNvPr>
          <p:cNvSpPr/>
          <p:nvPr/>
        </p:nvSpPr>
        <p:spPr>
          <a:xfrm>
            <a:off x="151368" y="1915885"/>
            <a:ext cx="5944631" cy="276726"/>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Connecteur droit 13">
            <a:extLst>
              <a:ext uri="{FF2B5EF4-FFF2-40B4-BE49-F238E27FC236}">
                <a16:creationId xmlns:a16="http://schemas.microsoft.com/office/drawing/2014/main" id="{C9545390-1D75-4508-BB58-2FAD0D6D7D6B}"/>
              </a:ext>
            </a:extLst>
          </p:cNvPr>
          <p:cNvCxnSpPr>
            <a:cxnSpLocks/>
            <a:stCxn id="13" idx="3"/>
            <a:endCxn id="12" idx="1"/>
          </p:cNvCxnSpPr>
          <p:nvPr/>
        </p:nvCxnSpPr>
        <p:spPr>
          <a:xfrm>
            <a:off x="6095999" y="2054248"/>
            <a:ext cx="1065742" cy="253991"/>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9" name="ZoneTexte 18">
                <a:extLst>
                  <a:ext uri="{FF2B5EF4-FFF2-40B4-BE49-F238E27FC236}">
                    <a16:creationId xmlns:a16="http://schemas.microsoft.com/office/drawing/2014/main" id="{A3517B73-D669-46FC-A798-8B12856E55E5}"/>
                  </a:ext>
                </a:extLst>
              </p:cNvPr>
              <p:cNvSpPr txBox="1"/>
              <p:nvPr/>
            </p:nvSpPr>
            <p:spPr>
              <a:xfrm>
                <a:off x="7222701" y="2156170"/>
                <a:ext cx="4568705" cy="246221"/>
              </a:xfrm>
              <a:prstGeom prst="rect">
                <a:avLst/>
              </a:prstGeom>
              <a:noFill/>
            </p:spPr>
            <p:txBody>
              <a:bodyPr wrap="square" lIns="0" tIns="0" rIns="0" bIns="0" rtlCol="0">
                <a:spAutoFit/>
              </a:bodyPr>
              <a:lstStyle/>
              <a:p>
                <a:pPr algn="ctr"/>
                <a14:m>
                  <m:oMath xmlns:m="http://schemas.openxmlformats.org/officeDocument/2006/math">
                    <m:r>
                      <m:rPr>
                        <m:sty m:val="p"/>
                      </m:rPr>
                      <a:rPr lang="el-GR" sz="1600" b="0" i="1" smtClean="0">
                        <a:solidFill>
                          <a:schemeClr val="bg1"/>
                        </a:solidFill>
                        <a:latin typeface="Cambria Math" panose="02040503050406030204" pitchFamily="18" charset="0"/>
                      </a:rPr>
                      <m:t>θ</m:t>
                    </m:r>
                    <m:r>
                      <a:rPr lang="el-GR" sz="1600" b="0" i="1" smtClean="0">
                        <a:solidFill>
                          <a:schemeClr val="bg1"/>
                        </a:solidFill>
                        <a:latin typeface="Cambria Math" panose="02040503050406030204" pitchFamily="18" charset="0"/>
                      </a:rPr>
                      <m:t> </m:t>
                    </m:r>
                  </m:oMath>
                </a14:m>
                <a:r>
                  <a:rPr lang="fr-FR" sz="1600" dirty="0">
                    <a:solidFill>
                      <a:schemeClr val="bg1"/>
                    </a:solidFill>
                  </a:rPr>
                  <a:t>= 1.22</a:t>
                </a:r>
                <a:r>
                  <a:rPr lang="el-GR" sz="1600" i="1" dirty="0">
                    <a:solidFill>
                      <a:schemeClr val="bg1"/>
                    </a:solidFill>
                  </a:rPr>
                  <a:t> λ</a:t>
                </a:r>
                <a:r>
                  <a:rPr lang="fr-FR" sz="1600" i="1" dirty="0">
                    <a:solidFill>
                      <a:schemeClr val="bg1"/>
                    </a:solidFill>
                  </a:rPr>
                  <a:t>\ B</a:t>
                </a:r>
                <a:r>
                  <a:rPr lang="fr-FR" sz="1600" dirty="0">
                    <a:solidFill>
                      <a:schemeClr val="bg1"/>
                    </a:solidFill>
                  </a:rPr>
                  <a:t> </a:t>
                </a:r>
                <a:endParaRPr lang="en-US" sz="1600" dirty="0">
                  <a:solidFill>
                    <a:schemeClr val="bg1"/>
                  </a:solidFill>
                </a:endParaRPr>
              </a:p>
            </p:txBody>
          </p:sp>
        </mc:Choice>
        <mc:Fallback xmlns="">
          <p:sp>
            <p:nvSpPr>
              <p:cNvPr id="19" name="ZoneTexte 18">
                <a:extLst>
                  <a:ext uri="{FF2B5EF4-FFF2-40B4-BE49-F238E27FC236}">
                    <a16:creationId xmlns:a16="http://schemas.microsoft.com/office/drawing/2014/main" id="{A3517B73-D669-46FC-A798-8B12856E55E5}"/>
                  </a:ext>
                </a:extLst>
              </p:cNvPr>
              <p:cNvSpPr txBox="1">
                <a:spLocks noRot="1" noChangeAspect="1" noMove="1" noResize="1" noEditPoints="1" noAdjustHandles="1" noChangeArrowheads="1" noChangeShapeType="1" noTextEdit="1"/>
              </p:cNvSpPr>
              <p:nvPr/>
            </p:nvSpPr>
            <p:spPr>
              <a:xfrm>
                <a:off x="7222701" y="2156170"/>
                <a:ext cx="4568705" cy="246221"/>
              </a:xfrm>
              <a:prstGeom prst="rect">
                <a:avLst/>
              </a:prstGeom>
              <a:blipFill>
                <a:blip r:embed="rId4"/>
                <a:stretch>
                  <a:fillRect t="-27500" b="-50000"/>
                </a:stretch>
              </a:blipFill>
            </p:spPr>
            <p:txBody>
              <a:bodyPr/>
              <a:lstStyle/>
              <a:p>
                <a:r>
                  <a:rPr lang="en-US">
                    <a:noFill/>
                  </a:rPr>
                  <a:t> </a:t>
                </a:r>
              </a:p>
            </p:txBody>
          </p:sp>
        </mc:Fallback>
      </mc:AlternateContent>
      <p:sp>
        <p:nvSpPr>
          <p:cNvPr id="23" name="Rectangle 22">
            <a:extLst>
              <a:ext uri="{FF2B5EF4-FFF2-40B4-BE49-F238E27FC236}">
                <a16:creationId xmlns:a16="http://schemas.microsoft.com/office/drawing/2014/main" id="{EEFEEF48-6EFB-4972-9F0B-F569D641511A}"/>
              </a:ext>
            </a:extLst>
          </p:cNvPr>
          <p:cNvSpPr/>
          <p:nvPr/>
        </p:nvSpPr>
        <p:spPr>
          <a:xfrm>
            <a:off x="151368" y="2633874"/>
            <a:ext cx="6513217" cy="44896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Connecteur droit 23">
            <a:extLst>
              <a:ext uri="{FF2B5EF4-FFF2-40B4-BE49-F238E27FC236}">
                <a16:creationId xmlns:a16="http://schemas.microsoft.com/office/drawing/2014/main" id="{8925BD59-183B-469A-988E-CF2BC61CD3AD}"/>
              </a:ext>
            </a:extLst>
          </p:cNvPr>
          <p:cNvCxnSpPr>
            <a:cxnSpLocks/>
            <a:stCxn id="23" idx="3"/>
            <a:endCxn id="25" idx="1"/>
          </p:cNvCxnSpPr>
          <p:nvPr/>
        </p:nvCxnSpPr>
        <p:spPr>
          <a:xfrm flipV="1">
            <a:off x="6664585" y="2764103"/>
            <a:ext cx="526999" cy="94251"/>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4653E06F-31FF-4507-B939-5A5187F20542}"/>
              </a:ext>
            </a:extLst>
          </p:cNvPr>
          <p:cNvSpPr/>
          <p:nvPr/>
        </p:nvSpPr>
        <p:spPr>
          <a:xfrm>
            <a:off x="7191584" y="2582221"/>
            <a:ext cx="4629665" cy="363763"/>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28" name="ZoneTexte 27">
                <a:extLst>
                  <a:ext uri="{FF2B5EF4-FFF2-40B4-BE49-F238E27FC236}">
                    <a16:creationId xmlns:a16="http://schemas.microsoft.com/office/drawing/2014/main" id="{0969AD5E-D01C-4F39-8B3D-762EAB1BF17C}"/>
                  </a:ext>
                </a:extLst>
              </p:cNvPr>
              <p:cNvSpPr txBox="1"/>
              <p:nvPr/>
            </p:nvSpPr>
            <p:spPr>
              <a:xfrm>
                <a:off x="7252544" y="2579553"/>
                <a:ext cx="4568705" cy="246221"/>
              </a:xfrm>
              <a:prstGeom prst="rect">
                <a:avLst/>
              </a:prstGeom>
              <a:noFill/>
            </p:spPr>
            <p:txBody>
              <a:bodyPr wrap="square" lIns="0" tIns="0" rIns="0" bIns="0" rtlCol="0">
                <a:spAutoFit/>
              </a:bodyPr>
              <a:lstStyle/>
              <a:p>
                <a:pPr algn="ctr"/>
                <a14:m>
                  <m:oMath xmlns:m="http://schemas.openxmlformats.org/officeDocument/2006/math">
                    <m:r>
                      <m:rPr>
                        <m:sty m:val="p"/>
                      </m:rPr>
                      <a:rPr lang="el-GR" sz="1600" b="0" i="1" smtClean="0">
                        <a:solidFill>
                          <a:schemeClr val="bg1"/>
                        </a:solidFill>
                        <a:latin typeface="Cambria Math" panose="02040503050406030204" pitchFamily="18" charset="0"/>
                      </a:rPr>
                      <m:t>θ</m:t>
                    </m:r>
                  </m:oMath>
                </a14:m>
                <a:r>
                  <a:rPr lang="fr-FR" sz="1600" dirty="0">
                    <a:solidFill>
                      <a:schemeClr val="bg1"/>
                    </a:solidFill>
                  </a:rPr>
                  <a:t> = 250</a:t>
                </a:r>
                <a:r>
                  <a:rPr lang="el-GR" sz="1600" i="1" dirty="0">
                    <a:solidFill>
                      <a:schemeClr val="bg1"/>
                    </a:solidFill>
                  </a:rPr>
                  <a:t> λ</a:t>
                </a:r>
                <a:r>
                  <a:rPr lang="fr-FR" sz="1600" i="1" dirty="0">
                    <a:solidFill>
                      <a:schemeClr val="bg1"/>
                    </a:solidFill>
                  </a:rPr>
                  <a:t>\ B </a:t>
                </a:r>
                <a:r>
                  <a:rPr lang="fr-FR" sz="1600" dirty="0">
                    <a:solidFill>
                      <a:schemeClr val="bg1"/>
                    </a:solidFill>
                  </a:rPr>
                  <a:t> </a:t>
                </a:r>
                <a:endParaRPr lang="en-US" sz="1600" dirty="0">
                  <a:solidFill>
                    <a:schemeClr val="bg1"/>
                  </a:solidFill>
                </a:endParaRPr>
              </a:p>
            </p:txBody>
          </p:sp>
        </mc:Choice>
        <mc:Fallback xmlns="">
          <p:sp>
            <p:nvSpPr>
              <p:cNvPr id="28" name="ZoneTexte 27">
                <a:extLst>
                  <a:ext uri="{FF2B5EF4-FFF2-40B4-BE49-F238E27FC236}">
                    <a16:creationId xmlns:a16="http://schemas.microsoft.com/office/drawing/2014/main" id="{0969AD5E-D01C-4F39-8B3D-762EAB1BF17C}"/>
                  </a:ext>
                </a:extLst>
              </p:cNvPr>
              <p:cNvSpPr txBox="1">
                <a:spLocks noRot="1" noChangeAspect="1" noMove="1" noResize="1" noEditPoints="1" noAdjustHandles="1" noChangeArrowheads="1" noChangeShapeType="1" noTextEdit="1"/>
              </p:cNvSpPr>
              <p:nvPr/>
            </p:nvSpPr>
            <p:spPr>
              <a:xfrm>
                <a:off x="7252544" y="2579553"/>
                <a:ext cx="4568705" cy="246221"/>
              </a:xfrm>
              <a:prstGeom prst="rect">
                <a:avLst/>
              </a:prstGeom>
              <a:blipFill>
                <a:blip r:embed="rId5"/>
                <a:stretch>
                  <a:fillRect t="-24390" b="-48780"/>
                </a:stretch>
              </a:blipFill>
            </p:spPr>
            <p:txBody>
              <a:bodyPr/>
              <a:lstStyle/>
              <a:p>
                <a:r>
                  <a:rPr lang="en-US">
                    <a:noFill/>
                  </a:rPr>
                  <a:t> </a:t>
                </a:r>
              </a:p>
            </p:txBody>
          </p:sp>
        </mc:Fallback>
      </mc:AlternateContent>
    </p:spTree>
    <p:extLst>
      <p:ext uri="{BB962C8B-B14F-4D97-AF65-F5344CB8AC3E}">
        <p14:creationId xmlns:p14="http://schemas.microsoft.com/office/powerpoint/2010/main" val="383537154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DBFF993F-0164-426E-9B0D-8214EE248E38}"/>
              </a:ext>
            </a:extLst>
          </p:cNvPr>
          <p:cNvPicPr>
            <a:picLocks noChangeAspect="1"/>
          </p:cNvPicPr>
          <p:nvPr/>
        </p:nvPicPr>
        <p:blipFill>
          <a:blip r:embed="rId2"/>
          <a:stretch>
            <a:fillRect/>
          </a:stretch>
        </p:blipFill>
        <p:spPr>
          <a:xfrm>
            <a:off x="0" y="0"/>
            <a:ext cx="12192000" cy="6858000"/>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32" name="ZoneTexte 31">
            <a:extLst>
              <a:ext uri="{FF2B5EF4-FFF2-40B4-BE49-F238E27FC236}">
                <a16:creationId xmlns:a16="http://schemas.microsoft.com/office/drawing/2014/main" id="{19C2C606-3877-4B81-9C31-BE27B1871E71}"/>
              </a:ext>
            </a:extLst>
          </p:cNvPr>
          <p:cNvSpPr txBox="1"/>
          <p:nvPr/>
        </p:nvSpPr>
        <p:spPr>
          <a:xfrm>
            <a:off x="1123047" y="2890390"/>
            <a:ext cx="4639412" cy="461665"/>
          </a:xfrm>
          <a:prstGeom prst="rect">
            <a:avLst/>
          </a:prstGeom>
          <a:noFill/>
        </p:spPr>
        <p:txBody>
          <a:bodyPr wrap="none" rtlCol="0">
            <a:spAutoFit/>
          </a:bodyPr>
          <a:lstStyle/>
          <a:p>
            <a:r>
              <a:rPr lang="fr-FR" sz="2400" dirty="0"/>
              <a:t>All </a:t>
            </a:r>
            <a:r>
              <a:rPr lang="fr-FR" sz="2400" dirty="0" err="1"/>
              <a:t>baselines</a:t>
            </a:r>
            <a:r>
              <a:rPr lang="fr-FR" sz="2400" dirty="0"/>
              <a:t> have the </a:t>
            </a:r>
            <a:r>
              <a:rPr lang="fr-FR" sz="2400" dirty="0" err="1"/>
              <a:t>same</a:t>
            </a:r>
            <a:r>
              <a:rPr lang="fr-FR" sz="2400" dirty="0"/>
              <a:t> </a:t>
            </a:r>
            <a:r>
              <a:rPr lang="fr-FR" sz="2400" dirty="0" err="1"/>
              <a:t>Length</a:t>
            </a:r>
            <a:r>
              <a:rPr lang="fr-FR" sz="2400" dirty="0"/>
              <a:t>!</a:t>
            </a:r>
          </a:p>
        </p:txBody>
      </p:sp>
      <p:grpSp>
        <p:nvGrpSpPr>
          <p:cNvPr id="17" name="Groupe 16">
            <a:extLst>
              <a:ext uri="{FF2B5EF4-FFF2-40B4-BE49-F238E27FC236}">
                <a16:creationId xmlns:a16="http://schemas.microsoft.com/office/drawing/2014/main" id="{C6E098C7-645E-492D-94C0-F18DADAB6A33}"/>
              </a:ext>
            </a:extLst>
          </p:cNvPr>
          <p:cNvGrpSpPr/>
          <p:nvPr/>
        </p:nvGrpSpPr>
        <p:grpSpPr>
          <a:xfrm>
            <a:off x="5460535" y="1994495"/>
            <a:ext cx="4703082" cy="2644254"/>
            <a:chOff x="5460535" y="1994495"/>
            <a:chExt cx="4703082" cy="2644254"/>
          </a:xfrm>
        </p:grpSpPr>
        <p:sp>
          <p:nvSpPr>
            <p:cNvPr id="10" name="Rectangle 9">
              <a:extLst>
                <a:ext uri="{FF2B5EF4-FFF2-40B4-BE49-F238E27FC236}">
                  <a16:creationId xmlns:a16="http://schemas.microsoft.com/office/drawing/2014/main" id="{157ED789-B46E-43D9-8F71-CFFC419E057A}"/>
                </a:ext>
              </a:extLst>
            </p:cNvPr>
            <p:cNvSpPr/>
            <p:nvPr/>
          </p:nvSpPr>
          <p:spPr>
            <a:xfrm>
              <a:off x="5460535" y="3807752"/>
              <a:ext cx="4703082" cy="830997"/>
            </a:xfrm>
            <a:prstGeom prst="rect">
              <a:avLst/>
            </a:prstGeom>
          </p:spPr>
          <p:txBody>
            <a:bodyPr wrap="none">
              <a:spAutoFit/>
            </a:bodyPr>
            <a:lstStyle/>
            <a:p>
              <a:pPr algn="ctr"/>
              <a:r>
                <a:rPr lang="fr-FR" sz="2400" dirty="0" err="1"/>
                <a:t>Lower</a:t>
              </a:r>
              <a:r>
                <a:rPr lang="fr-FR" sz="2400" dirty="0"/>
                <a:t> </a:t>
              </a:r>
              <a:r>
                <a:rPr lang="fr-FR" sz="2400" dirty="0" err="1"/>
                <a:t>Visibility</a:t>
              </a:r>
              <a:r>
                <a:rPr lang="fr-FR" sz="2400" dirty="0"/>
                <a:t> </a:t>
              </a:r>
              <a:r>
                <a:rPr lang="fr-FR" sz="2400" dirty="0">
                  <a:sym typeface="Wingdings" panose="05000000000000000000" pitchFamily="2" charset="2"/>
                </a:rPr>
                <a:t> </a:t>
              </a:r>
              <a:r>
                <a:rPr lang="fr-FR" sz="2400" dirty="0" err="1">
                  <a:sym typeface="Wingdings" panose="05000000000000000000" pitchFamily="2" charset="2"/>
                </a:rPr>
                <a:t>Larger</a:t>
              </a:r>
              <a:r>
                <a:rPr lang="fr-FR" sz="2400" dirty="0">
                  <a:sym typeface="Wingdings" panose="05000000000000000000" pitchFamily="2" charset="2"/>
                </a:rPr>
                <a:t> extension</a:t>
              </a:r>
            </a:p>
            <a:p>
              <a:pPr algn="ctr"/>
              <a:r>
                <a:rPr lang="fr-FR" sz="2400" dirty="0">
                  <a:sym typeface="Wingdings" panose="05000000000000000000" pitchFamily="2" charset="2"/>
                </a:rPr>
                <a:t>Major-axis at 50°</a:t>
              </a:r>
              <a:endParaRPr lang="en-US" sz="2400" dirty="0"/>
            </a:p>
          </p:txBody>
        </p:sp>
        <mc:AlternateContent xmlns:mc="http://schemas.openxmlformats.org/markup-compatibility/2006" xmlns:p14="http://schemas.microsoft.com/office/powerpoint/2010/main">
          <mc:Choice Requires="p14">
            <p:contentPart p14:bwMode="auto" r:id="rId3">
              <p14:nvContentPartPr>
                <p14:cNvPr id="12" name="Encre 11">
                  <a:extLst>
                    <a:ext uri="{FF2B5EF4-FFF2-40B4-BE49-F238E27FC236}">
                      <a16:creationId xmlns:a16="http://schemas.microsoft.com/office/drawing/2014/main" id="{BC325E3E-DCCA-4D62-BE70-FE0E50CD6CC7}"/>
                    </a:ext>
                  </a:extLst>
                </p14:cNvPr>
                <p14:cNvContentPartPr/>
                <p14:nvPr/>
              </p14:nvContentPartPr>
              <p14:xfrm>
                <a:off x="7405222" y="1994495"/>
                <a:ext cx="492120" cy="1342080"/>
              </p14:xfrm>
            </p:contentPart>
          </mc:Choice>
          <mc:Fallback xmlns="">
            <p:pic>
              <p:nvPicPr>
                <p:cNvPr id="12" name="Encre 11">
                  <a:extLst>
                    <a:ext uri="{FF2B5EF4-FFF2-40B4-BE49-F238E27FC236}">
                      <a16:creationId xmlns:a16="http://schemas.microsoft.com/office/drawing/2014/main" id="{BC325E3E-DCCA-4D62-BE70-FE0E50CD6CC7}"/>
                    </a:ext>
                  </a:extLst>
                </p:cNvPr>
                <p:cNvPicPr/>
                <p:nvPr/>
              </p:nvPicPr>
              <p:blipFill>
                <a:blip r:embed="rId4"/>
                <a:stretch>
                  <a:fillRect/>
                </a:stretch>
              </p:blipFill>
              <p:spPr>
                <a:xfrm>
                  <a:off x="7351222" y="1886495"/>
                  <a:ext cx="599760" cy="15577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6" name="Encre 15">
                  <a:extLst>
                    <a:ext uri="{FF2B5EF4-FFF2-40B4-BE49-F238E27FC236}">
                      <a16:creationId xmlns:a16="http://schemas.microsoft.com/office/drawing/2014/main" id="{A6D10E47-E97C-4016-9ED2-D05DE11A7853}"/>
                    </a:ext>
                  </a:extLst>
                </p14:cNvPr>
                <p14:cNvContentPartPr/>
                <p14:nvPr/>
              </p14:nvContentPartPr>
              <p14:xfrm>
                <a:off x="7157902" y="3139655"/>
                <a:ext cx="789120" cy="358560"/>
              </p14:xfrm>
            </p:contentPart>
          </mc:Choice>
          <mc:Fallback xmlns="">
            <p:pic>
              <p:nvPicPr>
                <p:cNvPr id="16" name="Encre 15">
                  <a:extLst>
                    <a:ext uri="{FF2B5EF4-FFF2-40B4-BE49-F238E27FC236}">
                      <a16:creationId xmlns:a16="http://schemas.microsoft.com/office/drawing/2014/main" id="{A6D10E47-E97C-4016-9ED2-D05DE11A7853}"/>
                    </a:ext>
                  </a:extLst>
                </p:cNvPr>
                <p:cNvPicPr/>
                <p:nvPr/>
              </p:nvPicPr>
              <p:blipFill>
                <a:blip r:embed="rId6"/>
                <a:stretch>
                  <a:fillRect/>
                </a:stretch>
              </p:blipFill>
              <p:spPr>
                <a:xfrm>
                  <a:off x="7103902" y="3031655"/>
                  <a:ext cx="896760" cy="574200"/>
                </a:xfrm>
                <a:prstGeom prst="rect">
                  <a:avLst/>
                </a:prstGeom>
              </p:spPr>
            </p:pic>
          </mc:Fallback>
        </mc:AlternateContent>
      </p:grpSp>
    </p:spTree>
    <p:extLst>
      <p:ext uri="{BB962C8B-B14F-4D97-AF65-F5344CB8AC3E}">
        <p14:creationId xmlns:p14="http://schemas.microsoft.com/office/powerpoint/2010/main" val="1599637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BC097F76-73E9-4ACB-896D-86188A03FEBB}"/>
              </a:ext>
            </a:extLst>
          </p:cNvPr>
          <p:cNvPicPr>
            <a:picLocks noChangeAspect="1"/>
          </p:cNvPicPr>
          <p:nvPr/>
        </p:nvPicPr>
        <p:blipFill>
          <a:blip r:embed="rId2"/>
          <a:stretch>
            <a:fillRect/>
          </a:stretch>
        </p:blipFill>
        <p:spPr>
          <a:xfrm>
            <a:off x="116608" y="1786439"/>
            <a:ext cx="6414858" cy="4707362"/>
          </a:xfrm>
          <a:prstGeom prst="rect">
            <a:avLst/>
          </a:prstGeom>
        </p:spPr>
      </p:pic>
      <p:pic>
        <p:nvPicPr>
          <p:cNvPr id="8" name="Image 7">
            <a:extLst>
              <a:ext uri="{FF2B5EF4-FFF2-40B4-BE49-F238E27FC236}">
                <a16:creationId xmlns:a16="http://schemas.microsoft.com/office/drawing/2014/main" id="{67C1335C-30FF-484E-934C-B47271FD0C53}"/>
              </a:ext>
            </a:extLst>
          </p:cNvPr>
          <p:cNvPicPr>
            <a:picLocks noChangeAspect="1"/>
          </p:cNvPicPr>
          <p:nvPr/>
        </p:nvPicPr>
        <p:blipFill>
          <a:blip r:embed="rId3"/>
          <a:stretch>
            <a:fillRect/>
          </a:stretch>
        </p:blipFill>
        <p:spPr>
          <a:xfrm>
            <a:off x="129598" y="424667"/>
            <a:ext cx="6408802" cy="1295306"/>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13" name="Rectangle 12">
            <a:extLst>
              <a:ext uri="{FF2B5EF4-FFF2-40B4-BE49-F238E27FC236}">
                <a16:creationId xmlns:a16="http://schemas.microsoft.com/office/drawing/2014/main" id="{3D6F7337-624F-4FB4-BAB7-9DF13B118AD7}"/>
              </a:ext>
            </a:extLst>
          </p:cNvPr>
          <p:cNvSpPr/>
          <p:nvPr/>
        </p:nvSpPr>
        <p:spPr>
          <a:xfrm>
            <a:off x="7161741" y="614974"/>
            <a:ext cx="4629665" cy="79702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E213F9BC-4336-458A-A9D7-A15652A95F1B}"/>
              </a:ext>
            </a:extLst>
          </p:cNvPr>
          <p:cNvSpPr/>
          <p:nvPr/>
        </p:nvSpPr>
        <p:spPr>
          <a:xfrm>
            <a:off x="129598" y="1775991"/>
            <a:ext cx="5741813" cy="30327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Connecteur droit 14">
            <a:extLst>
              <a:ext uri="{FF2B5EF4-FFF2-40B4-BE49-F238E27FC236}">
                <a16:creationId xmlns:a16="http://schemas.microsoft.com/office/drawing/2014/main" id="{CF41E7BC-BEC5-42B6-956B-9BDC32A65F75}"/>
              </a:ext>
            </a:extLst>
          </p:cNvPr>
          <p:cNvCxnSpPr>
            <a:cxnSpLocks/>
            <a:stCxn id="14" idx="3"/>
            <a:endCxn id="13" idx="1"/>
          </p:cNvCxnSpPr>
          <p:nvPr/>
        </p:nvCxnSpPr>
        <p:spPr>
          <a:xfrm flipV="1">
            <a:off x="5871411" y="1013487"/>
            <a:ext cx="1290330" cy="91413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9" name="ZoneTexte 18">
            <a:extLst>
              <a:ext uri="{FF2B5EF4-FFF2-40B4-BE49-F238E27FC236}">
                <a16:creationId xmlns:a16="http://schemas.microsoft.com/office/drawing/2014/main" id="{8D28B7EC-C755-47BC-8996-80583E080583}"/>
              </a:ext>
            </a:extLst>
          </p:cNvPr>
          <p:cNvSpPr txBox="1"/>
          <p:nvPr/>
        </p:nvSpPr>
        <p:spPr>
          <a:xfrm>
            <a:off x="7263439" y="688586"/>
            <a:ext cx="4527968" cy="738664"/>
          </a:xfrm>
          <a:prstGeom prst="rect">
            <a:avLst/>
          </a:prstGeom>
          <a:noFill/>
        </p:spPr>
        <p:txBody>
          <a:bodyPr wrap="square" lIns="0" tIns="0" rIns="0" bIns="0" rtlCol="0">
            <a:spAutoFit/>
          </a:bodyPr>
          <a:lstStyle/>
          <a:p>
            <a:r>
              <a:rPr lang="fr-FR" sz="1600" dirty="0">
                <a:solidFill>
                  <a:schemeClr val="bg1"/>
                </a:solidFill>
              </a:rPr>
              <a:t>It </a:t>
            </a:r>
            <a:r>
              <a:rPr lang="fr-FR" sz="1600" dirty="0" err="1">
                <a:solidFill>
                  <a:schemeClr val="bg1"/>
                </a:solidFill>
              </a:rPr>
              <a:t>is</a:t>
            </a:r>
            <a:r>
              <a:rPr lang="fr-FR" sz="1600" dirty="0">
                <a:solidFill>
                  <a:schemeClr val="bg1"/>
                </a:solidFill>
              </a:rPr>
              <a:t> </a:t>
            </a:r>
            <a:r>
              <a:rPr lang="fr-FR" sz="1600" dirty="0" err="1">
                <a:solidFill>
                  <a:schemeClr val="bg1"/>
                </a:solidFill>
              </a:rPr>
              <a:t>extacly</a:t>
            </a:r>
            <a:r>
              <a:rPr lang="fr-FR" sz="1600" dirty="0">
                <a:solidFill>
                  <a:schemeClr val="bg1"/>
                </a:solidFill>
              </a:rPr>
              <a:t> the </a:t>
            </a:r>
            <a:r>
              <a:rPr lang="fr-FR" sz="1600" dirty="0" err="1">
                <a:solidFill>
                  <a:schemeClr val="bg1"/>
                </a:solidFill>
              </a:rPr>
              <a:t>same</a:t>
            </a:r>
            <a:r>
              <a:rPr lang="fr-FR" sz="1600" dirty="0">
                <a:solidFill>
                  <a:schemeClr val="bg1"/>
                </a:solidFill>
              </a:rPr>
              <a:t>! (V=0 </a:t>
            </a:r>
            <a:r>
              <a:rPr lang="fr-FR" sz="1600" dirty="0">
                <a:solidFill>
                  <a:schemeClr val="bg1"/>
                </a:solidFill>
                <a:sym typeface="Wingdings" panose="05000000000000000000" pitchFamily="2" charset="2"/>
              </a:rPr>
              <a:t> B=29m)</a:t>
            </a:r>
            <a:endParaRPr lang="fr-FR" sz="1600" dirty="0">
              <a:solidFill>
                <a:schemeClr val="bg1"/>
              </a:solidFill>
            </a:endParaRPr>
          </a:p>
          <a:p>
            <a:r>
              <a:rPr lang="fr-FR" sz="1600" dirty="0">
                <a:solidFill>
                  <a:schemeClr val="bg1"/>
                </a:solidFill>
              </a:rPr>
              <a:t>The </a:t>
            </a:r>
            <a:r>
              <a:rPr lang="fr-FR" sz="1600" dirty="0" err="1">
                <a:solidFill>
                  <a:schemeClr val="bg1"/>
                </a:solidFill>
              </a:rPr>
              <a:t>baseline</a:t>
            </a:r>
            <a:r>
              <a:rPr lang="fr-FR" sz="1600" dirty="0">
                <a:solidFill>
                  <a:schemeClr val="bg1"/>
                </a:solidFill>
              </a:rPr>
              <a:t> </a:t>
            </a:r>
            <a:r>
              <a:rPr lang="fr-FR" sz="1600" dirty="0" err="1">
                <a:solidFill>
                  <a:schemeClr val="bg1"/>
                </a:solidFill>
              </a:rPr>
              <a:t>is</a:t>
            </a:r>
            <a:r>
              <a:rPr lang="fr-FR" sz="1600" dirty="0">
                <a:solidFill>
                  <a:schemeClr val="bg1"/>
                </a:solidFill>
              </a:rPr>
              <a:t> North-South </a:t>
            </a:r>
            <a:r>
              <a:rPr lang="fr-FR" sz="1600" dirty="0" err="1">
                <a:solidFill>
                  <a:schemeClr val="bg1"/>
                </a:solidFill>
              </a:rPr>
              <a:t>oriented</a:t>
            </a:r>
            <a:r>
              <a:rPr lang="fr-FR" sz="1600" dirty="0">
                <a:solidFill>
                  <a:schemeClr val="bg1"/>
                </a:solidFill>
              </a:rPr>
              <a:t> and </a:t>
            </a:r>
            <a:r>
              <a:rPr lang="fr-FR" sz="1600" dirty="0" err="1">
                <a:solidFill>
                  <a:schemeClr val="bg1"/>
                </a:solidFill>
              </a:rPr>
              <a:t>so</a:t>
            </a:r>
            <a:r>
              <a:rPr lang="fr-FR" sz="1600" dirty="0">
                <a:solidFill>
                  <a:schemeClr val="bg1"/>
                </a:solidFill>
              </a:rPr>
              <a:t> </a:t>
            </a:r>
            <a:r>
              <a:rPr lang="fr-FR" sz="1600" dirty="0" err="1">
                <a:solidFill>
                  <a:schemeClr val="bg1"/>
                </a:solidFill>
              </a:rPr>
              <a:t>it</a:t>
            </a:r>
            <a:r>
              <a:rPr lang="fr-FR" sz="1600" dirty="0">
                <a:solidFill>
                  <a:schemeClr val="bg1"/>
                </a:solidFill>
              </a:rPr>
              <a:t> ``</a:t>
            </a:r>
            <a:r>
              <a:rPr lang="fr-FR" sz="1600" dirty="0" err="1">
                <a:solidFill>
                  <a:schemeClr val="bg1"/>
                </a:solidFill>
              </a:rPr>
              <a:t>sees</a:t>
            </a:r>
            <a:r>
              <a:rPr lang="fr-FR" sz="1600" dirty="0">
                <a:solidFill>
                  <a:schemeClr val="bg1"/>
                </a:solidFill>
              </a:rPr>
              <a:t>’’</a:t>
            </a:r>
          </a:p>
          <a:p>
            <a:r>
              <a:rPr lang="fr-FR" sz="1600" dirty="0">
                <a:solidFill>
                  <a:schemeClr val="bg1"/>
                </a:solidFill>
              </a:rPr>
              <a:t>The major-axis of the </a:t>
            </a:r>
            <a:r>
              <a:rPr lang="fr-FR" sz="1600" dirty="0" err="1">
                <a:solidFill>
                  <a:schemeClr val="bg1"/>
                </a:solidFill>
              </a:rPr>
              <a:t>Elongated</a:t>
            </a:r>
            <a:r>
              <a:rPr lang="fr-FR" sz="1600" dirty="0">
                <a:solidFill>
                  <a:schemeClr val="bg1"/>
                </a:solidFill>
              </a:rPr>
              <a:t> </a:t>
            </a:r>
            <a:r>
              <a:rPr lang="fr-FR" sz="1600" dirty="0" err="1">
                <a:solidFill>
                  <a:schemeClr val="bg1"/>
                </a:solidFill>
              </a:rPr>
              <a:t>disk</a:t>
            </a:r>
            <a:endParaRPr lang="en-US" sz="1600" dirty="0">
              <a:solidFill>
                <a:schemeClr val="bg1"/>
              </a:solidFill>
            </a:endParaRPr>
          </a:p>
        </p:txBody>
      </p:sp>
      <p:sp>
        <p:nvSpPr>
          <p:cNvPr id="20" name="Rectangle 19">
            <a:extLst>
              <a:ext uri="{FF2B5EF4-FFF2-40B4-BE49-F238E27FC236}">
                <a16:creationId xmlns:a16="http://schemas.microsoft.com/office/drawing/2014/main" id="{30DD1B66-3661-47D5-88C1-5C4483AD513F}"/>
              </a:ext>
            </a:extLst>
          </p:cNvPr>
          <p:cNvSpPr/>
          <p:nvPr/>
        </p:nvSpPr>
        <p:spPr>
          <a:xfrm>
            <a:off x="129597" y="2225609"/>
            <a:ext cx="4298024" cy="248802"/>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0F9D00C9-E89B-475A-84A3-B486B86E4767}"/>
              </a:ext>
            </a:extLst>
          </p:cNvPr>
          <p:cNvSpPr/>
          <p:nvPr/>
        </p:nvSpPr>
        <p:spPr>
          <a:xfrm>
            <a:off x="129597" y="2462156"/>
            <a:ext cx="4298023" cy="29276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A9105E03-86EF-467B-B7C5-E1F5240C6B36}"/>
              </a:ext>
            </a:extLst>
          </p:cNvPr>
          <p:cNvSpPr/>
          <p:nvPr/>
        </p:nvSpPr>
        <p:spPr>
          <a:xfrm>
            <a:off x="129597" y="2958139"/>
            <a:ext cx="5248519" cy="28474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B3DFC2BA-4449-43B4-9CF0-EB088B3BCD5A}"/>
              </a:ext>
            </a:extLst>
          </p:cNvPr>
          <p:cNvSpPr/>
          <p:nvPr/>
        </p:nvSpPr>
        <p:spPr>
          <a:xfrm>
            <a:off x="129597" y="4204901"/>
            <a:ext cx="5826035" cy="28474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D16F0B1B-0AD3-442D-A169-4B46537696B5}"/>
              </a:ext>
            </a:extLst>
          </p:cNvPr>
          <p:cNvSpPr/>
          <p:nvPr/>
        </p:nvSpPr>
        <p:spPr>
          <a:xfrm>
            <a:off x="7161741" y="1506260"/>
            <a:ext cx="4629665" cy="677667"/>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7" name="Connecteur droit 26">
            <a:extLst>
              <a:ext uri="{FF2B5EF4-FFF2-40B4-BE49-F238E27FC236}">
                <a16:creationId xmlns:a16="http://schemas.microsoft.com/office/drawing/2014/main" id="{231EBD25-7826-4A49-A99B-59F851858211}"/>
              </a:ext>
            </a:extLst>
          </p:cNvPr>
          <p:cNvCxnSpPr>
            <a:cxnSpLocks/>
            <a:stCxn id="20" idx="3"/>
            <a:endCxn id="26" idx="1"/>
          </p:cNvCxnSpPr>
          <p:nvPr/>
        </p:nvCxnSpPr>
        <p:spPr>
          <a:xfrm flipV="1">
            <a:off x="4427621" y="1845094"/>
            <a:ext cx="2734120" cy="50491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605C68A2-F6E6-4328-8D9D-0D0EBF9499A4}"/>
              </a:ext>
            </a:extLst>
          </p:cNvPr>
          <p:cNvSpPr/>
          <p:nvPr/>
        </p:nvSpPr>
        <p:spPr>
          <a:xfrm>
            <a:off x="7150320" y="2319024"/>
            <a:ext cx="4629665" cy="365997"/>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Connecteur droit 28">
            <a:extLst>
              <a:ext uri="{FF2B5EF4-FFF2-40B4-BE49-F238E27FC236}">
                <a16:creationId xmlns:a16="http://schemas.microsoft.com/office/drawing/2014/main" id="{28CA1960-4406-4E7F-A836-23FE29524768}"/>
              </a:ext>
            </a:extLst>
          </p:cNvPr>
          <p:cNvCxnSpPr>
            <a:cxnSpLocks/>
            <a:stCxn id="21" idx="3"/>
            <a:endCxn id="28" idx="1"/>
          </p:cNvCxnSpPr>
          <p:nvPr/>
        </p:nvCxnSpPr>
        <p:spPr>
          <a:xfrm flipV="1">
            <a:off x="4427620" y="2502023"/>
            <a:ext cx="2722700" cy="106517"/>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83A7E1DE-2A81-49FB-B060-675256FE829A}"/>
              </a:ext>
            </a:extLst>
          </p:cNvPr>
          <p:cNvSpPr/>
          <p:nvPr/>
        </p:nvSpPr>
        <p:spPr>
          <a:xfrm>
            <a:off x="7150320" y="2758546"/>
            <a:ext cx="4629665" cy="1257834"/>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Connecteur droit 30">
            <a:extLst>
              <a:ext uri="{FF2B5EF4-FFF2-40B4-BE49-F238E27FC236}">
                <a16:creationId xmlns:a16="http://schemas.microsoft.com/office/drawing/2014/main" id="{23109668-A366-437D-BBC8-BA51A0C981DE}"/>
              </a:ext>
            </a:extLst>
          </p:cNvPr>
          <p:cNvCxnSpPr>
            <a:cxnSpLocks/>
            <a:stCxn id="22" idx="3"/>
            <a:endCxn id="30" idx="1"/>
          </p:cNvCxnSpPr>
          <p:nvPr/>
        </p:nvCxnSpPr>
        <p:spPr>
          <a:xfrm>
            <a:off x="5378116" y="3100513"/>
            <a:ext cx="1772204" cy="28695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562B0C81-C506-4ECC-AC28-B3B7C2B996A3}"/>
              </a:ext>
            </a:extLst>
          </p:cNvPr>
          <p:cNvSpPr/>
          <p:nvPr/>
        </p:nvSpPr>
        <p:spPr>
          <a:xfrm>
            <a:off x="7186866" y="4147987"/>
            <a:ext cx="4629665" cy="754028"/>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3" name="Connecteur droit 32">
            <a:extLst>
              <a:ext uri="{FF2B5EF4-FFF2-40B4-BE49-F238E27FC236}">
                <a16:creationId xmlns:a16="http://schemas.microsoft.com/office/drawing/2014/main" id="{E55A5721-398B-43F3-94D9-A58AF3A9AE6E}"/>
              </a:ext>
            </a:extLst>
          </p:cNvPr>
          <p:cNvCxnSpPr>
            <a:cxnSpLocks/>
            <a:stCxn id="23" idx="3"/>
            <a:endCxn id="32" idx="1"/>
          </p:cNvCxnSpPr>
          <p:nvPr/>
        </p:nvCxnSpPr>
        <p:spPr>
          <a:xfrm>
            <a:off x="5955632" y="4347275"/>
            <a:ext cx="1231234" cy="17772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8" name="ZoneTexte 37">
            <a:extLst>
              <a:ext uri="{FF2B5EF4-FFF2-40B4-BE49-F238E27FC236}">
                <a16:creationId xmlns:a16="http://schemas.microsoft.com/office/drawing/2014/main" id="{5E275527-E847-4010-9CD3-7295BD21C3DA}"/>
              </a:ext>
            </a:extLst>
          </p:cNvPr>
          <p:cNvSpPr txBox="1"/>
          <p:nvPr/>
        </p:nvSpPr>
        <p:spPr>
          <a:xfrm>
            <a:off x="7263439" y="1601356"/>
            <a:ext cx="4527968" cy="492443"/>
          </a:xfrm>
          <a:prstGeom prst="rect">
            <a:avLst/>
          </a:prstGeom>
          <a:noFill/>
        </p:spPr>
        <p:txBody>
          <a:bodyPr wrap="square" lIns="0" tIns="0" rIns="0" bIns="0" rtlCol="0">
            <a:spAutoFit/>
          </a:bodyPr>
          <a:lstStyle/>
          <a:p>
            <a:pPr algn="ctr"/>
            <a:r>
              <a:rPr lang="fr-FR" sz="1600" dirty="0" err="1">
                <a:solidFill>
                  <a:schemeClr val="bg1"/>
                </a:solidFill>
              </a:rPr>
              <a:t>Twice</a:t>
            </a:r>
            <a:r>
              <a:rPr lang="fr-FR" sz="1600" dirty="0">
                <a:solidFill>
                  <a:schemeClr val="bg1"/>
                </a:solidFill>
              </a:rPr>
              <a:t> as far, i.e., B=58m</a:t>
            </a:r>
          </a:p>
          <a:p>
            <a:r>
              <a:rPr lang="fr-FR" sz="1600" dirty="0" err="1">
                <a:solidFill>
                  <a:schemeClr val="bg1"/>
                </a:solidFill>
              </a:rPr>
              <a:t>Now</a:t>
            </a:r>
            <a:r>
              <a:rPr lang="fr-FR" sz="1600" dirty="0">
                <a:solidFill>
                  <a:schemeClr val="bg1"/>
                </a:solidFill>
              </a:rPr>
              <a:t> the </a:t>
            </a:r>
            <a:r>
              <a:rPr lang="fr-FR" sz="1600" dirty="0" err="1">
                <a:solidFill>
                  <a:schemeClr val="bg1"/>
                </a:solidFill>
              </a:rPr>
              <a:t>baseline</a:t>
            </a:r>
            <a:r>
              <a:rPr lang="fr-FR" sz="1600" dirty="0">
                <a:solidFill>
                  <a:schemeClr val="bg1"/>
                </a:solidFill>
              </a:rPr>
              <a:t> </a:t>
            </a:r>
            <a:r>
              <a:rPr lang="fr-FR" sz="1600" dirty="0" err="1">
                <a:solidFill>
                  <a:schemeClr val="bg1"/>
                </a:solidFill>
              </a:rPr>
              <a:t>is</a:t>
            </a:r>
            <a:r>
              <a:rPr lang="fr-FR" sz="1600" dirty="0">
                <a:solidFill>
                  <a:schemeClr val="bg1"/>
                </a:solidFill>
              </a:rPr>
              <a:t> </a:t>
            </a:r>
            <a:r>
              <a:rPr lang="fr-FR" sz="1600" dirty="0" err="1">
                <a:solidFill>
                  <a:schemeClr val="bg1"/>
                </a:solidFill>
              </a:rPr>
              <a:t>oriented</a:t>
            </a:r>
            <a:r>
              <a:rPr lang="fr-FR" sz="1600" dirty="0">
                <a:solidFill>
                  <a:schemeClr val="bg1"/>
                </a:solidFill>
              </a:rPr>
              <a:t> </a:t>
            </a:r>
            <a:r>
              <a:rPr lang="fr-FR" sz="1600" dirty="0" err="1">
                <a:solidFill>
                  <a:schemeClr val="bg1"/>
                </a:solidFill>
              </a:rPr>
              <a:t>along</a:t>
            </a:r>
            <a:r>
              <a:rPr lang="fr-FR" sz="1600" dirty="0">
                <a:solidFill>
                  <a:schemeClr val="bg1"/>
                </a:solidFill>
              </a:rPr>
              <a:t> the minor-axis</a:t>
            </a:r>
            <a:endParaRPr lang="en-US" sz="1600" dirty="0">
              <a:solidFill>
                <a:schemeClr val="bg1"/>
              </a:solidFill>
            </a:endParaRPr>
          </a:p>
        </p:txBody>
      </p:sp>
      <p:sp>
        <p:nvSpPr>
          <p:cNvPr id="39" name="ZoneTexte 38">
            <a:extLst>
              <a:ext uri="{FF2B5EF4-FFF2-40B4-BE49-F238E27FC236}">
                <a16:creationId xmlns:a16="http://schemas.microsoft.com/office/drawing/2014/main" id="{43BCCDC9-9884-43D3-B57F-388A023542D3}"/>
              </a:ext>
            </a:extLst>
          </p:cNvPr>
          <p:cNvSpPr txBox="1"/>
          <p:nvPr/>
        </p:nvSpPr>
        <p:spPr>
          <a:xfrm>
            <a:off x="7161740" y="2368235"/>
            <a:ext cx="4527968" cy="246221"/>
          </a:xfrm>
          <a:prstGeom prst="rect">
            <a:avLst/>
          </a:prstGeom>
          <a:noFill/>
        </p:spPr>
        <p:txBody>
          <a:bodyPr wrap="square" lIns="0" tIns="0" rIns="0" bIns="0" rtlCol="0">
            <a:spAutoFit/>
          </a:bodyPr>
          <a:lstStyle/>
          <a:p>
            <a:pPr algn="ctr"/>
            <a:r>
              <a:rPr lang="fr-FR" sz="1600" dirty="0">
                <a:solidFill>
                  <a:schemeClr val="bg1"/>
                </a:solidFill>
              </a:rPr>
              <a:t>2mas</a:t>
            </a:r>
            <a:endParaRPr lang="en-US" sz="1600" dirty="0">
              <a:solidFill>
                <a:schemeClr val="bg1"/>
              </a:solidFill>
            </a:endParaRPr>
          </a:p>
        </p:txBody>
      </p:sp>
      <p:sp>
        <p:nvSpPr>
          <p:cNvPr id="40" name="ZoneTexte 39">
            <a:extLst>
              <a:ext uri="{FF2B5EF4-FFF2-40B4-BE49-F238E27FC236}">
                <a16:creationId xmlns:a16="http://schemas.microsoft.com/office/drawing/2014/main" id="{F514E9FC-4A59-4F71-95DF-A2E410497E47}"/>
              </a:ext>
            </a:extLst>
          </p:cNvPr>
          <p:cNvSpPr txBox="1"/>
          <p:nvPr/>
        </p:nvSpPr>
        <p:spPr>
          <a:xfrm>
            <a:off x="7252017" y="2863711"/>
            <a:ext cx="4527968" cy="984885"/>
          </a:xfrm>
          <a:prstGeom prst="rect">
            <a:avLst/>
          </a:prstGeom>
          <a:noFill/>
        </p:spPr>
        <p:txBody>
          <a:bodyPr wrap="square" lIns="0" tIns="0" rIns="0" bIns="0" rtlCol="0">
            <a:spAutoFit/>
          </a:bodyPr>
          <a:lstStyle/>
          <a:p>
            <a:r>
              <a:rPr lang="en-US" sz="1600" dirty="0">
                <a:solidFill>
                  <a:schemeClr val="bg1"/>
                </a:solidFill>
              </a:rPr>
              <a:t>At 45° we found 3.1 mas, an intermediate value between the major and minor axes.</a:t>
            </a:r>
          </a:p>
          <a:p>
            <a:r>
              <a:rPr lang="en-US" sz="1600" dirty="0">
                <a:solidFill>
                  <a:schemeClr val="bg1"/>
                </a:solidFill>
              </a:rPr>
              <a:t>The interferometer only measures extension along the baseline orientation</a:t>
            </a:r>
            <a:endParaRPr lang="en-US" sz="1400" dirty="0">
              <a:solidFill>
                <a:schemeClr val="bg1"/>
              </a:solidFill>
            </a:endParaRPr>
          </a:p>
        </p:txBody>
      </p:sp>
      <p:sp>
        <p:nvSpPr>
          <p:cNvPr id="41" name="ZoneTexte 40">
            <a:extLst>
              <a:ext uri="{FF2B5EF4-FFF2-40B4-BE49-F238E27FC236}">
                <a16:creationId xmlns:a16="http://schemas.microsoft.com/office/drawing/2014/main" id="{2B84C9F8-9D25-4FB2-A349-AE77D652D838}"/>
              </a:ext>
            </a:extLst>
          </p:cNvPr>
          <p:cNvSpPr txBox="1"/>
          <p:nvPr/>
        </p:nvSpPr>
        <p:spPr>
          <a:xfrm>
            <a:off x="7288563" y="4159286"/>
            <a:ext cx="4527968" cy="738664"/>
          </a:xfrm>
          <a:prstGeom prst="rect">
            <a:avLst/>
          </a:prstGeom>
          <a:noFill/>
        </p:spPr>
        <p:txBody>
          <a:bodyPr wrap="square" lIns="0" tIns="0" rIns="0" bIns="0" rtlCol="0">
            <a:spAutoFit/>
          </a:bodyPr>
          <a:lstStyle/>
          <a:p>
            <a:r>
              <a:rPr lang="en-US" sz="1600" dirty="0">
                <a:solidFill>
                  <a:schemeClr val="bg1"/>
                </a:solidFill>
              </a:rPr>
              <a:t>yes, as there is some modulation, minimum is at 50°, which mean the longest dimension (the major axis) has a PA of 50°</a:t>
            </a:r>
            <a:endParaRPr lang="en-US" sz="1400" dirty="0">
              <a:solidFill>
                <a:schemeClr val="bg1"/>
              </a:solidFill>
            </a:endParaRPr>
          </a:p>
        </p:txBody>
      </p:sp>
    </p:spTree>
    <p:extLst>
      <p:ext uri="{BB962C8B-B14F-4D97-AF65-F5344CB8AC3E}">
        <p14:creationId xmlns:p14="http://schemas.microsoft.com/office/powerpoint/2010/main" val="322665861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BC097F76-73E9-4ACB-896D-86188A03FEBB}"/>
              </a:ext>
            </a:extLst>
          </p:cNvPr>
          <p:cNvPicPr>
            <a:picLocks noChangeAspect="1"/>
          </p:cNvPicPr>
          <p:nvPr/>
        </p:nvPicPr>
        <p:blipFill>
          <a:blip r:embed="rId2"/>
          <a:stretch>
            <a:fillRect/>
          </a:stretch>
        </p:blipFill>
        <p:spPr>
          <a:xfrm>
            <a:off x="116608" y="1786439"/>
            <a:ext cx="6414858" cy="4707362"/>
          </a:xfrm>
          <a:prstGeom prst="rect">
            <a:avLst/>
          </a:prstGeom>
        </p:spPr>
      </p:pic>
      <p:pic>
        <p:nvPicPr>
          <p:cNvPr id="8" name="Image 7">
            <a:extLst>
              <a:ext uri="{FF2B5EF4-FFF2-40B4-BE49-F238E27FC236}">
                <a16:creationId xmlns:a16="http://schemas.microsoft.com/office/drawing/2014/main" id="{67C1335C-30FF-484E-934C-B47271FD0C53}"/>
              </a:ext>
            </a:extLst>
          </p:cNvPr>
          <p:cNvPicPr>
            <a:picLocks noChangeAspect="1"/>
          </p:cNvPicPr>
          <p:nvPr/>
        </p:nvPicPr>
        <p:blipFill>
          <a:blip r:embed="rId3"/>
          <a:stretch>
            <a:fillRect/>
          </a:stretch>
        </p:blipFill>
        <p:spPr>
          <a:xfrm>
            <a:off x="129598" y="424667"/>
            <a:ext cx="6408802" cy="1295306"/>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13" name="Rectangle 12">
            <a:extLst>
              <a:ext uri="{FF2B5EF4-FFF2-40B4-BE49-F238E27FC236}">
                <a16:creationId xmlns:a16="http://schemas.microsoft.com/office/drawing/2014/main" id="{3D6F7337-624F-4FB4-BAB7-9DF13B118AD7}"/>
              </a:ext>
            </a:extLst>
          </p:cNvPr>
          <p:cNvSpPr/>
          <p:nvPr/>
        </p:nvSpPr>
        <p:spPr>
          <a:xfrm>
            <a:off x="7161741" y="614974"/>
            <a:ext cx="4629665" cy="79702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E213F9BC-4336-458A-A9D7-A15652A95F1B}"/>
              </a:ext>
            </a:extLst>
          </p:cNvPr>
          <p:cNvSpPr/>
          <p:nvPr/>
        </p:nvSpPr>
        <p:spPr>
          <a:xfrm>
            <a:off x="129598" y="1775991"/>
            <a:ext cx="5741813" cy="30327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Connecteur droit 14">
            <a:extLst>
              <a:ext uri="{FF2B5EF4-FFF2-40B4-BE49-F238E27FC236}">
                <a16:creationId xmlns:a16="http://schemas.microsoft.com/office/drawing/2014/main" id="{CF41E7BC-BEC5-42B6-956B-9BDC32A65F75}"/>
              </a:ext>
            </a:extLst>
          </p:cNvPr>
          <p:cNvCxnSpPr>
            <a:cxnSpLocks/>
            <a:stCxn id="14" idx="3"/>
            <a:endCxn id="13" idx="1"/>
          </p:cNvCxnSpPr>
          <p:nvPr/>
        </p:nvCxnSpPr>
        <p:spPr>
          <a:xfrm flipV="1">
            <a:off x="5871411" y="1013487"/>
            <a:ext cx="1290330" cy="91413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9" name="ZoneTexte 18">
            <a:extLst>
              <a:ext uri="{FF2B5EF4-FFF2-40B4-BE49-F238E27FC236}">
                <a16:creationId xmlns:a16="http://schemas.microsoft.com/office/drawing/2014/main" id="{8D28B7EC-C755-47BC-8996-80583E080583}"/>
              </a:ext>
            </a:extLst>
          </p:cNvPr>
          <p:cNvSpPr txBox="1"/>
          <p:nvPr/>
        </p:nvSpPr>
        <p:spPr>
          <a:xfrm>
            <a:off x="7263439" y="688586"/>
            <a:ext cx="4527968" cy="738664"/>
          </a:xfrm>
          <a:prstGeom prst="rect">
            <a:avLst/>
          </a:prstGeom>
          <a:noFill/>
        </p:spPr>
        <p:txBody>
          <a:bodyPr wrap="square" lIns="0" tIns="0" rIns="0" bIns="0" rtlCol="0">
            <a:spAutoFit/>
          </a:bodyPr>
          <a:lstStyle/>
          <a:p>
            <a:r>
              <a:rPr lang="fr-FR" sz="1600" dirty="0">
                <a:solidFill>
                  <a:schemeClr val="bg1"/>
                </a:solidFill>
              </a:rPr>
              <a:t>It </a:t>
            </a:r>
            <a:r>
              <a:rPr lang="fr-FR" sz="1600" dirty="0" err="1">
                <a:solidFill>
                  <a:schemeClr val="bg1"/>
                </a:solidFill>
              </a:rPr>
              <a:t>is</a:t>
            </a:r>
            <a:r>
              <a:rPr lang="fr-FR" sz="1600" dirty="0">
                <a:solidFill>
                  <a:schemeClr val="bg1"/>
                </a:solidFill>
              </a:rPr>
              <a:t> </a:t>
            </a:r>
            <a:r>
              <a:rPr lang="fr-FR" sz="1600" dirty="0" err="1">
                <a:solidFill>
                  <a:schemeClr val="bg1"/>
                </a:solidFill>
              </a:rPr>
              <a:t>extacly</a:t>
            </a:r>
            <a:r>
              <a:rPr lang="fr-FR" sz="1600" dirty="0">
                <a:solidFill>
                  <a:schemeClr val="bg1"/>
                </a:solidFill>
              </a:rPr>
              <a:t> the </a:t>
            </a:r>
            <a:r>
              <a:rPr lang="fr-FR" sz="1600" dirty="0" err="1">
                <a:solidFill>
                  <a:schemeClr val="bg1"/>
                </a:solidFill>
              </a:rPr>
              <a:t>same</a:t>
            </a:r>
            <a:r>
              <a:rPr lang="fr-FR" sz="1600" dirty="0">
                <a:solidFill>
                  <a:schemeClr val="bg1"/>
                </a:solidFill>
              </a:rPr>
              <a:t>! (V=0 </a:t>
            </a:r>
            <a:r>
              <a:rPr lang="fr-FR" sz="1600" dirty="0">
                <a:solidFill>
                  <a:schemeClr val="bg1"/>
                </a:solidFill>
                <a:sym typeface="Wingdings" panose="05000000000000000000" pitchFamily="2" charset="2"/>
              </a:rPr>
              <a:t> B=29m)</a:t>
            </a:r>
            <a:endParaRPr lang="fr-FR" sz="1600" dirty="0">
              <a:solidFill>
                <a:schemeClr val="bg1"/>
              </a:solidFill>
            </a:endParaRPr>
          </a:p>
          <a:p>
            <a:r>
              <a:rPr lang="fr-FR" sz="1600" dirty="0">
                <a:solidFill>
                  <a:schemeClr val="bg1"/>
                </a:solidFill>
              </a:rPr>
              <a:t>The </a:t>
            </a:r>
            <a:r>
              <a:rPr lang="fr-FR" sz="1600" dirty="0" err="1">
                <a:solidFill>
                  <a:schemeClr val="bg1"/>
                </a:solidFill>
              </a:rPr>
              <a:t>baseline</a:t>
            </a:r>
            <a:r>
              <a:rPr lang="fr-FR" sz="1600" dirty="0">
                <a:solidFill>
                  <a:schemeClr val="bg1"/>
                </a:solidFill>
              </a:rPr>
              <a:t> </a:t>
            </a:r>
            <a:r>
              <a:rPr lang="fr-FR" sz="1600" dirty="0" err="1">
                <a:solidFill>
                  <a:schemeClr val="bg1"/>
                </a:solidFill>
              </a:rPr>
              <a:t>is</a:t>
            </a:r>
            <a:r>
              <a:rPr lang="fr-FR" sz="1600" dirty="0">
                <a:solidFill>
                  <a:schemeClr val="bg1"/>
                </a:solidFill>
              </a:rPr>
              <a:t> North-South </a:t>
            </a:r>
            <a:r>
              <a:rPr lang="fr-FR" sz="1600" dirty="0" err="1">
                <a:solidFill>
                  <a:schemeClr val="bg1"/>
                </a:solidFill>
              </a:rPr>
              <a:t>oriented</a:t>
            </a:r>
            <a:r>
              <a:rPr lang="fr-FR" sz="1600" dirty="0">
                <a:solidFill>
                  <a:schemeClr val="bg1"/>
                </a:solidFill>
              </a:rPr>
              <a:t> and </a:t>
            </a:r>
            <a:r>
              <a:rPr lang="fr-FR" sz="1600" dirty="0" err="1">
                <a:solidFill>
                  <a:schemeClr val="bg1"/>
                </a:solidFill>
              </a:rPr>
              <a:t>so</a:t>
            </a:r>
            <a:r>
              <a:rPr lang="fr-FR" sz="1600" dirty="0">
                <a:solidFill>
                  <a:schemeClr val="bg1"/>
                </a:solidFill>
              </a:rPr>
              <a:t> </a:t>
            </a:r>
            <a:r>
              <a:rPr lang="fr-FR" sz="1600" dirty="0" err="1">
                <a:solidFill>
                  <a:schemeClr val="bg1"/>
                </a:solidFill>
              </a:rPr>
              <a:t>it</a:t>
            </a:r>
            <a:r>
              <a:rPr lang="fr-FR" sz="1600" dirty="0">
                <a:solidFill>
                  <a:schemeClr val="bg1"/>
                </a:solidFill>
              </a:rPr>
              <a:t> ``</a:t>
            </a:r>
            <a:r>
              <a:rPr lang="fr-FR" sz="1600" dirty="0" err="1">
                <a:solidFill>
                  <a:schemeClr val="bg1"/>
                </a:solidFill>
              </a:rPr>
              <a:t>sees</a:t>
            </a:r>
            <a:r>
              <a:rPr lang="fr-FR" sz="1600" dirty="0">
                <a:solidFill>
                  <a:schemeClr val="bg1"/>
                </a:solidFill>
              </a:rPr>
              <a:t>’’</a:t>
            </a:r>
          </a:p>
          <a:p>
            <a:r>
              <a:rPr lang="fr-FR" sz="1600" dirty="0">
                <a:solidFill>
                  <a:schemeClr val="bg1"/>
                </a:solidFill>
              </a:rPr>
              <a:t>The major-axis of the </a:t>
            </a:r>
            <a:r>
              <a:rPr lang="fr-FR" sz="1600" dirty="0" err="1">
                <a:solidFill>
                  <a:schemeClr val="bg1"/>
                </a:solidFill>
              </a:rPr>
              <a:t>Elongated</a:t>
            </a:r>
            <a:r>
              <a:rPr lang="fr-FR" sz="1600" dirty="0">
                <a:solidFill>
                  <a:schemeClr val="bg1"/>
                </a:solidFill>
              </a:rPr>
              <a:t> </a:t>
            </a:r>
            <a:r>
              <a:rPr lang="fr-FR" sz="1600" dirty="0" err="1">
                <a:solidFill>
                  <a:schemeClr val="bg1"/>
                </a:solidFill>
              </a:rPr>
              <a:t>disk</a:t>
            </a:r>
            <a:endParaRPr lang="en-US" sz="1600" dirty="0">
              <a:solidFill>
                <a:schemeClr val="bg1"/>
              </a:solidFill>
            </a:endParaRPr>
          </a:p>
        </p:txBody>
      </p:sp>
      <p:sp>
        <p:nvSpPr>
          <p:cNvPr id="20" name="Rectangle 19">
            <a:extLst>
              <a:ext uri="{FF2B5EF4-FFF2-40B4-BE49-F238E27FC236}">
                <a16:creationId xmlns:a16="http://schemas.microsoft.com/office/drawing/2014/main" id="{30DD1B66-3661-47D5-88C1-5C4483AD513F}"/>
              </a:ext>
            </a:extLst>
          </p:cNvPr>
          <p:cNvSpPr/>
          <p:nvPr/>
        </p:nvSpPr>
        <p:spPr>
          <a:xfrm>
            <a:off x="129597" y="2225609"/>
            <a:ext cx="4298024" cy="248802"/>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0F9D00C9-E89B-475A-84A3-B486B86E4767}"/>
              </a:ext>
            </a:extLst>
          </p:cNvPr>
          <p:cNvSpPr/>
          <p:nvPr/>
        </p:nvSpPr>
        <p:spPr>
          <a:xfrm>
            <a:off x="129597" y="2462156"/>
            <a:ext cx="4298023" cy="29276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A9105E03-86EF-467B-B7C5-E1F5240C6B36}"/>
              </a:ext>
            </a:extLst>
          </p:cNvPr>
          <p:cNvSpPr/>
          <p:nvPr/>
        </p:nvSpPr>
        <p:spPr>
          <a:xfrm>
            <a:off x="129597" y="2958139"/>
            <a:ext cx="5248519" cy="28474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B3DFC2BA-4449-43B4-9CF0-EB088B3BCD5A}"/>
              </a:ext>
            </a:extLst>
          </p:cNvPr>
          <p:cNvSpPr/>
          <p:nvPr/>
        </p:nvSpPr>
        <p:spPr>
          <a:xfrm>
            <a:off x="129597" y="4204901"/>
            <a:ext cx="5826035" cy="28474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96164E4-CF51-4865-B7E1-ABAC515B617E}"/>
              </a:ext>
            </a:extLst>
          </p:cNvPr>
          <p:cNvSpPr/>
          <p:nvPr/>
        </p:nvSpPr>
        <p:spPr>
          <a:xfrm>
            <a:off x="133151" y="4493994"/>
            <a:ext cx="6123270" cy="23212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D16F0B1B-0AD3-442D-A169-4B46537696B5}"/>
              </a:ext>
            </a:extLst>
          </p:cNvPr>
          <p:cNvSpPr/>
          <p:nvPr/>
        </p:nvSpPr>
        <p:spPr>
          <a:xfrm>
            <a:off x="7161741" y="1506260"/>
            <a:ext cx="4629665" cy="677667"/>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7" name="Connecteur droit 26">
            <a:extLst>
              <a:ext uri="{FF2B5EF4-FFF2-40B4-BE49-F238E27FC236}">
                <a16:creationId xmlns:a16="http://schemas.microsoft.com/office/drawing/2014/main" id="{231EBD25-7826-4A49-A99B-59F851858211}"/>
              </a:ext>
            </a:extLst>
          </p:cNvPr>
          <p:cNvCxnSpPr>
            <a:cxnSpLocks/>
            <a:stCxn id="20" idx="3"/>
            <a:endCxn id="26" idx="1"/>
          </p:cNvCxnSpPr>
          <p:nvPr/>
        </p:nvCxnSpPr>
        <p:spPr>
          <a:xfrm flipV="1">
            <a:off x="4427621" y="1845094"/>
            <a:ext cx="2734120" cy="50491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605C68A2-F6E6-4328-8D9D-0D0EBF9499A4}"/>
              </a:ext>
            </a:extLst>
          </p:cNvPr>
          <p:cNvSpPr/>
          <p:nvPr/>
        </p:nvSpPr>
        <p:spPr>
          <a:xfrm>
            <a:off x="7150320" y="2319024"/>
            <a:ext cx="4629665" cy="365997"/>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Connecteur droit 28">
            <a:extLst>
              <a:ext uri="{FF2B5EF4-FFF2-40B4-BE49-F238E27FC236}">
                <a16:creationId xmlns:a16="http://schemas.microsoft.com/office/drawing/2014/main" id="{28CA1960-4406-4E7F-A836-23FE29524768}"/>
              </a:ext>
            </a:extLst>
          </p:cNvPr>
          <p:cNvCxnSpPr>
            <a:cxnSpLocks/>
            <a:stCxn id="21" idx="3"/>
            <a:endCxn id="28" idx="1"/>
          </p:cNvCxnSpPr>
          <p:nvPr/>
        </p:nvCxnSpPr>
        <p:spPr>
          <a:xfrm flipV="1">
            <a:off x="4427620" y="2502023"/>
            <a:ext cx="2722700" cy="106517"/>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83A7E1DE-2A81-49FB-B060-675256FE829A}"/>
              </a:ext>
            </a:extLst>
          </p:cNvPr>
          <p:cNvSpPr/>
          <p:nvPr/>
        </p:nvSpPr>
        <p:spPr>
          <a:xfrm>
            <a:off x="7150320" y="2758546"/>
            <a:ext cx="4629665" cy="1257834"/>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Connecteur droit 30">
            <a:extLst>
              <a:ext uri="{FF2B5EF4-FFF2-40B4-BE49-F238E27FC236}">
                <a16:creationId xmlns:a16="http://schemas.microsoft.com/office/drawing/2014/main" id="{23109668-A366-437D-BBC8-BA51A0C981DE}"/>
              </a:ext>
            </a:extLst>
          </p:cNvPr>
          <p:cNvCxnSpPr>
            <a:cxnSpLocks/>
            <a:stCxn id="22" idx="3"/>
            <a:endCxn id="30" idx="1"/>
          </p:cNvCxnSpPr>
          <p:nvPr/>
        </p:nvCxnSpPr>
        <p:spPr>
          <a:xfrm>
            <a:off x="5378116" y="3100513"/>
            <a:ext cx="1772204" cy="28695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562B0C81-C506-4ECC-AC28-B3B7C2B996A3}"/>
              </a:ext>
            </a:extLst>
          </p:cNvPr>
          <p:cNvSpPr/>
          <p:nvPr/>
        </p:nvSpPr>
        <p:spPr>
          <a:xfrm>
            <a:off x="7186866" y="4147987"/>
            <a:ext cx="4629665" cy="754028"/>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3" name="Connecteur droit 32">
            <a:extLst>
              <a:ext uri="{FF2B5EF4-FFF2-40B4-BE49-F238E27FC236}">
                <a16:creationId xmlns:a16="http://schemas.microsoft.com/office/drawing/2014/main" id="{E55A5721-398B-43F3-94D9-A58AF3A9AE6E}"/>
              </a:ext>
            </a:extLst>
          </p:cNvPr>
          <p:cNvCxnSpPr>
            <a:cxnSpLocks/>
            <a:stCxn id="23" idx="3"/>
            <a:endCxn id="32" idx="1"/>
          </p:cNvCxnSpPr>
          <p:nvPr/>
        </p:nvCxnSpPr>
        <p:spPr>
          <a:xfrm>
            <a:off x="5955632" y="4347275"/>
            <a:ext cx="1231234" cy="17772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8" name="ZoneTexte 37">
            <a:extLst>
              <a:ext uri="{FF2B5EF4-FFF2-40B4-BE49-F238E27FC236}">
                <a16:creationId xmlns:a16="http://schemas.microsoft.com/office/drawing/2014/main" id="{5E275527-E847-4010-9CD3-7295BD21C3DA}"/>
              </a:ext>
            </a:extLst>
          </p:cNvPr>
          <p:cNvSpPr txBox="1"/>
          <p:nvPr/>
        </p:nvSpPr>
        <p:spPr>
          <a:xfrm>
            <a:off x="7263439" y="1601356"/>
            <a:ext cx="4527968" cy="492443"/>
          </a:xfrm>
          <a:prstGeom prst="rect">
            <a:avLst/>
          </a:prstGeom>
          <a:noFill/>
        </p:spPr>
        <p:txBody>
          <a:bodyPr wrap="square" lIns="0" tIns="0" rIns="0" bIns="0" rtlCol="0">
            <a:spAutoFit/>
          </a:bodyPr>
          <a:lstStyle/>
          <a:p>
            <a:pPr algn="ctr"/>
            <a:r>
              <a:rPr lang="fr-FR" sz="1600" dirty="0" err="1">
                <a:solidFill>
                  <a:schemeClr val="bg1"/>
                </a:solidFill>
              </a:rPr>
              <a:t>Twice</a:t>
            </a:r>
            <a:r>
              <a:rPr lang="fr-FR" sz="1600" dirty="0">
                <a:solidFill>
                  <a:schemeClr val="bg1"/>
                </a:solidFill>
              </a:rPr>
              <a:t> as far, i.e., B=58m</a:t>
            </a:r>
          </a:p>
          <a:p>
            <a:r>
              <a:rPr lang="fr-FR" sz="1600" dirty="0" err="1">
                <a:solidFill>
                  <a:schemeClr val="bg1"/>
                </a:solidFill>
              </a:rPr>
              <a:t>Now</a:t>
            </a:r>
            <a:r>
              <a:rPr lang="fr-FR" sz="1600" dirty="0">
                <a:solidFill>
                  <a:schemeClr val="bg1"/>
                </a:solidFill>
              </a:rPr>
              <a:t> the </a:t>
            </a:r>
            <a:r>
              <a:rPr lang="fr-FR" sz="1600" dirty="0" err="1">
                <a:solidFill>
                  <a:schemeClr val="bg1"/>
                </a:solidFill>
              </a:rPr>
              <a:t>baseline</a:t>
            </a:r>
            <a:r>
              <a:rPr lang="fr-FR" sz="1600" dirty="0">
                <a:solidFill>
                  <a:schemeClr val="bg1"/>
                </a:solidFill>
              </a:rPr>
              <a:t> </a:t>
            </a:r>
            <a:r>
              <a:rPr lang="fr-FR" sz="1600" dirty="0" err="1">
                <a:solidFill>
                  <a:schemeClr val="bg1"/>
                </a:solidFill>
              </a:rPr>
              <a:t>is</a:t>
            </a:r>
            <a:r>
              <a:rPr lang="fr-FR" sz="1600" dirty="0">
                <a:solidFill>
                  <a:schemeClr val="bg1"/>
                </a:solidFill>
              </a:rPr>
              <a:t> </a:t>
            </a:r>
            <a:r>
              <a:rPr lang="fr-FR" sz="1600" dirty="0" err="1">
                <a:solidFill>
                  <a:schemeClr val="bg1"/>
                </a:solidFill>
              </a:rPr>
              <a:t>oriented</a:t>
            </a:r>
            <a:r>
              <a:rPr lang="fr-FR" sz="1600" dirty="0">
                <a:solidFill>
                  <a:schemeClr val="bg1"/>
                </a:solidFill>
              </a:rPr>
              <a:t> </a:t>
            </a:r>
            <a:r>
              <a:rPr lang="fr-FR" sz="1600" dirty="0" err="1">
                <a:solidFill>
                  <a:schemeClr val="bg1"/>
                </a:solidFill>
              </a:rPr>
              <a:t>along</a:t>
            </a:r>
            <a:r>
              <a:rPr lang="fr-FR" sz="1600" dirty="0">
                <a:solidFill>
                  <a:schemeClr val="bg1"/>
                </a:solidFill>
              </a:rPr>
              <a:t> the minor-axis</a:t>
            </a:r>
            <a:endParaRPr lang="en-US" sz="1600" dirty="0">
              <a:solidFill>
                <a:schemeClr val="bg1"/>
              </a:solidFill>
            </a:endParaRPr>
          </a:p>
        </p:txBody>
      </p:sp>
      <p:sp>
        <p:nvSpPr>
          <p:cNvPr id="39" name="ZoneTexte 38">
            <a:extLst>
              <a:ext uri="{FF2B5EF4-FFF2-40B4-BE49-F238E27FC236}">
                <a16:creationId xmlns:a16="http://schemas.microsoft.com/office/drawing/2014/main" id="{43BCCDC9-9884-43D3-B57F-388A023542D3}"/>
              </a:ext>
            </a:extLst>
          </p:cNvPr>
          <p:cNvSpPr txBox="1"/>
          <p:nvPr/>
        </p:nvSpPr>
        <p:spPr>
          <a:xfrm>
            <a:off x="7161740" y="2368235"/>
            <a:ext cx="4527968" cy="246221"/>
          </a:xfrm>
          <a:prstGeom prst="rect">
            <a:avLst/>
          </a:prstGeom>
          <a:noFill/>
        </p:spPr>
        <p:txBody>
          <a:bodyPr wrap="square" lIns="0" tIns="0" rIns="0" bIns="0" rtlCol="0">
            <a:spAutoFit/>
          </a:bodyPr>
          <a:lstStyle/>
          <a:p>
            <a:pPr algn="ctr"/>
            <a:r>
              <a:rPr lang="fr-FR" sz="1600" dirty="0">
                <a:solidFill>
                  <a:schemeClr val="bg1"/>
                </a:solidFill>
              </a:rPr>
              <a:t>2mas</a:t>
            </a:r>
            <a:endParaRPr lang="en-US" sz="1600" dirty="0">
              <a:solidFill>
                <a:schemeClr val="bg1"/>
              </a:solidFill>
            </a:endParaRPr>
          </a:p>
        </p:txBody>
      </p:sp>
      <p:sp>
        <p:nvSpPr>
          <p:cNvPr id="40" name="ZoneTexte 39">
            <a:extLst>
              <a:ext uri="{FF2B5EF4-FFF2-40B4-BE49-F238E27FC236}">
                <a16:creationId xmlns:a16="http://schemas.microsoft.com/office/drawing/2014/main" id="{F514E9FC-4A59-4F71-95DF-A2E410497E47}"/>
              </a:ext>
            </a:extLst>
          </p:cNvPr>
          <p:cNvSpPr txBox="1"/>
          <p:nvPr/>
        </p:nvSpPr>
        <p:spPr>
          <a:xfrm>
            <a:off x="7252017" y="2863711"/>
            <a:ext cx="4527968" cy="984885"/>
          </a:xfrm>
          <a:prstGeom prst="rect">
            <a:avLst/>
          </a:prstGeom>
          <a:noFill/>
        </p:spPr>
        <p:txBody>
          <a:bodyPr wrap="square" lIns="0" tIns="0" rIns="0" bIns="0" rtlCol="0">
            <a:spAutoFit/>
          </a:bodyPr>
          <a:lstStyle/>
          <a:p>
            <a:r>
              <a:rPr lang="en-US" sz="1600" dirty="0">
                <a:solidFill>
                  <a:schemeClr val="bg1"/>
                </a:solidFill>
              </a:rPr>
              <a:t>At 45° we found 3.1 mas, an intermediate value between the major and minor axes.</a:t>
            </a:r>
          </a:p>
          <a:p>
            <a:r>
              <a:rPr lang="en-US" sz="1600" dirty="0">
                <a:solidFill>
                  <a:schemeClr val="bg1"/>
                </a:solidFill>
              </a:rPr>
              <a:t>The interferometer only measures extension along the baseline orientation</a:t>
            </a:r>
            <a:endParaRPr lang="en-US" sz="1400" dirty="0">
              <a:solidFill>
                <a:schemeClr val="bg1"/>
              </a:solidFill>
            </a:endParaRPr>
          </a:p>
        </p:txBody>
      </p:sp>
      <p:sp>
        <p:nvSpPr>
          <p:cNvPr id="41" name="ZoneTexte 40">
            <a:extLst>
              <a:ext uri="{FF2B5EF4-FFF2-40B4-BE49-F238E27FC236}">
                <a16:creationId xmlns:a16="http://schemas.microsoft.com/office/drawing/2014/main" id="{2B84C9F8-9D25-4FB2-A349-AE77D652D838}"/>
              </a:ext>
            </a:extLst>
          </p:cNvPr>
          <p:cNvSpPr txBox="1"/>
          <p:nvPr/>
        </p:nvSpPr>
        <p:spPr>
          <a:xfrm>
            <a:off x="7288563" y="4159286"/>
            <a:ext cx="4527968" cy="738664"/>
          </a:xfrm>
          <a:prstGeom prst="rect">
            <a:avLst/>
          </a:prstGeom>
          <a:noFill/>
        </p:spPr>
        <p:txBody>
          <a:bodyPr wrap="square" lIns="0" tIns="0" rIns="0" bIns="0" rtlCol="0">
            <a:spAutoFit/>
          </a:bodyPr>
          <a:lstStyle/>
          <a:p>
            <a:r>
              <a:rPr lang="en-US" sz="1600" dirty="0">
                <a:solidFill>
                  <a:schemeClr val="bg1"/>
                </a:solidFill>
              </a:rPr>
              <a:t>yes, as there is some modulation, minimum is at 50°, which mean the longest dimension (the major axis) has a PA of 50°</a:t>
            </a:r>
            <a:endParaRPr lang="en-US" sz="1400" dirty="0">
              <a:solidFill>
                <a:schemeClr val="bg1"/>
              </a:solidFill>
            </a:endParaRPr>
          </a:p>
        </p:txBody>
      </p:sp>
    </p:spTree>
    <p:extLst>
      <p:ext uri="{BB962C8B-B14F-4D97-AF65-F5344CB8AC3E}">
        <p14:creationId xmlns:p14="http://schemas.microsoft.com/office/powerpoint/2010/main" val="292731272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DBFF993F-0164-426E-9B0D-8214EE248E38}"/>
              </a:ext>
            </a:extLst>
          </p:cNvPr>
          <p:cNvPicPr>
            <a:picLocks noChangeAspect="1"/>
          </p:cNvPicPr>
          <p:nvPr/>
        </p:nvPicPr>
        <p:blipFill>
          <a:blip r:embed="rId2"/>
          <a:stretch>
            <a:fillRect/>
          </a:stretch>
        </p:blipFill>
        <p:spPr>
          <a:xfrm>
            <a:off x="0" y="0"/>
            <a:ext cx="12192000" cy="6858000"/>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grpSp>
        <p:nvGrpSpPr>
          <p:cNvPr id="24" name="Groupe 23">
            <a:extLst>
              <a:ext uri="{FF2B5EF4-FFF2-40B4-BE49-F238E27FC236}">
                <a16:creationId xmlns:a16="http://schemas.microsoft.com/office/drawing/2014/main" id="{82C5C685-FB6D-421A-A38C-C7BB411A7381}"/>
              </a:ext>
            </a:extLst>
          </p:cNvPr>
          <p:cNvGrpSpPr/>
          <p:nvPr/>
        </p:nvGrpSpPr>
        <p:grpSpPr>
          <a:xfrm>
            <a:off x="996166" y="2044715"/>
            <a:ext cx="6997302" cy="1553561"/>
            <a:chOff x="996166" y="2044715"/>
            <a:chExt cx="6997302" cy="1553561"/>
          </a:xfrm>
        </p:grpSpPr>
        <p:sp>
          <p:nvSpPr>
            <p:cNvPr id="32" name="ZoneTexte 31">
              <a:extLst>
                <a:ext uri="{FF2B5EF4-FFF2-40B4-BE49-F238E27FC236}">
                  <a16:creationId xmlns:a16="http://schemas.microsoft.com/office/drawing/2014/main" id="{19C2C606-3877-4B81-9C31-BE27B1871E71}"/>
                </a:ext>
              </a:extLst>
            </p:cNvPr>
            <p:cNvSpPr txBox="1"/>
            <p:nvPr/>
          </p:nvSpPr>
          <p:spPr>
            <a:xfrm>
              <a:off x="996166" y="2767279"/>
              <a:ext cx="1709955" cy="830997"/>
            </a:xfrm>
            <a:prstGeom prst="rect">
              <a:avLst/>
            </a:prstGeom>
            <a:noFill/>
          </p:spPr>
          <p:txBody>
            <a:bodyPr wrap="none" rtlCol="0">
              <a:spAutoFit/>
            </a:bodyPr>
            <a:lstStyle/>
            <a:p>
              <a:r>
                <a:rPr lang="fr-FR" sz="2400" dirty="0" err="1"/>
                <a:t>Vmin</a:t>
              </a:r>
              <a:r>
                <a:rPr lang="fr-FR" sz="2400" dirty="0"/>
                <a:t> ≈ 0.5</a:t>
              </a:r>
            </a:p>
            <a:p>
              <a:r>
                <a:rPr lang="fr-FR" sz="2400" dirty="0"/>
                <a:t>Vmax ≈ 0.84</a:t>
              </a:r>
            </a:p>
          </p:txBody>
        </p:sp>
        <p:sp>
          <p:nvSpPr>
            <p:cNvPr id="14" name="Ellipse 13">
              <a:extLst>
                <a:ext uri="{FF2B5EF4-FFF2-40B4-BE49-F238E27FC236}">
                  <a16:creationId xmlns:a16="http://schemas.microsoft.com/office/drawing/2014/main" id="{141ECBE7-E094-43A0-87A2-428A7B01B05B}"/>
                </a:ext>
              </a:extLst>
            </p:cNvPr>
            <p:cNvSpPr/>
            <p:nvPr/>
          </p:nvSpPr>
          <p:spPr>
            <a:xfrm>
              <a:off x="4807446" y="2044715"/>
              <a:ext cx="581368" cy="511863"/>
            </a:xfrm>
            <a:prstGeom prst="ellipse">
              <a:avLst/>
            </a:prstGeom>
            <a:solidFill>
              <a:srgbClr val="FF0000">
                <a:alpha val="30000"/>
              </a:srgbClr>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Ellipse 14">
              <a:extLst>
                <a:ext uri="{FF2B5EF4-FFF2-40B4-BE49-F238E27FC236}">
                  <a16:creationId xmlns:a16="http://schemas.microsoft.com/office/drawing/2014/main" id="{1E8B498A-445C-4957-8840-44EC968DD5F9}"/>
                </a:ext>
              </a:extLst>
            </p:cNvPr>
            <p:cNvSpPr/>
            <p:nvPr/>
          </p:nvSpPr>
          <p:spPr>
            <a:xfrm>
              <a:off x="7412100" y="2460351"/>
              <a:ext cx="581368" cy="511863"/>
            </a:xfrm>
            <a:prstGeom prst="ellipse">
              <a:avLst/>
            </a:prstGeom>
            <a:solidFill>
              <a:srgbClr val="FF0000">
                <a:alpha val="30000"/>
              </a:srgbClr>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mc:AlternateContent xmlns:mc="http://schemas.openxmlformats.org/markup-compatibility/2006" xmlns:a14="http://schemas.microsoft.com/office/drawing/2010/main">
        <mc:Choice Requires="a14">
          <p:sp>
            <p:nvSpPr>
              <p:cNvPr id="19" name="ZoneTexte 18">
                <a:extLst>
                  <a:ext uri="{FF2B5EF4-FFF2-40B4-BE49-F238E27FC236}">
                    <a16:creationId xmlns:a16="http://schemas.microsoft.com/office/drawing/2014/main" id="{FC57B3E3-F301-4A85-89DB-D7D7F01A0E21}"/>
                  </a:ext>
                </a:extLst>
              </p:cNvPr>
              <p:cNvSpPr txBox="1"/>
              <p:nvPr/>
            </p:nvSpPr>
            <p:spPr>
              <a:xfrm>
                <a:off x="4040575" y="2530275"/>
                <a:ext cx="1828767" cy="682431"/>
              </a:xfrm>
              <a:prstGeom prst="rect">
                <a:avLst/>
              </a:prstGeom>
              <a:noFill/>
            </p:spPr>
            <p:txBody>
              <a:bodyPr wrap="square" lIns="0" tIns="0" rIns="0" bIns="0" rtlCol="0">
                <a:spAutoFit/>
              </a:bodyPr>
              <a:lstStyle/>
              <a:p>
                <a:r>
                  <a:rPr lang="en-US" sz="2400" dirty="0">
                    <a:solidFill>
                      <a:schemeClr val="tx1"/>
                    </a:solidFill>
                  </a:rPr>
                  <a:t>V </a:t>
                </a:r>
                <a14:m>
                  <m:oMath xmlns:m="http://schemas.openxmlformats.org/officeDocument/2006/math">
                    <m:r>
                      <a:rPr lang="fr-FR" sz="2400" b="0" i="0" smtClean="0">
                        <a:solidFill>
                          <a:schemeClr val="tx1"/>
                        </a:solidFill>
                        <a:latin typeface="Cambria Math" panose="02040503050406030204" pitchFamily="18" charset="0"/>
                      </a:rPr>
                      <m:t>=</m:t>
                    </m:r>
                    <m:sSup>
                      <m:sSupPr>
                        <m:ctrlPr>
                          <a:rPr lang="fr-FR" sz="2400" b="0" i="1" smtClean="0">
                            <a:solidFill>
                              <a:schemeClr val="tx1"/>
                            </a:solidFill>
                            <a:latin typeface="Cambria Math" panose="02040503050406030204" pitchFamily="18" charset="0"/>
                          </a:rPr>
                        </m:ctrlPr>
                      </m:sSupPr>
                      <m:e>
                        <m:r>
                          <a:rPr lang="fr-FR" sz="2400" b="0" i="1" smtClean="0">
                            <a:solidFill>
                              <a:schemeClr val="tx1"/>
                            </a:solidFill>
                            <a:latin typeface="Cambria Math" panose="02040503050406030204" pitchFamily="18" charset="0"/>
                          </a:rPr>
                          <m:t>𝑒</m:t>
                        </m:r>
                      </m:e>
                      <m:sup>
                        <m:f>
                          <m:fPr>
                            <m:ctrlPr>
                              <a:rPr lang="fr-FR" sz="2400" b="0" i="1" smtClean="0">
                                <a:solidFill>
                                  <a:schemeClr val="tx1"/>
                                </a:solidFill>
                                <a:latin typeface="Cambria Math" panose="02040503050406030204" pitchFamily="18" charset="0"/>
                              </a:rPr>
                            </m:ctrlPr>
                          </m:fPr>
                          <m:num>
                            <m:sSup>
                              <m:sSupPr>
                                <m:ctrlPr>
                                  <a:rPr lang="fr-FR" sz="2400" b="0" i="1" smtClean="0">
                                    <a:solidFill>
                                      <a:schemeClr val="tx1"/>
                                    </a:solidFill>
                                    <a:latin typeface="Cambria Math" panose="02040503050406030204" pitchFamily="18" charset="0"/>
                                  </a:rPr>
                                </m:ctrlPr>
                              </m:sSupPr>
                              <m:e>
                                <m:r>
                                  <a:rPr lang="fr-FR" sz="2400" b="0" i="1" smtClean="0">
                                    <a:solidFill>
                                      <a:schemeClr val="tx1"/>
                                    </a:solidFill>
                                    <a:latin typeface="Cambria Math" panose="02040503050406030204" pitchFamily="18" charset="0"/>
                                  </a:rPr>
                                  <m:t>−(</m:t>
                                </m:r>
                                <m:r>
                                  <m:rPr>
                                    <m:sty m:val="p"/>
                                  </m:rPr>
                                  <a:rPr lang="el-GR" sz="2400" i="1">
                                    <a:latin typeface="Cambria Math" panose="02040503050406030204" pitchFamily="18" charset="0"/>
                                  </a:rPr>
                                  <m:t>π</m:t>
                                </m:r>
                                <m:r>
                                  <m:rPr>
                                    <m:sty m:val="p"/>
                                  </m:rPr>
                                  <a:rPr lang="el-GR" sz="2400" i="1" smtClean="0">
                                    <a:latin typeface="Cambria Math" panose="02040503050406030204" pitchFamily="18" charset="0"/>
                                  </a:rPr>
                                  <m:t>θ</m:t>
                                </m:r>
                                <m:f>
                                  <m:fPr>
                                    <m:ctrlPr>
                                      <a:rPr lang="el-GR" sz="2400" i="1" smtClean="0">
                                        <a:latin typeface="Cambria Math" panose="02040503050406030204" pitchFamily="18" charset="0"/>
                                      </a:rPr>
                                    </m:ctrlPr>
                                  </m:fPr>
                                  <m:num>
                                    <m:r>
                                      <a:rPr lang="fr-FR" sz="2400" b="0" i="1" smtClean="0">
                                        <a:latin typeface="Cambria Math" panose="02040503050406030204" pitchFamily="18" charset="0"/>
                                      </a:rPr>
                                      <m:t>𝐵</m:t>
                                    </m:r>
                                  </m:num>
                                  <m:den>
                                    <m:r>
                                      <m:rPr>
                                        <m:sty m:val="p"/>
                                      </m:rPr>
                                      <a:rPr lang="el-GR" sz="2400" i="1">
                                        <a:latin typeface="Cambria Math" panose="02040503050406030204" pitchFamily="18" charset="0"/>
                                      </a:rPr>
                                      <m:t>λ</m:t>
                                    </m:r>
                                  </m:den>
                                </m:f>
                                <m:r>
                                  <a:rPr lang="fr-FR" sz="2400" b="0" i="1" smtClean="0">
                                    <a:solidFill>
                                      <a:schemeClr val="tx1"/>
                                    </a:solidFill>
                                    <a:latin typeface="Cambria Math" panose="02040503050406030204" pitchFamily="18" charset="0"/>
                                  </a:rPr>
                                  <m:t>)</m:t>
                                </m:r>
                              </m:e>
                              <m:sup>
                                <m:r>
                                  <a:rPr lang="fr-FR" sz="2400" b="0" i="1" smtClean="0">
                                    <a:solidFill>
                                      <a:schemeClr val="tx1"/>
                                    </a:solidFill>
                                    <a:latin typeface="Cambria Math" panose="02040503050406030204" pitchFamily="18" charset="0"/>
                                  </a:rPr>
                                  <m:t>2</m:t>
                                </m:r>
                              </m:sup>
                            </m:sSup>
                          </m:num>
                          <m:den>
                            <m:r>
                              <a:rPr lang="fr-FR" sz="2400" b="0" i="1" smtClean="0">
                                <a:solidFill>
                                  <a:schemeClr val="tx1"/>
                                </a:solidFill>
                                <a:latin typeface="Cambria Math" panose="02040503050406030204" pitchFamily="18" charset="0"/>
                              </a:rPr>
                              <m:t>4</m:t>
                            </m:r>
                            <m:r>
                              <a:rPr lang="fr-FR" sz="2400" b="0" i="1" smtClean="0">
                                <a:solidFill>
                                  <a:schemeClr val="tx1"/>
                                </a:solidFill>
                                <a:latin typeface="Cambria Math" panose="02040503050406030204" pitchFamily="18" charset="0"/>
                              </a:rPr>
                              <m:t>𝑙𝑛</m:t>
                            </m:r>
                            <m:r>
                              <a:rPr lang="fr-FR" sz="2400" b="0" i="1" smtClean="0">
                                <a:solidFill>
                                  <a:schemeClr val="tx1"/>
                                </a:solidFill>
                                <a:latin typeface="Cambria Math" panose="02040503050406030204" pitchFamily="18" charset="0"/>
                              </a:rPr>
                              <m:t>2</m:t>
                            </m:r>
                          </m:den>
                        </m:f>
                      </m:sup>
                    </m:sSup>
                  </m:oMath>
                </a14:m>
                <a:endParaRPr lang="en-US" sz="2400" dirty="0">
                  <a:solidFill>
                    <a:schemeClr val="tx1"/>
                  </a:solidFill>
                </a:endParaRPr>
              </a:p>
            </p:txBody>
          </p:sp>
        </mc:Choice>
        <mc:Fallback xmlns="">
          <p:sp>
            <p:nvSpPr>
              <p:cNvPr id="19" name="ZoneTexte 18">
                <a:extLst>
                  <a:ext uri="{FF2B5EF4-FFF2-40B4-BE49-F238E27FC236}">
                    <a16:creationId xmlns:a16="http://schemas.microsoft.com/office/drawing/2014/main" id="{FC57B3E3-F301-4A85-89DB-D7D7F01A0E21}"/>
                  </a:ext>
                </a:extLst>
              </p:cNvPr>
              <p:cNvSpPr txBox="1">
                <a:spLocks noRot="1" noChangeAspect="1" noMove="1" noResize="1" noEditPoints="1" noAdjustHandles="1" noChangeArrowheads="1" noChangeShapeType="1" noTextEdit="1"/>
              </p:cNvSpPr>
              <p:nvPr/>
            </p:nvSpPr>
            <p:spPr>
              <a:xfrm>
                <a:off x="4040575" y="2530275"/>
                <a:ext cx="1828767" cy="682431"/>
              </a:xfrm>
              <a:prstGeom prst="rect">
                <a:avLst/>
              </a:prstGeom>
              <a:blipFill>
                <a:blip r:embed="rId3"/>
                <a:stretch>
                  <a:fillRect l="-10333" b="-26786"/>
                </a:stretch>
              </a:blipFill>
            </p:spPr>
            <p:txBody>
              <a:bodyPr/>
              <a:lstStyle/>
              <a:p>
                <a:r>
                  <a:rPr lang="en-US">
                    <a:noFill/>
                  </a:rPr>
                  <a:t> </a:t>
                </a:r>
              </a:p>
            </p:txBody>
          </p:sp>
        </mc:Fallback>
      </mc:AlternateContent>
      <p:grpSp>
        <p:nvGrpSpPr>
          <p:cNvPr id="7" name="Groupe 6">
            <a:extLst>
              <a:ext uri="{FF2B5EF4-FFF2-40B4-BE49-F238E27FC236}">
                <a16:creationId xmlns:a16="http://schemas.microsoft.com/office/drawing/2014/main" id="{9A7BE6CA-0424-41BF-9CA8-92D6B9A923D5}"/>
              </a:ext>
            </a:extLst>
          </p:cNvPr>
          <p:cNvGrpSpPr/>
          <p:nvPr/>
        </p:nvGrpSpPr>
        <p:grpSpPr>
          <a:xfrm>
            <a:off x="5793123" y="3099936"/>
            <a:ext cx="5402711" cy="906984"/>
            <a:chOff x="5793123" y="3099936"/>
            <a:chExt cx="5402711" cy="906984"/>
          </a:xfrm>
        </p:grpSpPr>
        <mc:AlternateContent xmlns:mc="http://schemas.openxmlformats.org/markup-compatibility/2006" xmlns:a14="http://schemas.microsoft.com/office/drawing/2010/main">
          <mc:Choice Requires="a14">
            <p:sp>
              <p:nvSpPr>
                <p:cNvPr id="18" name="ZoneTexte 17">
                  <a:extLst>
                    <a:ext uri="{FF2B5EF4-FFF2-40B4-BE49-F238E27FC236}">
                      <a16:creationId xmlns:a16="http://schemas.microsoft.com/office/drawing/2014/main" id="{0AAA186C-6AB5-4665-A0E6-7EAA0A7CA8AE}"/>
                    </a:ext>
                  </a:extLst>
                </p:cNvPr>
                <p:cNvSpPr txBox="1"/>
                <p:nvPr/>
              </p:nvSpPr>
              <p:spPr>
                <a:xfrm>
                  <a:off x="6688695" y="3464207"/>
                  <a:ext cx="4507139" cy="542713"/>
                </a:xfrm>
                <a:prstGeom prst="rect">
                  <a:avLst/>
                </a:prstGeom>
                <a:noFill/>
              </p:spPr>
              <p:txBody>
                <a:bodyPr wrap="square" lIns="0" tIns="0" rIns="0" bIns="0" rtlCol="0">
                  <a:spAutoFit/>
                </a:bodyPr>
                <a:lstStyle/>
                <a:p>
                  <a14:m>
                    <m:oMath xmlns:m="http://schemas.openxmlformats.org/officeDocument/2006/math">
                      <m:r>
                        <m:rPr>
                          <m:sty m:val="p"/>
                        </m:rPr>
                        <a:rPr lang="el-GR" sz="2400" i="1" smtClean="0">
                          <a:latin typeface="Cambria Math" panose="02040503050406030204" pitchFamily="18" charset="0"/>
                        </a:rPr>
                        <m:t>θ</m:t>
                      </m:r>
                    </m:oMath>
                  </a14:m>
                  <a:r>
                    <a:rPr lang="en-US" sz="2400" dirty="0">
                      <a:solidFill>
                        <a:schemeClr val="tx1"/>
                      </a:solidFill>
                    </a:rPr>
                    <a:t> = fwhm</a:t>
                  </a:r>
                  <a14:m>
                    <m:oMath xmlns:m="http://schemas.openxmlformats.org/officeDocument/2006/math">
                      <m:r>
                        <a:rPr lang="fr-FR" sz="2400" b="0" i="0" smtClean="0">
                          <a:solidFill>
                            <a:schemeClr val="tx1"/>
                          </a:solidFill>
                          <a:latin typeface="Cambria Math" panose="02040503050406030204" pitchFamily="18" charset="0"/>
                        </a:rPr>
                        <m:t> </m:t>
                      </m:r>
                      <m:r>
                        <a:rPr lang="fr-FR" sz="2400" b="0" i="1" smtClean="0">
                          <a:solidFill>
                            <a:schemeClr val="tx1"/>
                          </a:solidFill>
                          <a:latin typeface="Cambria Math" panose="02040503050406030204" pitchFamily="18" charset="0"/>
                        </a:rPr>
                        <m:t>≈</m:t>
                      </m:r>
                      <m:r>
                        <a:rPr lang="fr-FR" sz="2400" b="0" i="0" smtClean="0">
                          <a:solidFill>
                            <a:schemeClr val="tx1"/>
                          </a:solidFill>
                          <a:latin typeface="Cambria Math" panose="02040503050406030204" pitchFamily="18" charset="0"/>
                        </a:rPr>
                        <m:t>1.66</m:t>
                      </m:r>
                      <m:rad>
                        <m:radPr>
                          <m:degHide m:val="on"/>
                          <m:ctrlPr>
                            <a:rPr lang="fr-FR" sz="2400" b="0" i="1" smtClean="0">
                              <a:solidFill>
                                <a:schemeClr val="tx1"/>
                              </a:solidFill>
                              <a:latin typeface="Cambria Math" panose="02040503050406030204" pitchFamily="18" charset="0"/>
                            </a:rPr>
                          </m:ctrlPr>
                        </m:radPr>
                        <m:deg/>
                        <m:e>
                          <m:r>
                            <a:rPr lang="fr-FR" sz="2400" b="0" i="1" smtClean="0">
                              <a:solidFill>
                                <a:schemeClr val="tx1"/>
                              </a:solidFill>
                              <a:latin typeface="Cambria Math" panose="02040503050406030204" pitchFamily="18" charset="0"/>
                            </a:rPr>
                            <m:t>−</m:t>
                          </m:r>
                          <m:r>
                            <a:rPr lang="fr-FR" sz="2400" b="0" i="1" smtClean="0">
                              <a:solidFill>
                                <a:schemeClr val="tx1"/>
                              </a:solidFill>
                              <a:latin typeface="Cambria Math" panose="02040503050406030204" pitchFamily="18" charset="0"/>
                            </a:rPr>
                            <m:t>𝑙𝑛𝑉</m:t>
                          </m:r>
                        </m:e>
                      </m:rad>
                      <m:f>
                        <m:fPr>
                          <m:ctrlPr>
                            <a:rPr lang="en-US" sz="2400" i="1" smtClean="0">
                              <a:solidFill>
                                <a:schemeClr val="tx1"/>
                              </a:solidFill>
                              <a:latin typeface="Cambria Math" panose="02040503050406030204" pitchFamily="18" charset="0"/>
                            </a:rPr>
                          </m:ctrlPr>
                        </m:fPr>
                        <m:num>
                          <m:r>
                            <m:rPr>
                              <m:sty m:val="p"/>
                            </m:rPr>
                            <a:rPr lang="el-GR" sz="2400" i="1" smtClean="0">
                              <a:solidFill>
                                <a:schemeClr val="tx1"/>
                              </a:solidFill>
                              <a:latin typeface="Cambria Math" panose="02040503050406030204" pitchFamily="18" charset="0"/>
                            </a:rPr>
                            <m:t>λ</m:t>
                          </m:r>
                        </m:num>
                        <m:den>
                          <m:r>
                            <m:rPr>
                              <m:sty m:val="p"/>
                            </m:rPr>
                            <a:rPr lang="el-GR" sz="2400" b="0" i="1" smtClean="0">
                              <a:solidFill>
                                <a:schemeClr val="tx1"/>
                              </a:solidFill>
                              <a:latin typeface="Cambria Math" panose="02040503050406030204" pitchFamily="18" charset="0"/>
                            </a:rPr>
                            <m:t>π</m:t>
                          </m:r>
                          <m:r>
                            <a:rPr lang="fr-FR" sz="2400" b="0" i="1" smtClean="0">
                              <a:solidFill>
                                <a:schemeClr val="tx1"/>
                              </a:solidFill>
                              <a:latin typeface="Cambria Math" panose="02040503050406030204" pitchFamily="18" charset="0"/>
                            </a:rPr>
                            <m:t>𝐵</m:t>
                          </m:r>
                        </m:den>
                      </m:f>
                    </m:oMath>
                  </a14:m>
                  <a:endParaRPr lang="en-US" sz="2400" dirty="0">
                    <a:solidFill>
                      <a:schemeClr val="tx1"/>
                    </a:solidFill>
                  </a:endParaRPr>
                </a:p>
              </p:txBody>
            </p:sp>
          </mc:Choice>
          <mc:Fallback xmlns="">
            <p:sp>
              <p:nvSpPr>
                <p:cNvPr id="18" name="ZoneTexte 17">
                  <a:extLst>
                    <a:ext uri="{FF2B5EF4-FFF2-40B4-BE49-F238E27FC236}">
                      <a16:creationId xmlns:a16="http://schemas.microsoft.com/office/drawing/2014/main" id="{0AAA186C-6AB5-4665-A0E6-7EAA0A7CA8AE}"/>
                    </a:ext>
                  </a:extLst>
                </p:cNvPr>
                <p:cNvSpPr txBox="1">
                  <a:spLocks noRot="1" noChangeAspect="1" noMove="1" noResize="1" noEditPoints="1" noAdjustHandles="1" noChangeArrowheads="1" noChangeShapeType="1" noTextEdit="1"/>
                </p:cNvSpPr>
                <p:nvPr/>
              </p:nvSpPr>
              <p:spPr>
                <a:xfrm>
                  <a:off x="6688695" y="3464207"/>
                  <a:ext cx="4507139" cy="542713"/>
                </a:xfrm>
                <a:prstGeom prst="rect">
                  <a:avLst/>
                </a:prstGeom>
                <a:blipFill>
                  <a:blip r:embed="rId4"/>
                  <a:stretch>
                    <a:fillRect b="-20225"/>
                  </a:stretch>
                </a:blipFill>
              </p:spPr>
              <p:txBody>
                <a:bodyPr/>
                <a:lstStyle/>
                <a:p>
                  <a:r>
                    <a:rPr lang="en-US">
                      <a:noFill/>
                    </a:rPr>
                    <a:t> </a:t>
                  </a:r>
                </a:p>
              </p:txBody>
            </p:sp>
          </mc:Fallback>
        </mc:AlternateContent>
        <p:sp>
          <p:nvSpPr>
            <p:cNvPr id="6" name="Flèche : bas 5">
              <a:extLst>
                <a:ext uri="{FF2B5EF4-FFF2-40B4-BE49-F238E27FC236}">
                  <a16:creationId xmlns:a16="http://schemas.microsoft.com/office/drawing/2014/main" id="{CC436B7D-D1B7-48D9-B88D-4D0F05181B0A}"/>
                </a:ext>
              </a:extLst>
            </p:cNvPr>
            <p:cNvSpPr/>
            <p:nvPr/>
          </p:nvSpPr>
          <p:spPr>
            <a:xfrm rot="18346637">
              <a:off x="6015235" y="2877824"/>
              <a:ext cx="386774" cy="83099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 name="Groupe 7">
            <a:extLst>
              <a:ext uri="{FF2B5EF4-FFF2-40B4-BE49-F238E27FC236}">
                <a16:creationId xmlns:a16="http://schemas.microsoft.com/office/drawing/2014/main" id="{118F7405-44E4-464C-BAD3-FF0B6EDE5E12}"/>
              </a:ext>
            </a:extLst>
          </p:cNvPr>
          <p:cNvGrpSpPr/>
          <p:nvPr/>
        </p:nvGrpSpPr>
        <p:grpSpPr>
          <a:xfrm>
            <a:off x="4025079" y="3932744"/>
            <a:ext cx="3021611" cy="830997"/>
            <a:chOff x="4025079" y="3932744"/>
            <a:chExt cx="3021611" cy="830997"/>
          </a:xfrm>
        </p:grpSpPr>
        <p:sp>
          <p:nvSpPr>
            <p:cNvPr id="20" name="Flèche : bas 19">
              <a:extLst>
                <a:ext uri="{FF2B5EF4-FFF2-40B4-BE49-F238E27FC236}">
                  <a16:creationId xmlns:a16="http://schemas.microsoft.com/office/drawing/2014/main" id="{22B8A4E3-269D-4EB3-AEB9-B805F785C580}"/>
                </a:ext>
              </a:extLst>
            </p:cNvPr>
            <p:cNvSpPr/>
            <p:nvPr/>
          </p:nvSpPr>
          <p:spPr>
            <a:xfrm rot="3655162">
              <a:off x="6437805" y="3802786"/>
              <a:ext cx="386774" cy="83099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21" name="ZoneTexte 20">
                  <a:extLst>
                    <a:ext uri="{FF2B5EF4-FFF2-40B4-BE49-F238E27FC236}">
                      <a16:creationId xmlns:a16="http://schemas.microsoft.com/office/drawing/2014/main" id="{4956F4AC-15DB-415F-8F30-72CB20D39733}"/>
                    </a:ext>
                  </a:extLst>
                </p:cNvPr>
                <p:cNvSpPr txBox="1"/>
                <p:nvPr/>
              </p:nvSpPr>
              <p:spPr>
                <a:xfrm>
                  <a:off x="4025079" y="3932744"/>
                  <a:ext cx="2304285" cy="830997"/>
                </a:xfrm>
                <a:prstGeom prst="rect">
                  <a:avLst/>
                </a:prstGeom>
                <a:noFill/>
              </p:spPr>
              <p:txBody>
                <a:bodyPr wrap="none" rtlCol="0">
                  <a:spAutoFit/>
                </a:bodyPr>
                <a:lstStyle/>
                <a:p>
                  <a14:m>
                    <m:oMath xmlns:m="http://schemas.openxmlformats.org/officeDocument/2006/math">
                      <m:r>
                        <m:rPr>
                          <m:sty m:val="p"/>
                        </m:rPr>
                        <a:rPr lang="el-GR" sz="2400" i="1">
                          <a:latin typeface="Cambria Math" panose="02040503050406030204" pitchFamily="18" charset="0"/>
                        </a:rPr>
                        <m:t>θ</m:t>
                      </m:r>
                    </m:oMath>
                  </a14:m>
                  <a:r>
                    <a:rPr lang="fr-FR" sz="2400" dirty="0"/>
                    <a:t>min ≈ 2.4</a:t>
                  </a:r>
                  <a:r>
                    <a:rPr lang="fr-FR" sz="2400" baseline="30000" dirty="0"/>
                    <a:t>e-9</a:t>
                  </a:r>
                  <a:r>
                    <a:rPr lang="fr-FR" sz="2400" dirty="0"/>
                    <a:t> rad</a:t>
                  </a:r>
                </a:p>
                <a:p>
                  <a14:m>
                    <m:oMath xmlns:m="http://schemas.openxmlformats.org/officeDocument/2006/math">
                      <m:r>
                        <m:rPr>
                          <m:sty m:val="p"/>
                        </m:rPr>
                        <a:rPr lang="el-GR" sz="2400" i="1">
                          <a:latin typeface="Cambria Math" panose="02040503050406030204" pitchFamily="18" charset="0"/>
                        </a:rPr>
                        <m:t>θ</m:t>
                      </m:r>
                    </m:oMath>
                  </a14:m>
                  <a:r>
                    <a:rPr lang="fr-FR" sz="2400" dirty="0"/>
                    <a:t>max ≈ 4.8</a:t>
                  </a:r>
                  <a:r>
                    <a:rPr lang="fr-FR" sz="2400" baseline="30000" dirty="0"/>
                    <a:t>e-9</a:t>
                  </a:r>
                  <a:r>
                    <a:rPr lang="fr-FR" sz="2400" dirty="0"/>
                    <a:t> rad</a:t>
                  </a:r>
                </a:p>
              </p:txBody>
            </p:sp>
          </mc:Choice>
          <mc:Fallback xmlns="">
            <p:sp>
              <p:nvSpPr>
                <p:cNvPr id="21" name="ZoneTexte 20">
                  <a:extLst>
                    <a:ext uri="{FF2B5EF4-FFF2-40B4-BE49-F238E27FC236}">
                      <a16:creationId xmlns:a16="http://schemas.microsoft.com/office/drawing/2014/main" id="{4956F4AC-15DB-415F-8F30-72CB20D39733}"/>
                    </a:ext>
                  </a:extLst>
                </p:cNvPr>
                <p:cNvSpPr txBox="1">
                  <a:spLocks noRot="1" noChangeAspect="1" noMove="1" noResize="1" noEditPoints="1" noAdjustHandles="1" noChangeArrowheads="1" noChangeShapeType="1" noTextEdit="1"/>
                </p:cNvSpPr>
                <p:nvPr/>
              </p:nvSpPr>
              <p:spPr>
                <a:xfrm>
                  <a:off x="4025079" y="3932744"/>
                  <a:ext cx="2304285" cy="830997"/>
                </a:xfrm>
                <a:prstGeom prst="rect">
                  <a:avLst/>
                </a:prstGeom>
                <a:blipFill>
                  <a:blip r:embed="rId5"/>
                  <a:stretch>
                    <a:fillRect l="-794" t="-5882" r="-2910" b="-16176"/>
                  </a:stretch>
                </a:blipFill>
              </p:spPr>
              <p:txBody>
                <a:bodyPr/>
                <a:lstStyle/>
                <a:p>
                  <a:r>
                    <a:rPr lang="en-US">
                      <a:noFill/>
                    </a:rPr>
                    <a:t> </a:t>
                  </a:r>
                </a:p>
              </p:txBody>
            </p:sp>
          </mc:Fallback>
        </mc:AlternateContent>
      </p:grpSp>
      <p:grpSp>
        <p:nvGrpSpPr>
          <p:cNvPr id="9" name="Groupe 8">
            <a:extLst>
              <a:ext uri="{FF2B5EF4-FFF2-40B4-BE49-F238E27FC236}">
                <a16:creationId xmlns:a16="http://schemas.microsoft.com/office/drawing/2014/main" id="{E8A66768-D7C8-4FE9-9503-34E48D82CFB1}"/>
              </a:ext>
            </a:extLst>
          </p:cNvPr>
          <p:cNvGrpSpPr/>
          <p:nvPr/>
        </p:nvGrpSpPr>
        <p:grpSpPr>
          <a:xfrm>
            <a:off x="1239610" y="3932743"/>
            <a:ext cx="2770509" cy="830997"/>
            <a:chOff x="1376210" y="3888543"/>
            <a:chExt cx="2770509" cy="830997"/>
          </a:xfrm>
        </p:grpSpPr>
        <p:sp>
          <p:nvSpPr>
            <p:cNvPr id="22" name="Flèche : bas 21">
              <a:extLst>
                <a:ext uri="{FF2B5EF4-FFF2-40B4-BE49-F238E27FC236}">
                  <a16:creationId xmlns:a16="http://schemas.microsoft.com/office/drawing/2014/main" id="{98648F32-1476-44DA-A776-930A36E0DEEA}"/>
                </a:ext>
              </a:extLst>
            </p:cNvPr>
            <p:cNvSpPr/>
            <p:nvPr/>
          </p:nvSpPr>
          <p:spPr>
            <a:xfrm rot="5109944">
              <a:off x="3537834" y="3946029"/>
              <a:ext cx="386774" cy="83099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23" name="ZoneTexte 22">
                  <a:extLst>
                    <a:ext uri="{FF2B5EF4-FFF2-40B4-BE49-F238E27FC236}">
                      <a16:creationId xmlns:a16="http://schemas.microsoft.com/office/drawing/2014/main" id="{E6D59709-31C9-4C3F-BC31-5CC6264B76DB}"/>
                    </a:ext>
                  </a:extLst>
                </p:cNvPr>
                <p:cNvSpPr txBox="1"/>
                <p:nvPr/>
              </p:nvSpPr>
              <p:spPr>
                <a:xfrm>
                  <a:off x="1376210" y="3888543"/>
                  <a:ext cx="2023311" cy="830997"/>
                </a:xfrm>
                <a:prstGeom prst="rect">
                  <a:avLst/>
                </a:prstGeom>
                <a:noFill/>
              </p:spPr>
              <p:txBody>
                <a:bodyPr wrap="none" rtlCol="0">
                  <a:spAutoFit/>
                </a:bodyPr>
                <a:lstStyle/>
                <a:p>
                  <a14:m>
                    <m:oMath xmlns:m="http://schemas.openxmlformats.org/officeDocument/2006/math">
                      <m:r>
                        <m:rPr>
                          <m:sty m:val="p"/>
                        </m:rPr>
                        <a:rPr lang="el-GR" sz="2400" i="1">
                          <a:latin typeface="Cambria Math" panose="02040503050406030204" pitchFamily="18" charset="0"/>
                        </a:rPr>
                        <m:t>θ</m:t>
                      </m:r>
                    </m:oMath>
                  </a14:m>
                  <a:r>
                    <a:rPr lang="fr-FR" sz="2400" dirty="0"/>
                    <a:t>min ≈ 0.5mas</a:t>
                  </a:r>
                </a:p>
                <a:p>
                  <a14:m>
                    <m:oMath xmlns:m="http://schemas.openxmlformats.org/officeDocument/2006/math">
                      <m:r>
                        <m:rPr>
                          <m:sty m:val="p"/>
                        </m:rPr>
                        <a:rPr lang="el-GR" sz="2400" i="1">
                          <a:latin typeface="Cambria Math" panose="02040503050406030204" pitchFamily="18" charset="0"/>
                        </a:rPr>
                        <m:t>θ</m:t>
                      </m:r>
                    </m:oMath>
                  </a14:m>
                  <a:r>
                    <a:rPr lang="fr-FR" sz="2400" dirty="0"/>
                    <a:t>max ≈ 1 mas</a:t>
                  </a:r>
                </a:p>
              </p:txBody>
            </p:sp>
          </mc:Choice>
          <mc:Fallback xmlns="">
            <p:sp>
              <p:nvSpPr>
                <p:cNvPr id="23" name="ZoneTexte 22">
                  <a:extLst>
                    <a:ext uri="{FF2B5EF4-FFF2-40B4-BE49-F238E27FC236}">
                      <a16:creationId xmlns:a16="http://schemas.microsoft.com/office/drawing/2014/main" id="{E6D59709-31C9-4C3F-BC31-5CC6264B76DB}"/>
                    </a:ext>
                  </a:extLst>
                </p:cNvPr>
                <p:cNvSpPr txBox="1">
                  <a:spLocks noRot="1" noChangeAspect="1" noMove="1" noResize="1" noEditPoints="1" noAdjustHandles="1" noChangeArrowheads="1" noChangeShapeType="1" noTextEdit="1"/>
                </p:cNvSpPr>
                <p:nvPr/>
              </p:nvSpPr>
              <p:spPr>
                <a:xfrm>
                  <a:off x="1376210" y="3888543"/>
                  <a:ext cx="2023311" cy="830997"/>
                </a:xfrm>
                <a:prstGeom prst="rect">
                  <a:avLst/>
                </a:prstGeom>
                <a:blipFill>
                  <a:blip r:embed="rId6"/>
                  <a:stretch>
                    <a:fillRect l="-904" t="-5882" r="-3916" b="-16176"/>
                  </a:stretch>
                </a:blipFill>
              </p:spPr>
              <p:txBody>
                <a:bodyPr/>
                <a:lstStyle/>
                <a:p>
                  <a:r>
                    <a:rPr lang="en-US">
                      <a:noFill/>
                    </a:rPr>
                    <a:t> </a:t>
                  </a:r>
                </a:p>
              </p:txBody>
            </p:sp>
          </mc:Fallback>
        </mc:AlternateContent>
      </p:grpSp>
    </p:spTree>
    <p:extLst>
      <p:ext uri="{BB962C8B-B14F-4D97-AF65-F5344CB8AC3E}">
        <p14:creationId xmlns:p14="http://schemas.microsoft.com/office/powerpoint/2010/main" val="3855791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BC097F76-73E9-4ACB-896D-86188A03FEBB}"/>
              </a:ext>
            </a:extLst>
          </p:cNvPr>
          <p:cNvPicPr>
            <a:picLocks noChangeAspect="1"/>
          </p:cNvPicPr>
          <p:nvPr/>
        </p:nvPicPr>
        <p:blipFill>
          <a:blip r:embed="rId2"/>
          <a:stretch>
            <a:fillRect/>
          </a:stretch>
        </p:blipFill>
        <p:spPr>
          <a:xfrm>
            <a:off x="116608" y="1786439"/>
            <a:ext cx="6414858" cy="4707362"/>
          </a:xfrm>
          <a:prstGeom prst="rect">
            <a:avLst/>
          </a:prstGeom>
        </p:spPr>
      </p:pic>
      <p:pic>
        <p:nvPicPr>
          <p:cNvPr id="8" name="Image 7">
            <a:extLst>
              <a:ext uri="{FF2B5EF4-FFF2-40B4-BE49-F238E27FC236}">
                <a16:creationId xmlns:a16="http://schemas.microsoft.com/office/drawing/2014/main" id="{67C1335C-30FF-484E-934C-B47271FD0C53}"/>
              </a:ext>
            </a:extLst>
          </p:cNvPr>
          <p:cNvPicPr>
            <a:picLocks noChangeAspect="1"/>
          </p:cNvPicPr>
          <p:nvPr/>
        </p:nvPicPr>
        <p:blipFill>
          <a:blip r:embed="rId3"/>
          <a:stretch>
            <a:fillRect/>
          </a:stretch>
        </p:blipFill>
        <p:spPr>
          <a:xfrm>
            <a:off x="129598" y="424667"/>
            <a:ext cx="6408802" cy="1295306"/>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13" name="Rectangle 12">
            <a:extLst>
              <a:ext uri="{FF2B5EF4-FFF2-40B4-BE49-F238E27FC236}">
                <a16:creationId xmlns:a16="http://schemas.microsoft.com/office/drawing/2014/main" id="{3D6F7337-624F-4FB4-BAB7-9DF13B118AD7}"/>
              </a:ext>
            </a:extLst>
          </p:cNvPr>
          <p:cNvSpPr/>
          <p:nvPr/>
        </p:nvSpPr>
        <p:spPr>
          <a:xfrm>
            <a:off x="7161741" y="614974"/>
            <a:ext cx="4629665" cy="79702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E213F9BC-4336-458A-A9D7-A15652A95F1B}"/>
              </a:ext>
            </a:extLst>
          </p:cNvPr>
          <p:cNvSpPr/>
          <p:nvPr/>
        </p:nvSpPr>
        <p:spPr>
          <a:xfrm>
            <a:off x="129598" y="1775991"/>
            <a:ext cx="5741813" cy="30327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Connecteur droit 14">
            <a:extLst>
              <a:ext uri="{FF2B5EF4-FFF2-40B4-BE49-F238E27FC236}">
                <a16:creationId xmlns:a16="http://schemas.microsoft.com/office/drawing/2014/main" id="{CF41E7BC-BEC5-42B6-956B-9BDC32A65F75}"/>
              </a:ext>
            </a:extLst>
          </p:cNvPr>
          <p:cNvCxnSpPr>
            <a:cxnSpLocks/>
            <a:stCxn id="14" idx="3"/>
            <a:endCxn id="13" idx="1"/>
          </p:cNvCxnSpPr>
          <p:nvPr/>
        </p:nvCxnSpPr>
        <p:spPr>
          <a:xfrm flipV="1">
            <a:off x="5871411" y="1013487"/>
            <a:ext cx="1290330" cy="91413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9" name="ZoneTexte 18">
            <a:extLst>
              <a:ext uri="{FF2B5EF4-FFF2-40B4-BE49-F238E27FC236}">
                <a16:creationId xmlns:a16="http://schemas.microsoft.com/office/drawing/2014/main" id="{8D28B7EC-C755-47BC-8996-80583E080583}"/>
              </a:ext>
            </a:extLst>
          </p:cNvPr>
          <p:cNvSpPr txBox="1"/>
          <p:nvPr/>
        </p:nvSpPr>
        <p:spPr>
          <a:xfrm>
            <a:off x="7263439" y="688586"/>
            <a:ext cx="4527968" cy="738664"/>
          </a:xfrm>
          <a:prstGeom prst="rect">
            <a:avLst/>
          </a:prstGeom>
          <a:noFill/>
        </p:spPr>
        <p:txBody>
          <a:bodyPr wrap="square" lIns="0" tIns="0" rIns="0" bIns="0" rtlCol="0">
            <a:spAutoFit/>
          </a:bodyPr>
          <a:lstStyle/>
          <a:p>
            <a:r>
              <a:rPr lang="fr-FR" sz="1600" dirty="0">
                <a:solidFill>
                  <a:schemeClr val="bg1"/>
                </a:solidFill>
              </a:rPr>
              <a:t>It </a:t>
            </a:r>
            <a:r>
              <a:rPr lang="fr-FR" sz="1600" dirty="0" err="1">
                <a:solidFill>
                  <a:schemeClr val="bg1"/>
                </a:solidFill>
              </a:rPr>
              <a:t>is</a:t>
            </a:r>
            <a:r>
              <a:rPr lang="fr-FR" sz="1600" dirty="0">
                <a:solidFill>
                  <a:schemeClr val="bg1"/>
                </a:solidFill>
              </a:rPr>
              <a:t> </a:t>
            </a:r>
            <a:r>
              <a:rPr lang="fr-FR" sz="1600" dirty="0" err="1">
                <a:solidFill>
                  <a:schemeClr val="bg1"/>
                </a:solidFill>
              </a:rPr>
              <a:t>extacly</a:t>
            </a:r>
            <a:r>
              <a:rPr lang="fr-FR" sz="1600" dirty="0">
                <a:solidFill>
                  <a:schemeClr val="bg1"/>
                </a:solidFill>
              </a:rPr>
              <a:t> the </a:t>
            </a:r>
            <a:r>
              <a:rPr lang="fr-FR" sz="1600" dirty="0" err="1">
                <a:solidFill>
                  <a:schemeClr val="bg1"/>
                </a:solidFill>
              </a:rPr>
              <a:t>same</a:t>
            </a:r>
            <a:r>
              <a:rPr lang="fr-FR" sz="1600" dirty="0">
                <a:solidFill>
                  <a:schemeClr val="bg1"/>
                </a:solidFill>
              </a:rPr>
              <a:t>! (V=0 </a:t>
            </a:r>
            <a:r>
              <a:rPr lang="fr-FR" sz="1600" dirty="0">
                <a:solidFill>
                  <a:schemeClr val="bg1"/>
                </a:solidFill>
                <a:sym typeface="Wingdings" panose="05000000000000000000" pitchFamily="2" charset="2"/>
              </a:rPr>
              <a:t> B=29m)</a:t>
            </a:r>
            <a:endParaRPr lang="fr-FR" sz="1600" dirty="0">
              <a:solidFill>
                <a:schemeClr val="bg1"/>
              </a:solidFill>
            </a:endParaRPr>
          </a:p>
          <a:p>
            <a:r>
              <a:rPr lang="fr-FR" sz="1600" dirty="0">
                <a:solidFill>
                  <a:schemeClr val="bg1"/>
                </a:solidFill>
              </a:rPr>
              <a:t>The </a:t>
            </a:r>
            <a:r>
              <a:rPr lang="fr-FR" sz="1600" dirty="0" err="1">
                <a:solidFill>
                  <a:schemeClr val="bg1"/>
                </a:solidFill>
              </a:rPr>
              <a:t>baseline</a:t>
            </a:r>
            <a:r>
              <a:rPr lang="fr-FR" sz="1600" dirty="0">
                <a:solidFill>
                  <a:schemeClr val="bg1"/>
                </a:solidFill>
              </a:rPr>
              <a:t> </a:t>
            </a:r>
            <a:r>
              <a:rPr lang="fr-FR" sz="1600" dirty="0" err="1">
                <a:solidFill>
                  <a:schemeClr val="bg1"/>
                </a:solidFill>
              </a:rPr>
              <a:t>is</a:t>
            </a:r>
            <a:r>
              <a:rPr lang="fr-FR" sz="1600" dirty="0">
                <a:solidFill>
                  <a:schemeClr val="bg1"/>
                </a:solidFill>
              </a:rPr>
              <a:t> North-South </a:t>
            </a:r>
            <a:r>
              <a:rPr lang="fr-FR" sz="1600" dirty="0" err="1">
                <a:solidFill>
                  <a:schemeClr val="bg1"/>
                </a:solidFill>
              </a:rPr>
              <a:t>oriented</a:t>
            </a:r>
            <a:r>
              <a:rPr lang="fr-FR" sz="1600" dirty="0">
                <a:solidFill>
                  <a:schemeClr val="bg1"/>
                </a:solidFill>
              </a:rPr>
              <a:t> and </a:t>
            </a:r>
            <a:r>
              <a:rPr lang="fr-FR" sz="1600" dirty="0" err="1">
                <a:solidFill>
                  <a:schemeClr val="bg1"/>
                </a:solidFill>
              </a:rPr>
              <a:t>so</a:t>
            </a:r>
            <a:r>
              <a:rPr lang="fr-FR" sz="1600" dirty="0">
                <a:solidFill>
                  <a:schemeClr val="bg1"/>
                </a:solidFill>
              </a:rPr>
              <a:t> </a:t>
            </a:r>
            <a:r>
              <a:rPr lang="fr-FR" sz="1600" dirty="0" err="1">
                <a:solidFill>
                  <a:schemeClr val="bg1"/>
                </a:solidFill>
              </a:rPr>
              <a:t>it</a:t>
            </a:r>
            <a:r>
              <a:rPr lang="fr-FR" sz="1600" dirty="0">
                <a:solidFill>
                  <a:schemeClr val="bg1"/>
                </a:solidFill>
              </a:rPr>
              <a:t> ``</a:t>
            </a:r>
            <a:r>
              <a:rPr lang="fr-FR" sz="1600" dirty="0" err="1">
                <a:solidFill>
                  <a:schemeClr val="bg1"/>
                </a:solidFill>
              </a:rPr>
              <a:t>sees</a:t>
            </a:r>
            <a:r>
              <a:rPr lang="fr-FR" sz="1600" dirty="0">
                <a:solidFill>
                  <a:schemeClr val="bg1"/>
                </a:solidFill>
              </a:rPr>
              <a:t>’’</a:t>
            </a:r>
          </a:p>
          <a:p>
            <a:r>
              <a:rPr lang="fr-FR" sz="1600" dirty="0">
                <a:solidFill>
                  <a:schemeClr val="bg1"/>
                </a:solidFill>
              </a:rPr>
              <a:t>The major-axis of the </a:t>
            </a:r>
            <a:r>
              <a:rPr lang="fr-FR" sz="1600" dirty="0" err="1">
                <a:solidFill>
                  <a:schemeClr val="bg1"/>
                </a:solidFill>
              </a:rPr>
              <a:t>Elongated</a:t>
            </a:r>
            <a:r>
              <a:rPr lang="fr-FR" sz="1600" dirty="0">
                <a:solidFill>
                  <a:schemeClr val="bg1"/>
                </a:solidFill>
              </a:rPr>
              <a:t> </a:t>
            </a:r>
            <a:r>
              <a:rPr lang="fr-FR" sz="1600" dirty="0" err="1">
                <a:solidFill>
                  <a:schemeClr val="bg1"/>
                </a:solidFill>
              </a:rPr>
              <a:t>disk</a:t>
            </a:r>
            <a:endParaRPr lang="en-US" sz="1600" dirty="0">
              <a:solidFill>
                <a:schemeClr val="bg1"/>
              </a:solidFill>
            </a:endParaRPr>
          </a:p>
        </p:txBody>
      </p:sp>
      <p:sp>
        <p:nvSpPr>
          <p:cNvPr id="20" name="Rectangle 19">
            <a:extLst>
              <a:ext uri="{FF2B5EF4-FFF2-40B4-BE49-F238E27FC236}">
                <a16:creationId xmlns:a16="http://schemas.microsoft.com/office/drawing/2014/main" id="{30DD1B66-3661-47D5-88C1-5C4483AD513F}"/>
              </a:ext>
            </a:extLst>
          </p:cNvPr>
          <p:cNvSpPr/>
          <p:nvPr/>
        </p:nvSpPr>
        <p:spPr>
          <a:xfrm>
            <a:off x="129597" y="2225609"/>
            <a:ext cx="4298024" cy="248802"/>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0F9D00C9-E89B-475A-84A3-B486B86E4767}"/>
              </a:ext>
            </a:extLst>
          </p:cNvPr>
          <p:cNvSpPr/>
          <p:nvPr/>
        </p:nvSpPr>
        <p:spPr>
          <a:xfrm>
            <a:off x="129597" y="2462156"/>
            <a:ext cx="4298023" cy="29276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A9105E03-86EF-467B-B7C5-E1F5240C6B36}"/>
              </a:ext>
            </a:extLst>
          </p:cNvPr>
          <p:cNvSpPr/>
          <p:nvPr/>
        </p:nvSpPr>
        <p:spPr>
          <a:xfrm>
            <a:off x="129597" y="2958139"/>
            <a:ext cx="5248519" cy="28474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B3DFC2BA-4449-43B4-9CF0-EB088B3BCD5A}"/>
              </a:ext>
            </a:extLst>
          </p:cNvPr>
          <p:cNvSpPr/>
          <p:nvPr/>
        </p:nvSpPr>
        <p:spPr>
          <a:xfrm>
            <a:off x="129597" y="4204901"/>
            <a:ext cx="5826035" cy="28474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96164E4-CF51-4865-B7E1-ABAC515B617E}"/>
              </a:ext>
            </a:extLst>
          </p:cNvPr>
          <p:cNvSpPr/>
          <p:nvPr/>
        </p:nvSpPr>
        <p:spPr>
          <a:xfrm>
            <a:off x="133151" y="4493994"/>
            <a:ext cx="6123270" cy="23212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6C3FF30E-7A8C-47D5-A8A6-C6E827FC372E}"/>
              </a:ext>
            </a:extLst>
          </p:cNvPr>
          <p:cNvSpPr/>
          <p:nvPr/>
        </p:nvSpPr>
        <p:spPr>
          <a:xfrm>
            <a:off x="116607" y="5860423"/>
            <a:ext cx="6123270" cy="30327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D16F0B1B-0AD3-442D-A169-4B46537696B5}"/>
              </a:ext>
            </a:extLst>
          </p:cNvPr>
          <p:cNvSpPr/>
          <p:nvPr/>
        </p:nvSpPr>
        <p:spPr>
          <a:xfrm>
            <a:off x="7161741" y="1506260"/>
            <a:ext cx="4629665" cy="677667"/>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7" name="Connecteur droit 26">
            <a:extLst>
              <a:ext uri="{FF2B5EF4-FFF2-40B4-BE49-F238E27FC236}">
                <a16:creationId xmlns:a16="http://schemas.microsoft.com/office/drawing/2014/main" id="{231EBD25-7826-4A49-A99B-59F851858211}"/>
              </a:ext>
            </a:extLst>
          </p:cNvPr>
          <p:cNvCxnSpPr>
            <a:cxnSpLocks/>
            <a:stCxn id="20" idx="3"/>
            <a:endCxn id="26" idx="1"/>
          </p:cNvCxnSpPr>
          <p:nvPr/>
        </p:nvCxnSpPr>
        <p:spPr>
          <a:xfrm flipV="1">
            <a:off x="4427621" y="1845094"/>
            <a:ext cx="2734120" cy="50491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605C68A2-F6E6-4328-8D9D-0D0EBF9499A4}"/>
              </a:ext>
            </a:extLst>
          </p:cNvPr>
          <p:cNvSpPr/>
          <p:nvPr/>
        </p:nvSpPr>
        <p:spPr>
          <a:xfrm>
            <a:off x="7150320" y="2319024"/>
            <a:ext cx="4629665" cy="365997"/>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Connecteur droit 28">
            <a:extLst>
              <a:ext uri="{FF2B5EF4-FFF2-40B4-BE49-F238E27FC236}">
                <a16:creationId xmlns:a16="http://schemas.microsoft.com/office/drawing/2014/main" id="{28CA1960-4406-4E7F-A836-23FE29524768}"/>
              </a:ext>
            </a:extLst>
          </p:cNvPr>
          <p:cNvCxnSpPr>
            <a:cxnSpLocks/>
            <a:stCxn id="21" idx="3"/>
            <a:endCxn id="28" idx="1"/>
          </p:cNvCxnSpPr>
          <p:nvPr/>
        </p:nvCxnSpPr>
        <p:spPr>
          <a:xfrm flipV="1">
            <a:off x="4427620" y="2502023"/>
            <a:ext cx="2722700" cy="106517"/>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83A7E1DE-2A81-49FB-B060-675256FE829A}"/>
              </a:ext>
            </a:extLst>
          </p:cNvPr>
          <p:cNvSpPr/>
          <p:nvPr/>
        </p:nvSpPr>
        <p:spPr>
          <a:xfrm>
            <a:off x="7150320" y="2758546"/>
            <a:ext cx="4629665" cy="1257834"/>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Connecteur droit 30">
            <a:extLst>
              <a:ext uri="{FF2B5EF4-FFF2-40B4-BE49-F238E27FC236}">
                <a16:creationId xmlns:a16="http://schemas.microsoft.com/office/drawing/2014/main" id="{23109668-A366-437D-BBC8-BA51A0C981DE}"/>
              </a:ext>
            </a:extLst>
          </p:cNvPr>
          <p:cNvCxnSpPr>
            <a:cxnSpLocks/>
            <a:stCxn id="22" idx="3"/>
            <a:endCxn id="30" idx="1"/>
          </p:cNvCxnSpPr>
          <p:nvPr/>
        </p:nvCxnSpPr>
        <p:spPr>
          <a:xfrm>
            <a:off x="5378116" y="3100513"/>
            <a:ext cx="1772204" cy="28695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562B0C81-C506-4ECC-AC28-B3B7C2B996A3}"/>
              </a:ext>
            </a:extLst>
          </p:cNvPr>
          <p:cNvSpPr/>
          <p:nvPr/>
        </p:nvSpPr>
        <p:spPr>
          <a:xfrm>
            <a:off x="7186866" y="4147987"/>
            <a:ext cx="4629665" cy="754028"/>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3" name="Connecteur droit 32">
            <a:extLst>
              <a:ext uri="{FF2B5EF4-FFF2-40B4-BE49-F238E27FC236}">
                <a16:creationId xmlns:a16="http://schemas.microsoft.com/office/drawing/2014/main" id="{E55A5721-398B-43F3-94D9-A58AF3A9AE6E}"/>
              </a:ext>
            </a:extLst>
          </p:cNvPr>
          <p:cNvCxnSpPr>
            <a:cxnSpLocks/>
            <a:stCxn id="23" idx="3"/>
            <a:endCxn id="32" idx="1"/>
          </p:cNvCxnSpPr>
          <p:nvPr/>
        </p:nvCxnSpPr>
        <p:spPr>
          <a:xfrm>
            <a:off x="5955632" y="4347275"/>
            <a:ext cx="1231234" cy="17772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4" name="Rectangle 33">
            <a:extLst>
              <a:ext uri="{FF2B5EF4-FFF2-40B4-BE49-F238E27FC236}">
                <a16:creationId xmlns:a16="http://schemas.microsoft.com/office/drawing/2014/main" id="{A4859BF8-85F9-401C-92F5-E3F96BBB55EC}"/>
              </a:ext>
            </a:extLst>
          </p:cNvPr>
          <p:cNvSpPr/>
          <p:nvPr/>
        </p:nvSpPr>
        <p:spPr>
          <a:xfrm>
            <a:off x="7187719" y="4998929"/>
            <a:ext cx="4629665" cy="885545"/>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5" name="Connecteur droit 34">
            <a:extLst>
              <a:ext uri="{FF2B5EF4-FFF2-40B4-BE49-F238E27FC236}">
                <a16:creationId xmlns:a16="http://schemas.microsoft.com/office/drawing/2014/main" id="{D46C3149-CF34-43D0-AB0C-9B15D48D4066}"/>
              </a:ext>
            </a:extLst>
          </p:cNvPr>
          <p:cNvCxnSpPr>
            <a:cxnSpLocks/>
            <a:endCxn id="34" idx="1"/>
          </p:cNvCxnSpPr>
          <p:nvPr/>
        </p:nvCxnSpPr>
        <p:spPr>
          <a:xfrm>
            <a:off x="6265856" y="4583904"/>
            <a:ext cx="921863" cy="85779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8" name="ZoneTexte 37">
            <a:extLst>
              <a:ext uri="{FF2B5EF4-FFF2-40B4-BE49-F238E27FC236}">
                <a16:creationId xmlns:a16="http://schemas.microsoft.com/office/drawing/2014/main" id="{5E275527-E847-4010-9CD3-7295BD21C3DA}"/>
              </a:ext>
            </a:extLst>
          </p:cNvPr>
          <p:cNvSpPr txBox="1"/>
          <p:nvPr/>
        </p:nvSpPr>
        <p:spPr>
          <a:xfrm>
            <a:off x="7263439" y="1601356"/>
            <a:ext cx="4527968" cy="492443"/>
          </a:xfrm>
          <a:prstGeom prst="rect">
            <a:avLst/>
          </a:prstGeom>
          <a:noFill/>
        </p:spPr>
        <p:txBody>
          <a:bodyPr wrap="square" lIns="0" tIns="0" rIns="0" bIns="0" rtlCol="0">
            <a:spAutoFit/>
          </a:bodyPr>
          <a:lstStyle/>
          <a:p>
            <a:pPr algn="ctr"/>
            <a:r>
              <a:rPr lang="fr-FR" sz="1600" dirty="0" err="1">
                <a:solidFill>
                  <a:schemeClr val="bg1"/>
                </a:solidFill>
              </a:rPr>
              <a:t>Twice</a:t>
            </a:r>
            <a:r>
              <a:rPr lang="fr-FR" sz="1600" dirty="0">
                <a:solidFill>
                  <a:schemeClr val="bg1"/>
                </a:solidFill>
              </a:rPr>
              <a:t> as far, i.e., B=58m</a:t>
            </a:r>
          </a:p>
          <a:p>
            <a:r>
              <a:rPr lang="fr-FR" sz="1600" dirty="0" err="1">
                <a:solidFill>
                  <a:schemeClr val="bg1"/>
                </a:solidFill>
              </a:rPr>
              <a:t>Now</a:t>
            </a:r>
            <a:r>
              <a:rPr lang="fr-FR" sz="1600" dirty="0">
                <a:solidFill>
                  <a:schemeClr val="bg1"/>
                </a:solidFill>
              </a:rPr>
              <a:t> the </a:t>
            </a:r>
            <a:r>
              <a:rPr lang="fr-FR" sz="1600" dirty="0" err="1">
                <a:solidFill>
                  <a:schemeClr val="bg1"/>
                </a:solidFill>
              </a:rPr>
              <a:t>baseline</a:t>
            </a:r>
            <a:r>
              <a:rPr lang="fr-FR" sz="1600" dirty="0">
                <a:solidFill>
                  <a:schemeClr val="bg1"/>
                </a:solidFill>
              </a:rPr>
              <a:t> </a:t>
            </a:r>
            <a:r>
              <a:rPr lang="fr-FR" sz="1600" dirty="0" err="1">
                <a:solidFill>
                  <a:schemeClr val="bg1"/>
                </a:solidFill>
              </a:rPr>
              <a:t>is</a:t>
            </a:r>
            <a:r>
              <a:rPr lang="fr-FR" sz="1600" dirty="0">
                <a:solidFill>
                  <a:schemeClr val="bg1"/>
                </a:solidFill>
              </a:rPr>
              <a:t> </a:t>
            </a:r>
            <a:r>
              <a:rPr lang="fr-FR" sz="1600" dirty="0" err="1">
                <a:solidFill>
                  <a:schemeClr val="bg1"/>
                </a:solidFill>
              </a:rPr>
              <a:t>oriented</a:t>
            </a:r>
            <a:r>
              <a:rPr lang="fr-FR" sz="1600" dirty="0">
                <a:solidFill>
                  <a:schemeClr val="bg1"/>
                </a:solidFill>
              </a:rPr>
              <a:t> </a:t>
            </a:r>
            <a:r>
              <a:rPr lang="fr-FR" sz="1600" dirty="0" err="1">
                <a:solidFill>
                  <a:schemeClr val="bg1"/>
                </a:solidFill>
              </a:rPr>
              <a:t>along</a:t>
            </a:r>
            <a:r>
              <a:rPr lang="fr-FR" sz="1600" dirty="0">
                <a:solidFill>
                  <a:schemeClr val="bg1"/>
                </a:solidFill>
              </a:rPr>
              <a:t> the minor-axis</a:t>
            </a:r>
            <a:endParaRPr lang="en-US" sz="1600" dirty="0">
              <a:solidFill>
                <a:schemeClr val="bg1"/>
              </a:solidFill>
            </a:endParaRPr>
          </a:p>
        </p:txBody>
      </p:sp>
      <p:sp>
        <p:nvSpPr>
          <p:cNvPr id="39" name="ZoneTexte 38">
            <a:extLst>
              <a:ext uri="{FF2B5EF4-FFF2-40B4-BE49-F238E27FC236}">
                <a16:creationId xmlns:a16="http://schemas.microsoft.com/office/drawing/2014/main" id="{43BCCDC9-9884-43D3-B57F-388A023542D3}"/>
              </a:ext>
            </a:extLst>
          </p:cNvPr>
          <p:cNvSpPr txBox="1"/>
          <p:nvPr/>
        </p:nvSpPr>
        <p:spPr>
          <a:xfrm>
            <a:off x="7161740" y="2368235"/>
            <a:ext cx="4527968" cy="246221"/>
          </a:xfrm>
          <a:prstGeom prst="rect">
            <a:avLst/>
          </a:prstGeom>
          <a:noFill/>
        </p:spPr>
        <p:txBody>
          <a:bodyPr wrap="square" lIns="0" tIns="0" rIns="0" bIns="0" rtlCol="0">
            <a:spAutoFit/>
          </a:bodyPr>
          <a:lstStyle/>
          <a:p>
            <a:pPr algn="ctr"/>
            <a:r>
              <a:rPr lang="fr-FR" sz="1600" dirty="0">
                <a:solidFill>
                  <a:schemeClr val="bg1"/>
                </a:solidFill>
              </a:rPr>
              <a:t>2mas</a:t>
            </a:r>
            <a:endParaRPr lang="en-US" sz="1600" dirty="0">
              <a:solidFill>
                <a:schemeClr val="bg1"/>
              </a:solidFill>
            </a:endParaRPr>
          </a:p>
        </p:txBody>
      </p:sp>
      <p:sp>
        <p:nvSpPr>
          <p:cNvPr id="40" name="ZoneTexte 39">
            <a:extLst>
              <a:ext uri="{FF2B5EF4-FFF2-40B4-BE49-F238E27FC236}">
                <a16:creationId xmlns:a16="http://schemas.microsoft.com/office/drawing/2014/main" id="{F514E9FC-4A59-4F71-95DF-A2E410497E47}"/>
              </a:ext>
            </a:extLst>
          </p:cNvPr>
          <p:cNvSpPr txBox="1"/>
          <p:nvPr/>
        </p:nvSpPr>
        <p:spPr>
          <a:xfrm>
            <a:off x="7252017" y="2863711"/>
            <a:ext cx="4527968" cy="984885"/>
          </a:xfrm>
          <a:prstGeom prst="rect">
            <a:avLst/>
          </a:prstGeom>
          <a:noFill/>
        </p:spPr>
        <p:txBody>
          <a:bodyPr wrap="square" lIns="0" tIns="0" rIns="0" bIns="0" rtlCol="0">
            <a:spAutoFit/>
          </a:bodyPr>
          <a:lstStyle/>
          <a:p>
            <a:r>
              <a:rPr lang="en-US" sz="1600" dirty="0">
                <a:solidFill>
                  <a:schemeClr val="bg1"/>
                </a:solidFill>
              </a:rPr>
              <a:t>At 45° we found 3.1 mas, an intermediate value between the major and minor axes.</a:t>
            </a:r>
          </a:p>
          <a:p>
            <a:r>
              <a:rPr lang="en-US" sz="1600" dirty="0">
                <a:solidFill>
                  <a:schemeClr val="bg1"/>
                </a:solidFill>
              </a:rPr>
              <a:t>The interferometer only measures extension along the baseline orientation</a:t>
            </a:r>
            <a:endParaRPr lang="en-US" sz="1400" dirty="0">
              <a:solidFill>
                <a:schemeClr val="bg1"/>
              </a:solidFill>
            </a:endParaRPr>
          </a:p>
        </p:txBody>
      </p:sp>
      <p:sp>
        <p:nvSpPr>
          <p:cNvPr id="41" name="ZoneTexte 40">
            <a:extLst>
              <a:ext uri="{FF2B5EF4-FFF2-40B4-BE49-F238E27FC236}">
                <a16:creationId xmlns:a16="http://schemas.microsoft.com/office/drawing/2014/main" id="{2B84C9F8-9D25-4FB2-A349-AE77D652D838}"/>
              </a:ext>
            </a:extLst>
          </p:cNvPr>
          <p:cNvSpPr txBox="1"/>
          <p:nvPr/>
        </p:nvSpPr>
        <p:spPr>
          <a:xfrm>
            <a:off x="7288563" y="4159286"/>
            <a:ext cx="4527968" cy="738664"/>
          </a:xfrm>
          <a:prstGeom prst="rect">
            <a:avLst/>
          </a:prstGeom>
          <a:noFill/>
        </p:spPr>
        <p:txBody>
          <a:bodyPr wrap="square" lIns="0" tIns="0" rIns="0" bIns="0" rtlCol="0">
            <a:spAutoFit/>
          </a:bodyPr>
          <a:lstStyle/>
          <a:p>
            <a:r>
              <a:rPr lang="en-US" sz="1600" dirty="0">
                <a:solidFill>
                  <a:schemeClr val="bg1"/>
                </a:solidFill>
              </a:rPr>
              <a:t>yes, as there is some modulation, minimum is at 50°, which mean the longest dimension (the major axis) has a PA of 50°</a:t>
            </a:r>
            <a:endParaRPr lang="en-US" sz="1400" dirty="0">
              <a:solidFill>
                <a:schemeClr val="bg1"/>
              </a:solidFill>
            </a:endParaRPr>
          </a:p>
        </p:txBody>
      </p:sp>
      <p:sp>
        <p:nvSpPr>
          <p:cNvPr id="42" name="ZoneTexte 41">
            <a:extLst>
              <a:ext uri="{FF2B5EF4-FFF2-40B4-BE49-F238E27FC236}">
                <a16:creationId xmlns:a16="http://schemas.microsoft.com/office/drawing/2014/main" id="{CB742B06-FCAB-4C70-950A-3301FFA28851}"/>
              </a:ext>
            </a:extLst>
          </p:cNvPr>
          <p:cNvSpPr txBox="1"/>
          <p:nvPr/>
        </p:nvSpPr>
        <p:spPr>
          <a:xfrm>
            <a:off x="7238566" y="5054703"/>
            <a:ext cx="4629665" cy="246221"/>
          </a:xfrm>
          <a:prstGeom prst="rect">
            <a:avLst/>
          </a:prstGeom>
          <a:noFill/>
        </p:spPr>
        <p:txBody>
          <a:bodyPr wrap="square" lIns="0" tIns="0" rIns="0" bIns="0" rtlCol="0">
            <a:spAutoFit/>
          </a:bodyPr>
          <a:lstStyle/>
          <a:p>
            <a:r>
              <a:rPr lang="en-US" sz="1600" dirty="0">
                <a:solidFill>
                  <a:schemeClr val="bg1"/>
                </a:solidFill>
              </a:rPr>
              <a:t>Using the FT given in the </a:t>
            </a:r>
            <a:r>
              <a:rPr lang="en-US" sz="1600" dirty="0" err="1">
                <a:solidFill>
                  <a:schemeClr val="bg1"/>
                </a:solidFill>
              </a:rPr>
              <a:t>cheatsheet</a:t>
            </a:r>
            <a:r>
              <a:rPr lang="en-US" sz="1600" dirty="0">
                <a:solidFill>
                  <a:schemeClr val="bg1"/>
                </a:solidFill>
              </a:rPr>
              <a:t> for the Gaussian</a:t>
            </a:r>
            <a:endParaRPr lang="en-US" sz="1400" dirty="0">
              <a:solidFill>
                <a:schemeClr val="bg1"/>
              </a:solidFill>
            </a:endParaRPr>
          </a:p>
        </p:txBody>
      </p:sp>
      <mc:AlternateContent xmlns:mc="http://schemas.openxmlformats.org/markup-compatibility/2006" xmlns:a14="http://schemas.microsoft.com/office/drawing/2010/main">
        <mc:Choice Requires="a14">
          <p:sp>
            <p:nvSpPr>
              <p:cNvPr id="62" name="ZoneTexte 61">
                <a:extLst>
                  <a:ext uri="{FF2B5EF4-FFF2-40B4-BE49-F238E27FC236}">
                    <a16:creationId xmlns:a16="http://schemas.microsoft.com/office/drawing/2014/main" id="{047795BA-2172-4633-94ED-7509ECAB8329}"/>
                  </a:ext>
                </a:extLst>
              </p:cNvPr>
              <p:cNvSpPr txBox="1"/>
              <p:nvPr/>
            </p:nvSpPr>
            <p:spPr>
              <a:xfrm>
                <a:off x="7550760" y="5395373"/>
                <a:ext cx="4507139" cy="361766"/>
              </a:xfrm>
              <a:prstGeom prst="rect">
                <a:avLst/>
              </a:prstGeom>
              <a:noFill/>
            </p:spPr>
            <p:txBody>
              <a:bodyPr wrap="square" lIns="0" tIns="0" rIns="0" bIns="0" rtlCol="0">
                <a:spAutoFit/>
              </a:bodyPr>
              <a:lstStyle/>
              <a:p>
                <a:r>
                  <a:rPr lang="en-US" sz="1600" dirty="0">
                    <a:solidFill>
                      <a:schemeClr val="bg1"/>
                    </a:solidFill>
                  </a:rPr>
                  <a:t>fwhm</a:t>
                </a:r>
                <a14:m>
                  <m:oMath xmlns:m="http://schemas.openxmlformats.org/officeDocument/2006/math">
                    <m:r>
                      <a:rPr lang="fr-FR" sz="1600" b="0" i="0" smtClean="0">
                        <a:solidFill>
                          <a:schemeClr val="bg1"/>
                        </a:solidFill>
                        <a:latin typeface="Cambria Math" panose="02040503050406030204" pitchFamily="18" charset="0"/>
                      </a:rPr>
                      <m:t> </m:t>
                    </m:r>
                    <m:r>
                      <a:rPr lang="fr-FR" sz="1600" b="0" i="1" smtClean="0">
                        <a:solidFill>
                          <a:schemeClr val="bg1"/>
                        </a:solidFill>
                        <a:latin typeface="Cambria Math" panose="02040503050406030204" pitchFamily="18" charset="0"/>
                      </a:rPr>
                      <m:t>≈</m:t>
                    </m:r>
                    <m:r>
                      <a:rPr lang="fr-FR" sz="1600" b="0" i="0" smtClean="0">
                        <a:solidFill>
                          <a:schemeClr val="bg1"/>
                        </a:solidFill>
                        <a:latin typeface="Cambria Math" panose="02040503050406030204" pitchFamily="18" charset="0"/>
                      </a:rPr>
                      <m:t>1.66</m:t>
                    </m:r>
                    <m:rad>
                      <m:radPr>
                        <m:degHide m:val="on"/>
                        <m:ctrlPr>
                          <a:rPr lang="fr-FR" sz="1600" b="0" i="1" smtClean="0">
                            <a:solidFill>
                              <a:schemeClr val="bg1"/>
                            </a:solidFill>
                            <a:latin typeface="Cambria Math" panose="02040503050406030204" pitchFamily="18" charset="0"/>
                          </a:rPr>
                        </m:ctrlPr>
                      </m:radPr>
                      <m:deg/>
                      <m:e>
                        <m:r>
                          <a:rPr lang="fr-FR" sz="1600" b="0" i="1" smtClean="0">
                            <a:solidFill>
                              <a:schemeClr val="bg1"/>
                            </a:solidFill>
                            <a:latin typeface="Cambria Math" panose="02040503050406030204" pitchFamily="18" charset="0"/>
                          </a:rPr>
                          <m:t>−</m:t>
                        </m:r>
                        <m:r>
                          <a:rPr lang="fr-FR" sz="1600" b="0" i="1" smtClean="0">
                            <a:solidFill>
                              <a:schemeClr val="bg1"/>
                            </a:solidFill>
                            <a:latin typeface="Cambria Math" panose="02040503050406030204" pitchFamily="18" charset="0"/>
                          </a:rPr>
                          <m:t>𝑙𝑛𝑉</m:t>
                        </m:r>
                      </m:e>
                    </m:rad>
                    <m:f>
                      <m:fPr>
                        <m:ctrlPr>
                          <a:rPr lang="en-US" sz="1600" i="1" smtClean="0">
                            <a:solidFill>
                              <a:schemeClr val="bg1"/>
                            </a:solidFill>
                            <a:latin typeface="Cambria Math" panose="02040503050406030204" pitchFamily="18" charset="0"/>
                          </a:rPr>
                        </m:ctrlPr>
                      </m:fPr>
                      <m:num>
                        <m:r>
                          <m:rPr>
                            <m:sty m:val="p"/>
                          </m:rPr>
                          <a:rPr lang="el-GR" sz="1600" i="1" smtClean="0">
                            <a:solidFill>
                              <a:schemeClr val="bg1"/>
                            </a:solidFill>
                            <a:latin typeface="Cambria Math" panose="02040503050406030204" pitchFamily="18" charset="0"/>
                          </a:rPr>
                          <m:t>λ</m:t>
                        </m:r>
                      </m:num>
                      <m:den>
                        <m:r>
                          <m:rPr>
                            <m:sty m:val="p"/>
                          </m:rPr>
                          <a:rPr lang="el-GR" sz="1600" b="0" i="1" smtClean="0">
                            <a:solidFill>
                              <a:schemeClr val="bg1"/>
                            </a:solidFill>
                            <a:latin typeface="Cambria Math" panose="02040503050406030204" pitchFamily="18" charset="0"/>
                          </a:rPr>
                          <m:t>π</m:t>
                        </m:r>
                        <m:r>
                          <a:rPr lang="fr-FR" sz="1600" b="0" i="1" smtClean="0">
                            <a:solidFill>
                              <a:schemeClr val="bg1"/>
                            </a:solidFill>
                            <a:latin typeface="Cambria Math" panose="02040503050406030204" pitchFamily="18" charset="0"/>
                          </a:rPr>
                          <m:t>𝐵</m:t>
                        </m:r>
                      </m:den>
                    </m:f>
                    <m:r>
                      <m:rPr>
                        <m:nor/>
                      </m:rPr>
                      <a:rPr lang="fr-FR" sz="1600" b="0" i="0" smtClean="0">
                        <a:solidFill>
                          <a:schemeClr val="bg1"/>
                        </a:solidFill>
                        <a:latin typeface="Cambria Math" panose="02040503050406030204" pitchFamily="18" charset="0"/>
                      </a:rPr>
                      <m:t> </m:t>
                    </m:r>
                    <m:r>
                      <m:rPr>
                        <m:nor/>
                      </m:rPr>
                      <a:rPr lang="en-US" sz="1600" dirty="0">
                        <a:solidFill>
                          <a:schemeClr val="bg1"/>
                        </a:solidFill>
                        <a:sym typeface="Wingdings" panose="05000000000000000000" pitchFamily="2" charset="2"/>
                      </a:rPr>
                      <m:t></m:t>
                    </m:r>
                    <m:r>
                      <a:rPr lang="fr-FR" sz="1600" b="0" i="1" dirty="0" smtClean="0">
                        <a:solidFill>
                          <a:schemeClr val="bg1"/>
                        </a:solidFill>
                        <a:latin typeface="Cambria Math" panose="02040503050406030204" pitchFamily="18" charset="0"/>
                        <a:sym typeface="Wingdings" panose="05000000000000000000" pitchFamily="2" charset="2"/>
                      </a:rPr>
                      <m:t>  </m:t>
                    </m:r>
                    <m:r>
                      <a:rPr lang="fr-FR" sz="1600" b="0" i="1" smtClean="0">
                        <a:solidFill>
                          <a:schemeClr val="bg1"/>
                        </a:solidFill>
                        <a:latin typeface="Cambria Math" panose="02040503050406030204" pitchFamily="18" charset="0"/>
                      </a:rPr>
                      <m:t>𝑓𝑤h𝑚</m:t>
                    </m:r>
                    <m:r>
                      <a:rPr lang="fr-FR" sz="1600" b="0" i="1" smtClean="0">
                        <a:solidFill>
                          <a:schemeClr val="bg1"/>
                        </a:solidFill>
                        <a:latin typeface="Cambria Math" panose="02040503050406030204" pitchFamily="18" charset="0"/>
                      </a:rPr>
                      <m:t>=1 </m:t>
                    </m:r>
                    <m:r>
                      <m:rPr>
                        <m:sty m:val="p"/>
                      </m:rPr>
                      <a:rPr lang="fr-FR" sz="1600" b="0" i="0" smtClean="0">
                        <a:solidFill>
                          <a:schemeClr val="bg1"/>
                        </a:solidFill>
                        <a:latin typeface="Cambria Math" panose="02040503050406030204" pitchFamily="18" charset="0"/>
                      </a:rPr>
                      <m:t>and</m:t>
                    </m:r>
                    <m:r>
                      <a:rPr lang="fr-FR" sz="1600" b="0" i="1" smtClean="0">
                        <a:solidFill>
                          <a:schemeClr val="bg1"/>
                        </a:solidFill>
                        <a:latin typeface="Cambria Math" panose="02040503050406030204" pitchFamily="18" charset="0"/>
                      </a:rPr>
                      <m:t>  0.5</m:t>
                    </m:r>
                  </m:oMath>
                </a14:m>
                <a:endParaRPr lang="en-US" sz="1600" dirty="0">
                  <a:solidFill>
                    <a:schemeClr val="bg1"/>
                  </a:solidFill>
                </a:endParaRPr>
              </a:p>
            </p:txBody>
          </p:sp>
        </mc:Choice>
        <mc:Fallback xmlns="">
          <p:sp>
            <p:nvSpPr>
              <p:cNvPr id="62" name="ZoneTexte 61">
                <a:extLst>
                  <a:ext uri="{FF2B5EF4-FFF2-40B4-BE49-F238E27FC236}">
                    <a16:creationId xmlns:a16="http://schemas.microsoft.com/office/drawing/2014/main" id="{047795BA-2172-4633-94ED-7509ECAB8329}"/>
                  </a:ext>
                </a:extLst>
              </p:cNvPr>
              <p:cNvSpPr txBox="1">
                <a:spLocks noRot="1" noChangeAspect="1" noMove="1" noResize="1" noEditPoints="1" noAdjustHandles="1" noChangeArrowheads="1" noChangeShapeType="1" noTextEdit="1"/>
              </p:cNvSpPr>
              <p:nvPr/>
            </p:nvSpPr>
            <p:spPr>
              <a:xfrm>
                <a:off x="7550760" y="5395373"/>
                <a:ext cx="4507139" cy="361766"/>
              </a:xfrm>
              <a:prstGeom prst="rect">
                <a:avLst/>
              </a:prstGeom>
              <a:blipFill>
                <a:blip r:embed="rId4"/>
                <a:stretch>
                  <a:fillRect l="-2842" b="-22034"/>
                </a:stretch>
              </a:blipFill>
            </p:spPr>
            <p:txBody>
              <a:bodyPr/>
              <a:lstStyle/>
              <a:p>
                <a:r>
                  <a:rPr lang="en-US">
                    <a:noFill/>
                  </a:rPr>
                  <a:t> </a:t>
                </a:r>
              </a:p>
            </p:txBody>
          </p:sp>
        </mc:Fallback>
      </mc:AlternateContent>
    </p:spTree>
    <p:extLst>
      <p:ext uri="{BB962C8B-B14F-4D97-AF65-F5344CB8AC3E}">
        <p14:creationId xmlns:p14="http://schemas.microsoft.com/office/powerpoint/2010/main" val="253006185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BC097F76-73E9-4ACB-896D-86188A03FEBB}"/>
              </a:ext>
            </a:extLst>
          </p:cNvPr>
          <p:cNvPicPr>
            <a:picLocks noChangeAspect="1"/>
          </p:cNvPicPr>
          <p:nvPr/>
        </p:nvPicPr>
        <p:blipFill>
          <a:blip r:embed="rId2"/>
          <a:stretch>
            <a:fillRect/>
          </a:stretch>
        </p:blipFill>
        <p:spPr>
          <a:xfrm>
            <a:off x="116608" y="1786439"/>
            <a:ext cx="6414858" cy="4707362"/>
          </a:xfrm>
          <a:prstGeom prst="rect">
            <a:avLst/>
          </a:prstGeom>
        </p:spPr>
      </p:pic>
      <p:pic>
        <p:nvPicPr>
          <p:cNvPr id="8" name="Image 7">
            <a:extLst>
              <a:ext uri="{FF2B5EF4-FFF2-40B4-BE49-F238E27FC236}">
                <a16:creationId xmlns:a16="http://schemas.microsoft.com/office/drawing/2014/main" id="{67C1335C-30FF-484E-934C-B47271FD0C53}"/>
              </a:ext>
            </a:extLst>
          </p:cNvPr>
          <p:cNvPicPr>
            <a:picLocks noChangeAspect="1"/>
          </p:cNvPicPr>
          <p:nvPr/>
        </p:nvPicPr>
        <p:blipFill>
          <a:blip r:embed="rId3"/>
          <a:stretch>
            <a:fillRect/>
          </a:stretch>
        </p:blipFill>
        <p:spPr>
          <a:xfrm>
            <a:off x="129598" y="424667"/>
            <a:ext cx="6408802" cy="1295306"/>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13" name="Rectangle 12">
            <a:extLst>
              <a:ext uri="{FF2B5EF4-FFF2-40B4-BE49-F238E27FC236}">
                <a16:creationId xmlns:a16="http://schemas.microsoft.com/office/drawing/2014/main" id="{3D6F7337-624F-4FB4-BAB7-9DF13B118AD7}"/>
              </a:ext>
            </a:extLst>
          </p:cNvPr>
          <p:cNvSpPr/>
          <p:nvPr/>
        </p:nvSpPr>
        <p:spPr>
          <a:xfrm>
            <a:off x="7161741" y="614974"/>
            <a:ext cx="4629665" cy="79702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E213F9BC-4336-458A-A9D7-A15652A95F1B}"/>
              </a:ext>
            </a:extLst>
          </p:cNvPr>
          <p:cNvSpPr/>
          <p:nvPr/>
        </p:nvSpPr>
        <p:spPr>
          <a:xfrm>
            <a:off x="129598" y="1775991"/>
            <a:ext cx="5741813" cy="30327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Connecteur droit 14">
            <a:extLst>
              <a:ext uri="{FF2B5EF4-FFF2-40B4-BE49-F238E27FC236}">
                <a16:creationId xmlns:a16="http://schemas.microsoft.com/office/drawing/2014/main" id="{CF41E7BC-BEC5-42B6-956B-9BDC32A65F75}"/>
              </a:ext>
            </a:extLst>
          </p:cNvPr>
          <p:cNvCxnSpPr>
            <a:cxnSpLocks/>
            <a:stCxn id="14" idx="3"/>
            <a:endCxn id="13" idx="1"/>
          </p:cNvCxnSpPr>
          <p:nvPr/>
        </p:nvCxnSpPr>
        <p:spPr>
          <a:xfrm flipV="1">
            <a:off x="5871411" y="1013487"/>
            <a:ext cx="1290330" cy="91413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9" name="ZoneTexte 18">
            <a:extLst>
              <a:ext uri="{FF2B5EF4-FFF2-40B4-BE49-F238E27FC236}">
                <a16:creationId xmlns:a16="http://schemas.microsoft.com/office/drawing/2014/main" id="{8D28B7EC-C755-47BC-8996-80583E080583}"/>
              </a:ext>
            </a:extLst>
          </p:cNvPr>
          <p:cNvSpPr txBox="1"/>
          <p:nvPr/>
        </p:nvSpPr>
        <p:spPr>
          <a:xfrm>
            <a:off x="7263439" y="688586"/>
            <a:ext cx="4527968" cy="738664"/>
          </a:xfrm>
          <a:prstGeom prst="rect">
            <a:avLst/>
          </a:prstGeom>
          <a:noFill/>
        </p:spPr>
        <p:txBody>
          <a:bodyPr wrap="square" lIns="0" tIns="0" rIns="0" bIns="0" rtlCol="0">
            <a:spAutoFit/>
          </a:bodyPr>
          <a:lstStyle/>
          <a:p>
            <a:r>
              <a:rPr lang="fr-FR" sz="1600" dirty="0">
                <a:solidFill>
                  <a:schemeClr val="bg1"/>
                </a:solidFill>
              </a:rPr>
              <a:t>It </a:t>
            </a:r>
            <a:r>
              <a:rPr lang="fr-FR" sz="1600" dirty="0" err="1">
                <a:solidFill>
                  <a:schemeClr val="bg1"/>
                </a:solidFill>
              </a:rPr>
              <a:t>is</a:t>
            </a:r>
            <a:r>
              <a:rPr lang="fr-FR" sz="1600" dirty="0">
                <a:solidFill>
                  <a:schemeClr val="bg1"/>
                </a:solidFill>
              </a:rPr>
              <a:t> </a:t>
            </a:r>
            <a:r>
              <a:rPr lang="fr-FR" sz="1600" dirty="0" err="1">
                <a:solidFill>
                  <a:schemeClr val="bg1"/>
                </a:solidFill>
              </a:rPr>
              <a:t>extacly</a:t>
            </a:r>
            <a:r>
              <a:rPr lang="fr-FR" sz="1600" dirty="0">
                <a:solidFill>
                  <a:schemeClr val="bg1"/>
                </a:solidFill>
              </a:rPr>
              <a:t> the </a:t>
            </a:r>
            <a:r>
              <a:rPr lang="fr-FR" sz="1600" dirty="0" err="1">
                <a:solidFill>
                  <a:schemeClr val="bg1"/>
                </a:solidFill>
              </a:rPr>
              <a:t>same</a:t>
            </a:r>
            <a:r>
              <a:rPr lang="fr-FR" sz="1600" dirty="0">
                <a:solidFill>
                  <a:schemeClr val="bg1"/>
                </a:solidFill>
              </a:rPr>
              <a:t>! (V=0 </a:t>
            </a:r>
            <a:r>
              <a:rPr lang="fr-FR" sz="1600" dirty="0">
                <a:solidFill>
                  <a:schemeClr val="bg1"/>
                </a:solidFill>
                <a:sym typeface="Wingdings" panose="05000000000000000000" pitchFamily="2" charset="2"/>
              </a:rPr>
              <a:t> B=29m)</a:t>
            </a:r>
            <a:endParaRPr lang="fr-FR" sz="1600" dirty="0">
              <a:solidFill>
                <a:schemeClr val="bg1"/>
              </a:solidFill>
            </a:endParaRPr>
          </a:p>
          <a:p>
            <a:r>
              <a:rPr lang="fr-FR" sz="1600" dirty="0">
                <a:solidFill>
                  <a:schemeClr val="bg1"/>
                </a:solidFill>
              </a:rPr>
              <a:t>The </a:t>
            </a:r>
            <a:r>
              <a:rPr lang="fr-FR" sz="1600" dirty="0" err="1">
                <a:solidFill>
                  <a:schemeClr val="bg1"/>
                </a:solidFill>
              </a:rPr>
              <a:t>baseline</a:t>
            </a:r>
            <a:r>
              <a:rPr lang="fr-FR" sz="1600" dirty="0">
                <a:solidFill>
                  <a:schemeClr val="bg1"/>
                </a:solidFill>
              </a:rPr>
              <a:t> </a:t>
            </a:r>
            <a:r>
              <a:rPr lang="fr-FR" sz="1600" dirty="0" err="1">
                <a:solidFill>
                  <a:schemeClr val="bg1"/>
                </a:solidFill>
              </a:rPr>
              <a:t>is</a:t>
            </a:r>
            <a:r>
              <a:rPr lang="fr-FR" sz="1600" dirty="0">
                <a:solidFill>
                  <a:schemeClr val="bg1"/>
                </a:solidFill>
              </a:rPr>
              <a:t> North-South </a:t>
            </a:r>
            <a:r>
              <a:rPr lang="fr-FR" sz="1600" dirty="0" err="1">
                <a:solidFill>
                  <a:schemeClr val="bg1"/>
                </a:solidFill>
              </a:rPr>
              <a:t>oriented</a:t>
            </a:r>
            <a:r>
              <a:rPr lang="fr-FR" sz="1600" dirty="0">
                <a:solidFill>
                  <a:schemeClr val="bg1"/>
                </a:solidFill>
              </a:rPr>
              <a:t> and </a:t>
            </a:r>
            <a:r>
              <a:rPr lang="fr-FR" sz="1600" dirty="0" err="1">
                <a:solidFill>
                  <a:schemeClr val="bg1"/>
                </a:solidFill>
              </a:rPr>
              <a:t>so</a:t>
            </a:r>
            <a:r>
              <a:rPr lang="fr-FR" sz="1600" dirty="0">
                <a:solidFill>
                  <a:schemeClr val="bg1"/>
                </a:solidFill>
              </a:rPr>
              <a:t> </a:t>
            </a:r>
            <a:r>
              <a:rPr lang="fr-FR" sz="1600" dirty="0" err="1">
                <a:solidFill>
                  <a:schemeClr val="bg1"/>
                </a:solidFill>
              </a:rPr>
              <a:t>it</a:t>
            </a:r>
            <a:r>
              <a:rPr lang="fr-FR" sz="1600" dirty="0">
                <a:solidFill>
                  <a:schemeClr val="bg1"/>
                </a:solidFill>
              </a:rPr>
              <a:t> ``</a:t>
            </a:r>
            <a:r>
              <a:rPr lang="fr-FR" sz="1600" dirty="0" err="1">
                <a:solidFill>
                  <a:schemeClr val="bg1"/>
                </a:solidFill>
              </a:rPr>
              <a:t>sees</a:t>
            </a:r>
            <a:r>
              <a:rPr lang="fr-FR" sz="1600" dirty="0">
                <a:solidFill>
                  <a:schemeClr val="bg1"/>
                </a:solidFill>
              </a:rPr>
              <a:t>’’</a:t>
            </a:r>
          </a:p>
          <a:p>
            <a:r>
              <a:rPr lang="fr-FR" sz="1600" dirty="0">
                <a:solidFill>
                  <a:schemeClr val="bg1"/>
                </a:solidFill>
              </a:rPr>
              <a:t>The major-axis of the </a:t>
            </a:r>
            <a:r>
              <a:rPr lang="fr-FR" sz="1600" dirty="0" err="1">
                <a:solidFill>
                  <a:schemeClr val="bg1"/>
                </a:solidFill>
              </a:rPr>
              <a:t>Elongated</a:t>
            </a:r>
            <a:r>
              <a:rPr lang="fr-FR" sz="1600" dirty="0">
                <a:solidFill>
                  <a:schemeClr val="bg1"/>
                </a:solidFill>
              </a:rPr>
              <a:t> </a:t>
            </a:r>
            <a:r>
              <a:rPr lang="fr-FR" sz="1600" dirty="0" err="1">
                <a:solidFill>
                  <a:schemeClr val="bg1"/>
                </a:solidFill>
              </a:rPr>
              <a:t>disk</a:t>
            </a:r>
            <a:endParaRPr lang="en-US" sz="1600" dirty="0">
              <a:solidFill>
                <a:schemeClr val="bg1"/>
              </a:solidFill>
            </a:endParaRPr>
          </a:p>
        </p:txBody>
      </p:sp>
      <p:sp>
        <p:nvSpPr>
          <p:cNvPr id="20" name="Rectangle 19">
            <a:extLst>
              <a:ext uri="{FF2B5EF4-FFF2-40B4-BE49-F238E27FC236}">
                <a16:creationId xmlns:a16="http://schemas.microsoft.com/office/drawing/2014/main" id="{30DD1B66-3661-47D5-88C1-5C4483AD513F}"/>
              </a:ext>
            </a:extLst>
          </p:cNvPr>
          <p:cNvSpPr/>
          <p:nvPr/>
        </p:nvSpPr>
        <p:spPr>
          <a:xfrm>
            <a:off x="129597" y="2225609"/>
            <a:ext cx="4298024" cy="248802"/>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0F9D00C9-E89B-475A-84A3-B486B86E4767}"/>
              </a:ext>
            </a:extLst>
          </p:cNvPr>
          <p:cNvSpPr/>
          <p:nvPr/>
        </p:nvSpPr>
        <p:spPr>
          <a:xfrm>
            <a:off x="129597" y="2462156"/>
            <a:ext cx="4298023" cy="29276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A9105E03-86EF-467B-B7C5-E1F5240C6B36}"/>
              </a:ext>
            </a:extLst>
          </p:cNvPr>
          <p:cNvSpPr/>
          <p:nvPr/>
        </p:nvSpPr>
        <p:spPr>
          <a:xfrm>
            <a:off x="129597" y="2958139"/>
            <a:ext cx="5248519" cy="28474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B3DFC2BA-4449-43B4-9CF0-EB088B3BCD5A}"/>
              </a:ext>
            </a:extLst>
          </p:cNvPr>
          <p:cNvSpPr/>
          <p:nvPr/>
        </p:nvSpPr>
        <p:spPr>
          <a:xfrm>
            <a:off x="129597" y="4204901"/>
            <a:ext cx="5826035" cy="28474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96164E4-CF51-4865-B7E1-ABAC515B617E}"/>
              </a:ext>
            </a:extLst>
          </p:cNvPr>
          <p:cNvSpPr/>
          <p:nvPr/>
        </p:nvSpPr>
        <p:spPr>
          <a:xfrm>
            <a:off x="133151" y="4493994"/>
            <a:ext cx="6123270" cy="23212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6C3FF30E-7A8C-47D5-A8A6-C6E827FC372E}"/>
              </a:ext>
            </a:extLst>
          </p:cNvPr>
          <p:cNvSpPr/>
          <p:nvPr/>
        </p:nvSpPr>
        <p:spPr>
          <a:xfrm>
            <a:off x="116607" y="5860423"/>
            <a:ext cx="6123270" cy="30327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D16F0B1B-0AD3-442D-A169-4B46537696B5}"/>
              </a:ext>
            </a:extLst>
          </p:cNvPr>
          <p:cNvSpPr/>
          <p:nvPr/>
        </p:nvSpPr>
        <p:spPr>
          <a:xfrm>
            <a:off x="7161741" y="1506260"/>
            <a:ext cx="4629665" cy="677667"/>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7" name="Connecteur droit 26">
            <a:extLst>
              <a:ext uri="{FF2B5EF4-FFF2-40B4-BE49-F238E27FC236}">
                <a16:creationId xmlns:a16="http://schemas.microsoft.com/office/drawing/2014/main" id="{231EBD25-7826-4A49-A99B-59F851858211}"/>
              </a:ext>
            </a:extLst>
          </p:cNvPr>
          <p:cNvCxnSpPr>
            <a:cxnSpLocks/>
            <a:stCxn id="20" idx="3"/>
            <a:endCxn id="26" idx="1"/>
          </p:cNvCxnSpPr>
          <p:nvPr/>
        </p:nvCxnSpPr>
        <p:spPr>
          <a:xfrm flipV="1">
            <a:off x="4427621" y="1845094"/>
            <a:ext cx="2734120" cy="50491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605C68A2-F6E6-4328-8D9D-0D0EBF9499A4}"/>
              </a:ext>
            </a:extLst>
          </p:cNvPr>
          <p:cNvSpPr/>
          <p:nvPr/>
        </p:nvSpPr>
        <p:spPr>
          <a:xfrm>
            <a:off x="7150320" y="2319024"/>
            <a:ext cx="4629665" cy="365997"/>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Connecteur droit 28">
            <a:extLst>
              <a:ext uri="{FF2B5EF4-FFF2-40B4-BE49-F238E27FC236}">
                <a16:creationId xmlns:a16="http://schemas.microsoft.com/office/drawing/2014/main" id="{28CA1960-4406-4E7F-A836-23FE29524768}"/>
              </a:ext>
            </a:extLst>
          </p:cNvPr>
          <p:cNvCxnSpPr>
            <a:cxnSpLocks/>
            <a:stCxn id="21" idx="3"/>
            <a:endCxn id="28" idx="1"/>
          </p:cNvCxnSpPr>
          <p:nvPr/>
        </p:nvCxnSpPr>
        <p:spPr>
          <a:xfrm flipV="1">
            <a:off x="4427620" y="2502023"/>
            <a:ext cx="2722700" cy="106517"/>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83A7E1DE-2A81-49FB-B060-675256FE829A}"/>
              </a:ext>
            </a:extLst>
          </p:cNvPr>
          <p:cNvSpPr/>
          <p:nvPr/>
        </p:nvSpPr>
        <p:spPr>
          <a:xfrm>
            <a:off x="7150320" y="2758546"/>
            <a:ext cx="4629665" cy="1257834"/>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Connecteur droit 30">
            <a:extLst>
              <a:ext uri="{FF2B5EF4-FFF2-40B4-BE49-F238E27FC236}">
                <a16:creationId xmlns:a16="http://schemas.microsoft.com/office/drawing/2014/main" id="{23109668-A366-437D-BBC8-BA51A0C981DE}"/>
              </a:ext>
            </a:extLst>
          </p:cNvPr>
          <p:cNvCxnSpPr>
            <a:cxnSpLocks/>
            <a:stCxn id="22" idx="3"/>
            <a:endCxn id="30" idx="1"/>
          </p:cNvCxnSpPr>
          <p:nvPr/>
        </p:nvCxnSpPr>
        <p:spPr>
          <a:xfrm>
            <a:off x="5378116" y="3100513"/>
            <a:ext cx="1772204" cy="28695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562B0C81-C506-4ECC-AC28-B3B7C2B996A3}"/>
              </a:ext>
            </a:extLst>
          </p:cNvPr>
          <p:cNvSpPr/>
          <p:nvPr/>
        </p:nvSpPr>
        <p:spPr>
          <a:xfrm>
            <a:off x="7186866" y="4147987"/>
            <a:ext cx="4629665" cy="754028"/>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3" name="Connecteur droit 32">
            <a:extLst>
              <a:ext uri="{FF2B5EF4-FFF2-40B4-BE49-F238E27FC236}">
                <a16:creationId xmlns:a16="http://schemas.microsoft.com/office/drawing/2014/main" id="{E55A5721-398B-43F3-94D9-A58AF3A9AE6E}"/>
              </a:ext>
            </a:extLst>
          </p:cNvPr>
          <p:cNvCxnSpPr>
            <a:cxnSpLocks/>
            <a:stCxn id="23" idx="3"/>
            <a:endCxn id="32" idx="1"/>
          </p:cNvCxnSpPr>
          <p:nvPr/>
        </p:nvCxnSpPr>
        <p:spPr>
          <a:xfrm>
            <a:off x="5955632" y="4347275"/>
            <a:ext cx="1231234" cy="17772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4" name="Rectangle 33">
            <a:extLst>
              <a:ext uri="{FF2B5EF4-FFF2-40B4-BE49-F238E27FC236}">
                <a16:creationId xmlns:a16="http://schemas.microsoft.com/office/drawing/2014/main" id="{A4859BF8-85F9-401C-92F5-E3F96BBB55EC}"/>
              </a:ext>
            </a:extLst>
          </p:cNvPr>
          <p:cNvSpPr/>
          <p:nvPr/>
        </p:nvSpPr>
        <p:spPr>
          <a:xfrm>
            <a:off x="7187719" y="4998929"/>
            <a:ext cx="4629665" cy="885545"/>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5" name="Connecteur droit 34">
            <a:extLst>
              <a:ext uri="{FF2B5EF4-FFF2-40B4-BE49-F238E27FC236}">
                <a16:creationId xmlns:a16="http://schemas.microsoft.com/office/drawing/2014/main" id="{D46C3149-CF34-43D0-AB0C-9B15D48D4066}"/>
              </a:ext>
            </a:extLst>
          </p:cNvPr>
          <p:cNvCxnSpPr>
            <a:cxnSpLocks/>
            <a:endCxn id="34" idx="1"/>
          </p:cNvCxnSpPr>
          <p:nvPr/>
        </p:nvCxnSpPr>
        <p:spPr>
          <a:xfrm>
            <a:off x="6265856" y="4583904"/>
            <a:ext cx="921863" cy="85779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5DAF7211-4557-490E-BA5F-6511460C7D7D}"/>
              </a:ext>
            </a:extLst>
          </p:cNvPr>
          <p:cNvSpPr/>
          <p:nvPr/>
        </p:nvSpPr>
        <p:spPr>
          <a:xfrm>
            <a:off x="7187719" y="5994552"/>
            <a:ext cx="4629665" cy="353750"/>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7" name="Connecteur droit 36">
            <a:extLst>
              <a:ext uri="{FF2B5EF4-FFF2-40B4-BE49-F238E27FC236}">
                <a16:creationId xmlns:a16="http://schemas.microsoft.com/office/drawing/2014/main" id="{3EBE627B-1B11-4934-A388-11EEC7EA75DB}"/>
              </a:ext>
            </a:extLst>
          </p:cNvPr>
          <p:cNvCxnSpPr>
            <a:cxnSpLocks/>
            <a:stCxn id="25" idx="3"/>
            <a:endCxn id="36" idx="1"/>
          </p:cNvCxnSpPr>
          <p:nvPr/>
        </p:nvCxnSpPr>
        <p:spPr>
          <a:xfrm>
            <a:off x="6239877" y="6012058"/>
            <a:ext cx="947842" cy="15936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8" name="ZoneTexte 37">
            <a:extLst>
              <a:ext uri="{FF2B5EF4-FFF2-40B4-BE49-F238E27FC236}">
                <a16:creationId xmlns:a16="http://schemas.microsoft.com/office/drawing/2014/main" id="{5E275527-E847-4010-9CD3-7295BD21C3DA}"/>
              </a:ext>
            </a:extLst>
          </p:cNvPr>
          <p:cNvSpPr txBox="1"/>
          <p:nvPr/>
        </p:nvSpPr>
        <p:spPr>
          <a:xfrm>
            <a:off x="7263439" y="1601356"/>
            <a:ext cx="4527968" cy="492443"/>
          </a:xfrm>
          <a:prstGeom prst="rect">
            <a:avLst/>
          </a:prstGeom>
          <a:noFill/>
        </p:spPr>
        <p:txBody>
          <a:bodyPr wrap="square" lIns="0" tIns="0" rIns="0" bIns="0" rtlCol="0">
            <a:spAutoFit/>
          </a:bodyPr>
          <a:lstStyle/>
          <a:p>
            <a:pPr algn="ctr"/>
            <a:r>
              <a:rPr lang="fr-FR" sz="1600" dirty="0" err="1">
                <a:solidFill>
                  <a:schemeClr val="bg1"/>
                </a:solidFill>
              </a:rPr>
              <a:t>Twice</a:t>
            </a:r>
            <a:r>
              <a:rPr lang="fr-FR" sz="1600" dirty="0">
                <a:solidFill>
                  <a:schemeClr val="bg1"/>
                </a:solidFill>
              </a:rPr>
              <a:t> as far, i.e., B=58m</a:t>
            </a:r>
          </a:p>
          <a:p>
            <a:r>
              <a:rPr lang="fr-FR" sz="1600" dirty="0" err="1">
                <a:solidFill>
                  <a:schemeClr val="bg1"/>
                </a:solidFill>
              </a:rPr>
              <a:t>Now</a:t>
            </a:r>
            <a:r>
              <a:rPr lang="fr-FR" sz="1600" dirty="0">
                <a:solidFill>
                  <a:schemeClr val="bg1"/>
                </a:solidFill>
              </a:rPr>
              <a:t> the </a:t>
            </a:r>
            <a:r>
              <a:rPr lang="fr-FR" sz="1600" dirty="0" err="1">
                <a:solidFill>
                  <a:schemeClr val="bg1"/>
                </a:solidFill>
              </a:rPr>
              <a:t>baseline</a:t>
            </a:r>
            <a:r>
              <a:rPr lang="fr-FR" sz="1600" dirty="0">
                <a:solidFill>
                  <a:schemeClr val="bg1"/>
                </a:solidFill>
              </a:rPr>
              <a:t> </a:t>
            </a:r>
            <a:r>
              <a:rPr lang="fr-FR" sz="1600" dirty="0" err="1">
                <a:solidFill>
                  <a:schemeClr val="bg1"/>
                </a:solidFill>
              </a:rPr>
              <a:t>is</a:t>
            </a:r>
            <a:r>
              <a:rPr lang="fr-FR" sz="1600" dirty="0">
                <a:solidFill>
                  <a:schemeClr val="bg1"/>
                </a:solidFill>
              </a:rPr>
              <a:t> </a:t>
            </a:r>
            <a:r>
              <a:rPr lang="fr-FR" sz="1600" dirty="0" err="1">
                <a:solidFill>
                  <a:schemeClr val="bg1"/>
                </a:solidFill>
              </a:rPr>
              <a:t>oriented</a:t>
            </a:r>
            <a:r>
              <a:rPr lang="fr-FR" sz="1600" dirty="0">
                <a:solidFill>
                  <a:schemeClr val="bg1"/>
                </a:solidFill>
              </a:rPr>
              <a:t> </a:t>
            </a:r>
            <a:r>
              <a:rPr lang="fr-FR" sz="1600" dirty="0" err="1">
                <a:solidFill>
                  <a:schemeClr val="bg1"/>
                </a:solidFill>
              </a:rPr>
              <a:t>along</a:t>
            </a:r>
            <a:r>
              <a:rPr lang="fr-FR" sz="1600" dirty="0">
                <a:solidFill>
                  <a:schemeClr val="bg1"/>
                </a:solidFill>
              </a:rPr>
              <a:t> the minor-axis</a:t>
            </a:r>
            <a:endParaRPr lang="en-US" sz="1600" dirty="0">
              <a:solidFill>
                <a:schemeClr val="bg1"/>
              </a:solidFill>
            </a:endParaRPr>
          </a:p>
        </p:txBody>
      </p:sp>
      <p:sp>
        <p:nvSpPr>
          <p:cNvPr id="39" name="ZoneTexte 38">
            <a:extLst>
              <a:ext uri="{FF2B5EF4-FFF2-40B4-BE49-F238E27FC236}">
                <a16:creationId xmlns:a16="http://schemas.microsoft.com/office/drawing/2014/main" id="{43BCCDC9-9884-43D3-B57F-388A023542D3}"/>
              </a:ext>
            </a:extLst>
          </p:cNvPr>
          <p:cNvSpPr txBox="1"/>
          <p:nvPr/>
        </p:nvSpPr>
        <p:spPr>
          <a:xfrm>
            <a:off x="7161740" y="2368235"/>
            <a:ext cx="4527968" cy="246221"/>
          </a:xfrm>
          <a:prstGeom prst="rect">
            <a:avLst/>
          </a:prstGeom>
          <a:noFill/>
        </p:spPr>
        <p:txBody>
          <a:bodyPr wrap="square" lIns="0" tIns="0" rIns="0" bIns="0" rtlCol="0">
            <a:spAutoFit/>
          </a:bodyPr>
          <a:lstStyle/>
          <a:p>
            <a:pPr algn="ctr"/>
            <a:r>
              <a:rPr lang="fr-FR" sz="1600" dirty="0">
                <a:solidFill>
                  <a:schemeClr val="bg1"/>
                </a:solidFill>
              </a:rPr>
              <a:t>2mas</a:t>
            </a:r>
            <a:endParaRPr lang="en-US" sz="1600" dirty="0">
              <a:solidFill>
                <a:schemeClr val="bg1"/>
              </a:solidFill>
            </a:endParaRPr>
          </a:p>
        </p:txBody>
      </p:sp>
      <p:sp>
        <p:nvSpPr>
          <p:cNvPr id="40" name="ZoneTexte 39">
            <a:extLst>
              <a:ext uri="{FF2B5EF4-FFF2-40B4-BE49-F238E27FC236}">
                <a16:creationId xmlns:a16="http://schemas.microsoft.com/office/drawing/2014/main" id="{F514E9FC-4A59-4F71-95DF-A2E410497E47}"/>
              </a:ext>
            </a:extLst>
          </p:cNvPr>
          <p:cNvSpPr txBox="1"/>
          <p:nvPr/>
        </p:nvSpPr>
        <p:spPr>
          <a:xfrm>
            <a:off x="7252017" y="2863711"/>
            <a:ext cx="4527968" cy="984885"/>
          </a:xfrm>
          <a:prstGeom prst="rect">
            <a:avLst/>
          </a:prstGeom>
          <a:noFill/>
        </p:spPr>
        <p:txBody>
          <a:bodyPr wrap="square" lIns="0" tIns="0" rIns="0" bIns="0" rtlCol="0">
            <a:spAutoFit/>
          </a:bodyPr>
          <a:lstStyle/>
          <a:p>
            <a:r>
              <a:rPr lang="en-US" sz="1600" dirty="0">
                <a:solidFill>
                  <a:schemeClr val="bg1"/>
                </a:solidFill>
              </a:rPr>
              <a:t>At 45° we found 3.1 mas, an intermediate value between the major and minor axes.</a:t>
            </a:r>
          </a:p>
          <a:p>
            <a:r>
              <a:rPr lang="en-US" sz="1600" dirty="0">
                <a:solidFill>
                  <a:schemeClr val="bg1"/>
                </a:solidFill>
              </a:rPr>
              <a:t>The interferometer only measures extension along the baseline orientation</a:t>
            </a:r>
            <a:endParaRPr lang="en-US" sz="1400" dirty="0">
              <a:solidFill>
                <a:schemeClr val="bg1"/>
              </a:solidFill>
            </a:endParaRPr>
          </a:p>
        </p:txBody>
      </p:sp>
      <p:sp>
        <p:nvSpPr>
          <p:cNvPr id="41" name="ZoneTexte 40">
            <a:extLst>
              <a:ext uri="{FF2B5EF4-FFF2-40B4-BE49-F238E27FC236}">
                <a16:creationId xmlns:a16="http://schemas.microsoft.com/office/drawing/2014/main" id="{2B84C9F8-9D25-4FB2-A349-AE77D652D838}"/>
              </a:ext>
            </a:extLst>
          </p:cNvPr>
          <p:cNvSpPr txBox="1"/>
          <p:nvPr/>
        </p:nvSpPr>
        <p:spPr>
          <a:xfrm>
            <a:off x="7288563" y="4159286"/>
            <a:ext cx="4527968" cy="738664"/>
          </a:xfrm>
          <a:prstGeom prst="rect">
            <a:avLst/>
          </a:prstGeom>
          <a:noFill/>
        </p:spPr>
        <p:txBody>
          <a:bodyPr wrap="square" lIns="0" tIns="0" rIns="0" bIns="0" rtlCol="0">
            <a:spAutoFit/>
          </a:bodyPr>
          <a:lstStyle/>
          <a:p>
            <a:r>
              <a:rPr lang="en-US" sz="1600" dirty="0">
                <a:solidFill>
                  <a:schemeClr val="bg1"/>
                </a:solidFill>
              </a:rPr>
              <a:t>yes, as there is some modulation, minimum is at 50°, which mean the longest dimension (the major axis) has a PA of 50°</a:t>
            </a:r>
            <a:endParaRPr lang="en-US" sz="1400" dirty="0">
              <a:solidFill>
                <a:schemeClr val="bg1"/>
              </a:solidFill>
            </a:endParaRPr>
          </a:p>
        </p:txBody>
      </p:sp>
      <p:sp>
        <p:nvSpPr>
          <p:cNvPr id="42" name="ZoneTexte 41">
            <a:extLst>
              <a:ext uri="{FF2B5EF4-FFF2-40B4-BE49-F238E27FC236}">
                <a16:creationId xmlns:a16="http://schemas.microsoft.com/office/drawing/2014/main" id="{CB742B06-FCAB-4C70-950A-3301FFA28851}"/>
              </a:ext>
            </a:extLst>
          </p:cNvPr>
          <p:cNvSpPr txBox="1"/>
          <p:nvPr/>
        </p:nvSpPr>
        <p:spPr>
          <a:xfrm>
            <a:off x="7238566" y="5054703"/>
            <a:ext cx="4629665" cy="246221"/>
          </a:xfrm>
          <a:prstGeom prst="rect">
            <a:avLst/>
          </a:prstGeom>
          <a:noFill/>
        </p:spPr>
        <p:txBody>
          <a:bodyPr wrap="square" lIns="0" tIns="0" rIns="0" bIns="0" rtlCol="0">
            <a:spAutoFit/>
          </a:bodyPr>
          <a:lstStyle/>
          <a:p>
            <a:r>
              <a:rPr lang="en-US" sz="1600" dirty="0">
                <a:solidFill>
                  <a:schemeClr val="bg1"/>
                </a:solidFill>
              </a:rPr>
              <a:t>Using the FT given in the </a:t>
            </a:r>
            <a:r>
              <a:rPr lang="en-US" sz="1600" dirty="0" err="1">
                <a:solidFill>
                  <a:schemeClr val="bg1"/>
                </a:solidFill>
              </a:rPr>
              <a:t>cheatsheet</a:t>
            </a:r>
            <a:r>
              <a:rPr lang="en-US" sz="1600" dirty="0">
                <a:solidFill>
                  <a:schemeClr val="bg1"/>
                </a:solidFill>
              </a:rPr>
              <a:t> for the Gaussian</a:t>
            </a:r>
            <a:endParaRPr lang="en-US" sz="1400" dirty="0">
              <a:solidFill>
                <a:schemeClr val="bg1"/>
              </a:solidFill>
            </a:endParaRPr>
          </a:p>
        </p:txBody>
      </p:sp>
      <p:sp>
        <p:nvSpPr>
          <p:cNvPr id="43" name="ZoneTexte 42">
            <a:extLst>
              <a:ext uri="{FF2B5EF4-FFF2-40B4-BE49-F238E27FC236}">
                <a16:creationId xmlns:a16="http://schemas.microsoft.com/office/drawing/2014/main" id="{8387DE6C-A27E-4D7E-B873-276803030752}"/>
              </a:ext>
            </a:extLst>
          </p:cNvPr>
          <p:cNvSpPr txBox="1"/>
          <p:nvPr/>
        </p:nvSpPr>
        <p:spPr>
          <a:xfrm>
            <a:off x="7382191" y="6009082"/>
            <a:ext cx="4527968" cy="276999"/>
          </a:xfrm>
          <a:prstGeom prst="rect">
            <a:avLst/>
          </a:prstGeom>
          <a:noFill/>
        </p:spPr>
        <p:txBody>
          <a:bodyPr wrap="square" lIns="0" tIns="0" rIns="0" bIns="0" rtlCol="0">
            <a:spAutoFit/>
          </a:bodyPr>
          <a:lstStyle/>
          <a:p>
            <a:pPr algn="ctr"/>
            <a:r>
              <a:rPr lang="en-US" dirty="0" err="1">
                <a:solidFill>
                  <a:schemeClr val="bg1"/>
                </a:solidFill>
              </a:rPr>
              <a:t>Elong</a:t>
            </a:r>
            <a:r>
              <a:rPr lang="en-US" dirty="0">
                <a:solidFill>
                  <a:schemeClr val="bg1"/>
                </a:solidFill>
              </a:rPr>
              <a:t> = 1 / cos (inclination)</a:t>
            </a:r>
            <a:endParaRPr lang="en-US" sz="1600" dirty="0">
              <a:solidFill>
                <a:schemeClr val="bg1"/>
              </a:solidFill>
            </a:endParaRPr>
          </a:p>
        </p:txBody>
      </p:sp>
      <mc:AlternateContent xmlns:mc="http://schemas.openxmlformats.org/markup-compatibility/2006" xmlns:a14="http://schemas.microsoft.com/office/drawing/2010/main">
        <mc:Choice Requires="a14">
          <p:sp>
            <p:nvSpPr>
              <p:cNvPr id="62" name="ZoneTexte 61">
                <a:extLst>
                  <a:ext uri="{FF2B5EF4-FFF2-40B4-BE49-F238E27FC236}">
                    <a16:creationId xmlns:a16="http://schemas.microsoft.com/office/drawing/2014/main" id="{047795BA-2172-4633-94ED-7509ECAB8329}"/>
                  </a:ext>
                </a:extLst>
              </p:cNvPr>
              <p:cNvSpPr txBox="1"/>
              <p:nvPr/>
            </p:nvSpPr>
            <p:spPr>
              <a:xfrm>
                <a:off x="7550760" y="5395373"/>
                <a:ext cx="4507139" cy="361766"/>
              </a:xfrm>
              <a:prstGeom prst="rect">
                <a:avLst/>
              </a:prstGeom>
              <a:noFill/>
            </p:spPr>
            <p:txBody>
              <a:bodyPr wrap="square" lIns="0" tIns="0" rIns="0" bIns="0" rtlCol="0">
                <a:spAutoFit/>
              </a:bodyPr>
              <a:lstStyle/>
              <a:p>
                <a:r>
                  <a:rPr lang="en-US" sz="1600" dirty="0">
                    <a:solidFill>
                      <a:schemeClr val="bg1"/>
                    </a:solidFill>
                  </a:rPr>
                  <a:t>fwhm</a:t>
                </a:r>
                <a14:m>
                  <m:oMath xmlns:m="http://schemas.openxmlformats.org/officeDocument/2006/math">
                    <m:r>
                      <a:rPr lang="fr-FR" sz="1600" b="0" i="0" smtClean="0">
                        <a:solidFill>
                          <a:schemeClr val="bg1"/>
                        </a:solidFill>
                        <a:latin typeface="Cambria Math" panose="02040503050406030204" pitchFamily="18" charset="0"/>
                      </a:rPr>
                      <m:t> </m:t>
                    </m:r>
                    <m:r>
                      <a:rPr lang="fr-FR" sz="1600" b="0" i="1" smtClean="0">
                        <a:solidFill>
                          <a:schemeClr val="bg1"/>
                        </a:solidFill>
                        <a:latin typeface="Cambria Math" panose="02040503050406030204" pitchFamily="18" charset="0"/>
                      </a:rPr>
                      <m:t>≈</m:t>
                    </m:r>
                    <m:r>
                      <a:rPr lang="fr-FR" sz="1600" b="0" i="0" smtClean="0">
                        <a:solidFill>
                          <a:schemeClr val="bg1"/>
                        </a:solidFill>
                        <a:latin typeface="Cambria Math" panose="02040503050406030204" pitchFamily="18" charset="0"/>
                      </a:rPr>
                      <m:t>1.66</m:t>
                    </m:r>
                    <m:rad>
                      <m:radPr>
                        <m:degHide m:val="on"/>
                        <m:ctrlPr>
                          <a:rPr lang="fr-FR" sz="1600" b="0" i="1" smtClean="0">
                            <a:solidFill>
                              <a:schemeClr val="bg1"/>
                            </a:solidFill>
                            <a:latin typeface="Cambria Math" panose="02040503050406030204" pitchFamily="18" charset="0"/>
                          </a:rPr>
                        </m:ctrlPr>
                      </m:radPr>
                      <m:deg/>
                      <m:e>
                        <m:r>
                          <a:rPr lang="fr-FR" sz="1600" b="0" i="1" smtClean="0">
                            <a:solidFill>
                              <a:schemeClr val="bg1"/>
                            </a:solidFill>
                            <a:latin typeface="Cambria Math" panose="02040503050406030204" pitchFamily="18" charset="0"/>
                          </a:rPr>
                          <m:t>−</m:t>
                        </m:r>
                        <m:r>
                          <a:rPr lang="fr-FR" sz="1600" b="0" i="1" smtClean="0">
                            <a:solidFill>
                              <a:schemeClr val="bg1"/>
                            </a:solidFill>
                            <a:latin typeface="Cambria Math" panose="02040503050406030204" pitchFamily="18" charset="0"/>
                          </a:rPr>
                          <m:t>𝑙𝑛𝑉</m:t>
                        </m:r>
                      </m:e>
                    </m:rad>
                    <m:f>
                      <m:fPr>
                        <m:ctrlPr>
                          <a:rPr lang="en-US" sz="1600" i="1" smtClean="0">
                            <a:solidFill>
                              <a:schemeClr val="bg1"/>
                            </a:solidFill>
                            <a:latin typeface="Cambria Math" panose="02040503050406030204" pitchFamily="18" charset="0"/>
                          </a:rPr>
                        </m:ctrlPr>
                      </m:fPr>
                      <m:num>
                        <m:r>
                          <m:rPr>
                            <m:sty m:val="p"/>
                          </m:rPr>
                          <a:rPr lang="el-GR" sz="1600" i="1" smtClean="0">
                            <a:solidFill>
                              <a:schemeClr val="bg1"/>
                            </a:solidFill>
                            <a:latin typeface="Cambria Math" panose="02040503050406030204" pitchFamily="18" charset="0"/>
                          </a:rPr>
                          <m:t>λ</m:t>
                        </m:r>
                      </m:num>
                      <m:den>
                        <m:r>
                          <m:rPr>
                            <m:sty m:val="p"/>
                          </m:rPr>
                          <a:rPr lang="el-GR" sz="1600" b="0" i="1" smtClean="0">
                            <a:solidFill>
                              <a:schemeClr val="bg1"/>
                            </a:solidFill>
                            <a:latin typeface="Cambria Math" panose="02040503050406030204" pitchFamily="18" charset="0"/>
                          </a:rPr>
                          <m:t>π</m:t>
                        </m:r>
                        <m:r>
                          <a:rPr lang="fr-FR" sz="1600" b="0" i="1" smtClean="0">
                            <a:solidFill>
                              <a:schemeClr val="bg1"/>
                            </a:solidFill>
                            <a:latin typeface="Cambria Math" panose="02040503050406030204" pitchFamily="18" charset="0"/>
                          </a:rPr>
                          <m:t>𝐵</m:t>
                        </m:r>
                      </m:den>
                    </m:f>
                    <m:r>
                      <m:rPr>
                        <m:nor/>
                      </m:rPr>
                      <a:rPr lang="fr-FR" sz="1600" b="0" i="0" smtClean="0">
                        <a:solidFill>
                          <a:schemeClr val="bg1"/>
                        </a:solidFill>
                        <a:latin typeface="Cambria Math" panose="02040503050406030204" pitchFamily="18" charset="0"/>
                      </a:rPr>
                      <m:t> </m:t>
                    </m:r>
                    <m:r>
                      <m:rPr>
                        <m:nor/>
                      </m:rPr>
                      <a:rPr lang="en-US" sz="1600" dirty="0">
                        <a:solidFill>
                          <a:schemeClr val="bg1"/>
                        </a:solidFill>
                        <a:sym typeface="Wingdings" panose="05000000000000000000" pitchFamily="2" charset="2"/>
                      </a:rPr>
                      <m:t></m:t>
                    </m:r>
                    <m:r>
                      <a:rPr lang="fr-FR" sz="1600" b="0" i="1" dirty="0" smtClean="0">
                        <a:solidFill>
                          <a:schemeClr val="bg1"/>
                        </a:solidFill>
                        <a:latin typeface="Cambria Math" panose="02040503050406030204" pitchFamily="18" charset="0"/>
                        <a:sym typeface="Wingdings" panose="05000000000000000000" pitchFamily="2" charset="2"/>
                      </a:rPr>
                      <m:t>  </m:t>
                    </m:r>
                    <m:r>
                      <a:rPr lang="fr-FR" sz="1600" b="0" i="1" smtClean="0">
                        <a:solidFill>
                          <a:schemeClr val="bg1"/>
                        </a:solidFill>
                        <a:latin typeface="Cambria Math" panose="02040503050406030204" pitchFamily="18" charset="0"/>
                      </a:rPr>
                      <m:t>𝑓𝑤h𝑚</m:t>
                    </m:r>
                    <m:r>
                      <a:rPr lang="fr-FR" sz="1600" b="0" i="1" smtClean="0">
                        <a:solidFill>
                          <a:schemeClr val="bg1"/>
                        </a:solidFill>
                        <a:latin typeface="Cambria Math" panose="02040503050406030204" pitchFamily="18" charset="0"/>
                      </a:rPr>
                      <m:t>=1 </m:t>
                    </m:r>
                    <m:r>
                      <m:rPr>
                        <m:sty m:val="p"/>
                      </m:rPr>
                      <a:rPr lang="fr-FR" sz="1600" b="0" i="0" smtClean="0">
                        <a:solidFill>
                          <a:schemeClr val="bg1"/>
                        </a:solidFill>
                        <a:latin typeface="Cambria Math" panose="02040503050406030204" pitchFamily="18" charset="0"/>
                      </a:rPr>
                      <m:t>and</m:t>
                    </m:r>
                    <m:r>
                      <a:rPr lang="fr-FR" sz="1600" b="0" i="1" smtClean="0">
                        <a:solidFill>
                          <a:schemeClr val="bg1"/>
                        </a:solidFill>
                        <a:latin typeface="Cambria Math" panose="02040503050406030204" pitchFamily="18" charset="0"/>
                      </a:rPr>
                      <m:t>  0.5</m:t>
                    </m:r>
                  </m:oMath>
                </a14:m>
                <a:endParaRPr lang="en-US" sz="1600" dirty="0">
                  <a:solidFill>
                    <a:schemeClr val="bg1"/>
                  </a:solidFill>
                </a:endParaRPr>
              </a:p>
            </p:txBody>
          </p:sp>
        </mc:Choice>
        <mc:Fallback xmlns="">
          <p:sp>
            <p:nvSpPr>
              <p:cNvPr id="62" name="ZoneTexte 61">
                <a:extLst>
                  <a:ext uri="{FF2B5EF4-FFF2-40B4-BE49-F238E27FC236}">
                    <a16:creationId xmlns:a16="http://schemas.microsoft.com/office/drawing/2014/main" id="{047795BA-2172-4633-94ED-7509ECAB8329}"/>
                  </a:ext>
                </a:extLst>
              </p:cNvPr>
              <p:cNvSpPr txBox="1">
                <a:spLocks noRot="1" noChangeAspect="1" noMove="1" noResize="1" noEditPoints="1" noAdjustHandles="1" noChangeArrowheads="1" noChangeShapeType="1" noTextEdit="1"/>
              </p:cNvSpPr>
              <p:nvPr/>
            </p:nvSpPr>
            <p:spPr>
              <a:xfrm>
                <a:off x="7550760" y="5395373"/>
                <a:ext cx="4507139" cy="361766"/>
              </a:xfrm>
              <a:prstGeom prst="rect">
                <a:avLst/>
              </a:prstGeom>
              <a:blipFill>
                <a:blip r:embed="rId4"/>
                <a:stretch>
                  <a:fillRect l="-2842" b="-22034"/>
                </a:stretch>
              </a:blipFill>
            </p:spPr>
            <p:txBody>
              <a:bodyPr/>
              <a:lstStyle/>
              <a:p>
                <a:r>
                  <a:rPr lang="en-US">
                    <a:noFill/>
                  </a:rPr>
                  <a:t> </a:t>
                </a:r>
              </a:p>
            </p:txBody>
          </p:sp>
        </mc:Fallback>
      </mc:AlternateContent>
    </p:spTree>
    <p:extLst>
      <p:ext uri="{BB962C8B-B14F-4D97-AF65-F5344CB8AC3E}">
        <p14:creationId xmlns:p14="http://schemas.microsoft.com/office/powerpoint/2010/main" val="93057649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BC097F76-73E9-4ACB-896D-86188A03FEBB}"/>
              </a:ext>
            </a:extLst>
          </p:cNvPr>
          <p:cNvPicPr>
            <a:picLocks noChangeAspect="1"/>
          </p:cNvPicPr>
          <p:nvPr/>
        </p:nvPicPr>
        <p:blipFill>
          <a:blip r:embed="rId2"/>
          <a:stretch>
            <a:fillRect/>
          </a:stretch>
        </p:blipFill>
        <p:spPr>
          <a:xfrm>
            <a:off x="116608" y="1786439"/>
            <a:ext cx="6414858" cy="4707362"/>
          </a:xfrm>
          <a:prstGeom prst="rect">
            <a:avLst/>
          </a:prstGeom>
        </p:spPr>
      </p:pic>
      <p:pic>
        <p:nvPicPr>
          <p:cNvPr id="8" name="Image 7">
            <a:extLst>
              <a:ext uri="{FF2B5EF4-FFF2-40B4-BE49-F238E27FC236}">
                <a16:creationId xmlns:a16="http://schemas.microsoft.com/office/drawing/2014/main" id="{67C1335C-30FF-484E-934C-B47271FD0C53}"/>
              </a:ext>
            </a:extLst>
          </p:cNvPr>
          <p:cNvPicPr>
            <a:picLocks noChangeAspect="1"/>
          </p:cNvPicPr>
          <p:nvPr/>
        </p:nvPicPr>
        <p:blipFill>
          <a:blip r:embed="rId3"/>
          <a:stretch>
            <a:fillRect/>
          </a:stretch>
        </p:blipFill>
        <p:spPr>
          <a:xfrm>
            <a:off x="129598" y="424667"/>
            <a:ext cx="6408802" cy="1295306"/>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13" name="Rectangle 12">
            <a:extLst>
              <a:ext uri="{FF2B5EF4-FFF2-40B4-BE49-F238E27FC236}">
                <a16:creationId xmlns:a16="http://schemas.microsoft.com/office/drawing/2014/main" id="{3D6F7337-624F-4FB4-BAB7-9DF13B118AD7}"/>
              </a:ext>
            </a:extLst>
          </p:cNvPr>
          <p:cNvSpPr/>
          <p:nvPr/>
        </p:nvSpPr>
        <p:spPr>
          <a:xfrm>
            <a:off x="7161741" y="614974"/>
            <a:ext cx="4629665" cy="79702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E213F9BC-4336-458A-A9D7-A15652A95F1B}"/>
              </a:ext>
            </a:extLst>
          </p:cNvPr>
          <p:cNvSpPr/>
          <p:nvPr/>
        </p:nvSpPr>
        <p:spPr>
          <a:xfrm>
            <a:off x="129598" y="1775991"/>
            <a:ext cx="5741813" cy="30327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Connecteur droit 14">
            <a:extLst>
              <a:ext uri="{FF2B5EF4-FFF2-40B4-BE49-F238E27FC236}">
                <a16:creationId xmlns:a16="http://schemas.microsoft.com/office/drawing/2014/main" id="{CF41E7BC-BEC5-42B6-956B-9BDC32A65F75}"/>
              </a:ext>
            </a:extLst>
          </p:cNvPr>
          <p:cNvCxnSpPr>
            <a:cxnSpLocks/>
            <a:stCxn id="14" idx="3"/>
            <a:endCxn id="13" idx="1"/>
          </p:cNvCxnSpPr>
          <p:nvPr/>
        </p:nvCxnSpPr>
        <p:spPr>
          <a:xfrm flipV="1">
            <a:off x="5871411" y="1013487"/>
            <a:ext cx="1290330" cy="91413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9" name="ZoneTexte 18">
            <a:extLst>
              <a:ext uri="{FF2B5EF4-FFF2-40B4-BE49-F238E27FC236}">
                <a16:creationId xmlns:a16="http://schemas.microsoft.com/office/drawing/2014/main" id="{8D28B7EC-C755-47BC-8996-80583E080583}"/>
              </a:ext>
            </a:extLst>
          </p:cNvPr>
          <p:cNvSpPr txBox="1"/>
          <p:nvPr/>
        </p:nvSpPr>
        <p:spPr>
          <a:xfrm>
            <a:off x="7263439" y="688586"/>
            <a:ext cx="4527968" cy="738664"/>
          </a:xfrm>
          <a:prstGeom prst="rect">
            <a:avLst/>
          </a:prstGeom>
          <a:noFill/>
        </p:spPr>
        <p:txBody>
          <a:bodyPr wrap="square" lIns="0" tIns="0" rIns="0" bIns="0" rtlCol="0">
            <a:spAutoFit/>
          </a:bodyPr>
          <a:lstStyle/>
          <a:p>
            <a:r>
              <a:rPr lang="fr-FR" sz="1600" dirty="0">
                <a:solidFill>
                  <a:schemeClr val="bg1"/>
                </a:solidFill>
              </a:rPr>
              <a:t>It </a:t>
            </a:r>
            <a:r>
              <a:rPr lang="fr-FR" sz="1600" dirty="0" err="1">
                <a:solidFill>
                  <a:schemeClr val="bg1"/>
                </a:solidFill>
              </a:rPr>
              <a:t>is</a:t>
            </a:r>
            <a:r>
              <a:rPr lang="fr-FR" sz="1600" dirty="0">
                <a:solidFill>
                  <a:schemeClr val="bg1"/>
                </a:solidFill>
              </a:rPr>
              <a:t> </a:t>
            </a:r>
            <a:r>
              <a:rPr lang="fr-FR" sz="1600" dirty="0" err="1">
                <a:solidFill>
                  <a:schemeClr val="bg1"/>
                </a:solidFill>
              </a:rPr>
              <a:t>extacly</a:t>
            </a:r>
            <a:r>
              <a:rPr lang="fr-FR" sz="1600" dirty="0">
                <a:solidFill>
                  <a:schemeClr val="bg1"/>
                </a:solidFill>
              </a:rPr>
              <a:t> the </a:t>
            </a:r>
            <a:r>
              <a:rPr lang="fr-FR" sz="1600" dirty="0" err="1">
                <a:solidFill>
                  <a:schemeClr val="bg1"/>
                </a:solidFill>
              </a:rPr>
              <a:t>same</a:t>
            </a:r>
            <a:r>
              <a:rPr lang="fr-FR" sz="1600" dirty="0">
                <a:solidFill>
                  <a:schemeClr val="bg1"/>
                </a:solidFill>
              </a:rPr>
              <a:t>! (V=0 </a:t>
            </a:r>
            <a:r>
              <a:rPr lang="fr-FR" sz="1600" dirty="0">
                <a:solidFill>
                  <a:schemeClr val="bg1"/>
                </a:solidFill>
                <a:sym typeface="Wingdings" panose="05000000000000000000" pitchFamily="2" charset="2"/>
              </a:rPr>
              <a:t> B=29m)</a:t>
            </a:r>
            <a:endParaRPr lang="fr-FR" sz="1600" dirty="0">
              <a:solidFill>
                <a:schemeClr val="bg1"/>
              </a:solidFill>
            </a:endParaRPr>
          </a:p>
          <a:p>
            <a:r>
              <a:rPr lang="fr-FR" sz="1600" dirty="0">
                <a:solidFill>
                  <a:schemeClr val="bg1"/>
                </a:solidFill>
              </a:rPr>
              <a:t>The </a:t>
            </a:r>
            <a:r>
              <a:rPr lang="fr-FR" sz="1600" dirty="0" err="1">
                <a:solidFill>
                  <a:schemeClr val="bg1"/>
                </a:solidFill>
              </a:rPr>
              <a:t>baseline</a:t>
            </a:r>
            <a:r>
              <a:rPr lang="fr-FR" sz="1600" dirty="0">
                <a:solidFill>
                  <a:schemeClr val="bg1"/>
                </a:solidFill>
              </a:rPr>
              <a:t> </a:t>
            </a:r>
            <a:r>
              <a:rPr lang="fr-FR" sz="1600" dirty="0" err="1">
                <a:solidFill>
                  <a:schemeClr val="bg1"/>
                </a:solidFill>
              </a:rPr>
              <a:t>is</a:t>
            </a:r>
            <a:r>
              <a:rPr lang="fr-FR" sz="1600" dirty="0">
                <a:solidFill>
                  <a:schemeClr val="bg1"/>
                </a:solidFill>
              </a:rPr>
              <a:t> North-South </a:t>
            </a:r>
            <a:r>
              <a:rPr lang="fr-FR" sz="1600" dirty="0" err="1">
                <a:solidFill>
                  <a:schemeClr val="bg1"/>
                </a:solidFill>
              </a:rPr>
              <a:t>oriented</a:t>
            </a:r>
            <a:r>
              <a:rPr lang="fr-FR" sz="1600" dirty="0">
                <a:solidFill>
                  <a:schemeClr val="bg1"/>
                </a:solidFill>
              </a:rPr>
              <a:t> and </a:t>
            </a:r>
            <a:r>
              <a:rPr lang="fr-FR" sz="1600" dirty="0" err="1">
                <a:solidFill>
                  <a:schemeClr val="bg1"/>
                </a:solidFill>
              </a:rPr>
              <a:t>so</a:t>
            </a:r>
            <a:r>
              <a:rPr lang="fr-FR" sz="1600" dirty="0">
                <a:solidFill>
                  <a:schemeClr val="bg1"/>
                </a:solidFill>
              </a:rPr>
              <a:t> </a:t>
            </a:r>
            <a:r>
              <a:rPr lang="fr-FR" sz="1600" dirty="0" err="1">
                <a:solidFill>
                  <a:schemeClr val="bg1"/>
                </a:solidFill>
              </a:rPr>
              <a:t>it</a:t>
            </a:r>
            <a:r>
              <a:rPr lang="fr-FR" sz="1600" dirty="0">
                <a:solidFill>
                  <a:schemeClr val="bg1"/>
                </a:solidFill>
              </a:rPr>
              <a:t> ``</a:t>
            </a:r>
            <a:r>
              <a:rPr lang="fr-FR" sz="1600" dirty="0" err="1">
                <a:solidFill>
                  <a:schemeClr val="bg1"/>
                </a:solidFill>
              </a:rPr>
              <a:t>sees</a:t>
            </a:r>
            <a:r>
              <a:rPr lang="fr-FR" sz="1600" dirty="0">
                <a:solidFill>
                  <a:schemeClr val="bg1"/>
                </a:solidFill>
              </a:rPr>
              <a:t>’’</a:t>
            </a:r>
          </a:p>
          <a:p>
            <a:r>
              <a:rPr lang="fr-FR" sz="1600" dirty="0">
                <a:solidFill>
                  <a:schemeClr val="bg1"/>
                </a:solidFill>
              </a:rPr>
              <a:t>The major-axis of the </a:t>
            </a:r>
            <a:r>
              <a:rPr lang="fr-FR" sz="1600" dirty="0" err="1">
                <a:solidFill>
                  <a:schemeClr val="bg1"/>
                </a:solidFill>
              </a:rPr>
              <a:t>Elongated</a:t>
            </a:r>
            <a:r>
              <a:rPr lang="fr-FR" sz="1600" dirty="0">
                <a:solidFill>
                  <a:schemeClr val="bg1"/>
                </a:solidFill>
              </a:rPr>
              <a:t> </a:t>
            </a:r>
            <a:r>
              <a:rPr lang="fr-FR" sz="1600" dirty="0" err="1">
                <a:solidFill>
                  <a:schemeClr val="bg1"/>
                </a:solidFill>
              </a:rPr>
              <a:t>disk</a:t>
            </a:r>
            <a:endParaRPr lang="en-US" sz="1600" dirty="0">
              <a:solidFill>
                <a:schemeClr val="bg1"/>
              </a:solidFill>
            </a:endParaRPr>
          </a:p>
        </p:txBody>
      </p:sp>
      <p:sp>
        <p:nvSpPr>
          <p:cNvPr id="20" name="Rectangle 19">
            <a:extLst>
              <a:ext uri="{FF2B5EF4-FFF2-40B4-BE49-F238E27FC236}">
                <a16:creationId xmlns:a16="http://schemas.microsoft.com/office/drawing/2014/main" id="{30DD1B66-3661-47D5-88C1-5C4483AD513F}"/>
              </a:ext>
            </a:extLst>
          </p:cNvPr>
          <p:cNvSpPr/>
          <p:nvPr/>
        </p:nvSpPr>
        <p:spPr>
          <a:xfrm>
            <a:off x="129597" y="2225609"/>
            <a:ext cx="4298024" cy="248802"/>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0F9D00C9-E89B-475A-84A3-B486B86E4767}"/>
              </a:ext>
            </a:extLst>
          </p:cNvPr>
          <p:cNvSpPr/>
          <p:nvPr/>
        </p:nvSpPr>
        <p:spPr>
          <a:xfrm>
            <a:off x="129597" y="2462156"/>
            <a:ext cx="4298023" cy="29276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A9105E03-86EF-467B-B7C5-E1F5240C6B36}"/>
              </a:ext>
            </a:extLst>
          </p:cNvPr>
          <p:cNvSpPr/>
          <p:nvPr/>
        </p:nvSpPr>
        <p:spPr>
          <a:xfrm>
            <a:off x="129597" y="2958139"/>
            <a:ext cx="5248519" cy="28474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B3DFC2BA-4449-43B4-9CF0-EB088B3BCD5A}"/>
              </a:ext>
            </a:extLst>
          </p:cNvPr>
          <p:cNvSpPr/>
          <p:nvPr/>
        </p:nvSpPr>
        <p:spPr>
          <a:xfrm>
            <a:off x="129597" y="4204901"/>
            <a:ext cx="5826035" cy="28474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96164E4-CF51-4865-B7E1-ABAC515B617E}"/>
              </a:ext>
            </a:extLst>
          </p:cNvPr>
          <p:cNvSpPr/>
          <p:nvPr/>
        </p:nvSpPr>
        <p:spPr>
          <a:xfrm>
            <a:off x="133151" y="4493994"/>
            <a:ext cx="6123270" cy="23212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6C3FF30E-7A8C-47D5-A8A6-C6E827FC372E}"/>
              </a:ext>
            </a:extLst>
          </p:cNvPr>
          <p:cNvSpPr/>
          <p:nvPr/>
        </p:nvSpPr>
        <p:spPr>
          <a:xfrm>
            <a:off x="116607" y="5860423"/>
            <a:ext cx="6123270" cy="30327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D16F0B1B-0AD3-442D-A169-4B46537696B5}"/>
              </a:ext>
            </a:extLst>
          </p:cNvPr>
          <p:cNvSpPr/>
          <p:nvPr/>
        </p:nvSpPr>
        <p:spPr>
          <a:xfrm>
            <a:off x="7161741" y="1506260"/>
            <a:ext cx="4629665" cy="677667"/>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7" name="Connecteur droit 26">
            <a:extLst>
              <a:ext uri="{FF2B5EF4-FFF2-40B4-BE49-F238E27FC236}">
                <a16:creationId xmlns:a16="http://schemas.microsoft.com/office/drawing/2014/main" id="{231EBD25-7826-4A49-A99B-59F851858211}"/>
              </a:ext>
            </a:extLst>
          </p:cNvPr>
          <p:cNvCxnSpPr>
            <a:cxnSpLocks/>
            <a:stCxn id="20" idx="3"/>
            <a:endCxn id="26" idx="1"/>
          </p:cNvCxnSpPr>
          <p:nvPr/>
        </p:nvCxnSpPr>
        <p:spPr>
          <a:xfrm flipV="1">
            <a:off x="4427621" y="1845094"/>
            <a:ext cx="2734120" cy="50491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605C68A2-F6E6-4328-8D9D-0D0EBF9499A4}"/>
              </a:ext>
            </a:extLst>
          </p:cNvPr>
          <p:cNvSpPr/>
          <p:nvPr/>
        </p:nvSpPr>
        <p:spPr>
          <a:xfrm>
            <a:off x="7150320" y="2319024"/>
            <a:ext cx="4629665" cy="365997"/>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Connecteur droit 28">
            <a:extLst>
              <a:ext uri="{FF2B5EF4-FFF2-40B4-BE49-F238E27FC236}">
                <a16:creationId xmlns:a16="http://schemas.microsoft.com/office/drawing/2014/main" id="{28CA1960-4406-4E7F-A836-23FE29524768}"/>
              </a:ext>
            </a:extLst>
          </p:cNvPr>
          <p:cNvCxnSpPr>
            <a:cxnSpLocks/>
            <a:stCxn id="21" idx="3"/>
            <a:endCxn id="28" idx="1"/>
          </p:cNvCxnSpPr>
          <p:nvPr/>
        </p:nvCxnSpPr>
        <p:spPr>
          <a:xfrm flipV="1">
            <a:off x="4427620" y="2502023"/>
            <a:ext cx="2722700" cy="106517"/>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83A7E1DE-2A81-49FB-B060-675256FE829A}"/>
              </a:ext>
            </a:extLst>
          </p:cNvPr>
          <p:cNvSpPr/>
          <p:nvPr/>
        </p:nvSpPr>
        <p:spPr>
          <a:xfrm>
            <a:off x="7150320" y="2758546"/>
            <a:ext cx="4629665" cy="1257834"/>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Connecteur droit 30">
            <a:extLst>
              <a:ext uri="{FF2B5EF4-FFF2-40B4-BE49-F238E27FC236}">
                <a16:creationId xmlns:a16="http://schemas.microsoft.com/office/drawing/2014/main" id="{23109668-A366-437D-BBC8-BA51A0C981DE}"/>
              </a:ext>
            </a:extLst>
          </p:cNvPr>
          <p:cNvCxnSpPr>
            <a:cxnSpLocks/>
            <a:stCxn id="22" idx="3"/>
            <a:endCxn id="30" idx="1"/>
          </p:cNvCxnSpPr>
          <p:nvPr/>
        </p:nvCxnSpPr>
        <p:spPr>
          <a:xfrm>
            <a:off x="5378116" y="3100513"/>
            <a:ext cx="1772204" cy="28695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562B0C81-C506-4ECC-AC28-B3B7C2B996A3}"/>
              </a:ext>
            </a:extLst>
          </p:cNvPr>
          <p:cNvSpPr/>
          <p:nvPr/>
        </p:nvSpPr>
        <p:spPr>
          <a:xfrm>
            <a:off x="7186866" y="4147987"/>
            <a:ext cx="4629665" cy="754028"/>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3" name="Connecteur droit 32">
            <a:extLst>
              <a:ext uri="{FF2B5EF4-FFF2-40B4-BE49-F238E27FC236}">
                <a16:creationId xmlns:a16="http://schemas.microsoft.com/office/drawing/2014/main" id="{E55A5721-398B-43F3-94D9-A58AF3A9AE6E}"/>
              </a:ext>
            </a:extLst>
          </p:cNvPr>
          <p:cNvCxnSpPr>
            <a:cxnSpLocks/>
            <a:stCxn id="23" idx="3"/>
            <a:endCxn id="32" idx="1"/>
          </p:cNvCxnSpPr>
          <p:nvPr/>
        </p:nvCxnSpPr>
        <p:spPr>
          <a:xfrm>
            <a:off x="5955632" y="4347275"/>
            <a:ext cx="1231234" cy="17772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4" name="Rectangle 33">
            <a:extLst>
              <a:ext uri="{FF2B5EF4-FFF2-40B4-BE49-F238E27FC236}">
                <a16:creationId xmlns:a16="http://schemas.microsoft.com/office/drawing/2014/main" id="{A4859BF8-85F9-401C-92F5-E3F96BBB55EC}"/>
              </a:ext>
            </a:extLst>
          </p:cNvPr>
          <p:cNvSpPr/>
          <p:nvPr/>
        </p:nvSpPr>
        <p:spPr>
          <a:xfrm>
            <a:off x="7187719" y="4998929"/>
            <a:ext cx="4629665" cy="885545"/>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5" name="Connecteur droit 34">
            <a:extLst>
              <a:ext uri="{FF2B5EF4-FFF2-40B4-BE49-F238E27FC236}">
                <a16:creationId xmlns:a16="http://schemas.microsoft.com/office/drawing/2014/main" id="{D46C3149-CF34-43D0-AB0C-9B15D48D4066}"/>
              </a:ext>
            </a:extLst>
          </p:cNvPr>
          <p:cNvCxnSpPr>
            <a:cxnSpLocks/>
            <a:endCxn id="34" idx="1"/>
          </p:cNvCxnSpPr>
          <p:nvPr/>
        </p:nvCxnSpPr>
        <p:spPr>
          <a:xfrm>
            <a:off x="6265856" y="4583904"/>
            <a:ext cx="921863" cy="85779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5DAF7211-4557-490E-BA5F-6511460C7D7D}"/>
              </a:ext>
            </a:extLst>
          </p:cNvPr>
          <p:cNvSpPr/>
          <p:nvPr/>
        </p:nvSpPr>
        <p:spPr>
          <a:xfrm>
            <a:off x="7187719" y="5994552"/>
            <a:ext cx="4629665" cy="353750"/>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7" name="Connecteur droit 36">
            <a:extLst>
              <a:ext uri="{FF2B5EF4-FFF2-40B4-BE49-F238E27FC236}">
                <a16:creationId xmlns:a16="http://schemas.microsoft.com/office/drawing/2014/main" id="{3EBE627B-1B11-4934-A388-11EEC7EA75DB}"/>
              </a:ext>
            </a:extLst>
          </p:cNvPr>
          <p:cNvCxnSpPr>
            <a:cxnSpLocks/>
            <a:stCxn id="25" idx="3"/>
            <a:endCxn id="36" idx="1"/>
          </p:cNvCxnSpPr>
          <p:nvPr/>
        </p:nvCxnSpPr>
        <p:spPr>
          <a:xfrm>
            <a:off x="6239877" y="6012058"/>
            <a:ext cx="947842" cy="15936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8" name="ZoneTexte 37">
            <a:extLst>
              <a:ext uri="{FF2B5EF4-FFF2-40B4-BE49-F238E27FC236}">
                <a16:creationId xmlns:a16="http://schemas.microsoft.com/office/drawing/2014/main" id="{5E275527-E847-4010-9CD3-7295BD21C3DA}"/>
              </a:ext>
            </a:extLst>
          </p:cNvPr>
          <p:cNvSpPr txBox="1"/>
          <p:nvPr/>
        </p:nvSpPr>
        <p:spPr>
          <a:xfrm>
            <a:off x="7263439" y="1601356"/>
            <a:ext cx="4527968" cy="492443"/>
          </a:xfrm>
          <a:prstGeom prst="rect">
            <a:avLst/>
          </a:prstGeom>
          <a:noFill/>
        </p:spPr>
        <p:txBody>
          <a:bodyPr wrap="square" lIns="0" tIns="0" rIns="0" bIns="0" rtlCol="0">
            <a:spAutoFit/>
          </a:bodyPr>
          <a:lstStyle/>
          <a:p>
            <a:pPr algn="ctr"/>
            <a:r>
              <a:rPr lang="fr-FR" sz="1600" dirty="0" err="1">
                <a:solidFill>
                  <a:schemeClr val="bg1"/>
                </a:solidFill>
              </a:rPr>
              <a:t>Twice</a:t>
            </a:r>
            <a:r>
              <a:rPr lang="fr-FR" sz="1600" dirty="0">
                <a:solidFill>
                  <a:schemeClr val="bg1"/>
                </a:solidFill>
              </a:rPr>
              <a:t> as far, i.e., B=58m</a:t>
            </a:r>
          </a:p>
          <a:p>
            <a:r>
              <a:rPr lang="fr-FR" sz="1600" dirty="0" err="1">
                <a:solidFill>
                  <a:schemeClr val="bg1"/>
                </a:solidFill>
              </a:rPr>
              <a:t>Now</a:t>
            </a:r>
            <a:r>
              <a:rPr lang="fr-FR" sz="1600" dirty="0">
                <a:solidFill>
                  <a:schemeClr val="bg1"/>
                </a:solidFill>
              </a:rPr>
              <a:t> the </a:t>
            </a:r>
            <a:r>
              <a:rPr lang="fr-FR" sz="1600" dirty="0" err="1">
                <a:solidFill>
                  <a:schemeClr val="bg1"/>
                </a:solidFill>
              </a:rPr>
              <a:t>baseline</a:t>
            </a:r>
            <a:r>
              <a:rPr lang="fr-FR" sz="1600" dirty="0">
                <a:solidFill>
                  <a:schemeClr val="bg1"/>
                </a:solidFill>
              </a:rPr>
              <a:t> </a:t>
            </a:r>
            <a:r>
              <a:rPr lang="fr-FR" sz="1600" dirty="0" err="1">
                <a:solidFill>
                  <a:schemeClr val="bg1"/>
                </a:solidFill>
              </a:rPr>
              <a:t>is</a:t>
            </a:r>
            <a:r>
              <a:rPr lang="fr-FR" sz="1600" dirty="0">
                <a:solidFill>
                  <a:schemeClr val="bg1"/>
                </a:solidFill>
              </a:rPr>
              <a:t> </a:t>
            </a:r>
            <a:r>
              <a:rPr lang="fr-FR" sz="1600" dirty="0" err="1">
                <a:solidFill>
                  <a:schemeClr val="bg1"/>
                </a:solidFill>
              </a:rPr>
              <a:t>oriented</a:t>
            </a:r>
            <a:r>
              <a:rPr lang="fr-FR" sz="1600" dirty="0">
                <a:solidFill>
                  <a:schemeClr val="bg1"/>
                </a:solidFill>
              </a:rPr>
              <a:t> </a:t>
            </a:r>
            <a:r>
              <a:rPr lang="fr-FR" sz="1600" dirty="0" err="1">
                <a:solidFill>
                  <a:schemeClr val="bg1"/>
                </a:solidFill>
              </a:rPr>
              <a:t>along</a:t>
            </a:r>
            <a:r>
              <a:rPr lang="fr-FR" sz="1600" dirty="0">
                <a:solidFill>
                  <a:schemeClr val="bg1"/>
                </a:solidFill>
              </a:rPr>
              <a:t> the minor-axis</a:t>
            </a:r>
            <a:endParaRPr lang="en-US" sz="1600" dirty="0">
              <a:solidFill>
                <a:schemeClr val="bg1"/>
              </a:solidFill>
            </a:endParaRPr>
          </a:p>
        </p:txBody>
      </p:sp>
      <p:sp>
        <p:nvSpPr>
          <p:cNvPr id="39" name="ZoneTexte 38">
            <a:extLst>
              <a:ext uri="{FF2B5EF4-FFF2-40B4-BE49-F238E27FC236}">
                <a16:creationId xmlns:a16="http://schemas.microsoft.com/office/drawing/2014/main" id="{43BCCDC9-9884-43D3-B57F-388A023542D3}"/>
              </a:ext>
            </a:extLst>
          </p:cNvPr>
          <p:cNvSpPr txBox="1"/>
          <p:nvPr/>
        </p:nvSpPr>
        <p:spPr>
          <a:xfrm>
            <a:off x="7161740" y="2368235"/>
            <a:ext cx="4527968" cy="246221"/>
          </a:xfrm>
          <a:prstGeom prst="rect">
            <a:avLst/>
          </a:prstGeom>
          <a:noFill/>
        </p:spPr>
        <p:txBody>
          <a:bodyPr wrap="square" lIns="0" tIns="0" rIns="0" bIns="0" rtlCol="0">
            <a:spAutoFit/>
          </a:bodyPr>
          <a:lstStyle/>
          <a:p>
            <a:pPr algn="ctr"/>
            <a:r>
              <a:rPr lang="fr-FR" sz="1600" dirty="0">
                <a:solidFill>
                  <a:schemeClr val="bg1"/>
                </a:solidFill>
              </a:rPr>
              <a:t>2mas</a:t>
            </a:r>
            <a:endParaRPr lang="en-US" sz="1600" dirty="0">
              <a:solidFill>
                <a:schemeClr val="bg1"/>
              </a:solidFill>
            </a:endParaRPr>
          </a:p>
        </p:txBody>
      </p:sp>
      <p:sp>
        <p:nvSpPr>
          <p:cNvPr id="40" name="ZoneTexte 39">
            <a:extLst>
              <a:ext uri="{FF2B5EF4-FFF2-40B4-BE49-F238E27FC236}">
                <a16:creationId xmlns:a16="http://schemas.microsoft.com/office/drawing/2014/main" id="{F514E9FC-4A59-4F71-95DF-A2E410497E47}"/>
              </a:ext>
            </a:extLst>
          </p:cNvPr>
          <p:cNvSpPr txBox="1"/>
          <p:nvPr/>
        </p:nvSpPr>
        <p:spPr>
          <a:xfrm>
            <a:off x="7252017" y="2863711"/>
            <a:ext cx="4527968" cy="984885"/>
          </a:xfrm>
          <a:prstGeom prst="rect">
            <a:avLst/>
          </a:prstGeom>
          <a:noFill/>
        </p:spPr>
        <p:txBody>
          <a:bodyPr wrap="square" lIns="0" tIns="0" rIns="0" bIns="0" rtlCol="0">
            <a:spAutoFit/>
          </a:bodyPr>
          <a:lstStyle/>
          <a:p>
            <a:r>
              <a:rPr lang="en-US" sz="1600" dirty="0">
                <a:solidFill>
                  <a:schemeClr val="bg1"/>
                </a:solidFill>
              </a:rPr>
              <a:t>At 45° we found 3.1 mas, an intermediate value between the major and minor axes.</a:t>
            </a:r>
          </a:p>
          <a:p>
            <a:r>
              <a:rPr lang="en-US" sz="1600" dirty="0">
                <a:solidFill>
                  <a:schemeClr val="bg1"/>
                </a:solidFill>
              </a:rPr>
              <a:t>The interferometer only measures extension along the baseline orientation</a:t>
            </a:r>
            <a:endParaRPr lang="en-US" sz="1400" dirty="0">
              <a:solidFill>
                <a:schemeClr val="bg1"/>
              </a:solidFill>
            </a:endParaRPr>
          </a:p>
        </p:txBody>
      </p:sp>
      <p:sp>
        <p:nvSpPr>
          <p:cNvPr id="41" name="ZoneTexte 40">
            <a:extLst>
              <a:ext uri="{FF2B5EF4-FFF2-40B4-BE49-F238E27FC236}">
                <a16:creationId xmlns:a16="http://schemas.microsoft.com/office/drawing/2014/main" id="{2B84C9F8-9D25-4FB2-A349-AE77D652D838}"/>
              </a:ext>
            </a:extLst>
          </p:cNvPr>
          <p:cNvSpPr txBox="1"/>
          <p:nvPr/>
        </p:nvSpPr>
        <p:spPr>
          <a:xfrm>
            <a:off x="7288563" y="4159286"/>
            <a:ext cx="4527968" cy="738664"/>
          </a:xfrm>
          <a:prstGeom prst="rect">
            <a:avLst/>
          </a:prstGeom>
          <a:noFill/>
        </p:spPr>
        <p:txBody>
          <a:bodyPr wrap="square" lIns="0" tIns="0" rIns="0" bIns="0" rtlCol="0">
            <a:spAutoFit/>
          </a:bodyPr>
          <a:lstStyle/>
          <a:p>
            <a:r>
              <a:rPr lang="en-US" sz="1600" dirty="0">
                <a:solidFill>
                  <a:schemeClr val="bg1"/>
                </a:solidFill>
              </a:rPr>
              <a:t>yes, as there is some modulation, minimum is at 50°, which mean the longest dimension (the major axis) has a PA of 50°</a:t>
            </a:r>
            <a:endParaRPr lang="en-US" sz="1400" dirty="0">
              <a:solidFill>
                <a:schemeClr val="bg1"/>
              </a:solidFill>
            </a:endParaRPr>
          </a:p>
        </p:txBody>
      </p:sp>
      <p:sp>
        <p:nvSpPr>
          <p:cNvPr id="42" name="ZoneTexte 41">
            <a:extLst>
              <a:ext uri="{FF2B5EF4-FFF2-40B4-BE49-F238E27FC236}">
                <a16:creationId xmlns:a16="http://schemas.microsoft.com/office/drawing/2014/main" id="{CB742B06-FCAB-4C70-950A-3301FFA28851}"/>
              </a:ext>
            </a:extLst>
          </p:cNvPr>
          <p:cNvSpPr txBox="1"/>
          <p:nvPr/>
        </p:nvSpPr>
        <p:spPr>
          <a:xfrm>
            <a:off x="7238566" y="5054703"/>
            <a:ext cx="4629665" cy="246221"/>
          </a:xfrm>
          <a:prstGeom prst="rect">
            <a:avLst/>
          </a:prstGeom>
          <a:noFill/>
        </p:spPr>
        <p:txBody>
          <a:bodyPr wrap="square" lIns="0" tIns="0" rIns="0" bIns="0" rtlCol="0">
            <a:spAutoFit/>
          </a:bodyPr>
          <a:lstStyle/>
          <a:p>
            <a:r>
              <a:rPr lang="en-US" sz="1600" dirty="0">
                <a:solidFill>
                  <a:schemeClr val="bg1"/>
                </a:solidFill>
              </a:rPr>
              <a:t>Using the FT given in the </a:t>
            </a:r>
            <a:r>
              <a:rPr lang="en-US" sz="1600" dirty="0" err="1">
                <a:solidFill>
                  <a:schemeClr val="bg1"/>
                </a:solidFill>
              </a:rPr>
              <a:t>cheatsheet</a:t>
            </a:r>
            <a:r>
              <a:rPr lang="en-US" sz="1600" dirty="0">
                <a:solidFill>
                  <a:schemeClr val="bg1"/>
                </a:solidFill>
              </a:rPr>
              <a:t> for the Gaussian</a:t>
            </a:r>
            <a:endParaRPr lang="en-US" sz="1400" dirty="0">
              <a:solidFill>
                <a:schemeClr val="bg1"/>
              </a:solidFill>
            </a:endParaRPr>
          </a:p>
        </p:txBody>
      </p:sp>
      <p:sp>
        <p:nvSpPr>
          <p:cNvPr id="43" name="ZoneTexte 42">
            <a:extLst>
              <a:ext uri="{FF2B5EF4-FFF2-40B4-BE49-F238E27FC236}">
                <a16:creationId xmlns:a16="http://schemas.microsoft.com/office/drawing/2014/main" id="{8387DE6C-A27E-4D7E-B873-276803030752}"/>
              </a:ext>
            </a:extLst>
          </p:cNvPr>
          <p:cNvSpPr txBox="1"/>
          <p:nvPr/>
        </p:nvSpPr>
        <p:spPr>
          <a:xfrm>
            <a:off x="7382191" y="6009082"/>
            <a:ext cx="4527968" cy="276999"/>
          </a:xfrm>
          <a:prstGeom prst="rect">
            <a:avLst/>
          </a:prstGeom>
          <a:noFill/>
        </p:spPr>
        <p:txBody>
          <a:bodyPr wrap="square" lIns="0" tIns="0" rIns="0" bIns="0" rtlCol="0">
            <a:spAutoFit/>
          </a:bodyPr>
          <a:lstStyle/>
          <a:p>
            <a:pPr algn="ctr"/>
            <a:r>
              <a:rPr lang="en-US" dirty="0" err="1">
                <a:solidFill>
                  <a:schemeClr val="bg1"/>
                </a:solidFill>
              </a:rPr>
              <a:t>Elong</a:t>
            </a:r>
            <a:r>
              <a:rPr lang="en-US" dirty="0">
                <a:solidFill>
                  <a:schemeClr val="bg1"/>
                </a:solidFill>
              </a:rPr>
              <a:t> = 1 / cos (inclination)</a:t>
            </a:r>
            <a:endParaRPr lang="en-US" sz="1600" dirty="0">
              <a:solidFill>
                <a:schemeClr val="bg1"/>
              </a:solidFill>
            </a:endParaRPr>
          </a:p>
        </p:txBody>
      </p:sp>
      <p:sp>
        <p:nvSpPr>
          <p:cNvPr id="52" name="Rectangle 51">
            <a:extLst>
              <a:ext uri="{FF2B5EF4-FFF2-40B4-BE49-F238E27FC236}">
                <a16:creationId xmlns:a16="http://schemas.microsoft.com/office/drawing/2014/main" id="{A9B10526-2414-4B66-85B4-51F6BD725691}"/>
              </a:ext>
            </a:extLst>
          </p:cNvPr>
          <p:cNvSpPr/>
          <p:nvPr/>
        </p:nvSpPr>
        <p:spPr>
          <a:xfrm>
            <a:off x="129597" y="6147582"/>
            <a:ext cx="6123270" cy="30327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Rectangle 54">
            <a:extLst>
              <a:ext uri="{FF2B5EF4-FFF2-40B4-BE49-F238E27FC236}">
                <a16:creationId xmlns:a16="http://schemas.microsoft.com/office/drawing/2014/main" id="{51909EFE-4ACD-45DB-B752-FAF20459F64A}"/>
              </a:ext>
            </a:extLst>
          </p:cNvPr>
          <p:cNvSpPr/>
          <p:nvPr/>
        </p:nvSpPr>
        <p:spPr>
          <a:xfrm>
            <a:off x="7187720" y="6479909"/>
            <a:ext cx="4629665" cy="277000"/>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6" name="Connecteur droit 55">
            <a:extLst>
              <a:ext uri="{FF2B5EF4-FFF2-40B4-BE49-F238E27FC236}">
                <a16:creationId xmlns:a16="http://schemas.microsoft.com/office/drawing/2014/main" id="{8ECB7776-9608-41C3-AD27-424469851BEF}"/>
              </a:ext>
            </a:extLst>
          </p:cNvPr>
          <p:cNvCxnSpPr>
            <a:cxnSpLocks/>
            <a:endCxn id="55" idx="1"/>
          </p:cNvCxnSpPr>
          <p:nvPr/>
        </p:nvCxnSpPr>
        <p:spPr>
          <a:xfrm>
            <a:off x="6265856" y="6294202"/>
            <a:ext cx="921864" cy="324207"/>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57" name="ZoneTexte 56">
            <a:extLst>
              <a:ext uri="{FF2B5EF4-FFF2-40B4-BE49-F238E27FC236}">
                <a16:creationId xmlns:a16="http://schemas.microsoft.com/office/drawing/2014/main" id="{3D1CF622-EE04-42FF-B0AE-F843673C521A}"/>
              </a:ext>
            </a:extLst>
          </p:cNvPr>
          <p:cNvSpPr txBox="1"/>
          <p:nvPr/>
        </p:nvSpPr>
        <p:spPr>
          <a:xfrm>
            <a:off x="7289417" y="6513140"/>
            <a:ext cx="4527968" cy="246221"/>
          </a:xfrm>
          <a:prstGeom prst="rect">
            <a:avLst/>
          </a:prstGeom>
          <a:noFill/>
        </p:spPr>
        <p:txBody>
          <a:bodyPr wrap="square" lIns="0" tIns="0" rIns="0" bIns="0" rtlCol="0">
            <a:spAutoFit/>
          </a:bodyPr>
          <a:lstStyle/>
          <a:p>
            <a:pPr algn="ctr"/>
            <a:r>
              <a:rPr lang="fr-FR" sz="1600" dirty="0">
                <a:solidFill>
                  <a:schemeClr val="bg1"/>
                </a:solidFill>
              </a:rPr>
              <a:t>60°</a:t>
            </a:r>
            <a:endParaRPr lang="en-US" sz="1600" dirty="0">
              <a:solidFill>
                <a:schemeClr val="bg1"/>
              </a:solidFill>
            </a:endParaRPr>
          </a:p>
        </p:txBody>
      </p:sp>
      <mc:AlternateContent xmlns:mc="http://schemas.openxmlformats.org/markup-compatibility/2006" xmlns:a14="http://schemas.microsoft.com/office/drawing/2010/main">
        <mc:Choice Requires="a14">
          <p:sp>
            <p:nvSpPr>
              <p:cNvPr id="62" name="ZoneTexte 61">
                <a:extLst>
                  <a:ext uri="{FF2B5EF4-FFF2-40B4-BE49-F238E27FC236}">
                    <a16:creationId xmlns:a16="http://schemas.microsoft.com/office/drawing/2014/main" id="{047795BA-2172-4633-94ED-7509ECAB8329}"/>
                  </a:ext>
                </a:extLst>
              </p:cNvPr>
              <p:cNvSpPr txBox="1"/>
              <p:nvPr/>
            </p:nvSpPr>
            <p:spPr>
              <a:xfrm>
                <a:off x="7550760" y="5395373"/>
                <a:ext cx="4507139" cy="361766"/>
              </a:xfrm>
              <a:prstGeom prst="rect">
                <a:avLst/>
              </a:prstGeom>
              <a:noFill/>
            </p:spPr>
            <p:txBody>
              <a:bodyPr wrap="square" lIns="0" tIns="0" rIns="0" bIns="0" rtlCol="0">
                <a:spAutoFit/>
              </a:bodyPr>
              <a:lstStyle/>
              <a:p>
                <a:r>
                  <a:rPr lang="en-US" sz="1600" dirty="0">
                    <a:solidFill>
                      <a:schemeClr val="bg1"/>
                    </a:solidFill>
                  </a:rPr>
                  <a:t>fwhm</a:t>
                </a:r>
                <a14:m>
                  <m:oMath xmlns:m="http://schemas.openxmlformats.org/officeDocument/2006/math">
                    <m:r>
                      <a:rPr lang="fr-FR" sz="1600" b="0" i="0" smtClean="0">
                        <a:solidFill>
                          <a:schemeClr val="bg1"/>
                        </a:solidFill>
                        <a:latin typeface="Cambria Math" panose="02040503050406030204" pitchFamily="18" charset="0"/>
                      </a:rPr>
                      <m:t> </m:t>
                    </m:r>
                    <m:r>
                      <a:rPr lang="fr-FR" sz="1600" b="0" i="1" smtClean="0">
                        <a:solidFill>
                          <a:schemeClr val="bg1"/>
                        </a:solidFill>
                        <a:latin typeface="Cambria Math" panose="02040503050406030204" pitchFamily="18" charset="0"/>
                      </a:rPr>
                      <m:t>≈</m:t>
                    </m:r>
                    <m:r>
                      <a:rPr lang="fr-FR" sz="1600" b="0" i="0" smtClean="0">
                        <a:solidFill>
                          <a:schemeClr val="bg1"/>
                        </a:solidFill>
                        <a:latin typeface="Cambria Math" panose="02040503050406030204" pitchFamily="18" charset="0"/>
                      </a:rPr>
                      <m:t>1.66</m:t>
                    </m:r>
                    <m:rad>
                      <m:radPr>
                        <m:degHide m:val="on"/>
                        <m:ctrlPr>
                          <a:rPr lang="fr-FR" sz="1600" b="0" i="1" smtClean="0">
                            <a:solidFill>
                              <a:schemeClr val="bg1"/>
                            </a:solidFill>
                            <a:latin typeface="Cambria Math" panose="02040503050406030204" pitchFamily="18" charset="0"/>
                          </a:rPr>
                        </m:ctrlPr>
                      </m:radPr>
                      <m:deg/>
                      <m:e>
                        <m:r>
                          <a:rPr lang="fr-FR" sz="1600" b="0" i="1" smtClean="0">
                            <a:solidFill>
                              <a:schemeClr val="bg1"/>
                            </a:solidFill>
                            <a:latin typeface="Cambria Math" panose="02040503050406030204" pitchFamily="18" charset="0"/>
                          </a:rPr>
                          <m:t>−</m:t>
                        </m:r>
                        <m:r>
                          <a:rPr lang="fr-FR" sz="1600" b="0" i="1" smtClean="0">
                            <a:solidFill>
                              <a:schemeClr val="bg1"/>
                            </a:solidFill>
                            <a:latin typeface="Cambria Math" panose="02040503050406030204" pitchFamily="18" charset="0"/>
                          </a:rPr>
                          <m:t>𝑙𝑛𝑉</m:t>
                        </m:r>
                      </m:e>
                    </m:rad>
                    <m:f>
                      <m:fPr>
                        <m:ctrlPr>
                          <a:rPr lang="en-US" sz="1600" i="1" smtClean="0">
                            <a:solidFill>
                              <a:schemeClr val="bg1"/>
                            </a:solidFill>
                            <a:latin typeface="Cambria Math" panose="02040503050406030204" pitchFamily="18" charset="0"/>
                          </a:rPr>
                        </m:ctrlPr>
                      </m:fPr>
                      <m:num>
                        <m:r>
                          <m:rPr>
                            <m:sty m:val="p"/>
                          </m:rPr>
                          <a:rPr lang="el-GR" sz="1600" i="1" smtClean="0">
                            <a:solidFill>
                              <a:schemeClr val="bg1"/>
                            </a:solidFill>
                            <a:latin typeface="Cambria Math" panose="02040503050406030204" pitchFamily="18" charset="0"/>
                          </a:rPr>
                          <m:t>λ</m:t>
                        </m:r>
                      </m:num>
                      <m:den>
                        <m:r>
                          <m:rPr>
                            <m:sty m:val="p"/>
                          </m:rPr>
                          <a:rPr lang="el-GR" sz="1600" b="0" i="1" smtClean="0">
                            <a:solidFill>
                              <a:schemeClr val="bg1"/>
                            </a:solidFill>
                            <a:latin typeface="Cambria Math" panose="02040503050406030204" pitchFamily="18" charset="0"/>
                          </a:rPr>
                          <m:t>π</m:t>
                        </m:r>
                        <m:r>
                          <a:rPr lang="fr-FR" sz="1600" b="0" i="1" smtClean="0">
                            <a:solidFill>
                              <a:schemeClr val="bg1"/>
                            </a:solidFill>
                            <a:latin typeface="Cambria Math" panose="02040503050406030204" pitchFamily="18" charset="0"/>
                          </a:rPr>
                          <m:t>𝐵</m:t>
                        </m:r>
                      </m:den>
                    </m:f>
                    <m:r>
                      <m:rPr>
                        <m:nor/>
                      </m:rPr>
                      <a:rPr lang="fr-FR" sz="1600" b="0" i="0" smtClean="0">
                        <a:solidFill>
                          <a:schemeClr val="bg1"/>
                        </a:solidFill>
                        <a:latin typeface="Cambria Math" panose="02040503050406030204" pitchFamily="18" charset="0"/>
                      </a:rPr>
                      <m:t> </m:t>
                    </m:r>
                    <m:r>
                      <m:rPr>
                        <m:nor/>
                      </m:rPr>
                      <a:rPr lang="en-US" sz="1600" dirty="0">
                        <a:solidFill>
                          <a:schemeClr val="bg1"/>
                        </a:solidFill>
                        <a:sym typeface="Wingdings" panose="05000000000000000000" pitchFamily="2" charset="2"/>
                      </a:rPr>
                      <m:t></m:t>
                    </m:r>
                    <m:r>
                      <a:rPr lang="fr-FR" sz="1600" b="0" i="1" dirty="0" smtClean="0">
                        <a:solidFill>
                          <a:schemeClr val="bg1"/>
                        </a:solidFill>
                        <a:latin typeface="Cambria Math" panose="02040503050406030204" pitchFamily="18" charset="0"/>
                        <a:sym typeface="Wingdings" panose="05000000000000000000" pitchFamily="2" charset="2"/>
                      </a:rPr>
                      <m:t>  </m:t>
                    </m:r>
                    <m:r>
                      <a:rPr lang="fr-FR" sz="1600" b="0" i="1" smtClean="0">
                        <a:solidFill>
                          <a:schemeClr val="bg1"/>
                        </a:solidFill>
                        <a:latin typeface="Cambria Math" panose="02040503050406030204" pitchFamily="18" charset="0"/>
                      </a:rPr>
                      <m:t>𝑓𝑤h𝑚</m:t>
                    </m:r>
                    <m:r>
                      <a:rPr lang="fr-FR" sz="1600" b="0" i="1" smtClean="0">
                        <a:solidFill>
                          <a:schemeClr val="bg1"/>
                        </a:solidFill>
                        <a:latin typeface="Cambria Math" panose="02040503050406030204" pitchFamily="18" charset="0"/>
                      </a:rPr>
                      <m:t>=1 </m:t>
                    </m:r>
                    <m:r>
                      <m:rPr>
                        <m:sty m:val="p"/>
                      </m:rPr>
                      <a:rPr lang="fr-FR" sz="1600" b="0" i="0" smtClean="0">
                        <a:solidFill>
                          <a:schemeClr val="bg1"/>
                        </a:solidFill>
                        <a:latin typeface="Cambria Math" panose="02040503050406030204" pitchFamily="18" charset="0"/>
                      </a:rPr>
                      <m:t>and</m:t>
                    </m:r>
                    <m:r>
                      <a:rPr lang="fr-FR" sz="1600" b="0" i="1" smtClean="0">
                        <a:solidFill>
                          <a:schemeClr val="bg1"/>
                        </a:solidFill>
                        <a:latin typeface="Cambria Math" panose="02040503050406030204" pitchFamily="18" charset="0"/>
                      </a:rPr>
                      <m:t>  0.5</m:t>
                    </m:r>
                  </m:oMath>
                </a14:m>
                <a:endParaRPr lang="en-US" sz="1600" dirty="0">
                  <a:solidFill>
                    <a:schemeClr val="bg1"/>
                  </a:solidFill>
                </a:endParaRPr>
              </a:p>
            </p:txBody>
          </p:sp>
        </mc:Choice>
        <mc:Fallback xmlns="">
          <p:sp>
            <p:nvSpPr>
              <p:cNvPr id="62" name="ZoneTexte 61">
                <a:extLst>
                  <a:ext uri="{FF2B5EF4-FFF2-40B4-BE49-F238E27FC236}">
                    <a16:creationId xmlns:a16="http://schemas.microsoft.com/office/drawing/2014/main" id="{047795BA-2172-4633-94ED-7509ECAB8329}"/>
                  </a:ext>
                </a:extLst>
              </p:cNvPr>
              <p:cNvSpPr txBox="1">
                <a:spLocks noRot="1" noChangeAspect="1" noMove="1" noResize="1" noEditPoints="1" noAdjustHandles="1" noChangeArrowheads="1" noChangeShapeType="1" noTextEdit="1"/>
              </p:cNvSpPr>
              <p:nvPr/>
            </p:nvSpPr>
            <p:spPr>
              <a:xfrm>
                <a:off x="7550760" y="5395373"/>
                <a:ext cx="4507139" cy="361766"/>
              </a:xfrm>
              <a:prstGeom prst="rect">
                <a:avLst/>
              </a:prstGeom>
              <a:blipFill>
                <a:blip r:embed="rId4"/>
                <a:stretch>
                  <a:fillRect l="-2842" b="-22034"/>
                </a:stretch>
              </a:blipFill>
            </p:spPr>
            <p:txBody>
              <a:bodyPr/>
              <a:lstStyle/>
              <a:p>
                <a:r>
                  <a:rPr lang="en-US">
                    <a:noFill/>
                  </a:rPr>
                  <a:t> </a:t>
                </a:r>
              </a:p>
            </p:txBody>
          </p:sp>
        </mc:Fallback>
      </mc:AlternateContent>
    </p:spTree>
    <p:extLst>
      <p:ext uri="{BB962C8B-B14F-4D97-AF65-F5344CB8AC3E}">
        <p14:creationId xmlns:p14="http://schemas.microsoft.com/office/powerpoint/2010/main" val="128419111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6" name="ZoneTexte 5">
            <a:extLst>
              <a:ext uri="{FF2B5EF4-FFF2-40B4-BE49-F238E27FC236}">
                <a16:creationId xmlns:a16="http://schemas.microsoft.com/office/drawing/2014/main" id="{20BA8587-3CBE-46EE-A900-98A9536A1DC9}"/>
              </a:ext>
            </a:extLst>
          </p:cNvPr>
          <p:cNvSpPr txBox="1"/>
          <p:nvPr/>
        </p:nvSpPr>
        <p:spPr>
          <a:xfrm>
            <a:off x="0" y="2959331"/>
            <a:ext cx="11986541" cy="1200329"/>
          </a:xfrm>
          <a:prstGeom prst="rect">
            <a:avLst/>
          </a:prstGeom>
          <a:noFill/>
        </p:spPr>
        <p:txBody>
          <a:bodyPr wrap="square" rtlCol="0">
            <a:spAutoFit/>
          </a:bodyPr>
          <a:lstStyle/>
          <a:p>
            <a:pPr algn="ctr"/>
            <a:r>
              <a:rPr lang="fr-FR" sz="7200" dirty="0">
                <a:solidFill>
                  <a:schemeClr val="bg1"/>
                </a:solidFill>
              </a:rPr>
              <a:t>5 </a:t>
            </a:r>
            <a:r>
              <a:rPr lang="fr-FR" sz="7200" dirty="0" err="1">
                <a:solidFill>
                  <a:schemeClr val="bg1"/>
                </a:solidFill>
              </a:rPr>
              <a:t>Composed</a:t>
            </a:r>
            <a:r>
              <a:rPr lang="fr-FR" sz="7200" dirty="0">
                <a:solidFill>
                  <a:schemeClr val="bg1"/>
                </a:solidFill>
              </a:rPr>
              <a:t> </a:t>
            </a:r>
            <a:r>
              <a:rPr lang="fr-FR" sz="7200" dirty="0" err="1">
                <a:solidFill>
                  <a:schemeClr val="bg1"/>
                </a:solidFill>
              </a:rPr>
              <a:t>models</a:t>
            </a:r>
            <a:endParaRPr lang="fr-FR" sz="7200" dirty="0">
              <a:solidFill>
                <a:schemeClr val="bg1"/>
              </a:solidFill>
            </a:endParaRPr>
          </a:p>
        </p:txBody>
      </p:sp>
    </p:spTree>
    <p:extLst>
      <p:ext uri="{BB962C8B-B14F-4D97-AF65-F5344CB8AC3E}">
        <p14:creationId xmlns:p14="http://schemas.microsoft.com/office/powerpoint/2010/main" val="130541720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150C500A-D117-4E90-9E4E-B34E0540842F}"/>
              </a:ext>
            </a:extLst>
          </p:cNvPr>
          <p:cNvPicPr>
            <a:picLocks noChangeAspect="1"/>
          </p:cNvPicPr>
          <p:nvPr/>
        </p:nvPicPr>
        <p:blipFill rotWithShape="1">
          <a:blip r:embed="rId2"/>
          <a:srcRect b="87071"/>
          <a:stretch/>
        </p:blipFill>
        <p:spPr>
          <a:xfrm>
            <a:off x="129598" y="413378"/>
            <a:ext cx="6077048" cy="368120"/>
          </a:xfrm>
          <a:prstGeom prst="rect">
            <a:avLst/>
          </a:prstGeom>
        </p:spPr>
      </p:pic>
      <p:pic>
        <p:nvPicPr>
          <p:cNvPr id="9" name="Image 8">
            <a:extLst>
              <a:ext uri="{FF2B5EF4-FFF2-40B4-BE49-F238E27FC236}">
                <a16:creationId xmlns:a16="http://schemas.microsoft.com/office/drawing/2014/main" id="{F1007723-8098-4CBE-A44D-2E19F3CD9FA4}"/>
              </a:ext>
            </a:extLst>
          </p:cNvPr>
          <p:cNvPicPr>
            <a:picLocks noChangeAspect="1"/>
          </p:cNvPicPr>
          <p:nvPr/>
        </p:nvPicPr>
        <p:blipFill>
          <a:blip r:embed="rId3"/>
          <a:stretch>
            <a:fillRect/>
          </a:stretch>
        </p:blipFill>
        <p:spPr>
          <a:xfrm>
            <a:off x="129598" y="2244430"/>
            <a:ext cx="6077048" cy="3605819"/>
          </a:xfrm>
          <a:prstGeom prst="rect">
            <a:avLst/>
          </a:prstGeom>
        </p:spPr>
      </p:pic>
      <p:pic>
        <p:nvPicPr>
          <p:cNvPr id="14" name="Image 13">
            <a:extLst>
              <a:ext uri="{FF2B5EF4-FFF2-40B4-BE49-F238E27FC236}">
                <a16:creationId xmlns:a16="http://schemas.microsoft.com/office/drawing/2014/main" id="{FADC6B9B-051D-4777-92B7-098754528AA1}"/>
              </a:ext>
            </a:extLst>
          </p:cNvPr>
          <p:cNvPicPr>
            <a:picLocks noChangeAspect="1"/>
          </p:cNvPicPr>
          <p:nvPr/>
        </p:nvPicPr>
        <p:blipFill rotWithShape="1">
          <a:blip r:embed="rId2"/>
          <a:srcRect t="55489"/>
          <a:stretch/>
        </p:blipFill>
        <p:spPr>
          <a:xfrm>
            <a:off x="129598" y="879306"/>
            <a:ext cx="6077048" cy="1267316"/>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20" name="Rectangle 19">
            <a:extLst>
              <a:ext uri="{FF2B5EF4-FFF2-40B4-BE49-F238E27FC236}">
                <a16:creationId xmlns:a16="http://schemas.microsoft.com/office/drawing/2014/main" id="{F2307590-846C-4A7A-8AB6-710AC66D7D9B}"/>
              </a:ext>
            </a:extLst>
          </p:cNvPr>
          <p:cNvSpPr/>
          <p:nvPr/>
        </p:nvSpPr>
        <p:spPr>
          <a:xfrm>
            <a:off x="129597" y="1831676"/>
            <a:ext cx="5862129" cy="27517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7818534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150C500A-D117-4E90-9E4E-B34E0540842F}"/>
              </a:ext>
            </a:extLst>
          </p:cNvPr>
          <p:cNvPicPr>
            <a:picLocks noChangeAspect="1"/>
          </p:cNvPicPr>
          <p:nvPr/>
        </p:nvPicPr>
        <p:blipFill rotWithShape="1">
          <a:blip r:embed="rId2"/>
          <a:srcRect b="87071"/>
          <a:stretch/>
        </p:blipFill>
        <p:spPr>
          <a:xfrm>
            <a:off x="129598" y="413378"/>
            <a:ext cx="6077048" cy="368120"/>
          </a:xfrm>
          <a:prstGeom prst="rect">
            <a:avLst/>
          </a:prstGeom>
        </p:spPr>
      </p:pic>
      <p:pic>
        <p:nvPicPr>
          <p:cNvPr id="9" name="Image 8">
            <a:extLst>
              <a:ext uri="{FF2B5EF4-FFF2-40B4-BE49-F238E27FC236}">
                <a16:creationId xmlns:a16="http://schemas.microsoft.com/office/drawing/2014/main" id="{F1007723-8098-4CBE-A44D-2E19F3CD9FA4}"/>
              </a:ext>
            </a:extLst>
          </p:cNvPr>
          <p:cNvPicPr>
            <a:picLocks noChangeAspect="1"/>
          </p:cNvPicPr>
          <p:nvPr/>
        </p:nvPicPr>
        <p:blipFill>
          <a:blip r:embed="rId3"/>
          <a:stretch>
            <a:fillRect/>
          </a:stretch>
        </p:blipFill>
        <p:spPr>
          <a:xfrm>
            <a:off x="129598" y="2244430"/>
            <a:ext cx="6077048" cy="3605819"/>
          </a:xfrm>
          <a:prstGeom prst="rect">
            <a:avLst/>
          </a:prstGeom>
        </p:spPr>
      </p:pic>
      <p:pic>
        <p:nvPicPr>
          <p:cNvPr id="14" name="Image 13">
            <a:extLst>
              <a:ext uri="{FF2B5EF4-FFF2-40B4-BE49-F238E27FC236}">
                <a16:creationId xmlns:a16="http://schemas.microsoft.com/office/drawing/2014/main" id="{FADC6B9B-051D-4777-92B7-098754528AA1}"/>
              </a:ext>
            </a:extLst>
          </p:cNvPr>
          <p:cNvPicPr>
            <a:picLocks noChangeAspect="1"/>
          </p:cNvPicPr>
          <p:nvPr/>
        </p:nvPicPr>
        <p:blipFill rotWithShape="1">
          <a:blip r:embed="rId2"/>
          <a:srcRect t="55489"/>
          <a:stretch/>
        </p:blipFill>
        <p:spPr>
          <a:xfrm>
            <a:off x="129598" y="879306"/>
            <a:ext cx="6077048" cy="1267316"/>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19" name="Rectangle 18">
            <a:extLst>
              <a:ext uri="{FF2B5EF4-FFF2-40B4-BE49-F238E27FC236}">
                <a16:creationId xmlns:a16="http://schemas.microsoft.com/office/drawing/2014/main" id="{8F273100-72F3-4252-99A3-3154403AEB3B}"/>
              </a:ext>
            </a:extLst>
          </p:cNvPr>
          <p:cNvSpPr/>
          <p:nvPr/>
        </p:nvSpPr>
        <p:spPr>
          <a:xfrm>
            <a:off x="7161741" y="614974"/>
            <a:ext cx="4629665" cy="838718"/>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F2307590-846C-4A7A-8AB6-710AC66D7D9B}"/>
              </a:ext>
            </a:extLst>
          </p:cNvPr>
          <p:cNvSpPr/>
          <p:nvPr/>
        </p:nvSpPr>
        <p:spPr>
          <a:xfrm>
            <a:off x="129597" y="1831676"/>
            <a:ext cx="5862129" cy="27517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Connecteur droit 20">
            <a:extLst>
              <a:ext uri="{FF2B5EF4-FFF2-40B4-BE49-F238E27FC236}">
                <a16:creationId xmlns:a16="http://schemas.microsoft.com/office/drawing/2014/main" id="{245D2978-CDCC-46D9-BECC-26E5D03CE9CC}"/>
              </a:ext>
            </a:extLst>
          </p:cNvPr>
          <p:cNvCxnSpPr>
            <a:cxnSpLocks/>
            <a:stCxn id="20" idx="3"/>
            <a:endCxn id="19" idx="1"/>
          </p:cNvCxnSpPr>
          <p:nvPr/>
        </p:nvCxnSpPr>
        <p:spPr>
          <a:xfrm flipV="1">
            <a:off x="5991726" y="1034333"/>
            <a:ext cx="1170015" cy="93492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2" name="ZoneTexte 21">
            <a:extLst>
              <a:ext uri="{FF2B5EF4-FFF2-40B4-BE49-F238E27FC236}">
                <a16:creationId xmlns:a16="http://schemas.microsoft.com/office/drawing/2014/main" id="{47CF1E08-EA84-4544-9A3A-0BB1C1679C59}"/>
              </a:ext>
            </a:extLst>
          </p:cNvPr>
          <p:cNvSpPr txBox="1"/>
          <p:nvPr/>
        </p:nvSpPr>
        <p:spPr>
          <a:xfrm>
            <a:off x="7212589" y="686262"/>
            <a:ext cx="4441855" cy="769441"/>
          </a:xfrm>
          <a:prstGeom prst="rect">
            <a:avLst/>
          </a:prstGeom>
          <a:noFill/>
        </p:spPr>
        <p:txBody>
          <a:bodyPr wrap="square" lIns="0" tIns="0" rIns="0" bIns="0" rtlCol="0">
            <a:spAutoFit/>
          </a:bodyPr>
          <a:lstStyle/>
          <a:p>
            <a:pPr algn="just"/>
            <a:r>
              <a:rPr lang="en-US" sz="1600" dirty="0">
                <a:solidFill>
                  <a:schemeClr val="bg1"/>
                </a:solidFill>
              </a:rPr>
              <a:t>The Fourier transform of a weighted sum of functions is the weighted sum of their respective Fourier transforms</a:t>
            </a:r>
            <a:r>
              <a:rPr lang="en-US" dirty="0">
                <a:solidFill>
                  <a:schemeClr val="bg1"/>
                </a:solidFill>
              </a:rPr>
              <a:t>.</a:t>
            </a:r>
            <a:endParaRPr lang="en-US" sz="1600" dirty="0">
              <a:solidFill>
                <a:schemeClr val="bg1"/>
              </a:solidFill>
            </a:endParaRPr>
          </a:p>
        </p:txBody>
      </p:sp>
    </p:spTree>
    <p:extLst>
      <p:ext uri="{BB962C8B-B14F-4D97-AF65-F5344CB8AC3E}">
        <p14:creationId xmlns:p14="http://schemas.microsoft.com/office/powerpoint/2010/main" val="2283274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97D0BDBB-D463-4BE3-8D91-D7366E569B27}"/>
              </a:ext>
            </a:extLst>
          </p:cNvPr>
          <p:cNvSpPr/>
          <p:nvPr/>
        </p:nvSpPr>
        <p:spPr>
          <a:xfrm>
            <a:off x="7161741" y="614974"/>
            <a:ext cx="4629665" cy="140975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pic>
        <p:nvPicPr>
          <p:cNvPr id="3" name="Image 2">
            <a:extLst>
              <a:ext uri="{FF2B5EF4-FFF2-40B4-BE49-F238E27FC236}">
                <a16:creationId xmlns:a16="http://schemas.microsoft.com/office/drawing/2014/main" id="{6A313E67-4FDC-4CA4-AD39-828D44F7493A}"/>
              </a:ext>
            </a:extLst>
          </p:cNvPr>
          <p:cNvPicPr>
            <a:picLocks noChangeAspect="1"/>
          </p:cNvPicPr>
          <p:nvPr/>
        </p:nvPicPr>
        <p:blipFill rotWithShape="1">
          <a:blip r:embed="rId2"/>
          <a:srcRect l="2691" r="4818"/>
          <a:stretch/>
        </p:blipFill>
        <p:spPr>
          <a:xfrm>
            <a:off x="60960" y="587848"/>
            <a:ext cx="6705600" cy="5856473"/>
          </a:xfrm>
          <a:prstGeom prst="rect">
            <a:avLst/>
          </a:prstGeom>
        </p:spPr>
      </p:pic>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4" name="Rectangle 3">
            <a:extLst>
              <a:ext uri="{FF2B5EF4-FFF2-40B4-BE49-F238E27FC236}">
                <a16:creationId xmlns:a16="http://schemas.microsoft.com/office/drawing/2014/main" id="{CC11C99B-43E6-46A1-828D-27534DCDEF33}"/>
              </a:ext>
            </a:extLst>
          </p:cNvPr>
          <p:cNvSpPr/>
          <p:nvPr/>
        </p:nvSpPr>
        <p:spPr>
          <a:xfrm>
            <a:off x="129598" y="1639159"/>
            <a:ext cx="4102768" cy="276726"/>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Connecteur droit 6">
            <a:extLst>
              <a:ext uri="{FF2B5EF4-FFF2-40B4-BE49-F238E27FC236}">
                <a16:creationId xmlns:a16="http://schemas.microsoft.com/office/drawing/2014/main" id="{F52C9CB1-21ED-487A-98F9-14F97675C01E}"/>
              </a:ext>
            </a:extLst>
          </p:cNvPr>
          <p:cNvCxnSpPr>
            <a:cxnSpLocks/>
            <a:stCxn id="4" idx="3"/>
          </p:cNvCxnSpPr>
          <p:nvPr/>
        </p:nvCxnSpPr>
        <p:spPr>
          <a:xfrm flipV="1">
            <a:off x="4232366" y="1409402"/>
            <a:ext cx="2929375" cy="36812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6" name="ZoneTexte 15">
                <a:extLst>
                  <a:ext uri="{FF2B5EF4-FFF2-40B4-BE49-F238E27FC236}">
                    <a16:creationId xmlns:a16="http://schemas.microsoft.com/office/drawing/2014/main" id="{AE53CF2E-19AC-4629-A535-55F0B8D9C0F8}"/>
                  </a:ext>
                </a:extLst>
              </p:cNvPr>
              <p:cNvSpPr txBox="1"/>
              <p:nvPr/>
            </p:nvSpPr>
            <p:spPr>
              <a:xfrm>
                <a:off x="8810766" y="664914"/>
                <a:ext cx="1452898" cy="448905"/>
              </a:xfrm>
              <a:prstGeom prst="rect">
                <a:avLst/>
              </a:prstGeom>
              <a:noFill/>
            </p:spPr>
            <p:txBody>
              <a:bodyPr wrap="square" lIns="0" tIns="0" rIns="0" bIns="0" rtlCol="0">
                <a:spAutoFit/>
              </a:bodyPr>
              <a:lstStyle/>
              <a:p>
                <a:r>
                  <a:rPr lang="en-US" dirty="0">
                    <a:solidFill>
                      <a:schemeClr val="bg1"/>
                    </a:solidFill>
                  </a:rPr>
                  <a:t>V(</a:t>
                </a:r>
                <a:r>
                  <a:rPr lang="el-GR" dirty="0">
                    <a:solidFill>
                      <a:schemeClr val="bg1"/>
                    </a:solidFill>
                  </a:rPr>
                  <a:t>ρ</a:t>
                </a:r>
                <a14:m>
                  <m:oMath xmlns:m="http://schemas.openxmlformats.org/officeDocument/2006/math">
                    <m:r>
                      <a:rPr lang="fr-FR" b="0" i="0" smtClean="0">
                        <a:solidFill>
                          <a:schemeClr val="bg1"/>
                        </a:solidFill>
                        <a:latin typeface="Cambria Math" panose="02040503050406030204" pitchFamily="18" charset="0"/>
                      </a:rPr>
                      <m:t>)=2</m:t>
                    </m:r>
                    <m:f>
                      <m:fPr>
                        <m:ctrlPr>
                          <a:rPr lang="en-US" i="1" smtClean="0">
                            <a:solidFill>
                              <a:schemeClr val="bg1"/>
                            </a:solidFill>
                            <a:latin typeface="Cambria Math" panose="02040503050406030204" pitchFamily="18" charset="0"/>
                          </a:rPr>
                        </m:ctrlPr>
                      </m:fPr>
                      <m:num>
                        <m:sSub>
                          <m:sSubPr>
                            <m:ctrlPr>
                              <a:rPr lang="en-US" i="1" smtClean="0">
                                <a:solidFill>
                                  <a:schemeClr val="bg1"/>
                                </a:solidFill>
                                <a:latin typeface="Cambria Math" panose="02040503050406030204" pitchFamily="18" charset="0"/>
                              </a:rPr>
                            </m:ctrlPr>
                          </m:sSubPr>
                          <m:e>
                            <m:r>
                              <a:rPr lang="fr-FR" b="0" i="1" smtClean="0">
                                <a:solidFill>
                                  <a:schemeClr val="bg1"/>
                                </a:solidFill>
                                <a:latin typeface="Cambria Math" panose="02040503050406030204" pitchFamily="18" charset="0"/>
                              </a:rPr>
                              <m:t>𝐽</m:t>
                            </m:r>
                          </m:e>
                          <m:sub>
                            <m:r>
                              <a:rPr lang="fr-FR" b="0" i="1" smtClean="0">
                                <a:solidFill>
                                  <a:schemeClr val="bg1"/>
                                </a:solidFill>
                                <a:latin typeface="Cambria Math" panose="02040503050406030204" pitchFamily="18" charset="0"/>
                              </a:rPr>
                              <m:t>1(</m:t>
                            </m:r>
                            <m:r>
                              <m:rPr>
                                <m:sty m:val="p"/>
                              </m:rPr>
                              <a:rPr lang="el-GR" b="0" i="1" smtClean="0">
                                <a:solidFill>
                                  <a:schemeClr val="bg1"/>
                                </a:solidFill>
                                <a:latin typeface="Cambria Math" panose="02040503050406030204" pitchFamily="18" charset="0"/>
                              </a:rPr>
                              <m:t>πρθ</m:t>
                            </m:r>
                            <m:r>
                              <a:rPr lang="fr-FR" b="0" i="1" smtClean="0">
                                <a:solidFill>
                                  <a:schemeClr val="bg1"/>
                                </a:solidFill>
                                <a:latin typeface="Cambria Math" panose="02040503050406030204" pitchFamily="18" charset="0"/>
                              </a:rPr>
                              <m:t>)</m:t>
                            </m:r>
                          </m:sub>
                        </m:sSub>
                      </m:num>
                      <m:den>
                        <m:r>
                          <m:rPr>
                            <m:sty m:val="p"/>
                          </m:rPr>
                          <a:rPr lang="el-GR" b="0" i="1" smtClean="0">
                            <a:solidFill>
                              <a:schemeClr val="bg1"/>
                            </a:solidFill>
                            <a:latin typeface="Cambria Math" panose="02040503050406030204" pitchFamily="18" charset="0"/>
                          </a:rPr>
                          <m:t>πρθ</m:t>
                        </m:r>
                      </m:den>
                    </m:f>
                  </m:oMath>
                </a14:m>
                <a:endParaRPr lang="en-US" dirty="0">
                  <a:solidFill>
                    <a:schemeClr val="bg1"/>
                  </a:solidFill>
                </a:endParaRPr>
              </a:p>
            </p:txBody>
          </p:sp>
        </mc:Choice>
        <mc:Fallback xmlns="">
          <p:sp>
            <p:nvSpPr>
              <p:cNvPr id="16" name="ZoneTexte 15">
                <a:extLst>
                  <a:ext uri="{FF2B5EF4-FFF2-40B4-BE49-F238E27FC236}">
                    <a16:creationId xmlns:a16="http://schemas.microsoft.com/office/drawing/2014/main" id="{AE53CF2E-19AC-4629-A535-55F0B8D9C0F8}"/>
                  </a:ext>
                </a:extLst>
              </p:cNvPr>
              <p:cNvSpPr txBox="1">
                <a:spLocks noRot="1" noChangeAspect="1" noMove="1" noResize="1" noEditPoints="1" noAdjustHandles="1" noChangeArrowheads="1" noChangeShapeType="1" noTextEdit="1"/>
              </p:cNvSpPr>
              <p:nvPr/>
            </p:nvSpPr>
            <p:spPr>
              <a:xfrm>
                <a:off x="8810766" y="664914"/>
                <a:ext cx="1452898" cy="448905"/>
              </a:xfrm>
              <a:prstGeom prst="rect">
                <a:avLst/>
              </a:prstGeom>
              <a:blipFill>
                <a:blip r:embed="rId3"/>
                <a:stretch>
                  <a:fillRect l="-9623" t="-2703" r="-3766" b="-17568"/>
                </a:stretch>
              </a:blipFill>
            </p:spPr>
            <p:txBody>
              <a:bodyPr/>
              <a:lstStyle/>
              <a:p>
                <a:r>
                  <a:rPr lang="en-US">
                    <a:noFill/>
                  </a:rPr>
                  <a:t> </a:t>
                </a:r>
              </a:p>
            </p:txBody>
          </p:sp>
        </mc:Fallback>
      </mc:AlternateContent>
      <p:sp>
        <p:nvSpPr>
          <p:cNvPr id="17" name="ZoneTexte 16">
            <a:extLst>
              <a:ext uri="{FF2B5EF4-FFF2-40B4-BE49-F238E27FC236}">
                <a16:creationId xmlns:a16="http://schemas.microsoft.com/office/drawing/2014/main" id="{7E4F31C4-3325-4478-B428-C944435F87F9}"/>
              </a:ext>
            </a:extLst>
          </p:cNvPr>
          <p:cNvSpPr txBox="1"/>
          <p:nvPr/>
        </p:nvSpPr>
        <p:spPr>
          <a:xfrm>
            <a:off x="7253180" y="1143632"/>
            <a:ext cx="4568705" cy="738664"/>
          </a:xfrm>
          <a:prstGeom prst="rect">
            <a:avLst/>
          </a:prstGeom>
          <a:noFill/>
        </p:spPr>
        <p:txBody>
          <a:bodyPr wrap="square" lIns="0" tIns="0" rIns="0" bIns="0" rtlCol="0">
            <a:spAutoFit/>
          </a:bodyPr>
          <a:lstStyle/>
          <a:p>
            <a:r>
              <a:rPr lang="el-GR" sz="1600" dirty="0">
                <a:solidFill>
                  <a:schemeClr val="bg1"/>
                </a:solidFill>
              </a:rPr>
              <a:t>ρ=</a:t>
            </a:r>
            <a:r>
              <a:rPr lang="en-US" sz="1600" i="1" dirty="0">
                <a:solidFill>
                  <a:schemeClr val="bg1"/>
                </a:solidFill>
              </a:rPr>
              <a:t>B/</a:t>
            </a:r>
            <a:r>
              <a:rPr lang="el-GR" sz="1600" i="1" dirty="0">
                <a:solidFill>
                  <a:schemeClr val="bg1"/>
                </a:solidFill>
              </a:rPr>
              <a:t>λ</a:t>
            </a:r>
            <a:r>
              <a:rPr lang="en-US" sz="1600" dirty="0">
                <a:solidFill>
                  <a:schemeClr val="bg1"/>
                </a:solidFill>
              </a:rPr>
              <a:t> is the spatial frequency (cycles/rad) </a:t>
            </a:r>
          </a:p>
          <a:p>
            <a:r>
              <a:rPr lang="en-US" sz="1600" dirty="0">
                <a:solidFill>
                  <a:schemeClr val="bg1"/>
                </a:solidFill>
              </a:rPr>
              <a:t>θ is the star angular diameter (rad)</a:t>
            </a:r>
          </a:p>
          <a:p>
            <a:r>
              <a:rPr lang="en-US" sz="1600" i="1" dirty="0">
                <a:solidFill>
                  <a:schemeClr val="bg1"/>
                </a:solidFill>
              </a:rPr>
              <a:t>J</a:t>
            </a:r>
            <a:r>
              <a:rPr lang="en-US" sz="1600" baseline="-25000" dirty="0">
                <a:solidFill>
                  <a:schemeClr val="bg1"/>
                </a:solidFill>
              </a:rPr>
              <a:t>1</a:t>
            </a:r>
            <a:r>
              <a:rPr lang="en-US" sz="1600" dirty="0">
                <a:solidFill>
                  <a:schemeClr val="bg1"/>
                </a:solidFill>
              </a:rPr>
              <a:t> is the first order Bessel function.</a:t>
            </a:r>
          </a:p>
        </p:txBody>
      </p:sp>
      <p:sp>
        <p:nvSpPr>
          <p:cNvPr id="12" name="Rectangle 11">
            <a:extLst>
              <a:ext uri="{FF2B5EF4-FFF2-40B4-BE49-F238E27FC236}">
                <a16:creationId xmlns:a16="http://schemas.microsoft.com/office/drawing/2014/main" id="{3F5839FB-9AF7-4608-A5A1-B97E1F45D116}"/>
              </a:ext>
            </a:extLst>
          </p:cNvPr>
          <p:cNvSpPr/>
          <p:nvPr/>
        </p:nvSpPr>
        <p:spPr>
          <a:xfrm>
            <a:off x="7161741" y="2126357"/>
            <a:ext cx="4629665" cy="363763"/>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02B40499-C3EE-4E09-B77A-5A322B0F3182}"/>
              </a:ext>
            </a:extLst>
          </p:cNvPr>
          <p:cNvSpPr/>
          <p:nvPr/>
        </p:nvSpPr>
        <p:spPr>
          <a:xfrm>
            <a:off x="151368" y="1915885"/>
            <a:ext cx="5944631" cy="276726"/>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Connecteur droit 13">
            <a:extLst>
              <a:ext uri="{FF2B5EF4-FFF2-40B4-BE49-F238E27FC236}">
                <a16:creationId xmlns:a16="http://schemas.microsoft.com/office/drawing/2014/main" id="{C9545390-1D75-4508-BB58-2FAD0D6D7D6B}"/>
              </a:ext>
            </a:extLst>
          </p:cNvPr>
          <p:cNvCxnSpPr>
            <a:cxnSpLocks/>
            <a:stCxn id="13" idx="3"/>
            <a:endCxn id="12" idx="1"/>
          </p:cNvCxnSpPr>
          <p:nvPr/>
        </p:nvCxnSpPr>
        <p:spPr>
          <a:xfrm>
            <a:off x="6095999" y="2054248"/>
            <a:ext cx="1065742" cy="253991"/>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9" name="ZoneTexte 18">
                <a:extLst>
                  <a:ext uri="{FF2B5EF4-FFF2-40B4-BE49-F238E27FC236}">
                    <a16:creationId xmlns:a16="http://schemas.microsoft.com/office/drawing/2014/main" id="{A3517B73-D669-46FC-A798-8B12856E55E5}"/>
                  </a:ext>
                </a:extLst>
              </p:cNvPr>
              <p:cNvSpPr txBox="1"/>
              <p:nvPr/>
            </p:nvSpPr>
            <p:spPr>
              <a:xfrm>
                <a:off x="7222701" y="2156170"/>
                <a:ext cx="4568705" cy="246221"/>
              </a:xfrm>
              <a:prstGeom prst="rect">
                <a:avLst/>
              </a:prstGeom>
              <a:noFill/>
            </p:spPr>
            <p:txBody>
              <a:bodyPr wrap="square" lIns="0" tIns="0" rIns="0" bIns="0" rtlCol="0">
                <a:spAutoFit/>
              </a:bodyPr>
              <a:lstStyle/>
              <a:p>
                <a:pPr algn="ctr"/>
                <a14:m>
                  <m:oMath xmlns:m="http://schemas.openxmlformats.org/officeDocument/2006/math">
                    <m:r>
                      <m:rPr>
                        <m:sty m:val="p"/>
                      </m:rPr>
                      <a:rPr lang="el-GR" sz="1600" b="0" i="1" smtClean="0">
                        <a:solidFill>
                          <a:schemeClr val="bg1"/>
                        </a:solidFill>
                        <a:latin typeface="Cambria Math" panose="02040503050406030204" pitchFamily="18" charset="0"/>
                      </a:rPr>
                      <m:t>θ</m:t>
                    </m:r>
                    <m:r>
                      <a:rPr lang="el-GR" sz="1600" b="0" i="1" smtClean="0">
                        <a:solidFill>
                          <a:schemeClr val="bg1"/>
                        </a:solidFill>
                        <a:latin typeface="Cambria Math" panose="02040503050406030204" pitchFamily="18" charset="0"/>
                      </a:rPr>
                      <m:t> </m:t>
                    </m:r>
                  </m:oMath>
                </a14:m>
                <a:r>
                  <a:rPr lang="fr-FR" sz="1600" dirty="0">
                    <a:solidFill>
                      <a:schemeClr val="bg1"/>
                    </a:solidFill>
                  </a:rPr>
                  <a:t>= 1.22</a:t>
                </a:r>
                <a:r>
                  <a:rPr lang="el-GR" sz="1600" i="1" dirty="0">
                    <a:solidFill>
                      <a:schemeClr val="bg1"/>
                    </a:solidFill>
                  </a:rPr>
                  <a:t> λ</a:t>
                </a:r>
                <a:r>
                  <a:rPr lang="fr-FR" sz="1600" i="1" dirty="0">
                    <a:solidFill>
                      <a:schemeClr val="bg1"/>
                    </a:solidFill>
                  </a:rPr>
                  <a:t>\ B</a:t>
                </a:r>
                <a:r>
                  <a:rPr lang="fr-FR" sz="1600" dirty="0">
                    <a:solidFill>
                      <a:schemeClr val="bg1"/>
                    </a:solidFill>
                  </a:rPr>
                  <a:t> </a:t>
                </a:r>
                <a:endParaRPr lang="en-US" sz="1600" dirty="0">
                  <a:solidFill>
                    <a:schemeClr val="bg1"/>
                  </a:solidFill>
                </a:endParaRPr>
              </a:p>
            </p:txBody>
          </p:sp>
        </mc:Choice>
        <mc:Fallback xmlns="">
          <p:sp>
            <p:nvSpPr>
              <p:cNvPr id="19" name="ZoneTexte 18">
                <a:extLst>
                  <a:ext uri="{FF2B5EF4-FFF2-40B4-BE49-F238E27FC236}">
                    <a16:creationId xmlns:a16="http://schemas.microsoft.com/office/drawing/2014/main" id="{A3517B73-D669-46FC-A798-8B12856E55E5}"/>
                  </a:ext>
                </a:extLst>
              </p:cNvPr>
              <p:cNvSpPr txBox="1">
                <a:spLocks noRot="1" noChangeAspect="1" noMove="1" noResize="1" noEditPoints="1" noAdjustHandles="1" noChangeArrowheads="1" noChangeShapeType="1" noTextEdit="1"/>
              </p:cNvSpPr>
              <p:nvPr/>
            </p:nvSpPr>
            <p:spPr>
              <a:xfrm>
                <a:off x="7222701" y="2156170"/>
                <a:ext cx="4568705" cy="246221"/>
              </a:xfrm>
              <a:prstGeom prst="rect">
                <a:avLst/>
              </a:prstGeom>
              <a:blipFill>
                <a:blip r:embed="rId4"/>
                <a:stretch>
                  <a:fillRect t="-27500" b="-50000"/>
                </a:stretch>
              </a:blipFill>
            </p:spPr>
            <p:txBody>
              <a:bodyPr/>
              <a:lstStyle/>
              <a:p>
                <a:r>
                  <a:rPr lang="en-US">
                    <a:noFill/>
                  </a:rPr>
                  <a:t> </a:t>
                </a:r>
              </a:p>
            </p:txBody>
          </p:sp>
        </mc:Fallback>
      </mc:AlternateContent>
      <p:sp>
        <p:nvSpPr>
          <p:cNvPr id="23" name="Rectangle 22">
            <a:extLst>
              <a:ext uri="{FF2B5EF4-FFF2-40B4-BE49-F238E27FC236}">
                <a16:creationId xmlns:a16="http://schemas.microsoft.com/office/drawing/2014/main" id="{EEFEEF48-6EFB-4972-9F0B-F569D641511A}"/>
              </a:ext>
            </a:extLst>
          </p:cNvPr>
          <p:cNvSpPr/>
          <p:nvPr/>
        </p:nvSpPr>
        <p:spPr>
          <a:xfrm>
            <a:off x="151368" y="2633874"/>
            <a:ext cx="6513217" cy="44896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Connecteur droit 23">
            <a:extLst>
              <a:ext uri="{FF2B5EF4-FFF2-40B4-BE49-F238E27FC236}">
                <a16:creationId xmlns:a16="http://schemas.microsoft.com/office/drawing/2014/main" id="{8925BD59-183B-469A-988E-CF2BC61CD3AD}"/>
              </a:ext>
            </a:extLst>
          </p:cNvPr>
          <p:cNvCxnSpPr>
            <a:cxnSpLocks/>
            <a:stCxn id="23" idx="3"/>
            <a:endCxn id="25" idx="1"/>
          </p:cNvCxnSpPr>
          <p:nvPr/>
        </p:nvCxnSpPr>
        <p:spPr>
          <a:xfrm flipV="1">
            <a:off x="6664585" y="2764103"/>
            <a:ext cx="526999" cy="94251"/>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4653E06F-31FF-4507-B939-5A5187F20542}"/>
              </a:ext>
            </a:extLst>
          </p:cNvPr>
          <p:cNvSpPr/>
          <p:nvPr/>
        </p:nvSpPr>
        <p:spPr>
          <a:xfrm>
            <a:off x="7191584" y="2582221"/>
            <a:ext cx="4629665" cy="363763"/>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28" name="ZoneTexte 27">
                <a:extLst>
                  <a:ext uri="{FF2B5EF4-FFF2-40B4-BE49-F238E27FC236}">
                    <a16:creationId xmlns:a16="http://schemas.microsoft.com/office/drawing/2014/main" id="{0969AD5E-D01C-4F39-8B3D-762EAB1BF17C}"/>
                  </a:ext>
                </a:extLst>
              </p:cNvPr>
              <p:cNvSpPr txBox="1"/>
              <p:nvPr/>
            </p:nvSpPr>
            <p:spPr>
              <a:xfrm>
                <a:off x="7252544" y="2579553"/>
                <a:ext cx="4568705" cy="246221"/>
              </a:xfrm>
              <a:prstGeom prst="rect">
                <a:avLst/>
              </a:prstGeom>
              <a:noFill/>
            </p:spPr>
            <p:txBody>
              <a:bodyPr wrap="square" lIns="0" tIns="0" rIns="0" bIns="0" rtlCol="0">
                <a:spAutoFit/>
              </a:bodyPr>
              <a:lstStyle/>
              <a:p>
                <a:pPr algn="ctr"/>
                <a14:m>
                  <m:oMath xmlns:m="http://schemas.openxmlformats.org/officeDocument/2006/math">
                    <m:r>
                      <m:rPr>
                        <m:sty m:val="p"/>
                      </m:rPr>
                      <a:rPr lang="el-GR" sz="1600" b="0" i="1" smtClean="0">
                        <a:solidFill>
                          <a:schemeClr val="bg1"/>
                        </a:solidFill>
                        <a:latin typeface="Cambria Math" panose="02040503050406030204" pitchFamily="18" charset="0"/>
                      </a:rPr>
                      <m:t>θ</m:t>
                    </m:r>
                  </m:oMath>
                </a14:m>
                <a:r>
                  <a:rPr lang="fr-FR" sz="1600" dirty="0">
                    <a:solidFill>
                      <a:schemeClr val="bg1"/>
                    </a:solidFill>
                  </a:rPr>
                  <a:t> = 250</a:t>
                </a:r>
                <a:r>
                  <a:rPr lang="el-GR" sz="1600" i="1" dirty="0">
                    <a:solidFill>
                      <a:schemeClr val="bg1"/>
                    </a:solidFill>
                  </a:rPr>
                  <a:t> λ</a:t>
                </a:r>
                <a:r>
                  <a:rPr lang="fr-FR" sz="1600" i="1" dirty="0">
                    <a:solidFill>
                      <a:schemeClr val="bg1"/>
                    </a:solidFill>
                  </a:rPr>
                  <a:t>\ B </a:t>
                </a:r>
                <a:r>
                  <a:rPr lang="fr-FR" sz="1600" dirty="0">
                    <a:solidFill>
                      <a:schemeClr val="bg1"/>
                    </a:solidFill>
                  </a:rPr>
                  <a:t> </a:t>
                </a:r>
                <a:endParaRPr lang="en-US" sz="1600" dirty="0">
                  <a:solidFill>
                    <a:schemeClr val="bg1"/>
                  </a:solidFill>
                </a:endParaRPr>
              </a:p>
            </p:txBody>
          </p:sp>
        </mc:Choice>
        <mc:Fallback xmlns="">
          <p:sp>
            <p:nvSpPr>
              <p:cNvPr id="28" name="ZoneTexte 27">
                <a:extLst>
                  <a:ext uri="{FF2B5EF4-FFF2-40B4-BE49-F238E27FC236}">
                    <a16:creationId xmlns:a16="http://schemas.microsoft.com/office/drawing/2014/main" id="{0969AD5E-D01C-4F39-8B3D-762EAB1BF17C}"/>
                  </a:ext>
                </a:extLst>
              </p:cNvPr>
              <p:cNvSpPr txBox="1">
                <a:spLocks noRot="1" noChangeAspect="1" noMove="1" noResize="1" noEditPoints="1" noAdjustHandles="1" noChangeArrowheads="1" noChangeShapeType="1" noTextEdit="1"/>
              </p:cNvSpPr>
              <p:nvPr/>
            </p:nvSpPr>
            <p:spPr>
              <a:xfrm>
                <a:off x="7252544" y="2579553"/>
                <a:ext cx="4568705" cy="246221"/>
              </a:xfrm>
              <a:prstGeom prst="rect">
                <a:avLst/>
              </a:prstGeom>
              <a:blipFill>
                <a:blip r:embed="rId5"/>
                <a:stretch>
                  <a:fillRect t="-24390" b="-48780"/>
                </a:stretch>
              </a:blipFill>
            </p:spPr>
            <p:txBody>
              <a:bodyPr/>
              <a:lstStyle/>
              <a:p>
                <a:r>
                  <a:rPr lang="en-US">
                    <a:noFill/>
                  </a:rPr>
                  <a:t> </a:t>
                </a:r>
              </a:p>
            </p:txBody>
          </p:sp>
        </mc:Fallback>
      </mc:AlternateContent>
      <p:sp>
        <p:nvSpPr>
          <p:cNvPr id="29" name="Rectangle 28">
            <a:extLst>
              <a:ext uri="{FF2B5EF4-FFF2-40B4-BE49-F238E27FC236}">
                <a16:creationId xmlns:a16="http://schemas.microsoft.com/office/drawing/2014/main" id="{F85CE749-D9B7-4516-B95F-1D6A632E5BD9}"/>
              </a:ext>
            </a:extLst>
          </p:cNvPr>
          <p:cNvSpPr/>
          <p:nvPr/>
        </p:nvSpPr>
        <p:spPr>
          <a:xfrm>
            <a:off x="151368" y="4117571"/>
            <a:ext cx="3332061" cy="28025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9843117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150C500A-D117-4E90-9E4E-B34E0540842F}"/>
              </a:ext>
            </a:extLst>
          </p:cNvPr>
          <p:cNvPicPr>
            <a:picLocks noChangeAspect="1"/>
          </p:cNvPicPr>
          <p:nvPr/>
        </p:nvPicPr>
        <p:blipFill rotWithShape="1">
          <a:blip r:embed="rId2"/>
          <a:srcRect b="87071"/>
          <a:stretch/>
        </p:blipFill>
        <p:spPr>
          <a:xfrm>
            <a:off x="129598" y="413378"/>
            <a:ext cx="6077048" cy="368120"/>
          </a:xfrm>
          <a:prstGeom prst="rect">
            <a:avLst/>
          </a:prstGeom>
        </p:spPr>
      </p:pic>
      <p:pic>
        <p:nvPicPr>
          <p:cNvPr id="9" name="Image 8">
            <a:extLst>
              <a:ext uri="{FF2B5EF4-FFF2-40B4-BE49-F238E27FC236}">
                <a16:creationId xmlns:a16="http://schemas.microsoft.com/office/drawing/2014/main" id="{F1007723-8098-4CBE-A44D-2E19F3CD9FA4}"/>
              </a:ext>
            </a:extLst>
          </p:cNvPr>
          <p:cNvPicPr>
            <a:picLocks noChangeAspect="1"/>
          </p:cNvPicPr>
          <p:nvPr/>
        </p:nvPicPr>
        <p:blipFill>
          <a:blip r:embed="rId3"/>
          <a:stretch>
            <a:fillRect/>
          </a:stretch>
        </p:blipFill>
        <p:spPr>
          <a:xfrm>
            <a:off x="129598" y="2244430"/>
            <a:ext cx="6077048" cy="3605819"/>
          </a:xfrm>
          <a:prstGeom prst="rect">
            <a:avLst/>
          </a:prstGeom>
        </p:spPr>
      </p:pic>
      <p:pic>
        <p:nvPicPr>
          <p:cNvPr id="14" name="Image 13">
            <a:extLst>
              <a:ext uri="{FF2B5EF4-FFF2-40B4-BE49-F238E27FC236}">
                <a16:creationId xmlns:a16="http://schemas.microsoft.com/office/drawing/2014/main" id="{FADC6B9B-051D-4777-92B7-098754528AA1}"/>
              </a:ext>
            </a:extLst>
          </p:cNvPr>
          <p:cNvPicPr>
            <a:picLocks noChangeAspect="1"/>
          </p:cNvPicPr>
          <p:nvPr/>
        </p:nvPicPr>
        <p:blipFill rotWithShape="1">
          <a:blip r:embed="rId2"/>
          <a:srcRect t="55489"/>
          <a:stretch/>
        </p:blipFill>
        <p:spPr>
          <a:xfrm>
            <a:off x="129598" y="879306"/>
            <a:ext cx="6077048" cy="1267316"/>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19" name="Rectangle 18">
            <a:extLst>
              <a:ext uri="{FF2B5EF4-FFF2-40B4-BE49-F238E27FC236}">
                <a16:creationId xmlns:a16="http://schemas.microsoft.com/office/drawing/2014/main" id="{8F273100-72F3-4252-99A3-3154403AEB3B}"/>
              </a:ext>
            </a:extLst>
          </p:cNvPr>
          <p:cNvSpPr/>
          <p:nvPr/>
        </p:nvSpPr>
        <p:spPr>
          <a:xfrm>
            <a:off x="7161741" y="614974"/>
            <a:ext cx="4629665" cy="838718"/>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F2307590-846C-4A7A-8AB6-710AC66D7D9B}"/>
              </a:ext>
            </a:extLst>
          </p:cNvPr>
          <p:cNvSpPr/>
          <p:nvPr/>
        </p:nvSpPr>
        <p:spPr>
          <a:xfrm>
            <a:off x="129597" y="1831676"/>
            <a:ext cx="5862129" cy="27517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Connecteur droit 20">
            <a:extLst>
              <a:ext uri="{FF2B5EF4-FFF2-40B4-BE49-F238E27FC236}">
                <a16:creationId xmlns:a16="http://schemas.microsoft.com/office/drawing/2014/main" id="{245D2978-CDCC-46D9-BECC-26E5D03CE9CC}"/>
              </a:ext>
            </a:extLst>
          </p:cNvPr>
          <p:cNvCxnSpPr>
            <a:cxnSpLocks/>
            <a:stCxn id="20" idx="3"/>
            <a:endCxn id="19" idx="1"/>
          </p:cNvCxnSpPr>
          <p:nvPr/>
        </p:nvCxnSpPr>
        <p:spPr>
          <a:xfrm flipV="1">
            <a:off x="5991726" y="1034333"/>
            <a:ext cx="1170015" cy="93492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2" name="ZoneTexte 21">
            <a:extLst>
              <a:ext uri="{FF2B5EF4-FFF2-40B4-BE49-F238E27FC236}">
                <a16:creationId xmlns:a16="http://schemas.microsoft.com/office/drawing/2014/main" id="{47CF1E08-EA84-4544-9A3A-0BB1C1679C59}"/>
              </a:ext>
            </a:extLst>
          </p:cNvPr>
          <p:cNvSpPr txBox="1"/>
          <p:nvPr/>
        </p:nvSpPr>
        <p:spPr>
          <a:xfrm>
            <a:off x="7212589" y="686262"/>
            <a:ext cx="4441855" cy="769441"/>
          </a:xfrm>
          <a:prstGeom prst="rect">
            <a:avLst/>
          </a:prstGeom>
          <a:noFill/>
        </p:spPr>
        <p:txBody>
          <a:bodyPr wrap="square" lIns="0" tIns="0" rIns="0" bIns="0" rtlCol="0">
            <a:spAutoFit/>
          </a:bodyPr>
          <a:lstStyle/>
          <a:p>
            <a:pPr algn="just"/>
            <a:r>
              <a:rPr lang="en-US" sz="1600" dirty="0">
                <a:solidFill>
                  <a:schemeClr val="bg1"/>
                </a:solidFill>
              </a:rPr>
              <a:t>The Fourier transform of a weighted sum of functions is the weighted sum of their respective Fourier transforms</a:t>
            </a:r>
            <a:r>
              <a:rPr lang="en-US" dirty="0">
                <a:solidFill>
                  <a:schemeClr val="bg1"/>
                </a:solidFill>
              </a:rPr>
              <a:t>.</a:t>
            </a:r>
            <a:endParaRPr lang="en-US" sz="1600" dirty="0">
              <a:solidFill>
                <a:schemeClr val="bg1"/>
              </a:solidFill>
            </a:endParaRPr>
          </a:p>
        </p:txBody>
      </p:sp>
      <p:sp>
        <p:nvSpPr>
          <p:cNvPr id="26" name="Rectangle 25">
            <a:extLst>
              <a:ext uri="{FF2B5EF4-FFF2-40B4-BE49-F238E27FC236}">
                <a16:creationId xmlns:a16="http://schemas.microsoft.com/office/drawing/2014/main" id="{3D3B8439-B4AF-4069-B879-6A50B4ADD895}"/>
              </a:ext>
            </a:extLst>
          </p:cNvPr>
          <p:cNvSpPr/>
          <p:nvPr/>
        </p:nvSpPr>
        <p:spPr>
          <a:xfrm>
            <a:off x="129598" y="4250012"/>
            <a:ext cx="2866266" cy="275169"/>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9467319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74EC27B7-A895-4B42-8AFB-C7678AFC5FA0}"/>
              </a:ext>
            </a:extLst>
          </p:cNvPr>
          <p:cNvPicPr>
            <a:picLocks noChangeAspect="1"/>
          </p:cNvPicPr>
          <p:nvPr/>
        </p:nvPicPr>
        <p:blipFill>
          <a:blip r:embed="rId2"/>
          <a:stretch>
            <a:fillRect/>
          </a:stretch>
        </p:blipFill>
        <p:spPr>
          <a:xfrm>
            <a:off x="0" y="0"/>
            <a:ext cx="12192000" cy="6858000"/>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grpSp>
        <p:nvGrpSpPr>
          <p:cNvPr id="19" name="Groupe 18">
            <a:extLst>
              <a:ext uri="{FF2B5EF4-FFF2-40B4-BE49-F238E27FC236}">
                <a16:creationId xmlns:a16="http://schemas.microsoft.com/office/drawing/2014/main" id="{FFF0A6E9-12FE-4D73-8897-929EE5175DA1}"/>
              </a:ext>
            </a:extLst>
          </p:cNvPr>
          <p:cNvGrpSpPr/>
          <p:nvPr/>
        </p:nvGrpSpPr>
        <p:grpSpPr>
          <a:xfrm>
            <a:off x="353917" y="1923383"/>
            <a:ext cx="3989799" cy="1490228"/>
            <a:chOff x="353917" y="1923383"/>
            <a:chExt cx="3989799" cy="1490228"/>
          </a:xfrm>
        </p:grpSpPr>
        <p:cxnSp>
          <p:nvCxnSpPr>
            <p:cNvPr id="6" name="Connecteur droit avec flèche 5">
              <a:extLst>
                <a:ext uri="{FF2B5EF4-FFF2-40B4-BE49-F238E27FC236}">
                  <a16:creationId xmlns:a16="http://schemas.microsoft.com/office/drawing/2014/main" id="{5A48378A-8101-41AE-951D-38B6232C3A22}"/>
                </a:ext>
              </a:extLst>
            </p:cNvPr>
            <p:cNvCxnSpPr>
              <a:cxnSpLocks/>
            </p:cNvCxnSpPr>
            <p:nvPr/>
          </p:nvCxnSpPr>
          <p:spPr>
            <a:xfrm flipH="1">
              <a:off x="1930400" y="2281382"/>
              <a:ext cx="563418" cy="12007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10" name="Connecteur droit avec flèche 9">
              <a:extLst>
                <a:ext uri="{FF2B5EF4-FFF2-40B4-BE49-F238E27FC236}">
                  <a16:creationId xmlns:a16="http://schemas.microsoft.com/office/drawing/2014/main" id="{DADCE593-1F35-4CB5-A353-A733AB16013D}"/>
                </a:ext>
              </a:extLst>
            </p:cNvPr>
            <p:cNvCxnSpPr>
              <a:cxnSpLocks/>
            </p:cNvCxnSpPr>
            <p:nvPr/>
          </p:nvCxnSpPr>
          <p:spPr>
            <a:xfrm flipV="1">
              <a:off x="979055" y="2516909"/>
              <a:ext cx="87745" cy="623454"/>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17" name="ZoneTexte 16">
              <a:extLst>
                <a:ext uri="{FF2B5EF4-FFF2-40B4-BE49-F238E27FC236}">
                  <a16:creationId xmlns:a16="http://schemas.microsoft.com/office/drawing/2014/main" id="{43BEAC89-5DEE-45A6-B61C-0F6B5D80CECB}"/>
                </a:ext>
              </a:extLst>
            </p:cNvPr>
            <p:cNvSpPr txBox="1"/>
            <p:nvPr/>
          </p:nvSpPr>
          <p:spPr>
            <a:xfrm>
              <a:off x="1670099" y="1923383"/>
              <a:ext cx="2673617" cy="369332"/>
            </a:xfrm>
            <a:prstGeom prst="rect">
              <a:avLst/>
            </a:prstGeom>
            <a:noFill/>
          </p:spPr>
          <p:txBody>
            <a:bodyPr wrap="none" rtlCol="0">
              <a:spAutoFit/>
            </a:bodyPr>
            <a:lstStyle/>
            <a:p>
              <a:r>
                <a:rPr lang="fr-FR" dirty="0" err="1"/>
                <a:t>Elong</a:t>
              </a:r>
              <a:r>
                <a:rPr lang="fr-FR" dirty="0"/>
                <a:t>. </a:t>
              </a:r>
              <a:r>
                <a:rPr lang="fr-FR" dirty="0" err="1"/>
                <a:t>Gaussian</a:t>
              </a:r>
              <a:r>
                <a:rPr lang="fr-FR" dirty="0"/>
                <a:t> minor axis</a:t>
              </a:r>
            </a:p>
          </p:txBody>
        </p:sp>
        <p:sp>
          <p:nvSpPr>
            <p:cNvPr id="18" name="ZoneTexte 17">
              <a:extLst>
                <a:ext uri="{FF2B5EF4-FFF2-40B4-BE49-F238E27FC236}">
                  <a16:creationId xmlns:a16="http://schemas.microsoft.com/office/drawing/2014/main" id="{99B10107-77B7-4559-81B8-63048A781AE1}"/>
                </a:ext>
              </a:extLst>
            </p:cNvPr>
            <p:cNvSpPr txBox="1"/>
            <p:nvPr/>
          </p:nvSpPr>
          <p:spPr>
            <a:xfrm>
              <a:off x="353917" y="3044279"/>
              <a:ext cx="2663999" cy="369332"/>
            </a:xfrm>
            <a:prstGeom prst="rect">
              <a:avLst/>
            </a:prstGeom>
            <a:noFill/>
          </p:spPr>
          <p:txBody>
            <a:bodyPr wrap="none" rtlCol="0">
              <a:spAutoFit/>
            </a:bodyPr>
            <a:lstStyle/>
            <a:p>
              <a:r>
                <a:rPr lang="fr-FR" dirty="0" err="1"/>
                <a:t>Elong</a:t>
              </a:r>
              <a:r>
                <a:rPr lang="fr-FR" dirty="0"/>
                <a:t>. </a:t>
              </a:r>
              <a:r>
                <a:rPr lang="fr-FR" dirty="0" err="1"/>
                <a:t>Gaussian</a:t>
              </a:r>
              <a:r>
                <a:rPr lang="fr-FR" dirty="0"/>
                <a:t> major-axis</a:t>
              </a:r>
            </a:p>
          </p:txBody>
        </p:sp>
      </p:grpSp>
      <p:grpSp>
        <p:nvGrpSpPr>
          <p:cNvPr id="23" name="Groupe 22">
            <a:extLst>
              <a:ext uri="{FF2B5EF4-FFF2-40B4-BE49-F238E27FC236}">
                <a16:creationId xmlns:a16="http://schemas.microsoft.com/office/drawing/2014/main" id="{169D0643-0424-47C6-8BBB-D9BAF0642EF3}"/>
              </a:ext>
            </a:extLst>
          </p:cNvPr>
          <p:cNvGrpSpPr/>
          <p:nvPr/>
        </p:nvGrpSpPr>
        <p:grpSpPr>
          <a:xfrm>
            <a:off x="4071855" y="2796310"/>
            <a:ext cx="3222292" cy="1414785"/>
            <a:chOff x="4071855" y="2796310"/>
            <a:chExt cx="3222292" cy="1414785"/>
          </a:xfrm>
        </p:grpSpPr>
        <p:cxnSp>
          <p:nvCxnSpPr>
            <p:cNvPr id="15" name="Connecteur droit avec flèche 14">
              <a:extLst>
                <a:ext uri="{FF2B5EF4-FFF2-40B4-BE49-F238E27FC236}">
                  <a16:creationId xmlns:a16="http://schemas.microsoft.com/office/drawing/2014/main" id="{BB1526C2-8B97-4C4A-8C77-BC492C029F34}"/>
                </a:ext>
              </a:extLst>
            </p:cNvPr>
            <p:cNvCxnSpPr>
              <a:cxnSpLocks/>
            </p:cNvCxnSpPr>
            <p:nvPr/>
          </p:nvCxnSpPr>
          <p:spPr>
            <a:xfrm flipH="1" flipV="1">
              <a:off x="4249881" y="2796310"/>
              <a:ext cx="129308" cy="467528"/>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20" name="Rectangle 19">
              <a:extLst>
                <a:ext uri="{FF2B5EF4-FFF2-40B4-BE49-F238E27FC236}">
                  <a16:creationId xmlns:a16="http://schemas.microsoft.com/office/drawing/2014/main" id="{E64F5BBB-581C-456B-BD3B-2ACA673912BC}"/>
                </a:ext>
              </a:extLst>
            </p:cNvPr>
            <p:cNvSpPr/>
            <p:nvPr/>
          </p:nvSpPr>
          <p:spPr>
            <a:xfrm>
              <a:off x="4071855" y="3287765"/>
              <a:ext cx="3222292" cy="923330"/>
            </a:xfrm>
            <a:prstGeom prst="rect">
              <a:avLst/>
            </a:prstGeom>
          </p:spPr>
          <p:txBody>
            <a:bodyPr wrap="none">
              <a:spAutoFit/>
            </a:bodyPr>
            <a:lstStyle/>
            <a:p>
              <a:r>
                <a:rPr lang="fr-FR" dirty="0"/>
                <a:t>plateau at V=0.5</a:t>
              </a:r>
            </a:p>
            <a:p>
              <a:r>
                <a:rPr lang="en-US" dirty="0"/>
                <a:t>4-8mas Gaussian fully resolved</a:t>
              </a:r>
            </a:p>
            <a:p>
              <a:r>
                <a:rPr lang="en-US" dirty="0"/>
                <a:t>But not the 0.5mas uniform Disk</a:t>
              </a:r>
            </a:p>
          </p:txBody>
        </p:sp>
      </p:grpSp>
      <p:grpSp>
        <p:nvGrpSpPr>
          <p:cNvPr id="22" name="Groupe 21">
            <a:extLst>
              <a:ext uri="{FF2B5EF4-FFF2-40B4-BE49-F238E27FC236}">
                <a16:creationId xmlns:a16="http://schemas.microsoft.com/office/drawing/2014/main" id="{C80F4356-EAFC-4078-B682-17DCA8ED11BF}"/>
              </a:ext>
            </a:extLst>
          </p:cNvPr>
          <p:cNvGrpSpPr/>
          <p:nvPr/>
        </p:nvGrpSpPr>
        <p:grpSpPr>
          <a:xfrm>
            <a:off x="9010073" y="1695087"/>
            <a:ext cx="2157898" cy="1101223"/>
            <a:chOff x="9010073" y="1695087"/>
            <a:chExt cx="2157898" cy="1101223"/>
          </a:xfrm>
        </p:grpSpPr>
        <p:cxnSp>
          <p:nvCxnSpPr>
            <p:cNvPr id="12" name="Connecteur droit avec flèche 11">
              <a:extLst>
                <a:ext uri="{FF2B5EF4-FFF2-40B4-BE49-F238E27FC236}">
                  <a16:creationId xmlns:a16="http://schemas.microsoft.com/office/drawing/2014/main" id="{4143D601-46E3-4AA9-8C88-413898E62B53}"/>
                </a:ext>
              </a:extLst>
            </p:cNvPr>
            <p:cNvCxnSpPr>
              <a:cxnSpLocks/>
            </p:cNvCxnSpPr>
            <p:nvPr/>
          </p:nvCxnSpPr>
          <p:spPr>
            <a:xfrm flipH="1">
              <a:off x="9074728" y="2401455"/>
              <a:ext cx="281709" cy="394855"/>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21" name="Rectangle 20">
              <a:extLst>
                <a:ext uri="{FF2B5EF4-FFF2-40B4-BE49-F238E27FC236}">
                  <a16:creationId xmlns:a16="http://schemas.microsoft.com/office/drawing/2014/main" id="{34C09B09-290A-4C76-ACD8-81A83715C1B1}"/>
                </a:ext>
              </a:extLst>
            </p:cNvPr>
            <p:cNvSpPr/>
            <p:nvPr/>
          </p:nvSpPr>
          <p:spPr>
            <a:xfrm>
              <a:off x="9010073" y="1695087"/>
              <a:ext cx="2157898" cy="646331"/>
            </a:xfrm>
            <a:prstGeom prst="rect">
              <a:avLst/>
            </a:prstGeom>
          </p:spPr>
          <p:txBody>
            <a:bodyPr wrap="none">
              <a:spAutoFit/>
            </a:bodyPr>
            <a:lstStyle/>
            <a:p>
              <a:r>
                <a:rPr lang="fr-FR" dirty="0"/>
                <a:t>Starts </a:t>
              </a:r>
              <a:r>
                <a:rPr lang="fr-FR" dirty="0" err="1"/>
                <a:t>resolving</a:t>
              </a:r>
              <a:r>
                <a:rPr lang="fr-FR" dirty="0"/>
                <a:t> the</a:t>
              </a:r>
            </a:p>
            <a:p>
              <a:r>
                <a:rPr lang="en-US" dirty="0"/>
                <a:t>0.5mas uniform Disk</a:t>
              </a:r>
              <a:r>
                <a:rPr lang="fr-FR" dirty="0"/>
                <a:t> </a:t>
              </a:r>
              <a:endParaRPr lang="en-US" dirty="0"/>
            </a:p>
          </p:txBody>
        </p:sp>
      </p:grpSp>
    </p:spTree>
    <p:extLst>
      <p:ext uri="{BB962C8B-B14F-4D97-AF65-F5344CB8AC3E}">
        <p14:creationId xmlns:p14="http://schemas.microsoft.com/office/powerpoint/2010/main" val="2246372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150C500A-D117-4E90-9E4E-B34E0540842F}"/>
              </a:ext>
            </a:extLst>
          </p:cNvPr>
          <p:cNvPicPr>
            <a:picLocks noChangeAspect="1"/>
          </p:cNvPicPr>
          <p:nvPr/>
        </p:nvPicPr>
        <p:blipFill rotWithShape="1">
          <a:blip r:embed="rId2"/>
          <a:srcRect b="87071"/>
          <a:stretch/>
        </p:blipFill>
        <p:spPr>
          <a:xfrm>
            <a:off x="129598" y="413378"/>
            <a:ext cx="6077048" cy="368120"/>
          </a:xfrm>
          <a:prstGeom prst="rect">
            <a:avLst/>
          </a:prstGeom>
        </p:spPr>
      </p:pic>
      <p:pic>
        <p:nvPicPr>
          <p:cNvPr id="9" name="Image 8">
            <a:extLst>
              <a:ext uri="{FF2B5EF4-FFF2-40B4-BE49-F238E27FC236}">
                <a16:creationId xmlns:a16="http://schemas.microsoft.com/office/drawing/2014/main" id="{F1007723-8098-4CBE-A44D-2E19F3CD9FA4}"/>
              </a:ext>
            </a:extLst>
          </p:cNvPr>
          <p:cNvPicPr>
            <a:picLocks noChangeAspect="1"/>
          </p:cNvPicPr>
          <p:nvPr/>
        </p:nvPicPr>
        <p:blipFill>
          <a:blip r:embed="rId3"/>
          <a:stretch>
            <a:fillRect/>
          </a:stretch>
        </p:blipFill>
        <p:spPr>
          <a:xfrm>
            <a:off x="129598" y="2244430"/>
            <a:ext cx="6077048" cy="3605819"/>
          </a:xfrm>
          <a:prstGeom prst="rect">
            <a:avLst/>
          </a:prstGeom>
        </p:spPr>
      </p:pic>
      <p:pic>
        <p:nvPicPr>
          <p:cNvPr id="14" name="Image 13">
            <a:extLst>
              <a:ext uri="{FF2B5EF4-FFF2-40B4-BE49-F238E27FC236}">
                <a16:creationId xmlns:a16="http://schemas.microsoft.com/office/drawing/2014/main" id="{FADC6B9B-051D-4777-92B7-098754528AA1}"/>
              </a:ext>
            </a:extLst>
          </p:cNvPr>
          <p:cNvPicPr>
            <a:picLocks noChangeAspect="1"/>
          </p:cNvPicPr>
          <p:nvPr/>
        </p:nvPicPr>
        <p:blipFill rotWithShape="1">
          <a:blip r:embed="rId2"/>
          <a:srcRect t="55489"/>
          <a:stretch/>
        </p:blipFill>
        <p:spPr>
          <a:xfrm>
            <a:off x="129598" y="879306"/>
            <a:ext cx="6077048" cy="1267316"/>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19" name="Rectangle 18">
            <a:extLst>
              <a:ext uri="{FF2B5EF4-FFF2-40B4-BE49-F238E27FC236}">
                <a16:creationId xmlns:a16="http://schemas.microsoft.com/office/drawing/2014/main" id="{8F273100-72F3-4252-99A3-3154403AEB3B}"/>
              </a:ext>
            </a:extLst>
          </p:cNvPr>
          <p:cNvSpPr/>
          <p:nvPr/>
        </p:nvSpPr>
        <p:spPr>
          <a:xfrm>
            <a:off x="7161741" y="614974"/>
            <a:ext cx="4629665" cy="838718"/>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F2307590-846C-4A7A-8AB6-710AC66D7D9B}"/>
              </a:ext>
            </a:extLst>
          </p:cNvPr>
          <p:cNvSpPr/>
          <p:nvPr/>
        </p:nvSpPr>
        <p:spPr>
          <a:xfrm>
            <a:off x="129597" y="1831676"/>
            <a:ext cx="5862129" cy="27517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Connecteur droit 20">
            <a:extLst>
              <a:ext uri="{FF2B5EF4-FFF2-40B4-BE49-F238E27FC236}">
                <a16:creationId xmlns:a16="http://schemas.microsoft.com/office/drawing/2014/main" id="{245D2978-CDCC-46D9-BECC-26E5D03CE9CC}"/>
              </a:ext>
            </a:extLst>
          </p:cNvPr>
          <p:cNvCxnSpPr>
            <a:cxnSpLocks/>
            <a:stCxn id="20" idx="3"/>
            <a:endCxn id="19" idx="1"/>
          </p:cNvCxnSpPr>
          <p:nvPr/>
        </p:nvCxnSpPr>
        <p:spPr>
          <a:xfrm flipV="1">
            <a:off x="5991726" y="1034333"/>
            <a:ext cx="1170015" cy="93492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2" name="ZoneTexte 21">
            <a:extLst>
              <a:ext uri="{FF2B5EF4-FFF2-40B4-BE49-F238E27FC236}">
                <a16:creationId xmlns:a16="http://schemas.microsoft.com/office/drawing/2014/main" id="{47CF1E08-EA84-4544-9A3A-0BB1C1679C59}"/>
              </a:ext>
            </a:extLst>
          </p:cNvPr>
          <p:cNvSpPr txBox="1"/>
          <p:nvPr/>
        </p:nvSpPr>
        <p:spPr>
          <a:xfrm>
            <a:off x="7212589" y="686262"/>
            <a:ext cx="4441855" cy="769441"/>
          </a:xfrm>
          <a:prstGeom prst="rect">
            <a:avLst/>
          </a:prstGeom>
          <a:noFill/>
        </p:spPr>
        <p:txBody>
          <a:bodyPr wrap="square" lIns="0" tIns="0" rIns="0" bIns="0" rtlCol="0">
            <a:spAutoFit/>
          </a:bodyPr>
          <a:lstStyle/>
          <a:p>
            <a:pPr algn="just"/>
            <a:r>
              <a:rPr lang="en-US" sz="1600" dirty="0">
                <a:solidFill>
                  <a:schemeClr val="bg1"/>
                </a:solidFill>
              </a:rPr>
              <a:t>The Fourier transform of a weighted sum of functions is the weighted sum of their respective Fourier transforms</a:t>
            </a:r>
            <a:r>
              <a:rPr lang="en-US" dirty="0">
                <a:solidFill>
                  <a:schemeClr val="bg1"/>
                </a:solidFill>
              </a:rPr>
              <a:t>.</a:t>
            </a:r>
            <a:endParaRPr lang="en-US" sz="1600" dirty="0">
              <a:solidFill>
                <a:schemeClr val="bg1"/>
              </a:solidFill>
            </a:endParaRPr>
          </a:p>
        </p:txBody>
      </p:sp>
      <p:sp>
        <p:nvSpPr>
          <p:cNvPr id="26" name="Rectangle 25">
            <a:extLst>
              <a:ext uri="{FF2B5EF4-FFF2-40B4-BE49-F238E27FC236}">
                <a16:creationId xmlns:a16="http://schemas.microsoft.com/office/drawing/2014/main" id="{3D3B8439-B4AF-4069-B879-6A50B4ADD895}"/>
              </a:ext>
            </a:extLst>
          </p:cNvPr>
          <p:cNvSpPr/>
          <p:nvPr/>
        </p:nvSpPr>
        <p:spPr>
          <a:xfrm>
            <a:off x="129598" y="4250012"/>
            <a:ext cx="2866266" cy="275169"/>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D3534E3E-C9DF-4D64-8467-A79B820F8EA0}"/>
              </a:ext>
            </a:extLst>
          </p:cNvPr>
          <p:cNvSpPr/>
          <p:nvPr/>
        </p:nvSpPr>
        <p:spPr>
          <a:xfrm>
            <a:off x="7161739" y="1785726"/>
            <a:ext cx="4629665" cy="1580855"/>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6" name="Connecteur droit 35">
            <a:extLst>
              <a:ext uri="{FF2B5EF4-FFF2-40B4-BE49-F238E27FC236}">
                <a16:creationId xmlns:a16="http://schemas.microsoft.com/office/drawing/2014/main" id="{39FA288D-84EC-49C8-823A-F041E82BFF09}"/>
              </a:ext>
            </a:extLst>
          </p:cNvPr>
          <p:cNvCxnSpPr>
            <a:cxnSpLocks/>
            <a:stCxn id="26" idx="3"/>
            <a:endCxn id="35" idx="1"/>
          </p:cNvCxnSpPr>
          <p:nvPr/>
        </p:nvCxnSpPr>
        <p:spPr>
          <a:xfrm flipV="1">
            <a:off x="2995864" y="2576154"/>
            <a:ext cx="4165875" cy="181144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44" name="ZoneTexte 43">
            <a:extLst>
              <a:ext uri="{FF2B5EF4-FFF2-40B4-BE49-F238E27FC236}">
                <a16:creationId xmlns:a16="http://schemas.microsoft.com/office/drawing/2014/main" id="{8C9499F5-C26D-45B8-8CDB-6D86E9190FBF}"/>
              </a:ext>
            </a:extLst>
          </p:cNvPr>
          <p:cNvSpPr txBox="1"/>
          <p:nvPr/>
        </p:nvSpPr>
        <p:spPr>
          <a:xfrm>
            <a:off x="7263436" y="1831676"/>
            <a:ext cx="4527968" cy="1477328"/>
          </a:xfrm>
          <a:prstGeom prst="rect">
            <a:avLst/>
          </a:prstGeom>
          <a:noFill/>
        </p:spPr>
        <p:txBody>
          <a:bodyPr wrap="square" lIns="0" tIns="0" rIns="0" bIns="0" rtlCol="0">
            <a:spAutoFit/>
          </a:bodyPr>
          <a:lstStyle/>
          <a:p>
            <a:r>
              <a:rPr lang="en-US" sz="1600" dirty="0">
                <a:solidFill>
                  <a:schemeClr val="bg1"/>
                </a:solidFill>
              </a:rPr>
              <a:t>A sum of the Fourier transform of :</a:t>
            </a:r>
          </a:p>
          <a:p>
            <a:pPr marL="285750" indent="-285750">
              <a:buFont typeface="Arial" panose="020B0604020202020204" pitchFamily="34" charset="0"/>
              <a:buChar char="•"/>
            </a:pPr>
            <a:r>
              <a:rPr lang="en-US" sz="1600" dirty="0">
                <a:solidFill>
                  <a:schemeClr val="bg1"/>
                </a:solidFill>
              </a:rPr>
              <a:t>the elliptical Gaussian distribution (seen at short baselines and that gives different values for the two perpendicular strips of baselines) </a:t>
            </a:r>
          </a:p>
          <a:p>
            <a:pPr marL="285750" indent="-285750">
              <a:buFont typeface="Arial" panose="020B0604020202020204" pitchFamily="34" charset="0"/>
              <a:buChar char="•"/>
            </a:pPr>
            <a:r>
              <a:rPr lang="en-US" sz="1600" dirty="0">
                <a:solidFill>
                  <a:schemeClr val="bg1"/>
                </a:solidFill>
              </a:rPr>
              <a:t>and of the uniform disk (Airy function seen at long baseline and never fully resolved)</a:t>
            </a:r>
          </a:p>
        </p:txBody>
      </p:sp>
      <p:sp>
        <p:nvSpPr>
          <p:cNvPr id="57" name="Rectangle 56">
            <a:extLst>
              <a:ext uri="{FF2B5EF4-FFF2-40B4-BE49-F238E27FC236}">
                <a16:creationId xmlns:a16="http://schemas.microsoft.com/office/drawing/2014/main" id="{47D31AE0-B114-47C0-A639-D85CEF2AB00F}"/>
              </a:ext>
            </a:extLst>
          </p:cNvPr>
          <p:cNvSpPr/>
          <p:nvPr/>
        </p:nvSpPr>
        <p:spPr>
          <a:xfrm>
            <a:off x="129597" y="4753354"/>
            <a:ext cx="3792698" cy="275169"/>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1583780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74EC27B7-A895-4B42-8AFB-C7678AFC5FA0}"/>
              </a:ext>
            </a:extLst>
          </p:cNvPr>
          <p:cNvPicPr>
            <a:picLocks noChangeAspect="1"/>
          </p:cNvPicPr>
          <p:nvPr/>
        </p:nvPicPr>
        <p:blipFill>
          <a:blip r:embed="rId2"/>
          <a:stretch>
            <a:fillRect/>
          </a:stretch>
        </p:blipFill>
        <p:spPr>
          <a:xfrm>
            <a:off x="0" y="0"/>
            <a:ext cx="12192000" cy="6858000"/>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cxnSp>
        <p:nvCxnSpPr>
          <p:cNvPr id="15" name="Connecteur droit avec flèche 14">
            <a:extLst>
              <a:ext uri="{FF2B5EF4-FFF2-40B4-BE49-F238E27FC236}">
                <a16:creationId xmlns:a16="http://schemas.microsoft.com/office/drawing/2014/main" id="{BB1526C2-8B97-4C4A-8C77-BC492C029F34}"/>
              </a:ext>
            </a:extLst>
          </p:cNvPr>
          <p:cNvCxnSpPr>
            <a:cxnSpLocks/>
          </p:cNvCxnSpPr>
          <p:nvPr/>
        </p:nvCxnSpPr>
        <p:spPr>
          <a:xfrm flipH="1" flipV="1">
            <a:off x="4249881" y="2796310"/>
            <a:ext cx="129308" cy="467528"/>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20" name="Rectangle 19">
            <a:extLst>
              <a:ext uri="{FF2B5EF4-FFF2-40B4-BE49-F238E27FC236}">
                <a16:creationId xmlns:a16="http://schemas.microsoft.com/office/drawing/2014/main" id="{E64F5BBB-581C-456B-BD3B-2ACA673912BC}"/>
              </a:ext>
            </a:extLst>
          </p:cNvPr>
          <p:cNvSpPr/>
          <p:nvPr/>
        </p:nvSpPr>
        <p:spPr>
          <a:xfrm>
            <a:off x="4071855" y="3287765"/>
            <a:ext cx="1720023" cy="369332"/>
          </a:xfrm>
          <a:prstGeom prst="rect">
            <a:avLst/>
          </a:prstGeom>
        </p:spPr>
        <p:txBody>
          <a:bodyPr wrap="none">
            <a:spAutoFit/>
          </a:bodyPr>
          <a:lstStyle/>
          <a:p>
            <a:r>
              <a:rPr lang="fr-FR" dirty="0"/>
              <a:t>plateau at V=0.5</a:t>
            </a:r>
          </a:p>
        </p:txBody>
      </p:sp>
      <p:sp>
        <p:nvSpPr>
          <p:cNvPr id="24" name="Rectangle 23">
            <a:extLst>
              <a:ext uri="{FF2B5EF4-FFF2-40B4-BE49-F238E27FC236}">
                <a16:creationId xmlns:a16="http://schemas.microsoft.com/office/drawing/2014/main" id="{23D5CBC0-0B42-4B25-9A9D-D9A349BFC211}"/>
              </a:ext>
            </a:extLst>
          </p:cNvPr>
          <p:cNvSpPr/>
          <p:nvPr/>
        </p:nvSpPr>
        <p:spPr>
          <a:xfrm>
            <a:off x="8260218" y="3429000"/>
            <a:ext cx="2612575" cy="923330"/>
          </a:xfrm>
          <a:prstGeom prst="rect">
            <a:avLst/>
          </a:prstGeom>
        </p:spPr>
        <p:txBody>
          <a:bodyPr wrap="none">
            <a:spAutoFit/>
          </a:bodyPr>
          <a:lstStyle/>
          <a:p>
            <a:r>
              <a:rPr lang="fr-FR" dirty="0"/>
              <a:t>I </a:t>
            </a:r>
            <a:r>
              <a:rPr lang="fr-FR" dirty="0" err="1"/>
              <a:t>will</a:t>
            </a:r>
            <a:r>
              <a:rPr lang="fr-FR" dirty="0"/>
              <a:t> change the fluxes to </a:t>
            </a:r>
          </a:p>
          <a:p>
            <a:pPr marL="285750" indent="-285750">
              <a:buFont typeface="Arial" panose="020B0604020202020204" pitchFamily="34" charset="0"/>
              <a:buChar char="•"/>
            </a:pPr>
            <a:r>
              <a:rPr lang="fr-FR" dirty="0"/>
              <a:t>0.8 for the </a:t>
            </a:r>
            <a:r>
              <a:rPr lang="fr-FR" dirty="0" err="1"/>
              <a:t>Gaussian</a:t>
            </a:r>
            <a:r>
              <a:rPr lang="fr-FR" dirty="0"/>
              <a:t> </a:t>
            </a:r>
          </a:p>
          <a:p>
            <a:pPr marL="285750" indent="-285750">
              <a:buFont typeface="Arial" panose="020B0604020202020204" pitchFamily="34" charset="0"/>
              <a:buChar char="•"/>
            </a:pPr>
            <a:r>
              <a:rPr lang="fr-FR" dirty="0"/>
              <a:t>0.2 for the UD</a:t>
            </a:r>
            <a:endParaRPr lang="en-US" dirty="0"/>
          </a:p>
        </p:txBody>
      </p:sp>
      <p:sp>
        <p:nvSpPr>
          <p:cNvPr id="25" name="Rectangle 24">
            <a:extLst>
              <a:ext uri="{FF2B5EF4-FFF2-40B4-BE49-F238E27FC236}">
                <a16:creationId xmlns:a16="http://schemas.microsoft.com/office/drawing/2014/main" id="{E0E6A886-D767-43A0-82C5-770719B7AACA}"/>
              </a:ext>
            </a:extLst>
          </p:cNvPr>
          <p:cNvSpPr/>
          <p:nvPr/>
        </p:nvSpPr>
        <p:spPr>
          <a:xfrm>
            <a:off x="818652" y="3287765"/>
            <a:ext cx="2401555" cy="923330"/>
          </a:xfrm>
          <a:prstGeom prst="rect">
            <a:avLst/>
          </a:prstGeom>
        </p:spPr>
        <p:txBody>
          <a:bodyPr wrap="none">
            <a:spAutoFit/>
          </a:bodyPr>
          <a:lstStyle/>
          <a:p>
            <a:r>
              <a:rPr lang="fr-FR" dirty="0"/>
              <a:t>fluxes are :</a:t>
            </a:r>
          </a:p>
          <a:p>
            <a:pPr marL="285750" indent="-285750">
              <a:buFont typeface="Arial" panose="020B0604020202020204" pitchFamily="34" charset="0"/>
              <a:buChar char="•"/>
            </a:pPr>
            <a:r>
              <a:rPr lang="fr-FR" dirty="0"/>
              <a:t>0.5 for the </a:t>
            </a:r>
            <a:r>
              <a:rPr lang="fr-FR" dirty="0" err="1"/>
              <a:t>Gaussian</a:t>
            </a:r>
            <a:r>
              <a:rPr lang="fr-FR" dirty="0"/>
              <a:t> </a:t>
            </a:r>
          </a:p>
          <a:p>
            <a:pPr marL="285750" indent="-285750">
              <a:buFont typeface="Arial" panose="020B0604020202020204" pitchFamily="34" charset="0"/>
              <a:buChar char="•"/>
            </a:pPr>
            <a:r>
              <a:rPr lang="fr-FR" dirty="0"/>
              <a:t>0.5 for the UD</a:t>
            </a:r>
            <a:endParaRPr lang="en-US" dirty="0"/>
          </a:p>
        </p:txBody>
      </p:sp>
    </p:spTree>
    <p:extLst>
      <p:ext uri="{BB962C8B-B14F-4D97-AF65-F5344CB8AC3E}">
        <p14:creationId xmlns:p14="http://schemas.microsoft.com/office/powerpoint/2010/main" val="3070718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74EC27B7-A895-4B42-8AFB-C7678AFC5FA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2000" cy="6857999"/>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cxnSp>
        <p:nvCxnSpPr>
          <p:cNvPr id="15" name="Connecteur droit avec flèche 14">
            <a:extLst>
              <a:ext uri="{FF2B5EF4-FFF2-40B4-BE49-F238E27FC236}">
                <a16:creationId xmlns:a16="http://schemas.microsoft.com/office/drawing/2014/main" id="{BB1526C2-8B97-4C4A-8C77-BC492C029F34}"/>
              </a:ext>
            </a:extLst>
          </p:cNvPr>
          <p:cNvCxnSpPr>
            <a:cxnSpLocks/>
          </p:cNvCxnSpPr>
          <p:nvPr/>
        </p:nvCxnSpPr>
        <p:spPr>
          <a:xfrm flipH="1" flipV="1">
            <a:off x="4636655" y="3177309"/>
            <a:ext cx="232061" cy="719218"/>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20" name="Rectangle 19">
            <a:extLst>
              <a:ext uri="{FF2B5EF4-FFF2-40B4-BE49-F238E27FC236}">
                <a16:creationId xmlns:a16="http://schemas.microsoft.com/office/drawing/2014/main" id="{E64F5BBB-581C-456B-BD3B-2ACA673912BC}"/>
              </a:ext>
            </a:extLst>
          </p:cNvPr>
          <p:cNvSpPr/>
          <p:nvPr/>
        </p:nvSpPr>
        <p:spPr>
          <a:xfrm>
            <a:off x="4251035" y="3890665"/>
            <a:ext cx="2201372" cy="369332"/>
          </a:xfrm>
          <a:prstGeom prst="rect">
            <a:avLst/>
          </a:prstGeom>
        </p:spPr>
        <p:txBody>
          <a:bodyPr wrap="none">
            <a:spAutoFit/>
          </a:bodyPr>
          <a:lstStyle/>
          <a:p>
            <a:r>
              <a:rPr lang="fr-FR" dirty="0"/>
              <a:t>New plateau at V=0.2</a:t>
            </a:r>
          </a:p>
        </p:txBody>
      </p:sp>
      <p:sp>
        <p:nvSpPr>
          <p:cNvPr id="25" name="Rectangle 24">
            <a:extLst>
              <a:ext uri="{FF2B5EF4-FFF2-40B4-BE49-F238E27FC236}">
                <a16:creationId xmlns:a16="http://schemas.microsoft.com/office/drawing/2014/main" id="{E0E6A886-D767-43A0-82C5-770719B7AACA}"/>
              </a:ext>
            </a:extLst>
          </p:cNvPr>
          <p:cNvSpPr/>
          <p:nvPr/>
        </p:nvSpPr>
        <p:spPr>
          <a:xfrm>
            <a:off x="818652" y="3287765"/>
            <a:ext cx="2401555" cy="923330"/>
          </a:xfrm>
          <a:prstGeom prst="rect">
            <a:avLst/>
          </a:prstGeom>
        </p:spPr>
        <p:txBody>
          <a:bodyPr wrap="none">
            <a:spAutoFit/>
          </a:bodyPr>
          <a:lstStyle/>
          <a:p>
            <a:r>
              <a:rPr lang="fr-FR" dirty="0"/>
              <a:t>fluxes are :</a:t>
            </a:r>
          </a:p>
          <a:p>
            <a:pPr marL="285750" indent="-285750">
              <a:buFont typeface="Arial" panose="020B0604020202020204" pitchFamily="34" charset="0"/>
              <a:buChar char="•"/>
            </a:pPr>
            <a:r>
              <a:rPr lang="fr-FR" dirty="0"/>
              <a:t>0.8 for the </a:t>
            </a:r>
            <a:r>
              <a:rPr lang="fr-FR" dirty="0" err="1"/>
              <a:t>Gaussian</a:t>
            </a:r>
            <a:r>
              <a:rPr lang="fr-FR" dirty="0"/>
              <a:t> </a:t>
            </a:r>
          </a:p>
          <a:p>
            <a:pPr marL="285750" indent="-285750">
              <a:buFont typeface="Arial" panose="020B0604020202020204" pitchFamily="34" charset="0"/>
              <a:buChar char="•"/>
            </a:pPr>
            <a:r>
              <a:rPr lang="fr-FR" dirty="0"/>
              <a:t>0.2 for the UD</a:t>
            </a:r>
            <a:endParaRPr lang="en-US" dirty="0"/>
          </a:p>
        </p:txBody>
      </p:sp>
    </p:spTree>
    <p:extLst>
      <p:ext uri="{BB962C8B-B14F-4D97-AF65-F5344CB8AC3E}">
        <p14:creationId xmlns:p14="http://schemas.microsoft.com/office/powerpoint/2010/main" val="345623681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150C500A-D117-4E90-9E4E-B34E0540842F}"/>
              </a:ext>
            </a:extLst>
          </p:cNvPr>
          <p:cNvPicPr>
            <a:picLocks noChangeAspect="1"/>
          </p:cNvPicPr>
          <p:nvPr/>
        </p:nvPicPr>
        <p:blipFill rotWithShape="1">
          <a:blip r:embed="rId2"/>
          <a:srcRect b="87071"/>
          <a:stretch/>
        </p:blipFill>
        <p:spPr>
          <a:xfrm>
            <a:off x="129598" y="413378"/>
            <a:ext cx="6077048" cy="368120"/>
          </a:xfrm>
          <a:prstGeom prst="rect">
            <a:avLst/>
          </a:prstGeom>
        </p:spPr>
      </p:pic>
      <p:pic>
        <p:nvPicPr>
          <p:cNvPr id="9" name="Image 8">
            <a:extLst>
              <a:ext uri="{FF2B5EF4-FFF2-40B4-BE49-F238E27FC236}">
                <a16:creationId xmlns:a16="http://schemas.microsoft.com/office/drawing/2014/main" id="{F1007723-8098-4CBE-A44D-2E19F3CD9FA4}"/>
              </a:ext>
            </a:extLst>
          </p:cNvPr>
          <p:cNvPicPr>
            <a:picLocks noChangeAspect="1"/>
          </p:cNvPicPr>
          <p:nvPr/>
        </p:nvPicPr>
        <p:blipFill>
          <a:blip r:embed="rId3"/>
          <a:stretch>
            <a:fillRect/>
          </a:stretch>
        </p:blipFill>
        <p:spPr>
          <a:xfrm>
            <a:off x="129598" y="2244430"/>
            <a:ext cx="6077048" cy="3605819"/>
          </a:xfrm>
          <a:prstGeom prst="rect">
            <a:avLst/>
          </a:prstGeom>
        </p:spPr>
      </p:pic>
      <p:pic>
        <p:nvPicPr>
          <p:cNvPr id="14" name="Image 13">
            <a:extLst>
              <a:ext uri="{FF2B5EF4-FFF2-40B4-BE49-F238E27FC236}">
                <a16:creationId xmlns:a16="http://schemas.microsoft.com/office/drawing/2014/main" id="{FADC6B9B-051D-4777-92B7-098754528AA1}"/>
              </a:ext>
            </a:extLst>
          </p:cNvPr>
          <p:cNvPicPr>
            <a:picLocks noChangeAspect="1"/>
          </p:cNvPicPr>
          <p:nvPr/>
        </p:nvPicPr>
        <p:blipFill rotWithShape="1">
          <a:blip r:embed="rId2"/>
          <a:srcRect t="55489"/>
          <a:stretch/>
        </p:blipFill>
        <p:spPr>
          <a:xfrm>
            <a:off x="129598" y="879306"/>
            <a:ext cx="6077048" cy="1267316"/>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19" name="Rectangle 18">
            <a:extLst>
              <a:ext uri="{FF2B5EF4-FFF2-40B4-BE49-F238E27FC236}">
                <a16:creationId xmlns:a16="http://schemas.microsoft.com/office/drawing/2014/main" id="{8F273100-72F3-4252-99A3-3154403AEB3B}"/>
              </a:ext>
            </a:extLst>
          </p:cNvPr>
          <p:cNvSpPr/>
          <p:nvPr/>
        </p:nvSpPr>
        <p:spPr>
          <a:xfrm>
            <a:off x="7161741" y="614974"/>
            <a:ext cx="4629665" cy="838718"/>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F2307590-846C-4A7A-8AB6-710AC66D7D9B}"/>
              </a:ext>
            </a:extLst>
          </p:cNvPr>
          <p:cNvSpPr/>
          <p:nvPr/>
        </p:nvSpPr>
        <p:spPr>
          <a:xfrm>
            <a:off x="129597" y="1831676"/>
            <a:ext cx="5862129" cy="27517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Connecteur droit 20">
            <a:extLst>
              <a:ext uri="{FF2B5EF4-FFF2-40B4-BE49-F238E27FC236}">
                <a16:creationId xmlns:a16="http://schemas.microsoft.com/office/drawing/2014/main" id="{245D2978-CDCC-46D9-BECC-26E5D03CE9CC}"/>
              </a:ext>
            </a:extLst>
          </p:cNvPr>
          <p:cNvCxnSpPr>
            <a:cxnSpLocks/>
            <a:stCxn id="20" idx="3"/>
            <a:endCxn id="19" idx="1"/>
          </p:cNvCxnSpPr>
          <p:nvPr/>
        </p:nvCxnSpPr>
        <p:spPr>
          <a:xfrm flipV="1">
            <a:off x="5991726" y="1034333"/>
            <a:ext cx="1170015" cy="93492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2" name="ZoneTexte 21">
            <a:extLst>
              <a:ext uri="{FF2B5EF4-FFF2-40B4-BE49-F238E27FC236}">
                <a16:creationId xmlns:a16="http://schemas.microsoft.com/office/drawing/2014/main" id="{47CF1E08-EA84-4544-9A3A-0BB1C1679C59}"/>
              </a:ext>
            </a:extLst>
          </p:cNvPr>
          <p:cNvSpPr txBox="1"/>
          <p:nvPr/>
        </p:nvSpPr>
        <p:spPr>
          <a:xfrm>
            <a:off x="7212589" y="686262"/>
            <a:ext cx="4441855" cy="769441"/>
          </a:xfrm>
          <a:prstGeom prst="rect">
            <a:avLst/>
          </a:prstGeom>
          <a:noFill/>
        </p:spPr>
        <p:txBody>
          <a:bodyPr wrap="square" lIns="0" tIns="0" rIns="0" bIns="0" rtlCol="0">
            <a:spAutoFit/>
          </a:bodyPr>
          <a:lstStyle/>
          <a:p>
            <a:pPr algn="just"/>
            <a:r>
              <a:rPr lang="en-US" sz="1600" dirty="0">
                <a:solidFill>
                  <a:schemeClr val="bg1"/>
                </a:solidFill>
              </a:rPr>
              <a:t>The Fourier transform of a weighted sum of functions is the weighted sum of their respective Fourier transforms</a:t>
            </a:r>
            <a:r>
              <a:rPr lang="en-US" dirty="0">
                <a:solidFill>
                  <a:schemeClr val="bg1"/>
                </a:solidFill>
              </a:rPr>
              <a:t>.</a:t>
            </a:r>
            <a:endParaRPr lang="en-US" sz="1600" dirty="0">
              <a:solidFill>
                <a:schemeClr val="bg1"/>
              </a:solidFill>
            </a:endParaRPr>
          </a:p>
        </p:txBody>
      </p:sp>
      <p:sp>
        <p:nvSpPr>
          <p:cNvPr id="26" name="Rectangle 25">
            <a:extLst>
              <a:ext uri="{FF2B5EF4-FFF2-40B4-BE49-F238E27FC236}">
                <a16:creationId xmlns:a16="http://schemas.microsoft.com/office/drawing/2014/main" id="{3D3B8439-B4AF-4069-B879-6A50B4ADD895}"/>
              </a:ext>
            </a:extLst>
          </p:cNvPr>
          <p:cNvSpPr/>
          <p:nvPr/>
        </p:nvSpPr>
        <p:spPr>
          <a:xfrm>
            <a:off x="129598" y="4250012"/>
            <a:ext cx="2866266" cy="275169"/>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12DD5B36-142B-4476-9A44-25A7C6D9A826}"/>
              </a:ext>
            </a:extLst>
          </p:cNvPr>
          <p:cNvSpPr/>
          <p:nvPr/>
        </p:nvSpPr>
        <p:spPr>
          <a:xfrm>
            <a:off x="129597" y="5205884"/>
            <a:ext cx="4298023" cy="30327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Rectangle 34">
            <a:extLst>
              <a:ext uri="{FF2B5EF4-FFF2-40B4-BE49-F238E27FC236}">
                <a16:creationId xmlns:a16="http://schemas.microsoft.com/office/drawing/2014/main" id="{D3534E3E-C9DF-4D64-8467-A79B820F8EA0}"/>
              </a:ext>
            </a:extLst>
          </p:cNvPr>
          <p:cNvSpPr/>
          <p:nvPr/>
        </p:nvSpPr>
        <p:spPr>
          <a:xfrm>
            <a:off x="7161739" y="1785726"/>
            <a:ext cx="4629665" cy="1580855"/>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6" name="Connecteur droit 35">
            <a:extLst>
              <a:ext uri="{FF2B5EF4-FFF2-40B4-BE49-F238E27FC236}">
                <a16:creationId xmlns:a16="http://schemas.microsoft.com/office/drawing/2014/main" id="{39FA288D-84EC-49C8-823A-F041E82BFF09}"/>
              </a:ext>
            </a:extLst>
          </p:cNvPr>
          <p:cNvCxnSpPr>
            <a:cxnSpLocks/>
            <a:stCxn id="26" idx="3"/>
            <a:endCxn id="35" idx="1"/>
          </p:cNvCxnSpPr>
          <p:nvPr/>
        </p:nvCxnSpPr>
        <p:spPr>
          <a:xfrm flipV="1">
            <a:off x="2995864" y="2576154"/>
            <a:ext cx="4165875" cy="181144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44" name="ZoneTexte 43">
            <a:extLst>
              <a:ext uri="{FF2B5EF4-FFF2-40B4-BE49-F238E27FC236}">
                <a16:creationId xmlns:a16="http://schemas.microsoft.com/office/drawing/2014/main" id="{8C9499F5-C26D-45B8-8CDB-6D86E9190FBF}"/>
              </a:ext>
            </a:extLst>
          </p:cNvPr>
          <p:cNvSpPr txBox="1"/>
          <p:nvPr/>
        </p:nvSpPr>
        <p:spPr>
          <a:xfrm>
            <a:off x="7263436" y="1831676"/>
            <a:ext cx="4527968" cy="1477328"/>
          </a:xfrm>
          <a:prstGeom prst="rect">
            <a:avLst/>
          </a:prstGeom>
          <a:noFill/>
        </p:spPr>
        <p:txBody>
          <a:bodyPr wrap="square" lIns="0" tIns="0" rIns="0" bIns="0" rtlCol="0">
            <a:spAutoFit/>
          </a:bodyPr>
          <a:lstStyle/>
          <a:p>
            <a:r>
              <a:rPr lang="en-US" sz="1600" dirty="0">
                <a:solidFill>
                  <a:schemeClr val="bg1"/>
                </a:solidFill>
              </a:rPr>
              <a:t>A sum of the Fourier transform of :</a:t>
            </a:r>
          </a:p>
          <a:p>
            <a:pPr marL="285750" indent="-285750">
              <a:buFont typeface="Arial" panose="020B0604020202020204" pitchFamily="34" charset="0"/>
              <a:buChar char="•"/>
            </a:pPr>
            <a:r>
              <a:rPr lang="en-US" sz="1600" dirty="0">
                <a:solidFill>
                  <a:schemeClr val="bg1"/>
                </a:solidFill>
              </a:rPr>
              <a:t>the elliptical Gaussian distribution (seen at short baselines and that gives different values for the two perpendicular strips of baselines) </a:t>
            </a:r>
          </a:p>
          <a:p>
            <a:pPr marL="285750" indent="-285750">
              <a:buFont typeface="Arial" panose="020B0604020202020204" pitchFamily="34" charset="0"/>
              <a:buChar char="•"/>
            </a:pPr>
            <a:r>
              <a:rPr lang="en-US" sz="1600" dirty="0">
                <a:solidFill>
                  <a:schemeClr val="bg1"/>
                </a:solidFill>
              </a:rPr>
              <a:t>and of the uniform disk (Airy function seen at long baseline and never fully resolved)</a:t>
            </a:r>
          </a:p>
        </p:txBody>
      </p:sp>
      <p:sp>
        <p:nvSpPr>
          <p:cNvPr id="47" name="Rectangle 46">
            <a:extLst>
              <a:ext uri="{FF2B5EF4-FFF2-40B4-BE49-F238E27FC236}">
                <a16:creationId xmlns:a16="http://schemas.microsoft.com/office/drawing/2014/main" id="{6212ECEF-3F30-4334-9298-BC5DBFA2D90A}"/>
              </a:ext>
            </a:extLst>
          </p:cNvPr>
          <p:cNvSpPr/>
          <p:nvPr/>
        </p:nvSpPr>
        <p:spPr>
          <a:xfrm>
            <a:off x="129597" y="5509154"/>
            <a:ext cx="4683035" cy="30327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Rectangle 56">
            <a:extLst>
              <a:ext uri="{FF2B5EF4-FFF2-40B4-BE49-F238E27FC236}">
                <a16:creationId xmlns:a16="http://schemas.microsoft.com/office/drawing/2014/main" id="{47D31AE0-B114-47C0-A639-D85CEF2AB00F}"/>
              </a:ext>
            </a:extLst>
          </p:cNvPr>
          <p:cNvSpPr/>
          <p:nvPr/>
        </p:nvSpPr>
        <p:spPr>
          <a:xfrm>
            <a:off x="129597" y="4753354"/>
            <a:ext cx="3792698" cy="275169"/>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a:extLst>
              <a:ext uri="{FF2B5EF4-FFF2-40B4-BE49-F238E27FC236}">
                <a16:creationId xmlns:a16="http://schemas.microsoft.com/office/drawing/2014/main" id="{2DAE1F5F-42BF-4448-B6F7-21C76220C7EC}"/>
              </a:ext>
            </a:extLst>
          </p:cNvPr>
          <p:cNvSpPr/>
          <p:nvPr/>
        </p:nvSpPr>
        <p:spPr>
          <a:xfrm>
            <a:off x="7161740" y="3557499"/>
            <a:ext cx="4629665" cy="126707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9" name="Connecteur droit 58">
            <a:extLst>
              <a:ext uri="{FF2B5EF4-FFF2-40B4-BE49-F238E27FC236}">
                <a16:creationId xmlns:a16="http://schemas.microsoft.com/office/drawing/2014/main" id="{FF34A553-3F35-4BE9-BEA6-AC8B6FD9B0AE}"/>
              </a:ext>
            </a:extLst>
          </p:cNvPr>
          <p:cNvCxnSpPr>
            <a:cxnSpLocks/>
            <a:stCxn id="57" idx="3"/>
            <a:endCxn id="58" idx="1"/>
          </p:cNvCxnSpPr>
          <p:nvPr/>
        </p:nvCxnSpPr>
        <p:spPr>
          <a:xfrm flipV="1">
            <a:off x="3922295" y="4191037"/>
            <a:ext cx="3239445" cy="699902"/>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60" name="ZoneTexte 59">
            <a:extLst>
              <a:ext uri="{FF2B5EF4-FFF2-40B4-BE49-F238E27FC236}">
                <a16:creationId xmlns:a16="http://schemas.microsoft.com/office/drawing/2014/main" id="{402BDCF3-0861-4545-82AD-3AFA8BFBA844}"/>
              </a:ext>
            </a:extLst>
          </p:cNvPr>
          <p:cNvSpPr txBox="1"/>
          <p:nvPr/>
        </p:nvSpPr>
        <p:spPr>
          <a:xfrm>
            <a:off x="7263436" y="3593468"/>
            <a:ext cx="4527968" cy="1231106"/>
          </a:xfrm>
          <a:prstGeom prst="rect">
            <a:avLst/>
          </a:prstGeom>
          <a:noFill/>
        </p:spPr>
        <p:txBody>
          <a:bodyPr wrap="square" lIns="0" tIns="0" rIns="0" bIns="0" rtlCol="0">
            <a:spAutoFit/>
          </a:bodyPr>
          <a:lstStyle/>
          <a:p>
            <a:r>
              <a:rPr lang="en-US" sz="1600" dirty="0">
                <a:solidFill>
                  <a:schemeClr val="bg1"/>
                </a:solidFill>
              </a:rPr>
              <a:t>the level of the plateau between the baselines</a:t>
            </a:r>
          </a:p>
          <a:p>
            <a:r>
              <a:rPr lang="en-US" sz="1600" dirty="0">
                <a:solidFill>
                  <a:schemeClr val="bg1"/>
                </a:solidFill>
              </a:rPr>
              <a:t>resolving the Gaussian and the ones resolving the Uniform disk have changed. This plateau allows to make a direct measure of the relative flux of the two components of our model.</a:t>
            </a:r>
          </a:p>
        </p:txBody>
      </p:sp>
    </p:spTree>
    <p:extLst>
      <p:ext uri="{BB962C8B-B14F-4D97-AF65-F5344CB8AC3E}">
        <p14:creationId xmlns:p14="http://schemas.microsoft.com/office/powerpoint/2010/main" val="109616499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74EC27B7-A895-4B42-8AFB-C7678AFC5FA0}"/>
              </a:ext>
            </a:extLst>
          </p:cNvPr>
          <p:cNvPicPr>
            <a:picLocks noChangeAspect="1"/>
          </p:cNvPicPr>
          <p:nvPr/>
        </p:nvPicPr>
        <p:blipFill>
          <a:blip r:embed="rId2"/>
          <a:stretch>
            <a:fillRect/>
          </a:stretch>
        </p:blipFill>
        <p:spPr>
          <a:xfrm>
            <a:off x="0" y="0"/>
            <a:ext cx="12192000" cy="6858000"/>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grpSp>
        <p:nvGrpSpPr>
          <p:cNvPr id="8" name="Groupe 7">
            <a:extLst>
              <a:ext uri="{FF2B5EF4-FFF2-40B4-BE49-F238E27FC236}">
                <a16:creationId xmlns:a16="http://schemas.microsoft.com/office/drawing/2014/main" id="{6357088E-9309-4C28-B126-C59E9CB9FDD3}"/>
              </a:ext>
            </a:extLst>
          </p:cNvPr>
          <p:cNvGrpSpPr/>
          <p:nvPr/>
        </p:nvGrpSpPr>
        <p:grpSpPr>
          <a:xfrm>
            <a:off x="856056" y="1967346"/>
            <a:ext cx="1551707" cy="3140364"/>
            <a:chOff x="856056" y="1967346"/>
            <a:chExt cx="1551707" cy="3140364"/>
          </a:xfrm>
        </p:grpSpPr>
        <p:sp>
          <p:nvSpPr>
            <p:cNvPr id="4" name="Rectangle 3">
              <a:extLst>
                <a:ext uri="{FF2B5EF4-FFF2-40B4-BE49-F238E27FC236}">
                  <a16:creationId xmlns:a16="http://schemas.microsoft.com/office/drawing/2014/main" id="{6CFA9D01-F986-4FBC-AA8F-2177235DBF7C}"/>
                </a:ext>
              </a:extLst>
            </p:cNvPr>
            <p:cNvSpPr/>
            <p:nvPr/>
          </p:nvSpPr>
          <p:spPr>
            <a:xfrm>
              <a:off x="988291" y="1967346"/>
              <a:ext cx="1256145" cy="3140364"/>
            </a:xfrm>
            <a:prstGeom prst="rect">
              <a:avLst/>
            </a:prstGeom>
            <a:solidFill>
              <a:srgbClr val="FFC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AFB219A2-9E4C-45E0-BB68-B4E8D246C280}"/>
                </a:ext>
              </a:extLst>
            </p:cNvPr>
            <p:cNvSpPr/>
            <p:nvPr/>
          </p:nvSpPr>
          <p:spPr>
            <a:xfrm>
              <a:off x="856056" y="3292903"/>
              <a:ext cx="1551707" cy="1754326"/>
            </a:xfrm>
            <a:prstGeom prst="rect">
              <a:avLst/>
            </a:prstGeom>
          </p:spPr>
          <p:txBody>
            <a:bodyPr wrap="none">
              <a:spAutoFit/>
            </a:bodyPr>
            <a:lstStyle/>
            <a:p>
              <a:pPr algn="ctr"/>
              <a:r>
                <a:rPr lang="fr-FR" dirty="0" err="1"/>
                <a:t>Baselines</a:t>
              </a:r>
              <a:endParaRPr lang="fr-FR" dirty="0"/>
            </a:p>
            <a:p>
              <a:pPr algn="ctr"/>
              <a:r>
                <a:rPr lang="fr-FR" dirty="0" err="1"/>
                <a:t>Probing</a:t>
              </a:r>
              <a:r>
                <a:rPr lang="fr-FR" dirty="0"/>
                <a:t> the </a:t>
              </a:r>
            </a:p>
            <a:p>
              <a:pPr algn="ctr"/>
              <a:r>
                <a:rPr lang="fr-FR" dirty="0"/>
                <a:t>CE extension</a:t>
              </a:r>
            </a:p>
            <a:p>
              <a:pPr algn="ctr"/>
              <a:r>
                <a:rPr lang="fr-FR" dirty="0"/>
                <a:t>+</a:t>
              </a:r>
            </a:p>
            <a:p>
              <a:pPr algn="ctr"/>
              <a:r>
                <a:rPr lang="fr-FR" dirty="0"/>
                <a:t>Need </a:t>
              </a:r>
              <a:r>
                <a:rPr lang="fr-FR" dirty="0" err="1"/>
                <a:t>different</a:t>
              </a:r>
              <a:endParaRPr lang="fr-FR" dirty="0"/>
            </a:p>
            <a:p>
              <a:pPr algn="ctr"/>
              <a:r>
                <a:rPr lang="fr-FR" dirty="0"/>
                <a:t>orientation</a:t>
              </a:r>
              <a:endParaRPr lang="en-US" dirty="0"/>
            </a:p>
          </p:txBody>
        </p:sp>
      </p:grpSp>
      <p:grpSp>
        <p:nvGrpSpPr>
          <p:cNvPr id="7" name="Groupe 6">
            <a:extLst>
              <a:ext uri="{FF2B5EF4-FFF2-40B4-BE49-F238E27FC236}">
                <a16:creationId xmlns:a16="http://schemas.microsoft.com/office/drawing/2014/main" id="{1E0923D2-41AC-4011-A990-6B0269D9F4B3}"/>
              </a:ext>
            </a:extLst>
          </p:cNvPr>
          <p:cNvGrpSpPr/>
          <p:nvPr/>
        </p:nvGrpSpPr>
        <p:grpSpPr>
          <a:xfrm>
            <a:off x="3093212" y="1898074"/>
            <a:ext cx="4674570" cy="3140364"/>
            <a:chOff x="3093212" y="1898074"/>
            <a:chExt cx="4674570" cy="3140364"/>
          </a:xfrm>
        </p:grpSpPr>
        <p:sp>
          <p:nvSpPr>
            <p:cNvPr id="12" name="Rectangle 11">
              <a:extLst>
                <a:ext uri="{FF2B5EF4-FFF2-40B4-BE49-F238E27FC236}">
                  <a16:creationId xmlns:a16="http://schemas.microsoft.com/office/drawing/2014/main" id="{A01161F3-25B5-42DC-9BB3-7D8979E79E64}"/>
                </a:ext>
              </a:extLst>
            </p:cNvPr>
            <p:cNvSpPr/>
            <p:nvPr/>
          </p:nvSpPr>
          <p:spPr>
            <a:xfrm>
              <a:off x="3093212" y="1898074"/>
              <a:ext cx="4674570" cy="3140364"/>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0AEC36ED-467F-4878-A938-1CC186724579}"/>
                </a:ext>
              </a:extLst>
            </p:cNvPr>
            <p:cNvSpPr/>
            <p:nvPr/>
          </p:nvSpPr>
          <p:spPr>
            <a:xfrm>
              <a:off x="3530967" y="3292903"/>
              <a:ext cx="4137893" cy="646331"/>
            </a:xfrm>
            <a:prstGeom prst="rect">
              <a:avLst/>
            </a:prstGeom>
          </p:spPr>
          <p:txBody>
            <a:bodyPr wrap="square">
              <a:spAutoFit/>
            </a:bodyPr>
            <a:lstStyle/>
            <a:p>
              <a:r>
                <a:rPr lang="fr-FR" dirty="0" err="1"/>
                <a:t>Baselines</a:t>
              </a:r>
              <a:r>
                <a:rPr lang="fr-FR" dirty="0"/>
                <a:t> </a:t>
              </a:r>
              <a:r>
                <a:rPr lang="fr-FR" dirty="0" err="1"/>
                <a:t>only</a:t>
              </a:r>
              <a:r>
                <a:rPr lang="fr-FR" dirty="0"/>
                <a:t> </a:t>
              </a:r>
              <a:r>
                <a:rPr lang="fr-FR" dirty="0" err="1"/>
                <a:t>measuring</a:t>
              </a:r>
              <a:r>
                <a:rPr lang="fr-FR" dirty="0"/>
                <a:t> the Flux ratio</a:t>
              </a:r>
            </a:p>
            <a:p>
              <a:pPr algn="ctr"/>
              <a:r>
                <a:rPr lang="fr-FR" dirty="0" err="1"/>
                <a:t>between</a:t>
              </a:r>
              <a:r>
                <a:rPr lang="fr-FR" dirty="0"/>
                <a:t> the star and CE</a:t>
              </a:r>
              <a:endParaRPr lang="en-US" dirty="0"/>
            </a:p>
          </p:txBody>
        </p:sp>
      </p:grpSp>
      <p:grpSp>
        <p:nvGrpSpPr>
          <p:cNvPr id="6" name="Groupe 5">
            <a:extLst>
              <a:ext uri="{FF2B5EF4-FFF2-40B4-BE49-F238E27FC236}">
                <a16:creationId xmlns:a16="http://schemas.microsoft.com/office/drawing/2014/main" id="{7BAFEDC0-A1A5-45AE-8FCA-C927C0CDD1CE}"/>
              </a:ext>
            </a:extLst>
          </p:cNvPr>
          <p:cNvGrpSpPr/>
          <p:nvPr/>
        </p:nvGrpSpPr>
        <p:grpSpPr>
          <a:xfrm>
            <a:off x="9153235" y="1932710"/>
            <a:ext cx="2854038" cy="3140364"/>
            <a:chOff x="9153235" y="1932710"/>
            <a:chExt cx="2854038" cy="3140364"/>
          </a:xfrm>
        </p:grpSpPr>
        <p:sp>
          <p:nvSpPr>
            <p:cNvPr id="13" name="Rectangle 12">
              <a:extLst>
                <a:ext uri="{FF2B5EF4-FFF2-40B4-BE49-F238E27FC236}">
                  <a16:creationId xmlns:a16="http://schemas.microsoft.com/office/drawing/2014/main" id="{C3181584-1C70-4C27-A5CB-B58392131AA5}"/>
                </a:ext>
              </a:extLst>
            </p:cNvPr>
            <p:cNvSpPr/>
            <p:nvPr/>
          </p:nvSpPr>
          <p:spPr>
            <a:xfrm>
              <a:off x="9153235" y="1932710"/>
              <a:ext cx="2854038" cy="3140364"/>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72387E24-8884-4869-85A5-99A3A7B3473E}"/>
                </a:ext>
              </a:extLst>
            </p:cNvPr>
            <p:cNvSpPr/>
            <p:nvPr/>
          </p:nvSpPr>
          <p:spPr>
            <a:xfrm>
              <a:off x="9264072" y="3244334"/>
              <a:ext cx="2743201" cy="369332"/>
            </a:xfrm>
            <a:prstGeom prst="rect">
              <a:avLst/>
            </a:prstGeom>
          </p:spPr>
          <p:txBody>
            <a:bodyPr wrap="square">
              <a:spAutoFit/>
            </a:bodyPr>
            <a:lstStyle/>
            <a:p>
              <a:r>
                <a:rPr lang="fr-FR" dirty="0" err="1"/>
                <a:t>Baselines</a:t>
              </a:r>
              <a:r>
                <a:rPr lang="fr-FR" dirty="0"/>
                <a:t> </a:t>
              </a:r>
              <a:r>
                <a:rPr lang="fr-FR" dirty="0" err="1"/>
                <a:t>probing</a:t>
              </a:r>
              <a:r>
                <a:rPr lang="fr-FR" dirty="0"/>
                <a:t> the star</a:t>
              </a:r>
              <a:endParaRPr lang="en-US" dirty="0"/>
            </a:p>
          </p:txBody>
        </p:sp>
      </p:grpSp>
    </p:spTree>
    <p:extLst>
      <p:ext uri="{BB962C8B-B14F-4D97-AF65-F5344CB8AC3E}">
        <p14:creationId xmlns:p14="http://schemas.microsoft.com/office/powerpoint/2010/main" val="699688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150C500A-D117-4E90-9E4E-B34E0540842F}"/>
              </a:ext>
            </a:extLst>
          </p:cNvPr>
          <p:cNvPicPr>
            <a:picLocks noChangeAspect="1"/>
          </p:cNvPicPr>
          <p:nvPr/>
        </p:nvPicPr>
        <p:blipFill rotWithShape="1">
          <a:blip r:embed="rId2"/>
          <a:srcRect b="87071"/>
          <a:stretch/>
        </p:blipFill>
        <p:spPr>
          <a:xfrm>
            <a:off x="129598" y="413378"/>
            <a:ext cx="6077048" cy="368120"/>
          </a:xfrm>
          <a:prstGeom prst="rect">
            <a:avLst/>
          </a:prstGeom>
        </p:spPr>
      </p:pic>
      <p:pic>
        <p:nvPicPr>
          <p:cNvPr id="9" name="Image 8">
            <a:extLst>
              <a:ext uri="{FF2B5EF4-FFF2-40B4-BE49-F238E27FC236}">
                <a16:creationId xmlns:a16="http://schemas.microsoft.com/office/drawing/2014/main" id="{F1007723-8098-4CBE-A44D-2E19F3CD9FA4}"/>
              </a:ext>
            </a:extLst>
          </p:cNvPr>
          <p:cNvPicPr>
            <a:picLocks noChangeAspect="1"/>
          </p:cNvPicPr>
          <p:nvPr/>
        </p:nvPicPr>
        <p:blipFill>
          <a:blip r:embed="rId3"/>
          <a:stretch>
            <a:fillRect/>
          </a:stretch>
        </p:blipFill>
        <p:spPr>
          <a:xfrm>
            <a:off x="129598" y="2244430"/>
            <a:ext cx="6077048" cy="3605819"/>
          </a:xfrm>
          <a:prstGeom prst="rect">
            <a:avLst/>
          </a:prstGeom>
        </p:spPr>
      </p:pic>
      <p:pic>
        <p:nvPicPr>
          <p:cNvPr id="14" name="Image 13">
            <a:extLst>
              <a:ext uri="{FF2B5EF4-FFF2-40B4-BE49-F238E27FC236}">
                <a16:creationId xmlns:a16="http://schemas.microsoft.com/office/drawing/2014/main" id="{FADC6B9B-051D-4777-92B7-098754528AA1}"/>
              </a:ext>
            </a:extLst>
          </p:cNvPr>
          <p:cNvPicPr>
            <a:picLocks noChangeAspect="1"/>
          </p:cNvPicPr>
          <p:nvPr/>
        </p:nvPicPr>
        <p:blipFill rotWithShape="1">
          <a:blip r:embed="rId2"/>
          <a:srcRect t="55489"/>
          <a:stretch/>
        </p:blipFill>
        <p:spPr>
          <a:xfrm>
            <a:off x="129598" y="879306"/>
            <a:ext cx="6077048" cy="1267316"/>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19" name="Rectangle 18">
            <a:extLst>
              <a:ext uri="{FF2B5EF4-FFF2-40B4-BE49-F238E27FC236}">
                <a16:creationId xmlns:a16="http://schemas.microsoft.com/office/drawing/2014/main" id="{8F273100-72F3-4252-99A3-3154403AEB3B}"/>
              </a:ext>
            </a:extLst>
          </p:cNvPr>
          <p:cNvSpPr/>
          <p:nvPr/>
        </p:nvSpPr>
        <p:spPr>
          <a:xfrm>
            <a:off x="7161741" y="614974"/>
            <a:ext cx="4629665" cy="838718"/>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F2307590-846C-4A7A-8AB6-710AC66D7D9B}"/>
              </a:ext>
            </a:extLst>
          </p:cNvPr>
          <p:cNvSpPr/>
          <p:nvPr/>
        </p:nvSpPr>
        <p:spPr>
          <a:xfrm>
            <a:off x="129597" y="1831676"/>
            <a:ext cx="5862129" cy="27517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Connecteur droit 20">
            <a:extLst>
              <a:ext uri="{FF2B5EF4-FFF2-40B4-BE49-F238E27FC236}">
                <a16:creationId xmlns:a16="http://schemas.microsoft.com/office/drawing/2014/main" id="{245D2978-CDCC-46D9-BECC-26E5D03CE9CC}"/>
              </a:ext>
            </a:extLst>
          </p:cNvPr>
          <p:cNvCxnSpPr>
            <a:cxnSpLocks/>
            <a:stCxn id="20" idx="3"/>
            <a:endCxn id="19" idx="1"/>
          </p:cNvCxnSpPr>
          <p:nvPr/>
        </p:nvCxnSpPr>
        <p:spPr>
          <a:xfrm flipV="1">
            <a:off x="5991726" y="1034333"/>
            <a:ext cx="1170015" cy="93492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2" name="ZoneTexte 21">
            <a:extLst>
              <a:ext uri="{FF2B5EF4-FFF2-40B4-BE49-F238E27FC236}">
                <a16:creationId xmlns:a16="http://schemas.microsoft.com/office/drawing/2014/main" id="{47CF1E08-EA84-4544-9A3A-0BB1C1679C59}"/>
              </a:ext>
            </a:extLst>
          </p:cNvPr>
          <p:cNvSpPr txBox="1"/>
          <p:nvPr/>
        </p:nvSpPr>
        <p:spPr>
          <a:xfrm>
            <a:off x="7212589" y="686262"/>
            <a:ext cx="4441855" cy="769441"/>
          </a:xfrm>
          <a:prstGeom prst="rect">
            <a:avLst/>
          </a:prstGeom>
          <a:noFill/>
        </p:spPr>
        <p:txBody>
          <a:bodyPr wrap="square" lIns="0" tIns="0" rIns="0" bIns="0" rtlCol="0">
            <a:spAutoFit/>
          </a:bodyPr>
          <a:lstStyle/>
          <a:p>
            <a:pPr algn="just"/>
            <a:r>
              <a:rPr lang="en-US" sz="1600" dirty="0">
                <a:solidFill>
                  <a:schemeClr val="bg1"/>
                </a:solidFill>
              </a:rPr>
              <a:t>The Fourier transform of a weighted sum of functions is the weighted sum of their respective Fourier transforms</a:t>
            </a:r>
            <a:r>
              <a:rPr lang="en-US" dirty="0">
                <a:solidFill>
                  <a:schemeClr val="bg1"/>
                </a:solidFill>
              </a:rPr>
              <a:t>.</a:t>
            </a:r>
            <a:endParaRPr lang="en-US" sz="1600" dirty="0">
              <a:solidFill>
                <a:schemeClr val="bg1"/>
              </a:solidFill>
            </a:endParaRPr>
          </a:p>
        </p:txBody>
      </p:sp>
      <p:sp>
        <p:nvSpPr>
          <p:cNvPr id="26" name="Rectangle 25">
            <a:extLst>
              <a:ext uri="{FF2B5EF4-FFF2-40B4-BE49-F238E27FC236}">
                <a16:creationId xmlns:a16="http://schemas.microsoft.com/office/drawing/2014/main" id="{3D3B8439-B4AF-4069-B879-6A50B4ADD895}"/>
              </a:ext>
            </a:extLst>
          </p:cNvPr>
          <p:cNvSpPr/>
          <p:nvPr/>
        </p:nvSpPr>
        <p:spPr>
          <a:xfrm>
            <a:off x="129598" y="4250012"/>
            <a:ext cx="2866266" cy="275169"/>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12DD5B36-142B-4476-9A44-25A7C6D9A826}"/>
              </a:ext>
            </a:extLst>
          </p:cNvPr>
          <p:cNvSpPr/>
          <p:nvPr/>
        </p:nvSpPr>
        <p:spPr>
          <a:xfrm>
            <a:off x="129597" y="5205884"/>
            <a:ext cx="4298023" cy="30327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Rectangle 34">
            <a:extLst>
              <a:ext uri="{FF2B5EF4-FFF2-40B4-BE49-F238E27FC236}">
                <a16:creationId xmlns:a16="http://schemas.microsoft.com/office/drawing/2014/main" id="{D3534E3E-C9DF-4D64-8467-A79B820F8EA0}"/>
              </a:ext>
            </a:extLst>
          </p:cNvPr>
          <p:cNvSpPr/>
          <p:nvPr/>
        </p:nvSpPr>
        <p:spPr>
          <a:xfrm>
            <a:off x="7161739" y="1785726"/>
            <a:ext cx="4629665" cy="1580855"/>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6" name="Connecteur droit 35">
            <a:extLst>
              <a:ext uri="{FF2B5EF4-FFF2-40B4-BE49-F238E27FC236}">
                <a16:creationId xmlns:a16="http://schemas.microsoft.com/office/drawing/2014/main" id="{39FA288D-84EC-49C8-823A-F041E82BFF09}"/>
              </a:ext>
            </a:extLst>
          </p:cNvPr>
          <p:cNvCxnSpPr>
            <a:cxnSpLocks/>
            <a:stCxn id="26" idx="3"/>
            <a:endCxn id="35" idx="1"/>
          </p:cNvCxnSpPr>
          <p:nvPr/>
        </p:nvCxnSpPr>
        <p:spPr>
          <a:xfrm flipV="1">
            <a:off x="2995864" y="2576154"/>
            <a:ext cx="4165875" cy="181144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9" name="Rectangle 38">
            <a:extLst>
              <a:ext uri="{FF2B5EF4-FFF2-40B4-BE49-F238E27FC236}">
                <a16:creationId xmlns:a16="http://schemas.microsoft.com/office/drawing/2014/main" id="{9A4C283C-F4E5-466C-BDF3-D080FA41440E}"/>
              </a:ext>
            </a:extLst>
          </p:cNvPr>
          <p:cNvSpPr/>
          <p:nvPr/>
        </p:nvSpPr>
        <p:spPr>
          <a:xfrm>
            <a:off x="7161740" y="4937936"/>
            <a:ext cx="4629665" cy="586541"/>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0" name="Connecteur droit 39">
            <a:extLst>
              <a:ext uri="{FF2B5EF4-FFF2-40B4-BE49-F238E27FC236}">
                <a16:creationId xmlns:a16="http://schemas.microsoft.com/office/drawing/2014/main" id="{A5A4D8BF-3F4D-41A3-85DD-F2AB9A0300D5}"/>
              </a:ext>
            </a:extLst>
          </p:cNvPr>
          <p:cNvCxnSpPr>
            <a:cxnSpLocks/>
            <a:stCxn id="28" idx="3"/>
            <a:endCxn id="39" idx="1"/>
          </p:cNvCxnSpPr>
          <p:nvPr/>
        </p:nvCxnSpPr>
        <p:spPr>
          <a:xfrm flipV="1">
            <a:off x="4427620" y="5231207"/>
            <a:ext cx="2734120" cy="126312"/>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44" name="ZoneTexte 43">
            <a:extLst>
              <a:ext uri="{FF2B5EF4-FFF2-40B4-BE49-F238E27FC236}">
                <a16:creationId xmlns:a16="http://schemas.microsoft.com/office/drawing/2014/main" id="{8C9499F5-C26D-45B8-8CDB-6D86E9190FBF}"/>
              </a:ext>
            </a:extLst>
          </p:cNvPr>
          <p:cNvSpPr txBox="1"/>
          <p:nvPr/>
        </p:nvSpPr>
        <p:spPr>
          <a:xfrm>
            <a:off x="7263436" y="1831676"/>
            <a:ext cx="4527968" cy="1477328"/>
          </a:xfrm>
          <a:prstGeom prst="rect">
            <a:avLst/>
          </a:prstGeom>
          <a:noFill/>
        </p:spPr>
        <p:txBody>
          <a:bodyPr wrap="square" lIns="0" tIns="0" rIns="0" bIns="0" rtlCol="0">
            <a:spAutoFit/>
          </a:bodyPr>
          <a:lstStyle/>
          <a:p>
            <a:r>
              <a:rPr lang="en-US" sz="1600" dirty="0">
                <a:solidFill>
                  <a:schemeClr val="bg1"/>
                </a:solidFill>
              </a:rPr>
              <a:t>A sum of the Fourier transform of :</a:t>
            </a:r>
          </a:p>
          <a:p>
            <a:pPr marL="285750" indent="-285750">
              <a:buFont typeface="Arial" panose="020B0604020202020204" pitchFamily="34" charset="0"/>
              <a:buChar char="•"/>
            </a:pPr>
            <a:r>
              <a:rPr lang="en-US" sz="1600" dirty="0">
                <a:solidFill>
                  <a:schemeClr val="bg1"/>
                </a:solidFill>
              </a:rPr>
              <a:t>the elliptical Gaussian distribution (seen at short baselines and that gives different values for the two perpendicular strips of baselines) </a:t>
            </a:r>
          </a:p>
          <a:p>
            <a:pPr marL="285750" indent="-285750">
              <a:buFont typeface="Arial" panose="020B0604020202020204" pitchFamily="34" charset="0"/>
              <a:buChar char="•"/>
            </a:pPr>
            <a:r>
              <a:rPr lang="en-US" sz="1600" dirty="0">
                <a:solidFill>
                  <a:schemeClr val="bg1"/>
                </a:solidFill>
              </a:rPr>
              <a:t>and of the uniform disk (Airy function seen at long baseline and never fully resolved)</a:t>
            </a:r>
          </a:p>
        </p:txBody>
      </p:sp>
      <p:sp>
        <p:nvSpPr>
          <p:cNvPr id="46" name="ZoneTexte 45">
            <a:extLst>
              <a:ext uri="{FF2B5EF4-FFF2-40B4-BE49-F238E27FC236}">
                <a16:creationId xmlns:a16="http://schemas.microsoft.com/office/drawing/2014/main" id="{F21980DE-1912-48DD-A8D5-3AD62E1B9D51}"/>
              </a:ext>
            </a:extLst>
          </p:cNvPr>
          <p:cNvSpPr txBox="1"/>
          <p:nvPr/>
        </p:nvSpPr>
        <p:spPr>
          <a:xfrm>
            <a:off x="7263436" y="4977514"/>
            <a:ext cx="4527968" cy="492443"/>
          </a:xfrm>
          <a:prstGeom prst="rect">
            <a:avLst/>
          </a:prstGeom>
          <a:noFill/>
        </p:spPr>
        <p:txBody>
          <a:bodyPr wrap="square" lIns="0" tIns="0" rIns="0" bIns="0" rtlCol="0">
            <a:spAutoFit/>
          </a:bodyPr>
          <a:lstStyle/>
          <a:p>
            <a:r>
              <a:rPr lang="en-US" sz="1600" dirty="0">
                <a:solidFill>
                  <a:schemeClr val="bg1"/>
                </a:solidFill>
              </a:rPr>
              <a:t>Baselines shorter than the plateau : B &lt; 20 m</a:t>
            </a:r>
          </a:p>
          <a:p>
            <a:pPr algn="just"/>
            <a:r>
              <a:rPr lang="en-US" sz="1600" dirty="0">
                <a:solidFill>
                  <a:schemeClr val="bg1"/>
                </a:solidFill>
              </a:rPr>
              <a:t>Disk elongated </a:t>
            </a:r>
            <a:r>
              <a:rPr lang="en-US" sz="1600" dirty="0">
                <a:solidFill>
                  <a:schemeClr val="bg1"/>
                </a:solidFill>
                <a:sym typeface="Wingdings" panose="05000000000000000000" pitchFamily="2" charset="2"/>
              </a:rPr>
              <a:t> Baselines </a:t>
            </a:r>
            <a:r>
              <a:rPr lang="en-US" sz="1600" dirty="0">
                <a:solidFill>
                  <a:schemeClr val="bg1"/>
                </a:solidFill>
              </a:rPr>
              <a:t>in many orientations.</a:t>
            </a:r>
          </a:p>
        </p:txBody>
      </p:sp>
      <p:sp>
        <p:nvSpPr>
          <p:cNvPr id="47" name="Rectangle 46">
            <a:extLst>
              <a:ext uri="{FF2B5EF4-FFF2-40B4-BE49-F238E27FC236}">
                <a16:creationId xmlns:a16="http://schemas.microsoft.com/office/drawing/2014/main" id="{6212ECEF-3F30-4334-9298-BC5DBFA2D90A}"/>
              </a:ext>
            </a:extLst>
          </p:cNvPr>
          <p:cNvSpPr/>
          <p:nvPr/>
        </p:nvSpPr>
        <p:spPr>
          <a:xfrm>
            <a:off x="129597" y="5509154"/>
            <a:ext cx="4683035" cy="30327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Rectangle 47">
            <a:extLst>
              <a:ext uri="{FF2B5EF4-FFF2-40B4-BE49-F238E27FC236}">
                <a16:creationId xmlns:a16="http://schemas.microsoft.com/office/drawing/2014/main" id="{7170D8A1-E85D-4BC5-9CB4-7A75BA6D3EB2}"/>
              </a:ext>
            </a:extLst>
          </p:cNvPr>
          <p:cNvSpPr/>
          <p:nvPr/>
        </p:nvSpPr>
        <p:spPr>
          <a:xfrm>
            <a:off x="7161739" y="5636944"/>
            <a:ext cx="4629665" cy="606082"/>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9" name="Connecteur droit 48">
            <a:extLst>
              <a:ext uri="{FF2B5EF4-FFF2-40B4-BE49-F238E27FC236}">
                <a16:creationId xmlns:a16="http://schemas.microsoft.com/office/drawing/2014/main" id="{2A93C6A7-B3D2-4E8F-9955-FE56CABD7C89}"/>
              </a:ext>
            </a:extLst>
          </p:cNvPr>
          <p:cNvCxnSpPr>
            <a:cxnSpLocks/>
            <a:endCxn id="48" idx="1"/>
          </p:cNvCxnSpPr>
          <p:nvPr/>
        </p:nvCxnSpPr>
        <p:spPr>
          <a:xfrm>
            <a:off x="4812632" y="5694164"/>
            <a:ext cx="2349107" cy="245821"/>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50" name="ZoneTexte 49">
            <a:extLst>
              <a:ext uri="{FF2B5EF4-FFF2-40B4-BE49-F238E27FC236}">
                <a16:creationId xmlns:a16="http://schemas.microsoft.com/office/drawing/2014/main" id="{3C26B503-2220-440B-81EF-798DD91CEA12}"/>
              </a:ext>
            </a:extLst>
          </p:cNvPr>
          <p:cNvSpPr txBox="1"/>
          <p:nvPr/>
        </p:nvSpPr>
        <p:spPr>
          <a:xfrm>
            <a:off x="7263436" y="5694164"/>
            <a:ext cx="4527968" cy="492443"/>
          </a:xfrm>
          <a:prstGeom prst="rect">
            <a:avLst/>
          </a:prstGeom>
          <a:noFill/>
        </p:spPr>
        <p:txBody>
          <a:bodyPr wrap="square" lIns="0" tIns="0" rIns="0" bIns="0" rtlCol="0">
            <a:spAutoFit/>
          </a:bodyPr>
          <a:lstStyle/>
          <a:p>
            <a:r>
              <a:rPr lang="en-US" sz="1600" dirty="0">
                <a:solidFill>
                  <a:schemeClr val="bg1"/>
                </a:solidFill>
              </a:rPr>
              <a:t>No. The star start to be significantly resolved for baselines larger than 60 m.</a:t>
            </a:r>
          </a:p>
        </p:txBody>
      </p:sp>
      <p:sp>
        <p:nvSpPr>
          <p:cNvPr id="57" name="Rectangle 56">
            <a:extLst>
              <a:ext uri="{FF2B5EF4-FFF2-40B4-BE49-F238E27FC236}">
                <a16:creationId xmlns:a16="http://schemas.microsoft.com/office/drawing/2014/main" id="{47D31AE0-B114-47C0-A639-D85CEF2AB00F}"/>
              </a:ext>
            </a:extLst>
          </p:cNvPr>
          <p:cNvSpPr/>
          <p:nvPr/>
        </p:nvSpPr>
        <p:spPr>
          <a:xfrm>
            <a:off x="129597" y="4753354"/>
            <a:ext cx="3792698" cy="275169"/>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a:extLst>
              <a:ext uri="{FF2B5EF4-FFF2-40B4-BE49-F238E27FC236}">
                <a16:creationId xmlns:a16="http://schemas.microsoft.com/office/drawing/2014/main" id="{2DAE1F5F-42BF-4448-B6F7-21C76220C7EC}"/>
              </a:ext>
            </a:extLst>
          </p:cNvPr>
          <p:cNvSpPr/>
          <p:nvPr/>
        </p:nvSpPr>
        <p:spPr>
          <a:xfrm>
            <a:off x="7161740" y="3557499"/>
            <a:ext cx="4629665" cy="126707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9" name="Connecteur droit 58">
            <a:extLst>
              <a:ext uri="{FF2B5EF4-FFF2-40B4-BE49-F238E27FC236}">
                <a16:creationId xmlns:a16="http://schemas.microsoft.com/office/drawing/2014/main" id="{FF34A553-3F35-4BE9-BEA6-AC8B6FD9B0AE}"/>
              </a:ext>
            </a:extLst>
          </p:cNvPr>
          <p:cNvCxnSpPr>
            <a:cxnSpLocks/>
            <a:stCxn id="57" idx="3"/>
            <a:endCxn id="58" idx="1"/>
          </p:cNvCxnSpPr>
          <p:nvPr/>
        </p:nvCxnSpPr>
        <p:spPr>
          <a:xfrm flipV="1">
            <a:off x="3922295" y="4191037"/>
            <a:ext cx="3239445" cy="699902"/>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60" name="ZoneTexte 59">
            <a:extLst>
              <a:ext uri="{FF2B5EF4-FFF2-40B4-BE49-F238E27FC236}">
                <a16:creationId xmlns:a16="http://schemas.microsoft.com/office/drawing/2014/main" id="{402BDCF3-0861-4545-82AD-3AFA8BFBA844}"/>
              </a:ext>
            </a:extLst>
          </p:cNvPr>
          <p:cNvSpPr txBox="1"/>
          <p:nvPr/>
        </p:nvSpPr>
        <p:spPr>
          <a:xfrm>
            <a:off x="7263436" y="3593468"/>
            <a:ext cx="4527968" cy="1231106"/>
          </a:xfrm>
          <a:prstGeom prst="rect">
            <a:avLst/>
          </a:prstGeom>
          <a:noFill/>
        </p:spPr>
        <p:txBody>
          <a:bodyPr wrap="square" lIns="0" tIns="0" rIns="0" bIns="0" rtlCol="0">
            <a:spAutoFit/>
          </a:bodyPr>
          <a:lstStyle/>
          <a:p>
            <a:r>
              <a:rPr lang="en-US" sz="1600" dirty="0">
                <a:solidFill>
                  <a:schemeClr val="bg1"/>
                </a:solidFill>
              </a:rPr>
              <a:t>the level of the plateau between the baselines</a:t>
            </a:r>
          </a:p>
          <a:p>
            <a:r>
              <a:rPr lang="en-US" sz="1600" dirty="0">
                <a:solidFill>
                  <a:schemeClr val="bg1"/>
                </a:solidFill>
              </a:rPr>
              <a:t>resolving the Gaussian and the ones resolving the Uniform disk have changed. This plateau allows to make a direct measure of the relative flux of the two components of our model.</a:t>
            </a:r>
          </a:p>
        </p:txBody>
      </p:sp>
    </p:spTree>
    <p:extLst>
      <p:ext uri="{BB962C8B-B14F-4D97-AF65-F5344CB8AC3E}">
        <p14:creationId xmlns:p14="http://schemas.microsoft.com/office/powerpoint/2010/main" val="238794018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9" name="ZoneTexte 8">
            <a:extLst>
              <a:ext uri="{FF2B5EF4-FFF2-40B4-BE49-F238E27FC236}">
                <a16:creationId xmlns:a16="http://schemas.microsoft.com/office/drawing/2014/main" id="{D5580DC0-EE67-478B-9228-FE1C49AE967C}"/>
              </a:ext>
            </a:extLst>
          </p:cNvPr>
          <p:cNvSpPr txBox="1"/>
          <p:nvPr/>
        </p:nvSpPr>
        <p:spPr>
          <a:xfrm>
            <a:off x="0" y="2959331"/>
            <a:ext cx="12191999" cy="1200329"/>
          </a:xfrm>
          <a:prstGeom prst="rect">
            <a:avLst/>
          </a:prstGeom>
          <a:noFill/>
        </p:spPr>
        <p:txBody>
          <a:bodyPr wrap="square" rtlCol="0">
            <a:spAutoFit/>
          </a:bodyPr>
          <a:lstStyle/>
          <a:p>
            <a:pPr algn="ctr"/>
            <a:r>
              <a:rPr lang="fr-FR" sz="7200" dirty="0">
                <a:solidFill>
                  <a:schemeClr val="bg1"/>
                </a:solidFill>
              </a:rPr>
              <a:t>5.2 </a:t>
            </a:r>
            <a:r>
              <a:rPr lang="fr-FR" sz="7200" dirty="0" err="1">
                <a:solidFill>
                  <a:schemeClr val="bg1"/>
                </a:solidFill>
              </a:rPr>
              <a:t>Binaries</a:t>
            </a:r>
            <a:endParaRPr lang="en-US" sz="7200" dirty="0">
              <a:solidFill>
                <a:schemeClr val="bg1"/>
              </a:solidFill>
            </a:endParaRPr>
          </a:p>
        </p:txBody>
      </p:sp>
    </p:spTree>
    <p:extLst>
      <p:ext uri="{BB962C8B-B14F-4D97-AF65-F5344CB8AC3E}">
        <p14:creationId xmlns:p14="http://schemas.microsoft.com/office/powerpoint/2010/main" val="208552988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39B85545-D9DB-451B-AF2F-8E471765786E}"/>
              </a:ext>
            </a:extLst>
          </p:cNvPr>
          <p:cNvPicPr>
            <a:picLocks noChangeAspect="1"/>
          </p:cNvPicPr>
          <p:nvPr/>
        </p:nvPicPr>
        <p:blipFill>
          <a:blip r:embed="rId2"/>
          <a:stretch>
            <a:fillRect/>
          </a:stretch>
        </p:blipFill>
        <p:spPr>
          <a:xfrm>
            <a:off x="129598" y="850733"/>
            <a:ext cx="6478512" cy="5156534"/>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23" name="Rectangle 22">
            <a:extLst>
              <a:ext uri="{FF2B5EF4-FFF2-40B4-BE49-F238E27FC236}">
                <a16:creationId xmlns:a16="http://schemas.microsoft.com/office/drawing/2014/main" id="{FB94A5B9-E321-44DD-92FF-9C1664114AE1}"/>
              </a:ext>
            </a:extLst>
          </p:cNvPr>
          <p:cNvSpPr/>
          <p:nvPr/>
        </p:nvSpPr>
        <p:spPr>
          <a:xfrm>
            <a:off x="129597" y="2462156"/>
            <a:ext cx="4298023" cy="29276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439482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pic>
        <p:nvPicPr>
          <p:cNvPr id="3" name="Image 2">
            <a:extLst>
              <a:ext uri="{FF2B5EF4-FFF2-40B4-BE49-F238E27FC236}">
                <a16:creationId xmlns:a16="http://schemas.microsoft.com/office/drawing/2014/main" id="{99C786E1-00DF-4E63-9D74-C020D9E13DAA}"/>
              </a:ext>
            </a:extLst>
          </p:cNvPr>
          <p:cNvPicPr>
            <a:picLocks noChangeAspect="1"/>
          </p:cNvPicPr>
          <p:nvPr/>
        </p:nvPicPr>
        <p:blipFill>
          <a:blip r:embed="rId2"/>
          <a:stretch>
            <a:fillRect/>
          </a:stretch>
        </p:blipFill>
        <p:spPr>
          <a:xfrm>
            <a:off x="0" y="0"/>
            <a:ext cx="12192000" cy="6858000"/>
          </a:xfrm>
          <a:prstGeom prst="rect">
            <a:avLst/>
          </a:prstGeom>
        </p:spPr>
      </p:pic>
      <p:sp>
        <p:nvSpPr>
          <p:cNvPr id="4" name="ZoneTexte 3">
            <a:extLst>
              <a:ext uri="{FF2B5EF4-FFF2-40B4-BE49-F238E27FC236}">
                <a16:creationId xmlns:a16="http://schemas.microsoft.com/office/drawing/2014/main" id="{884C3FC8-FDD9-4169-B57D-295C9D9E5AE6}"/>
              </a:ext>
            </a:extLst>
          </p:cNvPr>
          <p:cNvSpPr txBox="1"/>
          <p:nvPr/>
        </p:nvSpPr>
        <p:spPr>
          <a:xfrm>
            <a:off x="3998422" y="2676698"/>
            <a:ext cx="3300904" cy="369332"/>
          </a:xfrm>
          <a:prstGeom prst="rect">
            <a:avLst/>
          </a:prstGeom>
          <a:noFill/>
        </p:spPr>
        <p:txBody>
          <a:bodyPr wrap="none" rtlCol="0">
            <a:spAutoFit/>
          </a:bodyPr>
          <a:lstStyle/>
          <a:p>
            <a:r>
              <a:rPr lang="el-GR" dirty="0"/>
              <a:t>θ</a:t>
            </a:r>
            <a:r>
              <a:rPr lang="fr-FR" dirty="0"/>
              <a:t> = 250 x 0.46µm / 29m ≈  4 mas </a:t>
            </a:r>
            <a:endParaRPr lang="en-US" dirty="0"/>
          </a:p>
        </p:txBody>
      </p:sp>
      <p:sp>
        <p:nvSpPr>
          <p:cNvPr id="7" name="Ellipse 6">
            <a:extLst>
              <a:ext uri="{FF2B5EF4-FFF2-40B4-BE49-F238E27FC236}">
                <a16:creationId xmlns:a16="http://schemas.microsoft.com/office/drawing/2014/main" id="{689087A3-28B8-4D8B-803C-5CEACB69E400}"/>
              </a:ext>
            </a:extLst>
          </p:cNvPr>
          <p:cNvSpPr/>
          <p:nvPr/>
        </p:nvSpPr>
        <p:spPr>
          <a:xfrm>
            <a:off x="3116424" y="3116424"/>
            <a:ext cx="615822" cy="531845"/>
          </a:xfrm>
          <a:prstGeom prst="ellipse">
            <a:avLst/>
          </a:prstGeom>
          <a:solidFill>
            <a:srgbClr val="FF00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09417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6B9AD10F-7EE2-499D-B1BC-04276B9C184D}"/>
              </a:ext>
            </a:extLst>
          </p:cNvPr>
          <p:cNvPicPr>
            <a:picLocks noChangeAspect="1"/>
          </p:cNvPicPr>
          <p:nvPr/>
        </p:nvPicPr>
        <p:blipFill>
          <a:blip r:embed="rId2"/>
          <a:stretch>
            <a:fillRect/>
          </a:stretch>
        </p:blipFill>
        <p:spPr>
          <a:xfrm>
            <a:off x="0" y="0"/>
            <a:ext cx="12192000" cy="6858000"/>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7" name="ZoneTexte 6">
            <a:extLst>
              <a:ext uri="{FF2B5EF4-FFF2-40B4-BE49-F238E27FC236}">
                <a16:creationId xmlns:a16="http://schemas.microsoft.com/office/drawing/2014/main" id="{49BFEF94-6BD6-45B1-99F3-DA2597D5F859}"/>
              </a:ext>
            </a:extLst>
          </p:cNvPr>
          <p:cNvSpPr txBox="1"/>
          <p:nvPr/>
        </p:nvSpPr>
        <p:spPr>
          <a:xfrm>
            <a:off x="3318753" y="2936557"/>
            <a:ext cx="4527968" cy="430887"/>
          </a:xfrm>
          <a:prstGeom prst="rect">
            <a:avLst/>
          </a:prstGeom>
          <a:noFill/>
        </p:spPr>
        <p:txBody>
          <a:bodyPr wrap="square" lIns="0" tIns="0" rIns="0" bIns="0" rtlCol="0">
            <a:spAutoFit/>
          </a:bodyPr>
          <a:lstStyle/>
          <a:p>
            <a:r>
              <a:rPr lang="en-US" sz="2800" dirty="0"/>
              <a:t>A weighted cosine function</a:t>
            </a:r>
          </a:p>
        </p:txBody>
      </p:sp>
    </p:spTree>
    <p:extLst>
      <p:ext uri="{BB962C8B-B14F-4D97-AF65-F5344CB8AC3E}">
        <p14:creationId xmlns:p14="http://schemas.microsoft.com/office/powerpoint/2010/main" val="269581645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39B85545-D9DB-451B-AF2F-8E471765786E}"/>
              </a:ext>
            </a:extLst>
          </p:cNvPr>
          <p:cNvPicPr>
            <a:picLocks noChangeAspect="1"/>
          </p:cNvPicPr>
          <p:nvPr/>
        </p:nvPicPr>
        <p:blipFill>
          <a:blip r:embed="rId2"/>
          <a:stretch>
            <a:fillRect/>
          </a:stretch>
        </p:blipFill>
        <p:spPr>
          <a:xfrm>
            <a:off x="129598" y="850733"/>
            <a:ext cx="6478512" cy="5156534"/>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23" name="Rectangle 22">
            <a:extLst>
              <a:ext uri="{FF2B5EF4-FFF2-40B4-BE49-F238E27FC236}">
                <a16:creationId xmlns:a16="http://schemas.microsoft.com/office/drawing/2014/main" id="{FB94A5B9-E321-44DD-92FF-9C1664114AE1}"/>
              </a:ext>
            </a:extLst>
          </p:cNvPr>
          <p:cNvSpPr/>
          <p:nvPr/>
        </p:nvSpPr>
        <p:spPr>
          <a:xfrm>
            <a:off x="129597" y="2462156"/>
            <a:ext cx="4298023" cy="29276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51F963DF-7341-4413-BA3D-245D411CB89F}"/>
              </a:ext>
            </a:extLst>
          </p:cNvPr>
          <p:cNvSpPr/>
          <p:nvPr/>
        </p:nvSpPr>
        <p:spPr>
          <a:xfrm>
            <a:off x="7161737" y="552260"/>
            <a:ext cx="4629665" cy="596945"/>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Connecteur droit 30">
            <a:extLst>
              <a:ext uri="{FF2B5EF4-FFF2-40B4-BE49-F238E27FC236}">
                <a16:creationId xmlns:a16="http://schemas.microsoft.com/office/drawing/2014/main" id="{68B62432-EFD3-4C7E-81F9-A47C705A9608}"/>
              </a:ext>
            </a:extLst>
          </p:cNvPr>
          <p:cNvCxnSpPr>
            <a:cxnSpLocks/>
            <a:stCxn id="23" idx="3"/>
            <a:endCxn id="30" idx="1"/>
          </p:cNvCxnSpPr>
          <p:nvPr/>
        </p:nvCxnSpPr>
        <p:spPr>
          <a:xfrm flipV="1">
            <a:off x="4427620" y="850733"/>
            <a:ext cx="2734117" cy="1757807"/>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41" name="ZoneTexte 40">
            <a:extLst>
              <a:ext uri="{FF2B5EF4-FFF2-40B4-BE49-F238E27FC236}">
                <a16:creationId xmlns:a16="http://schemas.microsoft.com/office/drawing/2014/main" id="{13661CB0-B845-4E09-924B-C4FEF74B415D}"/>
              </a:ext>
            </a:extLst>
          </p:cNvPr>
          <p:cNvSpPr txBox="1"/>
          <p:nvPr/>
        </p:nvSpPr>
        <p:spPr>
          <a:xfrm>
            <a:off x="7263433" y="626086"/>
            <a:ext cx="4527968" cy="492443"/>
          </a:xfrm>
          <a:prstGeom prst="rect">
            <a:avLst/>
          </a:prstGeom>
          <a:noFill/>
        </p:spPr>
        <p:txBody>
          <a:bodyPr wrap="square" lIns="0" tIns="0" rIns="0" bIns="0" rtlCol="0">
            <a:spAutoFit/>
          </a:bodyPr>
          <a:lstStyle/>
          <a:p>
            <a:r>
              <a:rPr lang="en-US" sz="1600" dirty="0">
                <a:solidFill>
                  <a:schemeClr val="bg1"/>
                </a:solidFill>
              </a:rPr>
              <a:t>The visibility function corresponding to a binary is a weighted cosine function.</a:t>
            </a:r>
          </a:p>
        </p:txBody>
      </p:sp>
    </p:spTree>
    <p:extLst>
      <p:ext uri="{BB962C8B-B14F-4D97-AF65-F5344CB8AC3E}">
        <p14:creationId xmlns:p14="http://schemas.microsoft.com/office/powerpoint/2010/main" val="165475196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39B85545-D9DB-451B-AF2F-8E471765786E}"/>
              </a:ext>
            </a:extLst>
          </p:cNvPr>
          <p:cNvPicPr>
            <a:picLocks noChangeAspect="1"/>
          </p:cNvPicPr>
          <p:nvPr/>
        </p:nvPicPr>
        <p:blipFill>
          <a:blip r:embed="rId2"/>
          <a:stretch>
            <a:fillRect/>
          </a:stretch>
        </p:blipFill>
        <p:spPr>
          <a:xfrm>
            <a:off x="129598" y="850733"/>
            <a:ext cx="6478512" cy="5156534"/>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23" name="Rectangle 22">
            <a:extLst>
              <a:ext uri="{FF2B5EF4-FFF2-40B4-BE49-F238E27FC236}">
                <a16:creationId xmlns:a16="http://schemas.microsoft.com/office/drawing/2014/main" id="{FB94A5B9-E321-44DD-92FF-9C1664114AE1}"/>
              </a:ext>
            </a:extLst>
          </p:cNvPr>
          <p:cNvSpPr/>
          <p:nvPr/>
        </p:nvSpPr>
        <p:spPr>
          <a:xfrm>
            <a:off x="129597" y="2462156"/>
            <a:ext cx="4298023" cy="29276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96E11931-C2B4-4B72-8BAD-DCE471506706}"/>
              </a:ext>
            </a:extLst>
          </p:cNvPr>
          <p:cNvSpPr/>
          <p:nvPr/>
        </p:nvSpPr>
        <p:spPr>
          <a:xfrm>
            <a:off x="129597" y="3101771"/>
            <a:ext cx="6283235" cy="29276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51F963DF-7341-4413-BA3D-245D411CB89F}"/>
              </a:ext>
            </a:extLst>
          </p:cNvPr>
          <p:cNvSpPr/>
          <p:nvPr/>
        </p:nvSpPr>
        <p:spPr>
          <a:xfrm>
            <a:off x="7161737" y="552260"/>
            <a:ext cx="4629665" cy="596945"/>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Connecteur droit 30">
            <a:extLst>
              <a:ext uri="{FF2B5EF4-FFF2-40B4-BE49-F238E27FC236}">
                <a16:creationId xmlns:a16="http://schemas.microsoft.com/office/drawing/2014/main" id="{68B62432-EFD3-4C7E-81F9-A47C705A9608}"/>
              </a:ext>
            </a:extLst>
          </p:cNvPr>
          <p:cNvCxnSpPr>
            <a:cxnSpLocks/>
            <a:stCxn id="23" idx="3"/>
            <a:endCxn id="30" idx="1"/>
          </p:cNvCxnSpPr>
          <p:nvPr/>
        </p:nvCxnSpPr>
        <p:spPr>
          <a:xfrm flipV="1">
            <a:off x="4427620" y="850733"/>
            <a:ext cx="2734117" cy="1757807"/>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41" name="ZoneTexte 40">
            <a:extLst>
              <a:ext uri="{FF2B5EF4-FFF2-40B4-BE49-F238E27FC236}">
                <a16:creationId xmlns:a16="http://schemas.microsoft.com/office/drawing/2014/main" id="{13661CB0-B845-4E09-924B-C4FEF74B415D}"/>
              </a:ext>
            </a:extLst>
          </p:cNvPr>
          <p:cNvSpPr txBox="1"/>
          <p:nvPr/>
        </p:nvSpPr>
        <p:spPr>
          <a:xfrm>
            <a:off x="7263433" y="626086"/>
            <a:ext cx="4527968" cy="492443"/>
          </a:xfrm>
          <a:prstGeom prst="rect">
            <a:avLst/>
          </a:prstGeom>
          <a:noFill/>
        </p:spPr>
        <p:txBody>
          <a:bodyPr wrap="square" lIns="0" tIns="0" rIns="0" bIns="0" rtlCol="0">
            <a:spAutoFit/>
          </a:bodyPr>
          <a:lstStyle/>
          <a:p>
            <a:r>
              <a:rPr lang="en-US" sz="1600" dirty="0">
                <a:solidFill>
                  <a:schemeClr val="bg1"/>
                </a:solidFill>
              </a:rPr>
              <a:t>The visibility function corresponding to a binary is a weighted cosine function.</a:t>
            </a:r>
          </a:p>
        </p:txBody>
      </p:sp>
    </p:spTree>
    <p:extLst>
      <p:ext uri="{BB962C8B-B14F-4D97-AF65-F5344CB8AC3E}">
        <p14:creationId xmlns:p14="http://schemas.microsoft.com/office/powerpoint/2010/main" val="310104403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6B9AD10F-7EE2-499D-B1BC-04276B9C184D}"/>
              </a:ext>
            </a:extLst>
          </p:cNvPr>
          <p:cNvPicPr>
            <a:picLocks noChangeAspect="1"/>
          </p:cNvPicPr>
          <p:nvPr/>
        </p:nvPicPr>
        <p:blipFill>
          <a:blip r:embed="rId2"/>
          <a:stretch>
            <a:fillRect/>
          </a:stretch>
        </p:blipFill>
        <p:spPr>
          <a:xfrm>
            <a:off x="0" y="0"/>
            <a:ext cx="12192000" cy="6858000"/>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mc:AlternateContent xmlns:mc="http://schemas.openxmlformats.org/markup-compatibility/2006" xmlns:a14="http://schemas.microsoft.com/office/drawing/2010/main">
        <mc:Choice Requires="a14">
          <p:sp>
            <p:nvSpPr>
              <p:cNvPr id="8" name="ZoneTexte 7">
                <a:extLst>
                  <a:ext uri="{FF2B5EF4-FFF2-40B4-BE49-F238E27FC236}">
                    <a16:creationId xmlns:a16="http://schemas.microsoft.com/office/drawing/2014/main" id="{67A1D8E1-2C5D-4E38-8977-281253C7E7DA}"/>
                  </a:ext>
                </a:extLst>
              </p:cNvPr>
              <p:cNvSpPr txBox="1"/>
              <p:nvPr/>
            </p:nvSpPr>
            <p:spPr>
              <a:xfrm>
                <a:off x="2645592" y="2056927"/>
                <a:ext cx="1049967" cy="622478"/>
              </a:xfrm>
              <a:prstGeom prst="rect">
                <a:avLst/>
              </a:prstGeom>
              <a:noFill/>
            </p:spPr>
            <p:txBody>
              <a:bodyPr wrap="none" lIns="0" tIns="0" rIns="0" bIns="0" rtlCol="0">
                <a:spAutoFit/>
              </a:bodyPr>
              <a:lstStyle/>
              <a:p>
                <a:r>
                  <a:rPr lang="en-US" sz="2800" dirty="0">
                    <a:solidFill>
                      <a:srgbClr val="FF0000"/>
                    </a:solidFill>
                  </a:rPr>
                  <a:t>A = </a:t>
                </a:r>
                <a14:m>
                  <m:oMath xmlns:m="http://schemas.openxmlformats.org/officeDocument/2006/math">
                    <m:f>
                      <m:fPr>
                        <m:ctrlPr>
                          <a:rPr lang="en-US" sz="2800" i="1" smtClean="0">
                            <a:solidFill>
                              <a:srgbClr val="FF0000"/>
                            </a:solidFill>
                            <a:latin typeface="Cambria Math" panose="02040503050406030204" pitchFamily="18" charset="0"/>
                          </a:rPr>
                        </m:ctrlPr>
                      </m:fPr>
                      <m:num>
                        <m:r>
                          <a:rPr lang="fr-FR" sz="2800" b="0" i="1" smtClean="0">
                            <a:solidFill>
                              <a:srgbClr val="FF0000"/>
                            </a:solidFill>
                            <a:latin typeface="Cambria Math" panose="02040503050406030204" pitchFamily="18" charset="0"/>
                          </a:rPr>
                          <m:t>2</m:t>
                        </m:r>
                        <m:r>
                          <a:rPr lang="fr-FR" sz="2800" b="0" i="1" smtClean="0">
                            <a:solidFill>
                              <a:srgbClr val="FF0000"/>
                            </a:solidFill>
                            <a:latin typeface="Cambria Math" panose="02040503050406030204" pitchFamily="18" charset="0"/>
                          </a:rPr>
                          <m:t>𝑟</m:t>
                        </m:r>
                      </m:num>
                      <m:den>
                        <m:r>
                          <a:rPr lang="fr-FR" sz="2800" b="0" i="1" smtClean="0">
                            <a:solidFill>
                              <a:srgbClr val="FF0000"/>
                            </a:solidFill>
                            <a:latin typeface="Cambria Math" panose="02040503050406030204" pitchFamily="18" charset="0"/>
                          </a:rPr>
                          <m:t>1+</m:t>
                        </m:r>
                        <m:r>
                          <a:rPr lang="fr-FR" sz="2800" b="0" i="1" smtClean="0">
                            <a:solidFill>
                              <a:srgbClr val="FF0000"/>
                            </a:solidFill>
                            <a:latin typeface="Cambria Math" panose="02040503050406030204" pitchFamily="18" charset="0"/>
                          </a:rPr>
                          <m:t>𝑟</m:t>
                        </m:r>
                      </m:den>
                    </m:f>
                  </m:oMath>
                </a14:m>
                <a:endParaRPr lang="en-US" sz="2800" dirty="0">
                  <a:solidFill>
                    <a:srgbClr val="FF0000"/>
                  </a:solidFill>
                </a:endParaRPr>
              </a:p>
            </p:txBody>
          </p:sp>
        </mc:Choice>
        <mc:Fallback xmlns="">
          <p:sp>
            <p:nvSpPr>
              <p:cNvPr id="8" name="ZoneTexte 7">
                <a:extLst>
                  <a:ext uri="{FF2B5EF4-FFF2-40B4-BE49-F238E27FC236}">
                    <a16:creationId xmlns:a16="http://schemas.microsoft.com/office/drawing/2014/main" id="{67A1D8E1-2C5D-4E38-8977-281253C7E7DA}"/>
                  </a:ext>
                </a:extLst>
              </p:cNvPr>
              <p:cNvSpPr txBox="1">
                <a:spLocks noRot="1" noChangeAspect="1" noMove="1" noResize="1" noEditPoints="1" noAdjustHandles="1" noChangeArrowheads="1" noChangeShapeType="1" noTextEdit="1"/>
              </p:cNvSpPr>
              <p:nvPr/>
            </p:nvSpPr>
            <p:spPr>
              <a:xfrm>
                <a:off x="2645592" y="2056927"/>
                <a:ext cx="1049967" cy="622478"/>
              </a:xfrm>
              <a:prstGeom prst="rect">
                <a:avLst/>
              </a:prstGeom>
              <a:blipFill>
                <a:blip r:embed="rId3"/>
                <a:stretch>
                  <a:fillRect l="-20930" t="-1942" b="-18447"/>
                </a:stretch>
              </a:blipFill>
            </p:spPr>
            <p:txBody>
              <a:bodyPr/>
              <a:lstStyle/>
              <a:p>
                <a:r>
                  <a:rPr lang="en-US">
                    <a:noFill/>
                  </a:rPr>
                  <a:t> </a:t>
                </a:r>
              </a:p>
            </p:txBody>
          </p:sp>
        </mc:Fallback>
      </mc:AlternateContent>
      <p:cxnSp>
        <p:nvCxnSpPr>
          <p:cNvPr id="6" name="Connecteur droit avec flèche 5">
            <a:extLst>
              <a:ext uri="{FF2B5EF4-FFF2-40B4-BE49-F238E27FC236}">
                <a16:creationId xmlns:a16="http://schemas.microsoft.com/office/drawing/2014/main" id="{F341C87B-516F-429C-A2E3-7B210EB4C464}"/>
              </a:ext>
            </a:extLst>
          </p:cNvPr>
          <p:cNvCxnSpPr/>
          <p:nvPr/>
        </p:nvCxnSpPr>
        <p:spPr>
          <a:xfrm>
            <a:off x="2498651" y="2105247"/>
            <a:ext cx="0" cy="574158"/>
          </a:xfrm>
          <a:prstGeom prst="straightConnector1">
            <a:avLst/>
          </a:prstGeom>
          <a:ln w="34925">
            <a:solidFill>
              <a:srgbClr val="FF0000"/>
            </a:solidFill>
            <a:headEnd type="triangle"/>
            <a:tailEnd type="triangle"/>
          </a:ln>
        </p:spPr>
        <p:style>
          <a:lnRef idx="1">
            <a:schemeClr val="accent6"/>
          </a:lnRef>
          <a:fillRef idx="0">
            <a:schemeClr val="accent6"/>
          </a:fillRef>
          <a:effectRef idx="0">
            <a:schemeClr val="accent6"/>
          </a:effectRef>
          <a:fontRef idx="minor">
            <a:schemeClr val="tx1"/>
          </a:fontRef>
        </p:style>
      </p:cxnSp>
      <p:sp>
        <p:nvSpPr>
          <p:cNvPr id="10" name="ZoneTexte 9">
            <a:extLst>
              <a:ext uri="{FF2B5EF4-FFF2-40B4-BE49-F238E27FC236}">
                <a16:creationId xmlns:a16="http://schemas.microsoft.com/office/drawing/2014/main" id="{24FE608C-C266-4F37-B970-5EA24F0DD0EE}"/>
              </a:ext>
            </a:extLst>
          </p:cNvPr>
          <p:cNvSpPr txBox="1"/>
          <p:nvPr/>
        </p:nvSpPr>
        <p:spPr>
          <a:xfrm>
            <a:off x="3318753" y="2936557"/>
            <a:ext cx="6293080" cy="430887"/>
          </a:xfrm>
          <a:prstGeom prst="rect">
            <a:avLst/>
          </a:prstGeom>
          <a:noFill/>
        </p:spPr>
        <p:txBody>
          <a:bodyPr wrap="square" lIns="0" tIns="0" rIns="0" bIns="0" rtlCol="0">
            <a:spAutoFit/>
          </a:bodyPr>
          <a:lstStyle/>
          <a:p>
            <a:r>
              <a:rPr lang="en-US" sz="2800" dirty="0"/>
              <a:t>Here r = 0.2/0.8 = 0.25   </a:t>
            </a:r>
            <a:r>
              <a:rPr lang="en-US" sz="2800" dirty="0">
                <a:sym typeface="Wingdings" panose="05000000000000000000" pitchFamily="2" charset="2"/>
              </a:rPr>
              <a:t> A = 0.4</a:t>
            </a:r>
            <a:endParaRPr lang="en-US" sz="2800" dirty="0"/>
          </a:p>
        </p:txBody>
      </p:sp>
    </p:spTree>
    <p:extLst>
      <p:ext uri="{BB962C8B-B14F-4D97-AF65-F5344CB8AC3E}">
        <p14:creationId xmlns:p14="http://schemas.microsoft.com/office/powerpoint/2010/main" val="46979424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39B85545-D9DB-451B-AF2F-8E471765786E}"/>
              </a:ext>
            </a:extLst>
          </p:cNvPr>
          <p:cNvPicPr>
            <a:picLocks noChangeAspect="1"/>
          </p:cNvPicPr>
          <p:nvPr/>
        </p:nvPicPr>
        <p:blipFill>
          <a:blip r:embed="rId2"/>
          <a:stretch>
            <a:fillRect/>
          </a:stretch>
        </p:blipFill>
        <p:spPr>
          <a:xfrm>
            <a:off x="129598" y="850733"/>
            <a:ext cx="6478512" cy="5156534"/>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23" name="Rectangle 22">
            <a:extLst>
              <a:ext uri="{FF2B5EF4-FFF2-40B4-BE49-F238E27FC236}">
                <a16:creationId xmlns:a16="http://schemas.microsoft.com/office/drawing/2014/main" id="{FB94A5B9-E321-44DD-92FF-9C1664114AE1}"/>
              </a:ext>
            </a:extLst>
          </p:cNvPr>
          <p:cNvSpPr/>
          <p:nvPr/>
        </p:nvSpPr>
        <p:spPr>
          <a:xfrm>
            <a:off x="129597" y="2462156"/>
            <a:ext cx="4298023" cy="29276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96E11931-C2B4-4B72-8BAD-DCE471506706}"/>
              </a:ext>
            </a:extLst>
          </p:cNvPr>
          <p:cNvSpPr/>
          <p:nvPr/>
        </p:nvSpPr>
        <p:spPr>
          <a:xfrm>
            <a:off x="129597" y="3101771"/>
            <a:ext cx="6283235" cy="29276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51F963DF-7341-4413-BA3D-245D411CB89F}"/>
              </a:ext>
            </a:extLst>
          </p:cNvPr>
          <p:cNvSpPr/>
          <p:nvPr/>
        </p:nvSpPr>
        <p:spPr>
          <a:xfrm>
            <a:off x="7161737" y="552260"/>
            <a:ext cx="4629665" cy="596945"/>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Connecteur droit 30">
            <a:extLst>
              <a:ext uri="{FF2B5EF4-FFF2-40B4-BE49-F238E27FC236}">
                <a16:creationId xmlns:a16="http://schemas.microsoft.com/office/drawing/2014/main" id="{68B62432-EFD3-4C7E-81F9-A47C705A9608}"/>
              </a:ext>
            </a:extLst>
          </p:cNvPr>
          <p:cNvCxnSpPr>
            <a:cxnSpLocks/>
            <a:stCxn id="23" idx="3"/>
            <a:endCxn id="30" idx="1"/>
          </p:cNvCxnSpPr>
          <p:nvPr/>
        </p:nvCxnSpPr>
        <p:spPr>
          <a:xfrm flipV="1">
            <a:off x="4427620" y="850733"/>
            <a:ext cx="2734117" cy="1757807"/>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679319A4-803D-4B42-B736-473CDB255450}"/>
              </a:ext>
            </a:extLst>
          </p:cNvPr>
          <p:cNvSpPr/>
          <p:nvPr/>
        </p:nvSpPr>
        <p:spPr>
          <a:xfrm>
            <a:off x="7161736" y="1230251"/>
            <a:ext cx="4629665" cy="1028260"/>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3" name="Connecteur droit 32">
            <a:extLst>
              <a:ext uri="{FF2B5EF4-FFF2-40B4-BE49-F238E27FC236}">
                <a16:creationId xmlns:a16="http://schemas.microsoft.com/office/drawing/2014/main" id="{9131B6BB-E1DC-484C-B3B7-545E4117FDAE}"/>
              </a:ext>
            </a:extLst>
          </p:cNvPr>
          <p:cNvCxnSpPr>
            <a:cxnSpLocks/>
            <a:stCxn id="24" idx="3"/>
            <a:endCxn id="32" idx="1"/>
          </p:cNvCxnSpPr>
          <p:nvPr/>
        </p:nvCxnSpPr>
        <p:spPr>
          <a:xfrm flipV="1">
            <a:off x="6412832" y="1744381"/>
            <a:ext cx="748904" cy="150377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41" name="ZoneTexte 40">
            <a:extLst>
              <a:ext uri="{FF2B5EF4-FFF2-40B4-BE49-F238E27FC236}">
                <a16:creationId xmlns:a16="http://schemas.microsoft.com/office/drawing/2014/main" id="{13661CB0-B845-4E09-924B-C4FEF74B415D}"/>
              </a:ext>
            </a:extLst>
          </p:cNvPr>
          <p:cNvSpPr txBox="1"/>
          <p:nvPr/>
        </p:nvSpPr>
        <p:spPr>
          <a:xfrm>
            <a:off x="7263433" y="626086"/>
            <a:ext cx="4527968" cy="492443"/>
          </a:xfrm>
          <a:prstGeom prst="rect">
            <a:avLst/>
          </a:prstGeom>
          <a:noFill/>
        </p:spPr>
        <p:txBody>
          <a:bodyPr wrap="square" lIns="0" tIns="0" rIns="0" bIns="0" rtlCol="0">
            <a:spAutoFit/>
          </a:bodyPr>
          <a:lstStyle/>
          <a:p>
            <a:r>
              <a:rPr lang="en-US" sz="1600" dirty="0">
                <a:solidFill>
                  <a:schemeClr val="bg1"/>
                </a:solidFill>
              </a:rPr>
              <a:t>The visibility function corresponding to a binary is a weighted cosine function.</a:t>
            </a:r>
          </a:p>
        </p:txBody>
      </p:sp>
      <p:sp>
        <p:nvSpPr>
          <p:cNvPr id="42" name="ZoneTexte 41">
            <a:extLst>
              <a:ext uri="{FF2B5EF4-FFF2-40B4-BE49-F238E27FC236}">
                <a16:creationId xmlns:a16="http://schemas.microsoft.com/office/drawing/2014/main" id="{1B69822B-B8A4-4485-B151-A0C37CCB0883}"/>
              </a:ext>
            </a:extLst>
          </p:cNvPr>
          <p:cNvSpPr txBox="1"/>
          <p:nvPr/>
        </p:nvSpPr>
        <p:spPr>
          <a:xfrm>
            <a:off x="7263433" y="1282501"/>
            <a:ext cx="4527968" cy="492443"/>
          </a:xfrm>
          <a:prstGeom prst="rect">
            <a:avLst/>
          </a:prstGeom>
          <a:noFill/>
        </p:spPr>
        <p:txBody>
          <a:bodyPr wrap="square" lIns="0" tIns="0" rIns="0" bIns="0" rtlCol="0">
            <a:spAutoFit/>
          </a:bodyPr>
          <a:lstStyle/>
          <a:p>
            <a:r>
              <a:rPr lang="fr-FR" sz="1600" dirty="0">
                <a:solidFill>
                  <a:schemeClr val="bg1"/>
                </a:solidFill>
              </a:rPr>
              <a:t>If r </a:t>
            </a:r>
            <a:r>
              <a:rPr lang="fr-FR" sz="1600" dirty="0" err="1">
                <a:solidFill>
                  <a:schemeClr val="bg1"/>
                </a:solidFill>
              </a:rPr>
              <a:t>is</a:t>
            </a:r>
            <a:r>
              <a:rPr lang="fr-FR" sz="1600" dirty="0">
                <a:solidFill>
                  <a:schemeClr val="bg1"/>
                </a:solidFill>
              </a:rPr>
              <a:t>  the flux ratio </a:t>
            </a:r>
            <a:r>
              <a:rPr lang="fr-FR" sz="1600" dirty="0" err="1">
                <a:solidFill>
                  <a:schemeClr val="bg1"/>
                </a:solidFill>
              </a:rPr>
              <a:t>between</a:t>
            </a:r>
            <a:r>
              <a:rPr lang="fr-FR" sz="1600" dirty="0">
                <a:solidFill>
                  <a:schemeClr val="bg1"/>
                </a:solidFill>
              </a:rPr>
              <a:t> the components (r&lt;1), the amplitude A of the modulation </a:t>
            </a:r>
            <a:r>
              <a:rPr lang="fr-FR" sz="1600" dirty="0" err="1">
                <a:solidFill>
                  <a:schemeClr val="bg1"/>
                </a:solidFill>
              </a:rPr>
              <a:t>is</a:t>
            </a:r>
            <a:r>
              <a:rPr lang="fr-FR" sz="1600" dirty="0">
                <a:solidFill>
                  <a:schemeClr val="bg1"/>
                </a:solidFill>
              </a:rPr>
              <a:t> </a:t>
            </a:r>
            <a:r>
              <a:rPr lang="fr-FR" sz="1600" dirty="0" err="1">
                <a:solidFill>
                  <a:schemeClr val="bg1"/>
                </a:solidFill>
              </a:rPr>
              <a:t>given</a:t>
            </a:r>
            <a:r>
              <a:rPr lang="fr-FR" sz="1600" dirty="0">
                <a:solidFill>
                  <a:schemeClr val="bg1"/>
                </a:solidFill>
              </a:rPr>
              <a:t> by :</a:t>
            </a:r>
            <a:endParaRPr lang="en-US" sz="1600" dirty="0">
              <a:solidFill>
                <a:schemeClr val="bg1"/>
              </a:solidFill>
            </a:endParaRPr>
          </a:p>
        </p:txBody>
      </p:sp>
      <mc:AlternateContent xmlns:mc="http://schemas.openxmlformats.org/markup-compatibility/2006" xmlns:a14="http://schemas.microsoft.com/office/drawing/2010/main">
        <mc:Choice Requires="a14">
          <p:sp>
            <p:nvSpPr>
              <p:cNvPr id="8" name="ZoneTexte 7">
                <a:extLst>
                  <a:ext uri="{FF2B5EF4-FFF2-40B4-BE49-F238E27FC236}">
                    <a16:creationId xmlns:a16="http://schemas.microsoft.com/office/drawing/2014/main" id="{8D4065DD-D261-46BA-A48A-42FBC1D7A9F6}"/>
                  </a:ext>
                </a:extLst>
              </p:cNvPr>
              <p:cNvSpPr txBox="1"/>
              <p:nvPr/>
            </p:nvSpPr>
            <p:spPr>
              <a:xfrm>
                <a:off x="9142085" y="1743090"/>
                <a:ext cx="668966" cy="393121"/>
              </a:xfrm>
              <a:prstGeom prst="rect">
                <a:avLst/>
              </a:prstGeom>
              <a:noFill/>
            </p:spPr>
            <p:txBody>
              <a:bodyPr wrap="none" lIns="0" tIns="0" rIns="0" bIns="0" rtlCol="0">
                <a:spAutoFit/>
              </a:bodyPr>
              <a:lstStyle/>
              <a:p>
                <a:r>
                  <a:rPr lang="en-US" dirty="0">
                    <a:solidFill>
                      <a:schemeClr val="bg1"/>
                    </a:solidFill>
                  </a:rPr>
                  <a:t>A = </a:t>
                </a:r>
                <a14:m>
                  <m:oMath xmlns:m="http://schemas.openxmlformats.org/officeDocument/2006/math">
                    <m:f>
                      <m:fPr>
                        <m:ctrlPr>
                          <a:rPr lang="en-US" i="1" smtClean="0">
                            <a:solidFill>
                              <a:schemeClr val="bg1"/>
                            </a:solidFill>
                            <a:latin typeface="Cambria Math" panose="02040503050406030204" pitchFamily="18" charset="0"/>
                          </a:rPr>
                        </m:ctrlPr>
                      </m:fPr>
                      <m:num>
                        <m:r>
                          <a:rPr lang="fr-FR" b="0" i="1" smtClean="0">
                            <a:solidFill>
                              <a:schemeClr val="bg1"/>
                            </a:solidFill>
                            <a:latin typeface="Cambria Math" panose="02040503050406030204" pitchFamily="18" charset="0"/>
                          </a:rPr>
                          <m:t>2</m:t>
                        </m:r>
                        <m:r>
                          <a:rPr lang="fr-FR" b="0" i="1" smtClean="0">
                            <a:solidFill>
                              <a:schemeClr val="bg1"/>
                            </a:solidFill>
                            <a:latin typeface="Cambria Math" panose="02040503050406030204" pitchFamily="18" charset="0"/>
                          </a:rPr>
                          <m:t>𝑟</m:t>
                        </m:r>
                      </m:num>
                      <m:den>
                        <m:r>
                          <a:rPr lang="fr-FR" b="0" i="1" smtClean="0">
                            <a:solidFill>
                              <a:schemeClr val="bg1"/>
                            </a:solidFill>
                            <a:latin typeface="Cambria Math" panose="02040503050406030204" pitchFamily="18" charset="0"/>
                          </a:rPr>
                          <m:t>1+</m:t>
                        </m:r>
                        <m:r>
                          <a:rPr lang="fr-FR" b="0" i="1" smtClean="0">
                            <a:solidFill>
                              <a:schemeClr val="bg1"/>
                            </a:solidFill>
                            <a:latin typeface="Cambria Math" panose="02040503050406030204" pitchFamily="18" charset="0"/>
                          </a:rPr>
                          <m:t>𝑟</m:t>
                        </m:r>
                      </m:den>
                    </m:f>
                  </m:oMath>
                </a14:m>
                <a:endParaRPr lang="en-US" dirty="0"/>
              </a:p>
            </p:txBody>
          </p:sp>
        </mc:Choice>
        <mc:Fallback xmlns="">
          <p:sp>
            <p:nvSpPr>
              <p:cNvPr id="8" name="ZoneTexte 7">
                <a:extLst>
                  <a:ext uri="{FF2B5EF4-FFF2-40B4-BE49-F238E27FC236}">
                    <a16:creationId xmlns:a16="http://schemas.microsoft.com/office/drawing/2014/main" id="{8D4065DD-D261-46BA-A48A-42FBC1D7A9F6}"/>
                  </a:ext>
                </a:extLst>
              </p:cNvPr>
              <p:cNvSpPr txBox="1">
                <a:spLocks noRot="1" noChangeAspect="1" noMove="1" noResize="1" noEditPoints="1" noAdjustHandles="1" noChangeArrowheads="1" noChangeShapeType="1" noTextEdit="1"/>
              </p:cNvSpPr>
              <p:nvPr/>
            </p:nvSpPr>
            <p:spPr>
              <a:xfrm>
                <a:off x="9142085" y="1743090"/>
                <a:ext cx="668966" cy="393121"/>
              </a:xfrm>
              <a:prstGeom prst="rect">
                <a:avLst/>
              </a:prstGeom>
              <a:blipFill>
                <a:blip r:embed="rId3"/>
                <a:stretch>
                  <a:fillRect l="-22018" t="-4688" r="-6422" b="-21875"/>
                </a:stretch>
              </a:blipFill>
            </p:spPr>
            <p:txBody>
              <a:bodyPr/>
              <a:lstStyle/>
              <a:p>
                <a:r>
                  <a:rPr lang="en-US">
                    <a:noFill/>
                  </a:rPr>
                  <a:t> </a:t>
                </a:r>
              </a:p>
            </p:txBody>
          </p:sp>
        </mc:Fallback>
      </mc:AlternateContent>
      <p:sp>
        <p:nvSpPr>
          <p:cNvPr id="50" name="Rectangle 49">
            <a:extLst>
              <a:ext uri="{FF2B5EF4-FFF2-40B4-BE49-F238E27FC236}">
                <a16:creationId xmlns:a16="http://schemas.microsoft.com/office/drawing/2014/main" id="{5C88A312-94F9-4056-82C6-A25F74FE82CF}"/>
              </a:ext>
            </a:extLst>
          </p:cNvPr>
          <p:cNvSpPr/>
          <p:nvPr/>
        </p:nvSpPr>
        <p:spPr>
          <a:xfrm>
            <a:off x="129597" y="3837023"/>
            <a:ext cx="6283235" cy="418945"/>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373994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6B9AD10F-7EE2-499D-B1BC-04276B9C184D}"/>
              </a:ext>
            </a:extLst>
          </p:cNvPr>
          <p:cNvPicPr>
            <a:picLocks noChangeAspect="1"/>
          </p:cNvPicPr>
          <p:nvPr/>
        </p:nvPicPr>
        <p:blipFill>
          <a:blip r:embed="rId2"/>
          <a:stretch>
            <a:fillRect/>
          </a:stretch>
        </p:blipFill>
        <p:spPr>
          <a:xfrm>
            <a:off x="0" y="0"/>
            <a:ext cx="12192000" cy="6858000"/>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8" name="ZoneTexte 7">
            <a:extLst>
              <a:ext uri="{FF2B5EF4-FFF2-40B4-BE49-F238E27FC236}">
                <a16:creationId xmlns:a16="http://schemas.microsoft.com/office/drawing/2014/main" id="{67A1D8E1-2C5D-4E38-8977-281253C7E7DA}"/>
              </a:ext>
            </a:extLst>
          </p:cNvPr>
          <p:cNvSpPr txBox="1"/>
          <p:nvPr/>
        </p:nvSpPr>
        <p:spPr>
          <a:xfrm>
            <a:off x="947625" y="2840761"/>
            <a:ext cx="4631974" cy="430887"/>
          </a:xfrm>
          <a:prstGeom prst="rect">
            <a:avLst/>
          </a:prstGeom>
          <a:noFill/>
        </p:spPr>
        <p:txBody>
          <a:bodyPr wrap="none" lIns="0" tIns="0" rIns="0" bIns="0" rtlCol="0">
            <a:spAutoFit/>
          </a:bodyPr>
          <a:lstStyle/>
          <a:p>
            <a:r>
              <a:rPr lang="fr-FR" sz="2800" dirty="0">
                <a:solidFill>
                  <a:srgbClr val="FF0000"/>
                </a:solidFill>
              </a:rPr>
              <a:t>T = 19 m  </a:t>
            </a:r>
            <a:r>
              <a:rPr lang="fr-FR" sz="2800" dirty="0">
                <a:solidFill>
                  <a:srgbClr val="FF0000"/>
                </a:solidFill>
                <a:sym typeface="Wingdings" panose="05000000000000000000" pitchFamily="2" charset="2"/>
              </a:rPr>
              <a:t>4.13e7 cycles/rad  </a:t>
            </a:r>
            <a:endParaRPr lang="en-US" sz="2800" dirty="0">
              <a:solidFill>
                <a:srgbClr val="FF0000"/>
              </a:solidFill>
            </a:endParaRPr>
          </a:p>
        </p:txBody>
      </p:sp>
      <p:cxnSp>
        <p:nvCxnSpPr>
          <p:cNvPr id="6" name="Connecteur droit avec flèche 5">
            <a:extLst>
              <a:ext uri="{FF2B5EF4-FFF2-40B4-BE49-F238E27FC236}">
                <a16:creationId xmlns:a16="http://schemas.microsoft.com/office/drawing/2014/main" id="{F341C87B-516F-429C-A2E3-7B210EB4C464}"/>
              </a:ext>
            </a:extLst>
          </p:cNvPr>
          <p:cNvCxnSpPr>
            <a:cxnSpLocks/>
          </p:cNvCxnSpPr>
          <p:nvPr/>
        </p:nvCxnSpPr>
        <p:spPr>
          <a:xfrm>
            <a:off x="446567" y="2679405"/>
            <a:ext cx="2052084" cy="0"/>
          </a:xfrm>
          <a:prstGeom prst="straightConnector1">
            <a:avLst/>
          </a:prstGeom>
          <a:ln w="34925">
            <a:solidFill>
              <a:srgbClr val="FF0000"/>
            </a:solidFill>
            <a:headEnd type="triangle"/>
            <a:tailEnd type="triangle"/>
          </a:ln>
        </p:spPr>
        <p:style>
          <a:lnRef idx="1">
            <a:schemeClr val="accent6"/>
          </a:lnRef>
          <a:fillRef idx="0">
            <a:schemeClr val="accent6"/>
          </a:fillRef>
          <a:effectRef idx="0">
            <a:schemeClr val="accent6"/>
          </a:effectRef>
          <a:fontRef idx="minor">
            <a:schemeClr val="tx1"/>
          </a:fontRef>
        </p:style>
      </p:cxnSp>
      <p:sp>
        <p:nvSpPr>
          <p:cNvPr id="12" name="ZoneTexte 11">
            <a:extLst>
              <a:ext uri="{FF2B5EF4-FFF2-40B4-BE49-F238E27FC236}">
                <a16:creationId xmlns:a16="http://schemas.microsoft.com/office/drawing/2014/main" id="{0B493683-8EAD-4148-B5DC-D4155559FAC3}"/>
              </a:ext>
            </a:extLst>
          </p:cNvPr>
          <p:cNvSpPr txBox="1"/>
          <p:nvPr/>
        </p:nvSpPr>
        <p:spPr>
          <a:xfrm>
            <a:off x="6058580" y="2840760"/>
            <a:ext cx="6293080" cy="430887"/>
          </a:xfrm>
          <a:prstGeom prst="rect">
            <a:avLst/>
          </a:prstGeom>
          <a:noFill/>
        </p:spPr>
        <p:txBody>
          <a:bodyPr wrap="square" lIns="0" tIns="0" rIns="0" bIns="0" rtlCol="0">
            <a:spAutoFit/>
          </a:bodyPr>
          <a:lstStyle/>
          <a:p>
            <a:r>
              <a:rPr lang="en-US" sz="2800" dirty="0"/>
              <a:t>5 mas binary</a:t>
            </a:r>
          </a:p>
        </p:txBody>
      </p:sp>
    </p:spTree>
    <p:extLst>
      <p:ext uri="{BB962C8B-B14F-4D97-AF65-F5344CB8AC3E}">
        <p14:creationId xmlns:p14="http://schemas.microsoft.com/office/powerpoint/2010/main" val="79063040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6B9AD10F-7EE2-499D-B1BC-04276B9C184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2000" cy="6857999"/>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6" name="ZoneTexte 5">
            <a:extLst>
              <a:ext uri="{FF2B5EF4-FFF2-40B4-BE49-F238E27FC236}">
                <a16:creationId xmlns:a16="http://schemas.microsoft.com/office/drawing/2014/main" id="{DC318E7A-157C-459B-81EE-07F5217B1A56}"/>
              </a:ext>
            </a:extLst>
          </p:cNvPr>
          <p:cNvSpPr txBox="1"/>
          <p:nvPr/>
        </p:nvSpPr>
        <p:spPr>
          <a:xfrm>
            <a:off x="947625" y="2840761"/>
            <a:ext cx="4631974" cy="430887"/>
          </a:xfrm>
          <a:prstGeom prst="rect">
            <a:avLst/>
          </a:prstGeom>
          <a:noFill/>
        </p:spPr>
        <p:txBody>
          <a:bodyPr wrap="square" lIns="0" tIns="0" rIns="0" bIns="0" rtlCol="0">
            <a:spAutoFit/>
          </a:bodyPr>
          <a:lstStyle/>
          <a:p>
            <a:r>
              <a:rPr lang="fr-FR" sz="2800" dirty="0">
                <a:solidFill>
                  <a:srgbClr val="FF0000"/>
                </a:solidFill>
              </a:rPr>
              <a:t>T = 9.5 m  </a:t>
            </a:r>
            <a:r>
              <a:rPr lang="fr-FR" sz="2800" dirty="0">
                <a:solidFill>
                  <a:srgbClr val="FF0000"/>
                </a:solidFill>
                <a:sym typeface="Wingdings" panose="05000000000000000000" pitchFamily="2" charset="2"/>
              </a:rPr>
              <a:t>2.06e7 cycles/rad  </a:t>
            </a:r>
            <a:endParaRPr lang="en-US" sz="2800" dirty="0">
              <a:solidFill>
                <a:srgbClr val="FF0000"/>
              </a:solidFill>
            </a:endParaRPr>
          </a:p>
        </p:txBody>
      </p:sp>
      <p:cxnSp>
        <p:nvCxnSpPr>
          <p:cNvPr id="7" name="Connecteur droit avec flèche 6">
            <a:extLst>
              <a:ext uri="{FF2B5EF4-FFF2-40B4-BE49-F238E27FC236}">
                <a16:creationId xmlns:a16="http://schemas.microsoft.com/office/drawing/2014/main" id="{7915158E-2CA1-47B5-B1CA-C14FB9C60B2F}"/>
              </a:ext>
            </a:extLst>
          </p:cNvPr>
          <p:cNvCxnSpPr>
            <a:cxnSpLocks/>
          </p:cNvCxnSpPr>
          <p:nvPr/>
        </p:nvCxnSpPr>
        <p:spPr>
          <a:xfrm>
            <a:off x="446567" y="2679405"/>
            <a:ext cx="956931" cy="0"/>
          </a:xfrm>
          <a:prstGeom prst="straightConnector1">
            <a:avLst/>
          </a:prstGeom>
          <a:ln w="34925">
            <a:solidFill>
              <a:srgbClr val="FF0000"/>
            </a:solidFill>
            <a:headEnd type="triangle"/>
            <a:tailEnd type="triangle"/>
          </a:ln>
        </p:spPr>
        <p:style>
          <a:lnRef idx="1">
            <a:schemeClr val="accent6"/>
          </a:lnRef>
          <a:fillRef idx="0">
            <a:schemeClr val="accent6"/>
          </a:fillRef>
          <a:effectRef idx="0">
            <a:schemeClr val="accent6"/>
          </a:effectRef>
          <a:fontRef idx="minor">
            <a:schemeClr val="tx1"/>
          </a:fontRef>
        </p:style>
      </p:cxnSp>
      <p:sp>
        <p:nvSpPr>
          <p:cNvPr id="8" name="ZoneTexte 7">
            <a:extLst>
              <a:ext uri="{FF2B5EF4-FFF2-40B4-BE49-F238E27FC236}">
                <a16:creationId xmlns:a16="http://schemas.microsoft.com/office/drawing/2014/main" id="{1533A178-0610-48CC-841B-87FC7A9E909C}"/>
              </a:ext>
            </a:extLst>
          </p:cNvPr>
          <p:cNvSpPr txBox="1"/>
          <p:nvPr/>
        </p:nvSpPr>
        <p:spPr>
          <a:xfrm>
            <a:off x="6058580" y="2840760"/>
            <a:ext cx="6293080" cy="430887"/>
          </a:xfrm>
          <a:prstGeom prst="rect">
            <a:avLst/>
          </a:prstGeom>
          <a:noFill/>
        </p:spPr>
        <p:txBody>
          <a:bodyPr wrap="square" lIns="0" tIns="0" rIns="0" bIns="0" rtlCol="0">
            <a:spAutoFit/>
          </a:bodyPr>
          <a:lstStyle/>
          <a:p>
            <a:r>
              <a:rPr lang="en-US" sz="2800" dirty="0"/>
              <a:t>10 mas binary</a:t>
            </a:r>
          </a:p>
        </p:txBody>
      </p:sp>
      <p:sp>
        <p:nvSpPr>
          <p:cNvPr id="10" name="Rectangle 9">
            <a:extLst>
              <a:ext uri="{FF2B5EF4-FFF2-40B4-BE49-F238E27FC236}">
                <a16:creationId xmlns:a16="http://schemas.microsoft.com/office/drawing/2014/main" id="{AA529861-D61D-45A9-97D7-86C0DECF9061}"/>
              </a:ext>
            </a:extLst>
          </p:cNvPr>
          <p:cNvSpPr/>
          <p:nvPr/>
        </p:nvSpPr>
        <p:spPr>
          <a:xfrm>
            <a:off x="1879416" y="3914185"/>
            <a:ext cx="8318239" cy="523220"/>
          </a:xfrm>
          <a:prstGeom prst="rect">
            <a:avLst/>
          </a:prstGeom>
        </p:spPr>
        <p:txBody>
          <a:bodyPr wrap="none">
            <a:spAutoFit/>
          </a:bodyPr>
          <a:lstStyle/>
          <a:p>
            <a:r>
              <a:rPr lang="en-US" sz="2800" dirty="0"/>
              <a:t>1 mas = 4.84e-9 rad   </a:t>
            </a:r>
            <a:r>
              <a:rPr lang="en-US" sz="2800" dirty="0">
                <a:sym typeface="Wingdings" panose="05000000000000000000" pitchFamily="2" charset="2"/>
              </a:rPr>
              <a:t>   1/10mas = </a:t>
            </a:r>
            <a:r>
              <a:rPr lang="fr-FR" sz="2800" dirty="0">
                <a:sym typeface="Wingdings" panose="05000000000000000000" pitchFamily="2" charset="2"/>
              </a:rPr>
              <a:t>2.06e7 cycles/rad</a:t>
            </a:r>
            <a:r>
              <a:rPr lang="en-US" sz="2800" dirty="0">
                <a:sym typeface="Wingdings" panose="05000000000000000000" pitchFamily="2" charset="2"/>
              </a:rPr>
              <a:t> </a:t>
            </a:r>
            <a:endParaRPr lang="en-US" sz="2800" dirty="0"/>
          </a:p>
        </p:txBody>
      </p:sp>
    </p:spTree>
    <p:extLst>
      <p:ext uri="{BB962C8B-B14F-4D97-AF65-F5344CB8AC3E}">
        <p14:creationId xmlns:p14="http://schemas.microsoft.com/office/powerpoint/2010/main" val="2684095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39B85545-D9DB-451B-AF2F-8E471765786E}"/>
              </a:ext>
            </a:extLst>
          </p:cNvPr>
          <p:cNvPicPr>
            <a:picLocks noChangeAspect="1"/>
          </p:cNvPicPr>
          <p:nvPr/>
        </p:nvPicPr>
        <p:blipFill>
          <a:blip r:embed="rId2"/>
          <a:stretch>
            <a:fillRect/>
          </a:stretch>
        </p:blipFill>
        <p:spPr>
          <a:xfrm>
            <a:off x="129598" y="850733"/>
            <a:ext cx="6478512" cy="5156534"/>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23" name="Rectangle 22">
            <a:extLst>
              <a:ext uri="{FF2B5EF4-FFF2-40B4-BE49-F238E27FC236}">
                <a16:creationId xmlns:a16="http://schemas.microsoft.com/office/drawing/2014/main" id="{FB94A5B9-E321-44DD-92FF-9C1664114AE1}"/>
              </a:ext>
            </a:extLst>
          </p:cNvPr>
          <p:cNvSpPr/>
          <p:nvPr/>
        </p:nvSpPr>
        <p:spPr>
          <a:xfrm>
            <a:off x="129597" y="2462156"/>
            <a:ext cx="4298023" cy="29276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96E11931-C2B4-4B72-8BAD-DCE471506706}"/>
              </a:ext>
            </a:extLst>
          </p:cNvPr>
          <p:cNvSpPr/>
          <p:nvPr/>
        </p:nvSpPr>
        <p:spPr>
          <a:xfrm>
            <a:off x="129597" y="3101771"/>
            <a:ext cx="6283235" cy="29276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22B78960-9323-4DB8-A14A-7D2BA3B7EA79}"/>
              </a:ext>
            </a:extLst>
          </p:cNvPr>
          <p:cNvSpPr/>
          <p:nvPr/>
        </p:nvSpPr>
        <p:spPr>
          <a:xfrm>
            <a:off x="129597" y="3837023"/>
            <a:ext cx="6283235" cy="418945"/>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51F963DF-7341-4413-BA3D-245D411CB89F}"/>
              </a:ext>
            </a:extLst>
          </p:cNvPr>
          <p:cNvSpPr/>
          <p:nvPr/>
        </p:nvSpPr>
        <p:spPr>
          <a:xfrm>
            <a:off x="7161737" y="552260"/>
            <a:ext cx="4629665" cy="596945"/>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Connecteur droit 30">
            <a:extLst>
              <a:ext uri="{FF2B5EF4-FFF2-40B4-BE49-F238E27FC236}">
                <a16:creationId xmlns:a16="http://schemas.microsoft.com/office/drawing/2014/main" id="{68B62432-EFD3-4C7E-81F9-A47C705A9608}"/>
              </a:ext>
            </a:extLst>
          </p:cNvPr>
          <p:cNvCxnSpPr>
            <a:cxnSpLocks/>
            <a:stCxn id="23" idx="3"/>
            <a:endCxn id="30" idx="1"/>
          </p:cNvCxnSpPr>
          <p:nvPr/>
        </p:nvCxnSpPr>
        <p:spPr>
          <a:xfrm flipV="1">
            <a:off x="4427620" y="850733"/>
            <a:ext cx="2734117" cy="1757807"/>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679319A4-803D-4B42-B736-473CDB255450}"/>
              </a:ext>
            </a:extLst>
          </p:cNvPr>
          <p:cNvSpPr/>
          <p:nvPr/>
        </p:nvSpPr>
        <p:spPr>
          <a:xfrm>
            <a:off x="7161736" y="1230251"/>
            <a:ext cx="4629665" cy="1028260"/>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3" name="Connecteur droit 32">
            <a:extLst>
              <a:ext uri="{FF2B5EF4-FFF2-40B4-BE49-F238E27FC236}">
                <a16:creationId xmlns:a16="http://schemas.microsoft.com/office/drawing/2014/main" id="{9131B6BB-E1DC-484C-B3B7-545E4117FDAE}"/>
              </a:ext>
            </a:extLst>
          </p:cNvPr>
          <p:cNvCxnSpPr>
            <a:cxnSpLocks/>
            <a:stCxn id="24" idx="3"/>
            <a:endCxn id="32" idx="1"/>
          </p:cNvCxnSpPr>
          <p:nvPr/>
        </p:nvCxnSpPr>
        <p:spPr>
          <a:xfrm flipV="1">
            <a:off x="6412832" y="1744381"/>
            <a:ext cx="748904" cy="150377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4" name="Rectangle 33">
            <a:extLst>
              <a:ext uri="{FF2B5EF4-FFF2-40B4-BE49-F238E27FC236}">
                <a16:creationId xmlns:a16="http://schemas.microsoft.com/office/drawing/2014/main" id="{9DE7F920-F210-497F-8D83-6E085218D07F}"/>
              </a:ext>
            </a:extLst>
          </p:cNvPr>
          <p:cNvSpPr/>
          <p:nvPr/>
        </p:nvSpPr>
        <p:spPr>
          <a:xfrm>
            <a:off x="7161735" y="2346020"/>
            <a:ext cx="4629665" cy="1570388"/>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5" name="Connecteur droit 34">
            <a:extLst>
              <a:ext uri="{FF2B5EF4-FFF2-40B4-BE49-F238E27FC236}">
                <a16:creationId xmlns:a16="http://schemas.microsoft.com/office/drawing/2014/main" id="{51791B83-2EFE-4240-A8BF-284CC7F803FF}"/>
              </a:ext>
            </a:extLst>
          </p:cNvPr>
          <p:cNvCxnSpPr>
            <a:cxnSpLocks/>
            <a:stCxn id="25" idx="3"/>
            <a:endCxn id="34" idx="1"/>
          </p:cNvCxnSpPr>
          <p:nvPr/>
        </p:nvCxnSpPr>
        <p:spPr>
          <a:xfrm flipV="1">
            <a:off x="6412832" y="3131214"/>
            <a:ext cx="748903" cy="915282"/>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41" name="ZoneTexte 40">
            <a:extLst>
              <a:ext uri="{FF2B5EF4-FFF2-40B4-BE49-F238E27FC236}">
                <a16:creationId xmlns:a16="http://schemas.microsoft.com/office/drawing/2014/main" id="{13661CB0-B845-4E09-924B-C4FEF74B415D}"/>
              </a:ext>
            </a:extLst>
          </p:cNvPr>
          <p:cNvSpPr txBox="1"/>
          <p:nvPr/>
        </p:nvSpPr>
        <p:spPr>
          <a:xfrm>
            <a:off x="7263433" y="626086"/>
            <a:ext cx="4527968" cy="492443"/>
          </a:xfrm>
          <a:prstGeom prst="rect">
            <a:avLst/>
          </a:prstGeom>
          <a:noFill/>
        </p:spPr>
        <p:txBody>
          <a:bodyPr wrap="square" lIns="0" tIns="0" rIns="0" bIns="0" rtlCol="0">
            <a:spAutoFit/>
          </a:bodyPr>
          <a:lstStyle/>
          <a:p>
            <a:r>
              <a:rPr lang="en-US" sz="1600" dirty="0">
                <a:solidFill>
                  <a:schemeClr val="bg1"/>
                </a:solidFill>
              </a:rPr>
              <a:t>The visibility function corresponding to a binary is a weighted cosine function.</a:t>
            </a:r>
          </a:p>
        </p:txBody>
      </p:sp>
      <p:sp>
        <p:nvSpPr>
          <p:cNvPr id="42" name="ZoneTexte 41">
            <a:extLst>
              <a:ext uri="{FF2B5EF4-FFF2-40B4-BE49-F238E27FC236}">
                <a16:creationId xmlns:a16="http://schemas.microsoft.com/office/drawing/2014/main" id="{1B69822B-B8A4-4485-B151-A0C37CCB0883}"/>
              </a:ext>
            </a:extLst>
          </p:cNvPr>
          <p:cNvSpPr txBox="1"/>
          <p:nvPr/>
        </p:nvSpPr>
        <p:spPr>
          <a:xfrm>
            <a:off x="7263433" y="1282501"/>
            <a:ext cx="4527968" cy="492443"/>
          </a:xfrm>
          <a:prstGeom prst="rect">
            <a:avLst/>
          </a:prstGeom>
          <a:noFill/>
        </p:spPr>
        <p:txBody>
          <a:bodyPr wrap="square" lIns="0" tIns="0" rIns="0" bIns="0" rtlCol="0">
            <a:spAutoFit/>
          </a:bodyPr>
          <a:lstStyle/>
          <a:p>
            <a:r>
              <a:rPr lang="fr-FR" sz="1600" dirty="0">
                <a:solidFill>
                  <a:schemeClr val="bg1"/>
                </a:solidFill>
              </a:rPr>
              <a:t>If r </a:t>
            </a:r>
            <a:r>
              <a:rPr lang="fr-FR" sz="1600" dirty="0" err="1">
                <a:solidFill>
                  <a:schemeClr val="bg1"/>
                </a:solidFill>
              </a:rPr>
              <a:t>is</a:t>
            </a:r>
            <a:r>
              <a:rPr lang="fr-FR" sz="1600" dirty="0">
                <a:solidFill>
                  <a:schemeClr val="bg1"/>
                </a:solidFill>
              </a:rPr>
              <a:t>  the flux ratio </a:t>
            </a:r>
            <a:r>
              <a:rPr lang="fr-FR" sz="1600" dirty="0" err="1">
                <a:solidFill>
                  <a:schemeClr val="bg1"/>
                </a:solidFill>
              </a:rPr>
              <a:t>between</a:t>
            </a:r>
            <a:r>
              <a:rPr lang="fr-FR" sz="1600" dirty="0">
                <a:solidFill>
                  <a:schemeClr val="bg1"/>
                </a:solidFill>
              </a:rPr>
              <a:t> the components (r&lt;1), the amplitude A of the modulation </a:t>
            </a:r>
            <a:r>
              <a:rPr lang="fr-FR" sz="1600" dirty="0" err="1">
                <a:solidFill>
                  <a:schemeClr val="bg1"/>
                </a:solidFill>
              </a:rPr>
              <a:t>is</a:t>
            </a:r>
            <a:r>
              <a:rPr lang="fr-FR" sz="1600" dirty="0">
                <a:solidFill>
                  <a:schemeClr val="bg1"/>
                </a:solidFill>
              </a:rPr>
              <a:t> </a:t>
            </a:r>
            <a:r>
              <a:rPr lang="fr-FR" sz="1600" dirty="0" err="1">
                <a:solidFill>
                  <a:schemeClr val="bg1"/>
                </a:solidFill>
              </a:rPr>
              <a:t>given</a:t>
            </a:r>
            <a:r>
              <a:rPr lang="fr-FR" sz="1600" dirty="0">
                <a:solidFill>
                  <a:schemeClr val="bg1"/>
                </a:solidFill>
              </a:rPr>
              <a:t> by :</a:t>
            </a:r>
            <a:endParaRPr lang="en-US" sz="1600" dirty="0">
              <a:solidFill>
                <a:schemeClr val="bg1"/>
              </a:solidFill>
            </a:endParaRPr>
          </a:p>
        </p:txBody>
      </p:sp>
      <p:sp>
        <p:nvSpPr>
          <p:cNvPr id="43" name="ZoneTexte 42">
            <a:extLst>
              <a:ext uri="{FF2B5EF4-FFF2-40B4-BE49-F238E27FC236}">
                <a16:creationId xmlns:a16="http://schemas.microsoft.com/office/drawing/2014/main" id="{EE490017-63FD-46C0-BBA3-F27668F01168}"/>
              </a:ext>
            </a:extLst>
          </p:cNvPr>
          <p:cNvSpPr txBox="1"/>
          <p:nvPr/>
        </p:nvSpPr>
        <p:spPr>
          <a:xfrm>
            <a:off x="7263433" y="2385315"/>
            <a:ext cx="4527968" cy="1692771"/>
          </a:xfrm>
          <a:prstGeom prst="rect">
            <a:avLst/>
          </a:prstGeom>
          <a:noFill/>
        </p:spPr>
        <p:txBody>
          <a:bodyPr wrap="square" lIns="0" tIns="0" rIns="0" bIns="0" rtlCol="0">
            <a:spAutoFit/>
          </a:bodyPr>
          <a:lstStyle/>
          <a:p>
            <a:pPr marL="285750" indent="-285750">
              <a:buFont typeface="Arial" panose="020B0604020202020204" pitchFamily="34" charset="0"/>
              <a:buChar char="•"/>
            </a:pPr>
            <a:r>
              <a:rPr lang="fr-FR" sz="1600" dirty="0">
                <a:solidFill>
                  <a:schemeClr val="bg1"/>
                </a:solidFill>
              </a:rPr>
              <a:t>5mas =&gt; 19m =&gt; 4.13</a:t>
            </a:r>
            <a:r>
              <a:rPr lang="fr-FR" sz="1600" baseline="30000" dirty="0">
                <a:solidFill>
                  <a:schemeClr val="bg1"/>
                </a:solidFill>
              </a:rPr>
              <a:t>e-7 </a:t>
            </a:r>
            <a:r>
              <a:rPr lang="fr-FR" sz="1600" dirty="0">
                <a:solidFill>
                  <a:schemeClr val="bg1"/>
                </a:solidFill>
              </a:rPr>
              <a:t>cycles/rad</a:t>
            </a:r>
          </a:p>
          <a:p>
            <a:pPr marL="285750" indent="-285750">
              <a:buFont typeface="Arial" panose="020B0604020202020204" pitchFamily="34" charset="0"/>
              <a:buChar char="•"/>
            </a:pPr>
            <a:r>
              <a:rPr lang="fr-FR" sz="1600" dirty="0">
                <a:solidFill>
                  <a:schemeClr val="bg1"/>
                </a:solidFill>
              </a:rPr>
              <a:t>10mas =&gt; 9.5m =&gt; 2.06</a:t>
            </a:r>
            <a:r>
              <a:rPr lang="fr-FR" sz="1600" baseline="30000" dirty="0">
                <a:solidFill>
                  <a:schemeClr val="bg1"/>
                </a:solidFill>
              </a:rPr>
              <a:t>e-7 </a:t>
            </a:r>
            <a:r>
              <a:rPr lang="fr-FR" sz="1600" dirty="0">
                <a:solidFill>
                  <a:schemeClr val="bg1"/>
                </a:solidFill>
              </a:rPr>
              <a:t>cycles/rad</a:t>
            </a:r>
          </a:p>
          <a:p>
            <a:r>
              <a:rPr lang="en-US" sz="1600" dirty="0">
                <a:solidFill>
                  <a:schemeClr val="bg1"/>
                </a:solidFill>
              </a:rPr>
              <a:t>The modulation period is equal to the inverse of the binary separation.</a:t>
            </a:r>
          </a:p>
          <a:p>
            <a:pPr algn="ctr"/>
            <a:r>
              <a:rPr lang="en-US" sz="1600" dirty="0">
                <a:solidFill>
                  <a:schemeClr val="bg1"/>
                </a:solidFill>
              </a:rPr>
              <a:t>1 mas = 4.84</a:t>
            </a:r>
            <a:r>
              <a:rPr lang="en-US" sz="1600" baseline="30000" dirty="0">
                <a:solidFill>
                  <a:schemeClr val="bg1"/>
                </a:solidFill>
              </a:rPr>
              <a:t>e-9</a:t>
            </a:r>
            <a:r>
              <a:rPr lang="en-US" sz="1600" dirty="0">
                <a:solidFill>
                  <a:schemeClr val="bg1"/>
                </a:solidFill>
              </a:rPr>
              <a:t> rad</a:t>
            </a:r>
          </a:p>
          <a:p>
            <a:pPr algn="ctr"/>
            <a:r>
              <a:rPr lang="fr-FR" sz="1600" dirty="0">
                <a:solidFill>
                  <a:schemeClr val="bg1"/>
                </a:solidFill>
              </a:rPr>
              <a:t>4.13</a:t>
            </a:r>
            <a:r>
              <a:rPr lang="fr-FR" sz="1600" baseline="30000" dirty="0">
                <a:solidFill>
                  <a:schemeClr val="bg1"/>
                </a:solidFill>
              </a:rPr>
              <a:t>e-7 </a:t>
            </a:r>
            <a:r>
              <a:rPr lang="fr-FR" sz="1600" dirty="0">
                <a:solidFill>
                  <a:schemeClr val="bg1"/>
                </a:solidFill>
              </a:rPr>
              <a:t>= 1/5 mas               2.06</a:t>
            </a:r>
            <a:r>
              <a:rPr lang="fr-FR" sz="1600" baseline="30000" dirty="0">
                <a:solidFill>
                  <a:schemeClr val="bg1"/>
                </a:solidFill>
              </a:rPr>
              <a:t>e-7 </a:t>
            </a:r>
            <a:r>
              <a:rPr lang="fr-FR" sz="1600" dirty="0">
                <a:solidFill>
                  <a:schemeClr val="bg1"/>
                </a:solidFill>
              </a:rPr>
              <a:t>= 1/10 mas</a:t>
            </a:r>
            <a:endParaRPr lang="en-US" sz="1600" dirty="0">
              <a:solidFill>
                <a:schemeClr val="bg1"/>
              </a:solidFill>
            </a:endParaRPr>
          </a:p>
          <a:p>
            <a:endParaRPr lang="en-US" sz="1400" dirty="0">
              <a:solidFill>
                <a:schemeClr val="bg1"/>
              </a:solidFill>
            </a:endParaRPr>
          </a:p>
        </p:txBody>
      </p:sp>
      <mc:AlternateContent xmlns:mc="http://schemas.openxmlformats.org/markup-compatibility/2006" xmlns:a14="http://schemas.microsoft.com/office/drawing/2010/main">
        <mc:Choice Requires="a14">
          <p:sp>
            <p:nvSpPr>
              <p:cNvPr id="8" name="ZoneTexte 7">
                <a:extLst>
                  <a:ext uri="{FF2B5EF4-FFF2-40B4-BE49-F238E27FC236}">
                    <a16:creationId xmlns:a16="http://schemas.microsoft.com/office/drawing/2014/main" id="{8D4065DD-D261-46BA-A48A-42FBC1D7A9F6}"/>
                  </a:ext>
                </a:extLst>
              </p:cNvPr>
              <p:cNvSpPr txBox="1"/>
              <p:nvPr/>
            </p:nvSpPr>
            <p:spPr>
              <a:xfrm>
                <a:off x="9142085" y="1743090"/>
                <a:ext cx="668966" cy="393121"/>
              </a:xfrm>
              <a:prstGeom prst="rect">
                <a:avLst/>
              </a:prstGeom>
              <a:noFill/>
            </p:spPr>
            <p:txBody>
              <a:bodyPr wrap="none" lIns="0" tIns="0" rIns="0" bIns="0" rtlCol="0">
                <a:spAutoFit/>
              </a:bodyPr>
              <a:lstStyle/>
              <a:p>
                <a:r>
                  <a:rPr lang="en-US" dirty="0">
                    <a:solidFill>
                      <a:schemeClr val="bg1"/>
                    </a:solidFill>
                  </a:rPr>
                  <a:t>A = </a:t>
                </a:r>
                <a14:m>
                  <m:oMath xmlns:m="http://schemas.openxmlformats.org/officeDocument/2006/math">
                    <m:f>
                      <m:fPr>
                        <m:ctrlPr>
                          <a:rPr lang="en-US" i="1" smtClean="0">
                            <a:solidFill>
                              <a:schemeClr val="bg1"/>
                            </a:solidFill>
                            <a:latin typeface="Cambria Math" panose="02040503050406030204" pitchFamily="18" charset="0"/>
                          </a:rPr>
                        </m:ctrlPr>
                      </m:fPr>
                      <m:num>
                        <m:r>
                          <a:rPr lang="fr-FR" b="0" i="1" smtClean="0">
                            <a:solidFill>
                              <a:schemeClr val="bg1"/>
                            </a:solidFill>
                            <a:latin typeface="Cambria Math" panose="02040503050406030204" pitchFamily="18" charset="0"/>
                          </a:rPr>
                          <m:t>2</m:t>
                        </m:r>
                        <m:r>
                          <a:rPr lang="fr-FR" b="0" i="1" smtClean="0">
                            <a:solidFill>
                              <a:schemeClr val="bg1"/>
                            </a:solidFill>
                            <a:latin typeface="Cambria Math" panose="02040503050406030204" pitchFamily="18" charset="0"/>
                          </a:rPr>
                          <m:t>𝑟</m:t>
                        </m:r>
                      </m:num>
                      <m:den>
                        <m:r>
                          <a:rPr lang="fr-FR" b="0" i="1" smtClean="0">
                            <a:solidFill>
                              <a:schemeClr val="bg1"/>
                            </a:solidFill>
                            <a:latin typeface="Cambria Math" panose="02040503050406030204" pitchFamily="18" charset="0"/>
                          </a:rPr>
                          <m:t>1+</m:t>
                        </m:r>
                        <m:r>
                          <a:rPr lang="fr-FR" b="0" i="1" smtClean="0">
                            <a:solidFill>
                              <a:schemeClr val="bg1"/>
                            </a:solidFill>
                            <a:latin typeface="Cambria Math" panose="02040503050406030204" pitchFamily="18" charset="0"/>
                          </a:rPr>
                          <m:t>𝑟</m:t>
                        </m:r>
                      </m:den>
                    </m:f>
                  </m:oMath>
                </a14:m>
                <a:endParaRPr lang="en-US" dirty="0"/>
              </a:p>
            </p:txBody>
          </p:sp>
        </mc:Choice>
        <mc:Fallback xmlns="">
          <p:sp>
            <p:nvSpPr>
              <p:cNvPr id="8" name="ZoneTexte 7">
                <a:extLst>
                  <a:ext uri="{FF2B5EF4-FFF2-40B4-BE49-F238E27FC236}">
                    <a16:creationId xmlns:a16="http://schemas.microsoft.com/office/drawing/2014/main" id="{8D4065DD-D261-46BA-A48A-42FBC1D7A9F6}"/>
                  </a:ext>
                </a:extLst>
              </p:cNvPr>
              <p:cNvSpPr txBox="1">
                <a:spLocks noRot="1" noChangeAspect="1" noMove="1" noResize="1" noEditPoints="1" noAdjustHandles="1" noChangeArrowheads="1" noChangeShapeType="1" noTextEdit="1"/>
              </p:cNvSpPr>
              <p:nvPr/>
            </p:nvSpPr>
            <p:spPr>
              <a:xfrm>
                <a:off x="9142085" y="1743090"/>
                <a:ext cx="668966" cy="393121"/>
              </a:xfrm>
              <a:prstGeom prst="rect">
                <a:avLst/>
              </a:prstGeom>
              <a:blipFill>
                <a:blip r:embed="rId3"/>
                <a:stretch>
                  <a:fillRect l="-22018" t="-4688" r="-6422" b="-21875"/>
                </a:stretch>
              </a:blipFill>
            </p:spPr>
            <p:txBody>
              <a:bodyPr/>
              <a:lstStyle/>
              <a:p>
                <a:r>
                  <a:rPr lang="en-US">
                    <a:noFill/>
                  </a:rPr>
                  <a:t> </a:t>
                </a:r>
              </a:p>
            </p:txBody>
          </p:sp>
        </mc:Fallback>
      </mc:AlternateContent>
    </p:spTree>
    <p:extLst>
      <p:ext uri="{BB962C8B-B14F-4D97-AF65-F5344CB8AC3E}">
        <p14:creationId xmlns:p14="http://schemas.microsoft.com/office/powerpoint/2010/main" val="424254119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39B85545-D9DB-451B-AF2F-8E471765786E}"/>
              </a:ext>
            </a:extLst>
          </p:cNvPr>
          <p:cNvPicPr>
            <a:picLocks noChangeAspect="1"/>
          </p:cNvPicPr>
          <p:nvPr/>
        </p:nvPicPr>
        <p:blipFill>
          <a:blip r:embed="rId2"/>
          <a:stretch>
            <a:fillRect/>
          </a:stretch>
        </p:blipFill>
        <p:spPr>
          <a:xfrm>
            <a:off x="129598" y="850733"/>
            <a:ext cx="6478512" cy="5156534"/>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23" name="Rectangle 22">
            <a:extLst>
              <a:ext uri="{FF2B5EF4-FFF2-40B4-BE49-F238E27FC236}">
                <a16:creationId xmlns:a16="http://schemas.microsoft.com/office/drawing/2014/main" id="{FB94A5B9-E321-44DD-92FF-9C1664114AE1}"/>
              </a:ext>
            </a:extLst>
          </p:cNvPr>
          <p:cNvSpPr/>
          <p:nvPr/>
        </p:nvSpPr>
        <p:spPr>
          <a:xfrm>
            <a:off x="129597" y="2462156"/>
            <a:ext cx="4298023" cy="29276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96E11931-C2B4-4B72-8BAD-DCE471506706}"/>
              </a:ext>
            </a:extLst>
          </p:cNvPr>
          <p:cNvSpPr/>
          <p:nvPr/>
        </p:nvSpPr>
        <p:spPr>
          <a:xfrm>
            <a:off x="129597" y="3101771"/>
            <a:ext cx="6283235" cy="29276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22B78960-9323-4DB8-A14A-7D2BA3B7EA79}"/>
              </a:ext>
            </a:extLst>
          </p:cNvPr>
          <p:cNvSpPr/>
          <p:nvPr/>
        </p:nvSpPr>
        <p:spPr>
          <a:xfrm>
            <a:off x="129597" y="3837023"/>
            <a:ext cx="6283235" cy="418945"/>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51F963DF-7341-4413-BA3D-245D411CB89F}"/>
              </a:ext>
            </a:extLst>
          </p:cNvPr>
          <p:cNvSpPr/>
          <p:nvPr/>
        </p:nvSpPr>
        <p:spPr>
          <a:xfrm>
            <a:off x="7161737" y="552260"/>
            <a:ext cx="4629665" cy="596945"/>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Connecteur droit 30">
            <a:extLst>
              <a:ext uri="{FF2B5EF4-FFF2-40B4-BE49-F238E27FC236}">
                <a16:creationId xmlns:a16="http://schemas.microsoft.com/office/drawing/2014/main" id="{68B62432-EFD3-4C7E-81F9-A47C705A9608}"/>
              </a:ext>
            </a:extLst>
          </p:cNvPr>
          <p:cNvCxnSpPr>
            <a:cxnSpLocks/>
            <a:stCxn id="23" idx="3"/>
            <a:endCxn id="30" idx="1"/>
          </p:cNvCxnSpPr>
          <p:nvPr/>
        </p:nvCxnSpPr>
        <p:spPr>
          <a:xfrm flipV="1">
            <a:off x="4427620" y="850733"/>
            <a:ext cx="2734117" cy="1757807"/>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679319A4-803D-4B42-B736-473CDB255450}"/>
              </a:ext>
            </a:extLst>
          </p:cNvPr>
          <p:cNvSpPr/>
          <p:nvPr/>
        </p:nvSpPr>
        <p:spPr>
          <a:xfrm>
            <a:off x="7161736" y="1230251"/>
            <a:ext cx="4629665" cy="1028260"/>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3" name="Connecteur droit 32">
            <a:extLst>
              <a:ext uri="{FF2B5EF4-FFF2-40B4-BE49-F238E27FC236}">
                <a16:creationId xmlns:a16="http://schemas.microsoft.com/office/drawing/2014/main" id="{9131B6BB-E1DC-484C-B3B7-545E4117FDAE}"/>
              </a:ext>
            </a:extLst>
          </p:cNvPr>
          <p:cNvCxnSpPr>
            <a:cxnSpLocks/>
            <a:stCxn id="24" idx="3"/>
            <a:endCxn id="32" idx="1"/>
          </p:cNvCxnSpPr>
          <p:nvPr/>
        </p:nvCxnSpPr>
        <p:spPr>
          <a:xfrm flipV="1">
            <a:off x="6412832" y="1744381"/>
            <a:ext cx="748904" cy="150377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4" name="Rectangle 33">
            <a:extLst>
              <a:ext uri="{FF2B5EF4-FFF2-40B4-BE49-F238E27FC236}">
                <a16:creationId xmlns:a16="http://schemas.microsoft.com/office/drawing/2014/main" id="{9DE7F920-F210-497F-8D83-6E085218D07F}"/>
              </a:ext>
            </a:extLst>
          </p:cNvPr>
          <p:cNvSpPr/>
          <p:nvPr/>
        </p:nvSpPr>
        <p:spPr>
          <a:xfrm>
            <a:off x="7161735" y="2346020"/>
            <a:ext cx="4629665" cy="1570388"/>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5" name="Connecteur droit 34">
            <a:extLst>
              <a:ext uri="{FF2B5EF4-FFF2-40B4-BE49-F238E27FC236}">
                <a16:creationId xmlns:a16="http://schemas.microsoft.com/office/drawing/2014/main" id="{51791B83-2EFE-4240-A8BF-284CC7F803FF}"/>
              </a:ext>
            </a:extLst>
          </p:cNvPr>
          <p:cNvCxnSpPr>
            <a:cxnSpLocks/>
            <a:stCxn id="25" idx="3"/>
            <a:endCxn id="34" idx="1"/>
          </p:cNvCxnSpPr>
          <p:nvPr/>
        </p:nvCxnSpPr>
        <p:spPr>
          <a:xfrm flipV="1">
            <a:off x="6412832" y="3131214"/>
            <a:ext cx="748903" cy="915282"/>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41" name="ZoneTexte 40">
            <a:extLst>
              <a:ext uri="{FF2B5EF4-FFF2-40B4-BE49-F238E27FC236}">
                <a16:creationId xmlns:a16="http://schemas.microsoft.com/office/drawing/2014/main" id="{13661CB0-B845-4E09-924B-C4FEF74B415D}"/>
              </a:ext>
            </a:extLst>
          </p:cNvPr>
          <p:cNvSpPr txBox="1"/>
          <p:nvPr/>
        </p:nvSpPr>
        <p:spPr>
          <a:xfrm>
            <a:off x="7263433" y="626086"/>
            <a:ext cx="4527968" cy="492443"/>
          </a:xfrm>
          <a:prstGeom prst="rect">
            <a:avLst/>
          </a:prstGeom>
          <a:noFill/>
        </p:spPr>
        <p:txBody>
          <a:bodyPr wrap="square" lIns="0" tIns="0" rIns="0" bIns="0" rtlCol="0">
            <a:spAutoFit/>
          </a:bodyPr>
          <a:lstStyle/>
          <a:p>
            <a:r>
              <a:rPr lang="en-US" sz="1600" dirty="0">
                <a:solidFill>
                  <a:schemeClr val="bg1"/>
                </a:solidFill>
              </a:rPr>
              <a:t>The visibility function corresponding to a binary is a weighted cosine function.</a:t>
            </a:r>
          </a:p>
        </p:txBody>
      </p:sp>
      <p:sp>
        <p:nvSpPr>
          <p:cNvPr id="42" name="ZoneTexte 41">
            <a:extLst>
              <a:ext uri="{FF2B5EF4-FFF2-40B4-BE49-F238E27FC236}">
                <a16:creationId xmlns:a16="http://schemas.microsoft.com/office/drawing/2014/main" id="{1B69822B-B8A4-4485-B151-A0C37CCB0883}"/>
              </a:ext>
            </a:extLst>
          </p:cNvPr>
          <p:cNvSpPr txBox="1"/>
          <p:nvPr/>
        </p:nvSpPr>
        <p:spPr>
          <a:xfrm>
            <a:off x="7263433" y="1282501"/>
            <a:ext cx="4527968" cy="492443"/>
          </a:xfrm>
          <a:prstGeom prst="rect">
            <a:avLst/>
          </a:prstGeom>
          <a:noFill/>
        </p:spPr>
        <p:txBody>
          <a:bodyPr wrap="square" lIns="0" tIns="0" rIns="0" bIns="0" rtlCol="0">
            <a:spAutoFit/>
          </a:bodyPr>
          <a:lstStyle/>
          <a:p>
            <a:r>
              <a:rPr lang="fr-FR" sz="1600" dirty="0">
                <a:solidFill>
                  <a:schemeClr val="bg1"/>
                </a:solidFill>
              </a:rPr>
              <a:t>If r </a:t>
            </a:r>
            <a:r>
              <a:rPr lang="fr-FR" sz="1600" dirty="0" err="1">
                <a:solidFill>
                  <a:schemeClr val="bg1"/>
                </a:solidFill>
              </a:rPr>
              <a:t>is</a:t>
            </a:r>
            <a:r>
              <a:rPr lang="fr-FR" sz="1600" dirty="0">
                <a:solidFill>
                  <a:schemeClr val="bg1"/>
                </a:solidFill>
              </a:rPr>
              <a:t>  the flux ratio </a:t>
            </a:r>
            <a:r>
              <a:rPr lang="fr-FR" sz="1600" dirty="0" err="1">
                <a:solidFill>
                  <a:schemeClr val="bg1"/>
                </a:solidFill>
              </a:rPr>
              <a:t>between</a:t>
            </a:r>
            <a:r>
              <a:rPr lang="fr-FR" sz="1600" dirty="0">
                <a:solidFill>
                  <a:schemeClr val="bg1"/>
                </a:solidFill>
              </a:rPr>
              <a:t> the components (r&lt;1), the amplitude A of the modulation </a:t>
            </a:r>
            <a:r>
              <a:rPr lang="fr-FR" sz="1600" dirty="0" err="1">
                <a:solidFill>
                  <a:schemeClr val="bg1"/>
                </a:solidFill>
              </a:rPr>
              <a:t>is</a:t>
            </a:r>
            <a:r>
              <a:rPr lang="fr-FR" sz="1600" dirty="0">
                <a:solidFill>
                  <a:schemeClr val="bg1"/>
                </a:solidFill>
              </a:rPr>
              <a:t> </a:t>
            </a:r>
            <a:r>
              <a:rPr lang="fr-FR" sz="1600" dirty="0" err="1">
                <a:solidFill>
                  <a:schemeClr val="bg1"/>
                </a:solidFill>
              </a:rPr>
              <a:t>given</a:t>
            </a:r>
            <a:r>
              <a:rPr lang="fr-FR" sz="1600" dirty="0">
                <a:solidFill>
                  <a:schemeClr val="bg1"/>
                </a:solidFill>
              </a:rPr>
              <a:t> by :</a:t>
            </a:r>
            <a:endParaRPr lang="en-US" sz="1600" dirty="0">
              <a:solidFill>
                <a:schemeClr val="bg1"/>
              </a:solidFill>
            </a:endParaRPr>
          </a:p>
        </p:txBody>
      </p:sp>
      <p:sp>
        <p:nvSpPr>
          <p:cNvPr id="43" name="ZoneTexte 42">
            <a:extLst>
              <a:ext uri="{FF2B5EF4-FFF2-40B4-BE49-F238E27FC236}">
                <a16:creationId xmlns:a16="http://schemas.microsoft.com/office/drawing/2014/main" id="{EE490017-63FD-46C0-BBA3-F27668F01168}"/>
              </a:ext>
            </a:extLst>
          </p:cNvPr>
          <p:cNvSpPr txBox="1"/>
          <p:nvPr/>
        </p:nvSpPr>
        <p:spPr>
          <a:xfrm>
            <a:off x="7263433" y="2385315"/>
            <a:ext cx="4527968" cy="1692771"/>
          </a:xfrm>
          <a:prstGeom prst="rect">
            <a:avLst/>
          </a:prstGeom>
          <a:noFill/>
        </p:spPr>
        <p:txBody>
          <a:bodyPr wrap="square" lIns="0" tIns="0" rIns="0" bIns="0" rtlCol="0">
            <a:spAutoFit/>
          </a:bodyPr>
          <a:lstStyle/>
          <a:p>
            <a:pPr marL="285750" indent="-285750">
              <a:buFont typeface="Arial" panose="020B0604020202020204" pitchFamily="34" charset="0"/>
              <a:buChar char="•"/>
            </a:pPr>
            <a:r>
              <a:rPr lang="fr-FR" sz="1600" dirty="0">
                <a:solidFill>
                  <a:schemeClr val="bg1"/>
                </a:solidFill>
              </a:rPr>
              <a:t>5mas =&gt; 19m =&gt; 4.13</a:t>
            </a:r>
            <a:r>
              <a:rPr lang="fr-FR" sz="1600" baseline="30000" dirty="0">
                <a:solidFill>
                  <a:schemeClr val="bg1"/>
                </a:solidFill>
              </a:rPr>
              <a:t>e-7 </a:t>
            </a:r>
            <a:r>
              <a:rPr lang="fr-FR" sz="1600" dirty="0">
                <a:solidFill>
                  <a:schemeClr val="bg1"/>
                </a:solidFill>
              </a:rPr>
              <a:t>cycles/rad</a:t>
            </a:r>
          </a:p>
          <a:p>
            <a:pPr marL="285750" indent="-285750">
              <a:buFont typeface="Arial" panose="020B0604020202020204" pitchFamily="34" charset="0"/>
              <a:buChar char="•"/>
            </a:pPr>
            <a:r>
              <a:rPr lang="fr-FR" sz="1600" dirty="0">
                <a:solidFill>
                  <a:schemeClr val="bg1"/>
                </a:solidFill>
              </a:rPr>
              <a:t>10mas =&gt; 9.5m =&gt; 2.06</a:t>
            </a:r>
            <a:r>
              <a:rPr lang="fr-FR" sz="1600" baseline="30000" dirty="0">
                <a:solidFill>
                  <a:schemeClr val="bg1"/>
                </a:solidFill>
              </a:rPr>
              <a:t>e-7 </a:t>
            </a:r>
            <a:r>
              <a:rPr lang="fr-FR" sz="1600" dirty="0">
                <a:solidFill>
                  <a:schemeClr val="bg1"/>
                </a:solidFill>
              </a:rPr>
              <a:t>cycles/rad</a:t>
            </a:r>
          </a:p>
          <a:p>
            <a:r>
              <a:rPr lang="en-US" sz="1600" dirty="0">
                <a:solidFill>
                  <a:schemeClr val="bg1"/>
                </a:solidFill>
              </a:rPr>
              <a:t>The modulation period is equal to the inverse of the binary separation.</a:t>
            </a:r>
          </a:p>
          <a:p>
            <a:pPr algn="ctr"/>
            <a:r>
              <a:rPr lang="en-US" sz="1600" dirty="0">
                <a:solidFill>
                  <a:schemeClr val="bg1"/>
                </a:solidFill>
              </a:rPr>
              <a:t>1 mas = 4.84</a:t>
            </a:r>
            <a:r>
              <a:rPr lang="en-US" sz="1600" baseline="30000" dirty="0">
                <a:solidFill>
                  <a:schemeClr val="bg1"/>
                </a:solidFill>
              </a:rPr>
              <a:t>e-9</a:t>
            </a:r>
            <a:r>
              <a:rPr lang="en-US" sz="1600" dirty="0">
                <a:solidFill>
                  <a:schemeClr val="bg1"/>
                </a:solidFill>
              </a:rPr>
              <a:t> rad</a:t>
            </a:r>
          </a:p>
          <a:p>
            <a:pPr algn="ctr"/>
            <a:r>
              <a:rPr lang="fr-FR" sz="1600" dirty="0">
                <a:solidFill>
                  <a:schemeClr val="bg1"/>
                </a:solidFill>
              </a:rPr>
              <a:t>4.13</a:t>
            </a:r>
            <a:r>
              <a:rPr lang="fr-FR" sz="1600" baseline="30000" dirty="0">
                <a:solidFill>
                  <a:schemeClr val="bg1"/>
                </a:solidFill>
              </a:rPr>
              <a:t>e-7 </a:t>
            </a:r>
            <a:r>
              <a:rPr lang="fr-FR" sz="1600" dirty="0">
                <a:solidFill>
                  <a:schemeClr val="bg1"/>
                </a:solidFill>
              </a:rPr>
              <a:t>= 1/5 mas               2.06</a:t>
            </a:r>
            <a:r>
              <a:rPr lang="fr-FR" sz="1600" baseline="30000" dirty="0">
                <a:solidFill>
                  <a:schemeClr val="bg1"/>
                </a:solidFill>
              </a:rPr>
              <a:t>e-7 </a:t>
            </a:r>
            <a:r>
              <a:rPr lang="fr-FR" sz="1600" dirty="0">
                <a:solidFill>
                  <a:schemeClr val="bg1"/>
                </a:solidFill>
              </a:rPr>
              <a:t>= 1/10 mas</a:t>
            </a:r>
            <a:endParaRPr lang="en-US" sz="1600" dirty="0">
              <a:solidFill>
                <a:schemeClr val="bg1"/>
              </a:solidFill>
            </a:endParaRPr>
          </a:p>
          <a:p>
            <a:endParaRPr lang="en-US" sz="1400" dirty="0">
              <a:solidFill>
                <a:schemeClr val="bg1"/>
              </a:solidFill>
            </a:endParaRPr>
          </a:p>
        </p:txBody>
      </p:sp>
      <mc:AlternateContent xmlns:mc="http://schemas.openxmlformats.org/markup-compatibility/2006" xmlns:a14="http://schemas.microsoft.com/office/drawing/2010/main">
        <mc:Choice Requires="a14">
          <p:sp>
            <p:nvSpPr>
              <p:cNvPr id="8" name="ZoneTexte 7">
                <a:extLst>
                  <a:ext uri="{FF2B5EF4-FFF2-40B4-BE49-F238E27FC236}">
                    <a16:creationId xmlns:a16="http://schemas.microsoft.com/office/drawing/2014/main" id="{8D4065DD-D261-46BA-A48A-42FBC1D7A9F6}"/>
                  </a:ext>
                </a:extLst>
              </p:cNvPr>
              <p:cNvSpPr txBox="1"/>
              <p:nvPr/>
            </p:nvSpPr>
            <p:spPr>
              <a:xfrm>
                <a:off x="9142085" y="1743090"/>
                <a:ext cx="668966" cy="393121"/>
              </a:xfrm>
              <a:prstGeom prst="rect">
                <a:avLst/>
              </a:prstGeom>
              <a:noFill/>
            </p:spPr>
            <p:txBody>
              <a:bodyPr wrap="none" lIns="0" tIns="0" rIns="0" bIns="0" rtlCol="0">
                <a:spAutoFit/>
              </a:bodyPr>
              <a:lstStyle/>
              <a:p>
                <a:r>
                  <a:rPr lang="en-US" dirty="0">
                    <a:solidFill>
                      <a:schemeClr val="bg1"/>
                    </a:solidFill>
                  </a:rPr>
                  <a:t>A = </a:t>
                </a:r>
                <a14:m>
                  <m:oMath xmlns:m="http://schemas.openxmlformats.org/officeDocument/2006/math">
                    <m:f>
                      <m:fPr>
                        <m:ctrlPr>
                          <a:rPr lang="en-US" i="1" smtClean="0">
                            <a:solidFill>
                              <a:schemeClr val="bg1"/>
                            </a:solidFill>
                            <a:latin typeface="Cambria Math" panose="02040503050406030204" pitchFamily="18" charset="0"/>
                          </a:rPr>
                        </m:ctrlPr>
                      </m:fPr>
                      <m:num>
                        <m:r>
                          <a:rPr lang="fr-FR" b="0" i="1" smtClean="0">
                            <a:solidFill>
                              <a:schemeClr val="bg1"/>
                            </a:solidFill>
                            <a:latin typeface="Cambria Math" panose="02040503050406030204" pitchFamily="18" charset="0"/>
                          </a:rPr>
                          <m:t>2</m:t>
                        </m:r>
                        <m:r>
                          <a:rPr lang="fr-FR" b="0" i="1" smtClean="0">
                            <a:solidFill>
                              <a:schemeClr val="bg1"/>
                            </a:solidFill>
                            <a:latin typeface="Cambria Math" panose="02040503050406030204" pitchFamily="18" charset="0"/>
                          </a:rPr>
                          <m:t>𝑟</m:t>
                        </m:r>
                      </m:num>
                      <m:den>
                        <m:r>
                          <a:rPr lang="fr-FR" b="0" i="1" smtClean="0">
                            <a:solidFill>
                              <a:schemeClr val="bg1"/>
                            </a:solidFill>
                            <a:latin typeface="Cambria Math" panose="02040503050406030204" pitchFamily="18" charset="0"/>
                          </a:rPr>
                          <m:t>1+</m:t>
                        </m:r>
                        <m:r>
                          <a:rPr lang="fr-FR" b="0" i="1" smtClean="0">
                            <a:solidFill>
                              <a:schemeClr val="bg1"/>
                            </a:solidFill>
                            <a:latin typeface="Cambria Math" panose="02040503050406030204" pitchFamily="18" charset="0"/>
                          </a:rPr>
                          <m:t>𝑟</m:t>
                        </m:r>
                      </m:den>
                    </m:f>
                  </m:oMath>
                </a14:m>
                <a:endParaRPr lang="en-US" dirty="0"/>
              </a:p>
            </p:txBody>
          </p:sp>
        </mc:Choice>
        <mc:Fallback xmlns="">
          <p:sp>
            <p:nvSpPr>
              <p:cNvPr id="8" name="ZoneTexte 7">
                <a:extLst>
                  <a:ext uri="{FF2B5EF4-FFF2-40B4-BE49-F238E27FC236}">
                    <a16:creationId xmlns:a16="http://schemas.microsoft.com/office/drawing/2014/main" id="{8D4065DD-D261-46BA-A48A-42FBC1D7A9F6}"/>
                  </a:ext>
                </a:extLst>
              </p:cNvPr>
              <p:cNvSpPr txBox="1">
                <a:spLocks noRot="1" noChangeAspect="1" noMove="1" noResize="1" noEditPoints="1" noAdjustHandles="1" noChangeArrowheads="1" noChangeShapeType="1" noTextEdit="1"/>
              </p:cNvSpPr>
              <p:nvPr/>
            </p:nvSpPr>
            <p:spPr>
              <a:xfrm>
                <a:off x="9142085" y="1743090"/>
                <a:ext cx="668966" cy="393121"/>
              </a:xfrm>
              <a:prstGeom prst="rect">
                <a:avLst/>
              </a:prstGeom>
              <a:blipFill>
                <a:blip r:embed="rId3"/>
                <a:stretch>
                  <a:fillRect l="-22018" t="-4688" r="-6422" b="-21875"/>
                </a:stretch>
              </a:blipFill>
            </p:spPr>
            <p:txBody>
              <a:bodyPr/>
              <a:lstStyle/>
              <a:p>
                <a:r>
                  <a:rPr lang="en-US">
                    <a:noFill/>
                  </a:rPr>
                  <a:t> </a:t>
                </a:r>
              </a:p>
            </p:txBody>
          </p:sp>
        </mc:Fallback>
      </mc:AlternateContent>
      <p:sp>
        <p:nvSpPr>
          <p:cNvPr id="19" name="Rectangle 18">
            <a:extLst>
              <a:ext uri="{FF2B5EF4-FFF2-40B4-BE49-F238E27FC236}">
                <a16:creationId xmlns:a16="http://schemas.microsoft.com/office/drawing/2014/main" id="{182A8037-B4F3-4E68-AF54-3E99AE396313}"/>
              </a:ext>
            </a:extLst>
          </p:cNvPr>
          <p:cNvSpPr/>
          <p:nvPr/>
        </p:nvSpPr>
        <p:spPr>
          <a:xfrm>
            <a:off x="133151" y="4493994"/>
            <a:ext cx="6123270" cy="23212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8684984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6B9AD10F-7EE2-499D-B1BC-04276B9C184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 y="0"/>
            <a:ext cx="12191996" cy="6857998"/>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grpSp>
        <p:nvGrpSpPr>
          <p:cNvPr id="16" name="Groupe 15">
            <a:extLst>
              <a:ext uri="{FF2B5EF4-FFF2-40B4-BE49-F238E27FC236}">
                <a16:creationId xmlns:a16="http://schemas.microsoft.com/office/drawing/2014/main" id="{DEBA1ACA-62E6-438D-9E8F-4D6F45AD1476}"/>
              </a:ext>
            </a:extLst>
          </p:cNvPr>
          <p:cNvGrpSpPr/>
          <p:nvPr/>
        </p:nvGrpSpPr>
        <p:grpSpPr>
          <a:xfrm>
            <a:off x="659421" y="3115340"/>
            <a:ext cx="278018" cy="2328530"/>
            <a:chOff x="659421" y="3115340"/>
            <a:chExt cx="278018" cy="2328530"/>
          </a:xfrm>
        </p:grpSpPr>
        <p:sp>
          <p:nvSpPr>
            <p:cNvPr id="8" name="Ellipse 7">
              <a:extLst>
                <a:ext uri="{FF2B5EF4-FFF2-40B4-BE49-F238E27FC236}">
                  <a16:creationId xmlns:a16="http://schemas.microsoft.com/office/drawing/2014/main" id="{671F4AD4-A801-4230-BACD-D5F20F77F6F7}"/>
                </a:ext>
              </a:extLst>
            </p:cNvPr>
            <p:cNvSpPr/>
            <p:nvPr/>
          </p:nvSpPr>
          <p:spPr>
            <a:xfrm>
              <a:off x="659421" y="3974050"/>
              <a:ext cx="278018" cy="2445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Ellipse 8">
              <a:extLst>
                <a:ext uri="{FF2B5EF4-FFF2-40B4-BE49-F238E27FC236}">
                  <a16:creationId xmlns:a16="http://schemas.microsoft.com/office/drawing/2014/main" id="{2921A52E-991F-4110-A4EF-BB04B69149A6}"/>
                </a:ext>
              </a:extLst>
            </p:cNvPr>
            <p:cNvSpPr/>
            <p:nvPr/>
          </p:nvSpPr>
          <p:spPr>
            <a:xfrm>
              <a:off x="659421" y="4362894"/>
              <a:ext cx="278018" cy="2445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Connecteur droit 9">
              <a:extLst>
                <a:ext uri="{FF2B5EF4-FFF2-40B4-BE49-F238E27FC236}">
                  <a16:creationId xmlns:a16="http://schemas.microsoft.com/office/drawing/2014/main" id="{291E2967-77E1-4425-9946-E14D649B9DCB}"/>
                </a:ext>
              </a:extLst>
            </p:cNvPr>
            <p:cNvCxnSpPr>
              <a:cxnSpLocks/>
            </p:cNvCxnSpPr>
            <p:nvPr/>
          </p:nvCxnSpPr>
          <p:spPr>
            <a:xfrm>
              <a:off x="798430" y="3115340"/>
              <a:ext cx="0" cy="232853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5" name="Groupe 14">
            <a:extLst>
              <a:ext uri="{FF2B5EF4-FFF2-40B4-BE49-F238E27FC236}">
                <a16:creationId xmlns:a16="http://schemas.microsoft.com/office/drawing/2014/main" id="{11C27654-8781-47E3-9BC6-0BA20C887373}"/>
              </a:ext>
            </a:extLst>
          </p:cNvPr>
          <p:cNvGrpSpPr/>
          <p:nvPr/>
        </p:nvGrpSpPr>
        <p:grpSpPr>
          <a:xfrm>
            <a:off x="2426197" y="3306725"/>
            <a:ext cx="806102" cy="2328530"/>
            <a:chOff x="2426197" y="3306725"/>
            <a:chExt cx="806102" cy="2328530"/>
          </a:xfrm>
        </p:grpSpPr>
        <p:sp>
          <p:nvSpPr>
            <p:cNvPr id="4" name="Ellipse 3">
              <a:extLst>
                <a:ext uri="{FF2B5EF4-FFF2-40B4-BE49-F238E27FC236}">
                  <a16:creationId xmlns:a16="http://schemas.microsoft.com/office/drawing/2014/main" id="{D1816741-DA9F-4002-827C-1565F805021C}"/>
                </a:ext>
              </a:extLst>
            </p:cNvPr>
            <p:cNvSpPr/>
            <p:nvPr/>
          </p:nvSpPr>
          <p:spPr>
            <a:xfrm>
              <a:off x="2954281" y="4226442"/>
              <a:ext cx="278018" cy="2445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Ellipse 6">
              <a:extLst>
                <a:ext uri="{FF2B5EF4-FFF2-40B4-BE49-F238E27FC236}">
                  <a16:creationId xmlns:a16="http://schemas.microsoft.com/office/drawing/2014/main" id="{241D0099-425E-4925-9758-AC413F1C2EB5}"/>
                </a:ext>
              </a:extLst>
            </p:cNvPr>
            <p:cNvSpPr/>
            <p:nvPr/>
          </p:nvSpPr>
          <p:spPr>
            <a:xfrm>
              <a:off x="2426197" y="4226442"/>
              <a:ext cx="278018" cy="2445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Connecteur droit 12">
              <a:extLst>
                <a:ext uri="{FF2B5EF4-FFF2-40B4-BE49-F238E27FC236}">
                  <a16:creationId xmlns:a16="http://schemas.microsoft.com/office/drawing/2014/main" id="{8A959149-21C8-4B29-BEB9-FE1358C1B92A}"/>
                </a:ext>
              </a:extLst>
            </p:cNvPr>
            <p:cNvCxnSpPr>
              <a:cxnSpLocks/>
            </p:cNvCxnSpPr>
            <p:nvPr/>
          </p:nvCxnSpPr>
          <p:spPr>
            <a:xfrm>
              <a:off x="2822160" y="3306725"/>
              <a:ext cx="0" cy="232853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61572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97D0BDBB-D463-4BE3-8D91-D7366E569B27}"/>
              </a:ext>
            </a:extLst>
          </p:cNvPr>
          <p:cNvSpPr/>
          <p:nvPr/>
        </p:nvSpPr>
        <p:spPr>
          <a:xfrm>
            <a:off x="7161741" y="614974"/>
            <a:ext cx="4629665" cy="140975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pic>
        <p:nvPicPr>
          <p:cNvPr id="3" name="Image 2">
            <a:extLst>
              <a:ext uri="{FF2B5EF4-FFF2-40B4-BE49-F238E27FC236}">
                <a16:creationId xmlns:a16="http://schemas.microsoft.com/office/drawing/2014/main" id="{6A313E67-4FDC-4CA4-AD39-828D44F7493A}"/>
              </a:ext>
            </a:extLst>
          </p:cNvPr>
          <p:cNvPicPr>
            <a:picLocks noChangeAspect="1"/>
          </p:cNvPicPr>
          <p:nvPr/>
        </p:nvPicPr>
        <p:blipFill rotWithShape="1">
          <a:blip r:embed="rId2"/>
          <a:srcRect l="2691" r="4818"/>
          <a:stretch/>
        </p:blipFill>
        <p:spPr>
          <a:xfrm>
            <a:off x="60960" y="587848"/>
            <a:ext cx="6705600" cy="5856473"/>
          </a:xfrm>
          <a:prstGeom prst="rect">
            <a:avLst/>
          </a:prstGeom>
        </p:spPr>
      </p:pic>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4" name="Rectangle 3">
            <a:extLst>
              <a:ext uri="{FF2B5EF4-FFF2-40B4-BE49-F238E27FC236}">
                <a16:creationId xmlns:a16="http://schemas.microsoft.com/office/drawing/2014/main" id="{CC11C99B-43E6-46A1-828D-27534DCDEF33}"/>
              </a:ext>
            </a:extLst>
          </p:cNvPr>
          <p:cNvSpPr/>
          <p:nvPr/>
        </p:nvSpPr>
        <p:spPr>
          <a:xfrm>
            <a:off x="129598" y="1639159"/>
            <a:ext cx="4102768" cy="276726"/>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Connecteur droit 6">
            <a:extLst>
              <a:ext uri="{FF2B5EF4-FFF2-40B4-BE49-F238E27FC236}">
                <a16:creationId xmlns:a16="http://schemas.microsoft.com/office/drawing/2014/main" id="{F52C9CB1-21ED-487A-98F9-14F97675C01E}"/>
              </a:ext>
            </a:extLst>
          </p:cNvPr>
          <p:cNvCxnSpPr>
            <a:cxnSpLocks/>
            <a:stCxn id="4" idx="3"/>
          </p:cNvCxnSpPr>
          <p:nvPr/>
        </p:nvCxnSpPr>
        <p:spPr>
          <a:xfrm flipV="1">
            <a:off x="4232366" y="1409402"/>
            <a:ext cx="2929375" cy="36812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6" name="ZoneTexte 15">
                <a:extLst>
                  <a:ext uri="{FF2B5EF4-FFF2-40B4-BE49-F238E27FC236}">
                    <a16:creationId xmlns:a16="http://schemas.microsoft.com/office/drawing/2014/main" id="{AE53CF2E-19AC-4629-A535-55F0B8D9C0F8}"/>
                  </a:ext>
                </a:extLst>
              </p:cNvPr>
              <p:cNvSpPr txBox="1"/>
              <p:nvPr/>
            </p:nvSpPr>
            <p:spPr>
              <a:xfrm>
                <a:off x="8810766" y="664914"/>
                <a:ext cx="1452898" cy="448905"/>
              </a:xfrm>
              <a:prstGeom prst="rect">
                <a:avLst/>
              </a:prstGeom>
              <a:noFill/>
            </p:spPr>
            <p:txBody>
              <a:bodyPr wrap="square" lIns="0" tIns="0" rIns="0" bIns="0" rtlCol="0">
                <a:spAutoFit/>
              </a:bodyPr>
              <a:lstStyle/>
              <a:p>
                <a:r>
                  <a:rPr lang="en-US" dirty="0">
                    <a:solidFill>
                      <a:schemeClr val="bg1"/>
                    </a:solidFill>
                  </a:rPr>
                  <a:t>V(</a:t>
                </a:r>
                <a:r>
                  <a:rPr lang="el-GR" dirty="0">
                    <a:solidFill>
                      <a:schemeClr val="bg1"/>
                    </a:solidFill>
                  </a:rPr>
                  <a:t>ρ</a:t>
                </a:r>
                <a14:m>
                  <m:oMath xmlns:m="http://schemas.openxmlformats.org/officeDocument/2006/math">
                    <m:r>
                      <a:rPr lang="fr-FR" b="0" i="0" smtClean="0">
                        <a:solidFill>
                          <a:schemeClr val="bg1"/>
                        </a:solidFill>
                        <a:latin typeface="Cambria Math" panose="02040503050406030204" pitchFamily="18" charset="0"/>
                      </a:rPr>
                      <m:t>)=2</m:t>
                    </m:r>
                    <m:f>
                      <m:fPr>
                        <m:ctrlPr>
                          <a:rPr lang="en-US" i="1" smtClean="0">
                            <a:solidFill>
                              <a:schemeClr val="bg1"/>
                            </a:solidFill>
                            <a:latin typeface="Cambria Math" panose="02040503050406030204" pitchFamily="18" charset="0"/>
                          </a:rPr>
                        </m:ctrlPr>
                      </m:fPr>
                      <m:num>
                        <m:sSub>
                          <m:sSubPr>
                            <m:ctrlPr>
                              <a:rPr lang="en-US" i="1" smtClean="0">
                                <a:solidFill>
                                  <a:schemeClr val="bg1"/>
                                </a:solidFill>
                                <a:latin typeface="Cambria Math" panose="02040503050406030204" pitchFamily="18" charset="0"/>
                              </a:rPr>
                            </m:ctrlPr>
                          </m:sSubPr>
                          <m:e>
                            <m:r>
                              <a:rPr lang="fr-FR" b="0" i="1" smtClean="0">
                                <a:solidFill>
                                  <a:schemeClr val="bg1"/>
                                </a:solidFill>
                                <a:latin typeface="Cambria Math" panose="02040503050406030204" pitchFamily="18" charset="0"/>
                              </a:rPr>
                              <m:t>𝐽</m:t>
                            </m:r>
                          </m:e>
                          <m:sub>
                            <m:r>
                              <a:rPr lang="fr-FR" b="0" i="1" smtClean="0">
                                <a:solidFill>
                                  <a:schemeClr val="bg1"/>
                                </a:solidFill>
                                <a:latin typeface="Cambria Math" panose="02040503050406030204" pitchFamily="18" charset="0"/>
                              </a:rPr>
                              <m:t>1(</m:t>
                            </m:r>
                            <m:r>
                              <m:rPr>
                                <m:sty m:val="p"/>
                              </m:rPr>
                              <a:rPr lang="el-GR" b="0" i="1" smtClean="0">
                                <a:solidFill>
                                  <a:schemeClr val="bg1"/>
                                </a:solidFill>
                                <a:latin typeface="Cambria Math" panose="02040503050406030204" pitchFamily="18" charset="0"/>
                              </a:rPr>
                              <m:t>πρθ</m:t>
                            </m:r>
                            <m:r>
                              <a:rPr lang="fr-FR" b="0" i="1" smtClean="0">
                                <a:solidFill>
                                  <a:schemeClr val="bg1"/>
                                </a:solidFill>
                                <a:latin typeface="Cambria Math" panose="02040503050406030204" pitchFamily="18" charset="0"/>
                              </a:rPr>
                              <m:t>)</m:t>
                            </m:r>
                          </m:sub>
                        </m:sSub>
                      </m:num>
                      <m:den>
                        <m:r>
                          <m:rPr>
                            <m:sty m:val="p"/>
                          </m:rPr>
                          <a:rPr lang="el-GR" b="0" i="1" smtClean="0">
                            <a:solidFill>
                              <a:schemeClr val="bg1"/>
                            </a:solidFill>
                            <a:latin typeface="Cambria Math" panose="02040503050406030204" pitchFamily="18" charset="0"/>
                          </a:rPr>
                          <m:t>πρθ</m:t>
                        </m:r>
                      </m:den>
                    </m:f>
                  </m:oMath>
                </a14:m>
                <a:endParaRPr lang="en-US" dirty="0">
                  <a:solidFill>
                    <a:schemeClr val="bg1"/>
                  </a:solidFill>
                </a:endParaRPr>
              </a:p>
            </p:txBody>
          </p:sp>
        </mc:Choice>
        <mc:Fallback xmlns="">
          <p:sp>
            <p:nvSpPr>
              <p:cNvPr id="16" name="ZoneTexte 15">
                <a:extLst>
                  <a:ext uri="{FF2B5EF4-FFF2-40B4-BE49-F238E27FC236}">
                    <a16:creationId xmlns:a16="http://schemas.microsoft.com/office/drawing/2014/main" id="{AE53CF2E-19AC-4629-A535-55F0B8D9C0F8}"/>
                  </a:ext>
                </a:extLst>
              </p:cNvPr>
              <p:cNvSpPr txBox="1">
                <a:spLocks noRot="1" noChangeAspect="1" noMove="1" noResize="1" noEditPoints="1" noAdjustHandles="1" noChangeArrowheads="1" noChangeShapeType="1" noTextEdit="1"/>
              </p:cNvSpPr>
              <p:nvPr/>
            </p:nvSpPr>
            <p:spPr>
              <a:xfrm>
                <a:off x="8810766" y="664914"/>
                <a:ext cx="1452898" cy="448905"/>
              </a:xfrm>
              <a:prstGeom prst="rect">
                <a:avLst/>
              </a:prstGeom>
              <a:blipFill>
                <a:blip r:embed="rId3"/>
                <a:stretch>
                  <a:fillRect l="-9623" t="-2703" r="-3766" b="-17568"/>
                </a:stretch>
              </a:blipFill>
            </p:spPr>
            <p:txBody>
              <a:bodyPr/>
              <a:lstStyle/>
              <a:p>
                <a:r>
                  <a:rPr lang="en-US">
                    <a:noFill/>
                  </a:rPr>
                  <a:t> </a:t>
                </a:r>
              </a:p>
            </p:txBody>
          </p:sp>
        </mc:Fallback>
      </mc:AlternateContent>
      <p:sp>
        <p:nvSpPr>
          <p:cNvPr id="17" name="ZoneTexte 16">
            <a:extLst>
              <a:ext uri="{FF2B5EF4-FFF2-40B4-BE49-F238E27FC236}">
                <a16:creationId xmlns:a16="http://schemas.microsoft.com/office/drawing/2014/main" id="{7E4F31C4-3325-4478-B428-C944435F87F9}"/>
              </a:ext>
            </a:extLst>
          </p:cNvPr>
          <p:cNvSpPr txBox="1"/>
          <p:nvPr/>
        </p:nvSpPr>
        <p:spPr>
          <a:xfrm>
            <a:off x="7253180" y="1143632"/>
            <a:ext cx="4568705" cy="738664"/>
          </a:xfrm>
          <a:prstGeom prst="rect">
            <a:avLst/>
          </a:prstGeom>
          <a:noFill/>
        </p:spPr>
        <p:txBody>
          <a:bodyPr wrap="square" lIns="0" tIns="0" rIns="0" bIns="0" rtlCol="0">
            <a:spAutoFit/>
          </a:bodyPr>
          <a:lstStyle/>
          <a:p>
            <a:r>
              <a:rPr lang="el-GR" sz="1600" dirty="0">
                <a:solidFill>
                  <a:schemeClr val="bg1"/>
                </a:solidFill>
              </a:rPr>
              <a:t>ρ=</a:t>
            </a:r>
            <a:r>
              <a:rPr lang="en-US" sz="1600" i="1" dirty="0">
                <a:solidFill>
                  <a:schemeClr val="bg1"/>
                </a:solidFill>
              </a:rPr>
              <a:t>B/</a:t>
            </a:r>
            <a:r>
              <a:rPr lang="el-GR" sz="1600" i="1" dirty="0">
                <a:solidFill>
                  <a:schemeClr val="bg1"/>
                </a:solidFill>
              </a:rPr>
              <a:t>λ</a:t>
            </a:r>
            <a:r>
              <a:rPr lang="en-US" sz="1600" dirty="0">
                <a:solidFill>
                  <a:schemeClr val="bg1"/>
                </a:solidFill>
              </a:rPr>
              <a:t> is the spatial frequency (cycles/rad) </a:t>
            </a:r>
          </a:p>
          <a:p>
            <a:r>
              <a:rPr lang="en-US" sz="1600" dirty="0">
                <a:solidFill>
                  <a:schemeClr val="bg1"/>
                </a:solidFill>
              </a:rPr>
              <a:t>θ is the star angular diameter (rad)</a:t>
            </a:r>
          </a:p>
          <a:p>
            <a:r>
              <a:rPr lang="en-US" sz="1600" i="1" dirty="0">
                <a:solidFill>
                  <a:schemeClr val="bg1"/>
                </a:solidFill>
              </a:rPr>
              <a:t>J</a:t>
            </a:r>
            <a:r>
              <a:rPr lang="en-US" sz="1600" baseline="-25000" dirty="0">
                <a:solidFill>
                  <a:schemeClr val="bg1"/>
                </a:solidFill>
              </a:rPr>
              <a:t>1</a:t>
            </a:r>
            <a:r>
              <a:rPr lang="en-US" sz="1600" dirty="0">
                <a:solidFill>
                  <a:schemeClr val="bg1"/>
                </a:solidFill>
              </a:rPr>
              <a:t> is the first order Bessel function.</a:t>
            </a:r>
          </a:p>
        </p:txBody>
      </p:sp>
      <p:sp>
        <p:nvSpPr>
          <p:cNvPr id="12" name="Rectangle 11">
            <a:extLst>
              <a:ext uri="{FF2B5EF4-FFF2-40B4-BE49-F238E27FC236}">
                <a16:creationId xmlns:a16="http://schemas.microsoft.com/office/drawing/2014/main" id="{3F5839FB-9AF7-4608-A5A1-B97E1F45D116}"/>
              </a:ext>
            </a:extLst>
          </p:cNvPr>
          <p:cNvSpPr/>
          <p:nvPr/>
        </p:nvSpPr>
        <p:spPr>
          <a:xfrm>
            <a:off x="7161741" y="2126357"/>
            <a:ext cx="4629665" cy="363763"/>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02B40499-C3EE-4E09-B77A-5A322B0F3182}"/>
              </a:ext>
            </a:extLst>
          </p:cNvPr>
          <p:cNvSpPr/>
          <p:nvPr/>
        </p:nvSpPr>
        <p:spPr>
          <a:xfrm>
            <a:off x="151368" y="1915885"/>
            <a:ext cx="5944631" cy="276726"/>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Connecteur droit 13">
            <a:extLst>
              <a:ext uri="{FF2B5EF4-FFF2-40B4-BE49-F238E27FC236}">
                <a16:creationId xmlns:a16="http://schemas.microsoft.com/office/drawing/2014/main" id="{C9545390-1D75-4508-BB58-2FAD0D6D7D6B}"/>
              </a:ext>
            </a:extLst>
          </p:cNvPr>
          <p:cNvCxnSpPr>
            <a:cxnSpLocks/>
            <a:stCxn id="13" idx="3"/>
            <a:endCxn id="12" idx="1"/>
          </p:cNvCxnSpPr>
          <p:nvPr/>
        </p:nvCxnSpPr>
        <p:spPr>
          <a:xfrm>
            <a:off x="6095999" y="2054248"/>
            <a:ext cx="1065742" cy="253991"/>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9" name="ZoneTexte 18">
                <a:extLst>
                  <a:ext uri="{FF2B5EF4-FFF2-40B4-BE49-F238E27FC236}">
                    <a16:creationId xmlns:a16="http://schemas.microsoft.com/office/drawing/2014/main" id="{A3517B73-D669-46FC-A798-8B12856E55E5}"/>
                  </a:ext>
                </a:extLst>
              </p:cNvPr>
              <p:cNvSpPr txBox="1"/>
              <p:nvPr/>
            </p:nvSpPr>
            <p:spPr>
              <a:xfrm>
                <a:off x="7222701" y="2156170"/>
                <a:ext cx="4568705" cy="246221"/>
              </a:xfrm>
              <a:prstGeom prst="rect">
                <a:avLst/>
              </a:prstGeom>
              <a:noFill/>
            </p:spPr>
            <p:txBody>
              <a:bodyPr wrap="square" lIns="0" tIns="0" rIns="0" bIns="0" rtlCol="0">
                <a:spAutoFit/>
              </a:bodyPr>
              <a:lstStyle/>
              <a:p>
                <a:pPr algn="ctr"/>
                <a14:m>
                  <m:oMath xmlns:m="http://schemas.openxmlformats.org/officeDocument/2006/math">
                    <m:r>
                      <m:rPr>
                        <m:sty m:val="p"/>
                      </m:rPr>
                      <a:rPr lang="el-GR" sz="1600" b="0" i="1" smtClean="0">
                        <a:solidFill>
                          <a:schemeClr val="bg1"/>
                        </a:solidFill>
                        <a:latin typeface="Cambria Math" panose="02040503050406030204" pitchFamily="18" charset="0"/>
                      </a:rPr>
                      <m:t>θ</m:t>
                    </m:r>
                    <m:r>
                      <a:rPr lang="el-GR" sz="1600" b="0" i="1" smtClean="0">
                        <a:solidFill>
                          <a:schemeClr val="bg1"/>
                        </a:solidFill>
                        <a:latin typeface="Cambria Math" panose="02040503050406030204" pitchFamily="18" charset="0"/>
                      </a:rPr>
                      <m:t> </m:t>
                    </m:r>
                  </m:oMath>
                </a14:m>
                <a:r>
                  <a:rPr lang="fr-FR" sz="1600" dirty="0">
                    <a:solidFill>
                      <a:schemeClr val="bg1"/>
                    </a:solidFill>
                  </a:rPr>
                  <a:t>= 1.22</a:t>
                </a:r>
                <a:r>
                  <a:rPr lang="el-GR" sz="1600" i="1" dirty="0">
                    <a:solidFill>
                      <a:schemeClr val="bg1"/>
                    </a:solidFill>
                  </a:rPr>
                  <a:t> λ</a:t>
                </a:r>
                <a:r>
                  <a:rPr lang="fr-FR" sz="1600" i="1" dirty="0">
                    <a:solidFill>
                      <a:schemeClr val="bg1"/>
                    </a:solidFill>
                  </a:rPr>
                  <a:t>\ B</a:t>
                </a:r>
                <a:r>
                  <a:rPr lang="fr-FR" sz="1600" dirty="0">
                    <a:solidFill>
                      <a:schemeClr val="bg1"/>
                    </a:solidFill>
                  </a:rPr>
                  <a:t> </a:t>
                </a:r>
                <a:endParaRPr lang="en-US" sz="1600" dirty="0">
                  <a:solidFill>
                    <a:schemeClr val="bg1"/>
                  </a:solidFill>
                </a:endParaRPr>
              </a:p>
            </p:txBody>
          </p:sp>
        </mc:Choice>
        <mc:Fallback xmlns="">
          <p:sp>
            <p:nvSpPr>
              <p:cNvPr id="19" name="ZoneTexte 18">
                <a:extLst>
                  <a:ext uri="{FF2B5EF4-FFF2-40B4-BE49-F238E27FC236}">
                    <a16:creationId xmlns:a16="http://schemas.microsoft.com/office/drawing/2014/main" id="{A3517B73-D669-46FC-A798-8B12856E55E5}"/>
                  </a:ext>
                </a:extLst>
              </p:cNvPr>
              <p:cNvSpPr txBox="1">
                <a:spLocks noRot="1" noChangeAspect="1" noMove="1" noResize="1" noEditPoints="1" noAdjustHandles="1" noChangeArrowheads="1" noChangeShapeType="1" noTextEdit="1"/>
              </p:cNvSpPr>
              <p:nvPr/>
            </p:nvSpPr>
            <p:spPr>
              <a:xfrm>
                <a:off x="7222701" y="2156170"/>
                <a:ext cx="4568705" cy="246221"/>
              </a:xfrm>
              <a:prstGeom prst="rect">
                <a:avLst/>
              </a:prstGeom>
              <a:blipFill>
                <a:blip r:embed="rId4"/>
                <a:stretch>
                  <a:fillRect t="-27500" b="-50000"/>
                </a:stretch>
              </a:blipFill>
            </p:spPr>
            <p:txBody>
              <a:bodyPr/>
              <a:lstStyle/>
              <a:p>
                <a:r>
                  <a:rPr lang="en-US">
                    <a:noFill/>
                  </a:rPr>
                  <a:t> </a:t>
                </a:r>
              </a:p>
            </p:txBody>
          </p:sp>
        </mc:Fallback>
      </mc:AlternateContent>
      <p:sp>
        <p:nvSpPr>
          <p:cNvPr id="23" name="Rectangle 22">
            <a:extLst>
              <a:ext uri="{FF2B5EF4-FFF2-40B4-BE49-F238E27FC236}">
                <a16:creationId xmlns:a16="http://schemas.microsoft.com/office/drawing/2014/main" id="{EEFEEF48-6EFB-4972-9F0B-F569D641511A}"/>
              </a:ext>
            </a:extLst>
          </p:cNvPr>
          <p:cNvSpPr/>
          <p:nvPr/>
        </p:nvSpPr>
        <p:spPr>
          <a:xfrm>
            <a:off x="151368" y="2633874"/>
            <a:ext cx="6513217" cy="44896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Connecteur droit 23">
            <a:extLst>
              <a:ext uri="{FF2B5EF4-FFF2-40B4-BE49-F238E27FC236}">
                <a16:creationId xmlns:a16="http://schemas.microsoft.com/office/drawing/2014/main" id="{8925BD59-183B-469A-988E-CF2BC61CD3AD}"/>
              </a:ext>
            </a:extLst>
          </p:cNvPr>
          <p:cNvCxnSpPr>
            <a:cxnSpLocks/>
            <a:stCxn id="23" idx="3"/>
            <a:endCxn id="25" idx="1"/>
          </p:cNvCxnSpPr>
          <p:nvPr/>
        </p:nvCxnSpPr>
        <p:spPr>
          <a:xfrm flipV="1">
            <a:off x="6664585" y="2764103"/>
            <a:ext cx="526999" cy="94251"/>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4653E06F-31FF-4507-B939-5A5187F20542}"/>
              </a:ext>
            </a:extLst>
          </p:cNvPr>
          <p:cNvSpPr/>
          <p:nvPr/>
        </p:nvSpPr>
        <p:spPr>
          <a:xfrm>
            <a:off x="7191584" y="2582221"/>
            <a:ext cx="4629665" cy="363763"/>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28" name="ZoneTexte 27">
                <a:extLst>
                  <a:ext uri="{FF2B5EF4-FFF2-40B4-BE49-F238E27FC236}">
                    <a16:creationId xmlns:a16="http://schemas.microsoft.com/office/drawing/2014/main" id="{0969AD5E-D01C-4F39-8B3D-762EAB1BF17C}"/>
                  </a:ext>
                </a:extLst>
              </p:cNvPr>
              <p:cNvSpPr txBox="1"/>
              <p:nvPr/>
            </p:nvSpPr>
            <p:spPr>
              <a:xfrm>
                <a:off x="7252544" y="2579553"/>
                <a:ext cx="4568705" cy="246221"/>
              </a:xfrm>
              <a:prstGeom prst="rect">
                <a:avLst/>
              </a:prstGeom>
              <a:noFill/>
            </p:spPr>
            <p:txBody>
              <a:bodyPr wrap="square" lIns="0" tIns="0" rIns="0" bIns="0" rtlCol="0">
                <a:spAutoFit/>
              </a:bodyPr>
              <a:lstStyle/>
              <a:p>
                <a:pPr algn="ctr"/>
                <a14:m>
                  <m:oMath xmlns:m="http://schemas.openxmlformats.org/officeDocument/2006/math">
                    <m:r>
                      <m:rPr>
                        <m:sty m:val="p"/>
                      </m:rPr>
                      <a:rPr lang="el-GR" sz="1600" b="0" i="1" smtClean="0">
                        <a:solidFill>
                          <a:schemeClr val="bg1"/>
                        </a:solidFill>
                        <a:latin typeface="Cambria Math" panose="02040503050406030204" pitchFamily="18" charset="0"/>
                      </a:rPr>
                      <m:t>θ</m:t>
                    </m:r>
                  </m:oMath>
                </a14:m>
                <a:r>
                  <a:rPr lang="fr-FR" sz="1600" dirty="0">
                    <a:solidFill>
                      <a:schemeClr val="bg1"/>
                    </a:solidFill>
                  </a:rPr>
                  <a:t> = 250</a:t>
                </a:r>
                <a:r>
                  <a:rPr lang="el-GR" sz="1600" i="1" dirty="0">
                    <a:solidFill>
                      <a:schemeClr val="bg1"/>
                    </a:solidFill>
                  </a:rPr>
                  <a:t> λ</a:t>
                </a:r>
                <a:r>
                  <a:rPr lang="fr-FR" sz="1600" i="1" dirty="0">
                    <a:solidFill>
                      <a:schemeClr val="bg1"/>
                    </a:solidFill>
                  </a:rPr>
                  <a:t>\ B </a:t>
                </a:r>
                <a:r>
                  <a:rPr lang="fr-FR" sz="1600" dirty="0">
                    <a:solidFill>
                      <a:schemeClr val="bg1"/>
                    </a:solidFill>
                  </a:rPr>
                  <a:t> </a:t>
                </a:r>
                <a:endParaRPr lang="en-US" sz="1600" dirty="0">
                  <a:solidFill>
                    <a:schemeClr val="bg1"/>
                  </a:solidFill>
                </a:endParaRPr>
              </a:p>
            </p:txBody>
          </p:sp>
        </mc:Choice>
        <mc:Fallback xmlns="">
          <p:sp>
            <p:nvSpPr>
              <p:cNvPr id="28" name="ZoneTexte 27">
                <a:extLst>
                  <a:ext uri="{FF2B5EF4-FFF2-40B4-BE49-F238E27FC236}">
                    <a16:creationId xmlns:a16="http://schemas.microsoft.com/office/drawing/2014/main" id="{0969AD5E-D01C-4F39-8B3D-762EAB1BF17C}"/>
                  </a:ext>
                </a:extLst>
              </p:cNvPr>
              <p:cNvSpPr txBox="1">
                <a:spLocks noRot="1" noChangeAspect="1" noMove="1" noResize="1" noEditPoints="1" noAdjustHandles="1" noChangeArrowheads="1" noChangeShapeType="1" noTextEdit="1"/>
              </p:cNvSpPr>
              <p:nvPr/>
            </p:nvSpPr>
            <p:spPr>
              <a:xfrm>
                <a:off x="7252544" y="2579553"/>
                <a:ext cx="4568705" cy="246221"/>
              </a:xfrm>
              <a:prstGeom prst="rect">
                <a:avLst/>
              </a:prstGeom>
              <a:blipFill>
                <a:blip r:embed="rId5"/>
                <a:stretch>
                  <a:fillRect t="-24390" b="-48780"/>
                </a:stretch>
              </a:blipFill>
            </p:spPr>
            <p:txBody>
              <a:bodyPr/>
              <a:lstStyle/>
              <a:p>
                <a:r>
                  <a:rPr lang="en-US">
                    <a:noFill/>
                  </a:rPr>
                  <a:t> </a:t>
                </a:r>
              </a:p>
            </p:txBody>
          </p:sp>
        </mc:Fallback>
      </mc:AlternateContent>
      <p:sp>
        <p:nvSpPr>
          <p:cNvPr id="29" name="Rectangle 28">
            <a:extLst>
              <a:ext uri="{FF2B5EF4-FFF2-40B4-BE49-F238E27FC236}">
                <a16:creationId xmlns:a16="http://schemas.microsoft.com/office/drawing/2014/main" id="{F85CE749-D9B7-4516-B95F-1D6A632E5BD9}"/>
              </a:ext>
            </a:extLst>
          </p:cNvPr>
          <p:cNvSpPr/>
          <p:nvPr/>
        </p:nvSpPr>
        <p:spPr>
          <a:xfrm>
            <a:off x="151368" y="4117571"/>
            <a:ext cx="3332061" cy="28025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0" name="Connecteur droit 29">
            <a:extLst>
              <a:ext uri="{FF2B5EF4-FFF2-40B4-BE49-F238E27FC236}">
                <a16:creationId xmlns:a16="http://schemas.microsoft.com/office/drawing/2014/main" id="{2E08A838-3A9F-4BC7-B189-A887DC054A06}"/>
              </a:ext>
            </a:extLst>
          </p:cNvPr>
          <p:cNvCxnSpPr>
            <a:cxnSpLocks/>
            <a:endCxn id="31" idx="1"/>
          </p:cNvCxnSpPr>
          <p:nvPr/>
        </p:nvCxnSpPr>
        <p:spPr>
          <a:xfrm flipV="1">
            <a:off x="3483429" y="3182148"/>
            <a:ext cx="3708791" cy="105892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1" name="Rectangle 30">
            <a:extLst>
              <a:ext uri="{FF2B5EF4-FFF2-40B4-BE49-F238E27FC236}">
                <a16:creationId xmlns:a16="http://schemas.microsoft.com/office/drawing/2014/main" id="{19D7785E-62E7-47F0-A9FD-5BC0C87A4596}"/>
              </a:ext>
            </a:extLst>
          </p:cNvPr>
          <p:cNvSpPr/>
          <p:nvPr/>
        </p:nvSpPr>
        <p:spPr>
          <a:xfrm>
            <a:off x="7192220" y="3000266"/>
            <a:ext cx="4629665" cy="363763"/>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33" name="ZoneTexte 32">
                <a:extLst>
                  <a:ext uri="{FF2B5EF4-FFF2-40B4-BE49-F238E27FC236}">
                    <a16:creationId xmlns:a16="http://schemas.microsoft.com/office/drawing/2014/main" id="{D2342B9B-33DC-4137-9CEA-751E98B5EA71}"/>
                  </a:ext>
                </a:extLst>
              </p:cNvPr>
              <p:cNvSpPr txBox="1"/>
              <p:nvPr/>
            </p:nvSpPr>
            <p:spPr>
              <a:xfrm>
                <a:off x="7410636" y="3043647"/>
                <a:ext cx="4568705" cy="246221"/>
              </a:xfrm>
              <a:prstGeom prst="rect">
                <a:avLst/>
              </a:prstGeom>
              <a:noFill/>
            </p:spPr>
            <p:txBody>
              <a:bodyPr wrap="square" lIns="0" tIns="0" rIns="0" bIns="0" rtlCol="0">
                <a:spAutoFit/>
              </a:bodyPr>
              <a:lstStyle/>
              <a:p>
                <a:pPr algn="ctr"/>
                <a14:m>
                  <m:oMath xmlns:m="http://schemas.openxmlformats.org/officeDocument/2006/math">
                    <m:r>
                      <m:rPr>
                        <m:sty m:val="p"/>
                      </m:rPr>
                      <a:rPr lang="el-GR" sz="1600" b="0" i="1" smtClean="0">
                        <a:solidFill>
                          <a:schemeClr val="bg1"/>
                        </a:solidFill>
                        <a:latin typeface="Cambria Math" panose="02040503050406030204" pitchFamily="18" charset="0"/>
                      </a:rPr>
                      <m:t>θ</m:t>
                    </m:r>
                  </m:oMath>
                </a14:m>
                <a:r>
                  <a:rPr lang="fr-FR" sz="1600" dirty="0">
                    <a:solidFill>
                      <a:schemeClr val="bg1"/>
                    </a:solidFill>
                  </a:rPr>
                  <a:t> = 4 mas</a:t>
                </a:r>
                <a:endParaRPr lang="en-US" sz="1600" dirty="0">
                  <a:solidFill>
                    <a:schemeClr val="bg1"/>
                  </a:solidFill>
                </a:endParaRPr>
              </a:p>
            </p:txBody>
          </p:sp>
        </mc:Choice>
        <mc:Fallback xmlns="">
          <p:sp>
            <p:nvSpPr>
              <p:cNvPr id="33" name="ZoneTexte 32">
                <a:extLst>
                  <a:ext uri="{FF2B5EF4-FFF2-40B4-BE49-F238E27FC236}">
                    <a16:creationId xmlns:a16="http://schemas.microsoft.com/office/drawing/2014/main" id="{D2342B9B-33DC-4137-9CEA-751E98B5EA71}"/>
                  </a:ext>
                </a:extLst>
              </p:cNvPr>
              <p:cNvSpPr txBox="1">
                <a:spLocks noRot="1" noChangeAspect="1" noMove="1" noResize="1" noEditPoints="1" noAdjustHandles="1" noChangeArrowheads="1" noChangeShapeType="1" noTextEdit="1"/>
              </p:cNvSpPr>
              <p:nvPr/>
            </p:nvSpPr>
            <p:spPr>
              <a:xfrm>
                <a:off x="7410636" y="3043647"/>
                <a:ext cx="4568705" cy="246221"/>
              </a:xfrm>
              <a:prstGeom prst="rect">
                <a:avLst/>
              </a:prstGeom>
              <a:blipFill>
                <a:blip r:embed="rId6"/>
                <a:stretch>
                  <a:fillRect t="-24390" b="-48780"/>
                </a:stretch>
              </a:blipFill>
            </p:spPr>
            <p:txBody>
              <a:bodyPr/>
              <a:lstStyle/>
              <a:p>
                <a:r>
                  <a:rPr lang="en-US">
                    <a:noFill/>
                  </a:rPr>
                  <a:t> </a:t>
                </a:r>
              </a:p>
            </p:txBody>
          </p:sp>
        </mc:Fallback>
      </mc:AlternateContent>
      <p:sp>
        <p:nvSpPr>
          <p:cNvPr id="26" name="Rectangle 25">
            <a:extLst>
              <a:ext uri="{FF2B5EF4-FFF2-40B4-BE49-F238E27FC236}">
                <a16:creationId xmlns:a16="http://schemas.microsoft.com/office/drawing/2014/main" id="{4674323D-E125-4201-9B8D-B14A34F3BFE2}"/>
              </a:ext>
            </a:extLst>
          </p:cNvPr>
          <p:cNvSpPr/>
          <p:nvPr/>
        </p:nvSpPr>
        <p:spPr>
          <a:xfrm>
            <a:off x="211691" y="4833791"/>
            <a:ext cx="5161498" cy="28025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7811123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39B85545-D9DB-451B-AF2F-8E471765786E}"/>
              </a:ext>
            </a:extLst>
          </p:cNvPr>
          <p:cNvPicPr>
            <a:picLocks noChangeAspect="1"/>
          </p:cNvPicPr>
          <p:nvPr/>
        </p:nvPicPr>
        <p:blipFill>
          <a:blip r:embed="rId2"/>
          <a:stretch>
            <a:fillRect/>
          </a:stretch>
        </p:blipFill>
        <p:spPr>
          <a:xfrm>
            <a:off x="129598" y="850733"/>
            <a:ext cx="6478512" cy="5156534"/>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23" name="Rectangle 22">
            <a:extLst>
              <a:ext uri="{FF2B5EF4-FFF2-40B4-BE49-F238E27FC236}">
                <a16:creationId xmlns:a16="http://schemas.microsoft.com/office/drawing/2014/main" id="{FB94A5B9-E321-44DD-92FF-9C1664114AE1}"/>
              </a:ext>
            </a:extLst>
          </p:cNvPr>
          <p:cNvSpPr/>
          <p:nvPr/>
        </p:nvSpPr>
        <p:spPr>
          <a:xfrm>
            <a:off x="129597" y="2462156"/>
            <a:ext cx="4298023" cy="29276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96E11931-C2B4-4B72-8BAD-DCE471506706}"/>
              </a:ext>
            </a:extLst>
          </p:cNvPr>
          <p:cNvSpPr/>
          <p:nvPr/>
        </p:nvSpPr>
        <p:spPr>
          <a:xfrm>
            <a:off x="129597" y="3101771"/>
            <a:ext cx="6283235" cy="29276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22B78960-9323-4DB8-A14A-7D2BA3B7EA79}"/>
              </a:ext>
            </a:extLst>
          </p:cNvPr>
          <p:cNvSpPr/>
          <p:nvPr/>
        </p:nvSpPr>
        <p:spPr>
          <a:xfrm>
            <a:off x="129597" y="3837023"/>
            <a:ext cx="6283235" cy="418945"/>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78F1CC3C-5E59-4034-8400-2BFB304121E0}"/>
              </a:ext>
            </a:extLst>
          </p:cNvPr>
          <p:cNvSpPr/>
          <p:nvPr/>
        </p:nvSpPr>
        <p:spPr>
          <a:xfrm>
            <a:off x="133151" y="4493994"/>
            <a:ext cx="6123270" cy="23212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51F963DF-7341-4413-BA3D-245D411CB89F}"/>
              </a:ext>
            </a:extLst>
          </p:cNvPr>
          <p:cNvSpPr/>
          <p:nvPr/>
        </p:nvSpPr>
        <p:spPr>
          <a:xfrm>
            <a:off x="7161737" y="552260"/>
            <a:ext cx="4629665" cy="596945"/>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Connecteur droit 30">
            <a:extLst>
              <a:ext uri="{FF2B5EF4-FFF2-40B4-BE49-F238E27FC236}">
                <a16:creationId xmlns:a16="http://schemas.microsoft.com/office/drawing/2014/main" id="{68B62432-EFD3-4C7E-81F9-A47C705A9608}"/>
              </a:ext>
            </a:extLst>
          </p:cNvPr>
          <p:cNvCxnSpPr>
            <a:cxnSpLocks/>
            <a:stCxn id="23" idx="3"/>
            <a:endCxn id="30" idx="1"/>
          </p:cNvCxnSpPr>
          <p:nvPr/>
        </p:nvCxnSpPr>
        <p:spPr>
          <a:xfrm flipV="1">
            <a:off x="4427620" y="850733"/>
            <a:ext cx="2734117" cy="1757807"/>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679319A4-803D-4B42-B736-473CDB255450}"/>
              </a:ext>
            </a:extLst>
          </p:cNvPr>
          <p:cNvSpPr/>
          <p:nvPr/>
        </p:nvSpPr>
        <p:spPr>
          <a:xfrm>
            <a:off x="7161736" y="1230251"/>
            <a:ext cx="4629665" cy="1028260"/>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3" name="Connecteur droit 32">
            <a:extLst>
              <a:ext uri="{FF2B5EF4-FFF2-40B4-BE49-F238E27FC236}">
                <a16:creationId xmlns:a16="http://schemas.microsoft.com/office/drawing/2014/main" id="{9131B6BB-E1DC-484C-B3B7-545E4117FDAE}"/>
              </a:ext>
            </a:extLst>
          </p:cNvPr>
          <p:cNvCxnSpPr>
            <a:cxnSpLocks/>
            <a:stCxn id="24" idx="3"/>
            <a:endCxn id="32" idx="1"/>
          </p:cNvCxnSpPr>
          <p:nvPr/>
        </p:nvCxnSpPr>
        <p:spPr>
          <a:xfrm flipV="1">
            <a:off x="6412832" y="1744381"/>
            <a:ext cx="748904" cy="150377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4" name="Rectangle 33">
            <a:extLst>
              <a:ext uri="{FF2B5EF4-FFF2-40B4-BE49-F238E27FC236}">
                <a16:creationId xmlns:a16="http://schemas.microsoft.com/office/drawing/2014/main" id="{9DE7F920-F210-497F-8D83-6E085218D07F}"/>
              </a:ext>
            </a:extLst>
          </p:cNvPr>
          <p:cNvSpPr/>
          <p:nvPr/>
        </p:nvSpPr>
        <p:spPr>
          <a:xfrm>
            <a:off x="7161735" y="2346020"/>
            <a:ext cx="4629665" cy="1570388"/>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5" name="Connecteur droit 34">
            <a:extLst>
              <a:ext uri="{FF2B5EF4-FFF2-40B4-BE49-F238E27FC236}">
                <a16:creationId xmlns:a16="http://schemas.microsoft.com/office/drawing/2014/main" id="{51791B83-2EFE-4240-A8BF-284CC7F803FF}"/>
              </a:ext>
            </a:extLst>
          </p:cNvPr>
          <p:cNvCxnSpPr>
            <a:cxnSpLocks/>
            <a:stCxn id="25" idx="3"/>
            <a:endCxn id="34" idx="1"/>
          </p:cNvCxnSpPr>
          <p:nvPr/>
        </p:nvCxnSpPr>
        <p:spPr>
          <a:xfrm flipV="1">
            <a:off x="6412832" y="3131214"/>
            <a:ext cx="748903" cy="915282"/>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51DB8A4E-D2C7-434E-BCBF-8AA93C01B42F}"/>
              </a:ext>
            </a:extLst>
          </p:cNvPr>
          <p:cNvSpPr/>
          <p:nvPr/>
        </p:nvSpPr>
        <p:spPr>
          <a:xfrm>
            <a:off x="7161734" y="4017847"/>
            <a:ext cx="4629665" cy="1052763"/>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7" name="Connecteur droit 36">
            <a:extLst>
              <a:ext uri="{FF2B5EF4-FFF2-40B4-BE49-F238E27FC236}">
                <a16:creationId xmlns:a16="http://schemas.microsoft.com/office/drawing/2014/main" id="{0A0E0B11-AEEE-414A-8DD4-60A01551B65B}"/>
              </a:ext>
            </a:extLst>
          </p:cNvPr>
          <p:cNvCxnSpPr>
            <a:cxnSpLocks/>
            <a:stCxn id="26" idx="3"/>
            <a:endCxn id="36" idx="1"/>
          </p:cNvCxnSpPr>
          <p:nvPr/>
        </p:nvCxnSpPr>
        <p:spPr>
          <a:xfrm flipV="1">
            <a:off x="6256421" y="4544229"/>
            <a:ext cx="905313" cy="6582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41" name="ZoneTexte 40">
            <a:extLst>
              <a:ext uri="{FF2B5EF4-FFF2-40B4-BE49-F238E27FC236}">
                <a16:creationId xmlns:a16="http://schemas.microsoft.com/office/drawing/2014/main" id="{13661CB0-B845-4E09-924B-C4FEF74B415D}"/>
              </a:ext>
            </a:extLst>
          </p:cNvPr>
          <p:cNvSpPr txBox="1"/>
          <p:nvPr/>
        </p:nvSpPr>
        <p:spPr>
          <a:xfrm>
            <a:off x="7263433" y="626086"/>
            <a:ext cx="4527968" cy="492443"/>
          </a:xfrm>
          <a:prstGeom prst="rect">
            <a:avLst/>
          </a:prstGeom>
          <a:noFill/>
        </p:spPr>
        <p:txBody>
          <a:bodyPr wrap="square" lIns="0" tIns="0" rIns="0" bIns="0" rtlCol="0">
            <a:spAutoFit/>
          </a:bodyPr>
          <a:lstStyle/>
          <a:p>
            <a:r>
              <a:rPr lang="en-US" sz="1600" dirty="0">
                <a:solidFill>
                  <a:schemeClr val="bg1"/>
                </a:solidFill>
              </a:rPr>
              <a:t>The visibility function corresponding to a binary is a weighted cosine function.</a:t>
            </a:r>
          </a:p>
        </p:txBody>
      </p:sp>
      <p:sp>
        <p:nvSpPr>
          <p:cNvPr id="42" name="ZoneTexte 41">
            <a:extLst>
              <a:ext uri="{FF2B5EF4-FFF2-40B4-BE49-F238E27FC236}">
                <a16:creationId xmlns:a16="http://schemas.microsoft.com/office/drawing/2014/main" id="{1B69822B-B8A4-4485-B151-A0C37CCB0883}"/>
              </a:ext>
            </a:extLst>
          </p:cNvPr>
          <p:cNvSpPr txBox="1"/>
          <p:nvPr/>
        </p:nvSpPr>
        <p:spPr>
          <a:xfrm>
            <a:off x="7263433" y="1282501"/>
            <a:ext cx="4527968" cy="492443"/>
          </a:xfrm>
          <a:prstGeom prst="rect">
            <a:avLst/>
          </a:prstGeom>
          <a:noFill/>
        </p:spPr>
        <p:txBody>
          <a:bodyPr wrap="square" lIns="0" tIns="0" rIns="0" bIns="0" rtlCol="0">
            <a:spAutoFit/>
          </a:bodyPr>
          <a:lstStyle/>
          <a:p>
            <a:r>
              <a:rPr lang="fr-FR" sz="1600" dirty="0">
                <a:solidFill>
                  <a:schemeClr val="bg1"/>
                </a:solidFill>
              </a:rPr>
              <a:t>If r </a:t>
            </a:r>
            <a:r>
              <a:rPr lang="fr-FR" sz="1600" dirty="0" err="1">
                <a:solidFill>
                  <a:schemeClr val="bg1"/>
                </a:solidFill>
              </a:rPr>
              <a:t>is</a:t>
            </a:r>
            <a:r>
              <a:rPr lang="fr-FR" sz="1600" dirty="0">
                <a:solidFill>
                  <a:schemeClr val="bg1"/>
                </a:solidFill>
              </a:rPr>
              <a:t>  the flux ratio </a:t>
            </a:r>
            <a:r>
              <a:rPr lang="fr-FR" sz="1600" dirty="0" err="1">
                <a:solidFill>
                  <a:schemeClr val="bg1"/>
                </a:solidFill>
              </a:rPr>
              <a:t>between</a:t>
            </a:r>
            <a:r>
              <a:rPr lang="fr-FR" sz="1600" dirty="0">
                <a:solidFill>
                  <a:schemeClr val="bg1"/>
                </a:solidFill>
              </a:rPr>
              <a:t> the components (r&lt;1), the amplitude A of the modulation </a:t>
            </a:r>
            <a:r>
              <a:rPr lang="fr-FR" sz="1600" dirty="0" err="1">
                <a:solidFill>
                  <a:schemeClr val="bg1"/>
                </a:solidFill>
              </a:rPr>
              <a:t>is</a:t>
            </a:r>
            <a:r>
              <a:rPr lang="fr-FR" sz="1600" dirty="0">
                <a:solidFill>
                  <a:schemeClr val="bg1"/>
                </a:solidFill>
              </a:rPr>
              <a:t> </a:t>
            </a:r>
            <a:r>
              <a:rPr lang="fr-FR" sz="1600" dirty="0" err="1">
                <a:solidFill>
                  <a:schemeClr val="bg1"/>
                </a:solidFill>
              </a:rPr>
              <a:t>given</a:t>
            </a:r>
            <a:r>
              <a:rPr lang="fr-FR" sz="1600" dirty="0">
                <a:solidFill>
                  <a:schemeClr val="bg1"/>
                </a:solidFill>
              </a:rPr>
              <a:t> by :</a:t>
            </a:r>
            <a:endParaRPr lang="en-US" sz="1600" dirty="0">
              <a:solidFill>
                <a:schemeClr val="bg1"/>
              </a:solidFill>
            </a:endParaRPr>
          </a:p>
        </p:txBody>
      </p:sp>
      <p:sp>
        <p:nvSpPr>
          <p:cNvPr id="43" name="ZoneTexte 42">
            <a:extLst>
              <a:ext uri="{FF2B5EF4-FFF2-40B4-BE49-F238E27FC236}">
                <a16:creationId xmlns:a16="http://schemas.microsoft.com/office/drawing/2014/main" id="{EE490017-63FD-46C0-BBA3-F27668F01168}"/>
              </a:ext>
            </a:extLst>
          </p:cNvPr>
          <p:cNvSpPr txBox="1"/>
          <p:nvPr/>
        </p:nvSpPr>
        <p:spPr>
          <a:xfrm>
            <a:off x="7263433" y="2385315"/>
            <a:ext cx="4527968" cy="1692771"/>
          </a:xfrm>
          <a:prstGeom prst="rect">
            <a:avLst/>
          </a:prstGeom>
          <a:noFill/>
        </p:spPr>
        <p:txBody>
          <a:bodyPr wrap="square" lIns="0" tIns="0" rIns="0" bIns="0" rtlCol="0">
            <a:spAutoFit/>
          </a:bodyPr>
          <a:lstStyle/>
          <a:p>
            <a:pPr marL="285750" indent="-285750">
              <a:buFont typeface="Arial" panose="020B0604020202020204" pitchFamily="34" charset="0"/>
              <a:buChar char="•"/>
            </a:pPr>
            <a:r>
              <a:rPr lang="fr-FR" sz="1600" dirty="0">
                <a:solidFill>
                  <a:schemeClr val="bg1"/>
                </a:solidFill>
              </a:rPr>
              <a:t>5mas =&gt; 19m =&gt; 4.13</a:t>
            </a:r>
            <a:r>
              <a:rPr lang="fr-FR" sz="1600" baseline="30000" dirty="0">
                <a:solidFill>
                  <a:schemeClr val="bg1"/>
                </a:solidFill>
              </a:rPr>
              <a:t>e-7 </a:t>
            </a:r>
            <a:r>
              <a:rPr lang="fr-FR" sz="1600" dirty="0">
                <a:solidFill>
                  <a:schemeClr val="bg1"/>
                </a:solidFill>
              </a:rPr>
              <a:t>cycles/rad</a:t>
            </a:r>
          </a:p>
          <a:p>
            <a:pPr marL="285750" indent="-285750">
              <a:buFont typeface="Arial" panose="020B0604020202020204" pitchFamily="34" charset="0"/>
              <a:buChar char="•"/>
            </a:pPr>
            <a:r>
              <a:rPr lang="fr-FR" sz="1600" dirty="0">
                <a:solidFill>
                  <a:schemeClr val="bg1"/>
                </a:solidFill>
              </a:rPr>
              <a:t>10mas =&gt; 9.5m =&gt; 2.06</a:t>
            </a:r>
            <a:r>
              <a:rPr lang="fr-FR" sz="1600" baseline="30000" dirty="0">
                <a:solidFill>
                  <a:schemeClr val="bg1"/>
                </a:solidFill>
              </a:rPr>
              <a:t>e-7 </a:t>
            </a:r>
            <a:r>
              <a:rPr lang="fr-FR" sz="1600" dirty="0">
                <a:solidFill>
                  <a:schemeClr val="bg1"/>
                </a:solidFill>
              </a:rPr>
              <a:t>cycles/rad</a:t>
            </a:r>
          </a:p>
          <a:p>
            <a:r>
              <a:rPr lang="en-US" sz="1600" dirty="0">
                <a:solidFill>
                  <a:schemeClr val="bg1"/>
                </a:solidFill>
              </a:rPr>
              <a:t>The modulation period is equal to the inverse of the binary separation.</a:t>
            </a:r>
          </a:p>
          <a:p>
            <a:pPr algn="ctr"/>
            <a:r>
              <a:rPr lang="en-US" sz="1600" dirty="0">
                <a:solidFill>
                  <a:schemeClr val="bg1"/>
                </a:solidFill>
              </a:rPr>
              <a:t>1 mas = 4.84</a:t>
            </a:r>
            <a:r>
              <a:rPr lang="en-US" sz="1600" baseline="30000" dirty="0">
                <a:solidFill>
                  <a:schemeClr val="bg1"/>
                </a:solidFill>
              </a:rPr>
              <a:t>e-9</a:t>
            </a:r>
            <a:r>
              <a:rPr lang="en-US" sz="1600" dirty="0">
                <a:solidFill>
                  <a:schemeClr val="bg1"/>
                </a:solidFill>
              </a:rPr>
              <a:t> rad</a:t>
            </a:r>
          </a:p>
          <a:p>
            <a:pPr algn="ctr"/>
            <a:r>
              <a:rPr lang="fr-FR" sz="1600" dirty="0">
                <a:solidFill>
                  <a:schemeClr val="bg1"/>
                </a:solidFill>
              </a:rPr>
              <a:t>4.13</a:t>
            </a:r>
            <a:r>
              <a:rPr lang="fr-FR" sz="1600" baseline="30000" dirty="0">
                <a:solidFill>
                  <a:schemeClr val="bg1"/>
                </a:solidFill>
              </a:rPr>
              <a:t>e-7 </a:t>
            </a:r>
            <a:r>
              <a:rPr lang="fr-FR" sz="1600" dirty="0">
                <a:solidFill>
                  <a:schemeClr val="bg1"/>
                </a:solidFill>
              </a:rPr>
              <a:t>= 1/5 mas               2.06</a:t>
            </a:r>
            <a:r>
              <a:rPr lang="fr-FR" sz="1600" baseline="30000" dirty="0">
                <a:solidFill>
                  <a:schemeClr val="bg1"/>
                </a:solidFill>
              </a:rPr>
              <a:t>e-7 </a:t>
            </a:r>
            <a:r>
              <a:rPr lang="fr-FR" sz="1600" dirty="0">
                <a:solidFill>
                  <a:schemeClr val="bg1"/>
                </a:solidFill>
              </a:rPr>
              <a:t>= 1/10 mas</a:t>
            </a:r>
            <a:endParaRPr lang="en-US" sz="1600" dirty="0">
              <a:solidFill>
                <a:schemeClr val="bg1"/>
              </a:solidFill>
            </a:endParaRPr>
          </a:p>
          <a:p>
            <a:endParaRPr lang="en-US" sz="1400" dirty="0">
              <a:solidFill>
                <a:schemeClr val="bg1"/>
              </a:solidFill>
            </a:endParaRPr>
          </a:p>
        </p:txBody>
      </p:sp>
      <p:sp>
        <p:nvSpPr>
          <p:cNvPr id="44" name="ZoneTexte 43">
            <a:extLst>
              <a:ext uri="{FF2B5EF4-FFF2-40B4-BE49-F238E27FC236}">
                <a16:creationId xmlns:a16="http://schemas.microsoft.com/office/drawing/2014/main" id="{9FFE1DB2-AA9D-4437-81D5-063884FA0E19}"/>
              </a:ext>
            </a:extLst>
          </p:cNvPr>
          <p:cNvSpPr txBox="1"/>
          <p:nvPr/>
        </p:nvSpPr>
        <p:spPr>
          <a:xfrm>
            <a:off x="7212582" y="4062334"/>
            <a:ext cx="4527968" cy="984885"/>
          </a:xfrm>
          <a:prstGeom prst="rect">
            <a:avLst/>
          </a:prstGeom>
          <a:noFill/>
        </p:spPr>
        <p:txBody>
          <a:bodyPr wrap="square" lIns="0" tIns="0" rIns="0" bIns="0" rtlCol="0">
            <a:spAutoFit/>
          </a:bodyPr>
          <a:lstStyle/>
          <a:p>
            <a:pPr algn="just"/>
            <a:r>
              <a:rPr lang="en-US" sz="1600" dirty="0">
                <a:solidFill>
                  <a:schemeClr val="bg1"/>
                </a:solidFill>
              </a:rPr>
              <a:t>There is no modulation anymore as the baseline samples perpendicular to the binary direction.</a:t>
            </a:r>
          </a:p>
          <a:p>
            <a:r>
              <a:rPr lang="en-US" sz="1600" dirty="0">
                <a:solidFill>
                  <a:schemeClr val="bg1"/>
                </a:solidFill>
              </a:rPr>
              <a:t>V = 1 as the interferometer ``sees” an unresolved object in the baselines orientation.</a:t>
            </a:r>
          </a:p>
        </p:txBody>
      </p:sp>
      <mc:AlternateContent xmlns:mc="http://schemas.openxmlformats.org/markup-compatibility/2006" xmlns:a14="http://schemas.microsoft.com/office/drawing/2010/main">
        <mc:Choice Requires="a14">
          <p:sp>
            <p:nvSpPr>
              <p:cNvPr id="8" name="ZoneTexte 7">
                <a:extLst>
                  <a:ext uri="{FF2B5EF4-FFF2-40B4-BE49-F238E27FC236}">
                    <a16:creationId xmlns:a16="http://schemas.microsoft.com/office/drawing/2014/main" id="{8D4065DD-D261-46BA-A48A-42FBC1D7A9F6}"/>
                  </a:ext>
                </a:extLst>
              </p:cNvPr>
              <p:cNvSpPr txBox="1"/>
              <p:nvPr/>
            </p:nvSpPr>
            <p:spPr>
              <a:xfrm>
                <a:off x="9142085" y="1743090"/>
                <a:ext cx="668966" cy="393121"/>
              </a:xfrm>
              <a:prstGeom prst="rect">
                <a:avLst/>
              </a:prstGeom>
              <a:noFill/>
            </p:spPr>
            <p:txBody>
              <a:bodyPr wrap="none" lIns="0" tIns="0" rIns="0" bIns="0" rtlCol="0">
                <a:spAutoFit/>
              </a:bodyPr>
              <a:lstStyle/>
              <a:p>
                <a:r>
                  <a:rPr lang="en-US" dirty="0">
                    <a:solidFill>
                      <a:schemeClr val="bg1"/>
                    </a:solidFill>
                  </a:rPr>
                  <a:t>A = </a:t>
                </a:r>
                <a14:m>
                  <m:oMath xmlns:m="http://schemas.openxmlformats.org/officeDocument/2006/math">
                    <m:f>
                      <m:fPr>
                        <m:ctrlPr>
                          <a:rPr lang="en-US" i="1" smtClean="0">
                            <a:solidFill>
                              <a:schemeClr val="bg1"/>
                            </a:solidFill>
                            <a:latin typeface="Cambria Math" panose="02040503050406030204" pitchFamily="18" charset="0"/>
                          </a:rPr>
                        </m:ctrlPr>
                      </m:fPr>
                      <m:num>
                        <m:r>
                          <a:rPr lang="fr-FR" b="0" i="1" smtClean="0">
                            <a:solidFill>
                              <a:schemeClr val="bg1"/>
                            </a:solidFill>
                            <a:latin typeface="Cambria Math" panose="02040503050406030204" pitchFamily="18" charset="0"/>
                          </a:rPr>
                          <m:t>2</m:t>
                        </m:r>
                        <m:r>
                          <a:rPr lang="fr-FR" b="0" i="1" smtClean="0">
                            <a:solidFill>
                              <a:schemeClr val="bg1"/>
                            </a:solidFill>
                            <a:latin typeface="Cambria Math" panose="02040503050406030204" pitchFamily="18" charset="0"/>
                          </a:rPr>
                          <m:t>𝑟</m:t>
                        </m:r>
                      </m:num>
                      <m:den>
                        <m:r>
                          <a:rPr lang="fr-FR" b="0" i="1" smtClean="0">
                            <a:solidFill>
                              <a:schemeClr val="bg1"/>
                            </a:solidFill>
                            <a:latin typeface="Cambria Math" panose="02040503050406030204" pitchFamily="18" charset="0"/>
                          </a:rPr>
                          <m:t>1+</m:t>
                        </m:r>
                        <m:r>
                          <a:rPr lang="fr-FR" b="0" i="1" smtClean="0">
                            <a:solidFill>
                              <a:schemeClr val="bg1"/>
                            </a:solidFill>
                            <a:latin typeface="Cambria Math" panose="02040503050406030204" pitchFamily="18" charset="0"/>
                          </a:rPr>
                          <m:t>𝑟</m:t>
                        </m:r>
                      </m:den>
                    </m:f>
                  </m:oMath>
                </a14:m>
                <a:endParaRPr lang="en-US" dirty="0"/>
              </a:p>
            </p:txBody>
          </p:sp>
        </mc:Choice>
        <mc:Fallback xmlns="">
          <p:sp>
            <p:nvSpPr>
              <p:cNvPr id="8" name="ZoneTexte 7">
                <a:extLst>
                  <a:ext uri="{FF2B5EF4-FFF2-40B4-BE49-F238E27FC236}">
                    <a16:creationId xmlns:a16="http://schemas.microsoft.com/office/drawing/2014/main" id="{8D4065DD-D261-46BA-A48A-42FBC1D7A9F6}"/>
                  </a:ext>
                </a:extLst>
              </p:cNvPr>
              <p:cNvSpPr txBox="1">
                <a:spLocks noRot="1" noChangeAspect="1" noMove="1" noResize="1" noEditPoints="1" noAdjustHandles="1" noChangeArrowheads="1" noChangeShapeType="1" noTextEdit="1"/>
              </p:cNvSpPr>
              <p:nvPr/>
            </p:nvSpPr>
            <p:spPr>
              <a:xfrm>
                <a:off x="9142085" y="1743090"/>
                <a:ext cx="668966" cy="393121"/>
              </a:xfrm>
              <a:prstGeom prst="rect">
                <a:avLst/>
              </a:prstGeom>
              <a:blipFill>
                <a:blip r:embed="rId3"/>
                <a:stretch>
                  <a:fillRect l="-22018" t="-4688" r="-6422" b="-21875"/>
                </a:stretch>
              </a:blipFill>
            </p:spPr>
            <p:txBody>
              <a:bodyPr/>
              <a:lstStyle/>
              <a:p>
                <a:r>
                  <a:rPr lang="en-US">
                    <a:noFill/>
                  </a:rPr>
                  <a:t> </a:t>
                </a:r>
              </a:p>
            </p:txBody>
          </p:sp>
        </mc:Fallback>
      </mc:AlternateContent>
    </p:spTree>
    <p:extLst>
      <p:ext uri="{BB962C8B-B14F-4D97-AF65-F5344CB8AC3E}">
        <p14:creationId xmlns:p14="http://schemas.microsoft.com/office/powerpoint/2010/main" val="184450298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6B9AD10F-7EE2-499D-B1BC-04276B9C184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 y="0"/>
            <a:ext cx="12191998" cy="6857999"/>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7" name="Ellipse 6">
            <a:extLst>
              <a:ext uri="{FF2B5EF4-FFF2-40B4-BE49-F238E27FC236}">
                <a16:creationId xmlns:a16="http://schemas.microsoft.com/office/drawing/2014/main" id="{A13BA7A4-9B26-4748-BEC1-9801676B41C0}"/>
              </a:ext>
            </a:extLst>
          </p:cNvPr>
          <p:cNvSpPr/>
          <p:nvPr/>
        </p:nvSpPr>
        <p:spPr>
          <a:xfrm>
            <a:off x="659421" y="3974050"/>
            <a:ext cx="278018" cy="2445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Ellipse 7">
            <a:extLst>
              <a:ext uri="{FF2B5EF4-FFF2-40B4-BE49-F238E27FC236}">
                <a16:creationId xmlns:a16="http://schemas.microsoft.com/office/drawing/2014/main" id="{220C2AF8-C04C-415B-A5D3-44084542C77A}"/>
              </a:ext>
            </a:extLst>
          </p:cNvPr>
          <p:cNvSpPr/>
          <p:nvPr/>
        </p:nvSpPr>
        <p:spPr>
          <a:xfrm>
            <a:off x="659421" y="4362894"/>
            <a:ext cx="278018" cy="2445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Connecteur droit 8">
            <a:extLst>
              <a:ext uri="{FF2B5EF4-FFF2-40B4-BE49-F238E27FC236}">
                <a16:creationId xmlns:a16="http://schemas.microsoft.com/office/drawing/2014/main" id="{5492D27C-F6D2-4309-9D87-F8D99643E9FE}"/>
              </a:ext>
            </a:extLst>
          </p:cNvPr>
          <p:cNvCxnSpPr>
            <a:cxnSpLocks/>
          </p:cNvCxnSpPr>
          <p:nvPr/>
        </p:nvCxnSpPr>
        <p:spPr>
          <a:xfrm>
            <a:off x="798430" y="3115340"/>
            <a:ext cx="0" cy="232853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Ellipse 11">
            <a:extLst>
              <a:ext uri="{FF2B5EF4-FFF2-40B4-BE49-F238E27FC236}">
                <a16:creationId xmlns:a16="http://schemas.microsoft.com/office/drawing/2014/main" id="{73CAFB0D-C848-4A72-94A2-F8B46ADA0E08}"/>
              </a:ext>
            </a:extLst>
          </p:cNvPr>
          <p:cNvSpPr/>
          <p:nvPr/>
        </p:nvSpPr>
        <p:spPr>
          <a:xfrm>
            <a:off x="2954281" y="4226442"/>
            <a:ext cx="278018" cy="2445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Ellipse 12">
            <a:extLst>
              <a:ext uri="{FF2B5EF4-FFF2-40B4-BE49-F238E27FC236}">
                <a16:creationId xmlns:a16="http://schemas.microsoft.com/office/drawing/2014/main" id="{AFEE4603-9ADE-4AF1-A5FC-955BFB4E258E}"/>
              </a:ext>
            </a:extLst>
          </p:cNvPr>
          <p:cNvSpPr/>
          <p:nvPr/>
        </p:nvSpPr>
        <p:spPr>
          <a:xfrm>
            <a:off x="2426197" y="4226442"/>
            <a:ext cx="278018" cy="2445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Connecteur droit 13">
            <a:extLst>
              <a:ext uri="{FF2B5EF4-FFF2-40B4-BE49-F238E27FC236}">
                <a16:creationId xmlns:a16="http://schemas.microsoft.com/office/drawing/2014/main" id="{51E48C04-FEDF-4566-972E-426033A683F4}"/>
              </a:ext>
            </a:extLst>
          </p:cNvPr>
          <p:cNvCxnSpPr>
            <a:cxnSpLocks/>
          </p:cNvCxnSpPr>
          <p:nvPr/>
        </p:nvCxnSpPr>
        <p:spPr>
          <a:xfrm>
            <a:off x="2822160" y="3306725"/>
            <a:ext cx="0" cy="232853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16" name="Ellipse 15">
            <a:extLst>
              <a:ext uri="{FF2B5EF4-FFF2-40B4-BE49-F238E27FC236}">
                <a16:creationId xmlns:a16="http://schemas.microsoft.com/office/drawing/2014/main" id="{87D3A17B-461A-41EB-B77C-21F28E4B5DA3}"/>
              </a:ext>
            </a:extLst>
          </p:cNvPr>
          <p:cNvSpPr/>
          <p:nvPr/>
        </p:nvSpPr>
        <p:spPr>
          <a:xfrm>
            <a:off x="4661213" y="4043161"/>
            <a:ext cx="278018" cy="2445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Ellipse 16">
            <a:extLst>
              <a:ext uri="{FF2B5EF4-FFF2-40B4-BE49-F238E27FC236}">
                <a16:creationId xmlns:a16="http://schemas.microsoft.com/office/drawing/2014/main" id="{ACE3D885-9A39-4D55-8950-555F7386A17A}"/>
              </a:ext>
            </a:extLst>
          </p:cNvPr>
          <p:cNvSpPr/>
          <p:nvPr/>
        </p:nvSpPr>
        <p:spPr>
          <a:xfrm>
            <a:off x="4430638" y="4432005"/>
            <a:ext cx="278018" cy="2445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Connecteur droit 19">
            <a:extLst>
              <a:ext uri="{FF2B5EF4-FFF2-40B4-BE49-F238E27FC236}">
                <a16:creationId xmlns:a16="http://schemas.microsoft.com/office/drawing/2014/main" id="{5E825211-A00E-4232-893A-133C3F69B1D0}"/>
              </a:ext>
            </a:extLst>
          </p:cNvPr>
          <p:cNvCxnSpPr>
            <a:cxnSpLocks/>
          </p:cNvCxnSpPr>
          <p:nvPr/>
        </p:nvCxnSpPr>
        <p:spPr>
          <a:xfrm>
            <a:off x="4708656" y="3267740"/>
            <a:ext cx="0" cy="232853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318314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6B9AD10F-7EE2-499D-B1BC-04276B9C184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 y="0"/>
            <a:ext cx="12191998" cy="6857998"/>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19" name="Ellipse 18">
            <a:extLst>
              <a:ext uri="{FF2B5EF4-FFF2-40B4-BE49-F238E27FC236}">
                <a16:creationId xmlns:a16="http://schemas.microsoft.com/office/drawing/2014/main" id="{2A1C9161-90E3-4463-9C3F-6F3EB2489BA4}"/>
              </a:ext>
            </a:extLst>
          </p:cNvPr>
          <p:cNvSpPr/>
          <p:nvPr/>
        </p:nvSpPr>
        <p:spPr>
          <a:xfrm>
            <a:off x="659421" y="3974050"/>
            <a:ext cx="278018" cy="2445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Ellipse 19">
            <a:extLst>
              <a:ext uri="{FF2B5EF4-FFF2-40B4-BE49-F238E27FC236}">
                <a16:creationId xmlns:a16="http://schemas.microsoft.com/office/drawing/2014/main" id="{C4B84840-1A3F-43A2-B25D-E0476ABEFCBB}"/>
              </a:ext>
            </a:extLst>
          </p:cNvPr>
          <p:cNvSpPr/>
          <p:nvPr/>
        </p:nvSpPr>
        <p:spPr>
          <a:xfrm>
            <a:off x="659421" y="4362894"/>
            <a:ext cx="278018" cy="2445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Connecteur droit 20">
            <a:extLst>
              <a:ext uri="{FF2B5EF4-FFF2-40B4-BE49-F238E27FC236}">
                <a16:creationId xmlns:a16="http://schemas.microsoft.com/office/drawing/2014/main" id="{8CA08D13-2635-47F7-8652-214FFF1D40B3}"/>
              </a:ext>
            </a:extLst>
          </p:cNvPr>
          <p:cNvCxnSpPr>
            <a:cxnSpLocks/>
          </p:cNvCxnSpPr>
          <p:nvPr/>
        </p:nvCxnSpPr>
        <p:spPr>
          <a:xfrm>
            <a:off x="798430" y="3115340"/>
            <a:ext cx="0" cy="232853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22" name="Ellipse 21">
            <a:extLst>
              <a:ext uri="{FF2B5EF4-FFF2-40B4-BE49-F238E27FC236}">
                <a16:creationId xmlns:a16="http://schemas.microsoft.com/office/drawing/2014/main" id="{C139857D-25BF-4F24-925B-2782F7A9447F}"/>
              </a:ext>
            </a:extLst>
          </p:cNvPr>
          <p:cNvSpPr/>
          <p:nvPr/>
        </p:nvSpPr>
        <p:spPr>
          <a:xfrm>
            <a:off x="2954281" y="4226442"/>
            <a:ext cx="278018" cy="2445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Ellipse 22">
            <a:extLst>
              <a:ext uri="{FF2B5EF4-FFF2-40B4-BE49-F238E27FC236}">
                <a16:creationId xmlns:a16="http://schemas.microsoft.com/office/drawing/2014/main" id="{C3A37B68-4807-497C-9081-E8A901BC7E55}"/>
              </a:ext>
            </a:extLst>
          </p:cNvPr>
          <p:cNvSpPr/>
          <p:nvPr/>
        </p:nvSpPr>
        <p:spPr>
          <a:xfrm>
            <a:off x="2426197" y="4226442"/>
            <a:ext cx="278018" cy="2445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Connecteur droit 23">
            <a:extLst>
              <a:ext uri="{FF2B5EF4-FFF2-40B4-BE49-F238E27FC236}">
                <a16:creationId xmlns:a16="http://schemas.microsoft.com/office/drawing/2014/main" id="{B5924C77-E93D-4DA7-9DA6-8D0AFFF50006}"/>
              </a:ext>
            </a:extLst>
          </p:cNvPr>
          <p:cNvCxnSpPr>
            <a:cxnSpLocks/>
          </p:cNvCxnSpPr>
          <p:nvPr/>
        </p:nvCxnSpPr>
        <p:spPr>
          <a:xfrm>
            <a:off x="2822160" y="3306725"/>
            <a:ext cx="0" cy="232853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25" name="Ellipse 24">
            <a:extLst>
              <a:ext uri="{FF2B5EF4-FFF2-40B4-BE49-F238E27FC236}">
                <a16:creationId xmlns:a16="http://schemas.microsoft.com/office/drawing/2014/main" id="{0BA9B654-856C-4E88-9438-B83118E8C6C3}"/>
              </a:ext>
            </a:extLst>
          </p:cNvPr>
          <p:cNvSpPr/>
          <p:nvPr/>
        </p:nvSpPr>
        <p:spPr>
          <a:xfrm>
            <a:off x="4661213" y="4043161"/>
            <a:ext cx="278018" cy="2445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Ellipse 25">
            <a:extLst>
              <a:ext uri="{FF2B5EF4-FFF2-40B4-BE49-F238E27FC236}">
                <a16:creationId xmlns:a16="http://schemas.microsoft.com/office/drawing/2014/main" id="{7CF0D6D3-6645-400C-828B-48F6245A5E0C}"/>
              </a:ext>
            </a:extLst>
          </p:cNvPr>
          <p:cNvSpPr/>
          <p:nvPr/>
        </p:nvSpPr>
        <p:spPr>
          <a:xfrm>
            <a:off x="4430638" y="4432005"/>
            <a:ext cx="278018" cy="2445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7" name="Connecteur droit 26">
            <a:extLst>
              <a:ext uri="{FF2B5EF4-FFF2-40B4-BE49-F238E27FC236}">
                <a16:creationId xmlns:a16="http://schemas.microsoft.com/office/drawing/2014/main" id="{1DF01140-CF19-4032-96B7-3796E7014EE9}"/>
              </a:ext>
            </a:extLst>
          </p:cNvPr>
          <p:cNvCxnSpPr>
            <a:cxnSpLocks/>
          </p:cNvCxnSpPr>
          <p:nvPr/>
        </p:nvCxnSpPr>
        <p:spPr>
          <a:xfrm>
            <a:off x="4708656" y="3267740"/>
            <a:ext cx="0" cy="232853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28" name="Ellipse 27">
            <a:extLst>
              <a:ext uri="{FF2B5EF4-FFF2-40B4-BE49-F238E27FC236}">
                <a16:creationId xmlns:a16="http://schemas.microsoft.com/office/drawing/2014/main" id="{F8A26E35-48A6-49E9-AD61-6663570B99D8}"/>
              </a:ext>
            </a:extLst>
          </p:cNvPr>
          <p:cNvSpPr/>
          <p:nvPr/>
        </p:nvSpPr>
        <p:spPr>
          <a:xfrm>
            <a:off x="6222920" y="4487956"/>
            <a:ext cx="278018" cy="2445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Ellipse 28">
            <a:extLst>
              <a:ext uri="{FF2B5EF4-FFF2-40B4-BE49-F238E27FC236}">
                <a16:creationId xmlns:a16="http://schemas.microsoft.com/office/drawing/2014/main" id="{77A5A716-DD96-4BF2-87DF-C3BAA2069ABB}"/>
              </a:ext>
            </a:extLst>
          </p:cNvPr>
          <p:cNvSpPr/>
          <p:nvPr/>
        </p:nvSpPr>
        <p:spPr>
          <a:xfrm>
            <a:off x="6570461" y="4115062"/>
            <a:ext cx="278018" cy="2445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0" name="Connecteur droit 29">
            <a:extLst>
              <a:ext uri="{FF2B5EF4-FFF2-40B4-BE49-F238E27FC236}">
                <a16:creationId xmlns:a16="http://schemas.microsoft.com/office/drawing/2014/main" id="{2062F244-5F77-43F9-9437-2665B9CDFED0}"/>
              </a:ext>
            </a:extLst>
          </p:cNvPr>
          <p:cNvCxnSpPr>
            <a:cxnSpLocks/>
          </p:cNvCxnSpPr>
          <p:nvPr/>
        </p:nvCxnSpPr>
        <p:spPr>
          <a:xfrm>
            <a:off x="6502915" y="3390014"/>
            <a:ext cx="0" cy="232853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2918717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6B9AD10F-7EE2-499D-B1BC-04276B9C184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 y="0"/>
            <a:ext cx="12191998" cy="6857998"/>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6" name="Ellipse 5">
            <a:extLst>
              <a:ext uri="{FF2B5EF4-FFF2-40B4-BE49-F238E27FC236}">
                <a16:creationId xmlns:a16="http://schemas.microsoft.com/office/drawing/2014/main" id="{82617CFB-67A7-453A-A074-C91523D19D08}"/>
              </a:ext>
            </a:extLst>
          </p:cNvPr>
          <p:cNvSpPr/>
          <p:nvPr/>
        </p:nvSpPr>
        <p:spPr>
          <a:xfrm>
            <a:off x="659421" y="3974050"/>
            <a:ext cx="278018" cy="2445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Ellipse 6">
            <a:extLst>
              <a:ext uri="{FF2B5EF4-FFF2-40B4-BE49-F238E27FC236}">
                <a16:creationId xmlns:a16="http://schemas.microsoft.com/office/drawing/2014/main" id="{9B84876B-B252-4AEB-8FC2-13FBF8C4B35B}"/>
              </a:ext>
            </a:extLst>
          </p:cNvPr>
          <p:cNvSpPr/>
          <p:nvPr/>
        </p:nvSpPr>
        <p:spPr>
          <a:xfrm>
            <a:off x="659421" y="4362894"/>
            <a:ext cx="278018" cy="2445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Connecteur droit 7">
            <a:extLst>
              <a:ext uri="{FF2B5EF4-FFF2-40B4-BE49-F238E27FC236}">
                <a16:creationId xmlns:a16="http://schemas.microsoft.com/office/drawing/2014/main" id="{F74D7DA1-ABDE-4E36-879A-B737340A8CC3}"/>
              </a:ext>
            </a:extLst>
          </p:cNvPr>
          <p:cNvCxnSpPr>
            <a:cxnSpLocks/>
          </p:cNvCxnSpPr>
          <p:nvPr/>
        </p:nvCxnSpPr>
        <p:spPr>
          <a:xfrm>
            <a:off x="798430" y="3115340"/>
            <a:ext cx="0" cy="232853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Ellipse 8">
            <a:extLst>
              <a:ext uri="{FF2B5EF4-FFF2-40B4-BE49-F238E27FC236}">
                <a16:creationId xmlns:a16="http://schemas.microsoft.com/office/drawing/2014/main" id="{9C8DA8FA-3472-48D1-97EC-8405FAE258E0}"/>
              </a:ext>
            </a:extLst>
          </p:cNvPr>
          <p:cNvSpPr/>
          <p:nvPr/>
        </p:nvSpPr>
        <p:spPr>
          <a:xfrm>
            <a:off x="2954281" y="4226442"/>
            <a:ext cx="278018" cy="2445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Ellipse 9">
            <a:extLst>
              <a:ext uri="{FF2B5EF4-FFF2-40B4-BE49-F238E27FC236}">
                <a16:creationId xmlns:a16="http://schemas.microsoft.com/office/drawing/2014/main" id="{0CA6D982-5B27-4517-BCEA-BCF5DC40E9FF}"/>
              </a:ext>
            </a:extLst>
          </p:cNvPr>
          <p:cNvSpPr/>
          <p:nvPr/>
        </p:nvSpPr>
        <p:spPr>
          <a:xfrm>
            <a:off x="2426197" y="4226442"/>
            <a:ext cx="278018" cy="2445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Connecteur droit 11">
            <a:extLst>
              <a:ext uri="{FF2B5EF4-FFF2-40B4-BE49-F238E27FC236}">
                <a16:creationId xmlns:a16="http://schemas.microsoft.com/office/drawing/2014/main" id="{7832B33A-2A84-47FC-B39E-9612FA923F9D}"/>
              </a:ext>
            </a:extLst>
          </p:cNvPr>
          <p:cNvCxnSpPr>
            <a:cxnSpLocks/>
          </p:cNvCxnSpPr>
          <p:nvPr/>
        </p:nvCxnSpPr>
        <p:spPr>
          <a:xfrm>
            <a:off x="2822160" y="3306725"/>
            <a:ext cx="0" cy="232853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13" name="Ellipse 12">
            <a:extLst>
              <a:ext uri="{FF2B5EF4-FFF2-40B4-BE49-F238E27FC236}">
                <a16:creationId xmlns:a16="http://schemas.microsoft.com/office/drawing/2014/main" id="{8DE30C7A-8DF7-4A8C-A333-D245E23EB394}"/>
              </a:ext>
            </a:extLst>
          </p:cNvPr>
          <p:cNvSpPr/>
          <p:nvPr/>
        </p:nvSpPr>
        <p:spPr>
          <a:xfrm>
            <a:off x="4661213" y="4043161"/>
            <a:ext cx="278018" cy="2445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Ellipse 13">
            <a:extLst>
              <a:ext uri="{FF2B5EF4-FFF2-40B4-BE49-F238E27FC236}">
                <a16:creationId xmlns:a16="http://schemas.microsoft.com/office/drawing/2014/main" id="{350F3F1D-1375-4FAC-8A9C-99AADFBB33DF}"/>
              </a:ext>
            </a:extLst>
          </p:cNvPr>
          <p:cNvSpPr/>
          <p:nvPr/>
        </p:nvSpPr>
        <p:spPr>
          <a:xfrm>
            <a:off x="4430638" y="4432005"/>
            <a:ext cx="278018" cy="2445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Connecteur droit 14">
            <a:extLst>
              <a:ext uri="{FF2B5EF4-FFF2-40B4-BE49-F238E27FC236}">
                <a16:creationId xmlns:a16="http://schemas.microsoft.com/office/drawing/2014/main" id="{9BFB0233-A861-415A-9318-9FD8892A6020}"/>
              </a:ext>
            </a:extLst>
          </p:cNvPr>
          <p:cNvCxnSpPr>
            <a:cxnSpLocks/>
          </p:cNvCxnSpPr>
          <p:nvPr/>
        </p:nvCxnSpPr>
        <p:spPr>
          <a:xfrm>
            <a:off x="4708656" y="3267740"/>
            <a:ext cx="0" cy="232853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16" name="Ellipse 15">
            <a:extLst>
              <a:ext uri="{FF2B5EF4-FFF2-40B4-BE49-F238E27FC236}">
                <a16:creationId xmlns:a16="http://schemas.microsoft.com/office/drawing/2014/main" id="{CCD095F2-5F29-4FBE-A9FD-DD2C4121FD9E}"/>
              </a:ext>
            </a:extLst>
          </p:cNvPr>
          <p:cNvSpPr/>
          <p:nvPr/>
        </p:nvSpPr>
        <p:spPr>
          <a:xfrm>
            <a:off x="6222920" y="4487956"/>
            <a:ext cx="278018" cy="2445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Ellipse 16">
            <a:extLst>
              <a:ext uri="{FF2B5EF4-FFF2-40B4-BE49-F238E27FC236}">
                <a16:creationId xmlns:a16="http://schemas.microsoft.com/office/drawing/2014/main" id="{A51DD109-8252-40D0-84AA-301D91DB4F77}"/>
              </a:ext>
            </a:extLst>
          </p:cNvPr>
          <p:cNvSpPr/>
          <p:nvPr/>
        </p:nvSpPr>
        <p:spPr>
          <a:xfrm>
            <a:off x="6570461" y="4115062"/>
            <a:ext cx="278018" cy="2445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Connecteur droit 17">
            <a:extLst>
              <a:ext uri="{FF2B5EF4-FFF2-40B4-BE49-F238E27FC236}">
                <a16:creationId xmlns:a16="http://schemas.microsoft.com/office/drawing/2014/main" id="{083B9893-6E5D-4683-8749-A594A7B42448}"/>
              </a:ext>
            </a:extLst>
          </p:cNvPr>
          <p:cNvCxnSpPr>
            <a:cxnSpLocks/>
          </p:cNvCxnSpPr>
          <p:nvPr/>
        </p:nvCxnSpPr>
        <p:spPr>
          <a:xfrm>
            <a:off x="6502915" y="3390014"/>
            <a:ext cx="0" cy="232853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19" name="Ellipse 18">
            <a:extLst>
              <a:ext uri="{FF2B5EF4-FFF2-40B4-BE49-F238E27FC236}">
                <a16:creationId xmlns:a16="http://schemas.microsoft.com/office/drawing/2014/main" id="{CAB32353-2346-4AD3-8424-F42200275FD2}"/>
              </a:ext>
            </a:extLst>
          </p:cNvPr>
          <p:cNvSpPr/>
          <p:nvPr/>
        </p:nvSpPr>
        <p:spPr>
          <a:xfrm>
            <a:off x="8015201" y="4541119"/>
            <a:ext cx="278018" cy="2445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Ellipse 19">
            <a:extLst>
              <a:ext uri="{FF2B5EF4-FFF2-40B4-BE49-F238E27FC236}">
                <a16:creationId xmlns:a16="http://schemas.microsoft.com/office/drawing/2014/main" id="{778543DE-4C14-4CF2-8804-110E1F455AAF}"/>
              </a:ext>
            </a:extLst>
          </p:cNvPr>
          <p:cNvSpPr/>
          <p:nvPr/>
        </p:nvSpPr>
        <p:spPr>
          <a:xfrm>
            <a:off x="8549461" y="4296571"/>
            <a:ext cx="278018" cy="2445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Connecteur droit 20">
            <a:extLst>
              <a:ext uri="{FF2B5EF4-FFF2-40B4-BE49-F238E27FC236}">
                <a16:creationId xmlns:a16="http://schemas.microsoft.com/office/drawing/2014/main" id="{A836C600-1DCB-4B8F-8D94-B2A97953E99D}"/>
              </a:ext>
            </a:extLst>
          </p:cNvPr>
          <p:cNvCxnSpPr>
            <a:cxnSpLocks/>
          </p:cNvCxnSpPr>
          <p:nvPr/>
        </p:nvCxnSpPr>
        <p:spPr>
          <a:xfrm>
            <a:off x="8428048" y="3428999"/>
            <a:ext cx="0" cy="232853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39" name="Groupe 38">
            <a:extLst>
              <a:ext uri="{FF2B5EF4-FFF2-40B4-BE49-F238E27FC236}">
                <a16:creationId xmlns:a16="http://schemas.microsoft.com/office/drawing/2014/main" id="{58A0CF2C-326B-47DC-9F7A-5D2F4CC8D9FA}"/>
              </a:ext>
            </a:extLst>
          </p:cNvPr>
          <p:cNvGrpSpPr/>
          <p:nvPr/>
        </p:nvGrpSpPr>
        <p:grpSpPr>
          <a:xfrm>
            <a:off x="1096055" y="4032536"/>
            <a:ext cx="7831723" cy="681489"/>
            <a:chOff x="1096055" y="4032536"/>
            <a:chExt cx="7831723" cy="681489"/>
          </a:xfrm>
        </p:grpSpPr>
        <p:cxnSp>
          <p:nvCxnSpPr>
            <p:cNvPr id="25" name="Connecteur droit avec flèche 24">
              <a:extLst>
                <a:ext uri="{FF2B5EF4-FFF2-40B4-BE49-F238E27FC236}">
                  <a16:creationId xmlns:a16="http://schemas.microsoft.com/office/drawing/2014/main" id="{6A5F52CD-1F23-44C8-85B6-27C9A4CC0333}"/>
                </a:ext>
              </a:extLst>
            </p:cNvPr>
            <p:cNvCxnSpPr>
              <a:cxnSpLocks/>
            </p:cNvCxnSpPr>
            <p:nvPr/>
          </p:nvCxnSpPr>
          <p:spPr>
            <a:xfrm>
              <a:off x="8927778" y="4418845"/>
              <a:ext cx="0" cy="295180"/>
            </a:xfrm>
            <a:prstGeom prst="straightConnector1">
              <a:avLst/>
            </a:prstGeom>
            <a:ln w="25400">
              <a:solidFill>
                <a:srgbClr val="009A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7" name="Connecteur droit avec flèche 26">
              <a:extLst>
                <a:ext uri="{FF2B5EF4-FFF2-40B4-BE49-F238E27FC236}">
                  <a16:creationId xmlns:a16="http://schemas.microsoft.com/office/drawing/2014/main" id="{3A424EE4-AA95-4490-8316-F4BCC69E1CED}"/>
                </a:ext>
              </a:extLst>
            </p:cNvPr>
            <p:cNvCxnSpPr>
              <a:cxnSpLocks/>
            </p:cNvCxnSpPr>
            <p:nvPr/>
          </p:nvCxnSpPr>
          <p:spPr>
            <a:xfrm>
              <a:off x="6958138" y="4209230"/>
              <a:ext cx="0" cy="467323"/>
            </a:xfrm>
            <a:prstGeom prst="straightConnector1">
              <a:avLst/>
            </a:prstGeom>
            <a:ln w="25400">
              <a:solidFill>
                <a:srgbClr val="009A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9" name="Connecteur droit avec flèche 28">
              <a:extLst>
                <a:ext uri="{FF2B5EF4-FFF2-40B4-BE49-F238E27FC236}">
                  <a16:creationId xmlns:a16="http://schemas.microsoft.com/office/drawing/2014/main" id="{BC24FFE9-98CA-42ED-BF9C-BEE19F7906C1}"/>
                </a:ext>
              </a:extLst>
            </p:cNvPr>
            <p:cNvCxnSpPr>
              <a:cxnSpLocks/>
            </p:cNvCxnSpPr>
            <p:nvPr/>
          </p:nvCxnSpPr>
          <p:spPr>
            <a:xfrm>
              <a:off x="5037190" y="4125948"/>
              <a:ext cx="0" cy="537445"/>
            </a:xfrm>
            <a:prstGeom prst="straightConnector1">
              <a:avLst/>
            </a:prstGeom>
            <a:ln w="25400">
              <a:solidFill>
                <a:srgbClr val="009A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1" name="Connecteur droit avec flèche 30">
              <a:extLst>
                <a:ext uri="{FF2B5EF4-FFF2-40B4-BE49-F238E27FC236}">
                  <a16:creationId xmlns:a16="http://schemas.microsoft.com/office/drawing/2014/main" id="{2D976D69-C40E-4580-8066-576E0A6EEAC3}"/>
                </a:ext>
              </a:extLst>
            </p:cNvPr>
            <p:cNvCxnSpPr>
              <a:cxnSpLocks/>
            </p:cNvCxnSpPr>
            <p:nvPr/>
          </p:nvCxnSpPr>
          <p:spPr>
            <a:xfrm>
              <a:off x="3382056" y="4296571"/>
              <a:ext cx="0" cy="154928"/>
            </a:xfrm>
            <a:prstGeom prst="straightConnector1">
              <a:avLst/>
            </a:prstGeom>
            <a:ln w="25400">
              <a:solidFill>
                <a:srgbClr val="009A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6" name="Connecteur droit avec flèche 35">
              <a:extLst>
                <a:ext uri="{FF2B5EF4-FFF2-40B4-BE49-F238E27FC236}">
                  <a16:creationId xmlns:a16="http://schemas.microsoft.com/office/drawing/2014/main" id="{B30C95C7-E8A8-4E1E-9830-7ED7BC528BBB}"/>
                </a:ext>
              </a:extLst>
            </p:cNvPr>
            <p:cNvCxnSpPr>
              <a:cxnSpLocks/>
            </p:cNvCxnSpPr>
            <p:nvPr/>
          </p:nvCxnSpPr>
          <p:spPr>
            <a:xfrm>
              <a:off x="1096055" y="4032536"/>
              <a:ext cx="0" cy="550605"/>
            </a:xfrm>
            <a:prstGeom prst="straightConnector1">
              <a:avLst/>
            </a:prstGeom>
            <a:ln w="25400">
              <a:solidFill>
                <a:srgbClr val="009A00"/>
              </a:solidFill>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40" name="ZoneTexte 39">
            <a:extLst>
              <a:ext uri="{FF2B5EF4-FFF2-40B4-BE49-F238E27FC236}">
                <a16:creationId xmlns:a16="http://schemas.microsoft.com/office/drawing/2014/main" id="{4C572692-1A9C-469A-8022-D8EA9BF01DED}"/>
              </a:ext>
            </a:extLst>
          </p:cNvPr>
          <p:cNvSpPr txBox="1"/>
          <p:nvPr/>
        </p:nvSpPr>
        <p:spPr>
          <a:xfrm>
            <a:off x="1096055" y="2803690"/>
            <a:ext cx="9119361" cy="430887"/>
          </a:xfrm>
          <a:prstGeom prst="rect">
            <a:avLst/>
          </a:prstGeom>
          <a:noFill/>
        </p:spPr>
        <p:txBody>
          <a:bodyPr wrap="square" lIns="0" tIns="0" rIns="0" bIns="0" rtlCol="0">
            <a:spAutoFit/>
          </a:bodyPr>
          <a:lstStyle/>
          <a:p>
            <a:r>
              <a:rPr lang="en-US" sz="2800" dirty="0">
                <a:solidFill>
                  <a:srgbClr val="009A00"/>
                </a:solidFill>
              </a:rPr>
              <a:t>Projected separation along the baseline orientation</a:t>
            </a:r>
          </a:p>
        </p:txBody>
      </p:sp>
    </p:spTree>
    <p:extLst>
      <p:ext uri="{BB962C8B-B14F-4D97-AF65-F5344CB8AC3E}">
        <p14:creationId xmlns:p14="http://schemas.microsoft.com/office/powerpoint/2010/main" val="120114641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39B85545-D9DB-451B-AF2F-8E471765786E}"/>
              </a:ext>
            </a:extLst>
          </p:cNvPr>
          <p:cNvPicPr>
            <a:picLocks noChangeAspect="1"/>
          </p:cNvPicPr>
          <p:nvPr/>
        </p:nvPicPr>
        <p:blipFill>
          <a:blip r:embed="rId2"/>
          <a:stretch>
            <a:fillRect/>
          </a:stretch>
        </p:blipFill>
        <p:spPr>
          <a:xfrm>
            <a:off x="129598" y="850733"/>
            <a:ext cx="6478512" cy="5156534"/>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23" name="Rectangle 22">
            <a:extLst>
              <a:ext uri="{FF2B5EF4-FFF2-40B4-BE49-F238E27FC236}">
                <a16:creationId xmlns:a16="http://schemas.microsoft.com/office/drawing/2014/main" id="{FB94A5B9-E321-44DD-92FF-9C1664114AE1}"/>
              </a:ext>
            </a:extLst>
          </p:cNvPr>
          <p:cNvSpPr/>
          <p:nvPr/>
        </p:nvSpPr>
        <p:spPr>
          <a:xfrm>
            <a:off x="129597" y="2462156"/>
            <a:ext cx="4298023" cy="29276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96E11931-C2B4-4B72-8BAD-DCE471506706}"/>
              </a:ext>
            </a:extLst>
          </p:cNvPr>
          <p:cNvSpPr/>
          <p:nvPr/>
        </p:nvSpPr>
        <p:spPr>
          <a:xfrm>
            <a:off x="129597" y="3101771"/>
            <a:ext cx="6283235" cy="29276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22B78960-9323-4DB8-A14A-7D2BA3B7EA79}"/>
              </a:ext>
            </a:extLst>
          </p:cNvPr>
          <p:cNvSpPr/>
          <p:nvPr/>
        </p:nvSpPr>
        <p:spPr>
          <a:xfrm>
            <a:off x="129597" y="3837023"/>
            <a:ext cx="6283235" cy="418945"/>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78F1CC3C-5E59-4034-8400-2BFB304121E0}"/>
              </a:ext>
            </a:extLst>
          </p:cNvPr>
          <p:cNvSpPr/>
          <p:nvPr/>
        </p:nvSpPr>
        <p:spPr>
          <a:xfrm>
            <a:off x="133151" y="4493994"/>
            <a:ext cx="6123270" cy="23212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C06C9B42-8366-4034-A566-5908E69DCF2B}"/>
              </a:ext>
            </a:extLst>
          </p:cNvPr>
          <p:cNvSpPr/>
          <p:nvPr/>
        </p:nvSpPr>
        <p:spPr>
          <a:xfrm>
            <a:off x="129597" y="5002809"/>
            <a:ext cx="6123270" cy="30327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51F963DF-7341-4413-BA3D-245D411CB89F}"/>
              </a:ext>
            </a:extLst>
          </p:cNvPr>
          <p:cNvSpPr/>
          <p:nvPr/>
        </p:nvSpPr>
        <p:spPr>
          <a:xfrm>
            <a:off x="7161737" y="552260"/>
            <a:ext cx="4629665" cy="596945"/>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Connecteur droit 30">
            <a:extLst>
              <a:ext uri="{FF2B5EF4-FFF2-40B4-BE49-F238E27FC236}">
                <a16:creationId xmlns:a16="http://schemas.microsoft.com/office/drawing/2014/main" id="{68B62432-EFD3-4C7E-81F9-A47C705A9608}"/>
              </a:ext>
            </a:extLst>
          </p:cNvPr>
          <p:cNvCxnSpPr>
            <a:cxnSpLocks/>
            <a:stCxn id="23" idx="3"/>
            <a:endCxn id="30" idx="1"/>
          </p:cNvCxnSpPr>
          <p:nvPr/>
        </p:nvCxnSpPr>
        <p:spPr>
          <a:xfrm flipV="1">
            <a:off x="4427620" y="850733"/>
            <a:ext cx="2734117" cy="1757807"/>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679319A4-803D-4B42-B736-473CDB255450}"/>
              </a:ext>
            </a:extLst>
          </p:cNvPr>
          <p:cNvSpPr/>
          <p:nvPr/>
        </p:nvSpPr>
        <p:spPr>
          <a:xfrm>
            <a:off x="7161736" y="1230251"/>
            <a:ext cx="4629665" cy="1028260"/>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3" name="Connecteur droit 32">
            <a:extLst>
              <a:ext uri="{FF2B5EF4-FFF2-40B4-BE49-F238E27FC236}">
                <a16:creationId xmlns:a16="http://schemas.microsoft.com/office/drawing/2014/main" id="{9131B6BB-E1DC-484C-B3B7-545E4117FDAE}"/>
              </a:ext>
            </a:extLst>
          </p:cNvPr>
          <p:cNvCxnSpPr>
            <a:cxnSpLocks/>
            <a:stCxn id="24" idx="3"/>
            <a:endCxn id="32" idx="1"/>
          </p:cNvCxnSpPr>
          <p:nvPr/>
        </p:nvCxnSpPr>
        <p:spPr>
          <a:xfrm flipV="1">
            <a:off x="6412832" y="1744381"/>
            <a:ext cx="748904" cy="150377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4" name="Rectangle 33">
            <a:extLst>
              <a:ext uri="{FF2B5EF4-FFF2-40B4-BE49-F238E27FC236}">
                <a16:creationId xmlns:a16="http://schemas.microsoft.com/office/drawing/2014/main" id="{9DE7F920-F210-497F-8D83-6E085218D07F}"/>
              </a:ext>
            </a:extLst>
          </p:cNvPr>
          <p:cNvSpPr/>
          <p:nvPr/>
        </p:nvSpPr>
        <p:spPr>
          <a:xfrm>
            <a:off x="7161735" y="2346020"/>
            <a:ext cx="4629665" cy="1570388"/>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5" name="Connecteur droit 34">
            <a:extLst>
              <a:ext uri="{FF2B5EF4-FFF2-40B4-BE49-F238E27FC236}">
                <a16:creationId xmlns:a16="http://schemas.microsoft.com/office/drawing/2014/main" id="{51791B83-2EFE-4240-A8BF-284CC7F803FF}"/>
              </a:ext>
            </a:extLst>
          </p:cNvPr>
          <p:cNvCxnSpPr>
            <a:cxnSpLocks/>
            <a:stCxn id="25" idx="3"/>
            <a:endCxn id="34" idx="1"/>
          </p:cNvCxnSpPr>
          <p:nvPr/>
        </p:nvCxnSpPr>
        <p:spPr>
          <a:xfrm flipV="1">
            <a:off x="6412832" y="3131214"/>
            <a:ext cx="748903" cy="915282"/>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51DB8A4E-D2C7-434E-BCBF-8AA93C01B42F}"/>
              </a:ext>
            </a:extLst>
          </p:cNvPr>
          <p:cNvSpPr/>
          <p:nvPr/>
        </p:nvSpPr>
        <p:spPr>
          <a:xfrm>
            <a:off x="7161734" y="4017847"/>
            <a:ext cx="4629665" cy="1052763"/>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7" name="Connecteur droit 36">
            <a:extLst>
              <a:ext uri="{FF2B5EF4-FFF2-40B4-BE49-F238E27FC236}">
                <a16:creationId xmlns:a16="http://schemas.microsoft.com/office/drawing/2014/main" id="{0A0E0B11-AEEE-414A-8DD4-60A01551B65B}"/>
              </a:ext>
            </a:extLst>
          </p:cNvPr>
          <p:cNvCxnSpPr>
            <a:cxnSpLocks/>
            <a:stCxn id="26" idx="3"/>
            <a:endCxn id="36" idx="1"/>
          </p:cNvCxnSpPr>
          <p:nvPr/>
        </p:nvCxnSpPr>
        <p:spPr>
          <a:xfrm flipV="1">
            <a:off x="6256421" y="4544229"/>
            <a:ext cx="905313" cy="6582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8" name="Rectangle 37">
            <a:extLst>
              <a:ext uri="{FF2B5EF4-FFF2-40B4-BE49-F238E27FC236}">
                <a16:creationId xmlns:a16="http://schemas.microsoft.com/office/drawing/2014/main" id="{722F8161-3A2F-4937-A548-1FEB125EAE00}"/>
              </a:ext>
            </a:extLst>
          </p:cNvPr>
          <p:cNvSpPr/>
          <p:nvPr/>
        </p:nvSpPr>
        <p:spPr>
          <a:xfrm>
            <a:off x="7161735" y="5131299"/>
            <a:ext cx="4629665" cy="581983"/>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9" name="Connecteur droit 38">
            <a:extLst>
              <a:ext uri="{FF2B5EF4-FFF2-40B4-BE49-F238E27FC236}">
                <a16:creationId xmlns:a16="http://schemas.microsoft.com/office/drawing/2014/main" id="{E8035749-26D7-452B-AD44-253D091ECF27}"/>
              </a:ext>
            </a:extLst>
          </p:cNvPr>
          <p:cNvCxnSpPr>
            <a:cxnSpLocks/>
            <a:stCxn id="27" idx="3"/>
            <a:endCxn id="38" idx="1"/>
          </p:cNvCxnSpPr>
          <p:nvPr/>
        </p:nvCxnSpPr>
        <p:spPr>
          <a:xfrm>
            <a:off x="6252867" y="5154444"/>
            <a:ext cx="908868" cy="267847"/>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41" name="ZoneTexte 40">
            <a:extLst>
              <a:ext uri="{FF2B5EF4-FFF2-40B4-BE49-F238E27FC236}">
                <a16:creationId xmlns:a16="http://schemas.microsoft.com/office/drawing/2014/main" id="{13661CB0-B845-4E09-924B-C4FEF74B415D}"/>
              </a:ext>
            </a:extLst>
          </p:cNvPr>
          <p:cNvSpPr txBox="1"/>
          <p:nvPr/>
        </p:nvSpPr>
        <p:spPr>
          <a:xfrm>
            <a:off x="7263433" y="626086"/>
            <a:ext cx="4527968" cy="492443"/>
          </a:xfrm>
          <a:prstGeom prst="rect">
            <a:avLst/>
          </a:prstGeom>
          <a:noFill/>
        </p:spPr>
        <p:txBody>
          <a:bodyPr wrap="square" lIns="0" tIns="0" rIns="0" bIns="0" rtlCol="0">
            <a:spAutoFit/>
          </a:bodyPr>
          <a:lstStyle/>
          <a:p>
            <a:r>
              <a:rPr lang="en-US" sz="1600" dirty="0">
                <a:solidFill>
                  <a:schemeClr val="bg1"/>
                </a:solidFill>
              </a:rPr>
              <a:t>The visibility function corresponding to a binary is a weighted cosine function.</a:t>
            </a:r>
          </a:p>
        </p:txBody>
      </p:sp>
      <p:sp>
        <p:nvSpPr>
          <p:cNvPr id="42" name="ZoneTexte 41">
            <a:extLst>
              <a:ext uri="{FF2B5EF4-FFF2-40B4-BE49-F238E27FC236}">
                <a16:creationId xmlns:a16="http://schemas.microsoft.com/office/drawing/2014/main" id="{1B69822B-B8A4-4485-B151-A0C37CCB0883}"/>
              </a:ext>
            </a:extLst>
          </p:cNvPr>
          <p:cNvSpPr txBox="1"/>
          <p:nvPr/>
        </p:nvSpPr>
        <p:spPr>
          <a:xfrm>
            <a:off x="7263433" y="1282501"/>
            <a:ext cx="4527968" cy="492443"/>
          </a:xfrm>
          <a:prstGeom prst="rect">
            <a:avLst/>
          </a:prstGeom>
          <a:noFill/>
        </p:spPr>
        <p:txBody>
          <a:bodyPr wrap="square" lIns="0" tIns="0" rIns="0" bIns="0" rtlCol="0">
            <a:spAutoFit/>
          </a:bodyPr>
          <a:lstStyle/>
          <a:p>
            <a:r>
              <a:rPr lang="fr-FR" sz="1600" dirty="0">
                <a:solidFill>
                  <a:schemeClr val="bg1"/>
                </a:solidFill>
              </a:rPr>
              <a:t>If r </a:t>
            </a:r>
            <a:r>
              <a:rPr lang="fr-FR" sz="1600" dirty="0" err="1">
                <a:solidFill>
                  <a:schemeClr val="bg1"/>
                </a:solidFill>
              </a:rPr>
              <a:t>is</a:t>
            </a:r>
            <a:r>
              <a:rPr lang="fr-FR" sz="1600" dirty="0">
                <a:solidFill>
                  <a:schemeClr val="bg1"/>
                </a:solidFill>
              </a:rPr>
              <a:t>  the flux ratio </a:t>
            </a:r>
            <a:r>
              <a:rPr lang="fr-FR" sz="1600" dirty="0" err="1">
                <a:solidFill>
                  <a:schemeClr val="bg1"/>
                </a:solidFill>
              </a:rPr>
              <a:t>between</a:t>
            </a:r>
            <a:r>
              <a:rPr lang="fr-FR" sz="1600" dirty="0">
                <a:solidFill>
                  <a:schemeClr val="bg1"/>
                </a:solidFill>
              </a:rPr>
              <a:t> the components (r&lt;1), the amplitude A of the modulation </a:t>
            </a:r>
            <a:r>
              <a:rPr lang="fr-FR" sz="1600" dirty="0" err="1">
                <a:solidFill>
                  <a:schemeClr val="bg1"/>
                </a:solidFill>
              </a:rPr>
              <a:t>is</a:t>
            </a:r>
            <a:r>
              <a:rPr lang="fr-FR" sz="1600" dirty="0">
                <a:solidFill>
                  <a:schemeClr val="bg1"/>
                </a:solidFill>
              </a:rPr>
              <a:t> </a:t>
            </a:r>
            <a:r>
              <a:rPr lang="fr-FR" sz="1600" dirty="0" err="1">
                <a:solidFill>
                  <a:schemeClr val="bg1"/>
                </a:solidFill>
              </a:rPr>
              <a:t>given</a:t>
            </a:r>
            <a:r>
              <a:rPr lang="fr-FR" sz="1600" dirty="0">
                <a:solidFill>
                  <a:schemeClr val="bg1"/>
                </a:solidFill>
              </a:rPr>
              <a:t> by :</a:t>
            </a:r>
            <a:endParaRPr lang="en-US" sz="1600" dirty="0">
              <a:solidFill>
                <a:schemeClr val="bg1"/>
              </a:solidFill>
            </a:endParaRPr>
          </a:p>
        </p:txBody>
      </p:sp>
      <p:sp>
        <p:nvSpPr>
          <p:cNvPr id="43" name="ZoneTexte 42">
            <a:extLst>
              <a:ext uri="{FF2B5EF4-FFF2-40B4-BE49-F238E27FC236}">
                <a16:creationId xmlns:a16="http://schemas.microsoft.com/office/drawing/2014/main" id="{EE490017-63FD-46C0-BBA3-F27668F01168}"/>
              </a:ext>
            </a:extLst>
          </p:cNvPr>
          <p:cNvSpPr txBox="1"/>
          <p:nvPr/>
        </p:nvSpPr>
        <p:spPr>
          <a:xfrm>
            <a:off x="7263433" y="2385315"/>
            <a:ext cx="4527968" cy="1692771"/>
          </a:xfrm>
          <a:prstGeom prst="rect">
            <a:avLst/>
          </a:prstGeom>
          <a:noFill/>
        </p:spPr>
        <p:txBody>
          <a:bodyPr wrap="square" lIns="0" tIns="0" rIns="0" bIns="0" rtlCol="0">
            <a:spAutoFit/>
          </a:bodyPr>
          <a:lstStyle/>
          <a:p>
            <a:pPr marL="285750" indent="-285750">
              <a:buFont typeface="Arial" panose="020B0604020202020204" pitchFamily="34" charset="0"/>
              <a:buChar char="•"/>
            </a:pPr>
            <a:r>
              <a:rPr lang="fr-FR" sz="1600" dirty="0">
                <a:solidFill>
                  <a:schemeClr val="bg1"/>
                </a:solidFill>
              </a:rPr>
              <a:t>5mas =&gt; 19m =&gt; 4.13</a:t>
            </a:r>
            <a:r>
              <a:rPr lang="fr-FR" sz="1600" baseline="30000" dirty="0">
                <a:solidFill>
                  <a:schemeClr val="bg1"/>
                </a:solidFill>
              </a:rPr>
              <a:t>e-7 </a:t>
            </a:r>
            <a:r>
              <a:rPr lang="fr-FR" sz="1600" dirty="0">
                <a:solidFill>
                  <a:schemeClr val="bg1"/>
                </a:solidFill>
              </a:rPr>
              <a:t>cycles/rad</a:t>
            </a:r>
          </a:p>
          <a:p>
            <a:pPr marL="285750" indent="-285750">
              <a:buFont typeface="Arial" panose="020B0604020202020204" pitchFamily="34" charset="0"/>
              <a:buChar char="•"/>
            </a:pPr>
            <a:r>
              <a:rPr lang="fr-FR" sz="1600" dirty="0">
                <a:solidFill>
                  <a:schemeClr val="bg1"/>
                </a:solidFill>
              </a:rPr>
              <a:t>10mas =&gt; 9.5m =&gt; 2.06</a:t>
            </a:r>
            <a:r>
              <a:rPr lang="fr-FR" sz="1600" baseline="30000" dirty="0">
                <a:solidFill>
                  <a:schemeClr val="bg1"/>
                </a:solidFill>
              </a:rPr>
              <a:t>e-7 </a:t>
            </a:r>
            <a:r>
              <a:rPr lang="fr-FR" sz="1600" dirty="0">
                <a:solidFill>
                  <a:schemeClr val="bg1"/>
                </a:solidFill>
              </a:rPr>
              <a:t>cycles/rad</a:t>
            </a:r>
          </a:p>
          <a:p>
            <a:r>
              <a:rPr lang="en-US" sz="1600" dirty="0">
                <a:solidFill>
                  <a:schemeClr val="bg1"/>
                </a:solidFill>
              </a:rPr>
              <a:t>The modulation period is equal to the inverse of the binary separation.</a:t>
            </a:r>
          </a:p>
          <a:p>
            <a:pPr algn="ctr"/>
            <a:r>
              <a:rPr lang="en-US" sz="1600" dirty="0">
                <a:solidFill>
                  <a:schemeClr val="bg1"/>
                </a:solidFill>
              </a:rPr>
              <a:t>1 mas = 4.84</a:t>
            </a:r>
            <a:r>
              <a:rPr lang="en-US" sz="1600" baseline="30000" dirty="0">
                <a:solidFill>
                  <a:schemeClr val="bg1"/>
                </a:solidFill>
              </a:rPr>
              <a:t>e-9</a:t>
            </a:r>
            <a:r>
              <a:rPr lang="en-US" sz="1600" dirty="0">
                <a:solidFill>
                  <a:schemeClr val="bg1"/>
                </a:solidFill>
              </a:rPr>
              <a:t> rad</a:t>
            </a:r>
          </a:p>
          <a:p>
            <a:pPr algn="ctr"/>
            <a:r>
              <a:rPr lang="fr-FR" sz="1600" dirty="0">
                <a:solidFill>
                  <a:schemeClr val="bg1"/>
                </a:solidFill>
              </a:rPr>
              <a:t>4.13</a:t>
            </a:r>
            <a:r>
              <a:rPr lang="fr-FR" sz="1600" baseline="30000" dirty="0">
                <a:solidFill>
                  <a:schemeClr val="bg1"/>
                </a:solidFill>
              </a:rPr>
              <a:t>e-7 </a:t>
            </a:r>
            <a:r>
              <a:rPr lang="fr-FR" sz="1600" dirty="0">
                <a:solidFill>
                  <a:schemeClr val="bg1"/>
                </a:solidFill>
              </a:rPr>
              <a:t>= 1/5 mas               2.06</a:t>
            </a:r>
            <a:r>
              <a:rPr lang="fr-FR" sz="1600" baseline="30000" dirty="0">
                <a:solidFill>
                  <a:schemeClr val="bg1"/>
                </a:solidFill>
              </a:rPr>
              <a:t>e-7 </a:t>
            </a:r>
            <a:r>
              <a:rPr lang="fr-FR" sz="1600" dirty="0">
                <a:solidFill>
                  <a:schemeClr val="bg1"/>
                </a:solidFill>
              </a:rPr>
              <a:t>= 1/10 mas</a:t>
            </a:r>
            <a:endParaRPr lang="en-US" sz="1600" dirty="0">
              <a:solidFill>
                <a:schemeClr val="bg1"/>
              </a:solidFill>
            </a:endParaRPr>
          </a:p>
          <a:p>
            <a:endParaRPr lang="en-US" sz="1400" dirty="0">
              <a:solidFill>
                <a:schemeClr val="bg1"/>
              </a:solidFill>
            </a:endParaRPr>
          </a:p>
        </p:txBody>
      </p:sp>
      <p:sp>
        <p:nvSpPr>
          <p:cNvPr id="44" name="ZoneTexte 43">
            <a:extLst>
              <a:ext uri="{FF2B5EF4-FFF2-40B4-BE49-F238E27FC236}">
                <a16:creationId xmlns:a16="http://schemas.microsoft.com/office/drawing/2014/main" id="{9FFE1DB2-AA9D-4437-81D5-063884FA0E19}"/>
              </a:ext>
            </a:extLst>
          </p:cNvPr>
          <p:cNvSpPr txBox="1"/>
          <p:nvPr/>
        </p:nvSpPr>
        <p:spPr>
          <a:xfrm>
            <a:off x="7212582" y="4062334"/>
            <a:ext cx="4527968" cy="984885"/>
          </a:xfrm>
          <a:prstGeom prst="rect">
            <a:avLst/>
          </a:prstGeom>
          <a:noFill/>
        </p:spPr>
        <p:txBody>
          <a:bodyPr wrap="square" lIns="0" tIns="0" rIns="0" bIns="0" rtlCol="0">
            <a:spAutoFit/>
          </a:bodyPr>
          <a:lstStyle/>
          <a:p>
            <a:pPr algn="just"/>
            <a:r>
              <a:rPr lang="en-US" sz="1600" dirty="0">
                <a:solidFill>
                  <a:schemeClr val="bg1"/>
                </a:solidFill>
              </a:rPr>
              <a:t>There is no modulation anymore as the baseline samples perpendicular to the binary direction.</a:t>
            </a:r>
          </a:p>
          <a:p>
            <a:r>
              <a:rPr lang="en-US" sz="1600" dirty="0">
                <a:solidFill>
                  <a:schemeClr val="bg1"/>
                </a:solidFill>
              </a:rPr>
              <a:t>V = 1 as the interferometer ``sees” an unresolved object in the baselines orientation.</a:t>
            </a:r>
          </a:p>
        </p:txBody>
      </p:sp>
      <p:sp>
        <p:nvSpPr>
          <p:cNvPr id="45" name="ZoneTexte 44">
            <a:extLst>
              <a:ext uri="{FF2B5EF4-FFF2-40B4-BE49-F238E27FC236}">
                <a16:creationId xmlns:a16="http://schemas.microsoft.com/office/drawing/2014/main" id="{2AFABCA1-12D2-4ED6-9A4C-CCD51F9F0CD5}"/>
              </a:ext>
            </a:extLst>
          </p:cNvPr>
          <p:cNvSpPr txBox="1"/>
          <p:nvPr/>
        </p:nvSpPr>
        <p:spPr>
          <a:xfrm>
            <a:off x="7212582" y="5170677"/>
            <a:ext cx="4527968" cy="492443"/>
          </a:xfrm>
          <a:prstGeom prst="rect">
            <a:avLst/>
          </a:prstGeom>
          <a:noFill/>
        </p:spPr>
        <p:txBody>
          <a:bodyPr wrap="square" lIns="0" tIns="0" rIns="0" bIns="0" rtlCol="0">
            <a:spAutoFit/>
          </a:bodyPr>
          <a:lstStyle/>
          <a:p>
            <a:pPr algn="just"/>
            <a:r>
              <a:rPr lang="fr-FR" sz="1600" dirty="0">
                <a:solidFill>
                  <a:schemeClr val="bg1"/>
                </a:solidFill>
              </a:rPr>
              <a:t>The </a:t>
            </a:r>
            <a:r>
              <a:rPr lang="fr-FR" sz="1600" dirty="0" err="1">
                <a:solidFill>
                  <a:schemeClr val="bg1"/>
                </a:solidFill>
              </a:rPr>
              <a:t>interferometer</a:t>
            </a:r>
            <a:r>
              <a:rPr lang="fr-FR" sz="1600" dirty="0">
                <a:solidFill>
                  <a:schemeClr val="bg1"/>
                </a:solidFill>
              </a:rPr>
              <a:t> </a:t>
            </a:r>
            <a:r>
              <a:rPr lang="fr-FR" sz="1600" dirty="0" err="1">
                <a:solidFill>
                  <a:schemeClr val="bg1"/>
                </a:solidFill>
              </a:rPr>
              <a:t>samples</a:t>
            </a:r>
            <a:r>
              <a:rPr lang="fr-FR" sz="1600" dirty="0">
                <a:solidFill>
                  <a:schemeClr val="bg1"/>
                </a:solidFill>
              </a:rPr>
              <a:t> the </a:t>
            </a:r>
            <a:r>
              <a:rPr lang="fr-FR" sz="1600" dirty="0" err="1">
                <a:solidFill>
                  <a:schemeClr val="bg1"/>
                </a:solidFill>
              </a:rPr>
              <a:t>projected</a:t>
            </a:r>
            <a:r>
              <a:rPr lang="fr-FR" sz="1600" dirty="0">
                <a:solidFill>
                  <a:schemeClr val="bg1"/>
                </a:solidFill>
              </a:rPr>
              <a:t> </a:t>
            </a:r>
            <a:r>
              <a:rPr lang="fr-FR" sz="1600" dirty="0" err="1">
                <a:solidFill>
                  <a:schemeClr val="bg1"/>
                </a:solidFill>
              </a:rPr>
              <a:t>separation</a:t>
            </a:r>
            <a:r>
              <a:rPr lang="fr-FR" sz="1600" dirty="0">
                <a:solidFill>
                  <a:schemeClr val="bg1"/>
                </a:solidFill>
              </a:rPr>
              <a:t> of the </a:t>
            </a:r>
            <a:r>
              <a:rPr lang="fr-FR" sz="1600" dirty="0" err="1">
                <a:solidFill>
                  <a:schemeClr val="bg1"/>
                </a:solidFill>
              </a:rPr>
              <a:t>binary</a:t>
            </a:r>
            <a:r>
              <a:rPr lang="fr-FR" sz="1600" dirty="0">
                <a:solidFill>
                  <a:schemeClr val="bg1"/>
                </a:solidFill>
              </a:rPr>
              <a:t> </a:t>
            </a:r>
            <a:r>
              <a:rPr lang="fr-FR" sz="1600" dirty="0" err="1">
                <a:solidFill>
                  <a:schemeClr val="bg1"/>
                </a:solidFill>
              </a:rPr>
              <a:t>along</a:t>
            </a:r>
            <a:r>
              <a:rPr lang="fr-FR" sz="1600" dirty="0">
                <a:solidFill>
                  <a:schemeClr val="bg1"/>
                </a:solidFill>
              </a:rPr>
              <a:t> the </a:t>
            </a:r>
            <a:r>
              <a:rPr lang="fr-FR" sz="1600" dirty="0" err="1">
                <a:solidFill>
                  <a:schemeClr val="bg1"/>
                </a:solidFill>
              </a:rPr>
              <a:t>baseline</a:t>
            </a:r>
            <a:r>
              <a:rPr lang="fr-FR" sz="1600" dirty="0">
                <a:solidFill>
                  <a:schemeClr val="bg1"/>
                </a:solidFill>
              </a:rPr>
              <a:t> orientation</a:t>
            </a:r>
            <a:endParaRPr lang="en-US" sz="1600" dirty="0">
              <a:solidFill>
                <a:schemeClr val="bg1"/>
              </a:solidFill>
            </a:endParaRPr>
          </a:p>
        </p:txBody>
      </p:sp>
      <p:sp>
        <p:nvSpPr>
          <p:cNvPr id="46" name="Rectangle 45">
            <a:extLst>
              <a:ext uri="{FF2B5EF4-FFF2-40B4-BE49-F238E27FC236}">
                <a16:creationId xmlns:a16="http://schemas.microsoft.com/office/drawing/2014/main" id="{26ECC8AB-B56E-4C9F-B835-F5A6E1411CE3}"/>
              </a:ext>
            </a:extLst>
          </p:cNvPr>
          <p:cNvSpPr/>
          <p:nvPr/>
        </p:nvSpPr>
        <p:spPr>
          <a:xfrm>
            <a:off x="129597" y="5666623"/>
            <a:ext cx="6123270" cy="30327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8" name="ZoneTexte 7">
                <a:extLst>
                  <a:ext uri="{FF2B5EF4-FFF2-40B4-BE49-F238E27FC236}">
                    <a16:creationId xmlns:a16="http://schemas.microsoft.com/office/drawing/2014/main" id="{8D4065DD-D261-46BA-A48A-42FBC1D7A9F6}"/>
                  </a:ext>
                </a:extLst>
              </p:cNvPr>
              <p:cNvSpPr txBox="1"/>
              <p:nvPr/>
            </p:nvSpPr>
            <p:spPr>
              <a:xfrm>
                <a:off x="9142085" y="1743090"/>
                <a:ext cx="668966" cy="393121"/>
              </a:xfrm>
              <a:prstGeom prst="rect">
                <a:avLst/>
              </a:prstGeom>
              <a:noFill/>
            </p:spPr>
            <p:txBody>
              <a:bodyPr wrap="none" lIns="0" tIns="0" rIns="0" bIns="0" rtlCol="0">
                <a:spAutoFit/>
              </a:bodyPr>
              <a:lstStyle/>
              <a:p>
                <a:r>
                  <a:rPr lang="en-US" dirty="0">
                    <a:solidFill>
                      <a:schemeClr val="bg1"/>
                    </a:solidFill>
                  </a:rPr>
                  <a:t>A = </a:t>
                </a:r>
                <a14:m>
                  <m:oMath xmlns:m="http://schemas.openxmlformats.org/officeDocument/2006/math">
                    <m:f>
                      <m:fPr>
                        <m:ctrlPr>
                          <a:rPr lang="en-US" i="1" smtClean="0">
                            <a:solidFill>
                              <a:schemeClr val="bg1"/>
                            </a:solidFill>
                            <a:latin typeface="Cambria Math" panose="02040503050406030204" pitchFamily="18" charset="0"/>
                          </a:rPr>
                        </m:ctrlPr>
                      </m:fPr>
                      <m:num>
                        <m:r>
                          <a:rPr lang="fr-FR" b="0" i="1" smtClean="0">
                            <a:solidFill>
                              <a:schemeClr val="bg1"/>
                            </a:solidFill>
                            <a:latin typeface="Cambria Math" panose="02040503050406030204" pitchFamily="18" charset="0"/>
                          </a:rPr>
                          <m:t>2</m:t>
                        </m:r>
                        <m:r>
                          <a:rPr lang="fr-FR" b="0" i="1" smtClean="0">
                            <a:solidFill>
                              <a:schemeClr val="bg1"/>
                            </a:solidFill>
                            <a:latin typeface="Cambria Math" panose="02040503050406030204" pitchFamily="18" charset="0"/>
                          </a:rPr>
                          <m:t>𝑟</m:t>
                        </m:r>
                      </m:num>
                      <m:den>
                        <m:r>
                          <a:rPr lang="fr-FR" b="0" i="1" smtClean="0">
                            <a:solidFill>
                              <a:schemeClr val="bg1"/>
                            </a:solidFill>
                            <a:latin typeface="Cambria Math" panose="02040503050406030204" pitchFamily="18" charset="0"/>
                          </a:rPr>
                          <m:t>1+</m:t>
                        </m:r>
                        <m:r>
                          <a:rPr lang="fr-FR" b="0" i="1" smtClean="0">
                            <a:solidFill>
                              <a:schemeClr val="bg1"/>
                            </a:solidFill>
                            <a:latin typeface="Cambria Math" panose="02040503050406030204" pitchFamily="18" charset="0"/>
                          </a:rPr>
                          <m:t>𝑟</m:t>
                        </m:r>
                      </m:den>
                    </m:f>
                  </m:oMath>
                </a14:m>
                <a:endParaRPr lang="en-US" dirty="0"/>
              </a:p>
            </p:txBody>
          </p:sp>
        </mc:Choice>
        <mc:Fallback xmlns="">
          <p:sp>
            <p:nvSpPr>
              <p:cNvPr id="8" name="ZoneTexte 7">
                <a:extLst>
                  <a:ext uri="{FF2B5EF4-FFF2-40B4-BE49-F238E27FC236}">
                    <a16:creationId xmlns:a16="http://schemas.microsoft.com/office/drawing/2014/main" id="{8D4065DD-D261-46BA-A48A-42FBC1D7A9F6}"/>
                  </a:ext>
                </a:extLst>
              </p:cNvPr>
              <p:cNvSpPr txBox="1">
                <a:spLocks noRot="1" noChangeAspect="1" noMove="1" noResize="1" noEditPoints="1" noAdjustHandles="1" noChangeArrowheads="1" noChangeShapeType="1" noTextEdit="1"/>
              </p:cNvSpPr>
              <p:nvPr/>
            </p:nvSpPr>
            <p:spPr>
              <a:xfrm>
                <a:off x="9142085" y="1743090"/>
                <a:ext cx="668966" cy="393121"/>
              </a:xfrm>
              <a:prstGeom prst="rect">
                <a:avLst/>
              </a:prstGeom>
              <a:blipFill>
                <a:blip r:embed="rId3"/>
                <a:stretch>
                  <a:fillRect l="-22018" t="-4688" r="-6422" b="-21875"/>
                </a:stretch>
              </a:blipFill>
            </p:spPr>
            <p:txBody>
              <a:bodyPr/>
              <a:lstStyle/>
              <a:p>
                <a:r>
                  <a:rPr lang="en-US">
                    <a:noFill/>
                  </a:rPr>
                  <a:t> </a:t>
                </a:r>
              </a:p>
            </p:txBody>
          </p:sp>
        </mc:Fallback>
      </mc:AlternateContent>
    </p:spTree>
    <p:extLst>
      <p:ext uri="{BB962C8B-B14F-4D97-AF65-F5344CB8AC3E}">
        <p14:creationId xmlns:p14="http://schemas.microsoft.com/office/powerpoint/2010/main" val="79429219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6B9AD10F-7EE2-499D-B1BC-04276B9C184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 y="0"/>
            <a:ext cx="12191996" cy="6857998"/>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grpSp>
        <p:nvGrpSpPr>
          <p:cNvPr id="6" name="Groupe 5">
            <a:extLst>
              <a:ext uri="{FF2B5EF4-FFF2-40B4-BE49-F238E27FC236}">
                <a16:creationId xmlns:a16="http://schemas.microsoft.com/office/drawing/2014/main" id="{8103A4D5-B024-4382-9E95-1515A3B58153}"/>
              </a:ext>
            </a:extLst>
          </p:cNvPr>
          <p:cNvGrpSpPr/>
          <p:nvPr/>
        </p:nvGrpSpPr>
        <p:grpSpPr>
          <a:xfrm>
            <a:off x="-14486860" y="1986883"/>
            <a:ext cx="28052486" cy="5275154"/>
            <a:chOff x="-14486860" y="1986883"/>
            <a:chExt cx="28052486" cy="5275154"/>
          </a:xfrm>
        </p:grpSpPr>
        <p:sp>
          <p:nvSpPr>
            <p:cNvPr id="4" name="Arc 3">
              <a:extLst>
                <a:ext uri="{FF2B5EF4-FFF2-40B4-BE49-F238E27FC236}">
                  <a16:creationId xmlns:a16="http://schemas.microsoft.com/office/drawing/2014/main" id="{22F8AD63-5623-4293-B2C3-DDEA646B7B94}"/>
                </a:ext>
              </a:extLst>
            </p:cNvPr>
            <p:cNvSpPr/>
            <p:nvPr/>
          </p:nvSpPr>
          <p:spPr>
            <a:xfrm>
              <a:off x="-14486860" y="1986883"/>
              <a:ext cx="28052486" cy="5275154"/>
            </a:xfrm>
            <a:prstGeom prst="arc">
              <a:avLst>
                <a:gd name="adj1" fmla="val 17344139"/>
                <a:gd name="adj2" fmla="val 21256031"/>
              </a:avLst>
            </a:prstGeom>
            <a:ln w="38100">
              <a:solidFill>
                <a:srgbClr val="FF0000"/>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7" name="ZoneTexte 6">
              <a:extLst>
                <a:ext uri="{FF2B5EF4-FFF2-40B4-BE49-F238E27FC236}">
                  <a16:creationId xmlns:a16="http://schemas.microsoft.com/office/drawing/2014/main" id="{E77E5403-2BA0-41ED-92A1-AF055A020082}"/>
                </a:ext>
              </a:extLst>
            </p:cNvPr>
            <p:cNvSpPr txBox="1"/>
            <p:nvPr/>
          </p:nvSpPr>
          <p:spPr>
            <a:xfrm>
              <a:off x="1096055" y="2803690"/>
              <a:ext cx="9119361" cy="430887"/>
            </a:xfrm>
            <a:prstGeom prst="rect">
              <a:avLst/>
            </a:prstGeom>
            <a:noFill/>
          </p:spPr>
          <p:txBody>
            <a:bodyPr wrap="square" lIns="0" tIns="0" rIns="0" bIns="0" rtlCol="0">
              <a:spAutoFit/>
            </a:bodyPr>
            <a:lstStyle/>
            <a:p>
              <a:r>
                <a:rPr lang="en-US" sz="2800" dirty="0">
                  <a:solidFill>
                    <a:srgbClr val="FF0000"/>
                  </a:solidFill>
                </a:rPr>
                <a:t>FT(Resolved Binary) = FT(Binary) x FT(UD)</a:t>
              </a:r>
            </a:p>
          </p:txBody>
        </p:sp>
      </p:grpSp>
      <p:sp>
        <p:nvSpPr>
          <p:cNvPr id="8" name="ZoneTexte 7">
            <a:extLst>
              <a:ext uri="{FF2B5EF4-FFF2-40B4-BE49-F238E27FC236}">
                <a16:creationId xmlns:a16="http://schemas.microsoft.com/office/drawing/2014/main" id="{76B94F26-620A-47ED-9FB8-54443B0D63FC}"/>
              </a:ext>
            </a:extLst>
          </p:cNvPr>
          <p:cNvSpPr txBox="1"/>
          <p:nvPr/>
        </p:nvSpPr>
        <p:spPr>
          <a:xfrm>
            <a:off x="1255543" y="4069420"/>
            <a:ext cx="9119361" cy="430887"/>
          </a:xfrm>
          <a:prstGeom prst="rect">
            <a:avLst/>
          </a:prstGeom>
          <a:noFill/>
        </p:spPr>
        <p:txBody>
          <a:bodyPr wrap="square" lIns="0" tIns="0" rIns="0" bIns="0" rtlCol="0">
            <a:spAutoFit/>
          </a:bodyPr>
          <a:lstStyle/>
          <a:p>
            <a:r>
              <a:rPr lang="en-US" sz="2800" dirty="0"/>
              <a:t>Resolved Binary  = convolution of Binary and UD</a:t>
            </a:r>
          </a:p>
        </p:txBody>
      </p:sp>
    </p:spTree>
    <p:extLst>
      <p:ext uri="{BB962C8B-B14F-4D97-AF65-F5344CB8AC3E}">
        <p14:creationId xmlns:p14="http://schemas.microsoft.com/office/powerpoint/2010/main" val="340554528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39B85545-D9DB-451B-AF2F-8E471765786E}"/>
              </a:ext>
            </a:extLst>
          </p:cNvPr>
          <p:cNvPicPr>
            <a:picLocks noChangeAspect="1"/>
          </p:cNvPicPr>
          <p:nvPr/>
        </p:nvPicPr>
        <p:blipFill>
          <a:blip r:embed="rId2"/>
          <a:stretch>
            <a:fillRect/>
          </a:stretch>
        </p:blipFill>
        <p:spPr>
          <a:xfrm>
            <a:off x="129598" y="850733"/>
            <a:ext cx="6478512" cy="5156534"/>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23" name="Rectangle 22">
            <a:extLst>
              <a:ext uri="{FF2B5EF4-FFF2-40B4-BE49-F238E27FC236}">
                <a16:creationId xmlns:a16="http://schemas.microsoft.com/office/drawing/2014/main" id="{FB94A5B9-E321-44DD-92FF-9C1664114AE1}"/>
              </a:ext>
            </a:extLst>
          </p:cNvPr>
          <p:cNvSpPr/>
          <p:nvPr/>
        </p:nvSpPr>
        <p:spPr>
          <a:xfrm>
            <a:off x="129597" y="2462156"/>
            <a:ext cx="4298023" cy="29276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96E11931-C2B4-4B72-8BAD-DCE471506706}"/>
              </a:ext>
            </a:extLst>
          </p:cNvPr>
          <p:cNvSpPr/>
          <p:nvPr/>
        </p:nvSpPr>
        <p:spPr>
          <a:xfrm>
            <a:off x="129597" y="3101771"/>
            <a:ext cx="6283235" cy="29276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22B78960-9323-4DB8-A14A-7D2BA3B7EA79}"/>
              </a:ext>
            </a:extLst>
          </p:cNvPr>
          <p:cNvSpPr/>
          <p:nvPr/>
        </p:nvSpPr>
        <p:spPr>
          <a:xfrm>
            <a:off x="129597" y="3837023"/>
            <a:ext cx="6283235" cy="418945"/>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78F1CC3C-5E59-4034-8400-2BFB304121E0}"/>
              </a:ext>
            </a:extLst>
          </p:cNvPr>
          <p:cNvSpPr/>
          <p:nvPr/>
        </p:nvSpPr>
        <p:spPr>
          <a:xfrm>
            <a:off x="133151" y="4493994"/>
            <a:ext cx="6123270" cy="23212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C06C9B42-8366-4034-A566-5908E69DCF2B}"/>
              </a:ext>
            </a:extLst>
          </p:cNvPr>
          <p:cNvSpPr/>
          <p:nvPr/>
        </p:nvSpPr>
        <p:spPr>
          <a:xfrm>
            <a:off x="129597" y="5002809"/>
            <a:ext cx="6123270" cy="30327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51F963DF-7341-4413-BA3D-245D411CB89F}"/>
              </a:ext>
            </a:extLst>
          </p:cNvPr>
          <p:cNvSpPr/>
          <p:nvPr/>
        </p:nvSpPr>
        <p:spPr>
          <a:xfrm>
            <a:off x="7161737" y="552260"/>
            <a:ext cx="4629665" cy="596945"/>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Connecteur droit 30">
            <a:extLst>
              <a:ext uri="{FF2B5EF4-FFF2-40B4-BE49-F238E27FC236}">
                <a16:creationId xmlns:a16="http://schemas.microsoft.com/office/drawing/2014/main" id="{68B62432-EFD3-4C7E-81F9-A47C705A9608}"/>
              </a:ext>
            </a:extLst>
          </p:cNvPr>
          <p:cNvCxnSpPr>
            <a:cxnSpLocks/>
            <a:stCxn id="23" idx="3"/>
            <a:endCxn id="30" idx="1"/>
          </p:cNvCxnSpPr>
          <p:nvPr/>
        </p:nvCxnSpPr>
        <p:spPr>
          <a:xfrm flipV="1">
            <a:off x="4427620" y="850733"/>
            <a:ext cx="2734117" cy="1757807"/>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679319A4-803D-4B42-B736-473CDB255450}"/>
              </a:ext>
            </a:extLst>
          </p:cNvPr>
          <p:cNvSpPr/>
          <p:nvPr/>
        </p:nvSpPr>
        <p:spPr>
          <a:xfrm>
            <a:off x="7161736" y="1230251"/>
            <a:ext cx="4629665" cy="1028260"/>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3" name="Connecteur droit 32">
            <a:extLst>
              <a:ext uri="{FF2B5EF4-FFF2-40B4-BE49-F238E27FC236}">
                <a16:creationId xmlns:a16="http://schemas.microsoft.com/office/drawing/2014/main" id="{9131B6BB-E1DC-484C-B3B7-545E4117FDAE}"/>
              </a:ext>
            </a:extLst>
          </p:cNvPr>
          <p:cNvCxnSpPr>
            <a:cxnSpLocks/>
            <a:stCxn id="24" idx="3"/>
            <a:endCxn id="32" idx="1"/>
          </p:cNvCxnSpPr>
          <p:nvPr/>
        </p:nvCxnSpPr>
        <p:spPr>
          <a:xfrm flipV="1">
            <a:off x="6412832" y="1744381"/>
            <a:ext cx="748904" cy="150377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4" name="Rectangle 33">
            <a:extLst>
              <a:ext uri="{FF2B5EF4-FFF2-40B4-BE49-F238E27FC236}">
                <a16:creationId xmlns:a16="http://schemas.microsoft.com/office/drawing/2014/main" id="{9DE7F920-F210-497F-8D83-6E085218D07F}"/>
              </a:ext>
            </a:extLst>
          </p:cNvPr>
          <p:cNvSpPr/>
          <p:nvPr/>
        </p:nvSpPr>
        <p:spPr>
          <a:xfrm>
            <a:off x="7161735" y="2346020"/>
            <a:ext cx="4629665" cy="1570388"/>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5" name="Connecteur droit 34">
            <a:extLst>
              <a:ext uri="{FF2B5EF4-FFF2-40B4-BE49-F238E27FC236}">
                <a16:creationId xmlns:a16="http://schemas.microsoft.com/office/drawing/2014/main" id="{51791B83-2EFE-4240-A8BF-284CC7F803FF}"/>
              </a:ext>
            </a:extLst>
          </p:cNvPr>
          <p:cNvCxnSpPr>
            <a:cxnSpLocks/>
            <a:stCxn id="25" idx="3"/>
            <a:endCxn id="34" idx="1"/>
          </p:cNvCxnSpPr>
          <p:nvPr/>
        </p:nvCxnSpPr>
        <p:spPr>
          <a:xfrm flipV="1">
            <a:off x="6412832" y="3131214"/>
            <a:ext cx="748903" cy="915282"/>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51DB8A4E-D2C7-434E-BCBF-8AA93C01B42F}"/>
              </a:ext>
            </a:extLst>
          </p:cNvPr>
          <p:cNvSpPr/>
          <p:nvPr/>
        </p:nvSpPr>
        <p:spPr>
          <a:xfrm>
            <a:off x="7161734" y="4017847"/>
            <a:ext cx="4629665" cy="1052763"/>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7" name="Connecteur droit 36">
            <a:extLst>
              <a:ext uri="{FF2B5EF4-FFF2-40B4-BE49-F238E27FC236}">
                <a16:creationId xmlns:a16="http://schemas.microsoft.com/office/drawing/2014/main" id="{0A0E0B11-AEEE-414A-8DD4-60A01551B65B}"/>
              </a:ext>
            </a:extLst>
          </p:cNvPr>
          <p:cNvCxnSpPr>
            <a:cxnSpLocks/>
            <a:stCxn id="26" idx="3"/>
            <a:endCxn id="36" idx="1"/>
          </p:cNvCxnSpPr>
          <p:nvPr/>
        </p:nvCxnSpPr>
        <p:spPr>
          <a:xfrm flipV="1">
            <a:off x="6256421" y="4544229"/>
            <a:ext cx="905313" cy="6582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8" name="Rectangle 37">
            <a:extLst>
              <a:ext uri="{FF2B5EF4-FFF2-40B4-BE49-F238E27FC236}">
                <a16:creationId xmlns:a16="http://schemas.microsoft.com/office/drawing/2014/main" id="{722F8161-3A2F-4937-A548-1FEB125EAE00}"/>
              </a:ext>
            </a:extLst>
          </p:cNvPr>
          <p:cNvSpPr/>
          <p:nvPr/>
        </p:nvSpPr>
        <p:spPr>
          <a:xfrm>
            <a:off x="7161735" y="5131299"/>
            <a:ext cx="4629665" cy="581983"/>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9" name="Connecteur droit 38">
            <a:extLst>
              <a:ext uri="{FF2B5EF4-FFF2-40B4-BE49-F238E27FC236}">
                <a16:creationId xmlns:a16="http://schemas.microsoft.com/office/drawing/2014/main" id="{E8035749-26D7-452B-AD44-253D091ECF27}"/>
              </a:ext>
            </a:extLst>
          </p:cNvPr>
          <p:cNvCxnSpPr>
            <a:cxnSpLocks/>
            <a:stCxn id="27" idx="3"/>
            <a:endCxn id="38" idx="1"/>
          </p:cNvCxnSpPr>
          <p:nvPr/>
        </p:nvCxnSpPr>
        <p:spPr>
          <a:xfrm>
            <a:off x="6252867" y="5154444"/>
            <a:ext cx="908868" cy="267847"/>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41" name="ZoneTexte 40">
            <a:extLst>
              <a:ext uri="{FF2B5EF4-FFF2-40B4-BE49-F238E27FC236}">
                <a16:creationId xmlns:a16="http://schemas.microsoft.com/office/drawing/2014/main" id="{13661CB0-B845-4E09-924B-C4FEF74B415D}"/>
              </a:ext>
            </a:extLst>
          </p:cNvPr>
          <p:cNvSpPr txBox="1"/>
          <p:nvPr/>
        </p:nvSpPr>
        <p:spPr>
          <a:xfrm>
            <a:off x="7263433" y="626086"/>
            <a:ext cx="4527968" cy="492443"/>
          </a:xfrm>
          <a:prstGeom prst="rect">
            <a:avLst/>
          </a:prstGeom>
          <a:noFill/>
        </p:spPr>
        <p:txBody>
          <a:bodyPr wrap="square" lIns="0" tIns="0" rIns="0" bIns="0" rtlCol="0">
            <a:spAutoFit/>
          </a:bodyPr>
          <a:lstStyle/>
          <a:p>
            <a:r>
              <a:rPr lang="en-US" sz="1600" dirty="0">
                <a:solidFill>
                  <a:schemeClr val="bg1"/>
                </a:solidFill>
              </a:rPr>
              <a:t>The visibility function corresponding to a binary is a weighted cosine function.</a:t>
            </a:r>
          </a:p>
        </p:txBody>
      </p:sp>
      <p:sp>
        <p:nvSpPr>
          <p:cNvPr id="42" name="ZoneTexte 41">
            <a:extLst>
              <a:ext uri="{FF2B5EF4-FFF2-40B4-BE49-F238E27FC236}">
                <a16:creationId xmlns:a16="http://schemas.microsoft.com/office/drawing/2014/main" id="{1B69822B-B8A4-4485-B151-A0C37CCB0883}"/>
              </a:ext>
            </a:extLst>
          </p:cNvPr>
          <p:cNvSpPr txBox="1"/>
          <p:nvPr/>
        </p:nvSpPr>
        <p:spPr>
          <a:xfrm>
            <a:off x="7263433" y="1282501"/>
            <a:ext cx="4527968" cy="492443"/>
          </a:xfrm>
          <a:prstGeom prst="rect">
            <a:avLst/>
          </a:prstGeom>
          <a:noFill/>
        </p:spPr>
        <p:txBody>
          <a:bodyPr wrap="square" lIns="0" tIns="0" rIns="0" bIns="0" rtlCol="0">
            <a:spAutoFit/>
          </a:bodyPr>
          <a:lstStyle/>
          <a:p>
            <a:r>
              <a:rPr lang="fr-FR" sz="1600" dirty="0">
                <a:solidFill>
                  <a:schemeClr val="bg1"/>
                </a:solidFill>
              </a:rPr>
              <a:t>If r </a:t>
            </a:r>
            <a:r>
              <a:rPr lang="fr-FR" sz="1600" dirty="0" err="1">
                <a:solidFill>
                  <a:schemeClr val="bg1"/>
                </a:solidFill>
              </a:rPr>
              <a:t>is</a:t>
            </a:r>
            <a:r>
              <a:rPr lang="fr-FR" sz="1600" dirty="0">
                <a:solidFill>
                  <a:schemeClr val="bg1"/>
                </a:solidFill>
              </a:rPr>
              <a:t>  the flux ratio </a:t>
            </a:r>
            <a:r>
              <a:rPr lang="fr-FR" sz="1600" dirty="0" err="1">
                <a:solidFill>
                  <a:schemeClr val="bg1"/>
                </a:solidFill>
              </a:rPr>
              <a:t>between</a:t>
            </a:r>
            <a:r>
              <a:rPr lang="fr-FR" sz="1600" dirty="0">
                <a:solidFill>
                  <a:schemeClr val="bg1"/>
                </a:solidFill>
              </a:rPr>
              <a:t> the components (r&lt;1), the amplitude A of the modulation </a:t>
            </a:r>
            <a:r>
              <a:rPr lang="fr-FR" sz="1600" dirty="0" err="1">
                <a:solidFill>
                  <a:schemeClr val="bg1"/>
                </a:solidFill>
              </a:rPr>
              <a:t>is</a:t>
            </a:r>
            <a:r>
              <a:rPr lang="fr-FR" sz="1600" dirty="0">
                <a:solidFill>
                  <a:schemeClr val="bg1"/>
                </a:solidFill>
              </a:rPr>
              <a:t> </a:t>
            </a:r>
            <a:r>
              <a:rPr lang="fr-FR" sz="1600" dirty="0" err="1">
                <a:solidFill>
                  <a:schemeClr val="bg1"/>
                </a:solidFill>
              </a:rPr>
              <a:t>given</a:t>
            </a:r>
            <a:r>
              <a:rPr lang="fr-FR" sz="1600" dirty="0">
                <a:solidFill>
                  <a:schemeClr val="bg1"/>
                </a:solidFill>
              </a:rPr>
              <a:t> by :</a:t>
            </a:r>
            <a:endParaRPr lang="en-US" sz="1600" dirty="0">
              <a:solidFill>
                <a:schemeClr val="bg1"/>
              </a:solidFill>
            </a:endParaRPr>
          </a:p>
        </p:txBody>
      </p:sp>
      <p:sp>
        <p:nvSpPr>
          <p:cNvPr id="43" name="ZoneTexte 42">
            <a:extLst>
              <a:ext uri="{FF2B5EF4-FFF2-40B4-BE49-F238E27FC236}">
                <a16:creationId xmlns:a16="http://schemas.microsoft.com/office/drawing/2014/main" id="{EE490017-63FD-46C0-BBA3-F27668F01168}"/>
              </a:ext>
            </a:extLst>
          </p:cNvPr>
          <p:cNvSpPr txBox="1"/>
          <p:nvPr/>
        </p:nvSpPr>
        <p:spPr>
          <a:xfrm>
            <a:off x="7263433" y="2385315"/>
            <a:ext cx="4527968" cy="1692771"/>
          </a:xfrm>
          <a:prstGeom prst="rect">
            <a:avLst/>
          </a:prstGeom>
          <a:noFill/>
        </p:spPr>
        <p:txBody>
          <a:bodyPr wrap="square" lIns="0" tIns="0" rIns="0" bIns="0" rtlCol="0">
            <a:spAutoFit/>
          </a:bodyPr>
          <a:lstStyle/>
          <a:p>
            <a:pPr marL="285750" indent="-285750">
              <a:buFont typeface="Arial" panose="020B0604020202020204" pitchFamily="34" charset="0"/>
              <a:buChar char="•"/>
            </a:pPr>
            <a:r>
              <a:rPr lang="fr-FR" sz="1600" dirty="0">
                <a:solidFill>
                  <a:schemeClr val="bg1"/>
                </a:solidFill>
              </a:rPr>
              <a:t>5mas =&gt; 19m =&gt; 4.13</a:t>
            </a:r>
            <a:r>
              <a:rPr lang="fr-FR" sz="1600" baseline="30000" dirty="0">
                <a:solidFill>
                  <a:schemeClr val="bg1"/>
                </a:solidFill>
              </a:rPr>
              <a:t>e-7 </a:t>
            </a:r>
            <a:r>
              <a:rPr lang="fr-FR" sz="1600" dirty="0">
                <a:solidFill>
                  <a:schemeClr val="bg1"/>
                </a:solidFill>
              </a:rPr>
              <a:t>cycles/rad</a:t>
            </a:r>
          </a:p>
          <a:p>
            <a:pPr marL="285750" indent="-285750">
              <a:buFont typeface="Arial" panose="020B0604020202020204" pitchFamily="34" charset="0"/>
              <a:buChar char="•"/>
            </a:pPr>
            <a:r>
              <a:rPr lang="fr-FR" sz="1600" dirty="0">
                <a:solidFill>
                  <a:schemeClr val="bg1"/>
                </a:solidFill>
              </a:rPr>
              <a:t>10mas =&gt; 9.5m =&gt; 2.06</a:t>
            </a:r>
            <a:r>
              <a:rPr lang="fr-FR" sz="1600" baseline="30000" dirty="0">
                <a:solidFill>
                  <a:schemeClr val="bg1"/>
                </a:solidFill>
              </a:rPr>
              <a:t>e-7 </a:t>
            </a:r>
            <a:r>
              <a:rPr lang="fr-FR" sz="1600" dirty="0">
                <a:solidFill>
                  <a:schemeClr val="bg1"/>
                </a:solidFill>
              </a:rPr>
              <a:t>cycles/rad</a:t>
            </a:r>
          </a:p>
          <a:p>
            <a:r>
              <a:rPr lang="en-US" sz="1600" dirty="0">
                <a:solidFill>
                  <a:schemeClr val="bg1"/>
                </a:solidFill>
              </a:rPr>
              <a:t>The modulation period is equal to the inverse of the binary separation.</a:t>
            </a:r>
          </a:p>
          <a:p>
            <a:pPr algn="ctr"/>
            <a:r>
              <a:rPr lang="en-US" sz="1600" dirty="0">
                <a:solidFill>
                  <a:schemeClr val="bg1"/>
                </a:solidFill>
              </a:rPr>
              <a:t>1 mas = 4.84</a:t>
            </a:r>
            <a:r>
              <a:rPr lang="en-US" sz="1600" baseline="30000" dirty="0">
                <a:solidFill>
                  <a:schemeClr val="bg1"/>
                </a:solidFill>
              </a:rPr>
              <a:t>e-9</a:t>
            </a:r>
            <a:r>
              <a:rPr lang="en-US" sz="1600" dirty="0">
                <a:solidFill>
                  <a:schemeClr val="bg1"/>
                </a:solidFill>
              </a:rPr>
              <a:t> rad</a:t>
            </a:r>
          </a:p>
          <a:p>
            <a:pPr algn="ctr"/>
            <a:r>
              <a:rPr lang="fr-FR" sz="1600" dirty="0">
                <a:solidFill>
                  <a:schemeClr val="bg1"/>
                </a:solidFill>
              </a:rPr>
              <a:t>4.13</a:t>
            </a:r>
            <a:r>
              <a:rPr lang="fr-FR" sz="1600" baseline="30000" dirty="0">
                <a:solidFill>
                  <a:schemeClr val="bg1"/>
                </a:solidFill>
              </a:rPr>
              <a:t>e-7 </a:t>
            </a:r>
            <a:r>
              <a:rPr lang="fr-FR" sz="1600" dirty="0">
                <a:solidFill>
                  <a:schemeClr val="bg1"/>
                </a:solidFill>
              </a:rPr>
              <a:t>= 1/5 mas               2.06</a:t>
            </a:r>
            <a:r>
              <a:rPr lang="fr-FR" sz="1600" baseline="30000" dirty="0">
                <a:solidFill>
                  <a:schemeClr val="bg1"/>
                </a:solidFill>
              </a:rPr>
              <a:t>e-7 </a:t>
            </a:r>
            <a:r>
              <a:rPr lang="fr-FR" sz="1600" dirty="0">
                <a:solidFill>
                  <a:schemeClr val="bg1"/>
                </a:solidFill>
              </a:rPr>
              <a:t>= 1/10 mas</a:t>
            </a:r>
            <a:endParaRPr lang="en-US" sz="1600" dirty="0">
              <a:solidFill>
                <a:schemeClr val="bg1"/>
              </a:solidFill>
            </a:endParaRPr>
          </a:p>
          <a:p>
            <a:endParaRPr lang="en-US" sz="1400" dirty="0">
              <a:solidFill>
                <a:schemeClr val="bg1"/>
              </a:solidFill>
            </a:endParaRPr>
          </a:p>
        </p:txBody>
      </p:sp>
      <p:sp>
        <p:nvSpPr>
          <p:cNvPr id="44" name="ZoneTexte 43">
            <a:extLst>
              <a:ext uri="{FF2B5EF4-FFF2-40B4-BE49-F238E27FC236}">
                <a16:creationId xmlns:a16="http://schemas.microsoft.com/office/drawing/2014/main" id="{9FFE1DB2-AA9D-4437-81D5-063884FA0E19}"/>
              </a:ext>
            </a:extLst>
          </p:cNvPr>
          <p:cNvSpPr txBox="1"/>
          <p:nvPr/>
        </p:nvSpPr>
        <p:spPr>
          <a:xfrm>
            <a:off x="7212582" y="4062334"/>
            <a:ext cx="4527968" cy="984885"/>
          </a:xfrm>
          <a:prstGeom prst="rect">
            <a:avLst/>
          </a:prstGeom>
          <a:noFill/>
        </p:spPr>
        <p:txBody>
          <a:bodyPr wrap="square" lIns="0" tIns="0" rIns="0" bIns="0" rtlCol="0">
            <a:spAutoFit/>
          </a:bodyPr>
          <a:lstStyle/>
          <a:p>
            <a:pPr algn="just"/>
            <a:r>
              <a:rPr lang="en-US" sz="1600" dirty="0">
                <a:solidFill>
                  <a:schemeClr val="bg1"/>
                </a:solidFill>
              </a:rPr>
              <a:t>There is no modulation anymore as the baseline samples perpendicular to the binary direction.</a:t>
            </a:r>
          </a:p>
          <a:p>
            <a:r>
              <a:rPr lang="en-US" sz="1600" dirty="0">
                <a:solidFill>
                  <a:schemeClr val="bg1"/>
                </a:solidFill>
              </a:rPr>
              <a:t>V = 1 as the interferometer ``sees” an unresolved object in the baselines orientation.</a:t>
            </a:r>
          </a:p>
        </p:txBody>
      </p:sp>
      <p:sp>
        <p:nvSpPr>
          <p:cNvPr id="45" name="ZoneTexte 44">
            <a:extLst>
              <a:ext uri="{FF2B5EF4-FFF2-40B4-BE49-F238E27FC236}">
                <a16:creationId xmlns:a16="http://schemas.microsoft.com/office/drawing/2014/main" id="{2AFABCA1-12D2-4ED6-9A4C-CCD51F9F0CD5}"/>
              </a:ext>
            </a:extLst>
          </p:cNvPr>
          <p:cNvSpPr txBox="1"/>
          <p:nvPr/>
        </p:nvSpPr>
        <p:spPr>
          <a:xfrm>
            <a:off x="7212582" y="5170677"/>
            <a:ext cx="4527968" cy="492443"/>
          </a:xfrm>
          <a:prstGeom prst="rect">
            <a:avLst/>
          </a:prstGeom>
          <a:noFill/>
        </p:spPr>
        <p:txBody>
          <a:bodyPr wrap="square" lIns="0" tIns="0" rIns="0" bIns="0" rtlCol="0">
            <a:spAutoFit/>
          </a:bodyPr>
          <a:lstStyle/>
          <a:p>
            <a:pPr algn="just"/>
            <a:r>
              <a:rPr lang="fr-FR" sz="1600" dirty="0">
                <a:solidFill>
                  <a:schemeClr val="bg1"/>
                </a:solidFill>
              </a:rPr>
              <a:t>The </a:t>
            </a:r>
            <a:r>
              <a:rPr lang="fr-FR" sz="1600" dirty="0" err="1">
                <a:solidFill>
                  <a:schemeClr val="bg1"/>
                </a:solidFill>
              </a:rPr>
              <a:t>interferometer</a:t>
            </a:r>
            <a:r>
              <a:rPr lang="fr-FR" sz="1600" dirty="0">
                <a:solidFill>
                  <a:schemeClr val="bg1"/>
                </a:solidFill>
              </a:rPr>
              <a:t> </a:t>
            </a:r>
            <a:r>
              <a:rPr lang="fr-FR" sz="1600" dirty="0" err="1">
                <a:solidFill>
                  <a:schemeClr val="bg1"/>
                </a:solidFill>
              </a:rPr>
              <a:t>samples</a:t>
            </a:r>
            <a:r>
              <a:rPr lang="fr-FR" sz="1600" dirty="0">
                <a:solidFill>
                  <a:schemeClr val="bg1"/>
                </a:solidFill>
              </a:rPr>
              <a:t> the </a:t>
            </a:r>
            <a:r>
              <a:rPr lang="fr-FR" sz="1600" dirty="0" err="1">
                <a:solidFill>
                  <a:schemeClr val="bg1"/>
                </a:solidFill>
              </a:rPr>
              <a:t>projected</a:t>
            </a:r>
            <a:r>
              <a:rPr lang="fr-FR" sz="1600" dirty="0">
                <a:solidFill>
                  <a:schemeClr val="bg1"/>
                </a:solidFill>
              </a:rPr>
              <a:t> </a:t>
            </a:r>
            <a:r>
              <a:rPr lang="fr-FR" sz="1600" dirty="0" err="1">
                <a:solidFill>
                  <a:schemeClr val="bg1"/>
                </a:solidFill>
              </a:rPr>
              <a:t>separation</a:t>
            </a:r>
            <a:r>
              <a:rPr lang="fr-FR" sz="1600" dirty="0">
                <a:solidFill>
                  <a:schemeClr val="bg1"/>
                </a:solidFill>
              </a:rPr>
              <a:t> of the </a:t>
            </a:r>
            <a:r>
              <a:rPr lang="fr-FR" sz="1600" dirty="0" err="1">
                <a:solidFill>
                  <a:schemeClr val="bg1"/>
                </a:solidFill>
              </a:rPr>
              <a:t>binary</a:t>
            </a:r>
            <a:r>
              <a:rPr lang="fr-FR" sz="1600" dirty="0">
                <a:solidFill>
                  <a:schemeClr val="bg1"/>
                </a:solidFill>
              </a:rPr>
              <a:t> </a:t>
            </a:r>
            <a:r>
              <a:rPr lang="fr-FR" sz="1600" dirty="0" err="1">
                <a:solidFill>
                  <a:schemeClr val="bg1"/>
                </a:solidFill>
              </a:rPr>
              <a:t>along</a:t>
            </a:r>
            <a:r>
              <a:rPr lang="fr-FR" sz="1600" dirty="0">
                <a:solidFill>
                  <a:schemeClr val="bg1"/>
                </a:solidFill>
              </a:rPr>
              <a:t> the </a:t>
            </a:r>
            <a:r>
              <a:rPr lang="fr-FR" sz="1600" dirty="0" err="1">
                <a:solidFill>
                  <a:schemeClr val="bg1"/>
                </a:solidFill>
              </a:rPr>
              <a:t>baseline</a:t>
            </a:r>
            <a:r>
              <a:rPr lang="fr-FR" sz="1600" dirty="0">
                <a:solidFill>
                  <a:schemeClr val="bg1"/>
                </a:solidFill>
              </a:rPr>
              <a:t> orientation</a:t>
            </a:r>
            <a:endParaRPr lang="en-US" sz="1600" dirty="0">
              <a:solidFill>
                <a:schemeClr val="bg1"/>
              </a:solidFill>
            </a:endParaRPr>
          </a:p>
        </p:txBody>
      </p:sp>
      <p:sp>
        <p:nvSpPr>
          <p:cNvPr id="46" name="Rectangle 45">
            <a:extLst>
              <a:ext uri="{FF2B5EF4-FFF2-40B4-BE49-F238E27FC236}">
                <a16:creationId xmlns:a16="http://schemas.microsoft.com/office/drawing/2014/main" id="{26ECC8AB-B56E-4C9F-B835-F5A6E1411CE3}"/>
              </a:ext>
            </a:extLst>
          </p:cNvPr>
          <p:cNvSpPr/>
          <p:nvPr/>
        </p:nvSpPr>
        <p:spPr>
          <a:xfrm>
            <a:off x="129597" y="5666623"/>
            <a:ext cx="6123270" cy="30327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Rectangle 46">
            <a:extLst>
              <a:ext uri="{FF2B5EF4-FFF2-40B4-BE49-F238E27FC236}">
                <a16:creationId xmlns:a16="http://schemas.microsoft.com/office/drawing/2014/main" id="{FAC30D4F-E53A-470F-A162-3E4EC12D262C}"/>
              </a:ext>
            </a:extLst>
          </p:cNvPr>
          <p:cNvSpPr/>
          <p:nvPr/>
        </p:nvSpPr>
        <p:spPr>
          <a:xfrm>
            <a:off x="7161738" y="5796416"/>
            <a:ext cx="4629665" cy="965388"/>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8" name="Connecteur droit 47">
            <a:extLst>
              <a:ext uri="{FF2B5EF4-FFF2-40B4-BE49-F238E27FC236}">
                <a16:creationId xmlns:a16="http://schemas.microsoft.com/office/drawing/2014/main" id="{D02B4801-8921-44D2-AF28-8D6CED801135}"/>
              </a:ext>
            </a:extLst>
          </p:cNvPr>
          <p:cNvCxnSpPr>
            <a:cxnSpLocks/>
            <a:stCxn id="46" idx="3"/>
            <a:endCxn id="47" idx="1"/>
          </p:cNvCxnSpPr>
          <p:nvPr/>
        </p:nvCxnSpPr>
        <p:spPr>
          <a:xfrm>
            <a:off x="6252867" y="5818258"/>
            <a:ext cx="908871" cy="460852"/>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49" name="ZoneTexte 48">
            <a:extLst>
              <a:ext uri="{FF2B5EF4-FFF2-40B4-BE49-F238E27FC236}">
                <a16:creationId xmlns:a16="http://schemas.microsoft.com/office/drawing/2014/main" id="{DDE2606C-B484-4091-A260-CEFDE32E1D07}"/>
              </a:ext>
            </a:extLst>
          </p:cNvPr>
          <p:cNvSpPr txBox="1"/>
          <p:nvPr/>
        </p:nvSpPr>
        <p:spPr>
          <a:xfrm>
            <a:off x="7212582" y="5776919"/>
            <a:ext cx="4527968" cy="984885"/>
          </a:xfrm>
          <a:prstGeom prst="rect">
            <a:avLst/>
          </a:prstGeom>
          <a:noFill/>
        </p:spPr>
        <p:txBody>
          <a:bodyPr wrap="square" lIns="0" tIns="0" rIns="0" bIns="0" rtlCol="0">
            <a:spAutoFit/>
          </a:bodyPr>
          <a:lstStyle/>
          <a:p>
            <a:pPr algn="just"/>
            <a:r>
              <a:rPr lang="en-US" sz="1600" dirty="0">
                <a:solidFill>
                  <a:schemeClr val="bg1"/>
                </a:solidFill>
              </a:rPr>
              <a:t>It is a convolution of two distributions in the image plane, so in the Fourier plane it amounts to a </a:t>
            </a:r>
            <a:r>
              <a:rPr lang="en-US" sz="1600" dirty="0" err="1">
                <a:solidFill>
                  <a:schemeClr val="bg1"/>
                </a:solidFill>
              </a:rPr>
              <a:t>mutiplication</a:t>
            </a:r>
            <a:r>
              <a:rPr lang="en-US" sz="1600" dirty="0">
                <a:solidFill>
                  <a:schemeClr val="bg1"/>
                </a:solidFill>
              </a:rPr>
              <a:t> of the binary pattern with the FT of a disk, i.e., a Bessel function</a:t>
            </a:r>
          </a:p>
        </p:txBody>
      </p:sp>
      <mc:AlternateContent xmlns:mc="http://schemas.openxmlformats.org/markup-compatibility/2006" xmlns:a14="http://schemas.microsoft.com/office/drawing/2010/main">
        <mc:Choice Requires="a14">
          <p:sp>
            <p:nvSpPr>
              <p:cNvPr id="8" name="ZoneTexte 7">
                <a:extLst>
                  <a:ext uri="{FF2B5EF4-FFF2-40B4-BE49-F238E27FC236}">
                    <a16:creationId xmlns:a16="http://schemas.microsoft.com/office/drawing/2014/main" id="{8D4065DD-D261-46BA-A48A-42FBC1D7A9F6}"/>
                  </a:ext>
                </a:extLst>
              </p:cNvPr>
              <p:cNvSpPr txBox="1"/>
              <p:nvPr/>
            </p:nvSpPr>
            <p:spPr>
              <a:xfrm>
                <a:off x="9142085" y="1743090"/>
                <a:ext cx="668966" cy="393121"/>
              </a:xfrm>
              <a:prstGeom prst="rect">
                <a:avLst/>
              </a:prstGeom>
              <a:noFill/>
            </p:spPr>
            <p:txBody>
              <a:bodyPr wrap="none" lIns="0" tIns="0" rIns="0" bIns="0" rtlCol="0">
                <a:spAutoFit/>
              </a:bodyPr>
              <a:lstStyle/>
              <a:p>
                <a:r>
                  <a:rPr lang="en-US" dirty="0">
                    <a:solidFill>
                      <a:schemeClr val="bg1"/>
                    </a:solidFill>
                  </a:rPr>
                  <a:t>A = </a:t>
                </a:r>
                <a14:m>
                  <m:oMath xmlns:m="http://schemas.openxmlformats.org/officeDocument/2006/math">
                    <m:f>
                      <m:fPr>
                        <m:ctrlPr>
                          <a:rPr lang="en-US" i="1" smtClean="0">
                            <a:solidFill>
                              <a:schemeClr val="bg1"/>
                            </a:solidFill>
                            <a:latin typeface="Cambria Math" panose="02040503050406030204" pitchFamily="18" charset="0"/>
                          </a:rPr>
                        </m:ctrlPr>
                      </m:fPr>
                      <m:num>
                        <m:r>
                          <a:rPr lang="fr-FR" b="0" i="1" smtClean="0">
                            <a:solidFill>
                              <a:schemeClr val="bg1"/>
                            </a:solidFill>
                            <a:latin typeface="Cambria Math" panose="02040503050406030204" pitchFamily="18" charset="0"/>
                          </a:rPr>
                          <m:t>2</m:t>
                        </m:r>
                        <m:r>
                          <a:rPr lang="fr-FR" b="0" i="1" smtClean="0">
                            <a:solidFill>
                              <a:schemeClr val="bg1"/>
                            </a:solidFill>
                            <a:latin typeface="Cambria Math" panose="02040503050406030204" pitchFamily="18" charset="0"/>
                          </a:rPr>
                          <m:t>𝑟</m:t>
                        </m:r>
                      </m:num>
                      <m:den>
                        <m:r>
                          <a:rPr lang="fr-FR" b="0" i="1" smtClean="0">
                            <a:solidFill>
                              <a:schemeClr val="bg1"/>
                            </a:solidFill>
                            <a:latin typeface="Cambria Math" panose="02040503050406030204" pitchFamily="18" charset="0"/>
                          </a:rPr>
                          <m:t>1+</m:t>
                        </m:r>
                        <m:r>
                          <a:rPr lang="fr-FR" b="0" i="1" smtClean="0">
                            <a:solidFill>
                              <a:schemeClr val="bg1"/>
                            </a:solidFill>
                            <a:latin typeface="Cambria Math" panose="02040503050406030204" pitchFamily="18" charset="0"/>
                          </a:rPr>
                          <m:t>𝑟</m:t>
                        </m:r>
                      </m:den>
                    </m:f>
                  </m:oMath>
                </a14:m>
                <a:endParaRPr lang="en-US" dirty="0"/>
              </a:p>
            </p:txBody>
          </p:sp>
        </mc:Choice>
        <mc:Fallback xmlns="">
          <p:sp>
            <p:nvSpPr>
              <p:cNvPr id="8" name="ZoneTexte 7">
                <a:extLst>
                  <a:ext uri="{FF2B5EF4-FFF2-40B4-BE49-F238E27FC236}">
                    <a16:creationId xmlns:a16="http://schemas.microsoft.com/office/drawing/2014/main" id="{8D4065DD-D261-46BA-A48A-42FBC1D7A9F6}"/>
                  </a:ext>
                </a:extLst>
              </p:cNvPr>
              <p:cNvSpPr txBox="1">
                <a:spLocks noRot="1" noChangeAspect="1" noMove="1" noResize="1" noEditPoints="1" noAdjustHandles="1" noChangeArrowheads="1" noChangeShapeType="1" noTextEdit="1"/>
              </p:cNvSpPr>
              <p:nvPr/>
            </p:nvSpPr>
            <p:spPr>
              <a:xfrm>
                <a:off x="9142085" y="1743090"/>
                <a:ext cx="668966" cy="393121"/>
              </a:xfrm>
              <a:prstGeom prst="rect">
                <a:avLst/>
              </a:prstGeom>
              <a:blipFill>
                <a:blip r:embed="rId3"/>
                <a:stretch>
                  <a:fillRect l="-22018" t="-4688" r="-6422" b="-21875"/>
                </a:stretch>
              </a:blipFill>
            </p:spPr>
            <p:txBody>
              <a:bodyPr/>
              <a:lstStyle/>
              <a:p>
                <a:r>
                  <a:rPr lang="en-US">
                    <a:noFill/>
                  </a:rPr>
                  <a:t> </a:t>
                </a:r>
              </a:p>
            </p:txBody>
          </p:sp>
        </mc:Fallback>
      </mc:AlternateContent>
    </p:spTree>
    <p:extLst>
      <p:ext uri="{BB962C8B-B14F-4D97-AF65-F5344CB8AC3E}">
        <p14:creationId xmlns:p14="http://schemas.microsoft.com/office/powerpoint/2010/main" val="168386804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9" name="ZoneTexte 8">
            <a:extLst>
              <a:ext uri="{FF2B5EF4-FFF2-40B4-BE49-F238E27FC236}">
                <a16:creationId xmlns:a16="http://schemas.microsoft.com/office/drawing/2014/main" id="{D5580DC0-EE67-478B-9228-FE1C49AE967C}"/>
              </a:ext>
            </a:extLst>
          </p:cNvPr>
          <p:cNvSpPr txBox="1"/>
          <p:nvPr/>
        </p:nvSpPr>
        <p:spPr>
          <a:xfrm>
            <a:off x="0" y="2959331"/>
            <a:ext cx="12191999" cy="1200329"/>
          </a:xfrm>
          <a:prstGeom prst="rect">
            <a:avLst/>
          </a:prstGeom>
          <a:noFill/>
        </p:spPr>
        <p:txBody>
          <a:bodyPr wrap="square" rtlCol="0">
            <a:spAutoFit/>
          </a:bodyPr>
          <a:lstStyle/>
          <a:p>
            <a:pPr algn="ctr"/>
            <a:r>
              <a:rPr lang="fr-FR" sz="7200" dirty="0">
                <a:solidFill>
                  <a:schemeClr val="bg1"/>
                </a:solidFill>
              </a:rPr>
              <a:t>5.3 Home made </a:t>
            </a:r>
            <a:r>
              <a:rPr lang="fr-FR" sz="7200" dirty="0" err="1">
                <a:solidFill>
                  <a:schemeClr val="bg1"/>
                </a:solidFill>
              </a:rPr>
              <a:t>Models</a:t>
            </a:r>
            <a:endParaRPr lang="en-US" sz="7200" dirty="0">
              <a:solidFill>
                <a:schemeClr val="bg1"/>
              </a:solidFill>
            </a:endParaRPr>
          </a:p>
        </p:txBody>
      </p:sp>
    </p:spTree>
    <p:extLst>
      <p:ext uri="{BB962C8B-B14F-4D97-AF65-F5344CB8AC3E}">
        <p14:creationId xmlns:p14="http://schemas.microsoft.com/office/powerpoint/2010/main" val="22424209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pic>
        <p:nvPicPr>
          <p:cNvPr id="3" name="Image 2">
            <a:extLst>
              <a:ext uri="{FF2B5EF4-FFF2-40B4-BE49-F238E27FC236}">
                <a16:creationId xmlns:a16="http://schemas.microsoft.com/office/drawing/2014/main" id="{FD82AF1C-655C-4E5F-956F-1DEA83CD6AED}"/>
              </a:ext>
            </a:extLst>
          </p:cNvPr>
          <p:cNvPicPr>
            <a:picLocks noChangeAspect="1"/>
          </p:cNvPicPr>
          <p:nvPr/>
        </p:nvPicPr>
        <p:blipFill>
          <a:blip r:embed="rId2"/>
          <a:stretch>
            <a:fillRect/>
          </a:stretch>
        </p:blipFill>
        <p:spPr>
          <a:xfrm>
            <a:off x="129599" y="775433"/>
            <a:ext cx="6478512" cy="5324578"/>
          </a:xfrm>
          <a:prstGeom prst="rect">
            <a:avLst/>
          </a:prstGeom>
        </p:spPr>
      </p:pic>
      <p:sp>
        <p:nvSpPr>
          <p:cNvPr id="21" name="Rectangle 20">
            <a:extLst>
              <a:ext uri="{FF2B5EF4-FFF2-40B4-BE49-F238E27FC236}">
                <a16:creationId xmlns:a16="http://schemas.microsoft.com/office/drawing/2014/main" id="{F7F4C365-0401-48F4-9B39-3DF7AF15AF3F}"/>
              </a:ext>
            </a:extLst>
          </p:cNvPr>
          <p:cNvSpPr/>
          <p:nvPr/>
        </p:nvSpPr>
        <p:spPr>
          <a:xfrm>
            <a:off x="237883" y="3161994"/>
            <a:ext cx="3876918" cy="30896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 name="Image 70">
            <a:extLst>
              <a:ext uri="{FF2B5EF4-FFF2-40B4-BE49-F238E27FC236}">
                <a16:creationId xmlns:a16="http://schemas.microsoft.com/office/drawing/2014/main" id="{0DFF682E-52A9-45E0-BB5B-33B4F7156FED}"/>
              </a:ext>
            </a:extLst>
          </p:cNvPr>
          <p:cNvPicPr>
            <a:picLocks noChangeAspect="1"/>
          </p:cNvPicPr>
          <p:nvPr/>
        </p:nvPicPr>
        <p:blipFill>
          <a:blip r:embed="rId3"/>
          <a:stretch>
            <a:fillRect/>
          </a:stretch>
        </p:blipFill>
        <p:spPr>
          <a:xfrm>
            <a:off x="7212587" y="2102548"/>
            <a:ext cx="4549957" cy="4590478"/>
          </a:xfrm>
          <a:prstGeom prst="rect">
            <a:avLst/>
          </a:prstGeom>
        </p:spPr>
      </p:pic>
      <p:sp>
        <p:nvSpPr>
          <p:cNvPr id="73" name="Ellipse 72">
            <a:extLst>
              <a:ext uri="{FF2B5EF4-FFF2-40B4-BE49-F238E27FC236}">
                <a16:creationId xmlns:a16="http://schemas.microsoft.com/office/drawing/2014/main" id="{7E4E91A2-8F53-48F5-AF1E-921405992A61}"/>
              </a:ext>
            </a:extLst>
          </p:cNvPr>
          <p:cNvSpPr/>
          <p:nvPr/>
        </p:nvSpPr>
        <p:spPr>
          <a:xfrm>
            <a:off x="10845209" y="4880344"/>
            <a:ext cx="776177" cy="659219"/>
          </a:xfrm>
          <a:prstGeom prst="ellipse">
            <a:avLst/>
          </a:prstGeom>
          <a:solidFill>
            <a:srgbClr val="FF0000">
              <a:alpha val="5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89240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pic>
        <p:nvPicPr>
          <p:cNvPr id="3" name="Image 2">
            <a:extLst>
              <a:ext uri="{FF2B5EF4-FFF2-40B4-BE49-F238E27FC236}">
                <a16:creationId xmlns:a16="http://schemas.microsoft.com/office/drawing/2014/main" id="{FD82AF1C-655C-4E5F-956F-1DEA83CD6AED}"/>
              </a:ext>
            </a:extLst>
          </p:cNvPr>
          <p:cNvPicPr>
            <a:picLocks noChangeAspect="1"/>
          </p:cNvPicPr>
          <p:nvPr/>
        </p:nvPicPr>
        <p:blipFill>
          <a:blip r:embed="rId2"/>
          <a:stretch>
            <a:fillRect/>
          </a:stretch>
        </p:blipFill>
        <p:spPr>
          <a:xfrm>
            <a:off x="129599" y="775433"/>
            <a:ext cx="6478512" cy="5324578"/>
          </a:xfrm>
          <a:prstGeom prst="rect">
            <a:avLst/>
          </a:prstGeom>
        </p:spPr>
      </p:pic>
      <p:sp>
        <p:nvSpPr>
          <p:cNvPr id="21" name="Rectangle 20">
            <a:extLst>
              <a:ext uri="{FF2B5EF4-FFF2-40B4-BE49-F238E27FC236}">
                <a16:creationId xmlns:a16="http://schemas.microsoft.com/office/drawing/2014/main" id="{F7F4C365-0401-48F4-9B39-3DF7AF15AF3F}"/>
              </a:ext>
            </a:extLst>
          </p:cNvPr>
          <p:cNvSpPr/>
          <p:nvPr/>
        </p:nvSpPr>
        <p:spPr>
          <a:xfrm>
            <a:off x="237883" y="3161994"/>
            <a:ext cx="3876918" cy="30896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0DC0A862-F39E-493E-B938-AFE3EDBB7540}"/>
              </a:ext>
            </a:extLst>
          </p:cNvPr>
          <p:cNvSpPr/>
          <p:nvPr/>
        </p:nvSpPr>
        <p:spPr>
          <a:xfrm>
            <a:off x="7161739" y="703952"/>
            <a:ext cx="4629665" cy="369333"/>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Connecteur droit 28">
            <a:extLst>
              <a:ext uri="{FF2B5EF4-FFF2-40B4-BE49-F238E27FC236}">
                <a16:creationId xmlns:a16="http://schemas.microsoft.com/office/drawing/2014/main" id="{6B9B1F46-33A6-42EF-BD98-CB5EE33C315E}"/>
              </a:ext>
            </a:extLst>
          </p:cNvPr>
          <p:cNvCxnSpPr>
            <a:cxnSpLocks/>
            <a:stCxn id="21" idx="3"/>
            <a:endCxn id="28" idx="1"/>
          </p:cNvCxnSpPr>
          <p:nvPr/>
        </p:nvCxnSpPr>
        <p:spPr>
          <a:xfrm flipV="1">
            <a:off x="4114801" y="888619"/>
            <a:ext cx="3046938" cy="242785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9" name="ZoneTexte 38">
            <a:extLst>
              <a:ext uri="{FF2B5EF4-FFF2-40B4-BE49-F238E27FC236}">
                <a16:creationId xmlns:a16="http://schemas.microsoft.com/office/drawing/2014/main" id="{456520C9-3C53-425E-BACD-040B0E676A6E}"/>
              </a:ext>
            </a:extLst>
          </p:cNvPr>
          <p:cNvSpPr txBox="1"/>
          <p:nvPr/>
        </p:nvSpPr>
        <p:spPr>
          <a:xfrm>
            <a:off x="7212587" y="756583"/>
            <a:ext cx="4527968" cy="246221"/>
          </a:xfrm>
          <a:prstGeom prst="rect">
            <a:avLst/>
          </a:prstGeom>
          <a:noFill/>
        </p:spPr>
        <p:txBody>
          <a:bodyPr wrap="square" lIns="0" tIns="0" rIns="0" bIns="0" rtlCol="0">
            <a:spAutoFit/>
          </a:bodyPr>
          <a:lstStyle/>
          <a:p>
            <a:pPr algn="ctr"/>
            <a:r>
              <a:rPr lang="en-US" sz="1600" dirty="0">
                <a:solidFill>
                  <a:schemeClr val="bg1"/>
                </a:solidFill>
              </a:rPr>
              <a:t>227 mas</a:t>
            </a:r>
          </a:p>
        </p:txBody>
      </p:sp>
      <p:pic>
        <p:nvPicPr>
          <p:cNvPr id="71" name="Image 70">
            <a:extLst>
              <a:ext uri="{FF2B5EF4-FFF2-40B4-BE49-F238E27FC236}">
                <a16:creationId xmlns:a16="http://schemas.microsoft.com/office/drawing/2014/main" id="{0DFF682E-52A9-45E0-BB5B-33B4F7156FED}"/>
              </a:ext>
            </a:extLst>
          </p:cNvPr>
          <p:cNvPicPr>
            <a:picLocks noChangeAspect="1"/>
          </p:cNvPicPr>
          <p:nvPr/>
        </p:nvPicPr>
        <p:blipFill rotWithShape="1">
          <a:blip r:embed="rId3"/>
          <a:srcRect t="28896"/>
          <a:stretch/>
        </p:blipFill>
        <p:spPr>
          <a:xfrm>
            <a:off x="7212587" y="3429000"/>
            <a:ext cx="4549957" cy="3264026"/>
          </a:xfrm>
          <a:prstGeom prst="rect">
            <a:avLst/>
          </a:prstGeom>
        </p:spPr>
      </p:pic>
    </p:spTree>
    <p:extLst>
      <p:ext uri="{BB962C8B-B14F-4D97-AF65-F5344CB8AC3E}">
        <p14:creationId xmlns:p14="http://schemas.microsoft.com/office/powerpoint/2010/main" val="27715465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58D188B6-AEAF-4D51-A250-87182B19668C}"/>
              </a:ext>
            </a:extLst>
          </p:cNvPr>
          <p:cNvPicPr>
            <a:picLocks noChangeAspect="1"/>
          </p:cNvPicPr>
          <p:nvPr/>
        </p:nvPicPr>
        <p:blipFill>
          <a:blip r:embed="rId2"/>
          <a:stretch>
            <a:fillRect/>
          </a:stretch>
        </p:blipFill>
        <p:spPr>
          <a:xfrm>
            <a:off x="0" y="0"/>
            <a:ext cx="12192000" cy="6858000"/>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12" name="Rectangle 11">
            <a:extLst>
              <a:ext uri="{FF2B5EF4-FFF2-40B4-BE49-F238E27FC236}">
                <a16:creationId xmlns:a16="http://schemas.microsoft.com/office/drawing/2014/main" id="{BEEE28A7-4641-4666-8B28-B528166EA535}"/>
              </a:ext>
            </a:extLst>
          </p:cNvPr>
          <p:cNvSpPr/>
          <p:nvPr/>
        </p:nvSpPr>
        <p:spPr>
          <a:xfrm>
            <a:off x="311020" y="2034073"/>
            <a:ext cx="11678817" cy="1147666"/>
          </a:xfrm>
          <a:prstGeom prst="rect">
            <a:avLst/>
          </a:prstGeom>
          <a:solidFill>
            <a:srgbClr val="92D050">
              <a:alpha val="5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4995BFD-95DC-4835-B5A3-831032055104}"/>
              </a:ext>
            </a:extLst>
          </p:cNvPr>
          <p:cNvSpPr/>
          <p:nvPr/>
        </p:nvSpPr>
        <p:spPr>
          <a:xfrm>
            <a:off x="311020" y="3184435"/>
            <a:ext cx="11678817" cy="338555"/>
          </a:xfrm>
          <a:prstGeom prst="rect">
            <a:avLst/>
          </a:prstGeom>
          <a:solidFill>
            <a:srgbClr val="FF0000">
              <a:alpha val="5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42408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pic>
        <p:nvPicPr>
          <p:cNvPr id="3" name="Image 2">
            <a:extLst>
              <a:ext uri="{FF2B5EF4-FFF2-40B4-BE49-F238E27FC236}">
                <a16:creationId xmlns:a16="http://schemas.microsoft.com/office/drawing/2014/main" id="{FD82AF1C-655C-4E5F-956F-1DEA83CD6AED}"/>
              </a:ext>
            </a:extLst>
          </p:cNvPr>
          <p:cNvPicPr>
            <a:picLocks noChangeAspect="1"/>
          </p:cNvPicPr>
          <p:nvPr/>
        </p:nvPicPr>
        <p:blipFill>
          <a:blip r:embed="rId2"/>
          <a:stretch>
            <a:fillRect/>
          </a:stretch>
        </p:blipFill>
        <p:spPr>
          <a:xfrm>
            <a:off x="129599" y="775433"/>
            <a:ext cx="6478512" cy="5324578"/>
          </a:xfrm>
          <a:prstGeom prst="rect">
            <a:avLst/>
          </a:prstGeom>
        </p:spPr>
      </p:pic>
      <p:sp>
        <p:nvSpPr>
          <p:cNvPr id="21" name="Rectangle 20">
            <a:extLst>
              <a:ext uri="{FF2B5EF4-FFF2-40B4-BE49-F238E27FC236}">
                <a16:creationId xmlns:a16="http://schemas.microsoft.com/office/drawing/2014/main" id="{F7F4C365-0401-48F4-9B39-3DF7AF15AF3F}"/>
              </a:ext>
            </a:extLst>
          </p:cNvPr>
          <p:cNvSpPr/>
          <p:nvPr/>
        </p:nvSpPr>
        <p:spPr>
          <a:xfrm>
            <a:off x="237883" y="3161994"/>
            <a:ext cx="3876918" cy="30896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DBECE980-2322-4027-88DE-ACC1BFEEA292}"/>
              </a:ext>
            </a:extLst>
          </p:cNvPr>
          <p:cNvSpPr/>
          <p:nvPr/>
        </p:nvSpPr>
        <p:spPr>
          <a:xfrm>
            <a:off x="237882" y="3657812"/>
            <a:ext cx="4418340" cy="32245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0DC0A862-F39E-493E-B938-AFE3EDBB7540}"/>
              </a:ext>
            </a:extLst>
          </p:cNvPr>
          <p:cNvSpPr/>
          <p:nvPr/>
        </p:nvSpPr>
        <p:spPr>
          <a:xfrm>
            <a:off x="7161739" y="703952"/>
            <a:ext cx="4629665" cy="369333"/>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Connecteur droit 28">
            <a:extLst>
              <a:ext uri="{FF2B5EF4-FFF2-40B4-BE49-F238E27FC236}">
                <a16:creationId xmlns:a16="http://schemas.microsoft.com/office/drawing/2014/main" id="{6B9B1F46-33A6-42EF-BD98-CB5EE33C315E}"/>
              </a:ext>
            </a:extLst>
          </p:cNvPr>
          <p:cNvCxnSpPr>
            <a:cxnSpLocks/>
            <a:stCxn id="21" idx="3"/>
            <a:endCxn id="28" idx="1"/>
          </p:cNvCxnSpPr>
          <p:nvPr/>
        </p:nvCxnSpPr>
        <p:spPr>
          <a:xfrm flipV="1">
            <a:off x="4114801" y="888619"/>
            <a:ext cx="3046938" cy="242785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34E700D9-FEFF-479E-BEAF-7097A1935752}"/>
              </a:ext>
            </a:extLst>
          </p:cNvPr>
          <p:cNvSpPr/>
          <p:nvPr/>
        </p:nvSpPr>
        <p:spPr>
          <a:xfrm>
            <a:off x="7161741" y="1318400"/>
            <a:ext cx="4629665" cy="108150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Connecteur droit 30">
            <a:extLst>
              <a:ext uri="{FF2B5EF4-FFF2-40B4-BE49-F238E27FC236}">
                <a16:creationId xmlns:a16="http://schemas.microsoft.com/office/drawing/2014/main" id="{33771083-BD4F-4EBF-8DDB-4CEE2CF497B6}"/>
              </a:ext>
            </a:extLst>
          </p:cNvPr>
          <p:cNvCxnSpPr>
            <a:cxnSpLocks/>
            <a:stCxn id="22" idx="3"/>
            <a:endCxn id="30" idx="1"/>
          </p:cNvCxnSpPr>
          <p:nvPr/>
        </p:nvCxnSpPr>
        <p:spPr>
          <a:xfrm flipV="1">
            <a:off x="4656222" y="1859153"/>
            <a:ext cx="2505519" cy="195988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9" name="ZoneTexte 38">
            <a:extLst>
              <a:ext uri="{FF2B5EF4-FFF2-40B4-BE49-F238E27FC236}">
                <a16:creationId xmlns:a16="http://schemas.microsoft.com/office/drawing/2014/main" id="{456520C9-3C53-425E-BACD-040B0E676A6E}"/>
              </a:ext>
            </a:extLst>
          </p:cNvPr>
          <p:cNvSpPr txBox="1"/>
          <p:nvPr/>
        </p:nvSpPr>
        <p:spPr>
          <a:xfrm>
            <a:off x="7212587" y="756583"/>
            <a:ext cx="4527968" cy="246221"/>
          </a:xfrm>
          <a:prstGeom prst="rect">
            <a:avLst/>
          </a:prstGeom>
          <a:noFill/>
        </p:spPr>
        <p:txBody>
          <a:bodyPr wrap="square" lIns="0" tIns="0" rIns="0" bIns="0" rtlCol="0">
            <a:spAutoFit/>
          </a:bodyPr>
          <a:lstStyle/>
          <a:p>
            <a:pPr algn="ctr"/>
            <a:r>
              <a:rPr lang="en-US" sz="1600" dirty="0">
                <a:solidFill>
                  <a:schemeClr val="bg1"/>
                </a:solidFill>
              </a:rPr>
              <a:t>227 mas</a:t>
            </a:r>
          </a:p>
        </p:txBody>
      </p:sp>
      <p:sp>
        <p:nvSpPr>
          <p:cNvPr id="48" name="ZoneTexte 47">
            <a:extLst>
              <a:ext uri="{FF2B5EF4-FFF2-40B4-BE49-F238E27FC236}">
                <a16:creationId xmlns:a16="http://schemas.microsoft.com/office/drawing/2014/main" id="{37F792F4-A047-4F66-A87A-D145F1B6D825}"/>
              </a:ext>
            </a:extLst>
          </p:cNvPr>
          <p:cNvSpPr txBox="1"/>
          <p:nvPr/>
        </p:nvSpPr>
        <p:spPr>
          <a:xfrm>
            <a:off x="7212587" y="1347645"/>
            <a:ext cx="4527968" cy="984885"/>
          </a:xfrm>
          <a:prstGeom prst="rect">
            <a:avLst/>
          </a:prstGeom>
          <a:noFill/>
        </p:spPr>
        <p:txBody>
          <a:bodyPr wrap="square" lIns="0" tIns="0" rIns="0" bIns="0" rtlCol="0">
            <a:spAutoFit/>
          </a:bodyPr>
          <a:lstStyle/>
          <a:p>
            <a:pPr algn="just"/>
            <a:r>
              <a:rPr lang="en-US" sz="1600" dirty="0">
                <a:solidFill>
                  <a:schemeClr val="bg1"/>
                </a:solidFill>
              </a:rPr>
              <a:t>We see the inner rim of the dusty disk, the disk emission in N band, and some central emission which correspond to the central star. The disk is flattened which is a hint that it is not seen pole-on.</a:t>
            </a:r>
          </a:p>
        </p:txBody>
      </p:sp>
      <p:pic>
        <p:nvPicPr>
          <p:cNvPr id="40" name="Image 39">
            <a:extLst>
              <a:ext uri="{FF2B5EF4-FFF2-40B4-BE49-F238E27FC236}">
                <a16:creationId xmlns:a16="http://schemas.microsoft.com/office/drawing/2014/main" id="{1361E874-603C-4431-82D6-FAE16F8BA189}"/>
              </a:ext>
            </a:extLst>
          </p:cNvPr>
          <p:cNvPicPr>
            <a:picLocks noChangeAspect="1"/>
          </p:cNvPicPr>
          <p:nvPr/>
        </p:nvPicPr>
        <p:blipFill rotWithShape="1">
          <a:blip r:embed="rId3"/>
          <a:srcRect t="28896"/>
          <a:stretch/>
        </p:blipFill>
        <p:spPr>
          <a:xfrm>
            <a:off x="7212587" y="3429000"/>
            <a:ext cx="4549957" cy="3264026"/>
          </a:xfrm>
          <a:prstGeom prst="rect">
            <a:avLst/>
          </a:prstGeom>
        </p:spPr>
      </p:pic>
    </p:spTree>
    <p:extLst>
      <p:ext uri="{BB962C8B-B14F-4D97-AF65-F5344CB8AC3E}">
        <p14:creationId xmlns:p14="http://schemas.microsoft.com/office/powerpoint/2010/main" val="313725384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pic>
        <p:nvPicPr>
          <p:cNvPr id="3" name="Image 2">
            <a:extLst>
              <a:ext uri="{FF2B5EF4-FFF2-40B4-BE49-F238E27FC236}">
                <a16:creationId xmlns:a16="http://schemas.microsoft.com/office/drawing/2014/main" id="{FD82AF1C-655C-4E5F-956F-1DEA83CD6AED}"/>
              </a:ext>
            </a:extLst>
          </p:cNvPr>
          <p:cNvPicPr>
            <a:picLocks noChangeAspect="1"/>
          </p:cNvPicPr>
          <p:nvPr/>
        </p:nvPicPr>
        <p:blipFill>
          <a:blip r:embed="rId2"/>
          <a:stretch>
            <a:fillRect/>
          </a:stretch>
        </p:blipFill>
        <p:spPr>
          <a:xfrm>
            <a:off x="129599" y="775433"/>
            <a:ext cx="6478512" cy="5324578"/>
          </a:xfrm>
          <a:prstGeom prst="rect">
            <a:avLst/>
          </a:prstGeom>
        </p:spPr>
      </p:pic>
      <p:sp>
        <p:nvSpPr>
          <p:cNvPr id="21" name="Rectangle 20">
            <a:extLst>
              <a:ext uri="{FF2B5EF4-FFF2-40B4-BE49-F238E27FC236}">
                <a16:creationId xmlns:a16="http://schemas.microsoft.com/office/drawing/2014/main" id="{F7F4C365-0401-48F4-9B39-3DF7AF15AF3F}"/>
              </a:ext>
            </a:extLst>
          </p:cNvPr>
          <p:cNvSpPr/>
          <p:nvPr/>
        </p:nvSpPr>
        <p:spPr>
          <a:xfrm>
            <a:off x="237883" y="3161994"/>
            <a:ext cx="3876918" cy="30896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DBECE980-2322-4027-88DE-ACC1BFEEA292}"/>
              </a:ext>
            </a:extLst>
          </p:cNvPr>
          <p:cNvSpPr/>
          <p:nvPr/>
        </p:nvSpPr>
        <p:spPr>
          <a:xfrm>
            <a:off x="237882" y="3657812"/>
            <a:ext cx="4418340" cy="32245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776BBE9F-2FE0-4CFC-9C8B-16804F4CA122}"/>
              </a:ext>
            </a:extLst>
          </p:cNvPr>
          <p:cNvSpPr/>
          <p:nvPr/>
        </p:nvSpPr>
        <p:spPr>
          <a:xfrm>
            <a:off x="146658" y="4815588"/>
            <a:ext cx="6093219" cy="28474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0DC0A862-F39E-493E-B938-AFE3EDBB7540}"/>
              </a:ext>
            </a:extLst>
          </p:cNvPr>
          <p:cNvSpPr/>
          <p:nvPr/>
        </p:nvSpPr>
        <p:spPr>
          <a:xfrm>
            <a:off x="7161739" y="703952"/>
            <a:ext cx="4629665" cy="369333"/>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Connecteur droit 28">
            <a:extLst>
              <a:ext uri="{FF2B5EF4-FFF2-40B4-BE49-F238E27FC236}">
                <a16:creationId xmlns:a16="http://schemas.microsoft.com/office/drawing/2014/main" id="{6B9B1F46-33A6-42EF-BD98-CB5EE33C315E}"/>
              </a:ext>
            </a:extLst>
          </p:cNvPr>
          <p:cNvCxnSpPr>
            <a:cxnSpLocks/>
            <a:stCxn id="21" idx="3"/>
            <a:endCxn id="28" idx="1"/>
          </p:cNvCxnSpPr>
          <p:nvPr/>
        </p:nvCxnSpPr>
        <p:spPr>
          <a:xfrm flipV="1">
            <a:off x="4114801" y="888619"/>
            <a:ext cx="3046938" cy="242785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34E700D9-FEFF-479E-BEAF-7097A1935752}"/>
              </a:ext>
            </a:extLst>
          </p:cNvPr>
          <p:cNvSpPr/>
          <p:nvPr/>
        </p:nvSpPr>
        <p:spPr>
          <a:xfrm>
            <a:off x="7161741" y="1318400"/>
            <a:ext cx="4629665" cy="108150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Connecteur droit 30">
            <a:extLst>
              <a:ext uri="{FF2B5EF4-FFF2-40B4-BE49-F238E27FC236}">
                <a16:creationId xmlns:a16="http://schemas.microsoft.com/office/drawing/2014/main" id="{33771083-BD4F-4EBF-8DDB-4CEE2CF497B6}"/>
              </a:ext>
            </a:extLst>
          </p:cNvPr>
          <p:cNvCxnSpPr>
            <a:cxnSpLocks/>
            <a:stCxn id="22" idx="3"/>
            <a:endCxn id="30" idx="1"/>
          </p:cNvCxnSpPr>
          <p:nvPr/>
        </p:nvCxnSpPr>
        <p:spPr>
          <a:xfrm flipV="1">
            <a:off x="4656222" y="1859153"/>
            <a:ext cx="2505519" cy="195988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9" name="ZoneTexte 38">
            <a:extLst>
              <a:ext uri="{FF2B5EF4-FFF2-40B4-BE49-F238E27FC236}">
                <a16:creationId xmlns:a16="http://schemas.microsoft.com/office/drawing/2014/main" id="{456520C9-3C53-425E-BACD-040B0E676A6E}"/>
              </a:ext>
            </a:extLst>
          </p:cNvPr>
          <p:cNvSpPr txBox="1"/>
          <p:nvPr/>
        </p:nvSpPr>
        <p:spPr>
          <a:xfrm>
            <a:off x="7212587" y="756583"/>
            <a:ext cx="4527968" cy="246221"/>
          </a:xfrm>
          <a:prstGeom prst="rect">
            <a:avLst/>
          </a:prstGeom>
          <a:noFill/>
        </p:spPr>
        <p:txBody>
          <a:bodyPr wrap="square" lIns="0" tIns="0" rIns="0" bIns="0" rtlCol="0">
            <a:spAutoFit/>
          </a:bodyPr>
          <a:lstStyle/>
          <a:p>
            <a:pPr algn="ctr"/>
            <a:r>
              <a:rPr lang="en-US" sz="1600" dirty="0">
                <a:solidFill>
                  <a:schemeClr val="bg1"/>
                </a:solidFill>
              </a:rPr>
              <a:t>227 mas</a:t>
            </a:r>
          </a:p>
        </p:txBody>
      </p:sp>
      <p:sp>
        <p:nvSpPr>
          <p:cNvPr id="48" name="ZoneTexte 47">
            <a:extLst>
              <a:ext uri="{FF2B5EF4-FFF2-40B4-BE49-F238E27FC236}">
                <a16:creationId xmlns:a16="http://schemas.microsoft.com/office/drawing/2014/main" id="{37F792F4-A047-4F66-A87A-D145F1B6D825}"/>
              </a:ext>
            </a:extLst>
          </p:cNvPr>
          <p:cNvSpPr txBox="1"/>
          <p:nvPr/>
        </p:nvSpPr>
        <p:spPr>
          <a:xfrm>
            <a:off x="7212587" y="1347645"/>
            <a:ext cx="4527968" cy="984885"/>
          </a:xfrm>
          <a:prstGeom prst="rect">
            <a:avLst/>
          </a:prstGeom>
          <a:noFill/>
        </p:spPr>
        <p:txBody>
          <a:bodyPr wrap="square" lIns="0" tIns="0" rIns="0" bIns="0" rtlCol="0">
            <a:spAutoFit/>
          </a:bodyPr>
          <a:lstStyle/>
          <a:p>
            <a:pPr algn="just"/>
            <a:r>
              <a:rPr lang="en-US" sz="1600" dirty="0">
                <a:solidFill>
                  <a:schemeClr val="bg1"/>
                </a:solidFill>
              </a:rPr>
              <a:t>We see the inner rim of the dusty disk, the disk emission in N band, and some central emission which correspond to the central </a:t>
            </a:r>
            <a:r>
              <a:rPr lang="en-US" sz="1600" dirty="0" err="1">
                <a:solidFill>
                  <a:schemeClr val="bg1"/>
                </a:solidFill>
              </a:rPr>
              <a:t>star.The</a:t>
            </a:r>
            <a:r>
              <a:rPr lang="en-US" sz="1600" dirty="0">
                <a:solidFill>
                  <a:schemeClr val="bg1"/>
                </a:solidFill>
              </a:rPr>
              <a:t> disk is flattened which is a hint that it is not seen pole-on.</a:t>
            </a:r>
          </a:p>
        </p:txBody>
      </p:sp>
    </p:spTree>
    <p:extLst>
      <p:ext uri="{BB962C8B-B14F-4D97-AF65-F5344CB8AC3E}">
        <p14:creationId xmlns:p14="http://schemas.microsoft.com/office/powerpoint/2010/main" val="249472617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D338903E-D4A9-48C3-B009-F7656629823F}"/>
              </a:ext>
            </a:extLst>
          </p:cNvPr>
          <p:cNvPicPr>
            <a:picLocks noChangeAspect="1"/>
          </p:cNvPicPr>
          <p:nvPr/>
        </p:nvPicPr>
        <p:blipFill>
          <a:blip r:embed="rId2"/>
          <a:stretch>
            <a:fillRect/>
          </a:stretch>
        </p:blipFill>
        <p:spPr>
          <a:xfrm>
            <a:off x="0" y="0"/>
            <a:ext cx="12192000" cy="6858000"/>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Tree>
    <p:extLst>
      <p:ext uri="{BB962C8B-B14F-4D97-AF65-F5344CB8AC3E}">
        <p14:creationId xmlns:p14="http://schemas.microsoft.com/office/powerpoint/2010/main" val="217576880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pic>
        <p:nvPicPr>
          <p:cNvPr id="3" name="Image 2">
            <a:extLst>
              <a:ext uri="{FF2B5EF4-FFF2-40B4-BE49-F238E27FC236}">
                <a16:creationId xmlns:a16="http://schemas.microsoft.com/office/drawing/2014/main" id="{FD82AF1C-655C-4E5F-956F-1DEA83CD6AED}"/>
              </a:ext>
            </a:extLst>
          </p:cNvPr>
          <p:cNvPicPr>
            <a:picLocks noChangeAspect="1"/>
          </p:cNvPicPr>
          <p:nvPr/>
        </p:nvPicPr>
        <p:blipFill>
          <a:blip r:embed="rId2"/>
          <a:stretch>
            <a:fillRect/>
          </a:stretch>
        </p:blipFill>
        <p:spPr>
          <a:xfrm>
            <a:off x="129599" y="775433"/>
            <a:ext cx="6478512" cy="5324578"/>
          </a:xfrm>
          <a:prstGeom prst="rect">
            <a:avLst/>
          </a:prstGeom>
        </p:spPr>
      </p:pic>
      <p:sp>
        <p:nvSpPr>
          <p:cNvPr id="21" name="Rectangle 20">
            <a:extLst>
              <a:ext uri="{FF2B5EF4-FFF2-40B4-BE49-F238E27FC236}">
                <a16:creationId xmlns:a16="http://schemas.microsoft.com/office/drawing/2014/main" id="{F7F4C365-0401-48F4-9B39-3DF7AF15AF3F}"/>
              </a:ext>
            </a:extLst>
          </p:cNvPr>
          <p:cNvSpPr/>
          <p:nvPr/>
        </p:nvSpPr>
        <p:spPr>
          <a:xfrm>
            <a:off x="237883" y="3161994"/>
            <a:ext cx="3876918" cy="30896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DBECE980-2322-4027-88DE-ACC1BFEEA292}"/>
              </a:ext>
            </a:extLst>
          </p:cNvPr>
          <p:cNvSpPr/>
          <p:nvPr/>
        </p:nvSpPr>
        <p:spPr>
          <a:xfrm>
            <a:off x="237882" y="3657812"/>
            <a:ext cx="4418340" cy="32245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776BBE9F-2FE0-4CFC-9C8B-16804F4CA122}"/>
              </a:ext>
            </a:extLst>
          </p:cNvPr>
          <p:cNvSpPr/>
          <p:nvPr/>
        </p:nvSpPr>
        <p:spPr>
          <a:xfrm>
            <a:off x="146658" y="4815588"/>
            <a:ext cx="6093219" cy="28474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0A360018-E0A2-419A-9CB2-7D5CB72E0193}"/>
              </a:ext>
            </a:extLst>
          </p:cNvPr>
          <p:cNvSpPr/>
          <p:nvPr/>
        </p:nvSpPr>
        <p:spPr>
          <a:xfrm>
            <a:off x="146658" y="5100335"/>
            <a:ext cx="6123270" cy="23212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0DC0A862-F39E-493E-B938-AFE3EDBB7540}"/>
              </a:ext>
            </a:extLst>
          </p:cNvPr>
          <p:cNvSpPr/>
          <p:nvPr/>
        </p:nvSpPr>
        <p:spPr>
          <a:xfrm>
            <a:off x="7161739" y="703952"/>
            <a:ext cx="4629665" cy="369333"/>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Connecteur droit 28">
            <a:extLst>
              <a:ext uri="{FF2B5EF4-FFF2-40B4-BE49-F238E27FC236}">
                <a16:creationId xmlns:a16="http://schemas.microsoft.com/office/drawing/2014/main" id="{6B9B1F46-33A6-42EF-BD98-CB5EE33C315E}"/>
              </a:ext>
            </a:extLst>
          </p:cNvPr>
          <p:cNvCxnSpPr>
            <a:cxnSpLocks/>
            <a:stCxn id="21" idx="3"/>
            <a:endCxn id="28" idx="1"/>
          </p:cNvCxnSpPr>
          <p:nvPr/>
        </p:nvCxnSpPr>
        <p:spPr>
          <a:xfrm flipV="1">
            <a:off x="4114801" y="888619"/>
            <a:ext cx="3046938" cy="242785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34E700D9-FEFF-479E-BEAF-7097A1935752}"/>
              </a:ext>
            </a:extLst>
          </p:cNvPr>
          <p:cNvSpPr/>
          <p:nvPr/>
        </p:nvSpPr>
        <p:spPr>
          <a:xfrm>
            <a:off x="7161741" y="1318400"/>
            <a:ext cx="4629665" cy="108150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Connecteur droit 30">
            <a:extLst>
              <a:ext uri="{FF2B5EF4-FFF2-40B4-BE49-F238E27FC236}">
                <a16:creationId xmlns:a16="http://schemas.microsoft.com/office/drawing/2014/main" id="{33771083-BD4F-4EBF-8DDB-4CEE2CF497B6}"/>
              </a:ext>
            </a:extLst>
          </p:cNvPr>
          <p:cNvCxnSpPr>
            <a:cxnSpLocks/>
            <a:stCxn id="22" idx="3"/>
            <a:endCxn id="30" idx="1"/>
          </p:cNvCxnSpPr>
          <p:nvPr/>
        </p:nvCxnSpPr>
        <p:spPr>
          <a:xfrm flipV="1">
            <a:off x="4656222" y="1859153"/>
            <a:ext cx="2505519" cy="195988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7EC67DB1-44A2-4615-B37A-6E227F456D63}"/>
              </a:ext>
            </a:extLst>
          </p:cNvPr>
          <p:cNvSpPr/>
          <p:nvPr/>
        </p:nvSpPr>
        <p:spPr>
          <a:xfrm>
            <a:off x="7158801" y="2682877"/>
            <a:ext cx="4629665" cy="1049708"/>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3" name="Connecteur droit 32">
            <a:extLst>
              <a:ext uri="{FF2B5EF4-FFF2-40B4-BE49-F238E27FC236}">
                <a16:creationId xmlns:a16="http://schemas.microsoft.com/office/drawing/2014/main" id="{32BB121D-E72E-448A-B7BF-82E95D4CF464}"/>
              </a:ext>
            </a:extLst>
          </p:cNvPr>
          <p:cNvCxnSpPr>
            <a:cxnSpLocks/>
            <a:stCxn id="23" idx="3"/>
            <a:endCxn id="32" idx="1"/>
          </p:cNvCxnSpPr>
          <p:nvPr/>
        </p:nvCxnSpPr>
        <p:spPr>
          <a:xfrm flipV="1">
            <a:off x="6239877" y="3207731"/>
            <a:ext cx="918924" cy="1750231"/>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9" name="ZoneTexte 38">
            <a:extLst>
              <a:ext uri="{FF2B5EF4-FFF2-40B4-BE49-F238E27FC236}">
                <a16:creationId xmlns:a16="http://schemas.microsoft.com/office/drawing/2014/main" id="{456520C9-3C53-425E-BACD-040B0E676A6E}"/>
              </a:ext>
            </a:extLst>
          </p:cNvPr>
          <p:cNvSpPr txBox="1"/>
          <p:nvPr/>
        </p:nvSpPr>
        <p:spPr>
          <a:xfrm>
            <a:off x="7212587" y="756583"/>
            <a:ext cx="4527968" cy="246221"/>
          </a:xfrm>
          <a:prstGeom prst="rect">
            <a:avLst/>
          </a:prstGeom>
          <a:noFill/>
        </p:spPr>
        <p:txBody>
          <a:bodyPr wrap="square" lIns="0" tIns="0" rIns="0" bIns="0" rtlCol="0">
            <a:spAutoFit/>
          </a:bodyPr>
          <a:lstStyle/>
          <a:p>
            <a:pPr algn="ctr"/>
            <a:r>
              <a:rPr lang="en-US" sz="1600" dirty="0">
                <a:solidFill>
                  <a:schemeClr val="bg1"/>
                </a:solidFill>
              </a:rPr>
              <a:t>227 mas</a:t>
            </a:r>
          </a:p>
        </p:txBody>
      </p:sp>
      <p:sp>
        <p:nvSpPr>
          <p:cNvPr id="41" name="ZoneTexte 40">
            <a:extLst>
              <a:ext uri="{FF2B5EF4-FFF2-40B4-BE49-F238E27FC236}">
                <a16:creationId xmlns:a16="http://schemas.microsoft.com/office/drawing/2014/main" id="{6E8E764A-74B0-4E69-8351-D2F6CF7D92B2}"/>
              </a:ext>
            </a:extLst>
          </p:cNvPr>
          <p:cNvSpPr txBox="1"/>
          <p:nvPr/>
        </p:nvSpPr>
        <p:spPr>
          <a:xfrm>
            <a:off x="7260498" y="2771483"/>
            <a:ext cx="4527968" cy="984885"/>
          </a:xfrm>
          <a:prstGeom prst="rect">
            <a:avLst/>
          </a:prstGeom>
          <a:noFill/>
        </p:spPr>
        <p:txBody>
          <a:bodyPr wrap="square" lIns="0" tIns="0" rIns="0" bIns="0" rtlCol="0">
            <a:spAutoFit/>
          </a:bodyPr>
          <a:lstStyle/>
          <a:p>
            <a:pPr algn="just"/>
            <a:r>
              <a:rPr lang="en-US" sz="1600" dirty="0">
                <a:solidFill>
                  <a:schemeClr val="bg1"/>
                </a:solidFill>
              </a:rPr>
              <a:t>As the object intensity distribution has no sharp edge beside the inner rim that is very small compared to the object extension, its visibility function is closer to that of a Gaussian distribution.</a:t>
            </a:r>
          </a:p>
        </p:txBody>
      </p:sp>
      <p:sp>
        <p:nvSpPr>
          <p:cNvPr id="48" name="ZoneTexte 47">
            <a:extLst>
              <a:ext uri="{FF2B5EF4-FFF2-40B4-BE49-F238E27FC236}">
                <a16:creationId xmlns:a16="http://schemas.microsoft.com/office/drawing/2014/main" id="{37F792F4-A047-4F66-A87A-D145F1B6D825}"/>
              </a:ext>
            </a:extLst>
          </p:cNvPr>
          <p:cNvSpPr txBox="1"/>
          <p:nvPr/>
        </p:nvSpPr>
        <p:spPr>
          <a:xfrm>
            <a:off x="7212587" y="1347645"/>
            <a:ext cx="4527968" cy="984885"/>
          </a:xfrm>
          <a:prstGeom prst="rect">
            <a:avLst/>
          </a:prstGeom>
          <a:noFill/>
        </p:spPr>
        <p:txBody>
          <a:bodyPr wrap="square" lIns="0" tIns="0" rIns="0" bIns="0" rtlCol="0">
            <a:spAutoFit/>
          </a:bodyPr>
          <a:lstStyle/>
          <a:p>
            <a:pPr algn="just"/>
            <a:r>
              <a:rPr lang="en-US" sz="1600" dirty="0">
                <a:solidFill>
                  <a:schemeClr val="bg1"/>
                </a:solidFill>
              </a:rPr>
              <a:t>We see the inner rim of the dusty disk, the disk emission in N band, and some central emission which correspond to the central </a:t>
            </a:r>
            <a:r>
              <a:rPr lang="en-US" sz="1600" dirty="0" err="1">
                <a:solidFill>
                  <a:schemeClr val="bg1"/>
                </a:solidFill>
              </a:rPr>
              <a:t>star.The</a:t>
            </a:r>
            <a:r>
              <a:rPr lang="en-US" sz="1600" dirty="0">
                <a:solidFill>
                  <a:schemeClr val="bg1"/>
                </a:solidFill>
              </a:rPr>
              <a:t> disk is flattened which is a hint that it is not seen pole-on.</a:t>
            </a:r>
          </a:p>
        </p:txBody>
      </p:sp>
    </p:spTree>
    <p:extLst>
      <p:ext uri="{BB962C8B-B14F-4D97-AF65-F5344CB8AC3E}">
        <p14:creationId xmlns:p14="http://schemas.microsoft.com/office/powerpoint/2010/main" val="187545930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pic>
        <p:nvPicPr>
          <p:cNvPr id="3" name="Image 2">
            <a:extLst>
              <a:ext uri="{FF2B5EF4-FFF2-40B4-BE49-F238E27FC236}">
                <a16:creationId xmlns:a16="http://schemas.microsoft.com/office/drawing/2014/main" id="{FD82AF1C-655C-4E5F-956F-1DEA83CD6AED}"/>
              </a:ext>
            </a:extLst>
          </p:cNvPr>
          <p:cNvPicPr>
            <a:picLocks noChangeAspect="1"/>
          </p:cNvPicPr>
          <p:nvPr/>
        </p:nvPicPr>
        <p:blipFill>
          <a:blip r:embed="rId2"/>
          <a:stretch>
            <a:fillRect/>
          </a:stretch>
        </p:blipFill>
        <p:spPr>
          <a:xfrm>
            <a:off x="129599" y="775433"/>
            <a:ext cx="6478512" cy="5324578"/>
          </a:xfrm>
          <a:prstGeom prst="rect">
            <a:avLst/>
          </a:prstGeom>
        </p:spPr>
      </p:pic>
      <p:sp>
        <p:nvSpPr>
          <p:cNvPr id="21" name="Rectangle 20">
            <a:extLst>
              <a:ext uri="{FF2B5EF4-FFF2-40B4-BE49-F238E27FC236}">
                <a16:creationId xmlns:a16="http://schemas.microsoft.com/office/drawing/2014/main" id="{F7F4C365-0401-48F4-9B39-3DF7AF15AF3F}"/>
              </a:ext>
            </a:extLst>
          </p:cNvPr>
          <p:cNvSpPr/>
          <p:nvPr/>
        </p:nvSpPr>
        <p:spPr>
          <a:xfrm>
            <a:off x="237883" y="3161994"/>
            <a:ext cx="3876918" cy="30896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DBECE980-2322-4027-88DE-ACC1BFEEA292}"/>
              </a:ext>
            </a:extLst>
          </p:cNvPr>
          <p:cNvSpPr/>
          <p:nvPr/>
        </p:nvSpPr>
        <p:spPr>
          <a:xfrm>
            <a:off x="237882" y="3657812"/>
            <a:ext cx="4418340" cy="32245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776BBE9F-2FE0-4CFC-9C8B-16804F4CA122}"/>
              </a:ext>
            </a:extLst>
          </p:cNvPr>
          <p:cNvSpPr/>
          <p:nvPr/>
        </p:nvSpPr>
        <p:spPr>
          <a:xfrm>
            <a:off x="146658" y="4815588"/>
            <a:ext cx="6093219" cy="28474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0A360018-E0A2-419A-9CB2-7D5CB72E0193}"/>
              </a:ext>
            </a:extLst>
          </p:cNvPr>
          <p:cNvSpPr/>
          <p:nvPr/>
        </p:nvSpPr>
        <p:spPr>
          <a:xfrm>
            <a:off x="146658" y="5100335"/>
            <a:ext cx="6123270" cy="23212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0DC0A862-F39E-493E-B938-AFE3EDBB7540}"/>
              </a:ext>
            </a:extLst>
          </p:cNvPr>
          <p:cNvSpPr/>
          <p:nvPr/>
        </p:nvSpPr>
        <p:spPr>
          <a:xfrm>
            <a:off x="7161739" y="703952"/>
            <a:ext cx="4629665" cy="369333"/>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Connecteur droit 28">
            <a:extLst>
              <a:ext uri="{FF2B5EF4-FFF2-40B4-BE49-F238E27FC236}">
                <a16:creationId xmlns:a16="http://schemas.microsoft.com/office/drawing/2014/main" id="{6B9B1F46-33A6-42EF-BD98-CB5EE33C315E}"/>
              </a:ext>
            </a:extLst>
          </p:cNvPr>
          <p:cNvCxnSpPr>
            <a:cxnSpLocks/>
            <a:stCxn id="21" idx="3"/>
            <a:endCxn id="28" idx="1"/>
          </p:cNvCxnSpPr>
          <p:nvPr/>
        </p:nvCxnSpPr>
        <p:spPr>
          <a:xfrm flipV="1">
            <a:off x="4114801" y="888619"/>
            <a:ext cx="3046938" cy="242785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34E700D9-FEFF-479E-BEAF-7097A1935752}"/>
              </a:ext>
            </a:extLst>
          </p:cNvPr>
          <p:cNvSpPr/>
          <p:nvPr/>
        </p:nvSpPr>
        <p:spPr>
          <a:xfrm>
            <a:off x="7161741" y="1318400"/>
            <a:ext cx="4629665" cy="108150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Connecteur droit 30">
            <a:extLst>
              <a:ext uri="{FF2B5EF4-FFF2-40B4-BE49-F238E27FC236}">
                <a16:creationId xmlns:a16="http://schemas.microsoft.com/office/drawing/2014/main" id="{33771083-BD4F-4EBF-8DDB-4CEE2CF497B6}"/>
              </a:ext>
            </a:extLst>
          </p:cNvPr>
          <p:cNvCxnSpPr>
            <a:cxnSpLocks/>
            <a:stCxn id="22" idx="3"/>
            <a:endCxn id="30" idx="1"/>
          </p:cNvCxnSpPr>
          <p:nvPr/>
        </p:nvCxnSpPr>
        <p:spPr>
          <a:xfrm flipV="1">
            <a:off x="4656222" y="1859153"/>
            <a:ext cx="2505519" cy="195988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7EC67DB1-44A2-4615-B37A-6E227F456D63}"/>
              </a:ext>
            </a:extLst>
          </p:cNvPr>
          <p:cNvSpPr/>
          <p:nvPr/>
        </p:nvSpPr>
        <p:spPr>
          <a:xfrm>
            <a:off x="7158801" y="2682877"/>
            <a:ext cx="4629665" cy="1049708"/>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3" name="Connecteur droit 32">
            <a:extLst>
              <a:ext uri="{FF2B5EF4-FFF2-40B4-BE49-F238E27FC236}">
                <a16:creationId xmlns:a16="http://schemas.microsoft.com/office/drawing/2014/main" id="{32BB121D-E72E-448A-B7BF-82E95D4CF464}"/>
              </a:ext>
            </a:extLst>
          </p:cNvPr>
          <p:cNvCxnSpPr>
            <a:cxnSpLocks/>
            <a:stCxn id="23" idx="3"/>
            <a:endCxn id="32" idx="1"/>
          </p:cNvCxnSpPr>
          <p:nvPr/>
        </p:nvCxnSpPr>
        <p:spPr>
          <a:xfrm flipV="1">
            <a:off x="6239877" y="3207731"/>
            <a:ext cx="918924" cy="1750231"/>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4" name="Rectangle 33">
            <a:extLst>
              <a:ext uri="{FF2B5EF4-FFF2-40B4-BE49-F238E27FC236}">
                <a16:creationId xmlns:a16="http://schemas.microsoft.com/office/drawing/2014/main" id="{D53E8E9D-70F1-488A-B087-D96288292FC9}"/>
              </a:ext>
            </a:extLst>
          </p:cNvPr>
          <p:cNvSpPr/>
          <p:nvPr/>
        </p:nvSpPr>
        <p:spPr>
          <a:xfrm>
            <a:off x="7158801" y="3915148"/>
            <a:ext cx="4629665" cy="573579"/>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5" name="Connecteur droit 34">
            <a:extLst>
              <a:ext uri="{FF2B5EF4-FFF2-40B4-BE49-F238E27FC236}">
                <a16:creationId xmlns:a16="http://schemas.microsoft.com/office/drawing/2014/main" id="{EC70F4CA-B473-4237-823B-4588EB225EFC}"/>
              </a:ext>
            </a:extLst>
          </p:cNvPr>
          <p:cNvCxnSpPr>
            <a:cxnSpLocks/>
            <a:stCxn id="24" idx="3"/>
            <a:endCxn id="34" idx="1"/>
          </p:cNvCxnSpPr>
          <p:nvPr/>
        </p:nvCxnSpPr>
        <p:spPr>
          <a:xfrm flipV="1">
            <a:off x="6269928" y="4201938"/>
            <a:ext cx="888873" cy="1014461"/>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9" name="ZoneTexte 38">
            <a:extLst>
              <a:ext uri="{FF2B5EF4-FFF2-40B4-BE49-F238E27FC236}">
                <a16:creationId xmlns:a16="http://schemas.microsoft.com/office/drawing/2014/main" id="{456520C9-3C53-425E-BACD-040B0E676A6E}"/>
              </a:ext>
            </a:extLst>
          </p:cNvPr>
          <p:cNvSpPr txBox="1"/>
          <p:nvPr/>
        </p:nvSpPr>
        <p:spPr>
          <a:xfrm>
            <a:off x="7212587" y="756583"/>
            <a:ext cx="4527968" cy="246221"/>
          </a:xfrm>
          <a:prstGeom prst="rect">
            <a:avLst/>
          </a:prstGeom>
          <a:noFill/>
        </p:spPr>
        <p:txBody>
          <a:bodyPr wrap="square" lIns="0" tIns="0" rIns="0" bIns="0" rtlCol="0">
            <a:spAutoFit/>
          </a:bodyPr>
          <a:lstStyle/>
          <a:p>
            <a:pPr algn="ctr"/>
            <a:r>
              <a:rPr lang="en-US" sz="1600" dirty="0">
                <a:solidFill>
                  <a:schemeClr val="bg1"/>
                </a:solidFill>
              </a:rPr>
              <a:t>227 mas</a:t>
            </a:r>
          </a:p>
        </p:txBody>
      </p:sp>
      <p:sp>
        <p:nvSpPr>
          <p:cNvPr id="41" name="ZoneTexte 40">
            <a:extLst>
              <a:ext uri="{FF2B5EF4-FFF2-40B4-BE49-F238E27FC236}">
                <a16:creationId xmlns:a16="http://schemas.microsoft.com/office/drawing/2014/main" id="{6E8E764A-74B0-4E69-8351-D2F6CF7D92B2}"/>
              </a:ext>
            </a:extLst>
          </p:cNvPr>
          <p:cNvSpPr txBox="1"/>
          <p:nvPr/>
        </p:nvSpPr>
        <p:spPr>
          <a:xfrm>
            <a:off x="7260498" y="2771483"/>
            <a:ext cx="4527968" cy="984885"/>
          </a:xfrm>
          <a:prstGeom prst="rect">
            <a:avLst/>
          </a:prstGeom>
          <a:noFill/>
        </p:spPr>
        <p:txBody>
          <a:bodyPr wrap="square" lIns="0" tIns="0" rIns="0" bIns="0" rtlCol="0">
            <a:spAutoFit/>
          </a:bodyPr>
          <a:lstStyle/>
          <a:p>
            <a:pPr algn="just"/>
            <a:r>
              <a:rPr lang="en-US" sz="1600" dirty="0">
                <a:solidFill>
                  <a:schemeClr val="bg1"/>
                </a:solidFill>
              </a:rPr>
              <a:t>As the object intensity distribution has no sharp edge beside the inner rim that is very small compared to the object extension, its visibility function is closer to that of a Gaussian distribution.</a:t>
            </a:r>
          </a:p>
        </p:txBody>
      </p:sp>
      <p:sp>
        <p:nvSpPr>
          <p:cNvPr id="42" name="ZoneTexte 41">
            <a:extLst>
              <a:ext uri="{FF2B5EF4-FFF2-40B4-BE49-F238E27FC236}">
                <a16:creationId xmlns:a16="http://schemas.microsoft.com/office/drawing/2014/main" id="{2E6A5FEE-6ECA-414A-8DFE-19A1FF8C687E}"/>
              </a:ext>
            </a:extLst>
          </p:cNvPr>
          <p:cNvSpPr txBox="1"/>
          <p:nvPr/>
        </p:nvSpPr>
        <p:spPr>
          <a:xfrm>
            <a:off x="7260498" y="3984654"/>
            <a:ext cx="4527968" cy="492443"/>
          </a:xfrm>
          <a:prstGeom prst="rect">
            <a:avLst/>
          </a:prstGeom>
          <a:noFill/>
        </p:spPr>
        <p:txBody>
          <a:bodyPr wrap="square" lIns="0" tIns="0" rIns="0" bIns="0" rtlCol="0">
            <a:spAutoFit/>
          </a:bodyPr>
          <a:lstStyle/>
          <a:p>
            <a:pPr algn="ctr"/>
            <a:r>
              <a:rPr lang="fr-FR" sz="1600" dirty="0">
                <a:solidFill>
                  <a:schemeClr val="bg1"/>
                </a:solidFill>
              </a:rPr>
              <a:t>V= 0.755</a:t>
            </a:r>
          </a:p>
          <a:p>
            <a:pPr algn="ctr"/>
            <a:r>
              <a:rPr lang="fr-FR" sz="1600" dirty="0">
                <a:solidFill>
                  <a:schemeClr val="bg1"/>
                </a:solidFill>
              </a:rPr>
              <a:t>V= 0.618</a:t>
            </a:r>
            <a:endParaRPr lang="en-US" sz="1600" dirty="0">
              <a:solidFill>
                <a:schemeClr val="bg1"/>
              </a:solidFill>
            </a:endParaRPr>
          </a:p>
        </p:txBody>
      </p:sp>
      <p:sp>
        <p:nvSpPr>
          <p:cNvPr id="48" name="ZoneTexte 47">
            <a:extLst>
              <a:ext uri="{FF2B5EF4-FFF2-40B4-BE49-F238E27FC236}">
                <a16:creationId xmlns:a16="http://schemas.microsoft.com/office/drawing/2014/main" id="{37F792F4-A047-4F66-A87A-D145F1B6D825}"/>
              </a:ext>
            </a:extLst>
          </p:cNvPr>
          <p:cNvSpPr txBox="1"/>
          <p:nvPr/>
        </p:nvSpPr>
        <p:spPr>
          <a:xfrm>
            <a:off x="7212587" y="1347645"/>
            <a:ext cx="4527968" cy="984885"/>
          </a:xfrm>
          <a:prstGeom prst="rect">
            <a:avLst/>
          </a:prstGeom>
          <a:noFill/>
        </p:spPr>
        <p:txBody>
          <a:bodyPr wrap="square" lIns="0" tIns="0" rIns="0" bIns="0" rtlCol="0">
            <a:spAutoFit/>
          </a:bodyPr>
          <a:lstStyle/>
          <a:p>
            <a:pPr algn="just"/>
            <a:r>
              <a:rPr lang="en-US" sz="1600" dirty="0">
                <a:solidFill>
                  <a:schemeClr val="bg1"/>
                </a:solidFill>
              </a:rPr>
              <a:t>We see the inner rim of the dusty disk, the disk emission in N band, and some central emission which correspond to the central </a:t>
            </a:r>
            <a:r>
              <a:rPr lang="en-US" sz="1600" dirty="0" err="1">
                <a:solidFill>
                  <a:schemeClr val="bg1"/>
                </a:solidFill>
              </a:rPr>
              <a:t>star.The</a:t>
            </a:r>
            <a:r>
              <a:rPr lang="en-US" sz="1600" dirty="0">
                <a:solidFill>
                  <a:schemeClr val="bg1"/>
                </a:solidFill>
              </a:rPr>
              <a:t> disk is flattened which is a hint that it is not seen pole-on.</a:t>
            </a:r>
          </a:p>
        </p:txBody>
      </p:sp>
    </p:spTree>
    <p:extLst>
      <p:ext uri="{BB962C8B-B14F-4D97-AF65-F5344CB8AC3E}">
        <p14:creationId xmlns:p14="http://schemas.microsoft.com/office/powerpoint/2010/main" val="64466906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pic>
        <p:nvPicPr>
          <p:cNvPr id="3" name="Image 2">
            <a:extLst>
              <a:ext uri="{FF2B5EF4-FFF2-40B4-BE49-F238E27FC236}">
                <a16:creationId xmlns:a16="http://schemas.microsoft.com/office/drawing/2014/main" id="{FD82AF1C-655C-4E5F-956F-1DEA83CD6AED}"/>
              </a:ext>
            </a:extLst>
          </p:cNvPr>
          <p:cNvPicPr>
            <a:picLocks noChangeAspect="1"/>
          </p:cNvPicPr>
          <p:nvPr/>
        </p:nvPicPr>
        <p:blipFill>
          <a:blip r:embed="rId2"/>
          <a:stretch>
            <a:fillRect/>
          </a:stretch>
        </p:blipFill>
        <p:spPr>
          <a:xfrm>
            <a:off x="129599" y="775433"/>
            <a:ext cx="6478512" cy="5324578"/>
          </a:xfrm>
          <a:prstGeom prst="rect">
            <a:avLst/>
          </a:prstGeom>
        </p:spPr>
      </p:pic>
      <p:sp>
        <p:nvSpPr>
          <p:cNvPr id="21" name="Rectangle 20">
            <a:extLst>
              <a:ext uri="{FF2B5EF4-FFF2-40B4-BE49-F238E27FC236}">
                <a16:creationId xmlns:a16="http://schemas.microsoft.com/office/drawing/2014/main" id="{F7F4C365-0401-48F4-9B39-3DF7AF15AF3F}"/>
              </a:ext>
            </a:extLst>
          </p:cNvPr>
          <p:cNvSpPr/>
          <p:nvPr/>
        </p:nvSpPr>
        <p:spPr>
          <a:xfrm>
            <a:off x="237883" y="3161994"/>
            <a:ext cx="3876918" cy="30896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DBECE980-2322-4027-88DE-ACC1BFEEA292}"/>
              </a:ext>
            </a:extLst>
          </p:cNvPr>
          <p:cNvSpPr/>
          <p:nvPr/>
        </p:nvSpPr>
        <p:spPr>
          <a:xfrm>
            <a:off x="237882" y="3657812"/>
            <a:ext cx="4418340" cy="32245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776BBE9F-2FE0-4CFC-9C8B-16804F4CA122}"/>
              </a:ext>
            </a:extLst>
          </p:cNvPr>
          <p:cNvSpPr/>
          <p:nvPr/>
        </p:nvSpPr>
        <p:spPr>
          <a:xfrm>
            <a:off x="146658" y="4815588"/>
            <a:ext cx="6093219" cy="28474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0A360018-E0A2-419A-9CB2-7D5CB72E0193}"/>
              </a:ext>
            </a:extLst>
          </p:cNvPr>
          <p:cNvSpPr/>
          <p:nvPr/>
        </p:nvSpPr>
        <p:spPr>
          <a:xfrm>
            <a:off x="146658" y="5100335"/>
            <a:ext cx="6123270" cy="23212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9CFF64D0-7C33-4C3B-9F30-D5815F878380}"/>
              </a:ext>
            </a:extLst>
          </p:cNvPr>
          <p:cNvSpPr/>
          <p:nvPr/>
        </p:nvSpPr>
        <p:spPr>
          <a:xfrm>
            <a:off x="146658" y="5342609"/>
            <a:ext cx="6266174" cy="426126"/>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0DC0A862-F39E-493E-B938-AFE3EDBB7540}"/>
              </a:ext>
            </a:extLst>
          </p:cNvPr>
          <p:cNvSpPr/>
          <p:nvPr/>
        </p:nvSpPr>
        <p:spPr>
          <a:xfrm>
            <a:off x="7161739" y="703952"/>
            <a:ext cx="4629665" cy="369333"/>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Connecteur droit 28">
            <a:extLst>
              <a:ext uri="{FF2B5EF4-FFF2-40B4-BE49-F238E27FC236}">
                <a16:creationId xmlns:a16="http://schemas.microsoft.com/office/drawing/2014/main" id="{6B9B1F46-33A6-42EF-BD98-CB5EE33C315E}"/>
              </a:ext>
            </a:extLst>
          </p:cNvPr>
          <p:cNvCxnSpPr>
            <a:cxnSpLocks/>
            <a:stCxn id="21" idx="3"/>
            <a:endCxn id="28" idx="1"/>
          </p:cNvCxnSpPr>
          <p:nvPr/>
        </p:nvCxnSpPr>
        <p:spPr>
          <a:xfrm flipV="1">
            <a:off x="4114801" y="888619"/>
            <a:ext cx="3046938" cy="242785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34E700D9-FEFF-479E-BEAF-7097A1935752}"/>
              </a:ext>
            </a:extLst>
          </p:cNvPr>
          <p:cNvSpPr/>
          <p:nvPr/>
        </p:nvSpPr>
        <p:spPr>
          <a:xfrm>
            <a:off x="7161741" y="1318400"/>
            <a:ext cx="4629665" cy="108150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Connecteur droit 30">
            <a:extLst>
              <a:ext uri="{FF2B5EF4-FFF2-40B4-BE49-F238E27FC236}">
                <a16:creationId xmlns:a16="http://schemas.microsoft.com/office/drawing/2014/main" id="{33771083-BD4F-4EBF-8DDB-4CEE2CF497B6}"/>
              </a:ext>
            </a:extLst>
          </p:cNvPr>
          <p:cNvCxnSpPr>
            <a:cxnSpLocks/>
            <a:stCxn id="22" idx="3"/>
            <a:endCxn id="30" idx="1"/>
          </p:cNvCxnSpPr>
          <p:nvPr/>
        </p:nvCxnSpPr>
        <p:spPr>
          <a:xfrm flipV="1">
            <a:off x="4656222" y="1859153"/>
            <a:ext cx="2505519" cy="195988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7EC67DB1-44A2-4615-B37A-6E227F456D63}"/>
              </a:ext>
            </a:extLst>
          </p:cNvPr>
          <p:cNvSpPr/>
          <p:nvPr/>
        </p:nvSpPr>
        <p:spPr>
          <a:xfrm>
            <a:off x="7158801" y="2682877"/>
            <a:ext cx="4629665" cy="1049708"/>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3" name="Connecteur droit 32">
            <a:extLst>
              <a:ext uri="{FF2B5EF4-FFF2-40B4-BE49-F238E27FC236}">
                <a16:creationId xmlns:a16="http://schemas.microsoft.com/office/drawing/2014/main" id="{32BB121D-E72E-448A-B7BF-82E95D4CF464}"/>
              </a:ext>
            </a:extLst>
          </p:cNvPr>
          <p:cNvCxnSpPr>
            <a:cxnSpLocks/>
            <a:stCxn id="23" idx="3"/>
            <a:endCxn id="32" idx="1"/>
          </p:cNvCxnSpPr>
          <p:nvPr/>
        </p:nvCxnSpPr>
        <p:spPr>
          <a:xfrm flipV="1">
            <a:off x="6239877" y="3207731"/>
            <a:ext cx="918924" cy="1750231"/>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4" name="Rectangle 33">
            <a:extLst>
              <a:ext uri="{FF2B5EF4-FFF2-40B4-BE49-F238E27FC236}">
                <a16:creationId xmlns:a16="http://schemas.microsoft.com/office/drawing/2014/main" id="{D53E8E9D-70F1-488A-B087-D96288292FC9}"/>
              </a:ext>
            </a:extLst>
          </p:cNvPr>
          <p:cNvSpPr/>
          <p:nvPr/>
        </p:nvSpPr>
        <p:spPr>
          <a:xfrm>
            <a:off x="7158801" y="3915148"/>
            <a:ext cx="4629665" cy="573579"/>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5" name="Connecteur droit 34">
            <a:extLst>
              <a:ext uri="{FF2B5EF4-FFF2-40B4-BE49-F238E27FC236}">
                <a16:creationId xmlns:a16="http://schemas.microsoft.com/office/drawing/2014/main" id="{EC70F4CA-B473-4237-823B-4588EB225EFC}"/>
              </a:ext>
            </a:extLst>
          </p:cNvPr>
          <p:cNvCxnSpPr>
            <a:cxnSpLocks/>
            <a:stCxn id="24" idx="3"/>
            <a:endCxn id="34" idx="1"/>
          </p:cNvCxnSpPr>
          <p:nvPr/>
        </p:nvCxnSpPr>
        <p:spPr>
          <a:xfrm flipV="1">
            <a:off x="6269928" y="4201938"/>
            <a:ext cx="888873" cy="1014461"/>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7F151287-4D5E-4BD9-BE5E-7EBD39B47DE4}"/>
              </a:ext>
            </a:extLst>
          </p:cNvPr>
          <p:cNvSpPr/>
          <p:nvPr/>
        </p:nvSpPr>
        <p:spPr>
          <a:xfrm>
            <a:off x="7181398" y="4693719"/>
            <a:ext cx="4629665" cy="777843"/>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7" name="Connecteur droit 36">
            <a:extLst>
              <a:ext uri="{FF2B5EF4-FFF2-40B4-BE49-F238E27FC236}">
                <a16:creationId xmlns:a16="http://schemas.microsoft.com/office/drawing/2014/main" id="{CFA52082-EA94-4BF6-A665-67A0C1E1CA26}"/>
              </a:ext>
            </a:extLst>
          </p:cNvPr>
          <p:cNvCxnSpPr>
            <a:cxnSpLocks/>
            <a:stCxn id="25" idx="3"/>
            <a:endCxn id="36" idx="1"/>
          </p:cNvCxnSpPr>
          <p:nvPr/>
        </p:nvCxnSpPr>
        <p:spPr>
          <a:xfrm flipV="1">
            <a:off x="6412832" y="5082641"/>
            <a:ext cx="768566" cy="473031"/>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9" name="ZoneTexte 38">
            <a:extLst>
              <a:ext uri="{FF2B5EF4-FFF2-40B4-BE49-F238E27FC236}">
                <a16:creationId xmlns:a16="http://schemas.microsoft.com/office/drawing/2014/main" id="{456520C9-3C53-425E-BACD-040B0E676A6E}"/>
              </a:ext>
            </a:extLst>
          </p:cNvPr>
          <p:cNvSpPr txBox="1"/>
          <p:nvPr/>
        </p:nvSpPr>
        <p:spPr>
          <a:xfrm>
            <a:off x="7212587" y="756583"/>
            <a:ext cx="4527968" cy="246221"/>
          </a:xfrm>
          <a:prstGeom prst="rect">
            <a:avLst/>
          </a:prstGeom>
          <a:noFill/>
        </p:spPr>
        <p:txBody>
          <a:bodyPr wrap="square" lIns="0" tIns="0" rIns="0" bIns="0" rtlCol="0">
            <a:spAutoFit/>
          </a:bodyPr>
          <a:lstStyle/>
          <a:p>
            <a:pPr algn="ctr"/>
            <a:r>
              <a:rPr lang="en-US" sz="1600" dirty="0">
                <a:solidFill>
                  <a:schemeClr val="bg1"/>
                </a:solidFill>
              </a:rPr>
              <a:t>227 mas</a:t>
            </a:r>
          </a:p>
        </p:txBody>
      </p:sp>
      <p:sp>
        <p:nvSpPr>
          <p:cNvPr id="41" name="ZoneTexte 40">
            <a:extLst>
              <a:ext uri="{FF2B5EF4-FFF2-40B4-BE49-F238E27FC236}">
                <a16:creationId xmlns:a16="http://schemas.microsoft.com/office/drawing/2014/main" id="{6E8E764A-74B0-4E69-8351-D2F6CF7D92B2}"/>
              </a:ext>
            </a:extLst>
          </p:cNvPr>
          <p:cNvSpPr txBox="1"/>
          <p:nvPr/>
        </p:nvSpPr>
        <p:spPr>
          <a:xfrm>
            <a:off x="7260498" y="2771483"/>
            <a:ext cx="4527968" cy="984885"/>
          </a:xfrm>
          <a:prstGeom prst="rect">
            <a:avLst/>
          </a:prstGeom>
          <a:noFill/>
        </p:spPr>
        <p:txBody>
          <a:bodyPr wrap="square" lIns="0" tIns="0" rIns="0" bIns="0" rtlCol="0">
            <a:spAutoFit/>
          </a:bodyPr>
          <a:lstStyle/>
          <a:p>
            <a:pPr algn="just"/>
            <a:r>
              <a:rPr lang="en-US" sz="1600" dirty="0">
                <a:solidFill>
                  <a:schemeClr val="bg1"/>
                </a:solidFill>
              </a:rPr>
              <a:t>As the object intensity distribution has no sharp edge beside the inner rim that is very small compared to the object extension, its visibility function is closer to that of a Gaussian distribution.</a:t>
            </a:r>
          </a:p>
        </p:txBody>
      </p:sp>
      <p:sp>
        <p:nvSpPr>
          <p:cNvPr id="42" name="ZoneTexte 41">
            <a:extLst>
              <a:ext uri="{FF2B5EF4-FFF2-40B4-BE49-F238E27FC236}">
                <a16:creationId xmlns:a16="http://schemas.microsoft.com/office/drawing/2014/main" id="{2E6A5FEE-6ECA-414A-8DFE-19A1FF8C687E}"/>
              </a:ext>
            </a:extLst>
          </p:cNvPr>
          <p:cNvSpPr txBox="1"/>
          <p:nvPr/>
        </p:nvSpPr>
        <p:spPr>
          <a:xfrm>
            <a:off x="7260498" y="3984654"/>
            <a:ext cx="4527968" cy="492443"/>
          </a:xfrm>
          <a:prstGeom prst="rect">
            <a:avLst/>
          </a:prstGeom>
          <a:noFill/>
        </p:spPr>
        <p:txBody>
          <a:bodyPr wrap="square" lIns="0" tIns="0" rIns="0" bIns="0" rtlCol="0">
            <a:spAutoFit/>
          </a:bodyPr>
          <a:lstStyle/>
          <a:p>
            <a:pPr algn="ctr"/>
            <a:r>
              <a:rPr lang="fr-FR" sz="1600" dirty="0">
                <a:solidFill>
                  <a:schemeClr val="bg1"/>
                </a:solidFill>
              </a:rPr>
              <a:t>V= 0.755</a:t>
            </a:r>
          </a:p>
          <a:p>
            <a:pPr algn="ctr"/>
            <a:r>
              <a:rPr lang="fr-FR" sz="1600" dirty="0">
                <a:solidFill>
                  <a:schemeClr val="bg1"/>
                </a:solidFill>
              </a:rPr>
              <a:t>V= 0.618</a:t>
            </a:r>
            <a:endParaRPr lang="en-US" sz="1600" dirty="0">
              <a:solidFill>
                <a:schemeClr val="bg1"/>
              </a:solidFill>
            </a:endParaRPr>
          </a:p>
        </p:txBody>
      </p:sp>
      <p:sp>
        <p:nvSpPr>
          <p:cNvPr id="43" name="ZoneTexte 42">
            <a:extLst>
              <a:ext uri="{FF2B5EF4-FFF2-40B4-BE49-F238E27FC236}">
                <a16:creationId xmlns:a16="http://schemas.microsoft.com/office/drawing/2014/main" id="{1778D243-925C-4621-99D8-E66F648036FC}"/>
              </a:ext>
            </a:extLst>
          </p:cNvPr>
          <p:cNvSpPr txBox="1"/>
          <p:nvPr/>
        </p:nvSpPr>
        <p:spPr>
          <a:xfrm>
            <a:off x="10154986" y="4769343"/>
            <a:ext cx="1706925" cy="738664"/>
          </a:xfrm>
          <a:prstGeom prst="rect">
            <a:avLst/>
          </a:prstGeom>
          <a:noFill/>
        </p:spPr>
        <p:txBody>
          <a:bodyPr wrap="square" lIns="0" tIns="0" rIns="0" bIns="0" rtlCol="0">
            <a:spAutoFit/>
          </a:bodyPr>
          <a:lstStyle/>
          <a:p>
            <a:r>
              <a:rPr lang="fr-FR" sz="1600" dirty="0" err="1">
                <a:solidFill>
                  <a:schemeClr val="bg1"/>
                </a:solidFill>
              </a:rPr>
              <a:t>fwhm</a:t>
            </a:r>
            <a:r>
              <a:rPr lang="fr-FR" sz="1600" dirty="0">
                <a:solidFill>
                  <a:schemeClr val="bg1"/>
                </a:solidFill>
              </a:rPr>
              <a:t> ≈ 34.7 mas</a:t>
            </a:r>
          </a:p>
          <a:p>
            <a:r>
              <a:rPr lang="fr-FR" sz="1600" dirty="0" err="1">
                <a:solidFill>
                  <a:schemeClr val="bg1"/>
                </a:solidFill>
              </a:rPr>
              <a:t>fwhm</a:t>
            </a:r>
            <a:r>
              <a:rPr lang="fr-FR" sz="1600" dirty="0">
                <a:solidFill>
                  <a:schemeClr val="bg1"/>
                </a:solidFill>
              </a:rPr>
              <a:t> ≈ 45.4 mas</a:t>
            </a:r>
          </a:p>
          <a:p>
            <a:r>
              <a:rPr lang="fr-FR" sz="1600" dirty="0">
                <a:solidFill>
                  <a:schemeClr val="bg1"/>
                </a:solidFill>
              </a:rPr>
              <a:t>  </a:t>
            </a:r>
            <a:endParaRPr lang="en-US" sz="1600" dirty="0">
              <a:solidFill>
                <a:schemeClr val="bg1"/>
              </a:solidFill>
            </a:endParaRPr>
          </a:p>
        </p:txBody>
      </p:sp>
      <p:sp>
        <p:nvSpPr>
          <p:cNvPr id="48" name="ZoneTexte 47">
            <a:extLst>
              <a:ext uri="{FF2B5EF4-FFF2-40B4-BE49-F238E27FC236}">
                <a16:creationId xmlns:a16="http://schemas.microsoft.com/office/drawing/2014/main" id="{37F792F4-A047-4F66-A87A-D145F1B6D825}"/>
              </a:ext>
            </a:extLst>
          </p:cNvPr>
          <p:cNvSpPr txBox="1"/>
          <p:nvPr/>
        </p:nvSpPr>
        <p:spPr>
          <a:xfrm>
            <a:off x="7212587" y="1347645"/>
            <a:ext cx="4527968" cy="984885"/>
          </a:xfrm>
          <a:prstGeom prst="rect">
            <a:avLst/>
          </a:prstGeom>
          <a:noFill/>
        </p:spPr>
        <p:txBody>
          <a:bodyPr wrap="square" lIns="0" tIns="0" rIns="0" bIns="0" rtlCol="0">
            <a:spAutoFit/>
          </a:bodyPr>
          <a:lstStyle/>
          <a:p>
            <a:pPr algn="just"/>
            <a:r>
              <a:rPr lang="en-US" sz="1600" dirty="0">
                <a:solidFill>
                  <a:schemeClr val="bg1"/>
                </a:solidFill>
              </a:rPr>
              <a:t>We see the inner rim of the dusty disk, the disk emission in N band, and some central emission which correspond to the central </a:t>
            </a:r>
            <a:r>
              <a:rPr lang="en-US" sz="1600" dirty="0" err="1">
                <a:solidFill>
                  <a:schemeClr val="bg1"/>
                </a:solidFill>
              </a:rPr>
              <a:t>star.The</a:t>
            </a:r>
            <a:r>
              <a:rPr lang="en-US" sz="1600" dirty="0">
                <a:solidFill>
                  <a:schemeClr val="bg1"/>
                </a:solidFill>
              </a:rPr>
              <a:t> disk is flattened which is a hint that it is not seen pole-on.</a:t>
            </a:r>
          </a:p>
        </p:txBody>
      </p:sp>
      <mc:AlternateContent xmlns:mc="http://schemas.openxmlformats.org/markup-compatibility/2006" xmlns:a14="http://schemas.microsoft.com/office/drawing/2010/main">
        <mc:Choice Requires="a14">
          <p:sp>
            <p:nvSpPr>
              <p:cNvPr id="54" name="ZoneTexte 53">
                <a:extLst>
                  <a:ext uri="{FF2B5EF4-FFF2-40B4-BE49-F238E27FC236}">
                    <a16:creationId xmlns:a16="http://schemas.microsoft.com/office/drawing/2014/main" id="{929B865B-F12F-44D6-AD57-1824DCA1C67C}"/>
                  </a:ext>
                </a:extLst>
              </p:cNvPr>
              <p:cNvSpPr txBox="1"/>
              <p:nvPr/>
            </p:nvSpPr>
            <p:spPr>
              <a:xfrm>
                <a:off x="7538203" y="4837546"/>
                <a:ext cx="2008876" cy="361766"/>
              </a:xfrm>
              <a:prstGeom prst="rect">
                <a:avLst/>
              </a:prstGeom>
              <a:noFill/>
            </p:spPr>
            <p:txBody>
              <a:bodyPr wrap="square" lIns="0" tIns="0" rIns="0" bIns="0" rtlCol="0">
                <a:spAutoFit/>
              </a:bodyPr>
              <a:lstStyle/>
              <a:p>
                <a:r>
                  <a:rPr lang="en-US" sz="1600" dirty="0">
                    <a:solidFill>
                      <a:schemeClr val="bg1"/>
                    </a:solidFill>
                  </a:rPr>
                  <a:t>fwhm</a:t>
                </a:r>
                <a14:m>
                  <m:oMath xmlns:m="http://schemas.openxmlformats.org/officeDocument/2006/math">
                    <m:r>
                      <a:rPr lang="fr-FR" sz="1600" b="0" i="0" smtClean="0">
                        <a:solidFill>
                          <a:schemeClr val="bg1"/>
                        </a:solidFill>
                        <a:latin typeface="Cambria Math" panose="02040503050406030204" pitchFamily="18" charset="0"/>
                      </a:rPr>
                      <m:t> </m:t>
                    </m:r>
                    <m:r>
                      <a:rPr lang="fr-FR" sz="1600" b="0" i="1" smtClean="0">
                        <a:solidFill>
                          <a:schemeClr val="bg1"/>
                        </a:solidFill>
                        <a:latin typeface="Cambria Math" panose="02040503050406030204" pitchFamily="18" charset="0"/>
                      </a:rPr>
                      <m:t>≈</m:t>
                    </m:r>
                    <m:r>
                      <a:rPr lang="fr-FR" sz="1600" b="0" i="0" smtClean="0">
                        <a:solidFill>
                          <a:schemeClr val="bg1"/>
                        </a:solidFill>
                        <a:latin typeface="Cambria Math" panose="02040503050406030204" pitchFamily="18" charset="0"/>
                      </a:rPr>
                      <m:t>1.66</m:t>
                    </m:r>
                    <m:rad>
                      <m:radPr>
                        <m:degHide m:val="on"/>
                        <m:ctrlPr>
                          <a:rPr lang="fr-FR" sz="1600" b="0" i="1" smtClean="0">
                            <a:solidFill>
                              <a:schemeClr val="bg1"/>
                            </a:solidFill>
                            <a:latin typeface="Cambria Math" panose="02040503050406030204" pitchFamily="18" charset="0"/>
                          </a:rPr>
                        </m:ctrlPr>
                      </m:radPr>
                      <m:deg/>
                      <m:e>
                        <m:r>
                          <a:rPr lang="fr-FR" sz="1600" b="0" i="1" smtClean="0">
                            <a:solidFill>
                              <a:schemeClr val="bg1"/>
                            </a:solidFill>
                            <a:latin typeface="Cambria Math" panose="02040503050406030204" pitchFamily="18" charset="0"/>
                          </a:rPr>
                          <m:t>−</m:t>
                        </m:r>
                        <m:r>
                          <a:rPr lang="fr-FR" sz="1600" b="0" i="1" smtClean="0">
                            <a:solidFill>
                              <a:schemeClr val="bg1"/>
                            </a:solidFill>
                            <a:latin typeface="Cambria Math" panose="02040503050406030204" pitchFamily="18" charset="0"/>
                          </a:rPr>
                          <m:t>𝑙𝑛𝑉</m:t>
                        </m:r>
                      </m:e>
                    </m:rad>
                    <m:f>
                      <m:fPr>
                        <m:ctrlPr>
                          <a:rPr lang="en-US" sz="1600" i="1" smtClean="0">
                            <a:solidFill>
                              <a:schemeClr val="bg1"/>
                            </a:solidFill>
                            <a:latin typeface="Cambria Math" panose="02040503050406030204" pitchFamily="18" charset="0"/>
                          </a:rPr>
                        </m:ctrlPr>
                      </m:fPr>
                      <m:num>
                        <m:r>
                          <m:rPr>
                            <m:sty m:val="p"/>
                          </m:rPr>
                          <a:rPr lang="el-GR" sz="1600" i="1" smtClean="0">
                            <a:solidFill>
                              <a:schemeClr val="bg1"/>
                            </a:solidFill>
                            <a:latin typeface="Cambria Math" panose="02040503050406030204" pitchFamily="18" charset="0"/>
                          </a:rPr>
                          <m:t>λ</m:t>
                        </m:r>
                      </m:num>
                      <m:den>
                        <m:r>
                          <m:rPr>
                            <m:sty m:val="p"/>
                          </m:rPr>
                          <a:rPr lang="el-GR" sz="1600" b="0" i="1" smtClean="0">
                            <a:solidFill>
                              <a:schemeClr val="bg1"/>
                            </a:solidFill>
                            <a:latin typeface="Cambria Math" panose="02040503050406030204" pitchFamily="18" charset="0"/>
                          </a:rPr>
                          <m:t>π</m:t>
                        </m:r>
                        <m:r>
                          <a:rPr lang="fr-FR" sz="1600" b="0" i="1" smtClean="0">
                            <a:solidFill>
                              <a:schemeClr val="bg1"/>
                            </a:solidFill>
                            <a:latin typeface="Cambria Math" panose="02040503050406030204" pitchFamily="18" charset="0"/>
                          </a:rPr>
                          <m:t>𝐵</m:t>
                        </m:r>
                      </m:den>
                    </m:f>
                  </m:oMath>
                </a14:m>
                <a:endParaRPr lang="en-US" sz="1600" dirty="0">
                  <a:solidFill>
                    <a:schemeClr val="bg1"/>
                  </a:solidFill>
                </a:endParaRPr>
              </a:p>
            </p:txBody>
          </p:sp>
        </mc:Choice>
        <mc:Fallback xmlns="">
          <p:sp>
            <p:nvSpPr>
              <p:cNvPr id="54" name="ZoneTexte 53">
                <a:extLst>
                  <a:ext uri="{FF2B5EF4-FFF2-40B4-BE49-F238E27FC236}">
                    <a16:creationId xmlns:a16="http://schemas.microsoft.com/office/drawing/2014/main" id="{929B865B-F12F-44D6-AD57-1824DCA1C67C}"/>
                  </a:ext>
                </a:extLst>
              </p:cNvPr>
              <p:cNvSpPr txBox="1">
                <a:spLocks noRot="1" noChangeAspect="1" noMove="1" noResize="1" noEditPoints="1" noAdjustHandles="1" noChangeArrowheads="1" noChangeShapeType="1" noTextEdit="1"/>
              </p:cNvSpPr>
              <p:nvPr/>
            </p:nvSpPr>
            <p:spPr>
              <a:xfrm>
                <a:off x="7538203" y="4837546"/>
                <a:ext cx="2008876" cy="361766"/>
              </a:xfrm>
              <a:prstGeom prst="rect">
                <a:avLst/>
              </a:prstGeom>
              <a:blipFill>
                <a:blip r:embed="rId3"/>
                <a:stretch>
                  <a:fillRect l="-6383" b="-20339"/>
                </a:stretch>
              </a:blipFill>
            </p:spPr>
            <p:txBody>
              <a:bodyPr/>
              <a:lstStyle/>
              <a:p>
                <a:r>
                  <a:rPr lang="en-US">
                    <a:noFill/>
                  </a:rPr>
                  <a:t> </a:t>
                </a:r>
              </a:p>
            </p:txBody>
          </p:sp>
        </mc:Fallback>
      </mc:AlternateContent>
      <p:sp>
        <p:nvSpPr>
          <p:cNvPr id="55" name="ZoneTexte 54">
            <a:extLst>
              <a:ext uri="{FF2B5EF4-FFF2-40B4-BE49-F238E27FC236}">
                <a16:creationId xmlns:a16="http://schemas.microsoft.com/office/drawing/2014/main" id="{9FAAD112-1EF3-430B-AD6B-338E8FA5744F}"/>
              </a:ext>
            </a:extLst>
          </p:cNvPr>
          <p:cNvSpPr txBox="1"/>
          <p:nvPr/>
        </p:nvSpPr>
        <p:spPr>
          <a:xfrm>
            <a:off x="7538203" y="5206000"/>
            <a:ext cx="4507139" cy="246221"/>
          </a:xfrm>
          <a:prstGeom prst="rect">
            <a:avLst/>
          </a:prstGeom>
          <a:noFill/>
        </p:spPr>
        <p:txBody>
          <a:bodyPr wrap="square" lIns="0" tIns="0" rIns="0" bIns="0" rtlCol="0">
            <a:spAutoFit/>
          </a:bodyPr>
          <a:lstStyle/>
          <a:p>
            <a:r>
              <a:rPr lang="fr-FR" sz="1600" dirty="0">
                <a:solidFill>
                  <a:schemeClr val="bg1"/>
                </a:solidFill>
              </a:rPr>
              <a:t>B = 20m  </a:t>
            </a:r>
            <a:r>
              <a:rPr lang="el-GR" sz="1600" dirty="0">
                <a:solidFill>
                  <a:schemeClr val="bg1"/>
                </a:solidFill>
              </a:rPr>
              <a:t>λ</a:t>
            </a:r>
            <a:r>
              <a:rPr lang="fr-FR" sz="1600" dirty="0">
                <a:solidFill>
                  <a:schemeClr val="bg1"/>
                </a:solidFill>
              </a:rPr>
              <a:t> = 12µm</a:t>
            </a:r>
            <a:endParaRPr lang="en-US" sz="1600" dirty="0">
              <a:solidFill>
                <a:schemeClr val="bg1"/>
              </a:solidFill>
            </a:endParaRPr>
          </a:p>
        </p:txBody>
      </p:sp>
    </p:spTree>
    <p:extLst>
      <p:ext uri="{BB962C8B-B14F-4D97-AF65-F5344CB8AC3E}">
        <p14:creationId xmlns:p14="http://schemas.microsoft.com/office/powerpoint/2010/main" val="346726770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pic>
        <p:nvPicPr>
          <p:cNvPr id="3" name="Image 2">
            <a:extLst>
              <a:ext uri="{FF2B5EF4-FFF2-40B4-BE49-F238E27FC236}">
                <a16:creationId xmlns:a16="http://schemas.microsoft.com/office/drawing/2014/main" id="{FD82AF1C-655C-4E5F-956F-1DEA83CD6AED}"/>
              </a:ext>
            </a:extLst>
          </p:cNvPr>
          <p:cNvPicPr>
            <a:picLocks noChangeAspect="1"/>
          </p:cNvPicPr>
          <p:nvPr/>
        </p:nvPicPr>
        <p:blipFill>
          <a:blip r:embed="rId2"/>
          <a:stretch>
            <a:fillRect/>
          </a:stretch>
        </p:blipFill>
        <p:spPr>
          <a:xfrm>
            <a:off x="129599" y="775433"/>
            <a:ext cx="6478512" cy="5324578"/>
          </a:xfrm>
          <a:prstGeom prst="rect">
            <a:avLst/>
          </a:prstGeom>
        </p:spPr>
      </p:pic>
      <p:sp>
        <p:nvSpPr>
          <p:cNvPr id="21" name="Rectangle 20">
            <a:extLst>
              <a:ext uri="{FF2B5EF4-FFF2-40B4-BE49-F238E27FC236}">
                <a16:creationId xmlns:a16="http://schemas.microsoft.com/office/drawing/2014/main" id="{F7F4C365-0401-48F4-9B39-3DF7AF15AF3F}"/>
              </a:ext>
            </a:extLst>
          </p:cNvPr>
          <p:cNvSpPr/>
          <p:nvPr/>
        </p:nvSpPr>
        <p:spPr>
          <a:xfrm>
            <a:off x="237883" y="3161994"/>
            <a:ext cx="3876918" cy="30896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DBECE980-2322-4027-88DE-ACC1BFEEA292}"/>
              </a:ext>
            </a:extLst>
          </p:cNvPr>
          <p:cNvSpPr/>
          <p:nvPr/>
        </p:nvSpPr>
        <p:spPr>
          <a:xfrm>
            <a:off x="237882" y="3657812"/>
            <a:ext cx="4418340" cy="32245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776BBE9F-2FE0-4CFC-9C8B-16804F4CA122}"/>
              </a:ext>
            </a:extLst>
          </p:cNvPr>
          <p:cNvSpPr/>
          <p:nvPr/>
        </p:nvSpPr>
        <p:spPr>
          <a:xfrm>
            <a:off x="146658" y="4815588"/>
            <a:ext cx="6093219" cy="284747"/>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0A360018-E0A2-419A-9CB2-7D5CB72E0193}"/>
              </a:ext>
            </a:extLst>
          </p:cNvPr>
          <p:cNvSpPr/>
          <p:nvPr/>
        </p:nvSpPr>
        <p:spPr>
          <a:xfrm>
            <a:off x="146658" y="5100335"/>
            <a:ext cx="6123270" cy="232128"/>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9CFF64D0-7C33-4C3B-9F30-D5815F878380}"/>
              </a:ext>
            </a:extLst>
          </p:cNvPr>
          <p:cNvSpPr/>
          <p:nvPr/>
        </p:nvSpPr>
        <p:spPr>
          <a:xfrm>
            <a:off x="146658" y="5342609"/>
            <a:ext cx="6266174" cy="426126"/>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0DC0A862-F39E-493E-B938-AFE3EDBB7540}"/>
              </a:ext>
            </a:extLst>
          </p:cNvPr>
          <p:cNvSpPr/>
          <p:nvPr/>
        </p:nvSpPr>
        <p:spPr>
          <a:xfrm>
            <a:off x="7161739" y="703952"/>
            <a:ext cx="4629665" cy="369333"/>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Connecteur droit 28">
            <a:extLst>
              <a:ext uri="{FF2B5EF4-FFF2-40B4-BE49-F238E27FC236}">
                <a16:creationId xmlns:a16="http://schemas.microsoft.com/office/drawing/2014/main" id="{6B9B1F46-33A6-42EF-BD98-CB5EE33C315E}"/>
              </a:ext>
            </a:extLst>
          </p:cNvPr>
          <p:cNvCxnSpPr>
            <a:cxnSpLocks/>
            <a:stCxn id="21" idx="3"/>
            <a:endCxn id="28" idx="1"/>
          </p:cNvCxnSpPr>
          <p:nvPr/>
        </p:nvCxnSpPr>
        <p:spPr>
          <a:xfrm flipV="1">
            <a:off x="4114801" y="888619"/>
            <a:ext cx="3046938" cy="242785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34E700D9-FEFF-479E-BEAF-7097A1935752}"/>
              </a:ext>
            </a:extLst>
          </p:cNvPr>
          <p:cNvSpPr/>
          <p:nvPr/>
        </p:nvSpPr>
        <p:spPr>
          <a:xfrm>
            <a:off x="7161741" y="1318400"/>
            <a:ext cx="4629665" cy="108150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Connecteur droit 30">
            <a:extLst>
              <a:ext uri="{FF2B5EF4-FFF2-40B4-BE49-F238E27FC236}">
                <a16:creationId xmlns:a16="http://schemas.microsoft.com/office/drawing/2014/main" id="{33771083-BD4F-4EBF-8DDB-4CEE2CF497B6}"/>
              </a:ext>
            </a:extLst>
          </p:cNvPr>
          <p:cNvCxnSpPr>
            <a:cxnSpLocks/>
            <a:stCxn id="22" idx="3"/>
            <a:endCxn id="30" idx="1"/>
          </p:cNvCxnSpPr>
          <p:nvPr/>
        </p:nvCxnSpPr>
        <p:spPr>
          <a:xfrm flipV="1">
            <a:off x="4656222" y="1859153"/>
            <a:ext cx="2505519" cy="195988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7EC67DB1-44A2-4615-B37A-6E227F456D63}"/>
              </a:ext>
            </a:extLst>
          </p:cNvPr>
          <p:cNvSpPr/>
          <p:nvPr/>
        </p:nvSpPr>
        <p:spPr>
          <a:xfrm>
            <a:off x="7158801" y="2682877"/>
            <a:ext cx="4629665" cy="1049708"/>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3" name="Connecteur droit 32">
            <a:extLst>
              <a:ext uri="{FF2B5EF4-FFF2-40B4-BE49-F238E27FC236}">
                <a16:creationId xmlns:a16="http://schemas.microsoft.com/office/drawing/2014/main" id="{32BB121D-E72E-448A-B7BF-82E95D4CF464}"/>
              </a:ext>
            </a:extLst>
          </p:cNvPr>
          <p:cNvCxnSpPr>
            <a:cxnSpLocks/>
            <a:stCxn id="23" idx="3"/>
            <a:endCxn id="32" idx="1"/>
          </p:cNvCxnSpPr>
          <p:nvPr/>
        </p:nvCxnSpPr>
        <p:spPr>
          <a:xfrm flipV="1">
            <a:off x="6239877" y="3207731"/>
            <a:ext cx="918924" cy="1750231"/>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4" name="Rectangle 33">
            <a:extLst>
              <a:ext uri="{FF2B5EF4-FFF2-40B4-BE49-F238E27FC236}">
                <a16:creationId xmlns:a16="http://schemas.microsoft.com/office/drawing/2014/main" id="{D53E8E9D-70F1-488A-B087-D96288292FC9}"/>
              </a:ext>
            </a:extLst>
          </p:cNvPr>
          <p:cNvSpPr/>
          <p:nvPr/>
        </p:nvSpPr>
        <p:spPr>
          <a:xfrm>
            <a:off x="7158801" y="3915148"/>
            <a:ext cx="4629665" cy="573579"/>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5" name="Connecteur droit 34">
            <a:extLst>
              <a:ext uri="{FF2B5EF4-FFF2-40B4-BE49-F238E27FC236}">
                <a16:creationId xmlns:a16="http://schemas.microsoft.com/office/drawing/2014/main" id="{EC70F4CA-B473-4237-823B-4588EB225EFC}"/>
              </a:ext>
            </a:extLst>
          </p:cNvPr>
          <p:cNvCxnSpPr>
            <a:cxnSpLocks/>
            <a:stCxn id="24" idx="3"/>
            <a:endCxn id="34" idx="1"/>
          </p:cNvCxnSpPr>
          <p:nvPr/>
        </p:nvCxnSpPr>
        <p:spPr>
          <a:xfrm flipV="1">
            <a:off x="6269928" y="4201938"/>
            <a:ext cx="888873" cy="1014461"/>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7F151287-4D5E-4BD9-BE5E-7EBD39B47DE4}"/>
              </a:ext>
            </a:extLst>
          </p:cNvPr>
          <p:cNvSpPr/>
          <p:nvPr/>
        </p:nvSpPr>
        <p:spPr>
          <a:xfrm>
            <a:off x="7181398" y="4693719"/>
            <a:ext cx="4629665" cy="777843"/>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7" name="Connecteur droit 36">
            <a:extLst>
              <a:ext uri="{FF2B5EF4-FFF2-40B4-BE49-F238E27FC236}">
                <a16:creationId xmlns:a16="http://schemas.microsoft.com/office/drawing/2014/main" id="{CFA52082-EA94-4BF6-A665-67A0C1E1CA26}"/>
              </a:ext>
            </a:extLst>
          </p:cNvPr>
          <p:cNvCxnSpPr>
            <a:cxnSpLocks/>
            <a:stCxn id="25" idx="3"/>
            <a:endCxn id="36" idx="1"/>
          </p:cNvCxnSpPr>
          <p:nvPr/>
        </p:nvCxnSpPr>
        <p:spPr>
          <a:xfrm flipV="1">
            <a:off x="6412832" y="5082641"/>
            <a:ext cx="768566" cy="473031"/>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9" name="ZoneTexte 38">
            <a:extLst>
              <a:ext uri="{FF2B5EF4-FFF2-40B4-BE49-F238E27FC236}">
                <a16:creationId xmlns:a16="http://schemas.microsoft.com/office/drawing/2014/main" id="{456520C9-3C53-425E-BACD-040B0E676A6E}"/>
              </a:ext>
            </a:extLst>
          </p:cNvPr>
          <p:cNvSpPr txBox="1"/>
          <p:nvPr/>
        </p:nvSpPr>
        <p:spPr>
          <a:xfrm>
            <a:off x="7212587" y="756583"/>
            <a:ext cx="4527968" cy="246221"/>
          </a:xfrm>
          <a:prstGeom prst="rect">
            <a:avLst/>
          </a:prstGeom>
          <a:noFill/>
        </p:spPr>
        <p:txBody>
          <a:bodyPr wrap="square" lIns="0" tIns="0" rIns="0" bIns="0" rtlCol="0">
            <a:spAutoFit/>
          </a:bodyPr>
          <a:lstStyle/>
          <a:p>
            <a:pPr algn="ctr"/>
            <a:r>
              <a:rPr lang="en-US" sz="1600" dirty="0">
                <a:solidFill>
                  <a:schemeClr val="bg1"/>
                </a:solidFill>
              </a:rPr>
              <a:t>227 mas</a:t>
            </a:r>
          </a:p>
        </p:txBody>
      </p:sp>
      <p:sp>
        <p:nvSpPr>
          <p:cNvPr id="41" name="ZoneTexte 40">
            <a:extLst>
              <a:ext uri="{FF2B5EF4-FFF2-40B4-BE49-F238E27FC236}">
                <a16:creationId xmlns:a16="http://schemas.microsoft.com/office/drawing/2014/main" id="{6E8E764A-74B0-4E69-8351-D2F6CF7D92B2}"/>
              </a:ext>
            </a:extLst>
          </p:cNvPr>
          <p:cNvSpPr txBox="1"/>
          <p:nvPr/>
        </p:nvSpPr>
        <p:spPr>
          <a:xfrm>
            <a:off x="7260498" y="2771483"/>
            <a:ext cx="4527968" cy="984885"/>
          </a:xfrm>
          <a:prstGeom prst="rect">
            <a:avLst/>
          </a:prstGeom>
          <a:noFill/>
        </p:spPr>
        <p:txBody>
          <a:bodyPr wrap="square" lIns="0" tIns="0" rIns="0" bIns="0" rtlCol="0">
            <a:spAutoFit/>
          </a:bodyPr>
          <a:lstStyle/>
          <a:p>
            <a:pPr algn="just"/>
            <a:r>
              <a:rPr lang="en-US" sz="1600" dirty="0">
                <a:solidFill>
                  <a:schemeClr val="bg1"/>
                </a:solidFill>
              </a:rPr>
              <a:t>As the object intensity distribution has no sharp edge beside the inner rim that is very small compared to the object extension, its visibility function is closer to that of a Gaussian distribution.</a:t>
            </a:r>
          </a:p>
        </p:txBody>
      </p:sp>
      <p:sp>
        <p:nvSpPr>
          <p:cNvPr id="42" name="ZoneTexte 41">
            <a:extLst>
              <a:ext uri="{FF2B5EF4-FFF2-40B4-BE49-F238E27FC236}">
                <a16:creationId xmlns:a16="http://schemas.microsoft.com/office/drawing/2014/main" id="{2E6A5FEE-6ECA-414A-8DFE-19A1FF8C687E}"/>
              </a:ext>
            </a:extLst>
          </p:cNvPr>
          <p:cNvSpPr txBox="1"/>
          <p:nvPr/>
        </p:nvSpPr>
        <p:spPr>
          <a:xfrm>
            <a:off x="7260498" y="3984654"/>
            <a:ext cx="4527968" cy="492443"/>
          </a:xfrm>
          <a:prstGeom prst="rect">
            <a:avLst/>
          </a:prstGeom>
          <a:noFill/>
        </p:spPr>
        <p:txBody>
          <a:bodyPr wrap="square" lIns="0" tIns="0" rIns="0" bIns="0" rtlCol="0">
            <a:spAutoFit/>
          </a:bodyPr>
          <a:lstStyle/>
          <a:p>
            <a:pPr algn="ctr"/>
            <a:r>
              <a:rPr lang="fr-FR" sz="1600" dirty="0">
                <a:solidFill>
                  <a:schemeClr val="bg1"/>
                </a:solidFill>
              </a:rPr>
              <a:t>V= 0.755</a:t>
            </a:r>
          </a:p>
          <a:p>
            <a:pPr algn="ctr"/>
            <a:r>
              <a:rPr lang="fr-FR" sz="1600" dirty="0">
                <a:solidFill>
                  <a:schemeClr val="bg1"/>
                </a:solidFill>
              </a:rPr>
              <a:t>V= 0.618</a:t>
            </a:r>
            <a:endParaRPr lang="en-US" sz="1600" dirty="0">
              <a:solidFill>
                <a:schemeClr val="bg1"/>
              </a:solidFill>
            </a:endParaRPr>
          </a:p>
        </p:txBody>
      </p:sp>
      <p:sp>
        <p:nvSpPr>
          <p:cNvPr id="43" name="ZoneTexte 42">
            <a:extLst>
              <a:ext uri="{FF2B5EF4-FFF2-40B4-BE49-F238E27FC236}">
                <a16:creationId xmlns:a16="http://schemas.microsoft.com/office/drawing/2014/main" id="{1778D243-925C-4621-99D8-E66F648036FC}"/>
              </a:ext>
            </a:extLst>
          </p:cNvPr>
          <p:cNvSpPr txBox="1"/>
          <p:nvPr/>
        </p:nvSpPr>
        <p:spPr>
          <a:xfrm>
            <a:off x="10154986" y="4769343"/>
            <a:ext cx="1706925" cy="738664"/>
          </a:xfrm>
          <a:prstGeom prst="rect">
            <a:avLst/>
          </a:prstGeom>
          <a:noFill/>
        </p:spPr>
        <p:txBody>
          <a:bodyPr wrap="square" lIns="0" tIns="0" rIns="0" bIns="0" rtlCol="0">
            <a:spAutoFit/>
          </a:bodyPr>
          <a:lstStyle/>
          <a:p>
            <a:r>
              <a:rPr lang="fr-FR" sz="1600" dirty="0" err="1">
                <a:solidFill>
                  <a:schemeClr val="bg1"/>
                </a:solidFill>
              </a:rPr>
              <a:t>fwhm</a:t>
            </a:r>
            <a:r>
              <a:rPr lang="fr-FR" sz="1600" dirty="0">
                <a:solidFill>
                  <a:schemeClr val="bg1"/>
                </a:solidFill>
              </a:rPr>
              <a:t> ≈ 34.7 mas</a:t>
            </a:r>
          </a:p>
          <a:p>
            <a:r>
              <a:rPr lang="fr-FR" sz="1600" dirty="0" err="1">
                <a:solidFill>
                  <a:schemeClr val="bg1"/>
                </a:solidFill>
              </a:rPr>
              <a:t>fwhm</a:t>
            </a:r>
            <a:r>
              <a:rPr lang="fr-FR" sz="1600" dirty="0">
                <a:solidFill>
                  <a:schemeClr val="bg1"/>
                </a:solidFill>
              </a:rPr>
              <a:t> ≈ 45.4 mas</a:t>
            </a:r>
          </a:p>
          <a:p>
            <a:r>
              <a:rPr lang="fr-FR" sz="1600" dirty="0">
                <a:solidFill>
                  <a:schemeClr val="bg1"/>
                </a:solidFill>
              </a:rPr>
              <a:t>  </a:t>
            </a:r>
            <a:endParaRPr lang="en-US" sz="1600" dirty="0">
              <a:solidFill>
                <a:schemeClr val="bg1"/>
              </a:solidFill>
            </a:endParaRPr>
          </a:p>
        </p:txBody>
      </p:sp>
      <p:sp>
        <p:nvSpPr>
          <p:cNvPr id="44" name="Rectangle 43">
            <a:extLst>
              <a:ext uri="{FF2B5EF4-FFF2-40B4-BE49-F238E27FC236}">
                <a16:creationId xmlns:a16="http://schemas.microsoft.com/office/drawing/2014/main" id="{E1AF692A-71E0-4240-8BBA-FC50578DB27F}"/>
              </a:ext>
            </a:extLst>
          </p:cNvPr>
          <p:cNvSpPr/>
          <p:nvPr/>
        </p:nvSpPr>
        <p:spPr>
          <a:xfrm>
            <a:off x="146658" y="5776498"/>
            <a:ext cx="6123270" cy="30327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Rectangle 44">
            <a:extLst>
              <a:ext uri="{FF2B5EF4-FFF2-40B4-BE49-F238E27FC236}">
                <a16:creationId xmlns:a16="http://schemas.microsoft.com/office/drawing/2014/main" id="{67144A3B-3A32-481C-ACBC-4723EF177776}"/>
              </a:ext>
            </a:extLst>
          </p:cNvPr>
          <p:cNvSpPr/>
          <p:nvPr/>
        </p:nvSpPr>
        <p:spPr>
          <a:xfrm>
            <a:off x="7158800" y="5739014"/>
            <a:ext cx="4629665" cy="830068"/>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6" name="Connecteur droit 45">
            <a:extLst>
              <a:ext uri="{FF2B5EF4-FFF2-40B4-BE49-F238E27FC236}">
                <a16:creationId xmlns:a16="http://schemas.microsoft.com/office/drawing/2014/main" id="{90DB7C50-60EC-4AC3-992E-0C8991618E59}"/>
              </a:ext>
            </a:extLst>
          </p:cNvPr>
          <p:cNvCxnSpPr>
            <a:cxnSpLocks/>
            <a:stCxn id="44" idx="3"/>
            <a:endCxn id="45" idx="1"/>
          </p:cNvCxnSpPr>
          <p:nvPr/>
        </p:nvCxnSpPr>
        <p:spPr>
          <a:xfrm>
            <a:off x="6269928" y="5928133"/>
            <a:ext cx="888872" cy="22591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48" name="ZoneTexte 47">
            <a:extLst>
              <a:ext uri="{FF2B5EF4-FFF2-40B4-BE49-F238E27FC236}">
                <a16:creationId xmlns:a16="http://schemas.microsoft.com/office/drawing/2014/main" id="{37F792F4-A047-4F66-A87A-D145F1B6D825}"/>
              </a:ext>
            </a:extLst>
          </p:cNvPr>
          <p:cNvSpPr txBox="1"/>
          <p:nvPr/>
        </p:nvSpPr>
        <p:spPr>
          <a:xfrm>
            <a:off x="7212587" y="1347645"/>
            <a:ext cx="4527968" cy="984885"/>
          </a:xfrm>
          <a:prstGeom prst="rect">
            <a:avLst/>
          </a:prstGeom>
          <a:noFill/>
        </p:spPr>
        <p:txBody>
          <a:bodyPr wrap="square" lIns="0" tIns="0" rIns="0" bIns="0" rtlCol="0">
            <a:spAutoFit/>
          </a:bodyPr>
          <a:lstStyle/>
          <a:p>
            <a:pPr algn="just"/>
            <a:r>
              <a:rPr lang="en-US" sz="1600" dirty="0">
                <a:solidFill>
                  <a:schemeClr val="bg1"/>
                </a:solidFill>
              </a:rPr>
              <a:t>We see the inner rim of the dusty disk, the disk emission in N band, and some central emission which correspond to the central </a:t>
            </a:r>
            <a:r>
              <a:rPr lang="en-US" sz="1600" dirty="0" err="1">
                <a:solidFill>
                  <a:schemeClr val="bg1"/>
                </a:solidFill>
              </a:rPr>
              <a:t>star.The</a:t>
            </a:r>
            <a:r>
              <a:rPr lang="en-US" sz="1600" dirty="0">
                <a:solidFill>
                  <a:schemeClr val="bg1"/>
                </a:solidFill>
              </a:rPr>
              <a:t> disk is flattened which is a hint that it is not seen pole-on.</a:t>
            </a:r>
          </a:p>
        </p:txBody>
      </p:sp>
      <mc:AlternateContent xmlns:mc="http://schemas.openxmlformats.org/markup-compatibility/2006" xmlns:a14="http://schemas.microsoft.com/office/drawing/2010/main">
        <mc:Choice Requires="a14">
          <p:sp>
            <p:nvSpPr>
              <p:cNvPr id="54" name="ZoneTexte 53">
                <a:extLst>
                  <a:ext uri="{FF2B5EF4-FFF2-40B4-BE49-F238E27FC236}">
                    <a16:creationId xmlns:a16="http://schemas.microsoft.com/office/drawing/2014/main" id="{929B865B-F12F-44D6-AD57-1824DCA1C67C}"/>
                  </a:ext>
                </a:extLst>
              </p:cNvPr>
              <p:cNvSpPr txBox="1"/>
              <p:nvPr/>
            </p:nvSpPr>
            <p:spPr>
              <a:xfrm>
                <a:off x="7538203" y="4837546"/>
                <a:ext cx="2008876" cy="361766"/>
              </a:xfrm>
              <a:prstGeom prst="rect">
                <a:avLst/>
              </a:prstGeom>
              <a:noFill/>
            </p:spPr>
            <p:txBody>
              <a:bodyPr wrap="square" lIns="0" tIns="0" rIns="0" bIns="0" rtlCol="0">
                <a:spAutoFit/>
              </a:bodyPr>
              <a:lstStyle/>
              <a:p>
                <a:r>
                  <a:rPr lang="en-US" sz="1600" dirty="0">
                    <a:solidFill>
                      <a:schemeClr val="bg1"/>
                    </a:solidFill>
                  </a:rPr>
                  <a:t>fwhm</a:t>
                </a:r>
                <a14:m>
                  <m:oMath xmlns:m="http://schemas.openxmlformats.org/officeDocument/2006/math">
                    <m:r>
                      <a:rPr lang="fr-FR" sz="1600" b="0" i="0" smtClean="0">
                        <a:solidFill>
                          <a:schemeClr val="bg1"/>
                        </a:solidFill>
                        <a:latin typeface="Cambria Math" panose="02040503050406030204" pitchFamily="18" charset="0"/>
                      </a:rPr>
                      <m:t> </m:t>
                    </m:r>
                    <m:r>
                      <a:rPr lang="fr-FR" sz="1600" b="0" i="1" smtClean="0">
                        <a:solidFill>
                          <a:schemeClr val="bg1"/>
                        </a:solidFill>
                        <a:latin typeface="Cambria Math" panose="02040503050406030204" pitchFamily="18" charset="0"/>
                      </a:rPr>
                      <m:t>≈</m:t>
                    </m:r>
                    <m:r>
                      <a:rPr lang="fr-FR" sz="1600" b="0" i="0" smtClean="0">
                        <a:solidFill>
                          <a:schemeClr val="bg1"/>
                        </a:solidFill>
                        <a:latin typeface="Cambria Math" panose="02040503050406030204" pitchFamily="18" charset="0"/>
                      </a:rPr>
                      <m:t>1.66</m:t>
                    </m:r>
                    <m:rad>
                      <m:radPr>
                        <m:degHide m:val="on"/>
                        <m:ctrlPr>
                          <a:rPr lang="fr-FR" sz="1600" b="0" i="1" smtClean="0">
                            <a:solidFill>
                              <a:schemeClr val="bg1"/>
                            </a:solidFill>
                            <a:latin typeface="Cambria Math" panose="02040503050406030204" pitchFamily="18" charset="0"/>
                          </a:rPr>
                        </m:ctrlPr>
                      </m:radPr>
                      <m:deg/>
                      <m:e>
                        <m:r>
                          <a:rPr lang="fr-FR" sz="1600" b="0" i="1" smtClean="0">
                            <a:solidFill>
                              <a:schemeClr val="bg1"/>
                            </a:solidFill>
                            <a:latin typeface="Cambria Math" panose="02040503050406030204" pitchFamily="18" charset="0"/>
                          </a:rPr>
                          <m:t>−</m:t>
                        </m:r>
                        <m:r>
                          <a:rPr lang="fr-FR" sz="1600" b="0" i="1" smtClean="0">
                            <a:solidFill>
                              <a:schemeClr val="bg1"/>
                            </a:solidFill>
                            <a:latin typeface="Cambria Math" panose="02040503050406030204" pitchFamily="18" charset="0"/>
                          </a:rPr>
                          <m:t>𝑙𝑛𝑉</m:t>
                        </m:r>
                      </m:e>
                    </m:rad>
                    <m:f>
                      <m:fPr>
                        <m:ctrlPr>
                          <a:rPr lang="en-US" sz="1600" i="1" smtClean="0">
                            <a:solidFill>
                              <a:schemeClr val="bg1"/>
                            </a:solidFill>
                            <a:latin typeface="Cambria Math" panose="02040503050406030204" pitchFamily="18" charset="0"/>
                          </a:rPr>
                        </m:ctrlPr>
                      </m:fPr>
                      <m:num>
                        <m:r>
                          <m:rPr>
                            <m:sty m:val="p"/>
                          </m:rPr>
                          <a:rPr lang="el-GR" sz="1600" i="1" smtClean="0">
                            <a:solidFill>
                              <a:schemeClr val="bg1"/>
                            </a:solidFill>
                            <a:latin typeface="Cambria Math" panose="02040503050406030204" pitchFamily="18" charset="0"/>
                          </a:rPr>
                          <m:t>λ</m:t>
                        </m:r>
                      </m:num>
                      <m:den>
                        <m:r>
                          <m:rPr>
                            <m:sty m:val="p"/>
                          </m:rPr>
                          <a:rPr lang="el-GR" sz="1600" b="0" i="1" smtClean="0">
                            <a:solidFill>
                              <a:schemeClr val="bg1"/>
                            </a:solidFill>
                            <a:latin typeface="Cambria Math" panose="02040503050406030204" pitchFamily="18" charset="0"/>
                          </a:rPr>
                          <m:t>π</m:t>
                        </m:r>
                        <m:r>
                          <a:rPr lang="fr-FR" sz="1600" b="0" i="1" smtClean="0">
                            <a:solidFill>
                              <a:schemeClr val="bg1"/>
                            </a:solidFill>
                            <a:latin typeface="Cambria Math" panose="02040503050406030204" pitchFamily="18" charset="0"/>
                          </a:rPr>
                          <m:t>𝐵</m:t>
                        </m:r>
                      </m:den>
                    </m:f>
                  </m:oMath>
                </a14:m>
                <a:endParaRPr lang="en-US" sz="1600" dirty="0">
                  <a:solidFill>
                    <a:schemeClr val="bg1"/>
                  </a:solidFill>
                </a:endParaRPr>
              </a:p>
            </p:txBody>
          </p:sp>
        </mc:Choice>
        <mc:Fallback xmlns="">
          <p:sp>
            <p:nvSpPr>
              <p:cNvPr id="54" name="ZoneTexte 53">
                <a:extLst>
                  <a:ext uri="{FF2B5EF4-FFF2-40B4-BE49-F238E27FC236}">
                    <a16:creationId xmlns:a16="http://schemas.microsoft.com/office/drawing/2014/main" id="{929B865B-F12F-44D6-AD57-1824DCA1C67C}"/>
                  </a:ext>
                </a:extLst>
              </p:cNvPr>
              <p:cNvSpPr txBox="1">
                <a:spLocks noRot="1" noChangeAspect="1" noMove="1" noResize="1" noEditPoints="1" noAdjustHandles="1" noChangeArrowheads="1" noChangeShapeType="1" noTextEdit="1"/>
              </p:cNvSpPr>
              <p:nvPr/>
            </p:nvSpPr>
            <p:spPr>
              <a:xfrm>
                <a:off x="7538203" y="4837546"/>
                <a:ext cx="2008876" cy="361766"/>
              </a:xfrm>
              <a:prstGeom prst="rect">
                <a:avLst/>
              </a:prstGeom>
              <a:blipFill>
                <a:blip r:embed="rId3"/>
                <a:stretch>
                  <a:fillRect l="-6383" b="-20339"/>
                </a:stretch>
              </a:blipFill>
            </p:spPr>
            <p:txBody>
              <a:bodyPr/>
              <a:lstStyle/>
              <a:p>
                <a:r>
                  <a:rPr lang="en-US">
                    <a:noFill/>
                  </a:rPr>
                  <a:t> </a:t>
                </a:r>
              </a:p>
            </p:txBody>
          </p:sp>
        </mc:Fallback>
      </mc:AlternateContent>
      <p:sp>
        <p:nvSpPr>
          <p:cNvPr id="55" name="ZoneTexte 54">
            <a:extLst>
              <a:ext uri="{FF2B5EF4-FFF2-40B4-BE49-F238E27FC236}">
                <a16:creationId xmlns:a16="http://schemas.microsoft.com/office/drawing/2014/main" id="{9FAAD112-1EF3-430B-AD6B-338E8FA5744F}"/>
              </a:ext>
            </a:extLst>
          </p:cNvPr>
          <p:cNvSpPr txBox="1"/>
          <p:nvPr/>
        </p:nvSpPr>
        <p:spPr>
          <a:xfrm>
            <a:off x="7538203" y="5206000"/>
            <a:ext cx="4507139" cy="246221"/>
          </a:xfrm>
          <a:prstGeom prst="rect">
            <a:avLst/>
          </a:prstGeom>
          <a:noFill/>
        </p:spPr>
        <p:txBody>
          <a:bodyPr wrap="square" lIns="0" tIns="0" rIns="0" bIns="0" rtlCol="0">
            <a:spAutoFit/>
          </a:bodyPr>
          <a:lstStyle/>
          <a:p>
            <a:r>
              <a:rPr lang="fr-FR" sz="1600" dirty="0">
                <a:solidFill>
                  <a:schemeClr val="bg1"/>
                </a:solidFill>
              </a:rPr>
              <a:t>B = 20m  </a:t>
            </a:r>
            <a:r>
              <a:rPr lang="el-GR" sz="1600" dirty="0">
                <a:solidFill>
                  <a:schemeClr val="bg1"/>
                </a:solidFill>
              </a:rPr>
              <a:t>λ</a:t>
            </a:r>
            <a:r>
              <a:rPr lang="fr-FR" sz="1600" dirty="0">
                <a:solidFill>
                  <a:schemeClr val="bg1"/>
                </a:solidFill>
              </a:rPr>
              <a:t> = 12µm</a:t>
            </a:r>
            <a:endParaRPr lang="en-US" sz="1600" dirty="0">
              <a:solidFill>
                <a:schemeClr val="bg1"/>
              </a:solidFill>
            </a:endParaRPr>
          </a:p>
        </p:txBody>
      </p:sp>
      <mc:AlternateContent xmlns:mc="http://schemas.openxmlformats.org/markup-compatibility/2006" xmlns:a14="http://schemas.microsoft.com/office/drawing/2010/main">
        <mc:Choice Requires="a14">
          <p:sp>
            <p:nvSpPr>
              <p:cNvPr id="56" name="ZoneTexte 55">
                <a:extLst>
                  <a:ext uri="{FF2B5EF4-FFF2-40B4-BE49-F238E27FC236}">
                    <a16:creationId xmlns:a16="http://schemas.microsoft.com/office/drawing/2014/main" id="{0F60F9F4-BA4C-4661-979E-40B9A38A307D}"/>
                  </a:ext>
                </a:extLst>
              </p:cNvPr>
              <p:cNvSpPr txBox="1"/>
              <p:nvPr/>
            </p:nvSpPr>
            <p:spPr>
              <a:xfrm>
                <a:off x="7188853" y="5788813"/>
                <a:ext cx="4527968" cy="800219"/>
              </a:xfrm>
              <a:prstGeom prst="rect">
                <a:avLst/>
              </a:prstGeom>
              <a:noFill/>
            </p:spPr>
            <p:txBody>
              <a:bodyPr wrap="square" lIns="0" tIns="0" rIns="0" bIns="0" rtlCol="0">
                <a:spAutoFit/>
              </a:bodyPr>
              <a:lstStyle/>
              <a:p>
                <a:pPr algn="ctr"/>
                <a:r>
                  <a:rPr lang="en-US" dirty="0" err="1">
                    <a:solidFill>
                      <a:schemeClr val="bg1"/>
                    </a:solidFill>
                  </a:rPr>
                  <a:t>Elong</a:t>
                </a:r>
                <a:r>
                  <a:rPr lang="en-US" dirty="0">
                    <a:solidFill>
                      <a:schemeClr val="bg1"/>
                    </a:solidFill>
                  </a:rPr>
                  <a:t> = 1 / cos (incl.)</a:t>
                </a:r>
              </a:p>
              <a:p>
                <a:pPr algn="ctr"/>
                <a:r>
                  <a:rPr lang="en-US" dirty="0" err="1">
                    <a:solidFill>
                      <a:schemeClr val="bg1"/>
                    </a:solidFill>
                  </a:rPr>
                  <a:t>Elong</a:t>
                </a:r>
                <a:r>
                  <a:rPr lang="en-US" dirty="0">
                    <a:solidFill>
                      <a:schemeClr val="bg1"/>
                    </a:solidFill>
                  </a:rPr>
                  <a:t> = 45.4/34.7 = 1.31</a:t>
                </a:r>
              </a:p>
              <a:p>
                <a:pPr algn="ctr"/>
                <a:r>
                  <a:rPr lang="fr-FR" sz="1600" dirty="0" err="1">
                    <a:solidFill>
                      <a:schemeClr val="bg1"/>
                    </a:solidFill>
                  </a:rPr>
                  <a:t>Incl</a:t>
                </a:r>
                <a:r>
                  <a:rPr lang="fr-FR" sz="1600" dirty="0">
                    <a:solidFill>
                      <a:schemeClr val="bg1"/>
                    </a:solidFill>
                  </a:rPr>
                  <a:t> </a:t>
                </a:r>
                <a14:m>
                  <m:oMath xmlns:m="http://schemas.openxmlformats.org/officeDocument/2006/math">
                    <m:r>
                      <a:rPr lang="fr-FR" sz="1600" i="1">
                        <a:solidFill>
                          <a:schemeClr val="bg1"/>
                        </a:solidFill>
                        <a:latin typeface="Cambria Math" panose="02040503050406030204" pitchFamily="18" charset="0"/>
                      </a:rPr>
                      <m:t>≈</m:t>
                    </m:r>
                  </m:oMath>
                </a14:m>
                <a:r>
                  <a:rPr lang="fr-FR" sz="1600" dirty="0">
                    <a:solidFill>
                      <a:schemeClr val="bg1"/>
                    </a:solidFill>
                  </a:rPr>
                  <a:t> 40°</a:t>
                </a:r>
                <a:endParaRPr lang="en-US" sz="1600" dirty="0">
                  <a:solidFill>
                    <a:schemeClr val="bg1"/>
                  </a:solidFill>
                </a:endParaRPr>
              </a:p>
            </p:txBody>
          </p:sp>
        </mc:Choice>
        <mc:Fallback xmlns="">
          <p:sp>
            <p:nvSpPr>
              <p:cNvPr id="56" name="ZoneTexte 55">
                <a:extLst>
                  <a:ext uri="{FF2B5EF4-FFF2-40B4-BE49-F238E27FC236}">
                    <a16:creationId xmlns:a16="http://schemas.microsoft.com/office/drawing/2014/main" id="{0F60F9F4-BA4C-4661-979E-40B9A38A307D}"/>
                  </a:ext>
                </a:extLst>
              </p:cNvPr>
              <p:cNvSpPr txBox="1">
                <a:spLocks noRot="1" noChangeAspect="1" noMove="1" noResize="1" noEditPoints="1" noAdjustHandles="1" noChangeArrowheads="1" noChangeShapeType="1" noTextEdit="1"/>
              </p:cNvSpPr>
              <p:nvPr/>
            </p:nvSpPr>
            <p:spPr>
              <a:xfrm>
                <a:off x="7188853" y="5788813"/>
                <a:ext cx="4527968" cy="800219"/>
              </a:xfrm>
              <a:prstGeom prst="rect">
                <a:avLst/>
              </a:prstGeom>
              <a:blipFill>
                <a:blip r:embed="rId4"/>
                <a:stretch>
                  <a:fillRect t="-9924" b="-14504"/>
                </a:stretch>
              </a:blipFill>
            </p:spPr>
            <p:txBody>
              <a:bodyPr/>
              <a:lstStyle/>
              <a:p>
                <a:r>
                  <a:rPr lang="en-US">
                    <a:noFill/>
                  </a:rPr>
                  <a:t> </a:t>
                </a:r>
              </a:p>
            </p:txBody>
          </p:sp>
        </mc:Fallback>
      </mc:AlternateContent>
    </p:spTree>
    <p:extLst>
      <p:ext uri="{BB962C8B-B14F-4D97-AF65-F5344CB8AC3E}">
        <p14:creationId xmlns:p14="http://schemas.microsoft.com/office/powerpoint/2010/main" val="288902803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9" name="ZoneTexte 8">
            <a:extLst>
              <a:ext uri="{FF2B5EF4-FFF2-40B4-BE49-F238E27FC236}">
                <a16:creationId xmlns:a16="http://schemas.microsoft.com/office/drawing/2014/main" id="{D5580DC0-EE67-478B-9228-FE1C49AE967C}"/>
              </a:ext>
            </a:extLst>
          </p:cNvPr>
          <p:cNvSpPr txBox="1"/>
          <p:nvPr/>
        </p:nvSpPr>
        <p:spPr>
          <a:xfrm>
            <a:off x="1" y="2959331"/>
            <a:ext cx="12192000" cy="1200329"/>
          </a:xfrm>
          <a:prstGeom prst="rect">
            <a:avLst/>
          </a:prstGeom>
          <a:noFill/>
        </p:spPr>
        <p:txBody>
          <a:bodyPr wrap="square" rtlCol="0">
            <a:spAutoFit/>
          </a:bodyPr>
          <a:lstStyle/>
          <a:p>
            <a:pPr algn="ctr"/>
            <a:r>
              <a:rPr lang="fr-FR" sz="7200" dirty="0">
                <a:solidFill>
                  <a:schemeClr val="bg1"/>
                </a:solidFill>
              </a:rPr>
              <a:t>6 </a:t>
            </a:r>
            <a:r>
              <a:rPr lang="fr-FR" sz="7200" dirty="0" err="1">
                <a:solidFill>
                  <a:schemeClr val="bg1"/>
                </a:solidFill>
              </a:rPr>
              <a:t>Effect</a:t>
            </a:r>
            <a:r>
              <a:rPr lang="fr-FR" sz="7200" dirty="0">
                <a:solidFill>
                  <a:schemeClr val="bg1"/>
                </a:solidFill>
              </a:rPr>
              <a:t> of the </a:t>
            </a:r>
            <a:r>
              <a:rPr lang="fr-FR" sz="7200" dirty="0" err="1">
                <a:solidFill>
                  <a:schemeClr val="bg1"/>
                </a:solidFill>
              </a:rPr>
              <a:t>Wavelength</a:t>
            </a:r>
            <a:endParaRPr lang="en-US" sz="7200" dirty="0">
              <a:solidFill>
                <a:schemeClr val="bg1"/>
              </a:solidFill>
            </a:endParaRPr>
          </a:p>
        </p:txBody>
      </p:sp>
    </p:spTree>
    <p:extLst>
      <p:ext uri="{BB962C8B-B14F-4D97-AF65-F5344CB8AC3E}">
        <p14:creationId xmlns:p14="http://schemas.microsoft.com/office/powerpoint/2010/main" val="364598662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1F88136D-5585-487C-A7D5-E16983F298C9}"/>
              </a:ext>
            </a:extLst>
          </p:cNvPr>
          <p:cNvPicPr>
            <a:picLocks noChangeAspect="1"/>
          </p:cNvPicPr>
          <p:nvPr/>
        </p:nvPicPr>
        <p:blipFill>
          <a:blip r:embed="rId2"/>
          <a:stretch>
            <a:fillRect/>
          </a:stretch>
        </p:blipFill>
        <p:spPr>
          <a:xfrm>
            <a:off x="129597" y="455105"/>
            <a:ext cx="6480854" cy="3922200"/>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13" name="Rectangle 12">
            <a:extLst>
              <a:ext uri="{FF2B5EF4-FFF2-40B4-BE49-F238E27FC236}">
                <a16:creationId xmlns:a16="http://schemas.microsoft.com/office/drawing/2014/main" id="{72793A14-05AD-4E26-8DF9-FCC24B5CE974}"/>
              </a:ext>
            </a:extLst>
          </p:cNvPr>
          <p:cNvSpPr/>
          <p:nvPr/>
        </p:nvSpPr>
        <p:spPr>
          <a:xfrm>
            <a:off x="171708" y="1643296"/>
            <a:ext cx="3885098" cy="30327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7" name="Image 46">
            <a:extLst>
              <a:ext uri="{FF2B5EF4-FFF2-40B4-BE49-F238E27FC236}">
                <a16:creationId xmlns:a16="http://schemas.microsoft.com/office/drawing/2014/main" id="{FC6DB823-FD06-441A-8095-7FD8F331C09F}"/>
              </a:ext>
            </a:extLst>
          </p:cNvPr>
          <p:cNvPicPr>
            <a:picLocks noChangeAspect="1"/>
          </p:cNvPicPr>
          <p:nvPr/>
        </p:nvPicPr>
        <p:blipFill>
          <a:blip r:embed="rId3"/>
          <a:stretch>
            <a:fillRect/>
          </a:stretch>
        </p:blipFill>
        <p:spPr>
          <a:xfrm>
            <a:off x="129597" y="4454928"/>
            <a:ext cx="6480854" cy="2306174"/>
          </a:xfrm>
          <a:prstGeom prst="rect">
            <a:avLst/>
          </a:prstGeom>
        </p:spPr>
      </p:pic>
    </p:spTree>
    <p:extLst>
      <p:ext uri="{BB962C8B-B14F-4D97-AF65-F5344CB8AC3E}">
        <p14:creationId xmlns:p14="http://schemas.microsoft.com/office/powerpoint/2010/main" val="321369251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1F88136D-5585-487C-A7D5-E16983F298C9}"/>
              </a:ext>
            </a:extLst>
          </p:cNvPr>
          <p:cNvPicPr>
            <a:picLocks noChangeAspect="1"/>
          </p:cNvPicPr>
          <p:nvPr/>
        </p:nvPicPr>
        <p:blipFill>
          <a:blip r:embed="rId2"/>
          <a:stretch>
            <a:fillRect/>
          </a:stretch>
        </p:blipFill>
        <p:spPr>
          <a:xfrm>
            <a:off x="129597" y="455105"/>
            <a:ext cx="6480854" cy="3922200"/>
          </a:xfrm>
          <a:prstGeom prst="rect">
            <a:avLst/>
          </a:prstGeom>
        </p:spPr>
      </p:pic>
      <p:pic>
        <p:nvPicPr>
          <p:cNvPr id="8" name="Image 7">
            <a:extLst>
              <a:ext uri="{FF2B5EF4-FFF2-40B4-BE49-F238E27FC236}">
                <a16:creationId xmlns:a16="http://schemas.microsoft.com/office/drawing/2014/main" id="{42DEB0D5-A0F2-47CA-B0AA-E20BE31903F2}"/>
              </a:ext>
            </a:extLst>
          </p:cNvPr>
          <p:cNvPicPr>
            <a:picLocks noChangeAspect="1"/>
          </p:cNvPicPr>
          <p:nvPr/>
        </p:nvPicPr>
        <p:blipFill>
          <a:blip r:embed="rId3"/>
          <a:stretch>
            <a:fillRect/>
          </a:stretch>
        </p:blipFill>
        <p:spPr>
          <a:xfrm>
            <a:off x="129597" y="4454928"/>
            <a:ext cx="6480854" cy="2306174"/>
          </a:xfrm>
          <a:prstGeom prst="rect">
            <a:avLst/>
          </a:prstGeom>
        </p:spPr>
      </p:pic>
      <p:sp>
        <p:nvSpPr>
          <p:cNvPr id="11" name="ZoneTexte 10">
            <a:extLst>
              <a:ext uri="{FF2B5EF4-FFF2-40B4-BE49-F238E27FC236}">
                <a16:creationId xmlns:a16="http://schemas.microsoft.com/office/drawing/2014/main" id="{643551BB-79BB-4096-A3E3-8003433875CA}"/>
              </a:ext>
            </a:extLst>
          </p:cNvPr>
          <p:cNvSpPr txBox="1"/>
          <p:nvPr/>
        </p:nvSpPr>
        <p:spPr>
          <a:xfrm>
            <a:off x="0" y="0"/>
            <a:ext cx="4249881" cy="338554"/>
          </a:xfrm>
          <a:prstGeom prst="rect">
            <a:avLst/>
          </a:prstGeom>
          <a:noFill/>
        </p:spPr>
        <p:txBody>
          <a:bodyPr wrap="none" rtlCol="0">
            <a:spAutoFit/>
          </a:bodyPr>
          <a:lstStyle/>
          <a:p>
            <a:r>
              <a:rPr lang="fr-FR" sz="1600" dirty="0">
                <a:solidFill>
                  <a:srgbClr val="009A00"/>
                </a:solidFill>
                <a:latin typeface="Minecraft" panose="02000603000000000000" pitchFamily="2" charset="0"/>
                <a:ea typeface="Minecraft" panose="02000603000000000000" pitchFamily="2" charset="0"/>
              </a:rPr>
              <a:t>The 10th VLTI </a:t>
            </a:r>
            <a:r>
              <a:rPr lang="fr-FR" sz="1600" dirty="0" err="1">
                <a:solidFill>
                  <a:srgbClr val="009A00"/>
                </a:solidFill>
                <a:latin typeface="Minecraft" panose="02000603000000000000" pitchFamily="2" charset="0"/>
                <a:ea typeface="Minecraft" panose="02000603000000000000" pitchFamily="2" charset="0"/>
              </a:rPr>
              <a:t>School</a:t>
            </a:r>
            <a:r>
              <a:rPr lang="fr-FR" sz="1600" dirty="0">
                <a:solidFill>
                  <a:srgbClr val="009A00"/>
                </a:solidFill>
                <a:latin typeface="Minecraft" panose="02000603000000000000" pitchFamily="2" charset="0"/>
                <a:ea typeface="Minecraft" panose="02000603000000000000" pitchFamily="2" charset="0"/>
              </a:rPr>
              <a:t> of </a:t>
            </a:r>
            <a:r>
              <a:rPr lang="fr-FR" sz="1600" dirty="0" err="1">
                <a:solidFill>
                  <a:srgbClr val="009A00"/>
                </a:solidFill>
                <a:latin typeface="Minecraft" panose="02000603000000000000" pitchFamily="2" charset="0"/>
                <a:ea typeface="Minecraft" panose="02000603000000000000" pitchFamily="2" charset="0"/>
              </a:rPr>
              <a:t>Interferometry</a:t>
            </a:r>
            <a:r>
              <a:rPr lang="fr-FR" sz="1600" dirty="0">
                <a:solidFill>
                  <a:srgbClr val="009A00"/>
                </a:solidFill>
                <a:latin typeface="Minecraft" panose="02000603000000000000" pitchFamily="2" charset="0"/>
                <a:ea typeface="Minecraft" panose="02000603000000000000" pitchFamily="2" charset="0"/>
              </a:rPr>
              <a:t> </a:t>
            </a:r>
          </a:p>
        </p:txBody>
      </p:sp>
      <p:sp>
        <p:nvSpPr>
          <p:cNvPr id="2" name="Rectangle 1">
            <a:extLst>
              <a:ext uri="{FF2B5EF4-FFF2-40B4-BE49-F238E27FC236}">
                <a16:creationId xmlns:a16="http://schemas.microsoft.com/office/drawing/2014/main" id="{D5FAEEE7-4E1D-4EBB-A5EC-73E9F214D932}"/>
              </a:ext>
            </a:extLst>
          </p:cNvPr>
          <p:cNvSpPr/>
          <p:nvPr/>
        </p:nvSpPr>
        <p:spPr>
          <a:xfrm>
            <a:off x="4942114" y="0"/>
            <a:ext cx="7249886" cy="369332"/>
          </a:xfrm>
          <a:prstGeom prst="rect">
            <a:avLst/>
          </a:prstGeom>
        </p:spPr>
        <p:txBody>
          <a:bodyPr wrap="square">
            <a:spAutoFit/>
          </a:bodyPr>
          <a:lstStyle/>
          <a:p>
            <a:pPr algn="r"/>
            <a:r>
              <a:rPr lang="fr-FR" dirty="0">
                <a:solidFill>
                  <a:srgbClr val="009A00"/>
                </a:solidFill>
                <a:latin typeface="Minecraft" panose="02000603000000000000" pitchFamily="2" charset="0"/>
                <a:ea typeface="Minecraft" panose="02000603000000000000" pitchFamily="2" charset="0"/>
              </a:rPr>
              <a:t>Practice session I: </a:t>
            </a:r>
            <a:r>
              <a:rPr lang="fr-FR" dirty="0" err="1">
                <a:solidFill>
                  <a:srgbClr val="009A00"/>
                </a:solidFill>
                <a:latin typeface="Minecraft" panose="02000603000000000000" pitchFamily="2" charset="0"/>
                <a:ea typeface="Minecraft" panose="02000603000000000000" pitchFamily="2" charset="0"/>
              </a:rPr>
              <a:t>Interferometry</a:t>
            </a:r>
            <a:r>
              <a:rPr lang="fr-FR" dirty="0">
                <a:solidFill>
                  <a:srgbClr val="009A00"/>
                </a:solidFill>
                <a:latin typeface="Minecraft" panose="02000603000000000000" pitchFamily="2" charset="0"/>
                <a:ea typeface="Minecraft" panose="02000603000000000000" pitchFamily="2" charset="0"/>
              </a:rPr>
              <a:t> basics </a:t>
            </a:r>
            <a:r>
              <a:rPr lang="fr-FR" dirty="0" err="1">
                <a:solidFill>
                  <a:srgbClr val="009A00"/>
                </a:solidFill>
                <a:latin typeface="Minecraft" panose="02000603000000000000" pitchFamily="2" charset="0"/>
                <a:ea typeface="Minecraft" panose="02000603000000000000" pitchFamily="2" charset="0"/>
              </a:rPr>
              <a:t>with</a:t>
            </a:r>
            <a:r>
              <a:rPr lang="fr-FR" dirty="0">
                <a:solidFill>
                  <a:srgbClr val="009A00"/>
                </a:solidFill>
                <a:latin typeface="Minecraft" panose="02000603000000000000" pitchFamily="2" charset="0"/>
                <a:ea typeface="Minecraft" panose="02000603000000000000" pitchFamily="2" charset="0"/>
              </a:rPr>
              <a:t> ASPRO</a:t>
            </a:r>
            <a:endParaRPr lang="en-US" sz="3600" dirty="0">
              <a:solidFill>
                <a:srgbClr val="009A00"/>
              </a:solidFill>
              <a:latin typeface="Minecraft" panose="02000603000000000000" pitchFamily="2" charset="0"/>
              <a:ea typeface="Minecraft" panose="02000603000000000000" pitchFamily="2" charset="0"/>
            </a:endParaRPr>
          </a:p>
        </p:txBody>
      </p:sp>
      <p:sp>
        <p:nvSpPr>
          <p:cNvPr id="5" name="ZoneTexte 4">
            <a:extLst>
              <a:ext uri="{FF2B5EF4-FFF2-40B4-BE49-F238E27FC236}">
                <a16:creationId xmlns:a16="http://schemas.microsoft.com/office/drawing/2014/main" id="{FD2BF290-11FE-4976-AF01-29C2018604D2}"/>
              </a:ext>
            </a:extLst>
          </p:cNvPr>
          <p:cNvSpPr txBox="1"/>
          <p:nvPr/>
        </p:nvSpPr>
        <p:spPr>
          <a:xfrm rot="784619">
            <a:off x="10629141" y="138499"/>
            <a:ext cx="1659429" cy="400110"/>
          </a:xfrm>
          <a:prstGeom prst="rect">
            <a:avLst/>
          </a:prstGeom>
          <a:noFill/>
        </p:spPr>
        <p:txBody>
          <a:bodyPr wrap="none" rtlCol="0">
            <a:spAutoFit/>
          </a:bodyPr>
          <a:lstStyle/>
          <a:p>
            <a:r>
              <a:rPr lang="fr-FR" sz="2000" dirty="0">
                <a:solidFill>
                  <a:srgbClr val="FF0000"/>
                </a:solidFill>
                <a:latin typeface="Minecraft" panose="02000603000000000000" pitchFamily="2" charset="0"/>
                <a:ea typeface="Minecraft" panose="02000603000000000000" pitchFamily="2" charset="0"/>
              </a:rPr>
              <a:t>Corrections</a:t>
            </a:r>
            <a:endParaRPr lang="en-US" sz="800" dirty="0">
              <a:solidFill>
                <a:srgbClr val="FF0000"/>
              </a:solidFill>
              <a:latin typeface="Minecraft" panose="02000603000000000000" pitchFamily="2" charset="0"/>
              <a:ea typeface="Minecraft" panose="02000603000000000000" pitchFamily="2" charset="0"/>
            </a:endParaRPr>
          </a:p>
        </p:txBody>
      </p:sp>
      <p:sp>
        <p:nvSpPr>
          <p:cNvPr id="12" name="Rectangle 11">
            <a:extLst>
              <a:ext uri="{FF2B5EF4-FFF2-40B4-BE49-F238E27FC236}">
                <a16:creationId xmlns:a16="http://schemas.microsoft.com/office/drawing/2014/main" id="{48570DCB-2E96-45D6-9617-5DABC1CE88C0}"/>
              </a:ext>
            </a:extLst>
          </p:cNvPr>
          <p:cNvSpPr/>
          <p:nvPr/>
        </p:nvSpPr>
        <p:spPr>
          <a:xfrm>
            <a:off x="7161741" y="614974"/>
            <a:ext cx="4629665" cy="636456"/>
          </a:xfrm>
          <a:prstGeom prst="rect">
            <a:avLst/>
          </a:prstGeom>
          <a:solidFill>
            <a:schemeClr val="bg1">
              <a:alpha val="3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72793A14-05AD-4E26-8DF9-FCC24B5CE974}"/>
              </a:ext>
            </a:extLst>
          </p:cNvPr>
          <p:cNvSpPr/>
          <p:nvPr/>
        </p:nvSpPr>
        <p:spPr>
          <a:xfrm>
            <a:off x="171708" y="1643296"/>
            <a:ext cx="3885098" cy="303270"/>
          </a:xfrm>
          <a:prstGeom prst="rect">
            <a:avLst/>
          </a:prstGeom>
          <a:solidFill>
            <a:srgbClr val="00FF00">
              <a:alpha val="30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Connecteur droit 13">
            <a:extLst>
              <a:ext uri="{FF2B5EF4-FFF2-40B4-BE49-F238E27FC236}">
                <a16:creationId xmlns:a16="http://schemas.microsoft.com/office/drawing/2014/main" id="{46842E03-BCCB-457D-B130-209A7D2FD014}"/>
              </a:ext>
            </a:extLst>
          </p:cNvPr>
          <p:cNvCxnSpPr>
            <a:cxnSpLocks/>
            <a:stCxn id="13" idx="3"/>
            <a:endCxn id="12" idx="1"/>
          </p:cNvCxnSpPr>
          <p:nvPr/>
        </p:nvCxnSpPr>
        <p:spPr>
          <a:xfrm flipV="1">
            <a:off x="4056806" y="933202"/>
            <a:ext cx="3104935" cy="86172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ZoneTexte 14">
            <a:extLst>
              <a:ext uri="{FF2B5EF4-FFF2-40B4-BE49-F238E27FC236}">
                <a16:creationId xmlns:a16="http://schemas.microsoft.com/office/drawing/2014/main" id="{C0B8973C-0A14-4DB6-8F3A-6202FF09D3BD}"/>
              </a:ext>
            </a:extLst>
          </p:cNvPr>
          <p:cNvSpPr txBox="1"/>
          <p:nvPr/>
        </p:nvSpPr>
        <p:spPr>
          <a:xfrm>
            <a:off x="7263439" y="688586"/>
            <a:ext cx="4527968" cy="492443"/>
          </a:xfrm>
          <a:prstGeom prst="rect">
            <a:avLst/>
          </a:prstGeom>
          <a:noFill/>
        </p:spPr>
        <p:txBody>
          <a:bodyPr wrap="square" lIns="0" tIns="0" rIns="0" bIns="0" rtlCol="0">
            <a:spAutoFit/>
          </a:bodyPr>
          <a:lstStyle/>
          <a:p>
            <a:pPr algn="ctr"/>
            <a:r>
              <a:rPr lang="fr-FR" sz="1600" dirty="0" err="1">
                <a:solidFill>
                  <a:schemeClr val="bg1"/>
                </a:solidFill>
              </a:rPr>
              <a:t>Resolution</a:t>
            </a:r>
            <a:r>
              <a:rPr lang="fr-FR" sz="1600" dirty="0">
                <a:solidFill>
                  <a:schemeClr val="bg1"/>
                </a:solidFill>
              </a:rPr>
              <a:t> </a:t>
            </a:r>
            <a:r>
              <a:rPr lang="fr-FR" sz="1600" dirty="0">
                <a:solidFill>
                  <a:schemeClr val="bg1"/>
                </a:solidFill>
                <a:sym typeface="Wingdings" panose="05000000000000000000" pitchFamily="2" charset="2"/>
              </a:rPr>
              <a:t> B/</a:t>
            </a:r>
            <a:r>
              <a:rPr lang="el-GR" sz="1600" dirty="0">
                <a:solidFill>
                  <a:schemeClr val="bg1"/>
                </a:solidFill>
                <a:sym typeface="Wingdings" panose="05000000000000000000" pitchFamily="2" charset="2"/>
              </a:rPr>
              <a:t>λ</a:t>
            </a:r>
            <a:endParaRPr lang="fr-FR" sz="1600" dirty="0">
              <a:solidFill>
                <a:schemeClr val="bg1"/>
              </a:solidFill>
              <a:sym typeface="Wingdings" panose="05000000000000000000" pitchFamily="2" charset="2"/>
            </a:endParaRPr>
          </a:p>
          <a:p>
            <a:pPr algn="ctr"/>
            <a:r>
              <a:rPr lang="fr-FR" sz="1600" dirty="0" err="1">
                <a:solidFill>
                  <a:schemeClr val="bg1"/>
                </a:solidFill>
                <a:sym typeface="Wingdings" panose="05000000000000000000" pitchFamily="2" charset="2"/>
              </a:rPr>
              <a:t>Smaller</a:t>
            </a:r>
            <a:r>
              <a:rPr lang="fr-FR" sz="1600" dirty="0">
                <a:solidFill>
                  <a:schemeClr val="bg1"/>
                </a:solidFill>
                <a:sym typeface="Wingdings" panose="05000000000000000000" pitchFamily="2" charset="2"/>
              </a:rPr>
              <a:t> </a:t>
            </a:r>
            <a:r>
              <a:rPr lang="el-GR" sz="1600" dirty="0">
                <a:solidFill>
                  <a:schemeClr val="bg1"/>
                </a:solidFill>
                <a:sym typeface="Wingdings" panose="05000000000000000000" pitchFamily="2" charset="2"/>
              </a:rPr>
              <a:t>λ</a:t>
            </a:r>
            <a:r>
              <a:rPr lang="fr-FR" sz="1600" dirty="0">
                <a:solidFill>
                  <a:schemeClr val="bg1"/>
                </a:solidFill>
                <a:sym typeface="Wingdings" panose="05000000000000000000" pitchFamily="2" charset="2"/>
              </a:rPr>
              <a:t> </a:t>
            </a:r>
            <a:r>
              <a:rPr lang="fr-FR" sz="1600" dirty="0" err="1">
                <a:solidFill>
                  <a:schemeClr val="bg1"/>
                </a:solidFill>
                <a:sym typeface="Wingdings" panose="05000000000000000000" pitchFamily="2" charset="2"/>
              </a:rPr>
              <a:t>higher</a:t>
            </a:r>
            <a:r>
              <a:rPr lang="fr-FR" sz="1600" dirty="0">
                <a:solidFill>
                  <a:schemeClr val="bg1"/>
                </a:solidFill>
                <a:sym typeface="Wingdings" panose="05000000000000000000" pitchFamily="2" charset="2"/>
              </a:rPr>
              <a:t> </a:t>
            </a:r>
            <a:r>
              <a:rPr lang="fr-FR" sz="1600" dirty="0" err="1">
                <a:solidFill>
                  <a:schemeClr val="bg1"/>
                </a:solidFill>
                <a:sym typeface="Wingdings" panose="05000000000000000000" pitchFamily="2" charset="2"/>
              </a:rPr>
              <a:t>resolution</a:t>
            </a:r>
            <a:endParaRPr lang="fr-FR" sz="1600" dirty="0">
              <a:solidFill>
                <a:schemeClr val="bg1"/>
              </a:solidFill>
              <a:sym typeface="Wingdings" panose="05000000000000000000" pitchFamily="2" charset="2"/>
            </a:endParaRPr>
          </a:p>
        </p:txBody>
      </p:sp>
    </p:spTree>
    <p:extLst>
      <p:ext uri="{BB962C8B-B14F-4D97-AF65-F5344CB8AC3E}">
        <p14:creationId xmlns:p14="http://schemas.microsoft.com/office/powerpoint/2010/main" val="3595468708"/>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3483</TotalTime>
  <Words>7000</Words>
  <Application>Microsoft Office PowerPoint</Application>
  <PresentationFormat>Grand écran</PresentationFormat>
  <Paragraphs>915</Paragraphs>
  <Slides>123</Slides>
  <Notes>0</Notes>
  <HiddenSlides>2</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123</vt:i4>
      </vt:variant>
    </vt:vector>
  </HeadingPairs>
  <TitlesOfParts>
    <vt:vector size="129" baseType="lpstr">
      <vt:lpstr>Arial</vt:lpstr>
      <vt:lpstr>Calibri</vt:lpstr>
      <vt:lpstr>Calibri Light</vt:lpstr>
      <vt:lpstr>Cambria Math</vt:lpstr>
      <vt:lpstr>Minecraft</vt: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Anthony Meilland</dc:creator>
  <cp:lastModifiedBy>Anthony Meilland</cp:lastModifiedBy>
  <cp:revision>85</cp:revision>
  <dcterms:created xsi:type="dcterms:W3CDTF">2021-06-02T06:15:28Z</dcterms:created>
  <dcterms:modified xsi:type="dcterms:W3CDTF">2021-06-09T05:00:19Z</dcterms:modified>
</cp:coreProperties>
</file>