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7" r:id="rId3"/>
    <p:sldId id="291" r:id="rId4"/>
    <p:sldId id="304" r:id="rId5"/>
    <p:sldId id="333" r:id="rId6"/>
    <p:sldId id="339" r:id="rId7"/>
    <p:sldId id="370" r:id="rId8"/>
    <p:sldId id="379" r:id="rId9"/>
    <p:sldId id="388" r:id="rId10"/>
    <p:sldId id="393" r:id="rId11"/>
    <p:sldId id="26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009A00"/>
    <a:srgbClr val="223C6C"/>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7072" autoAdjust="0"/>
    <p:restoredTop sz="94660"/>
  </p:normalViewPr>
  <p:slideViewPr>
    <p:cSldViewPr snapToGrid="0">
      <p:cViewPr varScale="1">
        <p:scale>
          <a:sx n="105" d="100"/>
          <a:sy n="105" d="100"/>
        </p:scale>
        <p:origin x="102" y="3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pic>
        <p:nvPicPr>
          <p:cNvPr id="7" name="Image 6" descr="Une image contenant sombre, silhouette, ciel nocturne&#10;&#10;Description générée automatiquement">
            <a:extLst>
              <a:ext uri="{FF2B5EF4-FFF2-40B4-BE49-F238E27FC236}">
                <a16:creationId xmlns:a16="http://schemas.microsoft.com/office/drawing/2014/main" id="{9814C5D6-EBA9-4166-B54F-529254796BB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1"/>
          </a:xfrm>
          <a:prstGeom prst="rect">
            <a:avLst/>
          </a:prstGeom>
        </p:spPr>
      </p:pic>
      <p:sp>
        <p:nvSpPr>
          <p:cNvPr id="2" name="Titre 1">
            <a:extLst>
              <a:ext uri="{FF2B5EF4-FFF2-40B4-BE49-F238E27FC236}">
                <a16:creationId xmlns:a16="http://schemas.microsoft.com/office/drawing/2014/main" id="{5FF153D9-D77D-499B-B19E-19D19589E57D}"/>
              </a:ext>
            </a:extLst>
          </p:cNvPr>
          <p:cNvSpPr>
            <a:spLocks noGrp="1"/>
          </p:cNvSpPr>
          <p:nvPr>
            <p:ph type="ctrTitle"/>
          </p:nvPr>
        </p:nvSpPr>
        <p:spPr>
          <a:xfrm>
            <a:off x="1524000" y="1122363"/>
            <a:ext cx="9144000" cy="2387600"/>
          </a:xfrm>
        </p:spPr>
        <p:txBody>
          <a:bodyPr anchor="b"/>
          <a:lstStyle>
            <a:lvl1pPr algn="ctr">
              <a:defRPr sz="6000">
                <a:solidFill>
                  <a:schemeClr val="bg1"/>
                </a:solidFill>
              </a:defRPr>
            </a:lvl1pPr>
          </a:lstStyle>
          <a:p>
            <a:r>
              <a:rPr lang="fr-FR" dirty="0"/>
              <a:t>Modifiez le style du titre</a:t>
            </a:r>
            <a:endParaRPr lang="en-US" dirty="0"/>
          </a:p>
        </p:txBody>
      </p:sp>
      <p:sp>
        <p:nvSpPr>
          <p:cNvPr id="3" name="Sous-titre 2">
            <a:extLst>
              <a:ext uri="{FF2B5EF4-FFF2-40B4-BE49-F238E27FC236}">
                <a16:creationId xmlns:a16="http://schemas.microsoft.com/office/drawing/2014/main" id="{9904A543-7A8A-4EFE-8B56-1A3B1186E5B6}"/>
              </a:ext>
            </a:extLst>
          </p:cNvPr>
          <p:cNvSpPr>
            <a:spLocks noGrp="1"/>
          </p:cNvSpPr>
          <p:nvPr>
            <p:ph type="subTitle" idx="1"/>
          </p:nvPr>
        </p:nvSpPr>
        <p:spPr>
          <a:xfrm>
            <a:off x="1524000" y="3602038"/>
            <a:ext cx="9144000"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Modifiez le style des sous-titres du masque</a:t>
            </a:r>
            <a:endParaRPr lang="en-US" dirty="0"/>
          </a:p>
        </p:txBody>
      </p:sp>
      <p:sp>
        <p:nvSpPr>
          <p:cNvPr id="4" name="Espace réservé de la date 3">
            <a:extLst>
              <a:ext uri="{FF2B5EF4-FFF2-40B4-BE49-F238E27FC236}">
                <a16:creationId xmlns:a16="http://schemas.microsoft.com/office/drawing/2014/main" id="{8CFB4DAB-5000-4BED-8C92-5B74D27A132B}"/>
              </a:ext>
            </a:extLst>
          </p:cNvPr>
          <p:cNvSpPr>
            <a:spLocks noGrp="1"/>
          </p:cNvSpPr>
          <p:nvPr>
            <p:ph type="dt" sz="half" idx="10"/>
          </p:nvPr>
        </p:nvSpPr>
        <p:spPr/>
        <p:txBody>
          <a:bodyPr/>
          <a:lstStyle>
            <a:lvl1pPr>
              <a:defRPr>
                <a:solidFill>
                  <a:srgbClr val="00FF00"/>
                </a:solidFill>
                <a:latin typeface="Minecraft" panose="02000603000000000000" pitchFamily="2" charset="0"/>
                <a:ea typeface="Minecraft" panose="02000603000000000000" pitchFamily="2" charset="0"/>
              </a:defRPr>
            </a:lvl1pPr>
          </a:lstStyle>
          <a:p>
            <a:r>
              <a:rPr lang="fr-FR" dirty="0"/>
              <a:t>June 7-18, 2021</a:t>
            </a:r>
            <a:endParaRPr lang="en-US" dirty="0"/>
          </a:p>
        </p:txBody>
      </p:sp>
      <p:sp>
        <p:nvSpPr>
          <p:cNvPr id="5" name="Espace réservé du pied de page 4">
            <a:extLst>
              <a:ext uri="{FF2B5EF4-FFF2-40B4-BE49-F238E27FC236}">
                <a16:creationId xmlns:a16="http://schemas.microsoft.com/office/drawing/2014/main" id="{F8C766C2-9CAB-4A94-94BD-EA50C19BE8A0}"/>
              </a:ext>
            </a:extLst>
          </p:cNvPr>
          <p:cNvSpPr>
            <a:spLocks noGrp="1"/>
          </p:cNvSpPr>
          <p:nvPr>
            <p:ph type="ftr" sz="quarter" idx="11"/>
          </p:nvPr>
        </p:nvSpPr>
        <p:spPr/>
        <p:txBody>
          <a:bodyPr/>
          <a:lstStyle>
            <a:lvl1pPr>
              <a:defRPr>
                <a:solidFill>
                  <a:srgbClr val="00FF00"/>
                </a:solidFill>
                <a:latin typeface="Minecraft" panose="02000603000000000000" pitchFamily="2" charset="0"/>
                <a:ea typeface="Minecraft" panose="02000603000000000000" pitchFamily="2" charset="0"/>
              </a:defRPr>
            </a:lvl1pPr>
          </a:lstStyle>
          <a:p>
            <a:r>
              <a:rPr lang="fr-FR" dirty="0"/>
              <a:t>The 10th VLTI </a:t>
            </a:r>
            <a:r>
              <a:rPr lang="fr-FR" dirty="0" err="1"/>
              <a:t>School</a:t>
            </a:r>
            <a:r>
              <a:rPr lang="fr-FR" dirty="0"/>
              <a:t> of </a:t>
            </a:r>
            <a:r>
              <a:rPr lang="fr-FR" dirty="0" err="1"/>
              <a:t>Interferometry</a:t>
            </a:r>
            <a:endParaRPr lang="en-US" dirty="0"/>
          </a:p>
        </p:txBody>
      </p:sp>
      <p:sp>
        <p:nvSpPr>
          <p:cNvPr id="6" name="Espace réservé du numéro de diapositive 5">
            <a:extLst>
              <a:ext uri="{FF2B5EF4-FFF2-40B4-BE49-F238E27FC236}">
                <a16:creationId xmlns:a16="http://schemas.microsoft.com/office/drawing/2014/main" id="{EA340F21-1B61-4FA9-B5B3-5999975BBA24}"/>
              </a:ext>
            </a:extLst>
          </p:cNvPr>
          <p:cNvSpPr>
            <a:spLocks noGrp="1"/>
          </p:cNvSpPr>
          <p:nvPr>
            <p:ph type="sldNum" sz="quarter" idx="12"/>
          </p:nvPr>
        </p:nvSpPr>
        <p:spPr/>
        <p:txBody>
          <a:bodyPr/>
          <a:lstStyle>
            <a:lvl1pPr>
              <a:defRPr>
                <a:solidFill>
                  <a:srgbClr val="00FF00"/>
                </a:solidFill>
                <a:latin typeface="Minecraft" panose="02000603000000000000" pitchFamily="2" charset="0"/>
                <a:ea typeface="Minecraft" panose="02000603000000000000" pitchFamily="2" charset="0"/>
              </a:defRPr>
            </a:lvl1pPr>
          </a:lstStyle>
          <a:p>
            <a:fld id="{FE6AF145-AF46-4B5E-A393-78D121C04EE2}" type="slidenum">
              <a:rPr lang="en-US" smtClean="0"/>
              <a:pPr/>
              <a:t>‹N°›</a:t>
            </a:fld>
            <a:endParaRPr lang="en-US" dirty="0"/>
          </a:p>
        </p:txBody>
      </p:sp>
    </p:spTree>
    <p:extLst>
      <p:ext uri="{BB962C8B-B14F-4D97-AF65-F5344CB8AC3E}">
        <p14:creationId xmlns:p14="http://schemas.microsoft.com/office/powerpoint/2010/main" val="14872161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344B97-E670-46B0-999F-A8C7EEBA391C}"/>
              </a:ext>
            </a:extLst>
          </p:cNvPr>
          <p:cNvSpPr>
            <a:spLocks noGrp="1"/>
          </p:cNvSpPr>
          <p:nvPr>
            <p:ph type="title"/>
          </p:nvPr>
        </p:nvSpPr>
        <p:spPr/>
        <p:txBody>
          <a:bodyPr/>
          <a:lstStyle/>
          <a:p>
            <a:r>
              <a:rPr lang="fr-FR"/>
              <a:t>Modifiez le style du titre</a:t>
            </a:r>
            <a:endParaRPr lang="en-US"/>
          </a:p>
        </p:txBody>
      </p:sp>
      <p:sp>
        <p:nvSpPr>
          <p:cNvPr id="3" name="Espace réservé du texte vertical 2">
            <a:extLst>
              <a:ext uri="{FF2B5EF4-FFF2-40B4-BE49-F238E27FC236}">
                <a16:creationId xmlns:a16="http://schemas.microsoft.com/office/drawing/2014/main" id="{F9EB6910-BD7E-4940-99D2-F1AB9DEFF83A}"/>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a:extLst>
              <a:ext uri="{FF2B5EF4-FFF2-40B4-BE49-F238E27FC236}">
                <a16:creationId xmlns:a16="http://schemas.microsoft.com/office/drawing/2014/main" id="{A2719B9E-A3BD-4DB9-8A5A-40760EBC74C1}"/>
              </a:ext>
            </a:extLst>
          </p:cNvPr>
          <p:cNvSpPr>
            <a:spLocks noGrp="1"/>
          </p:cNvSpPr>
          <p:nvPr>
            <p:ph type="dt" sz="half" idx="10"/>
          </p:nvPr>
        </p:nvSpPr>
        <p:spPr/>
        <p:txBody>
          <a:bodyPr/>
          <a:lstStyle/>
          <a:p>
            <a:fld id="{CB7EF004-3E41-4B6C-8B84-DAABE61B9B58}" type="datetimeFigureOut">
              <a:rPr lang="en-US" smtClean="0"/>
              <a:t>6/5/2021</a:t>
            </a:fld>
            <a:endParaRPr lang="en-US"/>
          </a:p>
        </p:txBody>
      </p:sp>
      <p:sp>
        <p:nvSpPr>
          <p:cNvPr id="5" name="Espace réservé du pied de page 4">
            <a:extLst>
              <a:ext uri="{FF2B5EF4-FFF2-40B4-BE49-F238E27FC236}">
                <a16:creationId xmlns:a16="http://schemas.microsoft.com/office/drawing/2014/main" id="{D7016C20-0A90-4DEB-AB0C-F0DD858BFE20}"/>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955A824B-A919-4155-8B42-8AB754E6DFB8}"/>
              </a:ext>
            </a:extLst>
          </p:cNvPr>
          <p:cNvSpPr>
            <a:spLocks noGrp="1"/>
          </p:cNvSpPr>
          <p:nvPr>
            <p:ph type="sldNum" sz="quarter" idx="12"/>
          </p:nvPr>
        </p:nvSpPr>
        <p:spPr/>
        <p:txBody>
          <a:bodyPr/>
          <a:lstStyle/>
          <a:p>
            <a:fld id="{FE6AF145-AF46-4B5E-A393-78D121C04EE2}" type="slidenum">
              <a:rPr lang="en-US" smtClean="0"/>
              <a:t>‹N°›</a:t>
            </a:fld>
            <a:endParaRPr lang="en-US"/>
          </a:p>
        </p:txBody>
      </p:sp>
    </p:spTree>
    <p:extLst>
      <p:ext uri="{BB962C8B-B14F-4D97-AF65-F5344CB8AC3E}">
        <p14:creationId xmlns:p14="http://schemas.microsoft.com/office/powerpoint/2010/main" val="20699899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E940A532-0740-4302-A3F5-5405B5C80BD2}"/>
              </a:ext>
            </a:extLst>
          </p:cNvPr>
          <p:cNvSpPr>
            <a:spLocks noGrp="1"/>
          </p:cNvSpPr>
          <p:nvPr>
            <p:ph type="title" orient="vert"/>
          </p:nvPr>
        </p:nvSpPr>
        <p:spPr>
          <a:xfrm>
            <a:off x="8724900" y="365125"/>
            <a:ext cx="2628900" cy="5811838"/>
          </a:xfrm>
        </p:spPr>
        <p:txBody>
          <a:bodyPr vert="eaVert"/>
          <a:lstStyle/>
          <a:p>
            <a:r>
              <a:rPr lang="fr-FR"/>
              <a:t>Modifiez le style du titre</a:t>
            </a:r>
            <a:endParaRPr lang="en-US"/>
          </a:p>
        </p:txBody>
      </p:sp>
      <p:sp>
        <p:nvSpPr>
          <p:cNvPr id="3" name="Espace réservé du texte vertical 2">
            <a:extLst>
              <a:ext uri="{FF2B5EF4-FFF2-40B4-BE49-F238E27FC236}">
                <a16:creationId xmlns:a16="http://schemas.microsoft.com/office/drawing/2014/main" id="{1927C83F-C49E-4F45-8715-E42939E14441}"/>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a:extLst>
              <a:ext uri="{FF2B5EF4-FFF2-40B4-BE49-F238E27FC236}">
                <a16:creationId xmlns:a16="http://schemas.microsoft.com/office/drawing/2014/main" id="{9FADC320-1B55-4060-9C50-FF0B8FBBF5B8}"/>
              </a:ext>
            </a:extLst>
          </p:cNvPr>
          <p:cNvSpPr>
            <a:spLocks noGrp="1"/>
          </p:cNvSpPr>
          <p:nvPr>
            <p:ph type="dt" sz="half" idx="10"/>
          </p:nvPr>
        </p:nvSpPr>
        <p:spPr/>
        <p:txBody>
          <a:bodyPr/>
          <a:lstStyle/>
          <a:p>
            <a:fld id="{CB7EF004-3E41-4B6C-8B84-DAABE61B9B58}" type="datetimeFigureOut">
              <a:rPr lang="en-US" smtClean="0"/>
              <a:t>6/5/2021</a:t>
            </a:fld>
            <a:endParaRPr lang="en-US"/>
          </a:p>
        </p:txBody>
      </p:sp>
      <p:sp>
        <p:nvSpPr>
          <p:cNvPr id="5" name="Espace réservé du pied de page 4">
            <a:extLst>
              <a:ext uri="{FF2B5EF4-FFF2-40B4-BE49-F238E27FC236}">
                <a16:creationId xmlns:a16="http://schemas.microsoft.com/office/drawing/2014/main" id="{619D5B0F-9F0A-4BC9-AE02-B09D3B3EDDC4}"/>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63504313-22B2-4052-B411-F8DF8057E09E}"/>
              </a:ext>
            </a:extLst>
          </p:cNvPr>
          <p:cNvSpPr>
            <a:spLocks noGrp="1"/>
          </p:cNvSpPr>
          <p:nvPr>
            <p:ph type="sldNum" sz="quarter" idx="12"/>
          </p:nvPr>
        </p:nvSpPr>
        <p:spPr/>
        <p:txBody>
          <a:bodyPr/>
          <a:lstStyle/>
          <a:p>
            <a:fld id="{FE6AF145-AF46-4B5E-A393-78D121C04EE2}" type="slidenum">
              <a:rPr lang="en-US" smtClean="0"/>
              <a:t>‹N°›</a:t>
            </a:fld>
            <a:endParaRPr lang="en-US"/>
          </a:p>
        </p:txBody>
      </p:sp>
    </p:spTree>
    <p:extLst>
      <p:ext uri="{BB962C8B-B14F-4D97-AF65-F5344CB8AC3E}">
        <p14:creationId xmlns:p14="http://schemas.microsoft.com/office/powerpoint/2010/main" val="37154358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F2B64CE-17E9-4C5F-8966-92EA1C850973}"/>
              </a:ext>
            </a:extLst>
          </p:cNvPr>
          <p:cNvSpPr>
            <a:spLocks noGrp="1"/>
          </p:cNvSpPr>
          <p:nvPr>
            <p:ph type="title"/>
          </p:nvPr>
        </p:nvSpPr>
        <p:spPr/>
        <p:txBody>
          <a:bodyPr/>
          <a:lstStyle/>
          <a:p>
            <a:r>
              <a:rPr lang="fr-FR"/>
              <a:t>Modifiez le style du titre</a:t>
            </a:r>
            <a:endParaRPr lang="en-US"/>
          </a:p>
        </p:txBody>
      </p:sp>
      <p:sp>
        <p:nvSpPr>
          <p:cNvPr id="3" name="Espace réservé du contenu 2">
            <a:extLst>
              <a:ext uri="{FF2B5EF4-FFF2-40B4-BE49-F238E27FC236}">
                <a16:creationId xmlns:a16="http://schemas.microsoft.com/office/drawing/2014/main" id="{E5135178-D2B7-428C-9B78-C512F238ED1D}"/>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a:extLst>
              <a:ext uri="{FF2B5EF4-FFF2-40B4-BE49-F238E27FC236}">
                <a16:creationId xmlns:a16="http://schemas.microsoft.com/office/drawing/2014/main" id="{0926EC9F-E9C8-4616-8494-4D7C711475D1}"/>
              </a:ext>
            </a:extLst>
          </p:cNvPr>
          <p:cNvSpPr>
            <a:spLocks noGrp="1"/>
          </p:cNvSpPr>
          <p:nvPr>
            <p:ph type="dt" sz="half" idx="10"/>
          </p:nvPr>
        </p:nvSpPr>
        <p:spPr/>
        <p:txBody>
          <a:bodyPr/>
          <a:lstStyle/>
          <a:p>
            <a:fld id="{CB7EF004-3E41-4B6C-8B84-DAABE61B9B58}" type="datetimeFigureOut">
              <a:rPr lang="en-US" smtClean="0"/>
              <a:t>6/5/2021</a:t>
            </a:fld>
            <a:endParaRPr lang="en-US"/>
          </a:p>
        </p:txBody>
      </p:sp>
      <p:sp>
        <p:nvSpPr>
          <p:cNvPr id="5" name="Espace réservé du pied de page 4">
            <a:extLst>
              <a:ext uri="{FF2B5EF4-FFF2-40B4-BE49-F238E27FC236}">
                <a16:creationId xmlns:a16="http://schemas.microsoft.com/office/drawing/2014/main" id="{28A32115-73C9-419B-BC35-6836DDA2BB8E}"/>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BF373B24-6C14-48EC-862C-977FF4007F83}"/>
              </a:ext>
            </a:extLst>
          </p:cNvPr>
          <p:cNvSpPr>
            <a:spLocks noGrp="1"/>
          </p:cNvSpPr>
          <p:nvPr>
            <p:ph type="sldNum" sz="quarter" idx="12"/>
          </p:nvPr>
        </p:nvSpPr>
        <p:spPr/>
        <p:txBody>
          <a:bodyPr/>
          <a:lstStyle/>
          <a:p>
            <a:fld id="{FE6AF145-AF46-4B5E-A393-78D121C04EE2}" type="slidenum">
              <a:rPr lang="en-US" smtClean="0"/>
              <a:t>‹N°›</a:t>
            </a:fld>
            <a:endParaRPr lang="en-US"/>
          </a:p>
        </p:txBody>
      </p:sp>
    </p:spTree>
    <p:extLst>
      <p:ext uri="{BB962C8B-B14F-4D97-AF65-F5344CB8AC3E}">
        <p14:creationId xmlns:p14="http://schemas.microsoft.com/office/powerpoint/2010/main" val="22386937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E21096-CF5B-4067-8AC0-FA7098780261}"/>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en-US"/>
          </a:p>
        </p:txBody>
      </p:sp>
      <p:sp>
        <p:nvSpPr>
          <p:cNvPr id="3" name="Espace réservé du texte 2">
            <a:extLst>
              <a:ext uri="{FF2B5EF4-FFF2-40B4-BE49-F238E27FC236}">
                <a16:creationId xmlns:a16="http://schemas.microsoft.com/office/drawing/2014/main" id="{C2D32BA1-CBB6-45E2-84ED-99CF92B247C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14BF25E1-63BC-4467-82C6-956BF854C44B}"/>
              </a:ext>
            </a:extLst>
          </p:cNvPr>
          <p:cNvSpPr>
            <a:spLocks noGrp="1"/>
          </p:cNvSpPr>
          <p:nvPr>
            <p:ph type="dt" sz="half" idx="10"/>
          </p:nvPr>
        </p:nvSpPr>
        <p:spPr/>
        <p:txBody>
          <a:bodyPr/>
          <a:lstStyle/>
          <a:p>
            <a:fld id="{CB7EF004-3E41-4B6C-8B84-DAABE61B9B58}" type="datetimeFigureOut">
              <a:rPr lang="en-US" smtClean="0"/>
              <a:t>6/5/2021</a:t>
            </a:fld>
            <a:endParaRPr lang="en-US"/>
          </a:p>
        </p:txBody>
      </p:sp>
      <p:sp>
        <p:nvSpPr>
          <p:cNvPr id="5" name="Espace réservé du pied de page 4">
            <a:extLst>
              <a:ext uri="{FF2B5EF4-FFF2-40B4-BE49-F238E27FC236}">
                <a16:creationId xmlns:a16="http://schemas.microsoft.com/office/drawing/2014/main" id="{CE680A3B-59FD-4A27-8016-AD407E865AEA}"/>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0C6CA53C-FD8D-4F7C-8887-C8692201C13D}"/>
              </a:ext>
            </a:extLst>
          </p:cNvPr>
          <p:cNvSpPr>
            <a:spLocks noGrp="1"/>
          </p:cNvSpPr>
          <p:nvPr>
            <p:ph type="sldNum" sz="quarter" idx="12"/>
          </p:nvPr>
        </p:nvSpPr>
        <p:spPr/>
        <p:txBody>
          <a:bodyPr/>
          <a:lstStyle/>
          <a:p>
            <a:fld id="{FE6AF145-AF46-4B5E-A393-78D121C04EE2}" type="slidenum">
              <a:rPr lang="en-US" smtClean="0"/>
              <a:t>‹N°›</a:t>
            </a:fld>
            <a:endParaRPr lang="en-US"/>
          </a:p>
        </p:txBody>
      </p:sp>
    </p:spTree>
    <p:extLst>
      <p:ext uri="{BB962C8B-B14F-4D97-AF65-F5344CB8AC3E}">
        <p14:creationId xmlns:p14="http://schemas.microsoft.com/office/powerpoint/2010/main" val="35702158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A6F1C0A-7C59-4787-9BCF-59CFA11B52E9}"/>
              </a:ext>
            </a:extLst>
          </p:cNvPr>
          <p:cNvSpPr>
            <a:spLocks noGrp="1"/>
          </p:cNvSpPr>
          <p:nvPr>
            <p:ph type="title"/>
          </p:nvPr>
        </p:nvSpPr>
        <p:spPr/>
        <p:txBody>
          <a:bodyPr/>
          <a:lstStyle/>
          <a:p>
            <a:r>
              <a:rPr lang="fr-FR"/>
              <a:t>Modifiez le style du titre</a:t>
            </a:r>
            <a:endParaRPr lang="en-US"/>
          </a:p>
        </p:txBody>
      </p:sp>
      <p:sp>
        <p:nvSpPr>
          <p:cNvPr id="3" name="Espace réservé du contenu 2">
            <a:extLst>
              <a:ext uri="{FF2B5EF4-FFF2-40B4-BE49-F238E27FC236}">
                <a16:creationId xmlns:a16="http://schemas.microsoft.com/office/drawing/2014/main" id="{A8B5C748-9DC7-4161-8EC7-EA57DAF86D87}"/>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contenu 3">
            <a:extLst>
              <a:ext uri="{FF2B5EF4-FFF2-40B4-BE49-F238E27FC236}">
                <a16:creationId xmlns:a16="http://schemas.microsoft.com/office/drawing/2014/main" id="{DCD12C5B-8974-4441-AE67-946ED25B6F36}"/>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e la date 4">
            <a:extLst>
              <a:ext uri="{FF2B5EF4-FFF2-40B4-BE49-F238E27FC236}">
                <a16:creationId xmlns:a16="http://schemas.microsoft.com/office/drawing/2014/main" id="{BA8F159B-7B38-4397-8CB3-0E0F9D986213}"/>
              </a:ext>
            </a:extLst>
          </p:cNvPr>
          <p:cNvSpPr>
            <a:spLocks noGrp="1"/>
          </p:cNvSpPr>
          <p:nvPr>
            <p:ph type="dt" sz="half" idx="10"/>
          </p:nvPr>
        </p:nvSpPr>
        <p:spPr/>
        <p:txBody>
          <a:bodyPr/>
          <a:lstStyle/>
          <a:p>
            <a:fld id="{CB7EF004-3E41-4B6C-8B84-DAABE61B9B58}" type="datetimeFigureOut">
              <a:rPr lang="en-US" smtClean="0"/>
              <a:t>6/5/2021</a:t>
            </a:fld>
            <a:endParaRPr lang="en-US"/>
          </a:p>
        </p:txBody>
      </p:sp>
      <p:sp>
        <p:nvSpPr>
          <p:cNvPr id="6" name="Espace réservé du pied de page 5">
            <a:extLst>
              <a:ext uri="{FF2B5EF4-FFF2-40B4-BE49-F238E27FC236}">
                <a16:creationId xmlns:a16="http://schemas.microsoft.com/office/drawing/2014/main" id="{8FFB8A12-B222-4709-A895-0E91520EAC12}"/>
              </a:ext>
            </a:extLst>
          </p:cNvPr>
          <p:cNvSpPr>
            <a:spLocks noGrp="1"/>
          </p:cNvSpPr>
          <p:nvPr>
            <p:ph type="ftr" sz="quarter" idx="11"/>
          </p:nvPr>
        </p:nvSpPr>
        <p:spPr/>
        <p:txBody>
          <a:bodyPr/>
          <a:lstStyle/>
          <a:p>
            <a:endParaRPr lang="en-US"/>
          </a:p>
        </p:txBody>
      </p:sp>
      <p:sp>
        <p:nvSpPr>
          <p:cNvPr id="7" name="Espace réservé du numéro de diapositive 6">
            <a:extLst>
              <a:ext uri="{FF2B5EF4-FFF2-40B4-BE49-F238E27FC236}">
                <a16:creationId xmlns:a16="http://schemas.microsoft.com/office/drawing/2014/main" id="{93AD8FEF-1327-4DA5-B9C0-98A90DA60ADE}"/>
              </a:ext>
            </a:extLst>
          </p:cNvPr>
          <p:cNvSpPr>
            <a:spLocks noGrp="1"/>
          </p:cNvSpPr>
          <p:nvPr>
            <p:ph type="sldNum" sz="quarter" idx="12"/>
          </p:nvPr>
        </p:nvSpPr>
        <p:spPr/>
        <p:txBody>
          <a:bodyPr/>
          <a:lstStyle/>
          <a:p>
            <a:fld id="{FE6AF145-AF46-4B5E-A393-78D121C04EE2}" type="slidenum">
              <a:rPr lang="en-US" smtClean="0"/>
              <a:t>‹N°›</a:t>
            </a:fld>
            <a:endParaRPr lang="en-US"/>
          </a:p>
        </p:txBody>
      </p:sp>
    </p:spTree>
    <p:extLst>
      <p:ext uri="{BB962C8B-B14F-4D97-AF65-F5344CB8AC3E}">
        <p14:creationId xmlns:p14="http://schemas.microsoft.com/office/powerpoint/2010/main" val="4338650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9B4E307-C1BE-4DDF-892C-6B20D3FE85D4}"/>
              </a:ext>
            </a:extLst>
          </p:cNvPr>
          <p:cNvSpPr>
            <a:spLocks noGrp="1"/>
          </p:cNvSpPr>
          <p:nvPr>
            <p:ph type="title"/>
          </p:nvPr>
        </p:nvSpPr>
        <p:spPr>
          <a:xfrm>
            <a:off x="839788" y="365125"/>
            <a:ext cx="10515600" cy="1325563"/>
          </a:xfrm>
        </p:spPr>
        <p:txBody>
          <a:bodyPr/>
          <a:lstStyle/>
          <a:p>
            <a:r>
              <a:rPr lang="fr-FR"/>
              <a:t>Modifiez le style du titre</a:t>
            </a:r>
            <a:endParaRPr lang="en-US"/>
          </a:p>
        </p:txBody>
      </p:sp>
      <p:sp>
        <p:nvSpPr>
          <p:cNvPr id="3" name="Espace réservé du texte 2">
            <a:extLst>
              <a:ext uri="{FF2B5EF4-FFF2-40B4-BE49-F238E27FC236}">
                <a16:creationId xmlns:a16="http://schemas.microsoft.com/office/drawing/2014/main" id="{0C36D88B-7F86-409D-B648-2C8B04E4AD0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33C36A32-80D5-4AD3-9488-A9E521BA0E21}"/>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u texte 4">
            <a:extLst>
              <a:ext uri="{FF2B5EF4-FFF2-40B4-BE49-F238E27FC236}">
                <a16:creationId xmlns:a16="http://schemas.microsoft.com/office/drawing/2014/main" id="{7486FA5E-489B-4B98-9A39-E161C2C8440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6B1F3BCB-C782-4E83-A900-45B66C986F73}"/>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Espace réservé de la date 6">
            <a:extLst>
              <a:ext uri="{FF2B5EF4-FFF2-40B4-BE49-F238E27FC236}">
                <a16:creationId xmlns:a16="http://schemas.microsoft.com/office/drawing/2014/main" id="{864226FA-DACD-40D8-8E2E-961B5B02DBC9}"/>
              </a:ext>
            </a:extLst>
          </p:cNvPr>
          <p:cNvSpPr>
            <a:spLocks noGrp="1"/>
          </p:cNvSpPr>
          <p:nvPr>
            <p:ph type="dt" sz="half" idx="10"/>
          </p:nvPr>
        </p:nvSpPr>
        <p:spPr/>
        <p:txBody>
          <a:bodyPr/>
          <a:lstStyle/>
          <a:p>
            <a:fld id="{CB7EF004-3E41-4B6C-8B84-DAABE61B9B58}" type="datetimeFigureOut">
              <a:rPr lang="en-US" smtClean="0"/>
              <a:t>6/5/2021</a:t>
            </a:fld>
            <a:endParaRPr lang="en-US"/>
          </a:p>
        </p:txBody>
      </p:sp>
      <p:sp>
        <p:nvSpPr>
          <p:cNvPr id="8" name="Espace réservé du pied de page 7">
            <a:extLst>
              <a:ext uri="{FF2B5EF4-FFF2-40B4-BE49-F238E27FC236}">
                <a16:creationId xmlns:a16="http://schemas.microsoft.com/office/drawing/2014/main" id="{727E049E-BC75-4AC4-B114-28B9BB9ACCB9}"/>
              </a:ext>
            </a:extLst>
          </p:cNvPr>
          <p:cNvSpPr>
            <a:spLocks noGrp="1"/>
          </p:cNvSpPr>
          <p:nvPr>
            <p:ph type="ftr" sz="quarter" idx="11"/>
          </p:nvPr>
        </p:nvSpPr>
        <p:spPr/>
        <p:txBody>
          <a:bodyPr/>
          <a:lstStyle/>
          <a:p>
            <a:endParaRPr lang="en-US"/>
          </a:p>
        </p:txBody>
      </p:sp>
      <p:sp>
        <p:nvSpPr>
          <p:cNvPr id="9" name="Espace réservé du numéro de diapositive 8">
            <a:extLst>
              <a:ext uri="{FF2B5EF4-FFF2-40B4-BE49-F238E27FC236}">
                <a16:creationId xmlns:a16="http://schemas.microsoft.com/office/drawing/2014/main" id="{FF3F973F-B372-41E6-882E-2BA9988E9A44}"/>
              </a:ext>
            </a:extLst>
          </p:cNvPr>
          <p:cNvSpPr>
            <a:spLocks noGrp="1"/>
          </p:cNvSpPr>
          <p:nvPr>
            <p:ph type="sldNum" sz="quarter" idx="12"/>
          </p:nvPr>
        </p:nvSpPr>
        <p:spPr/>
        <p:txBody>
          <a:bodyPr/>
          <a:lstStyle/>
          <a:p>
            <a:fld id="{FE6AF145-AF46-4B5E-A393-78D121C04EE2}" type="slidenum">
              <a:rPr lang="en-US" smtClean="0"/>
              <a:t>‹N°›</a:t>
            </a:fld>
            <a:endParaRPr lang="en-US"/>
          </a:p>
        </p:txBody>
      </p:sp>
    </p:spTree>
    <p:extLst>
      <p:ext uri="{BB962C8B-B14F-4D97-AF65-F5344CB8AC3E}">
        <p14:creationId xmlns:p14="http://schemas.microsoft.com/office/powerpoint/2010/main" val="2247510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8D432B1-E324-4267-91F4-37930980B5C7}"/>
              </a:ext>
            </a:extLst>
          </p:cNvPr>
          <p:cNvSpPr>
            <a:spLocks noGrp="1"/>
          </p:cNvSpPr>
          <p:nvPr>
            <p:ph type="title"/>
          </p:nvPr>
        </p:nvSpPr>
        <p:spPr/>
        <p:txBody>
          <a:bodyPr/>
          <a:lstStyle/>
          <a:p>
            <a:r>
              <a:rPr lang="fr-FR"/>
              <a:t>Modifiez le style du titre</a:t>
            </a:r>
            <a:endParaRPr lang="en-US"/>
          </a:p>
        </p:txBody>
      </p:sp>
      <p:sp>
        <p:nvSpPr>
          <p:cNvPr id="3" name="Espace réservé de la date 2">
            <a:extLst>
              <a:ext uri="{FF2B5EF4-FFF2-40B4-BE49-F238E27FC236}">
                <a16:creationId xmlns:a16="http://schemas.microsoft.com/office/drawing/2014/main" id="{F9B1E63F-265A-4FC3-B9DB-90741CDA3F1C}"/>
              </a:ext>
            </a:extLst>
          </p:cNvPr>
          <p:cNvSpPr>
            <a:spLocks noGrp="1"/>
          </p:cNvSpPr>
          <p:nvPr>
            <p:ph type="dt" sz="half" idx="10"/>
          </p:nvPr>
        </p:nvSpPr>
        <p:spPr/>
        <p:txBody>
          <a:bodyPr/>
          <a:lstStyle/>
          <a:p>
            <a:fld id="{CB7EF004-3E41-4B6C-8B84-DAABE61B9B58}" type="datetimeFigureOut">
              <a:rPr lang="en-US" smtClean="0"/>
              <a:t>6/5/2021</a:t>
            </a:fld>
            <a:endParaRPr lang="en-US"/>
          </a:p>
        </p:txBody>
      </p:sp>
      <p:sp>
        <p:nvSpPr>
          <p:cNvPr id="4" name="Espace réservé du pied de page 3">
            <a:extLst>
              <a:ext uri="{FF2B5EF4-FFF2-40B4-BE49-F238E27FC236}">
                <a16:creationId xmlns:a16="http://schemas.microsoft.com/office/drawing/2014/main" id="{78CAF1FB-9696-405C-A5E3-C754AB1E9D74}"/>
              </a:ext>
            </a:extLst>
          </p:cNvPr>
          <p:cNvSpPr>
            <a:spLocks noGrp="1"/>
          </p:cNvSpPr>
          <p:nvPr>
            <p:ph type="ftr" sz="quarter" idx="11"/>
          </p:nvPr>
        </p:nvSpPr>
        <p:spPr/>
        <p:txBody>
          <a:bodyPr/>
          <a:lstStyle/>
          <a:p>
            <a:endParaRPr lang="en-US"/>
          </a:p>
        </p:txBody>
      </p:sp>
      <p:sp>
        <p:nvSpPr>
          <p:cNvPr id="5" name="Espace réservé du numéro de diapositive 4">
            <a:extLst>
              <a:ext uri="{FF2B5EF4-FFF2-40B4-BE49-F238E27FC236}">
                <a16:creationId xmlns:a16="http://schemas.microsoft.com/office/drawing/2014/main" id="{F776F973-F0F3-4546-AB0B-BD4ED0D9D87B}"/>
              </a:ext>
            </a:extLst>
          </p:cNvPr>
          <p:cNvSpPr>
            <a:spLocks noGrp="1"/>
          </p:cNvSpPr>
          <p:nvPr>
            <p:ph type="sldNum" sz="quarter" idx="12"/>
          </p:nvPr>
        </p:nvSpPr>
        <p:spPr/>
        <p:txBody>
          <a:bodyPr/>
          <a:lstStyle/>
          <a:p>
            <a:fld id="{FE6AF145-AF46-4B5E-A393-78D121C04EE2}" type="slidenum">
              <a:rPr lang="en-US" smtClean="0"/>
              <a:t>‹N°›</a:t>
            </a:fld>
            <a:endParaRPr lang="en-US"/>
          </a:p>
        </p:txBody>
      </p:sp>
    </p:spTree>
    <p:extLst>
      <p:ext uri="{BB962C8B-B14F-4D97-AF65-F5344CB8AC3E}">
        <p14:creationId xmlns:p14="http://schemas.microsoft.com/office/powerpoint/2010/main" val="11650369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11D8857D-1715-47DB-8041-B53307DB118C}"/>
              </a:ext>
            </a:extLst>
          </p:cNvPr>
          <p:cNvSpPr>
            <a:spLocks noGrp="1"/>
          </p:cNvSpPr>
          <p:nvPr>
            <p:ph type="dt" sz="half" idx="10"/>
          </p:nvPr>
        </p:nvSpPr>
        <p:spPr/>
        <p:txBody>
          <a:bodyPr/>
          <a:lstStyle/>
          <a:p>
            <a:fld id="{CB7EF004-3E41-4B6C-8B84-DAABE61B9B58}" type="datetimeFigureOut">
              <a:rPr lang="en-US" smtClean="0"/>
              <a:t>6/5/2021</a:t>
            </a:fld>
            <a:endParaRPr lang="en-US"/>
          </a:p>
        </p:txBody>
      </p:sp>
      <p:sp>
        <p:nvSpPr>
          <p:cNvPr id="3" name="Espace réservé du pied de page 2">
            <a:extLst>
              <a:ext uri="{FF2B5EF4-FFF2-40B4-BE49-F238E27FC236}">
                <a16:creationId xmlns:a16="http://schemas.microsoft.com/office/drawing/2014/main" id="{4FC0E892-D1B6-407C-B0B1-508650153572}"/>
              </a:ext>
            </a:extLst>
          </p:cNvPr>
          <p:cNvSpPr>
            <a:spLocks noGrp="1"/>
          </p:cNvSpPr>
          <p:nvPr>
            <p:ph type="ftr" sz="quarter" idx="11"/>
          </p:nvPr>
        </p:nvSpPr>
        <p:spPr/>
        <p:txBody>
          <a:bodyPr/>
          <a:lstStyle/>
          <a:p>
            <a:endParaRPr lang="en-US"/>
          </a:p>
        </p:txBody>
      </p:sp>
      <p:sp>
        <p:nvSpPr>
          <p:cNvPr id="4" name="Espace réservé du numéro de diapositive 3">
            <a:extLst>
              <a:ext uri="{FF2B5EF4-FFF2-40B4-BE49-F238E27FC236}">
                <a16:creationId xmlns:a16="http://schemas.microsoft.com/office/drawing/2014/main" id="{46597CE0-F152-4DC4-96BB-DAF75F61F904}"/>
              </a:ext>
            </a:extLst>
          </p:cNvPr>
          <p:cNvSpPr>
            <a:spLocks noGrp="1"/>
          </p:cNvSpPr>
          <p:nvPr>
            <p:ph type="sldNum" sz="quarter" idx="12"/>
          </p:nvPr>
        </p:nvSpPr>
        <p:spPr/>
        <p:txBody>
          <a:bodyPr/>
          <a:lstStyle/>
          <a:p>
            <a:fld id="{FE6AF145-AF46-4B5E-A393-78D121C04EE2}" type="slidenum">
              <a:rPr lang="en-US" smtClean="0"/>
              <a:t>‹N°›</a:t>
            </a:fld>
            <a:endParaRPr lang="en-US"/>
          </a:p>
        </p:txBody>
      </p:sp>
    </p:spTree>
    <p:extLst>
      <p:ext uri="{BB962C8B-B14F-4D97-AF65-F5344CB8AC3E}">
        <p14:creationId xmlns:p14="http://schemas.microsoft.com/office/powerpoint/2010/main" val="7147917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F4E8C5E-2CE0-452A-BB29-35020940BE9B}"/>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a:p>
        </p:txBody>
      </p:sp>
      <p:sp>
        <p:nvSpPr>
          <p:cNvPr id="3" name="Espace réservé du contenu 2">
            <a:extLst>
              <a:ext uri="{FF2B5EF4-FFF2-40B4-BE49-F238E27FC236}">
                <a16:creationId xmlns:a16="http://schemas.microsoft.com/office/drawing/2014/main" id="{53F41FE3-B121-4D47-98DB-CE8C99ED0A5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texte 3">
            <a:extLst>
              <a:ext uri="{FF2B5EF4-FFF2-40B4-BE49-F238E27FC236}">
                <a16:creationId xmlns:a16="http://schemas.microsoft.com/office/drawing/2014/main" id="{758CF018-6131-4D19-93CD-01AD8D1AC96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9EE08B59-0D14-4C18-A467-4EAD44A5CD36}"/>
              </a:ext>
            </a:extLst>
          </p:cNvPr>
          <p:cNvSpPr>
            <a:spLocks noGrp="1"/>
          </p:cNvSpPr>
          <p:nvPr>
            <p:ph type="dt" sz="half" idx="10"/>
          </p:nvPr>
        </p:nvSpPr>
        <p:spPr/>
        <p:txBody>
          <a:bodyPr/>
          <a:lstStyle/>
          <a:p>
            <a:fld id="{CB7EF004-3E41-4B6C-8B84-DAABE61B9B58}" type="datetimeFigureOut">
              <a:rPr lang="en-US" smtClean="0"/>
              <a:t>6/5/2021</a:t>
            </a:fld>
            <a:endParaRPr lang="en-US"/>
          </a:p>
        </p:txBody>
      </p:sp>
      <p:sp>
        <p:nvSpPr>
          <p:cNvPr id="6" name="Espace réservé du pied de page 5">
            <a:extLst>
              <a:ext uri="{FF2B5EF4-FFF2-40B4-BE49-F238E27FC236}">
                <a16:creationId xmlns:a16="http://schemas.microsoft.com/office/drawing/2014/main" id="{8B1153BF-2803-42C5-9B1E-92F9D407820B}"/>
              </a:ext>
            </a:extLst>
          </p:cNvPr>
          <p:cNvSpPr>
            <a:spLocks noGrp="1"/>
          </p:cNvSpPr>
          <p:nvPr>
            <p:ph type="ftr" sz="quarter" idx="11"/>
          </p:nvPr>
        </p:nvSpPr>
        <p:spPr/>
        <p:txBody>
          <a:bodyPr/>
          <a:lstStyle/>
          <a:p>
            <a:endParaRPr lang="en-US"/>
          </a:p>
        </p:txBody>
      </p:sp>
      <p:sp>
        <p:nvSpPr>
          <p:cNvPr id="7" name="Espace réservé du numéro de diapositive 6">
            <a:extLst>
              <a:ext uri="{FF2B5EF4-FFF2-40B4-BE49-F238E27FC236}">
                <a16:creationId xmlns:a16="http://schemas.microsoft.com/office/drawing/2014/main" id="{9686CFCC-953E-4141-A3F1-B2FEFC2A3F8E}"/>
              </a:ext>
            </a:extLst>
          </p:cNvPr>
          <p:cNvSpPr>
            <a:spLocks noGrp="1"/>
          </p:cNvSpPr>
          <p:nvPr>
            <p:ph type="sldNum" sz="quarter" idx="12"/>
          </p:nvPr>
        </p:nvSpPr>
        <p:spPr/>
        <p:txBody>
          <a:bodyPr/>
          <a:lstStyle/>
          <a:p>
            <a:fld id="{FE6AF145-AF46-4B5E-A393-78D121C04EE2}" type="slidenum">
              <a:rPr lang="en-US" smtClean="0"/>
              <a:t>‹N°›</a:t>
            </a:fld>
            <a:endParaRPr lang="en-US"/>
          </a:p>
        </p:txBody>
      </p:sp>
    </p:spTree>
    <p:extLst>
      <p:ext uri="{BB962C8B-B14F-4D97-AF65-F5344CB8AC3E}">
        <p14:creationId xmlns:p14="http://schemas.microsoft.com/office/powerpoint/2010/main" val="35587805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273FEAC-D0D3-48B5-BBDD-434DF966C084}"/>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a:p>
        </p:txBody>
      </p:sp>
      <p:sp>
        <p:nvSpPr>
          <p:cNvPr id="3" name="Espace réservé pour une image  2">
            <a:extLst>
              <a:ext uri="{FF2B5EF4-FFF2-40B4-BE49-F238E27FC236}">
                <a16:creationId xmlns:a16="http://schemas.microsoft.com/office/drawing/2014/main" id="{30439357-1F34-496C-A3EA-DC2BB8D705D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Espace réservé du texte 3">
            <a:extLst>
              <a:ext uri="{FF2B5EF4-FFF2-40B4-BE49-F238E27FC236}">
                <a16:creationId xmlns:a16="http://schemas.microsoft.com/office/drawing/2014/main" id="{F7195AA7-738D-419B-B870-80C7E0DB8A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7DC0A3A9-4B84-4578-ADC7-F1CBAF648F3D}"/>
              </a:ext>
            </a:extLst>
          </p:cNvPr>
          <p:cNvSpPr>
            <a:spLocks noGrp="1"/>
          </p:cNvSpPr>
          <p:nvPr>
            <p:ph type="dt" sz="half" idx="10"/>
          </p:nvPr>
        </p:nvSpPr>
        <p:spPr/>
        <p:txBody>
          <a:bodyPr/>
          <a:lstStyle/>
          <a:p>
            <a:fld id="{CB7EF004-3E41-4B6C-8B84-DAABE61B9B58}" type="datetimeFigureOut">
              <a:rPr lang="en-US" smtClean="0"/>
              <a:t>6/5/2021</a:t>
            </a:fld>
            <a:endParaRPr lang="en-US"/>
          </a:p>
        </p:txBody>
      </p:sp>
      <p:sp>
        <p:nvSpPr>
          <p:cNvPr id="6" name="Espace réservé du pied de page 5">
            <a:extLst>
              <a:ext uri="{FF2B5EF4-FFF2-40B4-BE49-F238E27FC236}">
                <a16:creationId xmlns:a16="http://schemas.microsoft.com/office/drawing/2014/main" id="{E6F89638-97B9-4304-8463-A1A6D5F9DC7B}"/>
              </a:ext>
            </a:extLst>
          </p:cNvPr>
          <p:cNvSpPr>
            <a:spLocks noGrp="1"/>
          </p:cNvSpPr>
          <p:nvPr>
            <p:ph type="ftr" sz="quarter" idx="11"/>
          </p:nvPr>
        </p:nvSpPr>
        <p:spPr/>
        <p:txBody>
          <a:bodyPr/>
          <a:lstStyle/>
          <a:p>
            <a:endParaRPr lang="en-US"/>
          </a:p>
        </p:txBody>
      </p:sp>
      <p:sp>
        <p:nvSpPr>
          <p:cNvPr id="7" name="Espace réservé du numéro de diapositive 6">
            <a:extLst>
              <a:ext uri="{FF2B5EF4-FFF2-40B4-BE49-F238E27FC236}">
                <a16:creationId xmlns:a16="http://schemas.microsoft.com/office/drawing/2014/main" id="{FE48B20B-0381-4350-BD0E-42ADB47101CC}"/>
              </a:ext>
            </a:extLst>
          </p:cNvPr>
          <p:cNvSpPr>
            <a:spLocks noGrp="1"/>
          </p:cNvSpPr>
          <p:nvPr>
            <p:ph type="sldNum" sz="quarter" idx="12"/>
          </p:nvPr>
        </p:nvSpPr>
        <p:spPr/>
        <p:txBody>
          <a:bodyPr/>
          <a:lstStyle/>
          <a:p>
            <a:fld id="{FE6AF145-AF46-4B5E-A393-78D121C04EE2}" type="slidenum">
              <a:rPr lang="en-US" smtClean="0"/>
              <a:t>‹N°›</a:t>
            </a:fld>
            <a:endParaRPr lang="en-US"/>
          </a:p>
        </p:txBody>
      </p:sp>
    </p:spTree>
    <p:extLst>
      <p:ext uri="{BB962C8B-B14F-4D97-AF65-F5344CB8AC3E}">
        <p14:creationId xmlns:p14="http://schemas.microsoft.com/office/powerpoint/2010/main" val="23463276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015CC243-61EA-4135-A64C-0A3952F84E6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Espace réservé du texte 2">
            <a:extLst>
              <a:ext uri="{FF2B5EF4-FFF2-40B4-BE49-F238E27FC236}">
                <a16:creationId xmlns:a16="http://schemas.microsoft.com/office/drawing/2014/main" id="{CC0B21EE-16B2-4E81-BDD8-E6F903DDE65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a:extLst>
              <a:ext uri="{FF2B5EF4-FFF2-40B4-BE49-F238E27FC236}">
                <a16:creationId xmlns:a16="http://schemas.microsoft.com/office/drawing/2014/main" id="{514DCFF7-E147-464A-8477-7BD8331F12F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7EF004-3E41-4B6C-8B84-DAABE61B9B58}" type="datetimeFigureOut">
              <a:rPr lang="en-US" smtClean="0"/>
              <a:t>6/5/2021</a:t>
            </a:fld>
            <a:endParaRPr lang="en-US"/>
          </a:p>
        </p:txBody>
      </p:sp>
      <p:sp>
        <p:nvSpPr>
          <p:cNvPr id="5" name="Espace réservé du pied de page 4">
            <a:extLst>
              <a:ext uri="{FF2B5EF4-FFF2-40B4-BE49-F238E27FC236}">
                <a16:creationId xmlns:a16="http://schemas.microsoft.com/office/drawing/2014/main" id="{CB18F32F-F8CA-4411-94CC-F4F45D0EB92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Espace réservé du numéro de diapositive 5">
            <a:extLst>
              <a:ext uri="{FF2B5EF4-FFF2-40B4-BE49-F238E27FC236}">
                <a16:creationId xmlns:a16="http://schemas.microsoft.com/office/drawing/2014/main" id="{51E65792-1D7A-41E1-9757-2EA1F7D4B8D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6AF145-AF46-4B5E-A393-78D121C04EE2}" type="slidenum">
              <a:rPr lang="en-US" smtClean="0"/>
              <a:t>‹N°›</a:t>
            </a:fld>
            <a:endParaRPr lang="en-US"/>
          </a:p>
        </p:txBody>
      </p:sp>
    </p:spTree>
    <p:extLst>
      <p:ext uri="{BB962C8B-B14F-4D97-AF65-F5344CB8AC3E}">
        <p14:creationId xmlns:p14="http://schemas.microsoft.com/office/powerpoint/2010/main" val="30734458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330.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image" Target="../media/image61.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ZoneTexte 10">
            <a:extLst>
              <a:ext uri="{FF2B5EF4-FFF2-40B4-BE49-F238E27FC236}">
                <a16:creationId xmlns:a16="http://schemas.microsoft.com/office/drawing/2014/main" id="{643551BB-79BB-4096-A3E3-8003433875CA}"/>
              </a:ext>
            </a:extLst>
          </p:cNvPr>
          <p:cNvSpPr txBox="1"/>
          <p:nvPr/>
        </p:nvSpPr>
        <p:spPr>
          <a:xfrm>
            <a:off x="541176" y="345232"/>
            <a:ext cx="11524309" cy="2800767"/>
          </a:xfrm>
          <a:prstGeom prst="rect">
            <a:avLst/>
          </a:prstGeom>
          <a:noFill/>
        </p:spPr>
        <p:txBody>
          <a:bodyPr wrap="none" rtlCol="0">
            <a:spAutoFit/>
          </a:bodyPr>
          <a:lstStyle/>
          <a:p>
            <a:r>
              <a:rPr lang="fr-FR" sz="4400" dirty="0">
                <a:solidFill>
                  <a:srgbClr val="00FF00"/>
                </a:solidFill>
                <a:latin typeface="Minecraft" panose="02000603000000000000" pitchFamily="2" charset="0"/>
                <a:ea typeface="Minecraft" panose="02000603000000000000" pitchFamily="2" charset="0"/>
              </a:rPr>
              <a:t>The 10th VLTI </a:t>
            </a:r>
            <a:r>
              <a:rPr lang="fr-FR" sz="4400" dirty="0" err="1">
                <a:solidFill>
                  <a:srgbClr val="00FF00"/>
                </a:solidFill>
                <a:latin typeface="Minecraft" panose="02000603000000000000" pitchFamily="2" charset="0"/>
                <a:ea typeface="Minecraft" panose="02000603000000000000" pitchFamily="2" charset="0"/>
              </a:rPr>
              <a:t>School</a:t>
            </a:r>
            <a:r>
              <a:rPr lang="fr-FR" sz="4400" dirty="0">
                <a:solidFill>
                  <a:srgbClr val="00FF00"/>
                </a:solidFill>
                <a:latin typeface="Minecraft" panose="02000603000000000000" pitchFamily="2" charset="0"/>
                <a:ea typeface="Minecraft" panose="02000603000000000000" pitchFamily="2" charset="0"/>
              </a:rPr>
              <a:t> of </a:t>
            </a:r>
            <a:r>
              <a:rPr lang="fr-FR" sz="4400" dirty="0" err="1">
                <a:solidFill>
                  <a:srgbClr val="00FF00"/>
                </a:solidFill>
                <a:latin typeface="Minecraft" panose="02000603000000000000" pitchFamily="2" charset="0"/>
                <a:ea typeface="Minecraft" panose="02000603000000000000" pitchFamily="2" charset="0"/>
              </a:rPr>
              <a:t>Interferometry</a:t>
            </a:r>
            <a:endParaRPr lang="fr-FR" sz="4400" dirty="0">
              <a:solidFill>
                <a:srgbClr val="00FF00"/>
              </a:solidFill>
              <a:latin typeface="Minecraft" panose="02000603000000000000" pitchFamily="2" charset="0"/>
              <a:ea typeface="Minecraft" panose="02000603000000000000" pitchFamily="2" charset="0"/>
            </a:endParaRPr>
          </a:p>
          <a:p>
            <a:pPr algn="ctr"/>
            <a:endParaRPr lang="fr-FR" sz="4400" dirty="0">
              <a:solidFill>
                <a:srgbClr val="00FF00"/>
              </a:solidFill>
              <a:latin typeface="Minecraft" panose="02000603000000000000" pitchFamily="2" charset="0"/>
              <a:ea typeface="Minecraft" panose="02000603000000000000" pitchFamily="2" charset="0"/>
            </a:endParaRPr>
          </a:p>
          <a:p>
            <a:pPr algn="ctr"/>
            <a:r>
              <a:rPr lang="fr-FR" sz="4400" dirty="0">
                <a:solidFill>
                  <a:srgbClr val="00FF00"/>
                </a:solidFill>
                <a:latin typeface="Minecraft" panose="02000603000000000000" pitchFamily="2" charset="0"/>
                <a:ea typeface="Minecraft" panose="02000603000000000000" pitchFamily="2" charset="0"/>
              </a:rPr>
              <a:t>Practice session I </a:t>
            </a:r>
          </a:p>
          <a:p>
            <a:pPr algn="ctr"/>
            <a:r>
              <a:rPr lang="fr-FR" sz="4400" dirty="0" err="1">
                <a:solidFill>
                  <a:srgbClr val="00FF00"/>
                </a:solidFill>
                <a:latin typeface="Minecraft" panose="02000603000000000000" pitchFamily="2" charset="0"/>
                <a:ea typeface="Minecraft" panose="02000603000000000000" pitchFamily="2" charset="0"/>
              </a:rPr>
              <a:t>Interferometry</a:t>
            </a:r>
            <a:r>
              <a:rPr lang="fr-FR" sz="4400" dirty="0">
                <a:solidFill>
                  <a:srgbClr val="00FF00"/>
                </a:solidFill>
                <a:latin typeface="Minecraft" panose="02000603000000000000" pitchFamily="2" charset="0"/>
                <a:ea typeface="Minecraft" panose="02000603000000000000" pitchFamily="2" charset="0"/>
              </a:rPr>
              <a:t> basics </a:t>
            </a:r>
            <a:r>
              <a:rPr lang="fr-FR" sz="4400" dirty="0" err="1">
                <a:solidFill>
                  <a:srgbClr val="00FF00"/>
                </a:solidFill>
                <a:latin typeface="Minecraft" panose="02000603000000000000" pitchFamily="2" charset="0"/>
                <a:ea typeface="Minecraft" panose="02000603000000000000" pitchFamily="2" charset="0"/>
              </a:rPr>
              <a:t>with</a:t>
            </a:r>
            <a:r>
              <a:rPr lang="fr-FR" sz="4400" dirty="0">
                <a:solidFill>
                  <a:srgbClr val="00FF00"/>
                </a:solidFill>
                <a:latin typeface="Minecraft" panose="02000603000000000000" pitchFamily="2" charset="0"/>
                <a:ea typeface="Minecraft" panose="02000603000000000000" pitchFamily="2" charset="0"/>
              </a:rPr>
              <a:t> ASPRO</a:t>
            </a:r>
            <a:endParaRPr lang="en-US" sz="4400" dirty="0">
              <a:solidFill>
                <a:srgbClr val="00FF00"/>
              </a:solidFill>
              <a:latin typeface="Minecraft" panose="02000603000000000000" pitchFamily="2" charset="0"/>
              <a:ea typeface="Minecraft" panose="02000603000000000000" pitchFamily="2" charset="0"/>
            </a:endParaRPr>
          </a:p>
        </p:txBody>
      </p:sp>
      <p:sp>
        <p:nvSpPr>
          <p:cNvPr id="30" name="ZoneTexte 29">
            <a:extLst>
              <a:ext uri="{FF2B5EF4-FFF2-40B4-BE49-F238E27FC236}">
                <a16:creationId xmlns:a16="http://schemas.microsoft.com/office/drawing/2014/main" id="{49DF4A58-1118-44B5-8EBA-967CA0B865C0}"/>
              </a:ext>
            </a:extLst>
          </p:cNvPr>
          <p:cNvSpPr txBox="1"/>
          <p:nvPr/>
        </p:nvSpPr>
        <p:spPr>
          <a:xfrm>
            <a:off x="3915726" y="3966202"/>
            <a:ext cx="4608954" cy="1015663"/>
          </a:xfrm>
          <a:prstGeom prst="rect">
            <a:avLst/>
          </a:prstGeom>
          <a:noFill/>
        </p:spPr>
        <p:txBody>
          <a:bodyPr wrap="none" rtlCol="0">
            <a:spAutoFit/>
          </a:bodyPr>
          <a:lstStyle/>
          <a:p>
            <a:r>
              <a:rPr lang="fr-FR" sz="6000" dirty="0">
                <a:solidFill>
                  <a:srgbClr val="FF0000"/>
                </a:solidFill>
                <a:latin typeface="Minecraft" panose="02000603000000000000" pitchFamily="2" charset="0"/>
                <a:ea typeface="Minecraft" panose="02000603000000000000" pitchFamily="2" charset="0"/>
              </a:rPr>
              <a:t>Corrections</a:t>
            </a:r>
            <a:endParaRPr lang="en-US" dirty="0">
              <a:solidFill>
                <a:srgbClr val="FF0000"/>
              </a:solidFill>
              <a:latin typeface="Minecraft" panose="02000603000000000000" pitchFamily="2" charset="0"/>
              <a:ea typeface="Minecraft" panose="02000603000000000000" pitchFamily="2" charset="0"/>
            </a:endParaRPr>
          </a:p>
        </p:txBody>
      </p:sp>
    </p:spTree>
    <p:extLst>
      <p:ext uri="{BB962C8B-B14F-4D97-AF65-F5344CB8AC3E}">
        <p14:creationId xmlns:p14="http://schemas.microsoft.com/office/powerpoint/2010/main" val="39297043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a:extLst>
              <a:ext uri="{FF2B5EF4-FFF2-40B4-BE49-F238E27FC236}">
                <a16:creationId xmlns:a16="http://schemas.microsoft.com/office/drawing/2014/main" id="{54710CD4-D735-4BE5-A0D6-61E75B5D5135}"/>
              </a:ext>
            </a:extLst>
          </p:cNvPr>
          <p:cNvPicPr>
            <a:picLocks noChangeAspect="1"/>
          </p:cNvPicPr>
          <p:nvPr/>
        </p:nvPicPr>
        <p:blipFill>
          <a:blip r:embed="rId2"/>
          <a:stretch>
            <a:fillRect/>
          </a:stretch>
        </p:blipFill>
        <p:spPr>
          <a:xfrm>
            <a:off x="129596" y="496374"/>
            <a:ext cx="6511233" cy="359831"/>
          </a:xfrm>
          <a:prstGeom prst="rect">
            <a:avLst/>
          </a:prstGeom>
        </p:spPr>
      </p:pic>
      <p:pic>
        <p:nvPicPr>
          <p:cNvPr id="10" name="Image 9">
            <a:extLst>
              <a:ext uri="{FF2B5EF4-FFF2-40B4-BE49-F238E27FC236}">
                <a16:creationId xmlns:a16="http://schemas.microsoft.com/office/drawing/2014/main" id="{6499CF3D-4ABE-4F93-841D-658FEA9DD2B5}"/>
              </a:ext>
            </a:extLst>
          </p:cNvPr>
          <p:cNvPicPr>
            <a:picLocks noChangeAspect="1"/>
          </p:cNvPicPr>
          <p:nvPr/>
        </p:nvPicPr>
        <p:blipFill>
          <a:blip r:embed="rId3"/>
          <a:stretch>
            <a:fillRect/>
          </a:stretch>
        </p:blipFill>
        <p:spPr>
          <a:xfrm>
            <a:off x="129596" y="922529"/>
            <a:ext cx="6511233" cy="671794"/>
          </a:xfrm>
          <a:prstGeom prst="rect">
            <a:avLst/>
          </a:prstGeom>
        </p:spPr>
      </p:pic>
      <p:pic>
        <p:nvPicPr>
          <p:cNvPr id="12" name="Image 11">
            <a:extLst>
              <a:ext uri="{FF2B5EF4-FFF2-40B4-BE49-F238E27FC236}">
                <a16:creationId xmlns:a16="http://schemas.microsoft.com/office/drawing/2014/main" id="{7C0EF5A9-73F3-42D3-B101-95F963792FCF}"/>
              </a:ext>
            </a:extLst>
          </p:cNvPr>
          <p:cNvPicPr>
            <a:picLocks noChangeAspect="1"/>
          </p:cNvPicPr>
          <p:nvPr/>
        </p:nvPicPr>
        <p:blipFill>
          <a:blip r:embed="rId4"/>
          <a:stretch>
            <a:fillRect/>
          </a:stretch>
        </p:blipFill>
        <p:spPr>
          <a:xfrm>
            <a:off x="129596" y="1660647"/>
            <a:ext cx="6511233" cy="2717286"/>
          </a:xfrm>
          <a:prstGeom prst="rect">
            <a:avLst/>
          </a:prstGeom>
        </p:spPr>
      </p:pic>
      <p:sp>
        <p:nvSpPr>
          <p:cNvPr id="11" name="ZoneTexte 10">
            <a:extLst>
              <a:ext uri="{FF2B5EF4-FFF2-40B4-BE49-F238E27FC236}">
                <a16:creationId xmlns:a16="http://schemas.microsoft.com/office/drawing/2014/main" id="{643551BB-79BB-4096-A3E3-8003433875CA}"/>
              </a:ext>
            </a:extLst>
          </p:cNvPr>
          <p:cNvSpPr txBox="1"/>
          <p:nvPr/>
        </p:nvSpPr>
        <p:spPr>
          <a:xfrm>
            <a:off x="0" y="0"/>
            <a:ext cx="4249881" cy="338554"/>
          </a:xfrm>
          <a:prstGeom prst="rect">
            <a:avLst/>
          </a:prstGeom>
          <a:noFill/>
        </p:spPr>
        <p:txBody>
          <a:bodyPr wrap="none" rtlCol="0">
            <a:spAutoFit/>
          </a:bodyPr>
          <a:lstStyle/>
          <a:p>
            <a:r>
              <a:rPr lang="fr-FR" sz="1600" dirty="0">
                <a:solidFill>
                  <a:srgbClr val="009A00"/>
                </a:solidFill>
                <a:latin typeface="Minecraft" panose="02000603000000000000" pitchFamily="2" charset="0"/>
                <a:ea typeface="Minecraft" panose="02000603000000000000" pitchFamily="2" charset="0"/>
              </a:rPr>
              <a:t>The 10th VLTI </a:t>
            </a:r>
            <a:r>
              <a:rPr lang="fr-FR" sz="1600" dirty="0" err="1">
                <a:solidFill>
                  <a:srgbClr val="009A00"/>
                </a:solidFill>
                <a:latin typeface="Minecraft" panose="02000603000000000000" pitchFamily="2" charset="0"/>
                <a:ea typeface="Minecraft" panose="02000603000000000000" pitchFamily="2" charset="0"/>
              </a:rPr>
              <a:t>School</a:t>
            </a:r>
            <a:r>
              <a:rPr lang="fr-FR" sz="1600" dirty="0">
                <a:solidFill>
                  <a:srgbClr val="009A00"/>
                </a:solidFill>
                <a:latin typeface="Minecraft" panose="02000603000000000000" pitchFamily="2" charset="0"/>
                <a:ea typeface="Minecraft" panose="02000603000000000000" pitchFamily="2" charset="0"/>
              </a:rPr>
              <a:t> of </a:t>
            </a:r>
            <a:r>
              <a:rPr lang="fr-FR" sz="1600" dirty="0" err="1">
                <a:solidFill>
                  <a:srgbClr val="009A00"/>
                </a:solidFill>
                <a:latin typeface="Minecraft" panose="02000603000000000000" pitchFamily="2" charset="0"/>
                <a:ea typeface="Minecraft" panose="02000603000000000000" pitchFamily="2" charset="0"/>
              </a:rPr>
              <a:t>Interferometry</a:t>
            </a:r>
            <a:r>
              <a:rPr lang="fr-FR" sz="1600" dirty="0">
                <a:solidFill>
                  <a:srgbClr val="009A00"/>
                </a:solidFill>
                <a:latin typeface="Minecraft" panose="02000603000000000000" pitchFamily="2" charset="0"/>
                <a:ea typeface="Minecraft" panose="02000603000000000000" pitchFamily="2" charset="0"/>
              </a:rPr>
              <a:t> </a:t>
            </a:r>
          </a:p>
        </p:txBody>
      </p:sp>
      <p:sp>
        <p:nvSpPr>
          <p:cNvPr id="2" name="Rectangle 1">
            <a:extLst>
              <a:ext uri="{FF2B5EF4-FFF2-40B4-BE49-F238E27FC236}">
                <a16:creationId xmlns:a16="http://schemas.microsoft.com/office/drawing/2014/main" id="{D5FAEEE7-4E1D-4EBB-A5EC-73E9F214D932}"/>
              </a:ext>
            </a:extLst>
          </p:cNvPr>
          <p:cNvSpPr/>
          <p:nvPr/>
        </p:nvSpPr>
        <p:spPr>
          <a:xfrm>
            <a:off x="4942114" y="0"/>
            <a:ext cx="7249886" cy="369332"/>
          </a:xfrm>
          <a:prstGeom prst="rect">
            <a:avLst/>
          </a:prstGeom>
        </p:spPr>
        <p:txBody>
          <a:bodyPr wrap="square">
            <a:spAutoFit/>
          </a:bodyPr>
          <a:lstStyle/>
          <a:p>
            <a:pPr algn="r"/>
            <a:r>
              <a:rPr lang="fr-FR" dirty="0">
                <a:solidFill>
                  <a:srgbClr val="009A00"/>
                </a:solidFill>
                <a:latin typeface="Minecraft" panose="02000603000000000000" pitchFamily="2" charset="0"/>
                <a:ea typeface="Minecraft" panose="02000603000000000000" pitchFamily="2" charset="0"/>
              </a:rPr>
              <a:t>Practice session I: </a:t>
            </a:r>
            <a:r>
              <a:rPr lang="fr-FR" dirty="0" err="1">
                <a:solidFill>
                  <a:srgbClr val="009A00"/>
                </a:solidFill>
                <a:latin typeface="Minecraft" panose="02000603000000000000" pitchFamily="2" charset="0"/>
                <a:ea typeface="Minecraft" panose="02000603000000000000" pitchFamily="2" charset="0"/>
              </a:rPr>
              <a:t>Interferometry</a:t>
            </a:r>
            <a:r>
              <a:rPr lang="fr-FR" dirty="0">
                <a:solidFill>
                  <a:srgbClr val="009A00"/>
                </a:solidFill>
                <a:latin typeface="Minecraft" panose="02000603000000000000" pitchFamily="2" charset="0"/>
                <a:ea typeface="Minecraft" panose="02000603000000000000" pitchFamily="2" charset="0"/>
              </a:rPr>
              <a:t> basics </a:t>
            </a:r>
            <a:r>
              <a:rPr lang="fr-FR" dirty="0" err="1">
                <a:solidFill>
                  <a:srgbClr val="009A00"/>
                </a:solidFill>
                <a:latin typeface="Minecraft" panose="02000603000000000000" pitchFamily="2" charset="0"/>
                <a:ea typeface="Minecraft" panose="02000603000000000000" pitchFamily="2" charset="0"/>
              </a:rPr>
              <a:t>with</a:t>
            </a:r>
            <a:r>
              <a:rPr lang="fr-FR" dirty="0">
                <a:solidFill>
                  <a:srgbClr val="009A00"/>
                </a:solidFill>
                <a:latin typeface="Minecraft" panose="02000603000000000000" pitchFamily="2" charset="0"/>
                <a:ea typeface="Minecraft" panose="02000603000000000000" pitchFamily="2" charset="0"/>
              </a:rPr>
              <a:t> ASPRO</a:t>
            </a:r>
            <a:endParaRPr lang="en-US" sz="3600" dirty="0">
              <a:solidFill>
                <a:srgbClr val="009A00"/>
              </a:solidFill>
              <a:latin typeface="Minecraft" panose="02000603000000000000" pitchFamily="2" charset="0"/>
              <a:ea typeface="Minecraft" panose="02000603000000000000" pitchFamily="2" charset="0"/>
            </a:endParaRPr>
          </a:p>
        </p:txBody>
      </p:sp>
      <p:sp>
        <p:nvSpPr>
          <p:cNvPr id="5" name="ZoneTexte 4">
            <a:extLst>
              <a:ext uri="{FF2B5EF4-FFF2-40B4-BE49-F238E27FC236}">
                <a16:creationId xmlns:a16="http://schemas.microsoft.com/office/drawing/2014/main" id="{FD2BF290-11FE-4976-AF01-29C2018604D2}"/>
              </a:ext>
            </a:extLst>
          </p:cNvPr>
          <p:cNvSpPr txBox="1"/>
          <p:nvPr/>
        </p:nvSpPr>
        <p:spPr>
          <a:xfrm rot="784619">
            <a:off x="10629141" y="138499"/>
            <a:ext cx="1659429" cy="400110"/>
          </a:xfrm>
          <a:prstGeom prst="rect">
            <a:avLst/>
          </a:prstGeom>
          <a:noFill/>
        </p:spPr>
        <p:txBody>
          <a:bodyPr wrap="none" rtlCol="0">
            <a:spAutoFit/>
          </a:bodyPr>
          <a:lstStyle/>
          <a:p>
            <a:r>
              <a:rPr lang="fr-FR" sz="2000" dirty="0">
                <a:solidFill>
                  <a:srgbClr val="FF0000"/>
                </a:solidFill>
                <a:latin typeface="Minecraft" panose="02000603000000000000" pitchFamily="2" charset="0"/>
                <a:ea typeface="Minecraft" panose="02000603000000000000" pitchFamily="2" charset="0"/>
              </a:rPr>
              <a:t>Corrections</a:t>
            </a:r>
            <a:endParaRPr lang="en-US" sz="800" dirty="0">
              <a:solidFill>
                <a:srgbClr val="FF0000"/>
              </a:solidFill>
              <a:latin typeface="Minecraft" panose="02000603000000000000" pitchFamily="2" charset="0"/>
              <a:ea typeface="Minecraft" panose="02000603000000000000" pitchFamily="2" charset="0"/>
            </a:endParaRPr>
          </a:p>
        </p:txBody>
      </p:sp>
      <p:sp>
        <p:nvSpPr>
          <p:cNvPr id="19" name="Rectangle 18">
            <a:extLst>
              <a:ext uri="{FF2B5EF4-FFF2-40B4-BE49-F238E27FC236}">
                <a16:creationId xmlns:a16="http://schemas.microsoft.com/office/drawing/2014/main" id="{9ABE909E-13A1-4ABC-BFD3-9003E9F9C95C}"/>
              </a:ext>
            </a:extLst>
          </p:cNvPr>
          <p:cNvSpPr/>
          <p:nvPr/>
        </p:nvSpPr>
        <p:spPr>
          <a:xfrm>
            <a:off x="7161741" y="614973"/>
            <a:ext cx="4629665" cy="1092213"/>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A979E569-2989-4B44-874C-88035A3AEBFC}"/>
              </a:ext>
            </a:extLst>
          </p:cNvPr>
          <p:cNvSpPr/>
          <p:nvPr/>
        </p:nvSpPr>
        <p:spPr>
          <a:xfrm>
            <a:off x="129595" y="1014525"/>
            <a:ext cx="6415584" cy="607637"/>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Connecteur droit 20">
            <a:extLst>
              <a:ext uri="{FF2B5EF4-FFF2-40B4-BE49-F238E27FC236}">
                <a16:creationId xmlns:a16="http://schemas.microsoft.com/office/drawing/2014/main" id="{E078DE6A-596E-44DB-8681-2B4B1291CA97}"/>
              </a:ext>
            </a:extLst>
          </p:cNvPr>
          <p:cNvCxnSpPr>
            <a:cxnSpLocks/>
            <a:stCxn id="20" idx="3"/>
            <a:endCxn id="19" idx="1"/>
          </p:cNvCxnSpPr>
          <p:nvPr/>
        </p:nvCxnSpPr>
        <p:spPr>
          <a:xfrm flipV="1">
            <a:off x="6545179" y="1161080"/>
            <a:ext cx="616562" cy="157264"/>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2" name="ZoneTexte 21">
            <a:extLst>
              <a:ext uri="{FF2B5EF4-FFF2-40B4-BE49-F238E27FC236}">
                <a16:creationId xmlns:a16="http://schemas.microsoft.com/office/drawing/2014/main" id="{AFC0DD10-4A20-4C7B-B4FF-E0C4101A12E1}"/>
              </a:ext>
            </a:extLst>
          </p:cNvPr>
          <p:cNvSpPr txBox="1"/>
          <p:nvPr/>
        </p:nvSpPr>
        <p:spPr>
          <a:xfrm>
            <a:off x="7263439" y="688586"/>
            <a:ext cx="4527968" cy="984885"/>
          </a:xfrm>
          <a:prstGeom prst="rect">
            <a:avLst/>
          </a:prstGeom>
          <a:noFill/>
        </p:spPr>
        <p:txBody>
          <a:bodyPr wrap="square" lIns="0" tIns="0" rIns="0" bIns="0" rtlCol="0">
            <a:spAutoFit/>
          </a:bodyPr>
          <a:lstStyle/>
          <a:p>
            <a:r>
              <a:rPr lang="en-US" sz="1600" dirty="0">
                <a:solidFill>
                  <a:schemeClr val="bg1"/>
                </a:solidFill>
              </a:rPr>
              <a:t>The central star (hotter, but of smaller angular size) will dominate on the short wavelength, and gradually the cooler but much larger environment will take its place when the wavelength increases.</a:t>
            </a:r>
          </a:p>
        </p:txBody>
      </p:sp>
      <p:sp>
        <p:nvSpPr>
          <p:cNvPr id="23" name="Rectangle 22">
            <a:extLst>
              <a:ext uri="{FF2B5EF4-FFF2-40B4-BE49-F238E27FC236}">
                <a16:creationId xmlns:a16="http://schemas.microsoft.com/office/drawing/2014/main" id="{D47880B7-C611-4A92-B3F2-7A4C91A55DD3}"/>
              </a:ext>
            </a:extLst>
          </p:cNvPr>
          <p:cNvSpPr/>
          <p:nvPr/>
        </p:nvSpPr>
        <p:spPr>
          <a:xfrm>
            <a:off x="116607" y="1709329"/>
            <a:ext cx="4133274" cy="280460"/>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50C05EA6-DE95-4BA2-B760-7C57E43CAFF7}"/>
              </a:ext>
            </a:extLst>
          </p:cNvPr>
          <p:cNvSpPr/>
          <p:nvPr/>
        </p:nvSpPr>
        <p:spPr>
          <a:xfrm>
            <a:off x="129595" y="3391525"/>
            <a:ext cx="6076456" cy="319846"/>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618EF8B6-D269-462B-A9F3-94CDE803CEB6}"/>
              </a:ext>
            </a:extLst>
          </p:cNvPr>
          <p:cNvSpPr/>
          <p:nvPr/>
        </p:nvSpPr>
        <p:spPr>
          <a:xfrm>
            <a:off x="129595" y="3695515"/>
            <a:ext cx="5826035" cy="284747"/>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19B680F5-2AB8-417E-9829-F9F7E08605EE}"/>
              </a:ext>
            </a:extLst>
          </p:cNvPr>
          <p:cNvSpPr/>
          <p:nvPr/>
        </p:nvSpPr>
        <p:spPr>
          <a:xfrm>
            <a:off x="129595" y="3999695"/>
            <a:ext cx="4983826" cy="268891"/>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F8FF2612-9492-42D9-80E7-62416EB72F80}"/>
              </a:ext>
            </a:extLst>
          </p:cNvPr>
          <p:cNvSpPr/>
          <p:nvPr/>
        </p:nvSpPr>
        <p:spPr>
          <a:xfrm>
            <a:off x="7161741" y="1962906"/>
            <a:ext cx="4629665" cy="833759"/>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Connecteur droit 29">
            <a:extLst>
              <a:ext uri="{FF2B5EF4-FFF2-40B4-BE49-F238E27FC236}">
                <a16:creationId xmlns:a16="http://schemas.microsoft.com/office/drawing/2014/main" id="{820D7DEB-28B6-4C39-BD68-1A32AD689EB5}"/>
              </a:ext>
            </a:extLst>
          </p:cNvPr>
          <p:cNvCxnSpPr>
            <a:cxnSpLocks/>
            <a:stCxn id="23" idx="3"/>
            <a:endCxn id="29" idx="1"/>
          </p:cNvCxnSpPr>
          <p:nvPr/>
        </p:nvCxnSpPr>
        <p:spPr>
          <a:xfrm>
            <a:off x="4249881" y="1849559"/>
            <a:ext cx="2911860" cy="530227"/>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FC560E6F-BE98-48A8-9974-63EF36C48F3D}"/>
              </a:ext>
            </a:extLst>
          </p:cNvPr>
          <p:cNvSpPr/>
          <p:nvPr/>
        </p:nvSpPr>
        <p:spPr>
          <a:xfrm>
            <a:off x="7161741" y="2930180"/>
            <a:ext cx="4629665" cy="704164"/>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4" name="Connecteur droit 33">
            <a:extLst>
              <a:ext uri="{FF2B5EF4-FFF2-40B4-BE49-F238E27FC236}">
                <a16:creationId xmlns:a16="http://schemas.microsoft.com/office/drawing/2014/main" id="{DAC0D171-8A00-4EE1-BB30-91746C95C71D}"/>
              </a:ext>
            </a:extLst>
          </p:cNvPr>
          <p:cNvCxnSpPr>
            <a:cxnSpLocks/>
            <a:stCxn id="25" idx="3"/>
            <a:endCxn id="33" idx="1"/>
          </p:cNvCxnSpPr>
          <p:nvPr/>
        </p:nvCxnSpPr>
        <p:spPr>
          <a:xfrm flipV="1">
            <a:off x="6206051" y="3282262"/>
            <a:ext cx="955690" cy="269186"/>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5" name="Rectangle 34">
            <a:extLst>
              <a:ext uri="{FF2B5EF4-FFF2-40B4-BE49-F238E27FC236}">
                <a16:creationId xmlns:a16="http://schemas.microsoft.com/office/drawing/2014/main" id="{8534EB44-FC8F-43EC-814D-9346535A7BCA}"/>
              </a:ext>
            </a:extLst>
          </p:cNvPr>
          <p:cNvSpPr/>
          <p:nvPr/>
        </p:nvSpPr>
        <p:spPr>
          <a:xfrm>
            <a:off x="7161741" y="3882632"/>
            <a:ext cx="4629665" cy="472946"/>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6" name="Connecteur droit 35">
            <a:extLst>
              <a:ext uri="{FF2B5EF4-FFF2-40B4-BE49-F238E27FC236}">
                <a16:creationId xmlns:a16="http://schemas.microsoft.com/office/drawing/2014/main" id="{ED0F6C67-9F54-4163-A29D-852935FA8192}"/>
              </a:ext>
            </a:extLst>
          </p:cNvPr>
          <p:cNvCxnSpPr>
            <a:cxnSpLocks/>
            <a:stCxn id="26" idx="3"/>
            <a:endCxn id="35" idx="1"/>
          </p:cNvCxnSpPr>
          <p:nvPr/>
        </p:nvCxnSpPr>
        <p:spPr>
          <a:xfrm>
            <a:off x="5955630" y="3837889"/>
            <a:ext cx="1206111" cy="281216"/>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7" name="Rectangle 36">
            <a:extLst>
              <a:ext uri="{FF2B5EF4-FFF2-40B4-BE49-F238E27FC236}">
                <a16:creationId xmlns:a16="http://schemas.microsoft.com/office/drawing/2014/main" id="{6FBCDF13-AA94-4171-98B1-99F4C26CFD55}"/>
              </a:ext>
            </a:extLst>
          </p:cNvPr>
          <p:cNvSpPr/>
          <p:nvPr/>
        </p:nvSpPr>
        <p:spPr>
          <a:xfrm>
            <a:off x="7161741" y="4536819"/>
            <a:ext cx="4629665" cy="1155101"/>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Connecteur droit 37">
            <a:extLst>
              <a:ext uri="{FF2B5EF4-FFF2-40B4-BE49-F238E27FC236}">
                <a16:creationId xmlns:a16="http://schemas.microsoft.com/office/drawing/2014/main" id="{7E27DD75-B05D-4A4F-BC65-2D7DB3E19825}"/>
              </a:ext>
            </a:extLst>
          </p:cNvPr>
          <p:cNvCxnSpPr>
            <a:cxnSpLocks/>
            <a:stCxn id="27" idx="3"/>
            <a:endCxn id="37" idx="1"/>
          </p:cNvCxnSpPr>
          <p:nvPr/>
        </p:nvCxnSpPr>
        <p:spPr>
          <a:xfrm>
            <a:off x="5113421" y="4134141"/>
            <a:ext cx="2048320" cy="980229"/>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41" name="ZoneTexte 40">
            <a:extLst>
              <a:ext uri="{FF2B5EF4-FFF2-40B4-BE49-F238E27FC236}">
                <a16:creationId xmlns:a16="http://schemas.microsoft.com/office/drawing/2014/main" id="{F5A9748C-F079-473C-9331-452150D6905C}"/>
              </a:ext>
            </a:extLst>
          </p:cNvPr>
          <p:cNvSpPr txBox="1"/>
          <p:nvPr/>
        </p:nvSpPr>
        <p:spPr>
          <a:xfrm>
            <a:off x="7212589" y="1999865"/>
            <a:ext cx="4527968" cy="738664"/>
          </a:xfrm>
          <a:prstGeom prst="rect">
            <a:avLst/>
          </a:prstGeom>
          <a:noFill/>
        </p:spPr>
        <p:txBody>
          <a:bodyPr wrap="square" lIns="0" tIns="0" rIns="0" bIns="0" rtlCol="0">
            <a:spAutoFit/>
          </a:bodyPr>
          <a:lstStyle/>
          <a:p>
            <a:pPr algn="just"/>
            <a:r>
              <a:rPr lang="fr-FR" sz="1600" dirty="0">
                <a:solidFill>
                  <a:schemeClr val="bg1"/>
                </a:solidFill>
              </a:rPr>
              <a:t>The size of the </a:t>
            </a:r>
            <a:r>
              <a:rPr lang="fr-FR" sz="1600" dirty="0" err="1">
                <a:solidFill>
                  <a:schemeClr val="bg1"/>
                </a:solidFill>
              </a:rPr>
              <a:t>circumstellar</a:t>
            </a:r>
            <a:r>
              <a:rPr lang="fr-FR" sz="1600" dirty="0">
                <a:solidFill>
                  <a:schemeClr val="bg1"/>
                </a:solidFill>
              </a:rPr>
              <a:t> </a:t>
            </a:r>
            <a:r>
              <a:rPr lang="fr-FR" sz="1600" dirty="0" err="1">
                <a:solidFill>
                  <a:schemeClr val="bg1"/>
                </a:solidFill>
              </a:rPr>
              <a:t>disk</a:t>
            </a:r>
            <a:r>
              <a:rPr lang="fr-FR" sz="1600" dirty="0">
                <a:solidFill>
                  <a:schemeClr val="bg1"/>
                </a:solidFill>
              </a:rPr>
              <a:t> </a:t>
            </a:r>
            <a:r>
              <a:rPr lang="fr-FR" sz="1600" dirty="0" err="1">
                <a:solidFill>
                  <a:schemeClr val="bg1"/>
                </a:solidFill>
              </a:rPr>
              <a:t>emission</a:t>
            </a:r>
            <a:r>
              <a:rPr lang="fr-FR" sz="1600" dirty="0">
                <a:solidFill>
                  <a:schemeClr val="bg1"/>
                </a:solidFill>
              </a:rPr>
              <a:t> </a:t>
            </a:r>
            <a:r>
              <a:rPr lang="fr-FR" sz="1600" dirty="0" err="1">
                <a:solidFill>
                  <a:schemeClr val="bg1"/>
                </a:solidFill>
              </a:rPr>
              <a:t>grows</a:t>
            </a:r>
            <a:r>
              <a:rPr lang="fr-FR" sz="1600" dirty="0">
                <a:solidFill>
                  <a:schemeClr val="bg1"/>
                </a:solidFill>
              </a:rPr>
              <a:t> </a:t>
            </a:r>
            <a:r>
              <a:rPr lang="fr-FR" sz="1600" dirty="0" err="1">
                <a:solidFill>
                  <a:schemeClr val="bg1"/>
                </a:solidFill>
              </a:rPr>
              <a:t>with</a:t>
            </a:r>
            <a:r>
              <a:rPr lang="fr-FR" sz="1600" dirty="0">
                <a:solidFill>
                  <a:schemeClr val="bg1"/>
                </a:solidFill>
              </a:rPr>
              <a:t> </a:t>
            </a:r>
            <a:r>
              <a:rPr lang="el-GR" sz="1600" dirty="0">
                <a:solidFill>
                  <a:schemeClr val="bg1"/>
                </a:solidFill>
              </a:rPr>
              <a:t>λ</a:t>
            </a:r>
            <a:r>
              <a:rPr lang="fr-FR" sz="1600" dirty="0">
                <a:solidFill>
                  <a:schemeClr val="bg1"/>
                </a:solidFill>
              </a:rPr>
              <a:t>. </a:t>
            </a:r>
            <a:r>
              <a:rPr lang="fr-FR" sz="1600" dirty="0" err="1">
                <a:solidFill>
                  <a:schemeClr val="bg1"/>
                </a:solidFill>
              </a:rPr>
              <a:t>Its</a:t>
            </a:r>
            <a:r>
              <a:rPr lang="fr-FR" sz="1600" dirty="0">
                <a:solidFill>
                  <a:schemeClr val="bg1"/>
                </a:solidFill>
              </a:rPr>
              <a:t> relative contribution to the total flux </a:t>
            </a:r>
            <a:r>
              <a:rPr lang="fr-FR" sz="1600" dirty="0" err="1">
                <a:solidFill>
                  <a:schemeClr val="bg1"/>
                </a:solidFill>
              </a:rPr>
              <a:t>is</a:t>
            </a:r>
            <a:r>
              <a:rPr lang="fr-FR" sz="1600" dirty="0">
                <a:solidFill>
                  <a:schemeClr val="bg1"/>
                </a:solidFill>
              </a:rPr>
              <a:t> </a:t>
            </a:r>
            <a:r>
              <a:rPr lang="fr-FR" sz="1600" dirty="0" err="1">
                <a:solidFill>
                  <a:schemeClr val="bg1"/>
                </a:solidFill>
              </a:rPr>
              <a:t>also</a:t>
            </a:r>
            <a:r>
              <a:rPr lang="fr-FR" sz="1600" dirty="0">
                <a:solidFill>
                  <a:schemeClr val="bg1"/>
                </a:solidFill>
              </a:rPr>
              <a:t> </a:t>
            </a:r>
            <a:r>
              <a:rPr lang="fr-FR" sz="1600" dirty="0" err="1">
                <a:solidFill>
                  <a:schemeClr val="bg1"/>
                </a:solidFill>
              </a:rPr>
              <a:t>growing</a:t>
            </a:r>
            <a:r>
              <a:rPr lang="fr-FR" sz="1600" dirty="0">
                <a:solidFill>
                  <a:schemeClr val="bg1"/>
                </a:solidFill>
              </a:rPr>
              <a:t> </a:t>
            </a:r>
            <a:r>
              <a:rPr lang="fr-FR" sz="1600" dirty="0" err="1">
                <a:solidFill>
                  <a:schemeClr val="bg1"/>
                </a:solidFill>
              </a:rPr>
              <a:t>with</a:t>
            </a:r>
            <a:r>
              <a:rPr lang="fr-FR" sz="1600" dirty="0">
                <a:solidFill>
                  <a:schemeClr val="bg1"/>
                </a:solidFill>
              </a:rPr>
              <a:t> the </a:t>
            </a:r>
            <a:r>
              <a:rPr lang="el-GR" sz="1600" dirty="0">
                <a:solidFill>
                  <a:schemeClr val="bg1"/>
                </a:solidFill>
              </a:rPr>
              <a:t>λ</a:t>
            </a:r>
            <a:r>
              <a:rPr lang="fr-FR" sz="1600" dirty="0">
                <a:solidFill>
                  <a:schemeClr val="bg1"/>
                </a:solidFill>
              </a:rPr>
              <a:t>.</a:t>
            </a:r>
            <a:endParaRPr lang="en-US" sz="1600" dirty="0">
              <a:solidFill>
                <a:schemeClr val="bg1"/>
              </a:solidFill>
            </a:endParaRPr>
          </a:p>
        </p:txBody>
      </p:sp>
      <p:sp>
        <p:nvSpPr>
          <p:cNvPr id="43" name="ZoneTexte 42">
            <a:extLst>
              <a:ext uri="{FF2B5EF4-FFF2-40B4-BE49-F238E27FC236}">
                <a16:creationId xmlns:a16="http://schemas.microsoft.com/office/drawing/2014/main" id="{1D8047BA-508E-4391-94A1-ACF2CBCE05AB}"/>
              </a:ext>
            </a:extLst>
          </p:cNvPr>
          <p:cNvSpPr txBox="1"/>
          <p:nvPr/>
        </p:nvSpPr>
        <p:spPr>
          <a:xfrm>
            <a:off x="7263438" y="3035345"/>
            <a:ext cx="4527968" cy="492443"/>
          </a:xfrm>
          <a:prstGeom prst="rect">
            <a:avLst/>
          </a:prstGeom>
          <a:noFill/>
        </p:spPr>
        <p:txBody>
          <a:bodyPr wrap="square" lIns="0" tIns="0" rIns="0" bIns="0" rtlCol="0">
            <a:spAutoFit/>
          </a:bodyPr>
          <a:lstStyle/>
          <a:p>
            <a:r>
              <a:rPr lang="fr-FR" sz="1600" dirty="0">
                <a:solidFill>
                  <a:schemeClr val="bg1"/>
                </a:solidFill>
              </a:rPr>
              <a:t>The </a:t>
            </a:r>
            <a:r>
              <a:rPr lang="fr-FR" sz="1600" dirty="0" err="1">
                <a:solidFill>
                  <a:schemeClr val="bg1"/>
                </a:solidFill>
              </a:rPr>
              <a:t>object</a:t>
            </a:r>
            <a:r>
              <a:rPr lang="fr-FR" sz="1600" dirty="0">
                <a:solidFill>
                  <a:schemeClr val="bg1"/>
                </a:solidFill>
              </a:rPr>
              <a:t> </a:t>
            </a:r>
            <a:r>
              <a:rPr lang="fr-FR" sz="1600" dirty="0" err="1">
                <a:solidFill>
                  <a:schemeClr val="bg1"/>
                </a:solidFill>
              </a:rPr>
              <a:t>is</a:t>
            </a:r>
            <a:r>
              <a:rPr lang="fr-FR" sz="1600" dirty="0">
                <a:solidFill>
                  <a:schemeClr val="bg1"/>
                </a:solidFill>
              </a:rPr>
              <a:t> more </a:t>
            </a:r>
            <a:r>
              <a:rPr lang="fr-FR" sz="1600" dirty="0" err="1">
                <a:solidFill>
                  <a:schemeClr val="bg1"/>
                </a:solidFill>
              </a:rPr>
              <a:t>extended</a:t>
            </a:r>
            <a:r>
              <a:rPr lang="fr-FR" sz="1600" dirty="0">
                <a:solidFill>
                  <a:schemeClr val="bg1"/>
                </a:solidFill>
              </a:rPr>
              <a:t> at 10µm </a:t>
            </a:r>
            <a:r>
              <a:rPr lang="fr-FR" sz="1600" dirty="0" err="1">
                <a:solidFill>
                  <a:schemeClr val="bg1"/>
                </a:solidFill>
              </a:rPr>
              <a:t>where</a:t>
            </a:r>
            <a:r>
              <a:rPr lang="fr-FR" sz="1600" dirty="0">
                <a:solidFill>
                  <a:schemeClr val="bg1"/>
                </a:solidFill>
              </a:rPr>
              <a:t> the large </a:t>
            </a:r>
            <a:r>
              <a:rPr lang="fr-FR" sz="1600" dirty="0" err="1">
                <a:solidFill>
                  <a:schemeClr val="bg1"/>
                </a:solidFill>
              </a:rPr>
              <a:t>circumstellar</a:t>
            </a:r>
            <a:r>
              <a:rPr lang="fr-FR" sz="1600" dirty="0">
                <a:solidFill>
                  <a:schemeClr val="bg1"/>
                </a:solidFill>
              </a:rPr>
              <a:t> </a:t>
            </a:r>
            <a:r>
              <a:rPr lang="fr-FR" sz="1600" dirty="0" err="1">
                <a:solidFill>
                  <a:schemeClr val="bg1"/>
                </a:solidFill>
              </a:rPr>
              <a:t>disk</a:t>
            </a:r>
            <a:r>
              <a:rPr lang="fr-FR" sz="1600" dirty="0">
                <a:solidFill>
                  <a:schemeClr val="bg1"/>
                </a:solidFill>
              </a:rPr>
              <a:t>  </a:t>
            </a:r>
            <a:r>
              <a:rPr lang="fr-FR" sz="1600" dirty="0" err="1">
                <a:solidFill>
                  <a:schemeClr val="bg1"/>
                </a:solidFill>
              </a:rPr>
              <a:t>dominates</a:t>
            </a:r>
            <a:r>
              <a:rPr lang="fr-FR" sz="1600" dirty="0">
                <a:solidFill>
                  <a:schemeClr val="bg1"/>
                </a:solidFill>
              </a:rPr>
              <a:t> the </a:t>
            </a:r>
            <a:r>
              <a:rPr lang="fr-FR" sz="1600" dirty="0" err="1">
                <a:solidFill>
                  <a:schemeClr val="bg1"/>
                </a:solidFill>
              </a:rPr>
              <a:t>emission</a:t>
            </a:r>
            <a:endParaRPr lang="en-US" sz="1600" dirty="0">
              <a:solidFill>
                <a:schemeClr val="bg1"/>
              </a:solidFill>
            </a:endParaRPr>
          </a:p>
        </p:txBody>
      </p:sp>
      <p:sp>
        <p:nvSpPr>
          <p:cNvPr id="44" name="ZoneTexte 43">
            <a:extLst>
              <a:ext uri="{FF2B5EF4-FFF2-40B4-BE49-F238E27FC236}">
                <a16:creationId xmlns:a16="http://schemas.microsoft.com/office/drawing/2014/main" id="{497BE80A-E52B-4229-BDBD-223756007040}"/>
              </a:ext>
            </a:extLst>
          </p:cNvPr>
          <p:cNvSpPr txBox="1"/>
          <p:nvPr/>
        </p:nvSpPr>
        <p:spPr>
          <a:xfrm>
            <a:off x="7212589" y="3972890"/>
            <a:ext cx="4527968" cy="492443"/>
          </a:xfrm>
          <a:prstGeom prst="rect">
            <a:avLst/>
          </a:prstGeom>
          <a:noFill/>
        </p:spPr>
        <p:txBody>
          <a:bodyPr wrap="square" lIns="0" tIns="0" rIns="0" bIns="0" rtlCol="0">
            <a:spAutoFit/>
          </a:bodyPr>
          <a:lstStyle/>
          <a:p>
            <a:pPr algn="ctr"/>
            <a:r>
              <a:rPr lang="fr-FR" sz="1600" dirty="0">
                <a:solidFill>
                  <a:schemeClr val="bg1"/>
                </a:solidFill>
              </a:rPr>
              <a:t>V=0 for B/</a:t>
            </a:r>
            <a:r>
              <a:rPr lang="el-GR" sz="1600" dirty="0">
                <a:solidFill>
                  <a:schemeClr val="bg1"/>
                </a:solidFill>
              </a:rPr>
              <a:t>λ</a:t>
            </a:r>
            <a:r>
              <a:rPr lang="fr-FR" sz="1600" dirty="0">
                <a:solidFill>
                  <a:schemeClr val="bg1"/>
                </a:solidFill>
              </a:rPr>
              <a:t> </a:t>
            </a:r>
            <a:r>
              <a:rPr lang="el-GR" sz="1600" dirty="0">
                <a:solidFill>
                  <a:schemeClr val="bg1"/>
                </a:solidFill>
                <a:sym typeface="Wingdings" panose="05000000000000000000" pitchFamily="2" charset="2"/>
              </a:rPr>
              <a:t>≈</a:t>
            </a:r>
            <a:r>
              <a:rPr lang="fr-FR" sz="1600" dirty="0">
                <a:solidFill>
                  <a:schemeClr val="bg1"/>
                </a:solidFill>
              </a:rPr>
              <a:t> 158.3 </a:t>
            </a:r>
            <a:r>
              <a:rPr lang="fr-FR" sz="1600" dirty="0">
                <a:solidFill>
                  <a:schemeClr val="bg1"/>
                </a:solidFill>
                <a:sym typeface="Wingdings" panose="05000000000000000000" pitchFamily="2" charset="2"/>
              </a:rPr>
              <a:t> </a:t>
            </a:r>
            <a:r>
              <a:rPr lang="el-GR" sz="1600" dirty="0">
                <a:solidFill>
                  <a:schemeClr val="bg1"/>
                </a:solidFill>
                <a:sym typeface="Wingdings" panose="05000000000000000000" pitchFamily="2" charset="2"/>
              </a:rPr>
              <a:t>θ</a:t>
            </a:r>
            <a:r>
              <a:rPr lang="fr-FR" sz="1600" dirty="0">
                <a:solidFill>
                  <a:schemeClr val="bg1"/>
                </a:solidFill>
                <a:sym typeface="Wingdings" panose="05000000000000000000" pitchFamily="2" charset="2"/>
              </a:rPr>
              <a:t> </a:t>
            </a:r>
            <a:r>
              <a:rPr lang="el-GR" sz="1600" dirty="0">
                <a:solidFill>
                  <a:schemeClr val="bg1"/>
                </a:solidFill>
                <a:sym typeface="Wingdings" panose="05000000000000000000" pitchFamily="2" charset="2"/>
              </a:rPr>
              <a:t>≈</a:t>
            </a:r>
            <a:r>
              <a:rPr lang="fr-FR" sz="1600" dirty="0">
                <a:solidFill>
                  <a:schemeClr val="bg1"/>
                </a:solidFill>
                <a:sym typeface="Wingdings" panose="05000000000000000000" pitchFamily="2" charset="2"/>
              </a:rPr>
              <a:t> 1.58 mas  </a:t>
            </a:r>
          </a:p>
          <a:p>
            <a:endParaRPr lang="en-US" sz="1600" dirty="0">
              <a:solidFill>
                <a:schemeClr val="bg1"/>
              </a:solidFill>
            </a:endParaRPr>
          </a:p>
        </p:txBody>
      </p:sp>
      <p:sp>
        <p:nvSpPr>
          <p:cNvPr id="45" name="ZoneTexte 44">
            <a:extLst>
              <a:ext uri="{FF2B5EF4-FFF2-40B4-BE49-F238E27FC236}">
                <a16:creationId xmlns:a16="http://schemas.microsoft.com/office/drawing/2014/main" id="{E0E2B3A7-6F4A-4F0D-B007-FEFCDB986DEF}"/>
              </a:ext>
            </a:extLst>
          </p:cNvPr>
          <p:cNvSpPr txBox="1"/>
          <p:nvPr/>
        </p:nvSpPr>
        <p:spPr>
          <a:xfrm>
            <a:off x="7314286" y="4603866"/>
            <a:ext cx="4527968" cy="984885"/>
          </a:xfrm>
          <a:prstGeom prst="rect">
            <a:avLst/>
          </a:prstGeom>
          <a:noFill/>
        </p:spPr>
        <p:txBody>
          <a:bodyPr wrap="square" lIns="0" tIns="0" rIns="0" bIns="0" rtlCol="0">
            <a:spAutoFit/>
          </a:bodyPr>
          <a:lstStyle/>
          <a:p>
            <a:pPr algn="ctr"/>
            <a:r>
              <a:rPr lang="fr-FR" sz="1600" dirty="0">
                <a:solidFill>
                  <a:schemeClr val="bg1"/>
                </a:solidFill>
              </a:rPr>
              <a:t>1’’ = 1au at 1 pc.</a:t>
            </a:r>
          </a:p>
          <a:p>
            <a:pPr algn="ctr"/>
            <a:r>
              <a:rPr lang="fr-FR" sz="1600" dirty="0">
                <a:solidFill>
                  <a:schemeClr val="bg1"/>
                </a:solidFill>
              </a:rPr>
              <a:t>1au ≈ 107 </a:t>
            </a:r>
            <a:r>
              <a:rPr lang="fr-FR" sz="1600" dirty="0" err="1">
                <a:solidFill>
                  <a:schemeClr val="bg1"/>
                </a:solidFill>
              </a:rPr>
              <a:t>Dsol</a:t>
            </a:r>
            <a:endParaRPr lang="fr-FR" sz="1600" dirty="0">
              <a:solidFill>
                <a:schemeClr val="bg1"/>
              </a:solidFill>
            </a:endParaRPr>
          </a:p>
          <a:p>
            <a:pPr algn="ctr"/>
            <a:r>
              <a:rPr lang="fr-FR" sz="1600" dirty="0" err="1">
                <a:solidFill>
                  <a:schemeClr val="bg1"/>
                </a:solidFill>
              </a:rPr>
              <a:t>Rstar</a:t>
            </a:r>
            <a:r>
              <a:rPr lang="fr-FR" sz="1600" dirty="0">
                <a:solidFill>
                  <a:schemeClr val="bg1"/>
                </a:solidFill>
              </a:rPr>
              <a:t> ≈ 0.107 </a:t>
            </a:r>
            <a:r>
              <a:rPr lang="fr-FR" sz="1100" dirty="0">
                <a:solidFill>
                  <a:schemeClr val="bg1"/>
                </a:solidFill>
              </a:rPr>
              <a:t>x</a:t>
            </a:r>
            <a:r>
              <a:rPr lang="fr-FR" sz="1600" dirty="0">
                <a:solidFill>
                  <a:schemeClr val="bg1"/>
                </a:solidFill>
              </a:rPr>
              <a:t> distance (in pc) </a:t>
            </a:r>
            <a:r>
              <a:rPr lang="fr-FR" sz="1000" dirty="0">
                <a:solidFill>
                  <a:schemeClr val="bg1"/>
                </a:solidFill>
              </a:rPr>
              <a:t>x</a:t>
            </a:r>
            <a:r>
              <a:rPr lang="fr-FR" sz="1600" dirty="0">
                <a:solidFill>
                  <a:schemeClr val="bg1"/>
                </a:solidFill>
              </a:rPr>
              <a:t> </a:t>
            </a:r>
            <a:r>
              <a:rPr lang="el-GR" sz="1600" dirty="0">
                <a:solidFill>
                  <a:schemeClr val="bg1"/>
                </a:solidFill>
              </a:rPr>
              <a:t>θ</a:t>
            </a:r>
            <a:r>
              <a:rPr lang="fr-FR" sz="1600" dirty="0">
                <a:solidFill>
                  <a:schemeClr val="bg1"/>
                </a:solidFill>
              </a:rPr>
              <a:t> (in mas) </a:t>
            </a:r>
          </a:p>
          <a:p>
            <a:pPr algn="ctr"/>
            <a:r>
              <a:rPr lang="fr-FR" sz="1600" dirty="0" err="1">
                <a:solidFill>
                  <a:schemeClr val="bg1"/>
                </a:solidFill>
              </a:rPr>
              <a:t>Rstar</a:t>
            </a:r>
            <a:r>
              <a:rPr lang="fr-FR" sz="1600" dirty="0">
                <a:solidFill>
                  <a:schemeClr val="bg1"/>
                </a:solidFill>
              </a:rPr>
              <a:t> ≈ 10 </a:t>
            </a:r>
            <a:r>
              <a:rPr lang="fr-FR" sz="1600" dirty="0" err="1">
                <a:solidFill>
                  <a:schemeClr val="bg1"/>
                </a:solidFill>
              </a:rPr>
              <a:t>Rsol</a:t>
            </a:r>
            <a:endParaRPr lang="en-US" sz="1600" dirty="0">
              <a:solidFill>
                <a:schemeClr val="bg1"/>
              </a:solidFill>
            </a:endParaRPr>
          </a:p>
        </p:txBody>
      </p:sp>
    </p:spTree>
    <p:extLst>
      <p:ext uri="{BB962C8B-B14F-4D97-AF65-F5344CB8AC3E}">
        <p14:creationId xmlns:p14="http://schemas.microsoft.com/office/powerpoint/2010/main" val="25171135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CE353CD8-82C6-43E1-B5B6-B2A1FA0E0DA5}"/>
              </a:ext>
            </a:extLst>
          </p:cNvPr>
          <p:cNvPicPr>
            <a:picLocks noChangeAspect="1"/>
          </p:cNvPicPr>
          <p:nvPr/>
        </p:nvPicPr>
        <p:blipFill>
          <a:blip r:embed="rId2"/>
          <a:stretch>
            <a:fillRect/>
          </a:stretch>
        </p:blipFill>
        <p:spPr>
          <a:xfrm>
            <a:off x="99119" y="413377"/>
            <a:ext cx="6693917" cy="3796934"/>
          </a:xfrm>
          <a:prstGeom prst="rect">
            <a:avLst/>
          </a:prstGeom>
        </p:spPr>
      </p:pic>
      <p:sp>
        <p:nvSpPr>
          <p:cNvPr id="11" name="ZoneTexte 10">
            <a:extLst>
              <a:ext uri="{FF2B5EF4-FFF2-40B4-BE49-F238E27FC236}">
                <a16:creationId xmlns:a16="http://schemas.microsoft.com/office/drawing/2014/main" id="{643551BB-79BB-4096-A3E3-8003433875CA}"/>
              </a:ext>
            </a:extLst>
          </p:cNvPr>
          <p:cNvSpPr txBox="1"/>
          <p:nvPr/>
        </p:nvSpPr>
        <p:spPr>
          <a:xfrm>
            <a:off x="0" y="0"/>
            <a:ext cx="4249881" cy="338554"/>
          </a:xfrm>
          <a:prstGeom prst="rect">
            <a:avLst/>
          </a:prstGeom>
          <a:noFill/>
        </p:spPr>
        <p:txBody>
          <a:bodyPr wrap="none" rtlCol="0">
            <a:spAutoFit/>
          </a:bodyPr>
          <a:lstStyle/>
          <a:p>
            <a:r>
              <a:rPr lang="fr-FR" sz="1600" dirty="0">
                <a:solidFill>
                  <a:srgbClr val="009A00"/>
                </a:solidFill>
                <a:latin typeface="Minecraft" panose="02000603000000000000" pitchFamily="2" charset="0"/>
                <a:ea typeface="Minecraft" panose="02000603000000000000" pitchFamily="2" charset="0"/>
              </a:rPr>
              <a:t>The 10th VLTI </a:t>
            </a:r>
            <a:r>
              <a:rPr lang="fr-FR" sz="1600" dirty="0" err="1">
                <a:solidFill>
                  <a:srgbClr val="009A00"/>
                </a:solidFill>
                <a:latin typeface="Minecraft" panose="02000603000000000000" pitchFamily="2" charset="0"/>
                <a:ea typeface="Minecraft" panose="02000603000000000000" pitchFamily="2" charset="0"/>
              </a:rPr>
              <a:t>School</a:t>
            </a:r>
            <a:r>
              <a:rPr lang="fr-FR" sz="1600" dirty="0">
                <a:solidFill>
                  <a:srgbClr val="009A00"/>
                </a:solidFill>
                <a:latin typeface="Minecraft" panose="02000603000000000000" pitchFamily="2" charset="0"/>
                <a:ea typeface="Minecraft" panose="02000603000000000000" pitchFamily="2" charset="0"/>
              </a:rPr>
              <a:t> of </a:t>
            </a:r>
            <a:r>
              <a:rPr lang="fr-FR" sz="1600" dirty="0" err="1">
                <a:solidFill>
                  <a:srgbClr val="009A00"/>
                </a:solidFill>
                <a:latin typeface="Minecraft" panose="02000603000000000000" pitchFamily="2" charset="0"/>
                <a:ea typeface="Minecraft" panose="02000603000000000000" pitchFamily="2" charset="0"/>
              </a:rPr>
              <a:t>Interferometry</a:t>
            </a:r>
            <a:r>
              <a:rPr lang="fr-FR" sz="1600" dirty="0">
                <a:solidFill>
                  <a:srgbClr val="009A00"/>
                </a:solidFill>
                <a:latin typeface="Minecraft" panose="02000603000000000000" pitchFamily="2" charset="0"/>
                <a:ea typeface="Minecraft" panose="02000603000000000000" pitchFamily="2" charset="0"/>
              </a:rPr>
              <a:t> </a:t>
            </a:r>
          </a:p>
        </p:txBody>
      </p:sp>
      <p:sp>
        <p:nvSpPr>
          <p:cNvPr id="2" name="Rectangle 1">
            <a:extLst>
              <a:ext uri="{FF2B5EF4-FFF2-40B4-BE49-F238E27FC236}">
                <a16:creationId xmlns:a16="http://schemas.microsoft.com/office/drawing/2014/main" id="{D5FAEEE7-4E1D-4EBB-A5EC-73E9F214D932}"/>
              </a:ext>
            </a:extLst>
          </p:cNvPr>
          <p:cNvSpPr/>
          <p:nvPr/>
        </p:nvSpPr>
        <p:spPr>
          <a:xfrm>
            <a:off x="4942114" y="0"/>
            <a:ext cx="7249886" cy="369332"/>
          </a:xfrm>
          <a:prstGeom prst="rect">
            <a:avLst/>
          </a:prstGeom>
        </p:spPr>
        <p:txBody>
          <a:bodyPr wrap="square">
            <a:spAutoFit/>
          </a:bodyPr>
          <a:lstStyle/>
          <a:p>
            <a:pPr algn="r"/>
            <a:r>
              <a:rPr lang="fr-FR" dirty="0">
                <a:solidFill>
                  <a:srgbClr val="009A00"/>
                </a:solidFill>
                <a:latin typeface="Minecraft" panose="02000603000000000000" pitchFamily="2" charset="0"/>
                <a:ea typeface="Minecraft" panose="02000603000000000000" pitchFamily="2" charset="0"/>
              </a:rPr>
              <a:t>Practice session I: </a:t>
            </a:r>
            <a:r>
              <a:rPr lang="fr-FR" dirty="0" err="1">
                <a:solidFill>
                  <a:srgbClr val="009A00"/>
                </a:solidFill>
                <a:latin typeface="Minecraft" panose="02000603000000000000" pitchFamily="2" charset="0"/>
                <a:ea typeface="Minecraft" panose="02000603000000000000" pitchFamily="2" charset="0"/>
              </a:rPr>
              <a:t>Interferometry</a:t>
            </a:r>
            <a:r>
              <a:rPr lang="fr-FR" dirty="0">
                <a:solidFill>
                  <a:srgbClr val="009A00"/>
                </a:solidFill>
                <a:latin typeface="Minecraft" panose="02000603000000000000" pitchFamily="2" charset="0"/>
                <a:ea typeface="Minecraft" panose="02000603000000000000" pitchFamily="2" charset="0"/>
              </a:rPr>
              <a:t> basics </a:t>
            </a:r>
            <a:r>
              <a:rPr lang="fr-FR" dirty="0" err="1">
                <a:solidFill>
                  <a:srgbClr val="009A00"/>
                </a:solidFill>
                <a:latin typeface="Minecraft" panose="02000603000000000000" pitchFamily="2" charset="0"/>
                <a:ea typeface="Minecraft" panose="02000603000000000000" pitchFamily="2" charset="0"/>
              </a:rPr>
              <a:t>with</a:t>
            </a:r>
            <a:r>
              <a:rPr lang="fr-FR" dirty="0">
                <a:solidFill>
                  <a:srgbClr val="009A00"/>
                </a:solidFill>
                <a:latin typeface="Minecraft" panose="02000603000000000000" pitchFamily="2" charset="0"/>
                <a:ea typeface="Minecraft" panose="02000603000000000000" pitchFamily="2" charset="0"/>
              </a:rPr>
              <a:t> ASPRO</a:t>
            </a:r>
            <a:endParaRPr lang="en-US" sz="3600" dirty="0">
              <a:solidFill>
                <a:srgbClr val="009A00"/>
              </a:solidFill>
              <a:latin typeface="Minecraft" panose="02000603000000000000" pitchFamily="2" charset="0"/>
              <a:ea typeface="Minecraft" panose="02000603000000000000" pitchFamily="2" charset="0"/>
            </a:endParaRPr>
          </a:p>
        </p:txBody>
      </p:sp>
      <p:sp>
        <p:nvSpPr>
          <p:cNvPr id="5" name="ZoneTexte 4">
            <a:extLst>
              <a:ext uri="{FF2B5EF4-FFF2-40B4-BE49-F238E27FC236}">
                <a16:creationId xmlns:a16="http://schemas.microsoft.com/office/drawing/2014/main" id="{FD2BF290-11FE-4976-AF01-29C2018604D2}"/>
              </a:ext>
            </a:extLst>
          </p:cNvPr>
          <p:cNvSpPr txBox="1"/>
          <p:nvPr/>
        </p:nvSpPr>
        <p:spPr>
          <a:xfrm rot="784619">
            <a:off x="10629141" y="138499"/>
            <a:ext cx="1659429" cy="400110"/>
          </a:xfrm>
          <a:prstGeom prst="rect">
            <a:avLst/>
          </a:prstGeom>
          <a:noFill/>
        </p:spPr>
        <p:txBody>
          <a:bodyPr wrap="none" rtlCol="0">
            <a:spAutoFit/>
          </a:bodyPr>
          <a:lstStyle/>
          <a:p>
            <a:r>
              <a:rPr lang="fr-FR" sz="2000" dirty="0">
                <a:solidFill>
                  <a:srgbClr val="FF0000"/>
                </a:solidFill>
                <a:latin typeface="Minecraft" panose="02000603000000000000" pitchFamily="2" charset="0"/>
                <a:ea typeface="Minecraft" panose="02000603000000000000" pitchFamily="2" charset="0"/>
              </a:rPr>
              <a:t>Corrections</a:t>
            </a:r>
            <a:endParaRPr lang="en-US" sz="800" dirty="0">
              <a:solidFill>
                <a:srgbClr val="FF0000"/>
              </a:solidFill>
              <a:latin typeface="Minecraft" panose="02000603000000000000" pitchFamily="2" charset="0"/>
              <a:ea typeface="Minecraft" panose="02000603000000000000" pitchFamily="2" charset="0"/>
            </a:endParaRPr>
          </a:p>
        </p:txBody>
      </p:sp>
      <p:pic>
        <p:nvPicPr>
          <p:cNvPr id="4" name="Image 3">
            <a:extLst>
              <a:ext uri="{FF2B5EF4-FFF2-40B4-BE49-F238E27FC236}">
                <a16:creationId xmlns:a16="http://schemas.microsoft.com/office/drawing/2014/main" id="{1F7293E5-069B-4367-8D48-C3E3F297E2C6}"/>
              </a:ext>
            </a:extLst>
          </p:cNvPr>
          <p:cNvPicPr>
            <a:picLocks noChangeAspect="1"/>
          </p:cNvPicPr>
          <p:nvPr/>
        </p:nvPicPr>
        <p:blipFill>
          <a:blip r:embed="rId3"/>
          <a:stretch>
            <a:fillRect/>
          </a:stretch>
        </p:blipFill>
        <p:spPr>
          <a:xfrm>
            <a:off x="6864309" y="1430903"/>
            <a:ext cx="5228572" cy="2941072"/>
          </a:xfrm>
          <a:prstGeom prst="rect">
            <a:avLst/>
          </a:prstGeom>
        </p:spPr>
      </p:pic>
      <p:pic>
        <p:nvPicPr>
          <p:cNvPr id="6" name="Image 5">
            <a:extLst>
              <a:ext uri="{FF2B5EF4-FFF2-40B4-BE49-F238E27FC236}">
                <a16:creationId xmlns:a16="http://schemas.microsoft.com/office/drawing/2014/main" id="{A7157ED6-D006-4F22-96AD-875A5A1333BD}"/>
              </a:ext>
            </a:extLst>
          </p:cNvPr>
          <p:cNvPicPr>
            <a:picLocks noChangeAspect="1"/>
          </p:cNvPicPr>
          <p:nvPr/>
        </p:nvPicPr>
        <p:blipFill>
          <a:blip r:embed="rId4"/>
          <a:stretch>
            <a:fillRect/>
          </a:stretch>
        </p:blipFill>
        <p:spPr>
          <a:xfrm>
            <a:off x="7916968" y="2787833"/>
            <a:ext cx="2473521" cy="2495550"/>
          </a:xfrm>
          <a:prstGeom prst="rect">
            <a:avLst/>
          </a:prstGeom>
        </p:spPr>
      </p:pic>
      <p:pic>
        <p:nvPicPr>
          <p:cNvPr id="8" name="Image 7">
            <a:extLst>
              <a:ext uri="{FF2B5EF4-FFF2-40B4-BE49-F238E27FC236}">
                <a16:creationId xmlns:a16="http://schemas.microsoft.com/office/drawing/2014/main" id="{278BA7BF-A45A-43D4-B077-3F135164DECF}"/>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831791" y="3895147"/>
            <a:ext cx="5228572" cy="2941071"/>
          </a:xfrm>
          <a:prstGeom prst="rect">
            <a:avLst/>
          </a:prstGeom>
        </p:spPr>
      </p:pic>
      <p:pic>
        <p:nvPicPr>
          <p:cNvPr id="9" name="Image 8">
            <a:extLst>
              <a:ext uri="{FF2B5EF4-FFF2-40B4-BE49-F238E27FC236}">
                <a16:creationId xmlns:a16="http://schemas.microsoft.com/office/drawing/2014/main" id="{68DBFCA2-346B-4200-92D9-FCF86D2F8C02}"/>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4859239" y="4185771"/>
            <a:ext cx="2473521" cy="2495549"/>
          </a:xfrm>
          <a:prstGeom prst="rect">
            <a:avLst/>
          </a:prstGeom>
        </p:spPr>
      </p:pic>
    </p:spTree>
    <p:extLst>
      <p:ext uri="{BB962C8B-B14F-4D97-AF65-F5344CB8AC3E}">
        <p14:creationId xmlns:p14="http://schemas.microsoft.com/office/powerpoint/2010/main" val="33305502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97D0BDBB-D463-4BE3-8D91-D7366E569B27}"/>
              </a:ext>
            </a:extLst>
          </p:cNvPr>
          <p:cNvSpPr/>
          <p:nvPr/>
        </p:nvSpPr>
        <p:spPr>
          <a:xfrm>
            <a:off x="7161741" y="614974"/>
            <a:ext cx="4629665" cy="1409756"/>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ZoneTexte 10">
            <a:extLst>
              <a:ext uri="{FF2B5EF4-FFF2-40B4-BE49-F238E27FC236}">
                <a16:creationId xmlns:a16="http://schemas.microsoft.com/office/drawing/2014/main" id="{643551BB-79BB-4096-A3E3-8003433875CA}"/>
              </a:ext>
            </a:extLst>
          </p:cNvPr>
          <p:cNvSpPr txBox="1"/>
          <p:nvPr/>
        </p:nvSpPr>
        <p:spPr>
          <a:xfrm>
            <a:off x="0" y="0"/>
            <a:ext cx="4249881" cy="338554"/>
          </a:xfrm>
          <a:prstGeom prst="rect">
            <a:avLst/>
          </a:prstGeom>
          <a:noFill/>
        </p:spPr>
        <p:txBody>
          <a:bodyPr wrap="none" rtlCol="0">
            <a:spAutoFit/>
          </a:bodyPr>
          <a:lstStyle/>
          <a:p>
            <a:r>
              <a:rPr lang="fr-FR" sz="1600" dirty="0">
                <a:solidFill>
                  <a:srgbClr val="009A00"/>
                </a:solidFill>
                <a:latin typeface="Minecraft" panose="02000603000000000000" pitchFamily="2" charset="0"/>
                <a:ea typeface="Minecraft" panose="02000603000000000000" pitchFamily="2" charset="0"/>
              </a:rPr>
              <a:t>The 10th VLTI </a:t>
            </a:r>
            <a:r>
              <a:rPr lang="fr-FR" sz="1600" dirty="0" err="1">
                <a:solidFill>
                  <a:srgbClr val="009A00"/>
                </a:solidFill>
                <a:latin typeface="Minecraft" panose="02000603000000000000" pitchFamily="2" charset="0"/>
                <a:ea typeface="Minecraft" panose="02000603000000000000" pitchFamily="2" charset="0"/>
              </a:rPr>
              <a:t>School</a:t>
            </a:r>
            <a:r>
              <a:rPr lang="fr-FR" sz="1600" dirty="0">
                <a:solidFill>
                  <a:srgbClr val="009A00"/>
                </a:solidFill>
                <a:latin typeface="Minecraft" panose="02000603000000000000" pitchFamily="2" charset="0"/>
                <a:ea typeface="Minecraft" panose="02000603000000000000" pitchFamily="2" charset="0"/>
              </a:rPr>
              <a:t> of </a:t>
            </a:r>
            <a:r>
              <a:rPr lang="fr-FR" sz="1600" dirty="0" err="1">
                <a:solidFill>
                  <a:srgbClr val="009A00"/>
                </a:solidFill>
                <a:latin typeface="Minecraft" panose="02000603000000000000" pitchFamily="2" charset="0"/>
                <a:ea typeface="Minecraft" panose="02000603000000000000" pitchFamily="2" charset="0"/>
              </a:rPr>
              <a:t>Interferometry</a:t>
            </a:r>
            <a:r>
              <a:rPr lang="fr-FR" sz="1600" dirty="0">
                <a:solidFill>
                  <a:srgbClr val="009A00"/>
                </a:solidFill>
                <a:latin typeface="Minecraft" panose="02000603000000000000" pitchFamily="2" charset="0"/>
                <a:ea typeface="Minecraft" panose="02000603000000000000" pitchFamily="2" charset="0"/>
              </a:rPr>
              <a:t> </a:t>
            </a:r>
          </a:p>
        </p:txBody>
      </p:sp>
      <p:sp>
        <p:nvSpPr>
          <p:cNvPr id="2" name="Rectangle 1">
            <a:extLst>
              <a:ext uri="{FF2B5EF4-FFF2-40B4-BE49-F238E27FC236}">
                <a16:creationId xmlns:a16="http://schemas.microsoft.com/office/drawing/2014/main" id="{D5FAEEE7-4E1D-4EBB-A5EC-73E9F214D932}"/>
              </a:ext>
            </a:extLst>
          </p:cNvPr>
          <p:cNvSpPr/>
          <p:nvPr/>
        </p:nvSpPr>
        <p:spPr>
          <a:xfrm>
            <a:off x="4942114" y="0"/>
            <a:ext cx="7249886" cy="369332"/>
          </a:xfrm>
          <a:prstGeom prst="rect">
            <a:avLst/>
          </a:prstGeom>
        </p:spPr>
        <p:txBody>
          <a:bodyPr wrap="square">
            <a:spAutoFit/>
          </a:bodyPr>
          <a:lstStyle/>
          <a:p>
            <a:pPr algn="r"/>
            <a:r>
              <a:rPr lang="fr-FR" dirty="0">
                <a:solidFill>
                  <a:srgbClr val="009A00"/>
                </a:solidFill>
                <a:latin typeface="Minecraft" panose="02000603000000000000" pitchFamily="2" charset="0"/>
                <a:ea typeface="Minecraft" panose="02000603000000000000" pitchFamily="2" charset="0"/>
              </a:rPr>
              <a:t>Practice session I: </a:t>
            </a:r>
            <a:r>
              <a:rPr lang="fr-FR" dirty="0" err="1">
                <a:solidFill>
                  <a:srgbClr val="009A00"/>
                </a:solidFill>
                <a:latin typeface="Minecraft" panose="02000603000000000000" pitchFamily="2" charset="0"/>
                <a:ea typeface="Minecraft" panose="02000603000000000000" pitchFamily="2" charset="0"/>
              </a:rPr>
              <a:t>Interferometry</a:t>
            </a:r>
            <a:r>
              <a:rPr lang="fr-FR" dirty="0">
                <a:solidFill>
                  <a:srgbClr val="009A00"/>
                </a:solidFill>
                <a:latin typeface="Minecraft" panose="02000603000000000000" pitchFamily="2" charset="0"/>
                <a:ea typeface="Minecraft" panose="02000603000000000000" pitchFamily="2" charset="0"/>
              </a:rPr>
              <a:t> basics </a:t>
            </a:r>
            <a:r>
              <a:rPr lang="fr-FR" dirty="0" err="1">
                <a:solidFill>
                  <a:srgbClr val="009A00"/>
                </a:solidFill>
                <a:latin typeface="Minecraft" panose="02000603000000000000" pitchFamily="2" charset="0"/>
                <a:ea typeface="Minecraft" panose="02000603000000000000" pitchFamily="2" charset="0"/>
              </a:rPr>
              <a:t>with</a:t>
            </a:r>
            <a:r>
              <a:rPr lang="fr-FR" dirty="0">
                <a:solidFill>
                  <a:srgbClr val="009A00"/>
                </a:solidFill>
                <a:latin typeface="Minecraft" panose="02000603000000000000" pitchFamily="2" charset="0"/>
                <a:ea typeface="Minecraft" panose="02000603000000000000" pitchFamily="2" charset="0"/>
              </a:rPr>
              <a:t> ASPRO</a:t>
            </a:r>
            <a:endParaRPr lang="en-US" sz="3600" dirty="0">
              <a:solidFill>
                <a:srgbClr val="009A00"/>
              </a:solidFill>
              <a:latin typeface="Minecraft" panose="02000603000000000000" pitchFamily="2" charset="0"/>
              <a:ea typeface="Minecraft" panose="02000603000000000000" pitchFamily="2" charset="0"/>
            </a:endParaRPr>
          </a:p>
        </p:txBody>
      </p:sp>
      <p:pic>
        <p:nvPicPr>
          <p:cNvPr id="3" name="Image 2">
            <a:extLst>
              <a:ext uri="{FF2B5EF4-FFF2-40B4-BE49-F238E27FC236}">
                <a16:creationId xmlns:a16="http://schemas.microsoft.com/office/drawing/2014/main" id="{6A313E67-4FDC-4CA4-AD39-828D44F7493A}"/>
              </a:ext>
            </a:extLst>
          </p:cNvPr>
          <p:cNvPicPr>
            <a:picLocks noChangeAspect="1"/>
          </p:cNvPicPr>
          <p:nvPr/>
        </p:nvPicPr>
        <p:blipFill rotWithShape="1">
          <a:blip r:embed="rId2"/>
          <a:srcRect l="2691" r="4818"/>
          <a:stretch/>
        </p:blipFill>
        <p:spPr>
          <a:xfrm>
            <a:off x="60960" y="587848"/>
            <a:ext cx="6705600" cy="5856473"/>
          </a:xfrm>
          <a:prstGeom prst="rect">
            <a:avLst/>
          </a:prstGeom>
        </p:spPr>
      </p:pic>
      <p:sp>
        <p:nvSpPr>
          <p:cNvPr id="5" name="ZoneTexte 4">
            <a:extLst>
              <a:ext uri="{FF2B5EF4-FFF2-40B4-BE49-F238E27FC236}">
                <a16:creationId xmlns:a16="http://schemas.microsoft.com/office/drawing/2014/main" id="{FD2BF290-11FE-4976-AF01-29C2018604D2}"/>
              </a:ext>
            </a:extLst>
          </p:cNvPr>
          <p:cNvSpPr txBox="1"/>
          <p:nvPr/>
        </p:nvSpPr>
        <p:spPr>
          <a:xfrm rot="784619">
            <a:off x="10629141" y="138499"/>
            <a:ext cx="1659429" cy="400110"/>
          </a:xfrm>
          <a:prstGeom prst="rect">
            <a:avLst/>
          </a:prstGeom>
          <a:noFill/>
        </p:spPr>
        <p:txBody>
          <a:bodyPr wrap="none" rtlCol="0">
            <a:spAutoFit/>
          </a:bodyPr>
          <a:lstStyle/>
          <a:p>
            <a:r>
              <a:rPr lang="fr-FR" sz="2000" dirty="0">
                <a:solidFill>
                  <a:srgbClr val="FF0000"/>
                </a:solidFill>
                <a:latin typeface="Minecraft" panose="02000603000000000000" pitchFamily="2" charset="0"/>
                <a:ea typeface="Minecraft" panose="02000603000000000000" pitchFamily="2" charset="0"/>
              </a:rPr>
              <a:t>Corrections</a:t>
            </a:r>
            <a:endParaRPr lang="en-US" sz="800" dirty="0">
              <a:solidFill>
                <a:srgbClr val="FF0000"/>
              </a:solidFill>
              <a:latin typeface="Minecraft" panose="02000603000000000000" pitchFamily="2" charset="0"/>
              <a:ea typeface="Minecraft" panose="02000603000000000000" pitchFamily="2" charset="0"/>
            </a:endParaRPr>
          </a:p>
        </p:txBody>
      </p:sp>
      <p:sp>
        <p:nvSpPr>
          <p:cNvPr id="4" name="Rectangle 3">
            <a:extLst>
              <a:ext uri="{FF2B5EF4-FFF2-40B4-BE49-F238E27FC236}">
                <a16:creationId xmlns:a16="http://schemas.microsoft.com/office/drawing/2014/main" id="{CC11C99B-43E6-46A1-828D-27534DCDEF33}"/>
              </a:ext>
            </a:extLst>
          </p:cNvPr>
          <p:cNvSpPr/>
          <p:nvPr/>
        </p:nvSpPr>
        <p:spPr>
          <a:xfrm>
            <a:off x="129598" y="1639159"/>
            <a:ext cx="4102768" cy="276726"/>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Connecteur droit 6">
            <a:extLst>
              <a:ext uri="{FF2B5EF4-FFF2-40B4-BE49-F238E27FC236}">
                <a16:creationId xmlns:a16="http://schemas.microsoft.com/office/drawing/2014/main" id="{F52C9CB1-21ED-487A-98F9-14F97675C01E}"/>
              </a:ext>
            </a:extLst>
          </p:cNvPr>
          <p:cNvCxnSpPr>
            <a:cxnSpLocks/>
            <a:stCxn id="4" idx="3"/>
          </p:cNvCxnSpPr>
          <p:nvPr/>
        </p:nvCxnSpPr>
        <p:spPr>
          <a:xfrm flipV="1">
            <a:off x="4232366" y="1409402"/>
            <a:ext cx="2929375" cy="36812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6" name="ZoneTexte 15">
                <a:extLst>
                  <a:ext uri="{FF2B5EF4-FFF2-40B4-BE49-F238E27FC236}">
                    <a16:creationId xmlns:a16="http://schemas.microsoft.com/office/drawing/2014/main" id="{AE53CF2E-19AC-4629-A535-55F0B8D9C0F8}"/>
                  </a:ext>
                </a:extLst>
              </p:cNvPr>
              <p:cNvSpPr txBox="1"/>
              <p:nvPr/>
            </p:nvSpPr>
            <p:spPr>
              <a:xfrm>
                <a:off x="8810766" y="664914"/>
                <a:ext cx="1452898" cy="448905"/>
              </a:xfrm>
              <a:prstGeom prst="rect">
                <a:avLst/>
              </a:prstGeom>
              <a:noFill/>
            </p:spPr>
            <p:txBody>
              <a:bodyPr wrap="square" lIns="0" tIns="0" rIns="0" bIns="0" rtlCol="0">
                <a:spAutoFit/>
              </a:bodyPr>
              <a:lstStyle/>
              <a:p>
                <a:r>
                  <a:rPr lang="en-US" dirty="0">
                    <a:solidFill>
                      <a:schemeClr val="bg1"/>
                    </a:solidFill>
                  </a:rPr>
                  <a:t>V(</a:t>
                </a:r>
                <a:r>
                  <a:rPr lang="el-GR" dirty="0">
                    <a:solidFill>
                      <a:schemeClr val="bg1"/>
                    </a:solidFill>
                  </a:rPr>
                  <a:t>ρ</a:t>
                </a:r>
                <a14:m>
                  <m:oMath xmlns:m="http://schemas.openxmlformats.org/officeDocument/2006/math">
                    <m:r>
                      <a:rPr lang="fr-FR" b="0" i="0" smtClean="0">
                        <a:solidFill>
                          <a:schemeClr val="bg1"/>
                        </a:solidFill>
                        <a:latin typeface="Cambria Math" panose="02040503050406030204" pitchFamily="18" charset="0"/>
                      </a:rPr>
                      <m:t>)=2</m:t>
                    </m:r>
                    <m:f>
                      <m:fPr>
                        <m:ctrlPr>
                          <a:rPr lang="en-US" i="1" smtClean="0">
                            <a:solidFill>
                              <a:schemeClr val="bg1"/>
                            </a:solidFill>
                            <a:latin typeface="Cambria Math" panose="02040503050406030204" pitchFamily="18" charset="0"/>
                          </a:rPr>
                        </m:ctrlPr>
                      </m:fPr>
                      <m:num>
                        <m:sSub>
                          <m:sSubPr>
                            <m:ctrlPr>
                              <a:rPr lang="en-US" i="1" smtClean="0">
                                <a:solidFill>
                                  <a:schemeClr val="bg1"/>
                                </a:solidFill>
                                <a:latin typeface="Cambria Math" panose="02040503050406030204" pitchFamily="18" charset="0"/>
                              </a:rPr>
                            </m:ctrlPr>
                          </m:sSubPr>
                          <m:e>
                            <m:r>
                              <a:rPr lang="fr-FR" b="0" i="1" smtClean="0">
                                <a:solidFill>
                                  <a:schemeClr val="bg1"/>
                                </a:solidFill>
                                <a:latin typeface="Cambria Math" panose="02040503050406030204" pitchFamily="18" charset="0"/>
                              </a:rPr>
                              <m:t>𝐽</m:t>
                            </m:r>
                          </m:e>
                          <m:sub>
                            <m:r>
                              <a:rPr lang="fr-FR" b="0" i="1" smtClean="0">
                                <a:solidFill>
                                  <a:schemeClr val="bg1"/>
                                </a:solidFill>
                                <a:latin typeface="Cambria Math" panose="02040503050406030204" pitchFamily="18" charset="0"/>
                              </a:rPr>
                              <m:t>1(</m:t>
                            </m:r>
                            <m:r>
                              <m:rPr>
                                <m:sty m:val="p"/>
                              </m:rPr>
                              <a:rPr lang="el-GR" b="0" i="1" smtClean="0">
                                <a:solidFill>
                                  <a:schemeClr val="bg1"/>
                                </a:solidFill>
                                <a:latin typeface="Cambria Math" panose="02040503050406030204" pitchFamily="18" charset="0"/>
                              </a:rPr>
                              <m:t>πρθ</m:t>
                            </m:r>
                            <m:r>
                              <a:rPr lang="fr-FR" b="0" i="1" smtClean="0">
                                <a:solidFill>
                                  <a:schemeClr val="bg1"/>
                                </a:solidFill>
                                <a:latin typeface="Cambria Math" panose="02040503050406030204" pitchFamily="18" charset="0"/>
                              </a:rPr>
                              <m:t>)</m:t>
                            </m:r>
                          </m:sub>
                        </m:sSub>
                      </m:num>
                      <m:den>
                        <m:r>
                          <m:rPr>
                            <m:sty m:val="p"/>
                          </m:rPr>
                          <a:rPr lang="el-GR" b="0" i="1" smtClean="0">
                            <a:solidFill>
                              <a:schemeClr val="bg1"/>
                            </a:solidFill>
                            <a:latin typeface="Cambria Math" panose="02040503050406030204" pitchFamily="18" charset="0"/>
                          </a:rPr>
                          <m:t>πρθ</m:t>
                        </m:r>
                      </m:den>
                    </m:f>
                  </m:oMath>
                </a14:m>
                <a:endParaRPr lang="en-US" dirty="0">
                  <a:solidFill>
                    <a:schemeClr val="bg1"/>
                  </a:solidFill>
                </a:endParaRPr>
              </a:p>
            </p:txBody>
          </p:sp>
        </mc:Choice>
        <mc:Fallback xmlns="">
          <p:sp>
            <p:nvSpPr>
              <p:cNvPr id="16" name="ZoneTexte 15">
                <a:extLst>
                  <a:ext uri="{FF2B5EF4-FFF2-40B4-BE49-F238E27FC236}">
                    <a16:creationId xmlns:a16="http://schemas.microsoft.com/office/drawing/2014/main" id="{AE53CF2E-19AC-4629-A535-55F0B8D9C0F8}"/>
                  </a:ext>
                </a:extLst>
              </p:cNvPr>
              <p:cNvSpPr txBox="1">
                <a:spLocks noRot="1" noChangeAspect="1" noMove="1" noResize="1" noEditPoints="1" noAdjustHandles="1" noChangeArrowheads="1" noChangeShapeType="1" noTextEdit="1"/>
              </p:cNvSpPr>
              <p:nvPr/>
            </p:nvSpPr>
            <p:spPr>
              <a:xfrm>
                <a:off x="8810766" y="664914"/>
                <a:ext cx="1452898" cy="448905"/>
              </a:xfrm>
              <a:prstGeom prst="rect">
                <a:avLst/>
              </a:prstGeom>
              <a:blipFill>
                <a:blip r:embed="rId3"/>
                <a:stretch>
                  <a:fillRect l="-9623" t="-2703" r="-3766" b="-17568"/>
                </a:stretch>
              </a:blipFill>
            </p:spPr>
            <p:txBody>
              <a:bodyPr/>
              <a:lstStyle/>
              <a:p>
                <a:r>
                  <a:rPr lang="en-US">
                    <a:noFill/>
                  </a:rPr>
                  <a:t> </a:t>
                </a:r>
              </a:p>
            </p:txBody>
          </p:sp>
        </mc:Fallback>
      </mc:AlternateContent>
      <p:sp>
        <p:nvSpPr>
          <p:cNvPr id="17" name="ZoneTexte 16">
            <a:extLst>
              <a:ext uri="{FF2B5EF4-FFF2-40B4-BE49-F238E27FC236}">
                <a16:creationId xmlns:a16="http://schemas.microsoft.com/office/drawing/2014/main" id="{7E4F31C4-3325-4478-B428-C944435F87F9}"/>
              </a:ext>
            </a:extLst>
          </p:cNvPr>
          <p:cNvSpPr txBox="1"/>
          <p:nvPr/>
        </p:nvSpPr>
        <p:spPr>
          <a:xfrm>
            <a:off x="7253180" y="1143632"/>
            <a:ext cx="4568705" cy="738664"/>
          </a:xfrm>
          <a:prstGeom prst="rect">
            <a:avLst/>
          </a:prstGeom>
          <a:noFill/>
        </p:spPr>
        <p:txBody>
          <a:bodyPr wrap="square" lIns="0" tIns="0" rIns="0" bIns="0" rtlCol="0">
            <a:spAutoFit/>
          </a:bodyPr>
          <a:lstStyle/>
          <a:p>
            <a:r>
              <a:rPr lang="el-GR" sz="1600" dirty="0">
                <a:solidFill>
                  <a:schemeClr val="bg1"/>
                </a:solidFill>
              </a:rPr>
              <a:t>ρ=</a:t>
            </a:r>
            <a:r>
              <a:rPr lang="en-US" sz="1600" i="1" dirty="0">
                <a:solidFill>
                  <a:schemeClr val="bg1"/>
                </a:solidFill>
              </a:rPr>
              <a:t>B/</a:t>
            </a:r>
            <a:r>
              <a:rPr lang="el-GR" sz="1600" i="1" dirty="0">
                <a:solidFill>
                  <a:schemeClr val="bg1"/>
                </a:solidFill>
              </a:rPr>
              <a:t>λ</a:t>
            </a:r>
            <a:r>
              <a:rPr lang="en-US" sz="1600" dirty="0">
                <a:solidFill>
                  <a:schemeClr val="bg1"/>
                </a:solidFill>
              </a:rPr>
              <a:t> is the spatial frequency (cycles/rad) </a:t>
            </a:r>
          </a:p>
          <a:p>
            <a:r>
              <a:rPr lang="en-US" sz="1600" dirty="0">
                <a:solidFill>
                  <a:schemeClr val="bg1"/>
                </a:solidFill>
              </a:rPr>
              <a:t>θ is the star angular diameter (rad)</a:t>
            </a:r>
          </a:p>
          <a:p>
            <a:r>
              <a:rPr lang="en-US" sz="1600" i="1" dirty="0">
                <a:solidFill>
                  <a:schemeClr val="bg1"/>
                </a:solidFill>
              </a:rPr>
              <a:t>J</a:t>
            </a:r>
            <a:r>
              <a:rPr lang="en-US" sz="1600" baseline="-25000" dirty="0">
                <a:solidFill>
                  <a:schemeClr val="bg1"/>
                </a:solidFill>
              </a:rPr>
              <a:t>1</a:t>
            </a:r>
            <a:r>
              <a:rPr lang="en-US" sz="1600" dirty="0">
                <a:solidFill>
                  <a:schemeClr val="bg1"/>
                </a:solidFill>
              </a:rPr>
              <a:t> is the first order Bessel function.</a:t>
            </a:r>
          </a:p>
        </p:txBody>
      </p:sp>
      <p:sp>
        <p:nvSpPr>
          <p:cNvPr id="12" name="Rectangle 11">
            <a:extLst>
              <a:ext uri="{FF2B5EF4-FFF2-40B4-BE49-F238E27FC236}">
                <a16:creationId xmlns:a16="http://schemas.microsoft.com/office/drawing/2014/main" id="{3F5839FB-9AF7-4608-A5A1-B97E1F45D116}"/>
              </a:ext>
            </a:extLst>
          </p:cNvPr>
          <p:cNvSpPr/>
          <p:nvPr/>
        </p:nvSpPr>
        <p:spPr>
          <a:xfrm>
            <a:off x="7161741" y="2126357"/>
            <a:ext cx="4629665" cy="363763"/>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02B40499-C3EE-4E09-B77A-5A322B0F3182}"/>
              </a:ext>
            </a:extLst>
          </p:cNvPr>
          <p:cNvSpPr/>
          <p:nvPr/>
        </p:nvSpPr>
        <p:spPr>
          <a:xfrm>
            <a:off x="151368" y="1915885"/>
            <a:ext cx="5944631" cy="276726"/>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Connecteur droit 13">
            <a:extLst>
              <a:ext uri="{FF2B5EF4-FFF2-40B4-BE49-F238E27FC236}">
                <a16:creationId xmlns:a16="http://schemas.microsoft.com/office/drawing/2014/main" id="{C9545390-1D75-4508-BB58-2FAD0D6D7D6B}"/>
              </a:ext>
            </a:extLst>
          </p:cNvPr>
          <p:cNvCxnSpPr>
            <a:cxnSpLocks/>
            <a:stCxn id="13" idx="3"/>
            <a:endCxn id="12" idx="1"/>
          </p:cNvCxnSpPr>
          <p:nvPr/>
        </p:nvCxnSpPr>
        <p:spPr>
          <a:xfrm>
            <a:off x="6095999" y="2054248"/>
            <a:ext cx="1065742" cy="253991"/>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9" name="ZoneTexte 18">
                <a:extLst>
                  <a:ext uri="{FF2B5EF4-FFF2-40B4-BE49-F238E27FC236}">
                    <a16:creationId xmlns:a16="http://schemas.microsoft.com/office/drawing/2014/main" id="{A3517B73-D669-46FC-A798-8B12856E55E5}"/>
                  </a:ext>
                </a:extLst>
              </p:cNvPr>
              <p:cNvSpPr txBox="1"/>
              <p:nvPr/>
            </p:nvSpPr>
            <p:spPr>
              <a:xfrm>
                <a:off x="7222701" y="2156170"/>
                <a:ext cx="4568705" cy="246221"/>
              </a:xfrm>
              <a:prstGeom prst="rect">
                <a:avLst/>
              </a:prstGeom>
              <a:noFill/>
            </p:spPr>
            <p:txBody>
              <a:bodyPr wrap="square" lIns="0" tIns="0" rIns="0" bIns="0" rtlCol="0">
                <a:spAutoFit/>
              </a:bodyPr>
              <a:lstStyle/>
              <a:p>
                <a:pPr algn="ctr"/>
                <a14:m>
                  <m:oMath xmlns:m="http://schemas.openxmlformats.org/officeDocument/2006/math">
                    <m:r>
                      <m:rPr>
                        <m:sty m:val="p"/>
                      </m:rPr>
                      <a:rPr lang="el-GR" sz="1600" b="0" i="1" smtClean="0">
                        <a:solidFill>
                          <a:schemeClr val="bg1"/>
                        </a:solidFill>
                        <a:latin typeface="Cambria Math" panose="02040503050406030204" pitchFamily="18" charset="0"/>
                      </a:rPr>
                      <m:t>θ</m:t>
                    </m:r>
                    <m:r>
                      <a:rPr lang="el-GR" sz="1600" b="0" i="1" smtClean="0">
                        <a:solidFill>
                          <a:schemeClr val="bg1"/>
                        </a:solidFill>
                        <a:latin typeface="Cambria Math" panose="02040503050406030204" pitchFamily="18" charset="0"/>
                      </a:rPr>
                      <m:t> </m:t>
                    </m:r>
                  </m:oMath>
                </a14:m>
                <a:r>
                  <a:rPr lang="fr-FR" sz="1600" dirty="0">
                    <a:solidFill>
                      <a:schemeClr val="bg1"/>
                    </a:solidFill>
                  </a:rPr>
                  <a:t>= 1.22</a:t>
                </a:r>
                <a:r>
                  <a:rPr lang="el-GR" sz="1600" i="1" dirty="0">
                    <a:solidFill>
                      <a:schemeClr val="bg1"/>
                    </a:solidFill>
                  </a:rPr>
                  <a:t> λ</a:t>
                </a:r>
                <a:r>
                  <a:rPr lang="fr-FR" sz="1600" i="1" dirty="0">
                    <a:solidFill>
                      <a:schemeClr val="bg1"/>
                    </a:solidFill>
                  </a:rPr>
                  <a:t>\ B</a:t>
                </a:r>
                <a:r>
                  <a:rPr lang="fr-FR" sz="1600" dirty="0">
                    <a:solidFill>
                      <a:schemeClr val="bg1"/>
                    </a:solidFill>
                  </a:rPr>
                  <a:t> </a:t>
                </a:r>
                <a:endParaRPr lang="en-US" sz="1600" dirty="0">
                  <a:solidFill>
                    <a:schemeClr val="bg1"/>
                  </a:solidFill>
                </a:endParaRPr>
              </a:p>
            </p:txBody>
          </p:sp>
        </mc:Choice>
        <mc:Fallback xmlns="">
          <p:sp>
            <p:nvSpPr>
              <p:cNvPr id="19" name="ZoneTexte 18">
                <a:extLst>
                  <a:ext uri="{FF2B5EF4-FFF2-40B4-BE49-F238E27FC236}">
                    <a16:creationId xmlns:a16="http://schemas.microsoft.com/office/drawing/2014/main" id="{A3517B73-D669-46FC-A798-8B12856E55E5}"/>
                  </a:ext>
                </a:extLst>
              </p:cNvPr>
              <p:cNvSpPr txBox="1">
                <a:spLocks noRot="1" noChangeAspect="1" noMove="1" noResize="1" noEditPoints="1" noAdjustHandles="1" noChangeArrowheads="1" noChangeShapeType="1" noTextEdit="1"/>
              </p:cNvSpPr>
              <p:nvPr/>
            </p:nvSpPr>
            <p:spPr>
              <a:xfrm>
                <a:off x="7222701" y="2156170"/>
                <a:ext cx="4568705" cy="246221"/>
              </a:xfrm>
              <a:prstGeom prst="rect">
                <a:avLst/>
              </a:prstGeom>
              <a:blipFill>
                <a:blip r:embed="rId4"/>
                <a:stretch>
                  <a:fillRect t="-27500" b="-50000"/>
                </a:stretch>
              </a:blipFill>
            </p:spPr>
            <p:txBody>
              <a:bodyPr/>
              <a:lstStyle/>
              <a:p>
                <a:r>
                  <a:rPr lang="en-US">
                    <a:noFill/>
                  </a:rPr>
                  <a:t> </a:t>
                </a:r>
              </a:p>
            </p:txBody>
          </p:sp>
        </mc:Fallback>
      </mc:AlternateContent>
      <p:sp>
        <p:nvSpPr>
          <p:cNvPr id="23" name="Rectangle 22">
            <a:extLst>
              <a:ext uri="{FF2B5EF4-FFF2-40B4-BE49-F238E27FC236}">
                <a16:creationId xmlns:a16="http://schemas.microsoft.com/office/drawing/2014/main" id="{EEFEEF48-6EFB-4972-9F0B-F569D641511A}"/>
              </a:ext>
            </a:extLst>
          </p:cNvPr>
          <p:cNvSpPr/>
          <p:nvPr/>
        </p:nvSpPr>
        <p:spPr>
          <a:xfrm>
            <a:off x="151368" y="2633874"/>
            <a:ext cx="6513217" cy="448960"/>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Connecteur droit 23">
            <a:extLst>
              <a:ext uri="{FF2B5EF4-FFF2-40B4-BE49-F238E27FC236}">
                <a16:creationId xmlns:a16="http://schemas.microsoft.com/office/drawing/2014/main" id="{8925BD59-183B-469A-988E-CF2BC61CD3AD}"/>
              </a:ext>
            </a:extLst>
          </p:cNvPr>
          <p:cNvCxnSpPr>
            <a:cxnSpLocks/>
            <a:stCxn id="23" idx="3"/>
            <a:endCxn id="25" idx="1"/>
          </p:cNvCxnSpPr>
          <p:nvPr/>
        </p:nvCxnSpPr>
        <p:spPr>
          <a:xfrm flipV="1">
            <a:off x="6664585" y="2764103"/>
            <a:ext cx="526999" cy="94251"/>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5" name="Rectangle 24">
            <a:extLst>
              <a:ext uri="{FF2B5EF4-FFF2-40B4-BE49-F238E27FC236}">
                <a16:creationId xmlns:a16="http://schemas.microsoft.com/office/drawing/2014/main" id="{4653E06F-31FF-4507-B939-5A5187F20542}"/>
              </a:ext>
            </a:extLst>
          </p:cNvPr>
          <p:cNvSpPr/>
          <p:nvPr/>
        </p:nvSpPr>
        <p:spPr>
          <a:xfrm>
            <a:off x="7191584" y="2582221"/>
            <a:ext cx="4629665" cy="363763"/>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8" name="ZoneTexte 27">
                <a:extLst>
                  <a:ext uri="{FF2B5EF4-FFF2-40B4-BE49-F238E27FC236}">
                    <a16:creationId xmlns:a16="http://schemas.microsoft.com/office/drawing/2014/main" id="{0969AD5E-D01C-4F39-8B3D-762EAB1BF17C}"/>
                  </a:ext>
                </a:extLst>
              </p:cNvPr>
              <p:cNvSpPr txBox="1"/>
              <p:nvPr/>
            </p:nvSpPr>
            <p:spPr>
              <a:xfrm>
                <a:off x="7252544" y="2579553"/>
                <a:ext cx="4568705" cy="246221"/>
              </a:xfrm>
              <a:prstGeom prst="rect">
                <a:avLst/>
              </a:prstGeom>
              <a:noFill/>
            </p:spPr>
            <p:txBody>
              <a:bodyPr wrap="square" lIns="0" tIns="0" rIns="0" bIns="0" rtlCol="0">
                <a:spAutoFit/>
              </a:bodyPr>
              <a:lstStyle/>
              <a:p>
                <a:pPr algn="ctr"/>
                <a14:m>
                  <m:oMath xmlns:m="http://schemas.openxmlformats.org/officeDocument/2006/math">
                    <m:r>
                      <m:rPr>
                        <m:sty m:val="p"/>
                      </m:rPr>
                      <a:rPr lang="el-GR" sz="1600" b="0" i="1" smtClean="0">
                        <a:solidFill>
                          <a:schemeClr val="bg1"/>
                        </a:solidFill>
                        <a:latin typeface="Cambria Math" panose="02040503050406030204" pitchFamily="18" charset="0"/>
                      </a:rPr>
                      <m:t>θ</m:t>
                    </m:r>
                  </m:oMath>
                </a14:m>
                <a:r>
                  <a:rPr lang="fr-FR" sz="1600" dirty="0">
                    <a:solidFill>
                      <a:schemeClr val="bg1"/>
                    </a:solidFill>
                  </a:rPr>
                  <a:t> = 250</a:t>
                </a:r>
                <a:r>
                  <a:rPr lang="el-GR" sz="1600" i="1" dirty="0">
                    <a:solidFill>
                      <a:schemeClr val="bg1"/>
                    </a:solidFill>
                  </a:rPr>
                  <a:t> λ</a:t>
                </a:r>
                <a:r>
                  <a:rPr lang="fr-FR" sz="1600" i="1" dirty="0">
                    <a:solidFill>
                      <a:schemeClr val="bg1"/>
                    </a:solidFill>
                  </a:rPr>
                  <a:t>\ B </a:t>
                </a:r>
                <a:r>
                  <a:rPr lang="fr-FR" sz="1600" dirty="0">
                    <a:solidFill>
                      <a:schemeClr val="bg1"/>
                    </a:solidFill>
                  </a:rPr>
                  <a:t> </a:t>
                </a:r>
                <a:endParaRPr lang="en-US" sz="1600" dirty="0">
                  <a:solidFill>
                    <a:schemeClr val="bg1"/>
                  </a:solidFill>
                </a:endParaRPr>
              </a:p>
            </p:txBody>
          </p:sp>
        </mc:Choice>
        <mc:Fallback xmlns="">
          <p:sp>
            <p:nvSpPr>
              <p:cNvPr id="28" name="ZoneTexte 27">
                <a:extLst>
                  <a:ext uri="{FF2B5EF4-FFF2-40B4-BE49-F238E27FC236}">
                    <a16:creationId xmlns:a16="http://schemas.microsoft.com/office/drawing/2014/main" id="{0969AD5E-D01C-4F39-8B3D-762EAB1BF17C}"/>
                  </a:ext>
                </a:extLst>
              </p:cNvPr>
              <p:cNvSpPr txBox="1">
                <a:spLocks noRot="1" noChangeAspect="1" noMove="1" noResize="1" noEditPoints="1" noAdjustHandles="1" noChangeArrowheads="1" noChangeShapeType="1" noTextEdit="1"/>
              </p:cNvSpPr>
              <p:nvPr/>
            </p:nvSpPr>
            <p:spPr>
              <a:xfrm>
                <a:off x="7252544" y="2579553"/>
                <a:ext cx="4568705" cy="246221"/>
              </a:xfrm>
              <a:prstGeom prst="rect">
                <a:avLst/>
              </a:prstGeom>
              <a:blipFill>
                <a:blip r:embed="rId5"/>
                <a:stretch>
                  <a:fillRect t="-24390" b="-48780"/>
                </a:stretch>
              </a:blipFill>
            </p:spPr>
            <p:txBody>
              <a:bodyPr/>
              <a:lstStyle/>
              <a:p>
                <a:r>
                  <a:rPr lang="en-US">
                    <a:noFill/>
                  </a:rPr>
                  <a:t> </a:t>
                </a:r>
              </a:p>
            </p:txBody>
          </p:sp>
        </mc:Fallback>
      </mc:AlternateContent>
      <p:sp>
        <p:nvSpPr>
          <p:cNvPr id="29" name="Rectangle 28">
            <a:extLst>
              <a:ext uri="{FF2B5EF4-FFF2-40B4-BE49-F238E27FC236}">
                <a16:creationId xmlns:a16="http://schemas.microsoft.com/office/drawing/2014/main" id="{F85CE749-D9B7-4516-B95F-1D6A632E5BD9}"/>
              </a:ext>
            </a:extLst>
          </p:cNvPr>
          <p:cNvSpPr/>
          <p:nvPr/>
        </p:nvSpPr>
        <p:spPr>
          <a:xfrm>
            <a:off x="151368" y="4117571"/>
            <a:ext cx="3332061" cy="280258"/>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Connecteur droit 29">
            <a:extLst>
              <a:ext uri="{FF2B5EF4-FFF2-40B4-BE49-F238E27FC236}">
                <a16:creationId xmlns:a16="http://schemas.microsoft.com/office/drawing/2014/main" id="{2E08A838-3A9F-4BC7-B189-A887DC054A06}"/>
              </a:ext>
            </a:extLst>
          </p:cNvPr>
          <p:cNvCxnSpPr>
            <a:cxnSpLocks/>
            <a:endCxn id="31" idx="1"/>
          </p:cNvCxnSpPr>
          <p:nvPr/>
        </p:nvCxnSpPr>
        <p:spPr>
          <a:xfrm flipV="1">
            <a:off x="3483429" y="3182148"/>
            <a:ext cx="3708791" cy="1058929"/>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19D7785E-62E7-47F0-A9FD-5BC0C87A4596}"/>
              </a:ext>
            </a:extLst>
          </p:cNvPr>
          <p:cNvSpPr/>
          <p:nvPr/>
        </p:nvSpPr>
        <p:spPr>
          <a:xfrm>
            <a:off x="7192220" y="3000266"/>
            <a:ext cx="4629665" cy="363763"/>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33" name="ZoneTexte 32">
                <a:extLst>
                  <a:ext uri="{FF2B5EF4-FFF2-40B4-BE49-F238E27FC236}">
                    <a16:creationId xmlns:a16="http://schemas.microsoft.com/office/drawing/2014/main" id="{D2342B9B-33DC-4137-9CEA-751E98B5EA71}"/>
                  </a:ext>
                </a:extLst>
              </p:cNvPr>
              <p:cNvSpPr txBox="1"/>
              <p:nvPr/>
            </p:nvSpPr>
            <p:spPr>
              <a:xfrm>
                <a:off x="7410636" y="3043647"/>
                <a:ext cx="4568705" cy="246221"/>
              </a:xfrm>
              <a:prstGeom prst="rect">
                <a:avLst/>
              </a:prstGeom>
              <a:noFill/>
            </p:spPr>
            <p:txBody>
              <a:bodyPr wrap="square" lIns="0" tIns="0" rIns="0" bIns="0" rtlCol="0">
                <a:spAutoFit/>
              </a:bodyPr>
              <a:lstStyle/>
              <a:p>
                <a:pPr algn="ctr"/>
                <a14:m>
                  <m:oMath xmlns:m="http://schemas.openxmlformats.org/officeDocument/2006/math">
                    <m:r>
                      <m:rPr>
                        <m:sty m:val="p"/>
                      </m:rPr>
                      <a:rPr lang="el-GR" sz="1600" b="0" i="1" smtClean="0">
                        <a:solidFill>
                          <a:schemeClr val="bg1"/>
                        </a:solidFill>
                        <a:latin typeface="Cambria Math" panose="02040503050406030204" pitchFamily="18" charset="0"/>
                      </a:rPr>
                      <m:t>θ</m:t>
                    </m:r>
                  </m:oMath>
                </a14:m>
                <a:r>
                  <a:rPr lang="fr-FR" sz="1600" dirty="0">
                    <a:solidFill>
                      <a:schemeClr val="bg1"/>
                    </a:solidFill>
                  </a:rPr>
                  <a:t> = 4 mas</a:t>
                </a:r>
                <a:endParaRPr lang="en-US" sz="1600" dirty="0">
                  <a:solidFill>
                    <a:schemeClr val="bg1"/>
                  </a:solidFill>
                </a:endParaRPr>
              </a:p>
            </p:txBody>
          </p:sp>
        </mc:Choice>
        <mc:Fallback xmlns="">
          <p:sp>
            <p:nvSpPr>
              <p:cNvPr id="33" name="ZoneTexte 32">
                <a:extLst>
                  <a:ext uri="{FF2B5EF4-FFF2-40B4-BE49-F238E27FC236}">
                    <a16:creationId xmlns:a16="http://schemas.microsoft.com/office/drawing/2014/main" id="{D2342B9B-33DC-4137-9CEA-751E98B5EA71}"/>
                  </a:ext>
                </a:extLst>
              </p:cNvPr>
              <p:cNvSpPr txBox="1">
                <a:spLocks noRot="1" noChangeAspect="1" noMove="1" noResize="1" noEditPoints="1" noAdjustHandles="1" noChangeArrowheads="1" noChangeShapeType="1" noTextEdit="1"/>
              </p:cNvSpPr>
              <p:nvPr/>
            </p:nvSpPr>
            <p:spPr>
              <a:xfrm>
                <a:off x="7410636" y="3043647"/>
                <a:ext cx="4568705" cy="246221"/>
              </a:xfrm>
              <a:prstGeom prst="rect">
                <a:avLst/>
              </a:prstGeom>
              <a:blipFill>
                <a:blip r:embed="rId6"/>
                <a:stretch>
                  <a:fillRect t="-24390" b="-48780"/>
                </a:stretch>
              </a:blipFill>
            </p:spPr>
            <p:txBody>
              <a:bodyPr/>
              <a:lstStyle/>
              <a:p>
                <a:r>
                  <a:rPr lang="en-US">
                    <a:noFill/>
                  </a:rPr>
                  <a:t> </a:t>
                </a:r>
              </a:p>
            </p:txBody>
          </p:sp>
        </mc:Fallback>
      </mc:AlternateContent>
      <p:sp>
        <p:nvSpPr>
          <p:cNvPr id="34" name="Rectangle 33">
            <a:extLst>
              <a:ext uri="{FF2B5EF4-FFF2-40B4-BE49-F238E27FC236}">
                <a16:creationId xmlns:a16="http://schemas.microsoft.com/office/drawing/2014/main" id="{3AACB9A5-9AA6-4A8C-8F1B-7873361AC68B}"/>
              </a:ext>
            </a:extLst>
          </p:cNvPr>
          <p:cNvSpPr/>
          <p:nvPr/>
        </p:nvSpPr>
        <p:spPr>
          <a:xfrm>
            <a:off x="211691" y="4833791"/>
            <a:ext cx="5161498" cy="280258"/>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5" name="Connecteur droit 34">
            <a:extLst>
              <a:ext uri="{FF2B5EF4-FFF2-40B4-BE49-F238E27FC236}">
                <a16:creationId xmlns:a16="http://schemas.microsoft.com/office/drawing/2014/main" id="{70B540E8-9B2A-48A8-9442-E40365EBB9E7}"/>
              </a:ext>
            </a:extLst>
          </p:cNvPr>
          <p:cNvCxnSpPr>
            <a:cxnSpLocks/>
            <a:endCxn id="36" idx="1"/>
          </p:cNvCxnSpPr>
          <p:nvPr/>
        </p:nvCxnSpPr>
        <p:spPr>
          <a:xfrm flipV="1">
            <a:off x="5373189" y="3996668"/>
            <a:ext cx="1818395" cy="993344"/>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1382532C-1B4B-47B1-85EF-EFAEC33AC44B}"/>
              </a:ext>
            </a:extLst>
          </p:cNvPr>
          <p:cNvSpPr/>
          <p:nvPr/>
        </p:nvSpPr>
        <p:spPr>
          <a:xfrm>
            <a:off x="7191584" y="3428465"/>
            <a:ext cx="4629664" cy="1136406"/>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ZoneTexte 43">
            <a:extLst>
              <a:ext uri="{FF2B5EF4-FFF2-40B4-BE49-F238E27FC236}">
                <a16:creationId xmlns:a16="http://schemas.microsoft.com/office/drawing/2014/main" id="{FB455B63-8CCA-49B2-BD57-EDD24BD25EA2}"/>
              </a:ext>
            </a:extLst>
          </p:cNvPr>
          <p:cNvSpPr txBox="1"/>
          <p:nvPr/>
        </p:nvSpPr>
        <p:spPr>
          <a:xfrm>
            <a:off x="7205985" y="3500935"/>
            <a:ext cx="4584191" cy="738664"/>
          </a:xfrm>
          <a:prstGeom prst="rect">
            <a:avLst/>
          </a:prstGeom>
          <a:noFill/>
        </p:spPr>
        <p:txBody>
          <a:bodyPr wrap="square" lIns="0" tIns="0" rIns="0" bIns="0" rtlCol="0">
            <a:spAutoFit/>
          </a:bodyPr>
          <a:lstStyle/>
          <a:p>
            <a:pPr algn="ctr"/>
            <a:r>
              <a:rPr lang="en-US" sz="1600" dirty="0">
                <a:solidFill>
                  <a:schemeClr val="bg1"/>
                </a:solidFill>
              </a:rPr>
              <a:t>V&gt;0.132</a:t>
            </a:r>
          </a:p>
          <a:p>
            <a:pPr algn="just"/>
            <a:r>
              <a:rPr lang="en-US" sz="1600" dirty="0">
                <a:solidFill>
                  <a:schemeClr val="bg1"/>
                </a:solidFill>
              </a:rPr>
              <a:t>Below this value there are other lobes of the visibility that match the same values.</a:t>
            </a:r>
          </a:p>
        </p:txBody>
      </p:sp>
      <p:sp>
        <p:nvSpPr>
          <p:cNvPr id="52" name="Rectangle 51">
            <a:extLst>
              <a:ext uri="{FF2B5EF4-FFF2-40B4-BE49-F238E27FC236}">
                <a16:creationId xmlns:a16="http://schemas.microsoft.com/office/drawing/2014/main" id="{0FCD8D73-4706-4E6E-B6ED-02640365B314}"/>
              </a:ext>
            </a:extLst>
          </p:cNvPr>
          <p:cNvSpPr/>
          <p:nvPr/>
        </p:nvSpPr>
        <p:spPr>
          <a:xfrm>
            <a:off x="190460" y="5551256"/>
            <a:ext cx="5161498" cy="280258"/>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3" name="Connecteur droit 52">
            <a:extLst>
              <a:ext uri="{FF2B5EF4-FFF2-40B4-BE49-F238E27FC236}">
                <a16:creationId xmlns:a16="http://schemas.microsoft.com/office/drawing/2014/main" id="{A03CFF70-5533-4245-8FBD-2CA919A12D19}"/>
              </a:ext>
            </a:extLst>
          </p:cNvPr>
          <p:cNvCxnSpPr>
            <a:cxnSpLocks/>
            <a:endCxn id="54" idx="1"/>
          </p:cNvCxnSpPr>
          <p:nvPr/>
        </p:nvCxnSpPr>
        <p:spPr>
          <a:xfrm flipV="1">
            <a:off x="5373189" y="5217632"/>
            <a:ext cx="1787323" cy="48913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54" name="Rectangle 53">
            <a:extLst>
              <a:ext uri="{FF2B5EF4-FFF2-40B4-BE49-F238E27FC236}">
                <a16:creationId xmlns:a16="http://schemas.microsoft.com/office/drawing/2014/main" id="{5B80F5C1-E2F6-4560-9461-43AC0F341F2E}"/>
              </a:ext>
            </a:extLst>
          </p:cNvPr>
          <p:cNvSpPr/>
          <p:nvPr/>
        </p:nvSpPr>
        <p:spPr>
          <a:xfrm>
            <a:off x="7160512" y="4630732"/>
            <a:ext cx="4629664" cy="1173799"/>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ZoneTexte 54">
            <a:extLst>
              <a:ext uri="{FF2B5EF4-FFF2-40B4-BE49-F238E27FC236}">
                <a16:creationId xmlns:a16="http://schemas.microsoft.com/office/drawing/2014/main" id="{970AB9A5-EF79-429D-9C3B-7A3C6705DB4F}"/>
              </a:ext>
            </a:extLst>
          </p:cNvPr>
          <p:cNvSpPr txBox="1"/>
          <p:nvPr/>
        </p:nvSpPr>
        <p:spPr>
          <a:xfrm>
            <a:off x="7174913" y="4703203"/>
            <a:ext cx="4584191" cy="1231106"/>
          </a:xfrm>
          <a:prstGeom prst="rect">
            <a:avLst/>
          </a:prstGeom>
          <a:noFill/>
        </p:spPr>
        <p:txBody>
          <a:bodyPr wrap="square" lIns="0" tIns="0" rIns="0" bIns="0" rtlCol="0">
            <a:spAutoFit/>
          </a:bodyPr>
          <a:lstStyle/>
          <a:p>
            <a:pPr algn="ctr"/>
            <a:r>
              <a:rPr lang="fr-FR" sz="1600" dirty="0">
                <a:solidFill>
                  <a:schemeClr val="bg1"/>
                </a:solidFill>
              </a:rPr>
              <a:t>The </a:t>
            </a:r>
            <a:r>
              <a:rPr lang="fr-FR" sz="1600" dirty="0" err="1">
                <a:solidFill>
                  <a:schemeClr val="bg1"/>
                </a:solidFill>
              </a:rPr>
              <a:t>object</a:t>
            </a:r>
            <a:r>
              <a:rPr lang="fr-FR" sz="1600" dirty="0">
                <a:solidFill>
                  <a:schemeClr val="bg1"/>
                </a:solidFill>
              </a:rPr>
              <a:t> </a:t>
            </a:r>
            <a:r>
              <a:rPr lang="fr-FR" sz="1600" dirty="0" err="1">
                <a:solidFill>
                  <a:schemeClr val="bg1"/>
                </a:solidFill>
              </a:rPr>
              <a:t>is</a:t>
            </a:r>
            <a:r>
              <a:rPr lang="fr-FR" sz="1600" dirty="0">
                <a:solidFill>
                  <a:schemeClr val="bg1"/>
                </a:solidFill>
              </a:rPr>
              <a:t> </a:t>
            </a:r>
            <a:r>
              <a:rPr lang="fr-FR" sz="1600" dirty="0" err="1">
                <a:solidFill>
                  <a:schemeClr val="bg1"/>
                </a:solidFill>
              </a:rPr>
              <a:t>centro-symmetric</a:t>
            </a:r>
            <a:endParaRPr lang="fr-FR" sz="1600" dirty="0">
              <a:solidFill>
                <a:schemeClr val="bg1"/>
              </a:solidFill>
            </a:endParaRPr>
          </a:p>
          <a:p>
            <a:pPr algn="ctr"/>
            <a:r>
              <a:rPr lang="fr-FR" sz="1600" dirty="0">
                <a:solidFill>
                  <a:schemeClr val="bg1"/>
                </a:solidFill>
                <a:sym typeface="Wingdings" panose="05000000000000000000" pitchFamily="2" charset="2"/>
              </a:rPr>
              <a:t></a:t>
            </a:r>
            <a:endParaRPr lang="fr-FR" sz="1600" dirty="0">
              <a:solidFill>
                <a:schemeClr val="bg1"/>
              </a:solidFill>
            </a:endParaRPr>
          </a:p>
          <a:p>
            <a:pPr algn="ctr"/>
            <a:r>
              <a:rPr lang="fr-FR" sz="1600" dirty="0" err="1">
                <a:solidFill>
                  <a:schemeClr val="bg1"/>
                </a:solidFill>
              </a:rPr>
              <a:t>Its</a:t>
            </a:r>
            <a:r>
              <a:rPr lang="fr-FR" sz="1600" dirty="0">
                <a:solidFill>
                  <a:schemeClr val="bg1"/>
                </a:solidFill>
              </a:rPr>
              <a:t> Fourier </a:t>
            </a:r>
            <a:r>
              <a:rPr lang="fr-FR" sz="1600" dirty="0" err="1">
                <a:solidFill>
                  <a:schemeClr val="bg1"/>
                </a:solidFill>
              </a:rPr>
              <a:t>Transform</a:t>
            </a:r>
            <a:r>
              <a:rPr lang="fr-FR" sz="1600" dirty="0">
                <a:solidFill>
                  <a:schemeClr val="bg1"/>
                </a:solidFill>
              </a:rPr>
              <a:t> </a:t>
            </a:r>
            <a:r>
              <a:rPr lang="fr-FR" sz="1600" dirty="0" err="1">
                <a:solidFill>
                  <a:schemeClr val="bg1"/>
                </a:solidFill>
              </a:rPr>
              <a:t>is</a:t>
            </a:r>
            <a:r>
              <a:rPr lang="fr-FR" sz="1600" dirty="0">
                <a:solidFill>
                  <a:schemeClr val="bg1"/>
                </a:solidFill>
              </a:rPr>
              <a:t> Real</a:t>
            </a:r>
          </a:p>
          <a:p>
            <a:pPr algn="ctr"/>
            <a:r>
              <a:rPr lang="fr-FR" sz="1600" dirty="0">
                <a:solidFill>
                  <a:schemeClr val="bg1"/>
                </a:solidFill>
              </a:rPr>
              <a:t>The phase </a:t>
            </a:r>
            <a:r>
              <a:rPr lang="fr-FR" sz="1600" dirty="0" err="1">
                <a:solidFill>
                  <a:schemeClr val="bg1"/>
                </a:solidFill>
              </a:rPr>
              <a:t>is</a:t>
            </a:r>
            <a:r>
              <a:rPr lang="fr-FR" sz="1600" dirty="0">
                <a:solidFill>
                  <a:schemeClr val="bg1"/>
                </a:solidFill>
              </a:rPr>
              <a:t> 0 (positive </a:t>
            </a:r>
            <a:r>
              <a:rPr lang="fr-FR" sz="1600" dirty="0" err="1">
                <a:solidFill>
                  <a:schemeClr val="bg1"/>
                </a:solidFill>
              </a:rPr>
              <a:t>number</a:t>
            </a:r>
            <a:r>
              <a:rPr lang="fr-FR" sz="1600" dirty="0">
                <a:solidFill>
                  <a:schemeClr val="bg1"/>
                </a:solidFill>
              </a:rPr>
              <a:t>) or 180° (</a:t>
            </a:r>
            <a:r>
              <a:rPr lang="fr-FR" sz="1600" dirty="0" err="1">
                <a:solidFill>
                  <a:schemeClr val="bg1"/>
                </a:solidFill>
              </a:rPr>
              <a:t>negative</a:t>
            </a:r>
            <a:r>
              <a:rPr lang="fr-FR" sz="1600" dirty="0">
                <a:solidFill>
                  <a:schemeClr val="bg1"/>
                </a:solidFill>
              </a:rPr>
              <a:t>)</a:t>
            </a:r>
          </a:p>
          <a:p>
            <a:pPr algn="ctr"/>
            <a:endParaRPr lang="en-US" sz="1600" dirty="0">
              <a:solidFill>
                <a:schemeClr val="bg1"/>
              </a:solidFill>
            </a:endParaRPr>
          </a:p>
        </p:txBody>
      </p:sp>
      <p:sp>
        <p:nvSpPr>
          <p:cNvPr id="58" name="Rectangle 57">
            <a:extLst>
              <a:ext uri="{FF2B5EF4-FFF2-40B4-BE49-F238E27FC236}">
                <a16:creationId xmlns:a16="http://schemas.microsoft.com/office/drawing/2014/main" id="{55226C2F-2BED-4F1D-99D9-36913ADE6FAC}"/>
              </a:ext>
            </a:extLst>
          </p:cNvPr>
          <p:cNvSpPr/>
          <p:nvPr/>
        </p:nvSpPr>
        <p:spPr>
          <a:xfrm>
            <a:off x="219869" y="5884620"/>
            <a:ext cx="6372520" cy="382856"/>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9" name="Connecteur droit 58">
            <a:extLst>
              <a:ext uri="{FF2B5EF4-FFF2-40B4-BE49-F238E27FC236}">
                <a16:creationId xmlns:a16="http://schemas.microsoft.com/office/drawing/2014/main" id="{56010943-D56C-4B0D-AC61-5520488D19DB}"/>
              </a:ext>
            </a:extLst>
          </p:cNvPr>
          <p:cNvCxnSpPr>
            <a:cxnSpLocks/>
            <a:stCxn id="58" idx="3"/>
            <a:endCxn id="60" idx="1"/>
          </p:cNvCxnSpPr>
          <p:nvPr/>
        </p:nvCxnSpPr>
        <p:spPr>
          <a:xfrm>
            <a:off x="6592389" y="6076048"/>
            <a:ext cx="568123" cy="192356"/>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2B766DBE-7F80-4BAF-BE59-73A747DA21B2}"/>
              </a:ext>
            </a:extLst>
          </p:cNvPr>
          <p:cNvSpPr/>
          <p:nvPr/>
        </p:nvSpPr>
        <p:spPr>
          <a:xfrm>
            <a:off x="7160512" y="5962258"/>
            <a:ext cx="4629664" cy="612291"/>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ZoneTexte 61">
            <a:extLst>
              <a:ext uri="{FF2B5EF4-FFF2-40B4-BE49-F238E27FC236}">
                <a16:creationId xmlns:a16="http://schemas.microsoft.com/office/drawing/2014/main" id="{839B02F6-B324-4F05-AB40-EB2FE23C3A0E}"/>
              </a:ext>
            </a:extLst>
          </p:cNvPr>
          <p:cNvSpPr txBox="1"/>
          <p:nvPr/>
        </p:nvSpPr>
        <p:spPr>
          <a:xfrm>
            <a:off x="7191584" y="6044158"/>
            <a:ext cx="4584191" cy="492443"/>
          </a:xfrm>
          <a:prstGeom prst="rect">
            <a:avLst/>
          </a:prstGeom>
          <a:noFill/>
        </p:spPr>
        <p:txBody>
          <a:bodyPr wrap="square" lIns="0" tIns="0" rIns="0" bIns="0" rtlCol="0">
            <a:spAutoFit/>
          </a:bodyPr>
          <a:lstStyle/>
          <a:p>
            <a:pPr algn="ctr"/>
            <a:r>
              <a:rPr lang="fr-FR" sz="1600" dirty="0">
                <a:solidFill>
                  <a:schemeClr val="bg1"/>
                </a:solidFill>
              </a:rPr>
              <a:t>B(V=0) ≈ 29m</a:t>
            </a:r>
            <a:endParaRPr lang="en-US" sz="1600" dirty="0">
              <a:solidFill>
                <a:schemeClr val="bg1"/>
              </a:solidFill>
            </a:endParaRPr>
          </a:p>
          <a:p>
            <a:pPr algn="ctr"/>
            <a:r>
              <a:rPr lang="fr-FR" sz="1600" dirty="0">
                <a:solidFill>
                  <a:schemeClr val="bg1"/>
                </a:solidFill>
              </a:rPr>
              <a:t>Amplitude ≈ 0.132</a:t>
            </a:r>
          </a:p>
        </p:txBody>
      </p:sp>
    </p:spTree>
    <p:extLst>
      <p:ext uri="{BB962C8B-B14F-4D97-AF65-F5344CB8AC3E}">
        <p14:creationId xmlns:p14="http://schemas.microsoft.com/office/powerpoint/2010/main" val="34198848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a:extLst>
              <a:ext uri="{FF2B5EF4-FFF2-40B4-BE49-F238E27FC236}">
                <a16:creationId xmlns:a16="http://schemas.microsoft.com/office/drawing/2014/main" id="{9430D67F-4A2E-4910-ABD9-ECC0CE6E2BD4}"/>
              </a:ext>
            </a:extLst>
          </p:cNvPr>
          <p:cNvPicPr>
            <a:picLocks noChangeAspect="1"/>
          </p:cNvPicPr>
          <p:nvPr/>
        </p:nvPicPr>
        <p:blipFill>
          <a:blip r:embed="rId2"/>
          <a:stretch>
            <a:fillRect/>
          </a:stretch>
        </p:blipFill>
        <p:spPr>
          <a:xfrm>
            <a:off x="60961" y="1068557"/>
            <a:ext cx="6705600" cy="5543107"/>
          </a:xfrm>
          <a:prstGeom prst="rect">
            <a:avLst/>
          </a:prstGeom>
        </p:spPr>
      </p:pic>
      <p:sp>
        <p:nvSpPr>
          <p:cNvPr id="18" name="Rectangle 17">
            <a:extLst>
              <a:ext uri="{FF2B5EF4-FFF2-40B4-BE49-F238E27FC236}">
                <a16:creationId xmlns:a16="http://schemas.microsoft.com/office/drawing/2014/main" id="{97D0BDBB-D463-4BE3-8D91-D7366E569B27}"/>
              </a:ext>
            </a:extLst>
          </p:cNvPr>
          <p:cNvSpPr/>
          <p:nvPr/>
        </p:nvSpPr>
        <p:spPr>
          <a:xfrm>
            <a:off x="7161741" y="614973"/>
            <a:ext cx="4629665" cy="704779"/>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ZoneTexte 10">
            <a:extLst>
              <a:ext uri="{FF2B5EF4-FFF2-40B4-BE49-F238E27FC236}">
                <a16:creationId xmlns:a16="http://schemas.microsoft.com/office/drawing/2014/main" id="{643551BB-79BB-4096-A3E3-8003433875CA}"/>
              </a:ext>
            </a:extLst>
          </p:cNvPr>
          <p:cNvSpPr txBox="1"/>
          <p:nvPr/>
        </p:nvSpPr>
        <p:spPr>
          <a:xfrm>
            <a:off x="0" y="0"/>
            <a:ext cx="4249881" cy="338554"/>
          </a:xfrm>
          <a:prstGeom prst="rect">
            <a:avLst/>
          </a:prstGeom>
          <a:noFill/>
        </p:spPr>
        <p:txBody>
          <a:bodyPr wrap="none" rtlCol="0">
            <a:spAutoFit/>
          </a:bodyPr>
          <a:lstStyle/>
          <a:p>
            <a:r>
              <a:rPr lang="fr-FR" sz="1600" dirty="0">
                <a:solidFill>
                  <a:srgbClr val="009A00"/>
                </a:solidFill>
                <a:latin typeface="Minecraft" panose="02000603000000000000" pitchFamily="2" charset="0"/>
                <a:ea typeface="Minecraft" panose="02000603000000000000" pitchFamily="2" charset="0"/>
              </a:rPr>
              <a:t>The 10th VLTI </a:t>
            </a:r>
            <a:r>
              <a:rPr lang="fr-FR" sz="1600" dirty="0" err="1">
                <a:solidFill>
                  <a:srgbClr val="009A00"/>
                </a:solidFill>
                <a:latin typeface="Minecraft" panose="02000603000000000000" pitchFamily="2" charset="0"/>
                <a:ea typeface="Minecraft" panose="02000603000000000000" pitchFamily="2" charset="0"/>
              </a:rPr>
              <a:t>School</a:t>
            </a:r>
            <a:r>
              <a:rPr lang="fr-FR" sz="1600" dirty="0">
                <a:solidFill>
                  <a:srgbClr val="009A00"/>
                </a:solidFill>
                <a:latin typeface="Minecraft" panose="02000603000000000000" pitchFamily="2" charset="0"/>
                <a:ea typeface="Minecraft" panose="02000603000000000000" pitchFamily="2" charset="0"/>
              </a:rPr>
              <a:t> of </a:t>
            </a:r>
            <a:r>
              <a:rPr lang="fr-FR" sz="1600" dirty="0" err="1">
                <a:solidFill>
                  <a:srgbClr val="009A00"/>
                </a:solidFill>
                <a:latin typeface="Minecraft" panose="02000603000000000000" pitchFamily="2" charset="0"/>
                <a:ea typeface="Minecraft" panose="02000603000000000000" pitchFamily="2" charset="0"/>
              </a:rPr>
              <a:t>Interferometry</a:t>
            </a:r>
            <a:r>
              <a:rPr lang="fr-FR" sz="1600" dirty="0">
                <a:solidFill>
                  <a:srgbClr val="009A00"/>
                </a:solidFill>
                <a:latin typeface="Minecraft" panose="02000603000000000000" pitchFamily="2" charset="0"/>
                <a:ea typeface="Minecraft" panose="02000603000000000000" pitchFamily="2" charset="0"/>
              </a:rPr>
              <a:t> </a:t>
            </a:r>
          </a:p>
        </p:txBody>
      </p:sp>
      <p:sp>
        <p:nvSpPr>
          <p:cNvPr id="2" name="Rectangle 1">
            <a:extLst>
              <a:ext uri="{FF2B5EF4-FFF2-40B4-BE49-F238E27FC236}">
                <a16:creationId xmlns:a16="http://schemas.microsoft.com/office/drawing/2014/main" id="{D5FAEEE7-4E1D-4EBB-A5EC-73E9F214D932}"/>
              </a:ext>
            </a:extLst>
          </p:cNvPr>
          <p:cNvSpPr/>
          <p:nvPr/>
        </p:nvSpPr>
        <p:spPr>
          <a:xfrm>
            <a:off x="4942114" y="0"/>
            <a:ext cx="7249886" cy="369332"/>
          </a:xfrm>
          <a:prstGeom prst="rect">
            <a:avLst/>
          </a:prstGeom>
        </p:spPr>
        <p:txBody>
          <a:bodyPr wrap="square">
            <a:spAutoFit/>
          </a:bodyPr>
          <a:lstStyle/>
          <a:p>
            <a:pPr algn="r"/>
            <a:r>
              <a:rPr lang="fr-FR" dirty="0">
                <a:solidFill>
                  <a:srgbClr val="009A00"/>
                </a:solidFill>
                <a:latin typeface="Minecraft" panose="02000603000000000000" pitchFamily="2" charset="0"/>
                <a:ea typeface="Minecraft" panose="02000603000000000000" pitchFamily="2" charset="0"/>
              </a:rPr>
              <a:t>Practice session I: </a:t>
            </a:r>
            <a:r>
              <a:rPr lang="fr-FR" dirty="0" err="1">
                <a:solidFill>
                  <a:srgbClr val="009A00"/>
                </a:solidFill>
                <a:latin typeface="Minecraft" panose="02000603000000000000" pitchFamily="2" charset="0"/>
                <a:ea typeface="Minecraft" panose="02000603000000000000" pitchFamily="2" charset="0"/>
              </a:rPr>
              <a:t>Interferometry</a:t>
            </a:r>
            <a:r>
              <a:rPr lang="fr-FR" dirty="0">
                <a:solidFill>
                  <a:srgbClr val="009A00"/>
                </a:solidFill>
                <a:latin typeface="Minecraft" panose="02000603000000000000" pitchFamily="2" charset="0"/>
                <a:ea typeface="Minecraft" panose="02000603000000000000" pitchFamily="2" charset="0"/>
              </a:rPr>
              <a:t> basics </a:t>
            </a:r>
            <a:r>
              <a:rPr lang="fr-FR" dirty="0" err="1">
                <a:solidFill>
                  <a:srgbClr val="009A00"/>
                </a:solidFill>
                <a:latin typeface="Minecraft" panose="02000603000000000000" pitchFamily="2" charset="0"/>
                <a:ea typeface="Minecraft" panose="02000603000000000000" pitchFamily="2" charset="0"/>
              </a:rPr>
              <a:t>with</a:t>
            </a:r>
            <a:r>
              <a:rPr lang="fr-FR" dirty="0">
                <a:solidFill>
                  <a:srgbClr val="009A00"/>
                </a:solidFill>
                <a:latin typeface="Minecraft" panose="02000603000000000000" pitchFamily="2" charset="0"/>
                <a:ea typeface="Minecraft" panose="02000603000000000000" pitchFamily="2" charset="0"/>
              </a:rPr>
              <a:t> ASPRO</a:t>
            </a:r>
            <a:endParaRPr lang="en-US" sz="3600" dirty="0">
              <a:solidFill>
                <a:srgbClr val="009A00"/>
              </a:solidFill>
              <a:latin typeface="Minecraft" panose="02000603000000000000" pitchFamily="2" charset="0"/>
              <a:ea typeface="Minecraft" panose="02000603000000000000" pitchFamily="2" charset="0"/>
            </a:endParaRPr>
          </a:p>
        </p:txBody>
      </p:sp>
      <p:sp>
        <p:nvSpPr>
          <p:cNvPr id="5" name="ZoneTexte 4">
            <a:extLst>
              <a:ext uri="{FF2B5EF4-FFF2-40B4-BE49-F238E27FC236}">
                <a16:creationId xmlns:a16="http://schemas.microsoft.com/office/drawing/2014/main" id="{FD2BF290-11FE-4976-AF01-29C2018604D2}"/>
              </a:ext>
            </a:extLst>
          </p:cNvPr>
          <p:cNvSpPr txBox="1"/>
          <p:nvPr/>
        </p:nvSpPr>
        <p:spPr>
          <a:xfrm rot="784619">
            <a:off x="10629141" y="138499"/>
            <a:ext cx="1659429" cy="400110"/>
          </a:xfrm>
          <a:prstGeom prst="rect">
            <a:avLst/>
          </a:prstGeom>
          <a:noFill/>
        </p:spPr>
        <p:txBody>
          <a:bodyPr wrap="none" rtlCol="0">
            <a:spAutoFit/>
          </a:bodyPr>
          <a:lstStyle/>
          <a:p>
            <a:r>
              <a:rPr lang="fr-FR" sz="2000" dirty="0">
                <a:solidFill>
                  <a:srgbClr val="FF0000"/>
                </a:solidFill>
                <a:latin typeface="Minecraft" panose="02000603000000000000" pitchFamily="2" charset="0"/>
                <a:ea typeface="Minecraft" panose="02000603000000000000" pitchFamily="2" charset="0"/>
              </a:rPr>
              <a:t>Corrections</a:t>
            </a:r>
            <a:endParaRPr lang="en-US" sz="800" dirty="0">
              <a:solidFill>
                <a:srgbClr val="FF0000"/>
              </a:solidFill>
              <a:latin typeface="Minecraft" panose="02000603000000000000" pitchFamily="2" charset="0"/>
              <a:ea typeface="Minecraft" panose="02000603000000000000" pitchFamily="2" charset="0"/>
            </a:endParaRPr>
          </a:p>
        </p:txBody>
      </p:sp>
      <p:sp>
        <p:nvSpPr>
          <p:cNvPr id="4" name="Rectangle 3">
            <a:extLst>
              <a:ext uri="{FF2B5EF4-FFF2-40B4-BE49-F238E27FC236}">
                <a16:creationId xmlns:a16="http://schemas.microsoft.com/office/drawing/2014/main" id="{CC11C99B-43E6-46A1-828D-27534DCDEF33}"/>
              </a:ext>
            </a:extLst>
          </p:cNvPr>
          <p:cNvSpPr/>
          <p:nvPr/>
        </p:nvSpPr>
        <p:spPr>
          <a:xfrm>
            <a:off x="60961" y="1113818"/>
            <a:ext cx="6579868" cy="486381"/>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Connecteur droit 6">
            <a:extLst>
              <a:ext uri="{FF2B5EF4-FFF2-40B4-BE49-F238E27FC236}">
                <a16:creationId xmlns:a16="http://schemas.microsoft.com/office/drawing/2014/main" id="{F52C9CB1-21ED-487A-98F9-14F97675C01E}"/>
              </a:ext>
            </a:extLst>
          </p:cNvPr>
          <p:cNvCxnSpPr>
            <a:cxnSpLocks/>
            <a:stCxn id="4" idx="3"/>
            <a:endCxn id="18" idx="1"/>
          </p:cNvCxnSpPr>
          <p:nvPr/>
        </p:nvCxnSpPr>
        <p:spPr>
          <a:xfrm flipV="1">
            <a:off x="6640829" y="967363"/>
            <a:ext cx="520912" cy="389646"/>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ZoneTexte 16">
            <a:extLst>
              <a:ext uri="{FF2B5EF4-FFF2-40B4-BE49-F238E27FC236}">
                <a16:creationId xmlns:a16="http://schemas.microsoft.com/office/drawing/2014/main" id="{7E4F31C4-3325-4478-B428-C944435F87F9}"/>
              </a:ext>
            </a:extLst>
          </p:cNvPr>
          <p:cNvSpPr txBox="1"/>
          <p:nvPr/>
        </p:nvSpPr>
        <p:spPr>
          <a:xfrm>
            <a:off x="7263439" y="688586"/>
            <a:ext cx="4527968" cy="492443"/>
          </a:xfrm>
          <a:prstGeom prst="rect">
            <a:avLst/>
          </a:prstGeom>
          <a:noFill/>
        </p:spPr>
        <p:txBody>
          <a:bodyPr wrap="square" lIns="0" tIns="0" rIns="0" bIns="0" rtlCol="0">
            <a:spAutoFit/>
          </a:bodyPr>
          <a:lstStyle/>
          <a:p>
            <a:pPr algn="ctr"/>
            <a:r>
              <a:rPr lang="fr-FR" sz="1600" dirty="0">
                <a:solidFill>
                  <a:schemeClr val="bg1"/>
                </a:solidFill>
              </a:rPr>
              <a:t>B ≈ 32 m</a:t>
            </a:r>
          </a:p>
          <a:p>
            <a:pPr algn="ctr"/>
            <a:r>
              <a:rPr lang="fr-FR" sz="1600" dirty="0" err="1">
                <a:solidFill>
                  <a:schemeClr val="bg1"/>
                </a:solidFill>
              </a:rPr>
              <a:t>Aplitude</a:t>
            </a:r>
            <a:r>
              <a:rPr lang="fr-FR" sz="1600" dirty="0">
                <a:solidFill>
                  <a:schemeClr val="bg1"/>
                </a:solidFill>
              </a:rPr>
              <a:t> ≈ 0.092</a:t>
            </a:r>
            <a:endParaRPr lang="en-US" sz="1600" dirty="0">
              <a:solidFill>
                <a:schemeClr val="bg1"/>
              </a:solidFill>
            </a:endParaRPr>
          </a:p>
        </p:txBody>
      </p:sp>
      <p:pic>
        <p:nvPicPr>
          <p:cNvPr id="6" name="Image 5">
            <a:extLst>
              <a:ext uri="{FF2B5EF4-FFF2-40B4-BE49-F238E27FC236}">
                <a16:creationId xmlns:a16="http://schemas.microsoft.com/office/drawing/2014/main" id="{514926FB-0748-4D73-A50A-E3AC3ACA699D}"/>
              </a:ext>
            </a:extLst>
          </p:cNvPr>
          <p:cNvPicPr>
            <a:picLocks noChangeAspect="1"/>
          </p:cNvPicPr>
          <p:nvPr/>
        </p:nvPicPr>
        <p:blipFill>
          <a:blip r:embed="rId3"/>
          <a:stretch>
            <a:fillRect/>
          </a:stretch>
        </p:blipFill>
        <p:spPr>
          <a:xfrm>
            <a:off x="60961" y="590681"/>
            <a:ext cx="6705600" cy="370591"/>
          </a:xfrm>
          <a:prstGeom prst="rect">
            <a:avLst/>
          </a:prstGeom>
        </p:spPr>
      </p:pic>
      <p:sp>
        <p:nvSpPr>
          <p:cNvPr id="40" name="Rectangle 39">
            <a:extLst>
              <a:ext uri="{FF2B5EF4-FFF2-40B4-BE49-F238E27FC236}">
                <a16:creationId xmlns:a16="http://schemas.microsoft.com/office/drawing/2014/main" id="{597CECF7-9FA2-4531-B1C3-F2999A8CC056}"/>
              </a:ext>
            </a:extLst>
          </p:cNvPr>
          <p:cNvSpPr/>
          <p:nvPr/>
        </p:nvSpPr>
        <p:spPr>
          <a:xfrm>
            <a:off x="60961" y="2189747"/>
            <a:ext cx="6579868" cy="284747"/>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6440F699-8BFB-4088-9899-51B8011FB76D}"/>
              </a:ext>
            </a:extLst>
          </p:cNvPr>
          <p:cNvSpPr/>
          <p:nvPr/>
        </p:nvSpPr>
        <p:spPr>
          <a:xfrm>
            <a:off x="60961" y="2482515"/>
            <a:ext cx="6579868" cy="284747"/>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3D9858B5-6143-493A-B19F-77FF30C975E0}"/>
              </a:ext>
            </a:extLst>
          </p:cNvPr>
          <p:cNvSpPr/>
          <p:nvPr/>
        </p:nvSpPr>
        <p:spPr>
          <a:xfrm>
            <a:off x="60961" y="4103077"/>
            <a:ext cx="6579868" cy="284747"/>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a:extLst>
              <a:ext uri="{FF2B5EF4-FFF2-40B4-BE49-F238E27FC236}">
                <a16:creationId xmlns:a16="http://schemas.microsoft.com/office/drawing/2014/main" id="{AB7305CD-05DC-40B3-9ECA-FDAC6A05B60E}"/>
              </a:ext>
            </a:extLst>
          </p:cNvPr>
          <p:cNvSpPr/>
          <p:nvPr/>
        </p:nvSpPr>
        <p:spPr>
          <a:xfrm>
            <a:off x="60961" y="4387824"/>
            <a:ext cx="6579868" cy="284747"/>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91511DB9-A224-49DB-A2D8-6D4BD01C875F}"/>
              </a:ext>
            </a:extLst>
          </p:cNvPr>
          <p:cNvSpPr/>
          <p:nvPr/>
        </p:nvSpPr>
        <p:spPr>
          <a:xfrm>
            <a:off x="60961" y="4672571"/>
            <a:ext cx="6579868" cy="284747"/>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Rectangle 45">
            <a:extLst>
              <a:ext uri="{FF2B5EF4-FFF2-40B4-BE49-F238E27FC236}">
                <a16:creationId xmlns:a16="http://schemas.microsoft.com/office/drawing/2014/main" id="{0BEFBC3F-C8CC-42BF-B86F-9B3DA33FE40E}"/>
              </a:ext>
            </a:extLst>
          </p:cNvPr>
          <p:cNvSpPr/>
          <p:nvPr/>
        </p:nvSpPr>
        <p:spPr>
          <a:xfrm>
            <a:off x="60961" y="6124945"/>
            <a:ext cx="6579868" cy="486719"/>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a:extLst>
              <a:ext uri="{FF2B5EF4-FFF2-40B4-BE49-F238E27FC236}">
                <a16:creationId xmlns:a16="http://schemas.microsoft.com/office/drawing/2014/main" id="{7573BBE1-EAF3-43E4-9627-D853DBA0314E}"/>
              </a:ext>
            </a:extLst>
          </p:cNvPr>
          <p:cNvSpPr/>
          <p:nvPr/>
        </p:nvSpPr>
        <p:spPr>
          <a:xfrm>
            <a:off x="7161741" y="1418868"/>
            <a:ext cx="4629665" cy="1178510"/>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8" name="Connecteur droit 47">
            <a:extLst>
              <a:ext uri="{FF2B5EF4-FFF2-40B4-BE49-F238E27FC236}">
                <a16:creationId xmlns:a16="http://schemas.microsoft.com/office/drawing/2014/main" id="{735B257D-CA93-462F-A1C9-DCBEF9B7CD07}"/>
              </a:ext>
            </a:extLst>
          </p:cNvPr>
          <p:cNvCxnSpPr>
            <a:cxnSpLocks/>
            <a:stCxn id="40" idx="3"/>
            <a:endCxn id="47" idx="1"/>
          </p:cNvCxnSpPr>
          <p:nvPr/>
        </p:nvCxnSpPr>
        <p:spPr>
          <a:xfrm flipV="1">
            <a:off x="6640829" y="2008123"/>
            <a:ext cx="520912" cy="32399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49" name="Rectangle 48">
            <a:extLst>
              <a:ext uri="{FF2B5EF4-FFF2-40B4-BE49-F238E27FC236}">
                <a16:creationId xmlns:a16="http://schemas.microsoft.com/office/drawing/2014/main" id="{F899C197-364D-4D20-9FF6-303C23566D6C}"/>
              </a:ext>
            </a:extLst>
          </p:cNvPr>
          <p:cNvSpPr/>
          <p:nvPr/>
        </p:nvSpPr>
        <p:spPr>
          <a:xfrm>
            <a:off x="7161741" y="2694060"/>
            <a:ext cx="4629665" cy="472946"/>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0" name="Connecteur droit 49">
            <a:extLst>
              <a:ext uri="{FF2B5EF4-FFF2-40B4-BE49-F238E27FC236}">
                <a16:creationId xmlns:a16="http://schemas.microsoft.com/office/drawing/2014/main" id="{FD1BC1B6-8C48-4944-AAA4-CEFCEC0FAB47}"/>
              </a:ext>
            </a:extLst>
          </p:cNvPr>
          <p:cNvCxnSpPr>
            <a:cxnSpLocks/>
            <a:stCxn id="41" idx="3"/>
            <a:endCxn id="49" idx="1"/>
          </p:cNvCxnSpPr>
          <p:nvPr/>
        </p:nvCxnSpPr>
        <p:spPr>
          <a:xfrm>
            <a:off x="6640829" y="2624889"/>
            <a:ext cx="520912" cy="305644"/>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51" name="Rectangle 50">
            <a:extLst>
              <a:ext uri="{FF2B5EF4-FFF2-40B4-BE49-F238E27FC236}">
                <a16:creationId xmlns:a16="http://schemas.microsoft.com/office/drawing/2014/main" id="{02C8F9A7-B1A8-4F75-AD94-34EED06C1F43}"/>
              </a:ext>
            </a:extLst>
          </p:cNvPr>
          <p:cNvSpPr/>
          <p:nvPr/>
        </p:nvSpPr>
        <p:spPr>
          <a:xfrm>
            <a:off x="7161741" y="3507316"/>
            <a:ext cx="4629665" cy="472946"/>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6" name="Connecteur droit 55">
            <a:extLst>
              <a:ext uri="{FF2B5EF4-FFF2-40B4-BE49-F238E27FC236}">
                <a16:creationId xmlns:a16="http://schemas.microsoft.com/office/drawing/2014/main" id="{888273E5-CB86-4A8D-A0A8-4F0F0E6D4447}"/>
              </a:ext>
            </a:extLst>
          </p:cNvPr>
          <p:cNvCxnSpPr>
            <a:cxnSpLocks/>
            <a:endCxn id="51" idx="1"/>
          </p:cNvCxnSpPr>
          <p:nvPr/>
        </p:nvCxnSpPr>
        <p:spPr>
          <a:xfrm flipV="1">
            <a:off x="6640829" y="3743789"/>
            <a:ext cx="520912" cy="50556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57" name="Rectangle 56">
            <a:extLst>
              <a:ext uri="{FF2B5EF4-FFF2-40B4-BE49-F238E27FC236}">
                <a16:creationId xmlns:a16="http://schemas.microsoft.com/office/drawing/2014/main" id="{F27E924B-3420-4186-87E6-B7B33AF56062}"/>
              </a:ext>
            </a:extLst>
          </p:cNvPr>
          <p:cNvSpPr/>
          <p:nvPr/>
        </p:nvSpPr>
        <p:spPr>
          <a:xfrm>
            <a:off x="7161741" y="4052235"/>
            <a:ext cx="4629665" cy="472946"/>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1" name="Connecteur droit 60">
            <a:extLst>
              <a:ext uri="{FF2B5EF4-FFF2-40B4-BE49-F238E27FC236}">
                <a16:creationId xmlns:a16="http://schemas.microsoft.com/office/drawing/2014/main" id="{A2128035-E20E-4E63-91E9-C0F7B6CD5448}"/>
              </a:ext>
            </a:extLst>
          </p:cNvPr>
          <p:cNvCxnSpPr>
            <a:cxnSpLocks/>
            <a:stCxn id="43" idx="3"/>
            <a:endCxn id="57" idx="1"/>
          </p:cNvCxnSpPr>
          <p:nvPr/>
        </p:nvCxnSpPr>
        <p:spPr>
          <a:xfrm flipV="1">
            <a:off x="6640829" y="4288708"/>
            <a:ext cx="520912" cy="24149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63" name="Rectangle 62">
            <a:extLst>
              <a:ext uri="{FF2B5EF4-FFF2-40B4-BE49-F238E27FC236}">
                <a16:creationId xmlns:a16="http://schemas.microsoft.com/office/drawing/2014/main" id="{06B15AEA-7856-4AA2-914D-0082CF6BA27F}"/>
              </a:ext>
            </a:extLst>
          </p:cNvPr>
          <p:cNvSpPr/>
          <p:nvPr/>
        </p:nvSpPr>
        <p:spPr>
          <a:xfrm>
            <a:off x="7161741" y="4613860"/>
            <a:ext cx="4629665" cy="472946"/>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4" name="Connecteur droit 63">
            <a:extLst>
              <a:ext uri="{FF2B5EF4-FFF2-40B4-BE49-F238E27FC236}">
                <a16:creationId xmlns:a16="http://schemas.microsoft.com/office/drawing/2014/main" id="{A5E47724-752A-43F7-9E76-BD0DFFEBD1F1}"/>
              </a:ext>
            </a:extLst>
          </p:cNvPr>
          <p:cNvCxnSpPr>
            <a:cxnSpLocks/>
            <a:stCxn id="45" idx="3"/>
            <a:endCxn id="63" idx="1"/>
          </p:cNvCxnSpPr>
          <p:nvPr/>
        </p:nvCxnSpPr>
        <p:spPr>
          <a:xfrm>
            <a:off x="6640829" y="4814945"/>
            <a:ext cx="520912" cy="3538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65" name="Rectangle 64">
            <a:extLst>
              <a:ext uri="{FF2B5EF4-FFF2-40B4-BE49-F238E27FC236}">
                <a16:creationId xmlns:a16="http://schemas.microsoft.com/office/drawing/2014/main" id="{8A5DCAC9-122F-4E2B-9089-6DA7CCEAABB6}"/>
              </a:ext>
            </a:extLst>
          </p:cNvPr>
          <p:cNvSpPr/>
          <p:nvPr/>
        </p:nvSpPr>
        <p:spPr>
          <a:xfrm>
            <a:off x="7161741" y="5651999"/>
            <a:ext cx="4629665" cy="772864"/>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6" name="Connecteur droit 65">
            <a:extLst>
              <a:ext uri="{FF2B5EF4-FFF2-40B4-BE49-F238E27FC236}">
                <a16:creationId xmlns:a16="http://schemas.microsoft.com/office/drawing/2014/main" id="{1DC692DF-6F42-42AE-8E9A-7D2038672C18}"/>
              </a:ext>
            </a:extLst>
          </p:cNvPr>
          <p:cNvCxnSpPr>
            <a:cxnSpLocks/>
            <a:endCxn id="65" idx="1"/>
          </p:cNvCxnSpPr>
          <p:nvPr/>
        </p:nvCxnSpPr>
        <p:spPr>
          <a:xfrm flipV="1">
            <a:off x="6640829" y="6038431"/>
            <a:ext cx="520912" cy="355604"/>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67" name="ZoneTexte 66">
            <a:extLst>
              <a:ext uri="{FF2B5EF4-FFF2-40B4-BE49-F238E27FC236}">
                <a16:creationId xmlns:a16="http://schemas.microsoft.com/office/drawing/2014/main" id="{8141DE86-A6B5-4E52-AF60-0799AA7A6F75}"/>
              </a:ext>
            </a:extLst>
          </p:cNvPr>
          <p:cNvSpPr txBox="1"/>
          <p:nvPr/>
        </p:nvSpPr>
        <p:spPr>
          <a:xfrm>
            <a:off x="7263439" y="1513963"/>
            <a:ext cx="4527968" cy="984885"/>
          </a:xfrm>
          <a:prstGeom prst="rect">
            <a:avLst/>
          </a:prstGeom>
          <a:noFill/>
        </p:spPr>
        <p:txBody>
          <a:bodyPr wrap="square" lIns="0" tIns="0" rIns="0" bIns="0" rtlCol="0">
            <a:spAutoFit/>
          </a:bodyPr>
          <a:lstStyle/>
          <a:p>
            <a:r>
              <a:rPr lang="en-US" sz="1600" dirty="0">
                <a:solidFill>
                  <a:schemeClr val="bg1"/>
                </a:solidFill>
              </a:rPr>
              <a:t>The star appears smaller although it has exactly the same size as before.</a:t>
            </a:r>
          </a:p>
          <a:p>
            <a:r>
              <a:rPr lang="en-US" sz="1600" dirty="0">
                <a:solidFill>
                  <a:schemeClr val="bg1"/>
                </a:solidFill>
              </a:rPr>
              <a:t>The light emission is more “concentrated” in the center due to the limb darkening.</a:t>
            </a:r>
          </a:p>
        </p:txBody>
      </p:sp>
      <p:sp>
        <p:nvSpPr>
          <p:cNvPr id="68" name="ZoneTexte 67">
            <a:extLst>
              <a:ext uri="{FF2B5EF4-FFF2-40B4-BE49-F238E27FC236}">
                <a16:creationId xmlns:a16="http://schemas.microsoft.com/office/drawing/2014/main" id="{94DC5A89-CEF9-491C-878A-F664C557A12A}"/>
              </a:ext>
            </a:extLst>
          </p:cNvPr>
          <p:cNvSpPr txBox="1"/>
          <p:nvPr/>
        </p:nvSpPr>
        <p:spPr>
          <a:xfrm>
            <a:off x="7263438" y="2769053"/>
            <a:ext cx="4527968" cy="246221"/>
          </a:xfrm>
          <a:prstGeom prst="rect">
            <a:avLst/>
          </a:prstGeom>
          <a:noFill/>
        </p:spPr>
        <p:txBody>
          <a:bodyPr wrap="square" lIns="0" tIns="0" rIns="0" bIns="0" rtlCol="0">
            <a:spAutoFit/>
          </a:bodyPr>
          <a:lstStyle/>
          <a:p>
            <a:r>
              <a:rPr lang="fr-FR" sz="1600" dirty="0">
                <a:solidFill>
                  <a:schemeClr val="bg1"/>
                </a:solidFill>
              </a:rPr>
              <a:t>By </a:t>
            </a:r>
            <a:r>
              <a:rPr lang="fr-FR" sz="1600" dirty="0" err="1">
                <a:solidFill>
                  <a:schemeClr val="bg1"/>
                </a:solidFill>
              </a:rPr>
              <a:t>measuring</a:t>
            </a:r>
            <a:r>
              <a:rPr lang="fr-FR" sz="1600" dirty="0">
                <a:solidFill>
                  <a:schemeClr val="bg1"/>
                </a:solidFill>
              </a:rPr>
              <a:t> the 2</a:t>
            </a:r>
            <a:r>
              <a:rPr lang="fr-FR" sz="1600" baseline="30000" dirty="0">
                <a:solidFill>
                  <a:schemeClr val="bg1"/>
                </a:solidFill>
              </a:rPr>
              <a:t>nd</a:t>
            </a:r>
            <a:r>
              <a:rPr lang="fr-FR" sz="1600" dirty="0">
                <a:solidFill>
                  <a:schemeClr val="bg1"/>
                </a:solidFill>
              </a:rPr>
              <a:t> lobe amplitude</a:t>
            </a:r>
            <a:endParaRPr lang="en-US" sz="1600" dirty="0">
              <a:solidFill>
                <a:schemeClr val="bg1"/>
              </a:solidFill>
            </a:endParaRPr>
          </a:p>
        </p:txBody>
      </p:sp>
      <p:sp>
        <p:nvSpPr>
          <p:cNvPr id="69" name="ZoneTexte 68">
            <a:extLst>
              <a:ext uri="{FF2B5EF4-FFF2-40B4-BE49-F238E27FC236}">
                <a16:creationId xmlns:a16="http://schemas.microsoft.com/office/drawing/2014/main" id="{921BD065-6802-4B41-BCF8-ABDCD1895B38}"/>
              </a:ext>
            </a:extLst>
          </p:cNvPr>
          <p:cNvSpPr txBox="1"/>
          <p:nvPr/>
        </p:nvSpPr>
        <p:spPr>
          <a:xfrm>
            <a:off x="7263438" y="3612481"/>
            <a:ext cx="4527968" cy="246221"/>
          </a:xfrm>
          <a:prstGeom prst="rect">
            <a:avLst/>
          </a:prstGeom>
          <a:noFill/>
        </p:spPr>
        <p:txBody>
          <a:bodyPr wrap="square" lIns="0" tIns="0" rIns="0" bIns="0" rtlCol="0">
            <a:spAutoFit/>
          </a:bodyPr>
          <a:lstStyle/>
          <a:p>
            <a:r>
              <a:rPr lang="fr-FR" sz="1600" dirty="0">
                <a:solidFill>
                  <a:schemeClr val="bg1"/>
                </a:solidFill>
              </a:rPr>
              <a:t>A </a:t>
            </a:r>
            <a:r>
              <a:rPr lang="fr-FR" sz="1600" dirty="0" err="1">
                <a:solidFill>
                  <a:schemeClr val="bg1"/>
                </a:solidFill>
              </a:rPr>
              <a:t>Gaussian</a:t>
            </a:r>
            <a:r>
              <a:rPr lang="fr-FR" sz="1600" dirty="0">
                <a:solidFill>
                  <a:schemeClr val="bg1"/>
                </a:solidFill>
              </a:rPr>
              <a:t> distribution</a:t>
            </a:r>
            <a:endParaRPr lang="en-US" sz="1600" dirty="0">
              <a:solidFill>
                <a:schemeClr val="bg1"/>
              </a:solidFill>
            </a:endParaRPr>
          </a:p>
        </p:txBody>
      </p:sp>
      <p:sp>
        <p:nvSpPr>
          <p:cNvPr id="70" name="ZoneTexte 69">
            <a:extLst>
              <a:ext uri="{FF2B5EF4-FFF2-40B4-BE49-F238E27FC236}">
                <a16:creationId xmlns:a16="http://schemas.microsoft.com/office/drawing/2014/main" id="{B7C2A991-9BAC-4689-B4CF-BAB5C4C18B63}"/>
              </a:ext>
            </a:extLst>
          </p:cNvPr>
          <p:cNvSpPr txBox="1"/>
          <p:nvPr/>
        </p:nvSpPr>
        <p:spPr>
          <a:xfrm>
            <a:off x="7263438" y="4139748"/>
            <a:ext cx="4527968" cy="246221"/>
          </a:xfrm>
          <a:prstGeom prst="rect">
            <a:avLst/>
          </a:prstGeom>
          <a:noFill/>
        </p:spPr>
        <p:txBody>
          <a:bodyPr wrap="square" lIns="0" tIns="0" rIns="0" bIns="0" rtlCol="0">
            <a:spAutoFit/>
          </a:bodyPr>
          <a:lstStyle/>
          <a:p>
            <a:r>
              <a:rPr lang="fr-FR" sz="1600" dirty="0">
                <a:solidFill>
                  <a:schemeClr val="bg1"/>
                </a:solidFill>
              </a:rPr>
              <a:t>The phase </a:t>
            </a:r>
            <a:r>
              <a:rPr lang="fr-FR" sz="1600" dirty="0" err="1">
                <a:solidFill>
                  <a:schemeClr val="bg1"/>
                </a:solidFill>
              </a:rPr>
              <a:t>is</a:t>
            </a:r>
            <a:r>
              <a:rPr lang="fr-FR" sz="1600" dirty="0">
                <a:solidFill>
                  <a:schemeClr val="bg1"/>
                </a:solidFill>
              </a:rPr>
              <a:t> </a:t>
            </a:r>
            <a:r>
              <a:rPr lang="fr-FR" sz="1600" dirty="0" err="1">
                <a:solidFill>
                  <a:schemeClr val="bg1"/>
                </a:solidFill>
              </a:rPr>
              <a:t>always</a:t>
            </a:r>
            <a:r>
              <a:rPr lang="fr-FR" sz="1600" dirty="0">
                <a:solidFill>
                  <a:schemeClr val="bg1"/>
                </a:solidFill>
              </a:rPr>
              <a:t> 0</a:t>
            </a:r>
            <a:endParaRPr lang="en-US" sz="1600" dirty="0">
              <a:solidFill>
                <a:schemeClr val="bg1"/>
              </a:solidFill>
            </a:endParaRPr>
          </a:p>
        </p:txBody>
      </p:sp>
      <p:sp>
        <p:nvSpPr>
          <p:cNvPr id="71" name="ZoneTexte 70">
            <a:extLst>
              <a:ext uri="{FF2B5EF4-FFF2-40B4-BE49-F238E27FC236}">
                <a16:creationId xmlns:a16="http://schemas.microsoft.com/office/drawing/2014/main" id="{13BFE929-2EB0-4B65-BD09-3717C2B6D3A6}"/>
              </a:ext>
            </a:extLst>
          </p:cNvPr>
          <p:cNvSpPr txBox="1"/>
          <p:nvPr/>
        </p:nvSpPr>
        <p:spPr>
          <a:xfrm>
            <a:off x="7263438" y="4683366"/>
            <a:ext cx="4527968" cy="246221"/>
          </a:xfrm>
          <a:prstGeom prst="rect">
            <a:avLst/>
          </a:prstGeom>
          <a:noFill/>
        </p:spPr>
        <p:txBody>
          <a:bodyPr wrap="square" lIns="0" tIns="0" rIns="0" bIns="0" rtlCol="0">
            <a:spAutoFit/>
          </a:bodyPr>
          <a:lstStyle/>
          <a:p>
            <a:r>
              <a:rPr lang="fr-FR" sz="1600" dirty="0">
                <a:solidFill>
                  <a:schemeClr val="bg1"/>
                </a:solidFill>
              </a:rPr>
              <a:t>The </a:t>
            </a:r>
            <a:r>
              <a:rPr lang="fr-FR" sz="1600" dirty="0" err="1">
                <a:solidFill>
                  <a:schemeClr val="bg1"/>
                </a:solidFill>
              </a:rPr>
              <a:t>zero</a:t>
            </a:r>
            <a:r>
              <a:rPr lang="fr-FR" sz="1600" dirty="0">
                <a:solidFill>
                  <a:schemeClr val="bg1"/>
                </a:solidFill>
              </a:rPr>
              <a:t> </a:t>
            </a:r>
            <a:r>
              <a:rPr lang="fr-FR" sz="1600" dirty="0" err="1">
                <a:solidFill>
                  <a:schemeClr val="bg1"/>
                </a:solidFill>
              </a:rPr>
              <a:t>is</a:t>
            </a:r>
            <a:r>
              <a:rPr lang="fr-FR" sz="1600" dirty="0">
                <a:solidFill>
                  <a:schemeClr val="bg1"/>
                </a:solidFill>
              </a:rPr>
              <a:t> at the </a:t>
            </a:r>
            <a:r>
              <a:rPr lang="fr-FR" sz="1600" dirty="0" err="1">
                <a:solidFill>
                  <a:schemeClr val="bg1"/>
                </a:solidFill>
              </a:rPr>
              <a:t>infinity</a:t>
            </a:r>
            <a:endParaRPr lang="en-US" sz="1600" dirty="0">
              <a:solidFill>
                <a:schemeClr val="bg1"/>
              </a:solidFill>
            </a:endParaRPr>
          </a:p>
        </p:txBody>
      </p:sp>
      <p:sp>
        <p:nvSpPr>
          <p:cNvPr id="72" name="ZoneTexte 71">
            <a:extLst>
              <a:ext uri="{FF2B5EF4-FFF2-40B4-BE49-F238E27FC236}">
                <a16:creationId xmlns:a16="http://schemas.microsoft.com/office/drawing/2014/main" id="{4C053865-755A-4F69-AFBA-CF845B729055}"/>
              </a:ext>
            </a:extLst>
          </p:cNvPr>
          <p:cNvSpPr txBox="1"/>
          <p:nvPr/>
        </p:nvSpPr>
        <p:spPr>
          <a:xfrm>
            <a:off x="7263438" y="5765361"/>
            <a:ext cx="4527968" cy="492443"/>
          </a:xfrm>
          <a:prstGeom prst="rect">
            <a:avLst/>
          </a:prstGeom>
          <a:noFill/>
        </p:spPr>
        <p:txBody>
          <a:bodyPr wrap="square" lIns="0" tIns="0" rIns="0" bIns="0" rtlCol="0">
            <a:spAutoFit/>
          </a:bodyPr>
          <a:lstStyle/>
          <a:p>
            <a:r>
              <a:rPr lang="fr-FR" sz="1600" dirty="0">
                <a:solidFill>
                  <a:schemeClr val="bg1"/>
                </a:solidFill>
              </a:rPr>
              <a:t>B ≈ 39m</a:t>
            </a:r>
          </a:p>
          <a:p>
            <a:r>
              <a:rPr lang="fr-FR" sz="1600" dirty="0" err="1">
                <a:solidFill>
                  <a:schemeClr val="bg1"/>
                </a:solidFill>
              </a:rPr>
              <a:t>Aplitude</a:t>
            </a:r>
            <a:r>
              <a:rPr lang="fr-FR" sz="1600" dirty="0">
                <a:solidFill>
                  <a:schemeClr val="bg1"/>
                </a:solidFill>
              </a:rPr>
              <a:t> ≈ 0.4</a:t>
            </a:r>
            <a:endParaRPr lang="en-US" sz="1600" dirty="0">
              <a:solidFill>
                <a:schemeClr val="bg1"/>
              </a:solidFill>
            </a:endParaRPr>
          </a:p>
        </p:txBody>
      </p:sp>
    </p:spTree>
    <p:extLst>
      <p:ext uri="{BB962C8B-B14F-4D97-AF65-F5344CB8AC3E}">
        <p14:creationId xmlns:p14="http://schemas.microsoft.com/office/powerpoint/2010/main" val="33132693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BB705CFB-3DBB-4E12-9E75-E1031F73BC89}"/>
              </a:ext>
            </a:extLst>
          </p:cNvPr>
          <p:cNvPicPr>
            <a:picLocks noChangeAspect="1"/>
          </p:cNvPicPr>
          <p:nvPr/>
        </p:nvPicPr>
        <p:blipFill>
          <a:blip r:embed="rId2"/>
          <a:stretch>
            <a:fillRect/>
          </a:stretch>
        </p:blipFill>
        <p:spPr>
          <a:xfrm>
            <a:off x="129599" y="413377"/>
            <a:ext cx="5966402" cy="6260466"/>
          </a:xfrm>
          <a:prstGeom prst="rect">
            <a:avLst/>
          </a:prstGeom>
        </p:spPr>
      </p:pic>
      <p:sp>
        <p:nvSpPr>
          <p:cNvPr id="11" name="ZoneTexte 10">
            <a:extLst>
              <a:ext uri="{FF2B5EF4-FFF2-40B4-BE49-F238E27FC236}">
                <a16:creationId xmlns:a16="http://schemas.microsoft.com/office/drawing/2014/main" id="{643551BB-79BB-4096-A3E3-8003433875CA}"/>
              </a:ext>
            </a:extLst>
          </p:cNvPr>
          <p:cNvSpPr txBox="1"/>
          <p:nvPr/>
        </p:nvSpPr>
        <p:spPr>
          <a:xfrm>
            <a:off x="0" y="0"/>
            <a:ext cx="4249881" cy="338554"/>
          </a:xfrm>
          <a:prstGeom prst="rect">
            <a:avLst/>
          </a:prstGeom>
          <a:noFill/>
        </p:spPr>
        <p:txBody>
          <a:bodyPr wrap="none" rtlCol="0">
            <a:spAutoFit/>
          </a:bodyPr>
          <a:lstStyle/>
          <a:p>
            <a:r>
              <a:rPr lang="fr-FR" sz="1600" dirty="0">
                <a:solidFill>
                  <a:srgbClr val="009A00"/>
                </a:solidFill>
                <a:latin typeface="Minecraft" panose="02000603000000000000" pitchFamily="2" charset="0"/>
                <a:ea typeface="Minecraft" panose="02000603000000000000" pitchFamily="2" charset="0"/>
              </a:rPr>
              <a:t>The 10th VLTI </a:t>
            </a:r>
            <a:r>
              <a:rPr lang="fr-FR" sz="1600" dirty="0" err="1">
                <a:solidFill>
                  <a:srgbClr val="009A00"/>
                </a:solidFill>
                <a:latin typeface="Minecraft" panose="02000603000000000000" pitchFamily="2" charset="0"/>
                <a:ea typeface="Minecraft" panose="02000603000000000000" pitchFamily="2" charset="0"/>
              </a:rPr>
              <a:t>School</a:t>
            </a:r>
            <a:r>
              <a:rPr lang="fr-FR" sz="1600" dirty="0">
                <a:solidFill>
                  <a:srgbClr val="009A00"/>
                </a:solidFill>
                <a:latin typeface="Minecraft" panose="02000603000000000000" pitchFamily="2" charset="0"/>
                <a:ea typeface="Minecraft" panose="02000603000000000000" pitchFamily="2" charset="0"/>
              </a:rPr>
              <a:t> of </a:t>
            </a:r>
            <a:r>
              <a:rPr lang="fr-FR" sz="1600" dirty="0" err="1">
                <a:solidFill>
                  <a:srgbClr val="009A00"/>
                </a:solidFill>
                <a:latin typeface="Minecraft" panose="02000603000000000000" pitchFamily="2" charset="0"/>
                <a:ea typeface="Minecraft" panose="02000603000000000000" pitchFamily="2" charset="0"/>
              </a:rPr>
              <a:t>Interferometry</a:t>
            </a:r>
            <a:r>
              <a:rPr lang="fr-FR" sz="1600" dirty="0">
                <a:solidFill>
                  <a:srgbClr val="009A00"/>
                </a:solidFill>
                <a:latin typeface="Minecraft" panose="02000603000000000000" pitchFamily="2" charset="0"/>
                <a:ea typeface="Minecraft" panose="02000603000000000000" pitchFamily="2" charset="0"/>
              </a:rPr>
              <a:t> </a:t>
            </a:r>
          </a:p>
        </p:txBody>
      </p:sp>
      <p:sp>
        <p:nvSpPr>
          <p:cNvPr id="2" name="Rectangle 1">
            <a:extLst>
              <a:ext uri="{FF2B5EF4-FFF2-40B4-BE49-F238E27FC236}">
                <a16:creationId xmlns:a16="http://schemas.microsoft.com/office/drawing/2014/main" id="{D5FAEEE7-4E1D-4EBB-A5EC-73E9F214D932}"/>
              </a:ext>
            </a:extLst>
          </p:cNvPr>
          <p:cNvSpPr/>
          <p:nvPr/>
        </p:nvSpPr>
        <p:spPr>
          <a:xfrm>
            <a:off x="4942114" y="0"/>
            <a:ext cx="7249886" cy="369332"/>
          </a:xfrm>
          <a:prstGeom prst="rect">
            <a:avLst/>
          </a:prstGeom>
        </p:spPr>
        <p:txBody>
          <a:bodyPr wrap="square">
            <a:spAutoFit/>
          </a:bodyPr>
          <a:lstStyle/>
          <a:p>
            <a:pPr algn="r"/>
            <a:r>
              <a:rPr lang="fr-FR" dirty="0">
                <a:solidFill>
                  <a:srgbClr val="009A00"/>
                </a:solidFill>
                <a:latin typeface="Minecraft" panose="02000603000000000000" pitchFamily="2" charset="0"/>
                <a:ea typeface="Minecraft" panose="02000603000000000000" pitchFamily="2" charset="0"/>
              </a:rPr>
              <a:t>Practice session I: </a:t>
            </a:r>
            <a:r>
              <a:rPr lang="fr-FR" dirty="0" err="1">
                <a:solidFill>
                  <a:srgbClr val="009A00"/>
                </a:solidFill>
                <a:latin typeface="Minecraft" panose="02000603000000000000" pitchFamily="2" charset="0"/>
                <a:ea typeface="Minecraft" panose="02000603000000000000" pitchFamily="2" charset="0"/>
              </a:rPr>
              <a:t>Interferometry</a:t>
            </a:r>
            <a:r>
              <a:rPr lang="fr-FR" dirty="0">
                <a:solidFill>
                  <a:srgbClr val="009A00"/>
                </a:solidFill>
                <a:latin typeface="Minecraft" panose="02000603000000000000" pitchFamily="2" charset="0"/>
                <a:ea typeface="Minecraft" panose="02000603000000000000" pitchFamily="2" charset="0"/>
              </a:rPr>
              <a:t> basics </a:t>
            </a:r>
            <a:r>
              <a:rPr lang="fr-FR" dirty="0" err="1">
                <a:solidFill>
                  <a:srgbClr val="009A00"/>
                </a:solidFill>
                <a:latin typeface="Minecraft" panose="02000603000000000000" pitchFamily="2" charset="0"/>
                <a:ea typeface="Minecraft" panose="02000603000000000000" pitchFamily="2" charset="0"/>
              </a:rPr>
              <a:t>with</a:t>
            </a:r>
            <a:r>
              <a:rPr lang="fr-FR" dirty="0">
                <a:solidFill>
                  <a:srgbClr val="009A00"/>
                </a:solidFill>
                <a:latin typeface="Minecraft" panose="02000603000000000000" pitchFamily="2" charset="0"/>
                <a:ea typeface="Minecraft" panose="02000603000000000000" pitchFamily="2" charset="0"/>
              </a:rPr>
              <a:t> ASPRO</a:t>
            </a:r>
            <a:endParaRPr lang="en-US" sz="3600" dirty="0">
              <a:solidFill>
                <a:srgbClr val="009A00"/>
              </a:solidFill>
              <a:latin typeface="Minecraft" panose="02000603000000000000" pitchFamily="2" charset="0"/>
              <a:ea typeface="Minecraft" panose="02000603000000000000" pitchFamily="2" charset="0"/>
            </a:endParaRPr>
          </a:p>
        </p:txBody>
      </p:sp>
      <p:sp>
        <p:nvSpPr>
          <p:cNvPr id="5" name="ZoneTexte 4">
            <a:extLst>
              <a:ext uri="{FF2B5EF4-FFF2-40B4-BE49-F238E27FC236}">
                <a16:creationId xmlns:a16="http://schemas.microsoft.com/office/drawing/2014/main" id="{FD2BF290-11FE-4976-AF01-29C2018604D2}"/>
              </a:ext>
            </a:extLst>
          </p:cNvPr>
          <p:cNvSpPr txBox="1"/>
          <p:nvPr/>
        </p:nvSpPr>
        <p:spPr>
          <a:xfrm rot="784619">
            <a:off x="10629141" y="138499"/>
            <a:ext cx="1659429" cy="400110"/>
          </a:xfrm>
          <a:prstGeom prst="rect">
            <a:avLst/>
          </a:prstGeom>
          <a:noFill/>
        </p:spPr>
        <p:txBody>
          <a:bodyPr wrap="none" rtlCol="0">
            <a:spAutoFit/>
          </a:bodyPr>
          <a:lstStyle/>
          <a:p>
            <a:r>
              <a:rPr lang="fr-FR" sz="2000" dirty="0">
                <a:solidFill>
                  <a:srgbClr val="FF0000"/>
                </a:solidFill>
                <a:latin typeface="Minecraft" panose="02000603000000000000" pitchFamily="2" charset="0"/>
                <a:ea typeface="Minecraft" panose="02000603000000000000" pitchFamily="2" charset="0"/>
              </a:rPr>
              <a:t>Corrections</a:t>
            </a:r>
            <a:endParaRPr lang="en-US" sz="800" dirty="0">
              <a:solidFill>
                <a:srgbClr val="FF0000"/>
              </a:solidFill>
              <a:latin typeface="Minecraft" panose="02000603000000000000" pitchFamily="2" charset="0"/>
              <a:ea typeface="Minecraft" panose="02000603000000000000" pitchFamily="2" charset="0"/>
            </a:endParaRPr>
          </a:p>
        </p:txBody>
      </p:sp>
      <p:sp>
        <p:nvSpPr>
          <p:cNvPr id="13" name="Rectangle 12">
            <a:extLst>
              <a:ext uri="{FF2B5EF4-FFF2-40B4-BE49-F238E27FC236}">
                <a16:creationId xmlns:a16="http://schemas.microsoft.com/office/drawing/2014/main" id="{D5431577-85BE-4D38-A394-C80C120B876D}"/>
              </a:ext>
            </a:extLst>
          </p:cNvPr>
          <p:cNvSpPr/>
          <p:nvPr/>
        </p:nvSpPr>
        <p:spPr>
          <a:xfrm>
            <a:off x="7161741" y="614973"/>
            <a:ext cx="4629665" cy="739329"/>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5BCFC27D-DDB8-4A3A-B872-0C33A8E62A2B}"/>
              </a:ext>
            </a:extLst>
          </p:cNvPr>
          <p:cNvSpPr/>
          <p:nvPr/>
        </p:nvSpPr>
        <p:spPr>
          <a:xfrm>
            <a:off x="129599" y="1230867"/>
            <a:ext cx="4394275" cy="275121"/>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Connecteur droit 14">
            <a:extLst>
              <a:ext uri="{FF2B5EF4-FFF2-40B4-BE49-F238E27FC236}">
                <a16:creationId xmlns:a16="http://schemas.microsoft.com/office/drawing/2014/main" id="{0A0F3563-995B-4CFB-B93A-C7162EB10E9E}"/>
              </a:ext>
            </a:extLst>
          </p:cNvPr>
          <p:cNvCxnSpPr>
            <a:cxnSpLocks/>
            <a:stCxn id="14" idx="3"/>
            <a:endCxn id="13" idx="1"/>
          </p:cNvCxnSpPr>
          <p:nvPr/>
        </p:nvCxnSpPr>
        <p:spPr>
          <a:xfrm flipV="1">
            <a:off x="4523874" y="984638"/>
            <a:ext cx="2637867" cy="38379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9" name="ZoneTexte 18">
            <a:extLst>
              <a:ext uri="{FF2B5EF4-FFF2-40B4-BE49-F238E27FC236}">
                <a16:creationId xmlns:a16="http://schemas.microsoft.com/office/drawing/2014/main" id="{F6793BD1-EE40-4761-8573-1F78FB9686CE}"/>
              </a:ext>
            </a:extLst>
          </p:cNvPr>
          <p:cNvSpPr txBox="1"/>
          <p:nvPr/>
        </p:nvSpPr>
        <p:spPr>
          <a:xfrm>
            <a:off x="7263439" y="688586"/>
            <a:ext cx="4527968" cy="492443"/>
          </a:xfrm>
          <a:prstGeom prst="rect">
            <a:avLst/>
          </a:prstGeom>
          <a:noFill/>
        </p:spPr>
        <p:txBody>
          <a:bodyPr wrap="square" lIns="0" tIns="0" rIns="0" bIns="0" rtlCol="0">
            <a:spAutoFit/>
          </a:bodyPr>
          <a:lstStyle/>
          <a:p>
            <a:r>
              <a:rPr lang="fr-FR" sz="1600" dirty="0" err="1">
                <a:solidFill>
                  <a:schemeClr val="bg1"/>
                </a:solidFill>
              </a:rPr>
              <a:t>From</a:t>
            </a:r>
            <a:r>
              <a:rPr lang="fr-FR" sz="1600" dirty="0">
                <a:solidFill>
                  <a:schemeClr val="bg1"/>
                </a:solidFill>
              </a:rPr>
              <a:t> the </a:t>
            </a:r>
            <a:r>
              <a:rPr lang="fr-FR" sz="1600" dirty="0" err="1">
                <a:solidFill>
                  <a:schemeClr val="bg1"/>
                </a:solidFill>
              </a:rPr>
              <a:t>sharpest</a:t>
            </a:r>
            <a:r>
              <a:rPr lang="fr-FR" sz="1600" dirty="0">
                <a:solidFill>
                  <a:schemeClr val="bg1"/>
                </a:solidFill>
              </a:rPr>
              <a:t> to the </a:t>
            </a:r>
            <a:r>
              <a:rPr lang="fr-FR" sz="1600" dirty="0" err="1">
                <a:solidFill>
                  <a:schemeClr val="bg1"/>
                </a:solidFill>
              </a:rPr>
              <a:t>smoothest</a:t>
            </a:r>
            <a:r>
              <a:rPr lang="fr-FR" sz="1600" dirty="0">
                <a:solidFill>
                  <a:schemeClr val="bg1"/>
                </a:solidFill>
              </a:rPr>
              <a:t>:</a:t>
            </a:r>
          </a:p>
          <a:p>
            <a:r>
              <a:rPr lang="fr-FR" sz="1600" dirty="0">
                <a:solidFill>
                  <a:schemeClr val="bg1"/>
                </a:solidFill>
              </a:rPr>
              <a:t>Ring, Uniform </a:t>
            </a:r>
            <a:r>
              <a:rPr lang="fr-FR" sz="1600" dirty="0" err="1">
                <a:solidFill>
                  <a:schemeClr val="bg1"/>
                </a:solidFill>
              </a:rPr>
              <a:t>disk</a:t>
            </a:r>
            <a:r>
              <a:rPr lang="fr-FR" sz="1600" dirty="0">
                <a:solidFill>
                  <a:schemeClr val="bg1"/>
                </a:solidFill>
              </a:rPr>
              <a:t>, </a:t>
            </a:r>
            <a:r>
              <a:rPr lang="fr-FR" sz="1600" dirty="0" err="1">
                <a:solidFill>
                  <a:schemeClr val="bg1"/>
                </a:solidFill>
              </a:rPr>
              <a:t>Limb-Darkened</a:t>
            </a:r>
            <a:r>
              <a:rPr lang="fr-FR" sz="1600" dirty="0">
                <a:solidFill>
                  <a:schemeClr val="bg1"/>
                </a:solidFill>
              </a:rPr>
              <a:t> </a:t>
            </a:r>
            <a:r>
              <a:rPr lang="fr-FR" sz="1600" dirty="0" err="1">
                <a:solidFill>
                  <a:schemeClr val="bg1"/>
                </a:solidFill>
              </a:rPr>
              <a:t>disk</a:t>
            </a:r>
            <a:r>
              <a:rPr lang="fr-FR" sz="1600" dirty="0">
                <a:solidFill>
                  <a:schemeClr val="bg1"/>
                </a:solidFill>
              </a:rPr>
              <a:t>, </a:t>
            </a:r>
            <a:r>
              <a:rPr lang="fr-FR" sz="1600" dirty="0" err="1">
                <a:solidFill>
                  <a:schemeClr val="bg1"/>
                </a:solidFill>
              </a:rPr>
              <a:t>Gaussian</a:t>
            </a:r>
            <a:endParaRPr lang="en-US" sz="1600" dirty="0">
              <a:solidFill>
                <a:schemeClr val="bg1"/>
              </a:solidFill>
            </a:endParaRPr>
          </a:p>
        </p:txBody>
      </p:sp>
      <p:sp>
        <p:nvSpPr>
          <p:cNvPr id="20" name="Rectangle 19">
            <a:extLst>
              <a:ext uri="{FF2B5EF4-FFF2-40B4-BE49-F238E27FC236}">
                <a16:creationId xmlns:a16="http://schemas.microsoft.com/office/drawing/2014/main" id="{583D21EB-751D-4198-82E1-E2EE4EE2473C}"/>
              </a:ext>
            </a:extLst>
          </p:cNvPr>
          <p:cNvSpPr/>
          <p:nvPr/>
        </p:nvSpPr>
        <p:spPr>
          <a:xfrm>
            <a:off x="129599" y="1512403"/>
            <a:ext cx="5966401" cy="275121"/>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DFF5B243-1810-445C-82DF-C46823BFD27E}"/>
              </a:ext>
            </a:extLst>
          </p:cNvPr>
          <p:cNvSpPr/>
          <p:nvPr/>
        </p:nvSpPr>
        <p:spPr>
          <a:xfrm>
            <a:off x="129599" y="2413662"/>
            <a:ext cx="5966401" cy="419095"/>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505AEB3D-F292-49EF-BC22-161322D4C2B9}"/>
              </a:ext>
            </a:extLst>
          </p:cNvPr>
          <p:cNvSpPr/>
          <p:nvPr/>
        </p:nvSpPr>
        <p:spPr>
          <a:xfrm>
            <a:off x="129600" y="3078922"/>
            <a:ext cx="2360938" cy="263670"/>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D013304F-4DC7-4B01-9142-BC84F6FE8A16}"/>
              </a:ext>
            </a:extLst>
          </p:cNvPr>
          <p:cNvSpPr/>
          <p:nvPr/>
        </p:nvSpPr>
        <p:spPr>
          <a:xfrm>
            <a:off x="129599" y="3570711"/>
            <a:ext cx="5814001" cy="403736"/>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9F3D477D-8746-491B-B32E-DD6E6CABA055}"/>
              </a:ext>
            </a:extLst>
          </p:cNvPr>
          <p:cNvSpPr/>
          <p:nvPr/>
        </p:nvSpPr>
        <p:spPr>
          <a:xfrm>
            <a:off x="129598" y="4341290"/>
            <a:ext cx="5116169" cy="275122"/>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35837288-F631-4880-9B70-D622EFFEF53D}"/>
              </a:ext>
            </a:extLst>
          </p:cNvPr>
          <p:cNvSpPr/>
          <p:nvPr/>
        </p:nvSpPr>
        <p:spPr>
          <a:xfrm>
            <a:off x="129598" y="5934535"/>
            <a:ext cx="4514591" cy="243360"/>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87EB27C6-9176-4E4A-8DBB-49AB080E71E4}"/>
              </a:ext>
            </a:extLst>
          </p:cNvPr>
          <p:cNvSpPr/>
          <p:nvPr/>
        </p:nvSpPr>
        <p:spPr>
          <a:xfrm>
            <a:off x="7161741" y="1516306"/>
            <a:ext cx="4629665" cy="632254"/>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Connecteur droit 26">
            <a:extLst>
              <a:ext uri="{FF2B5EF4-FFF2-40B4-BE49-F238E27FC236}">
                <a16:creationId xmlns:a16="http://schemas.microsoft.com/office/drawing/2014/main" id="{A35A166C-1A33-43EC-A6ED-EB62E25447CA}"/>
              </a:ext>
            </a:extLst>
          </p:cNvPr>
          <p:cNvCxnSpPr>
            <a:cxnSpLocks/>
            <a:stCxn id="20" idx="3"/>
            <a:endCxn id="26" idx="1"/>
          </p:cNvCxnSpPr>
          <p:nvPr/>
        </p:nvCxnSpPr>
        <p:spPr>
          <a:xfrm>
            <a:off x="6096000" y="1649964"/>
            <a:ext cx="1065741" cy="182469"/>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F78E3EA7-C3B5-43E9-A28E-4DD1BB3D3BDA}"/>
              </a:ext>
            </a:extLst>
          </p:cNvPr>
          <p:cNvSpPr/>
          <p:nvPr/>
        </p:nvSpPr>
        <p:spPr>
          <a:xfrm>
            <a:off x="7166484" y="2358334"/>
            <a:ext cx="4629665" cy="663270"/>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Connecteur droit 28">
            <a:extLst>
              <a:ext uri="{FF2B5EF4-FFF2-40B4-BE49-F238E27FC236}">
                <a16:creationId xmlns:a16="http://schemas.microsoft.com/office/drawing/2014/main" id="{321D4074-B5EA-47C0-8274-9D8F6585CC9C}"/>
              </a:ext>
            </a:extLst>
          </p:cNvPr>
          <p:cNvCxnSpPr>
            <a:cxnSpLocks/>
            <a:stCxn id="21" idx="3"/>
            <a:endCxn id="28" idx="1"/>
          </p:cNvCxnSpPr>
          <p:nvPr/>
        </p:nvCxnSpPr>
        <p:spPr>
          <a:xfrm>
            <a:off x="6096000" y="2623210"/>
            <a:ext cx="1070484" cy="66759"/>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0" name="Rectangle 29">
            <a:extLst>
              <a:ext uri="{FF2B5EF4-FFF2-40B4-BE49-F238E27FC236}">
                <a16:creationId xmlns:a16="http://schemas.microsoft.com/office/drawing/2014/main" id="{D07CE182-86DC-4026-BFDC-65F766BA678A}"/>
              </a:ext>
            </a:extLst>
          </p:cNvPr>
          <p:cNvSpPr/>
          <p:nvPr/>
        </p:nvSpPr>
        <p:spPr>
          <a:xfrm>
            <a:off x="7188397" y="3158915"/>
            <a:ext cx="4629665" cy="663269"/>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Connecteur droit 30">
            <a:extLst>
              <a:ext uri="{FF2B5EF4-FFF2-40B4-BE49-F238E27FC236}">
                <a16:creationId xmlns:a16="http://schemas.microsoft.com/office/drawing/2014/main" id="{34BD1C30-1A1D-458A-8072-B2841B13BD87}"/>
              </a:ext>
            </a:extLst>
          </p:cNvPr>
          <p:cNvCxnSpPr>
            <a:cxnSpLocks/>
            <a:stCxn id="22" idx="3"/>
            <a:endCxn id="30" idx="1"/>
          </p:cNvCxnSpPr>
          <p:nvPr/>
        </p:nvCxnSpPr>
        <p:spPr>
          <a:xfrm>
            <a:off x="2490538" y="3210757"/>
            <a:ext cx="4697859" cy="279793"/>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1E88FD88-097A-4915-858A-A266D9145DB8}"/>
              </a:ext>
            </a:extLst>
          </p:cNvPr>
          <p:cNvSpPr/>
          <p:nvPr/>
        </p:nvSpPr>
        <p:spPr>
          <a:xfrm>
            <a:off x="7188397" y="4055358"/>
            <a:ext cx="4629665" cy="472946"/>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3" name="Connecteur droit 32">
            <a:extLst>
              <a:ext uri="{FF2B5EF4-FFF2-40B4-BE49-F238E27FC236}">
                <a16:creationId xmlns:a16="http://schemas.microsoft.com/office/drawing/2014/main" id="{D1AB52E5-37EB-4B86-BA8A-F25A01DB618D}"/>
              </a:ext>
            </a:extLst>
          </p:cNvPr>
          <p:cNvCxnSpPr>
            <a:cxnSpLocks/>
            <a:stCxn id="23" idx="3"/>
            <a:endCxn id="32" idx="1"/>
          </p:cNvCxnSpPr>
          <p:nvPr/>
        </p:nvCxnSpPr>
        <p:spPr>
          <a:xfrm>
            <a:off x="5943600" y="3772579"/>
            <a:ext cx="1244797" cy="51925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4" name="Rectangle 33">
            <a:extLst>
              <a:ext uri="{FF2B5EF4-FFF2-40B4-BE49-F238E27FC236}">
                <a16:creationId xmlns:a16="http://schemas.microsoft.com/office/drawing/2014/main" id="{22B376DA-9263-4F7D-8589-64B4BAE49905}"/>
              </a:ext>
            </a:extLst>
          </p:cNvPr>
          <p:cNvSpPr/>
          <p:nvPr/>
        </p:nvSpPr>
        <p:spPr>
          <a:xfrm>
            <a:off x="7217332" y="4742411"/>
            <a:ext cx="4578817" cy="1155050"/>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5" name="Connecteur droit 34">
            <a:extLst>
              <a:ext uri="{FF2B5EF4-FFF2-40B4-BE49-F238E27FC236}">
                <a16:creationId xmlns:a16="http://schemas.microsoft.com/office/drawing/2014/main" id="{8AF99432-3C93-43FE-8AC4-F98F0ACF47F7}"/>
              </a:ext>
            </a:extLst>
          </p:cNvPr>
          <p:cNvCxnSpPr>
            <a:cxnSpLocks/>
            <a:stCxn id="24" idx="3"/>
            <a:endCxn id="34" idx="1"/>
          </p:cNvCxnSpPr>
          <p:nvPr/>
        </p:nvCxnSpPr>
        <p:spPr>
          <a:xfrm>
            <a:off x="5245767" y="4478851"/>
            <a:ext cx="1971565" cy="841085"/>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575E6DF9-9CBA-4BD8-A6D7-4FC9754E26BC}"/>
              </a:ext>
            </a:extLst>
          </p:cNvPr>
          <p:cNvSpPr/>
          <p:nvPr/>
        </p:nvSpPr>
        <p:spPr>
          <a:xfrm>
            <a:off x="7217332" y="6036673"/>
            <a:ext cx="4569331" cy="637170"/>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7" name="Connecteur droit 36">
            <a:extLst>
              <a:ext uri="{FF2B5EF4-FFF2-40B4-BE49-F238E27FC236}">
                <a16:creationId xmlns:a16="http://schemas.microsoft.com/office/drawing/2014/main" id="{948F17EC-7A8D-4FE7-B8E8-775ADAFFD9CE}"/>
              </a:ext>
            </a:extLst>
          </p:cNvPr>
          <p:cNvCxnSpPr>
            <a:cxnSpLocks/>
            <a:stCxn id="25" idx="3"/>
            <a:endCxn id="36" idx="1"/>
          </p:cNvCxnSpPr>
          <p:nvPr/>
        </p:nvCxnSpPr>
        <p:spPr>
          <a:xfrm>
            <a:off x="4644189" y="6056215"/>
            <a:ext cx="2573143" cy="299043"/>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8" name="ZoneTexte 37">
            <a:extLst>
              <a:ext uri="{FF2B5EF4-FFF2-40B4-BE49-F238E27FC236}">
                <a16:creationId xmlns:a16="http://schemas.microsoft.com/office/drawing/2014/main" id="{950731D5-B45A-4741-980D-92EFC496BF0D}"/>
              </a:ext>
            </a:extLst>
          </p:cNvPr>
          <p:cNvSpPr txBox="1"/>
          <p:nvPr/>
        </p:nvSpPr>
        <p:spPr>
          <a:xfrm>
            <a:off x="7217332" y="1599600"/>
            <a:ext cx="4527968" cy="492443"/>
          </a:xfrm>
          <a:prstGeom prst="rect">
            <a:avLst/>
          </a:prstGeom>
          <a:noFill/>
        </p:spPr>
        <p:txBody>
          <a:bodyPr wrap="square" lIns="0" tIns="0" rIns="0" bIns="0" rtlCol="0">
            <a:spAutoFit/>
          </a:bodyPr>
          <a:lstStyle/>
          <a:p>
            <a:pPr algn="ctr"/>
            <a:r>
              <a:rPr lang="fr-FR" sz="1600" dirty="0" err="1">
                <a:solidFill>
                  <a:schemeClr val="bg1"/>
                </a:solidFill>
              </a:rPr>
              <a:t>Sharpness</a:t>
            </a:r>
            <a:r>
              <a:rPr lang="fr-FR" sz="1600" dirty="0">
                <a:solidFill>
                  <a:schemeClr val="bg1"/>
                </a:solidFill>
              </a:rPr>
              <a:t> in image </a:t>
            </a:r>
            <a:r>
              <a:rPr lang="fr-FR" sz="1600" dirty="0">
                <a:solidFill>
                  <a:schemeClr val="bg1"/>
                </a:solidFill>
                <a:sym typeface="Wingdings" panose="05000000000000000000" pitchFamily="2" charset="2"/>
              </a:rPr>
              <a:t></a:t>
            </a:r>
            <a:r>
              <a:rPr lang="fr-FR" sz="1600" dirty="0">
                <a:solidFill>
                  <a:schemeClr val="bg1"/>
                </a:solidFill>
              </a:rPr>
              <a:t> </a:t>
            </a:r>
            <a:r>
              <a:rPr lang="fr-FR" sz="1600" dirty="0" err="1">
                <a:solidFill>
                  <a:schemeClr val="bg1"/>
                </a:solidFill>
              </a:rPr>
              <a:t>higher</a:t>
            </a:r>
            <a:r>
              <a:rPr lang="fr-FR" sz="1600" dirty="0">
                <a:solidFill>
                  <a:schemeClr val="bg1"/>
                </a:solidFill>
              </a:rPr>
              <a:t> lobes in FT</a:t>
            </a:r>
          </a:p>
          <a:p>
            <a:pPr algn="ctr"/>
            <a:r>
              <a:rPr lang="fr-FR" sz="1600" dirty="0">
                <a:solidFill>
                  <a:schemeClr val="bg1"/>
                </a:solidFill>
              </a:rPr>
              <a:t>Ring = 0.4 UD = 0.13  LDD = 0.09 Gauss. = 0</a:t>
            </a:r>
            <a:endParaRPr lang="en-US" sz="1600" dirty="0">
              <a:solidFill>
                <a:schemeClr val="bg1"/>
              </a:solidFill>
            </a:endParaRPr>
          </a:p>
        </p:txBody>
      </p:sp>
      <p:sp>
        <p:nvSpPr>
          <p:cNvPr id="39" name="ZoneTexte 38">
            <a:extLst>
              <a:ext uri="{FF2B5EF4-FFF2-40B4-BE49-F238E27FC236}">
                <a16:creationId xmlns:a16="http://schemas.microsoft.com/office/drawing/2014/main" id="{1B86E650-FC86-4C93-BB71-540882F11536}"/>
              </a:ext>
            </a:extLst>
          </p:cNvPr>
          <p:cNvSpPr txBox="1"/>
          <p:nvPr/>
        </p:nvSpPr>
        <p:spPr>
          <a:xfrm>
            <a:off x="7309543" y="2464605"/>
            <a:ext cx="4527968" cy="492443"/>
          </a:xfrm>
          <a:prstGeom prst="rect">
            <a:avLst/>
          </a:prstGeom>
          <a:noFill/>
        </p:spPr>
        <p:txBody>
          <a:bodyPr wrap="square" lIns="0" tIns="0" rIns="0" bIns="0" rtlCol="0">
            <a:spAutoFit/>
          </a:bodyPr>
          <a:lstStyle/>
          <a:p>
            <a:pPr algn="ctr"/>
            <a:r>
              <a:rPr lang="fr-FR" sz="1600" dirty="0">
                <a:solidFill>
                  <a:schemeClr val="bg1"/>
                </a:solidFill>
              </a:rPr>
              <a:t>0.9 mas UD </a:t>
            </a:r>
            <a:r>
              <a:rPr lang="fr-FR" sz="1600" dirty="0">
                <a:solidFill>
                  <a:schemeClr val="bg1"/>
                </a:solidFill>
                <a:sym typeface="Wingdings" panose="05000000000000000000" pitchFamily="2" charset="2"/>
              </a:rPr>
              <a:t></a:t>
            </a:r>
            <a:r>
              <a:rPr lang="fr-FR" sz="1600" dirty="0">
                <a:solidFill>
                  <a:schemeClr val="bg1"/>
                </a:solidFill>
              </a:rPr>
              <a:t>V = 0.233</a:t>
            </a:r>
          </a:p>
          <a:p>
            <a:pPr algn="ctr"/>
            <a:r>
              <a:rPr lang="fr-FR" sz="1600" dirty="0">
                <a:solidFill>
                  <a:schemeClr val="bg1"/>
                </a:solidFill>
              </a:rPr>
              <a:t>0.5 mas </a:t>
            </a:r>
            <a:r>
              <a:rPr lang="fr-FR" sz="1600" dirty="0" err="1">
                <a:solidFill>
                  <a:schemeClr val="bg1"/>
                </a:solidFill>
              </a:rPr>
              <a:t>Gaussian</a:t>
            </a:r>
            <a:r>
              <a:rPr lang="fr-FR" sz="1600" dirty="0">
                <a:solidFill>
                  <a:schemeClr val="bg1"/>
                </a:solidFill>
              </a:rPr>
              <a:t> </a:t>
            </a:r>
            <a:r>
              <a:rPr lang="fr-FR" sz="1600" dirty="0">
                <a:solidFill>
                  <a:schemeClr val="bg1"/>
                </a:solidFill>
                <a:sym typeface="Wingdings" panose="05000000000000000000" pitchFamily="2" charset="2"/>
              </a:rPr>
              <a:t></a:t>
            </a:r>
            <a:r>
              <a:rPr lang="fr-FR" sz="1600" dirty="0">
                <a:solidFill>
                  <a:schemeClr val="bg1"/>
                </a:solidFill>
              </a:rPr>
              <a:t> V= 0.372 </a:t>
            </a:r>
            <a:endParaRPr lang="en-US" sz="1600" dirty="0">
              <a:solidFill>
                <a:schemeClr val="bg1"/>
              </a:solidFill>
            </a:endParaRPr>
          </a:p>
        </p:txBody>
      </p:sp>
      <p:sp>
        <p:nvSpPr>
          <p:cNvPr id="40" name="ZoneTexte 39">
            <a:extLst>
              <a:ext uri="{FF2B5EF4-FFF2-40B4-BE49-F238E27FC236}">
                <a16:creationId xmlns:a16="http://schemas.microsoft.com/office/drawing/2014/main" id="{2AA800AD-6EE3-45B7-999A-41B5AF5F250F}"/>
              </a:ext>
            </a:extLst>
          </p:cNvPr>
          <p:cNvSpPr txBox="1"/>
          <p:nvPr/>
        </p:nvSpPr>
        <p:spPr>
          <a:xfrm>
            <a:off x="7263438" y="3263375"/>
            <a:ext cx="4527968" cy="738664"/>
          </a:xfrm>
          <a:prstGeom prst="rect">
            <a:avLst/>
          </a:prstGeom>
          <a:noFill/>
        </p:spPr>
        <p:txBody>
          <a:bodyPr wrap="square" lIns="0" tIns="0" rIns="0" bIns="0" rtlCol="0">
            <a:spAutoFit/>
          </a:bodyPr>
          <a:lstStyle/>
          <a:p>
            <a:pPr algn="ctr"/>
            <a:r>
              <a:rPr lang="fr-FR" sz="1600" dirty="0">
                <a:solidFill>
                  <a:schemeClr val="bg1"/>
                </a:solidFill>
              </a:rPr>
              <a:t>0.9 mas UD </a:t>
            </a:r>
            <a:r>
              <a:rPr lang="fr-FR" sz="1600" dirty="0">
                <a:solidFill>
                  <a:schemeClr val="bg1"/>
                </a:solidFill>
                <a:sym typeface="Wingdings" panose="05000000000000000000" pitchFamily="2" charset="2"/>
              </a:rPr>
              <a:t></a:t>
            </a:r>
            <a:r>
              <a:rPr lang="fr-FR" sz="1600" dirty="0">
                <a:solidFill>
                  <a:schemeClr val="bg1"/>
                </a:solidFill>
              </a:rPr>
              <a:t>V = V=0.958</a:t>
            </a:r>
          </a:p>
          <a:p>
            <a:pPr algn="ctr"/>
            <a:r>
              <a:rPr lang="fr-FR" sz="1600" dirty="0">
                <a:solidFill>
                  <a:schemeClr val="bg1"/>
                </a:solidFill>
              </a:rPr>
              <a:t>0.5 mas </a:t>
            </a:r>
            <a:r>
              <a:rPr lang="fr-FR" sz="1600" dirty="0" err="1">
                <a:solidFill>
                  <a:schemeClr val="bg1"/>
                </a:solidFill>
              </a:rPr>
              <a:t>Gaussian</a:t>
            </a:r>
            <a:r>
              <a:rPr lang="fr-FR" sz="1600" dirty="0">
                <a:solidFill>
                  <a:schemeClr val="bg1"/>
                </a:solidFill>
              </a:rPr>
              <a:t> </a:t>
            </a:r>
            <a:r>
              <a:rPr lang="fr-FR" sz="1600" dirty="0">
                <a:solidFill>
                  <a:schemeClr val="bg1"/>
                </a:solidFill>
                <a:sym typeface="Wingdings" panose="05000000000000000000" pitchFamily="2" charset="2"/>
              </a:rPr>
              <a:t> </a:t>
            </a:r>
            <a:r>
              <a:rPr lang="fr-FR" sz="1600" dirty="0">
                <a:solidFill>
                  <a:schemeClr val="bg1"/>
                </a:solidFill>
              </a:rPr>
              <a:t>0.963</a:t>
            </a:r>
            <a:endParaRPr lang="en-US" sz="1600" dirty="0">
              <a:solidFill>
                <a:schemeClr val="bg1"/>
              </a:solidFill>
            </a:endParaRPr>
          </a:p>
          <a:p>
            <a:endParaRPr lang="en-US" sz="1600" dirty="0">
              <a:solidFill>
                <a:schemeClr val="bg1"/>
              </a:solidFill>
            </a:endParaRPr>
          </a:p>
        </p:txBody>
      </p:sp>
      <p:sp>
        <p:nvSpPr>
          <p:cNvPr id="41" name="ZoneTexte 40">
            <a:extLst>
              <a:ext uri="{FF2B5EF4-FFF2-40B4-BE49-F238E27FC236}">
                <a16:creationId xmlns:a16="http://schemas.microsoft.com/office/drawing/2014/main" id="{46E9E77D-7F4F-4D93-95A5-BFCD75EF8D73}"/>
              </a:ext>
            </a:extLst>
          </p:cNvPr>
          <p:cNvSpPr txBox="1"/>
          <p:nvPr/>
        </p:nvSpPr>
        <p:spPr>
          <a:xfrm>
            <a:off x="7290094" y="4142871"/>
            <a:ext cx="4527968" cy="246221"/>
          </a:xfrm>
          <a:prstGeom prst="rect">
            <a:avLst/>
          </a:prstGeom>
          <a:noFill/>
        </p:spPr>
        <p:txBody>
          <a:bodyPr wrap="square" lIns="0" tIns="0" rIns="0" bIns="0" rtlCol="0">
            <a:spAutoFit/>
          </a:bodyPr>
          <a:lstStyle/>
          <a:p>
            <a:r>
              <a:rPr lang="fr-FR" sz="1600" dirty="0" err="1">
                <a:solidFill>
                  <a:schemeClr val="bg1"/>
                </a:solidFill>
              </a:rPr>
              <a:t>Only</a:t>
            </a:r>
            <a:r>
              <a:rPr lang="fr-FR" sz="1600" dirty="0">
                <a:solidFill>
                  <a:schemeClr val="bg1"/>
                </a:solidFill>
              </a:rPr>
              <a:t> in B band as </a:t>
            </a:r>
            <a:r>
              <a:rPr lang="fr-FR" sz="1600" dirty="0" err="1">
                <a:solidFill>
                  <a:schemeClr val="bg1"/>
                </a:solidFill>
              </a:rPr>
              <a:t>visibility</a:t>
            </a:r>
            <a:r>
              <a:rPr lang="fr-FR" sz="1600" dirty="0">
                <a:solidFill>
                  <a:schemeClr val="bg1"/>
                </a:solidFill>
              </a:rPr>
              <a:t> are </a:t>
            </a:r>
            <a:r>
              <a:rPr lang="fr-FR" sz="1600" dirty="0" err="1">
                <a:solidFill>
                  <a:schemeClr val="bg1"/>
                </a:solidFill>
              </a:rPr>
              <a:t>too</a:t>
            </a:r>
            <a:r>
              <a:rPr lang="fr-FR" sz="1600" dirty="0">
                <a:solidFill>
                  <a:schemeClr val="bg1"/>
                </a:solidFill>
              </a:rPr>
              <a:t> </a:t>
            </a:r>
            <a:r>
              <a:rPr lang="fr-FR" sz="1600" dirty="0" err="1">
                <a:solidFill>
                  <a:schemeClr val="bg1"/>
                </a:solidFill>
              </a:rPr>
              <a:t>similar</a:t>
            </a:r>
            <a:r>
              <a:rPr lang="fr-FR" sz="1600" dirty="0">
                <a:solidFill>
                  <a:schemeClr val="bg1"/>
                </a:solidFill>
              </a:rPr>
              <a:t> in K band</a:t>
            </a:r>
            <a:endParaRPr lang="en-US" sz="1600" dirty="0">
              <a:solidFill>
                <a:schemeClr val="bg1"/>
              </a:solidFill>
            </a:endParaRPr>
          </a:p>
        </p:txBody>
      </p:sp>
      <p:sp>
        <p:nvSpPr>
          <p:cNvPr id="42" name="ZoneTexte 41">
            <a:extLst>
              <a:ext uri="{FF2B5EF4-FFF2-40B4-BE49-F238E27FC236}">
                <a16:creationId xmlns:a16="http://schemas.microsoft.com/office/drawing/2014/main" id="{3CFDFC3D-246A-4B51-B29B-0B2A0E8B7EBD}"/>
              </a:ext>
            </a:extLst>
          </p:cNvPr>
          <p:cNvSpPr txBox="1"/>
          <p:nvPr/>
        </p:nvSpPr>
        <p:spPr>
          <a:xfrm>
            <a:off x="7290094" y="4803320"/>
            <a:ext cx="4527968" cy="984885"/>
          </a:xfrm>
          <a:prstGeom prst="rect">
            <a:avLst/>
          </a:prstGeom>
          <a:noFill/>
        </p:spPr>
        <p:txBody>
          <a:bodyPr wrap="square" lIns="0" tIns="0" rIns="0" bIns="0" rtlCol="0">
            <a:spAutoFit/>
          </a:bodyPr>
          <a:lstStyle/>
          <a:p>
            <a:r>
              <a:rPr lang="fr-FR" sz="1600" dirty="0">
                <a:solidFill>
                  <a:schemeClr val="bg1"/>
                </a:solidFill>
              </a:rPr>
              <a:t>The </a:t>
            </a:r>
            <a:r>
              <a:rPr lang="fr-FR" sz="1600" dirty="0" err="1">
                <a:solidFill>
                  <a:schemeClr val="bg1"/>
                </a:solidFill>
              </a:rPr>
              <a:t>visiblity</a:t>
            </a:r>
            <a:r>
              <a:rPr lang="fr-FR" sz="1600" dirty="0">
                <a:solidFill>
                  <a:schemeClr val="bg1"/>
                </a:solidFill>
              </a:rPr>
              <a:t> are </a:t>
            </a:r>
            <a:r>
              <a:rPr lang="fr-FR" sz="1600" dirty="0" err="1">
                <a:solidFill>
                  <a:schemeClr val="bg1"/>
                </a:solidFill>
              </a:rPr>
              <a:t>very</a:t>
            </a:r>
            <a:r>
              <a:rPr lang="fr-FR" sz="1600" dirty="0">
                <a:solidFill>
                  <a:schemeClr val="bg1"/>
                </a:solidFill>
              </a:rPr>
              <a:t> </a:t>
            </a:r>
            <a:r>
              <a:rPr lang="fr-FR" sz="1600" dirty="0" err="1">
                <a:solidFill>
                  <a:schemeClr val="bg1"/>
                </a:solidFill>
              </a:rPr>
              <a:t>similar</a:t>
            </a:r>
            <a:r>
              <a:rPr lang="fr-FR" sz="1600" dirty="0">
                <a:solidFill>
                  <a:schemeClr val="bg1"/>
                </a:solidFill>
              </a:rPr>
              <a:t> at 100m (0.23)</a:t>
            </a:r>
          </a:p>
          <a:p>
            <a:r>
              <a:rPr lang="fr-FR" sz="1600" dirty="0" err="1">
                <a:solidFill>
                  <a:schemeClr val="bg1"/>
                </a:solidFill>
              </a:rPr>
              <a:t>Having</a:t>
            </a:r>
            <a:r>
              <a:rPr lang="fr-FR" sz="1600" dirty="0">
                <a:solidFill>
                  <a:schemeClr val="bg1"/>
                </a:solidFill>
              </a:rPr>
              <a:t> </a:t>
            </a:r>
            <a:r>
              <a:rPr lang="fr-FR" sz="1600" dirty="0" err="1">
                <a:solidFill>
                  <a:schemeClr val="bg1"/>
                </a:solidFill>
              </a:rPr>
              <a:t>measurements</a:t>
            </a:r>
            <a:r>
              <a:rPr lang="fr-FR" sz="1600" dirty="0">
                <a:solidFill>
                  <a:schemeClr val="bg1"/>
                </a:solidFill>
              </a:rPr>
              <a:t> at multiple </a:t>
            </a:r>
            <a:r>
              <a:rPr lang="fr-FR" sz="1600" dirty="0" err="1">
                <a:solidFill>
                  <a:schemeClr val="bg1"/>
                </a:solidFill>
              </a:rPr>
              <a:t>baselines</a:t>
            </a:r>
            <a:r>
              <a:rPr lang="fr-FR" sz="1600" dirty="0">
                <a:solidFill>
                  <a:schemeClr val="bg1"/>
                </a:solidFill>
              </a:rPr>
              <a:t> </a:t>
            </a:r>
            <a:r>
              <a:rPr lang="fr-FR" sz="1600" dirty="0" err="1">
                <a:solidFill>
                  <a:schemeClr val="bg1"/>
                </a:solidFill>
              </a:rPr>
              <a:t>length</a:t>
            </a:r>
            <a:r>
              <a:rPr lang="fr-FR" sz="1600" dirty="0">
                <a:solidFill>
                  <a:schemeClr val="bg1"/>
                </a:solidFill>
              </a:rPr>
              <a:t> can help </a:t>
            </a:r>
            <a:r>
              <a:rPr lang="fr-FR" sz="1600" dirty="0" err="1">
                <a:solidFill>
                  <a:schemeClr val="bg1"/>
                </a:solidFill>
              </a:rPr>
              <a:t>discriminate</a:t>
            </a:r>
            <a:r>
              <a:rPr lang="fr-FR" sz="1600" dirty="0">
                <a:solidFill>
                  <a:schemeClr val="bg1"/>
                </a:solidFill>
              </a:rPr>
              <a:t> </a:t>
            </a:r>
            <a:r>
              <a:rPr lang="fr-FR" sz="1600" dirty="0" err="1">
                <a:solidFill>
                  <a:schemeClr val="bg1"/>
                </a:solidFill>
              </a:rPr>
              <a:t>between</a:t>
            </a:r>
            <a:r>
              <a:rPr lang="fr-FR" sz="1600" dirty="0">
                <a:solidFill>
                  <a:schemeClr val="bg1"/>
                </a:solidFill>
              </a:rPr>
              <a:t> </a:t>
            </a:r>
            <a:r>
              <a:rPr lang="fr-FR" sz="1600" dirty="0" err="1">
                <a:solidFill>
                  <a:schemeClr val="bg1"/>
                </a:solidFill>
              </a:rPr>
              <a:t>these</a:t>
            </a:r>
            <a:r>
              <a:rPr lang="fr-FR" sz="1600" dirty="0">
                <a:solidFill>
                  <a:schemeClr val="bg1"/>
                </a:solidFill>
              </a:rPr>
              <a:t> </a:t>
            </a:r>
            <a:r>
              <a:rPr lang="fr-FR" sz="1600" dirty="0" err="1">
                <a:solidFill>
                  <a:schemeClr val="bg1"/>
                </a:solidFill>
              </a:rPr>
              <a:t>models</a:t>
            </a:r>
            <a:r>
              <a:rPr lang="fr-FR" sz="1600" dirty="0">
                <a:solidFill>
                  <a:schemeClr val="bg1"/>
                </a:solidFill>
              </a:rPr>
              <a:t> + longer </a:t>
            </a:r>
            <a:r>
              <a:rPr lang="fr-FR" sz="1600" dirty="0" err="1">
                <a:solidFill>
                  <a:schemeClr val="bg1"/>
                </a:solidFill>
              </a:rPr>
              <a:t>baselines</a:t>
            </a:r>
            <a:r>
              <a:rPr lang="fr-FR" sz="1600" dirty="0">
                <a:solidFill>
                  <a:schemeClr val="bg1"/>
                </a:solidFill>
              </a:rPr>
              <a:t> for 2</a:t>
            </a:r>
            <a:r>
              <a:rPr lang="fr-FR" sz="1600" baseline="30000" dirty="0">
                <a:solidFill>
                  <a:schemeClr val="bg1"/>
                </a:solidFill>
              </a:rPr>
              <a:t>nd</a:t>
            </a:r>
            <a:r>
              <a:rPr lang="fr-FR" sz="1600" dirty="0">
                <a:solidFill>
                  <a:schemeClr val="bg1"/>
                </a:solidFill>
              </a:rPr>
              <a:t> lobe </a:t>
            </a:r>
            <a:r>
              <a:rPr lang="fr-FR" sz="1600" dirty="0" err="1">
                <a:solidFill>
                  <a:schemeClr val="bg1"/>
                </a:solidFill>
              </a:rPr>
              <a:t>measurements</a:t>
            </a:r>
            <a:endParaRPr lang="en-US" sz="1600" dirty="0">
              <a:solidFill>
                <a:schemeClr val="bg1"/>
              </a:solidFill>
            </a:endParaRPr>
          </a:p>
        </p:txBody>
      </p:sp>
      <p:sp>
        <p:nvSpPr>
          <p:cNvPr id="84" name="ZoneTexte 83">
            <a:extLst>
              <a:ext uri="{FF2B5EF4-FFF2-40B4-BE49-F238E27FC236}">
                <a16:creationId xmlns:a16="http://schemas.microsoft.com/office/drawing/2014/main" id="{A6686DA9-A485-48EB-BF32-FCF559A0E979}"/>
              </a:ext>
            </a:extLst>
          </p:cNvPr>
          <p:cNvSpPr txBox="1"/>
          <p:nvPr/>
        </p:nvSpPr>
        <p:spPr>
          <a:xfrm>
            <a:off x="7309543" y="6111568"/>
            <a:ext cx="4527968" cy="738664"/>
          </a:xfrm>
          <a:prstGeom prst="rect">
            <a:avLst/>
          </a:prstGeom>
          <a:noFill/>
        </p:spPr>
        <p:txBody>
          <a:bodyPr wrap="square" lIns="0" tIns="0" rIns="0" bIns="0" rtlCol="0">
            <a:spAutoFit/>
          </a:bodyPr>
          <a:lstStyle/>
          <a:p>
            <a:r>
              <a:rPr lang="fr-FR" sz="1600" dirty="0">
                <a:solidFill>
                  <a:schemeClr val="bg1"/>
                </a:solidFill>
              </a:rPr>
              <a:t>FT(Point Source) : V = 1</a:t>
            </a:r>
          </a:p>
          <a:p>
            <a:r>
              <a:rPr lang="fr-FR" sz="1600" dirty="0">
                <a:solidFill>
                  <a:schemeClr val="bg1"/>
                </a:solidFill>
              </a:rPr>
              <a:t>FT(flat </a:t>
            </a:r>
            <a:r>
              <a:rPr lang="fr-FR" sz="1600" dirty="0" err="1">
                <a:solidFill>
                  <a:schemeClr val="bg1"/>
                </a:solidFill>
              </a:rPr>
              <a:t>field</a:t>
            </a:r>
            <a:r>
              <a:rPr lang="fr-FR" sz="1600" dirty="0">
                <a:solidFill>
                  <a:schemeClr val="bg1"/>
                </a:solidFill>
              </a:rPr>
              <a:t>) : V = 1 if (B=0) and V = 0 </a:t>
            </a:r>
            <a:r>
              <a:rPr lang="fr-FR" sz="1600" dirty="0" err="1">
                <a:solidFill>
                  <a:schemeClr val="bg1"/>
                </a:solidFill>
              </a:rPr>
              <a:t>otherwise</a:t>
            </a:r>
            <a:endParaRPr lang="fr-FR" sz="1600" dirty="0">
              <a:solidFill>
                <a:schemeClr val="bg1"/>
              </a:solidFill>
            </a:endParaRPr>
          </a:p>
          <a:p>
            <a:endParaRPr lang="en-US" sz="1600" dirty="0">
              <a:solidFill>
                <a:schemeClr val="bg1"/>
              </a:solidFill>
            </a:endParaRPr>
          </a:p>
        </p:txBody>
      </p:sp>
    </p:spTree>
    <p:extLst>
      <p:ext uri="{BB962C8B-B14F-4D97-AF65-F5344CB8AC3E}">
        <p14:creationId xmlns:p14="http://schemas.microsoft.com/office/powerpoint/2010/main" val="15193380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BC097F76-73E9-4ACB-896D-86188A03FEBB}"/>
              </a:ext>
            </a:extLst>
          </p:cNvPr>
          <p:cNvPicPr>
            <a:picLocks noChangeAspect="1"/>
          </p:cNvPicPr>
          <p:nvPr/>
        </p:nvPicPr>
        <p:blipFill>
          <a:blip r:embed="rId2"/>
          <a:stretch>
            <a:fillRect/>
          </a:stretch>
        </p:blipFill>
        <p:spPr>
          <a:xfrm>
            <a:off x="116608" y="1786439"/>
            <a:ext cx="6414858" cy="4707362"/>
          </a:xfrm>
          <a:prstGeom prst="rect">
            <a:avLst/>
          </a:prstGeom>
        </p:spPr>
      </p:pic>
      <p:pic>
        <p:nvPicPr>
          <p:cNvPr id="8" name="Image 7">
            <a:extLst>
              <a:ext uri="{FF2B5EF4-FFF2-40B4-BE49-F238E27FC236}">
                <a16:creationId xmlns:a16="http://schemas.microsoft.com/office/drawing/2014/main" id="{67C1335C-30FF-484E-934C-B47271FD0C53}"/>
              </a:ext>
            </a:extLst>
          </p:cNvPr>
          <p:cNvPicPr>
            <a:picLocks noChangeAspect="1"/>
          </p:cNvPicPr>
          <p:nvPr/>
        </p:nvPicPr>
        <p:blipFill>
          <a:blip r:embed="rId3"/>
          <a:stretch>
            <a:fillRect/>
          </a:stretch>
        </p:blipFill>
        <p:spPr>
          <a:xfrm>
            <a:off x="129598" y="424667"/>
            <a:ext cx="6408802" cy="1295306"/>
          </a:xfrm>
          <a:prstGeom prst="rect">
            <a:avLst/>
          </a:prstGeom>
        </p:spPr>
      </p:pic>
      <p:sp>
        <p:nvSpPr>
          <p:cNvPr id="11" name="ZoneTexte 10">
            <a:extLst>
              <a:ext uri="{FF2B5EF4-FFF2-40B4-BE49-F238E27FC236}">
                <a16:creationId xmlns:a16="http://schemas.microsoft.com/office/drawing/2014/main" id="{643551BB-79BB-4096-A3E3-8003433875CA}"/>
              </a:ext>
            </a:extLst>
          </p:cNvPr>
          <p:cNvSpPr txBox="1"/>
          <p:nvPr/>
        </p:nvSpPr>
        <p:spPr>
          <a:xfrm>
            <a:off x="0" y="0"/>
            <a:ext cx="4249881" cy="338554"/>
          </a:xfrm>
          <a:prstGeom prst="rect">
            <a:avLst/>
          </a:prstGeom>
          <a:noFill/>
        </p:spPr>
        <p:txBody>
          <a:bodyPr wrap="none" rtlCol="0">
            <a:spAutoFit/>
          </a:bodyPr>
          <a:lstStyle/>
          <a:p>
            <a:r>
              <a:rPr lang="fr-FR" sz="1600" dirty="0">
                <a:solidFill>
                  <a:srgbClr val="009A00"/>
                </a:solidFill>
                <a:latin typeface="Minecraft" panose="02000603000000000000" pitchFamily="2" charset="0"/>
                <a:ea typeface="Minecraft" panose="02000603000000000000" pitchFamily="2" charset="0"/>
              </a:rPr>
              <a:t>The 10th VLTI </a:t>
            </a:r>
            <a:r>
              <a:rPr lang="fr-FR" sz="1600" dirty="0" err="1">
                <a:solidFill>
                  <a:srgbClr val="009A00"/>
                </a:solidFill>
                <a:latin typeface="Minecraft" panose="02000603000000000000" pitchFamily="2" charset="0"/>
                <a:ea typeface="Minecraft" panose="02000603000000000000" pitchFamily="2" charset="0"/>
              </a:rPr>
              <a:t>School</a:t>
            </a:r>
            <a:r>
              <a:rPr lang="fr-FR" sz="1600" dirty="0">
                <a:solidFill>
                  <a:srgbClr val="009A00"/>
                </a:solidFill>
                <a:latin typeface="Minecraft" panose="02000603000000000000" pitchFamily="2" charset="0"/>
                <a:ea typeface="Minecraft" panose="02000603000000000000" pitchFamily="2" charset="0"/>
              </a:rPr>
              <a:t> of </a:t>
            </a:r>
            <a:r>
              <a:rPr lang="fr-FR" sz="1600" dirty="0" err="1">
                <a:solidFill>
                  <a:srgbClr val="009A00"/>
                </a:solidFill>
                <a:latin typeface="Minecraft" panose="02000603000000000000" pitchFamily="2" charset="0"/>
                <a:ea typeface="Minecraft" panose="02000603000000000000" pitchFamily="2" charset="0"/>
              </a:rPr>
              <a:t>Interferometry</a:t>
            </a:r>
            <a:r>
              <a:rPr lang="fr-FR" sz="1600" dirty="0">
                <a:solidFill>
                  <a:srgbClr val="009A00"/>
                </a:solidFill>
                <a:latin typeface="Minecraft" panose="02000603000000000000" pitchFamily="2" charset="0"/>
                <a:ea typeface="Minecraft" panose="02000603000000000000" pitchFamily="2" charset="0"/>
              </a:rPr>
              <a:t> </a:t>
            </a:r>
          </a:p>
        </p:txBody>
      </p:sp>
      <p:sp>
        <p:nvSpPr>
          <p:cNvPr id="2" name="Rectangle 1">
            <a:extLst>
              <a:ext uri="{FF2B5EF4-FFF2-40B4-BE49-F238E27FC236}">
                <a16:creationId xmlns:a16="http://schemas.microsoft.com/office/drawing/2014/main" id="{D5FAEEE7-4E1D-4EBB-A5EC-73E9F214D932}"/>
              </a:ext>
            </a:extLst>
          </p:cNvPr>
          <p:cNvSpPr/>
          <p:nvPr/>
        </p:nvSpPr>
        <p:spPr>
          <a:xfrm>
            <a:off x="4942114" y="0"/>
            <a:ext cx="7249886" cy="369332"/>
          </a:xfrm>
          <a:prstGeom prst="rect">
            <a:avLst/>
          </a:prstGeom>
        </p:spPr>
        <p:txBody>
          <a:bodyPr wrap="square">
            <a:spAutoFit/>
          </a:bodyPr>
          <a:lstStyle/>
          <a:p>
            <a:pPr algn="r"/>
            <a:r>
              <a:rPr lang="fr-FR" dirty="0">
                <a:solidFill>
                  <a:srgbClr val="009A00"/>
                </a:solidFill>
                <a:latin typeface="Minecraft" panose="02000603000000000000" pitchFamily="2" charset="0"/>
                <a:ea typeface="Minecraft" panose="02000603000000000000" pitchFamily="2" charset="0"/>
              </a:rPr>
              <a:t>Practice session I: </a:t>
            </a:r>
            <a:r>
              <a:rPr lang="fr-FR" dirty="0" err="1">
                <a:solidFill>
                  <a:srgbClr val="009A00"/>
                </a:solidFill>
                <a:latin typeface="Minecraft" panose="02000603000000000000" pitchFamily="2" charset="0"/>
                <a:ea typeface="Minecraft" panose="02000603000000000000" pitchFamily="2" charset="0"/>
              </a:rPr>
              <a:t>Interferometry</a:t>
            </a:r>
            <a:r>
              <a:rPr lang="fr-FR" dirty="0">
                <a:solidFill>
                  <a:srgbClr val="009A00"/>
                </a:solidFill>
                <a:latin typeface="Minecraft" panose="02000603000000000000" pitchFamily="2" charset="0"/>
                <a:ea typeface="Minecraft" panose="02000603000000000000" pitchFamily="2" charset="0"/>
              </a:rPr>
              <a:t> basics </a:t>
            </a:r>
            <a:r>
              <a:rPr lang="fr-FR" dirty="0" err="1">
                <a:solidFill>
                  <a:srgbClr val="009A00"/>
                </a:solidFill>
                <a:latin typeface="Minecraft" panose="02000603000000000000" pitchFamily="2" charset="0"/>
                <a:ea typeface="Minecraft" panose="02000603000000000000" pitchFamily="2" charset="0"/>
              </a:rPr>
              <a:t>with</a:t>
            </a:r>
            <a:r>
              <a:rPr lang="fr-FR" dirty="0">
                <a:solidFill>
                  <a:srgbClr val="009A00"/>
                </a:solidFill>
                <a:latin typeface="Minecraft" panose="02000603000000000000" pitchFamily="2" charset="0"/>
                <a:ea typeface="Minecraft" panose="02000603000000000000" pitchFamily="2" charset="0"/>
              </a:rPr>
              <a:t> ASPRO</a:t>
            </a:r>
            <a:endParaRPr lang="en-US" sz="3600" dirty="0">
              <a:solidFill>
                <a:srgbClr val="009A00"/>
              </a:solidFill>
              <a:latin typeface="Minecraft" panose="02000603000000000000" pitchFamily="2" charset="0"/>
              <a:ea typeface="Minecraft" panose="02000603000000000000" pitchFamily="2" charset="0"/>
            </a:endParaRPr>
          </a:p>
        </p:txBody>
      </p:sp>
      <p:sp>
        <p:nvSpPr>
          <p:cNvPr id="5" name="ZoneTexte 4">
            <a:extLst>
              <a:ext uri="{FF2B5EF4-FFF2-40B4-BE49-F238E27FC236}">
                <a16:creationId xmlns:a16="http://schemas.microsoft.com/office/drawing/2014/main" id="{FD2BF290-11FE-4976-AF01-29C2018604D2}"/>
              </a:ext>
            </a:extLst>
          </p:cNvPr>
          <p:cNvSpPr txBox="1"/>
          <p:nvPr/>
        </p:nvSpPr>
        <p:spPr>
          <a:xfrm rot="784619">
            <a:off x="10629141" y="138499"/>
            <a:ext cx="1659429" cy="400110"/>
          </a:xfrm>
          <a:prstGeom prst="rect">
            <a:avLst/>
          </a:prstGeom>
          <a:noFill/>
        </p:spPr>
        <p:txBody>
          <a:bodyPr wrap="none" rtlCol="0">
            <a:spAutoFit/>
          </a:bodyPr>
          <a:lstStyle/>
          <a:p>
            <a:r>
              <a:rPr lang="fr-FR" sz="2000" dirty="0">
                <a:solidFill>
                  <a:srgbClr val="FF0000"/>
                </a:solidFill>
                <a:latin typeface="Minecraft" panose="02000603000000000000" pitchFamily="2" charset="0"/>
                <a:ea typeface="Minecraft" panose="02000603000000000000" pitchFamily="2" charset="0"/>
              </a:rPr>
              <a:t>Corrections</a:t>
            </a:r>
            <a:endParaRPr lang="en-US" sz="800" dirty="0">
              <a:solidFill>
                <a:srgbClr val="FF0000"/>
              </a:solidFill>
              <a:latin typeface="Minecraft" panose="02000603000000000000" pitchFamily="2" charset="0"/>
              <a:ea typeface="Minecraft" panose="02000603000000000000" pitchFamily="2" charset="0"/>
            </a:endParaRPr>
          </a:p>
        </p:txBody>
      </p:sp>
      <p:sp>
        <p:nvSpPr>
          <p:cNvPr id="13" name="Rectangle 12">
            <a:extLst>
              <a:ext uri="{FF2B5EF4-FFF2-40B4-BE49-F238E27FC236}">
                <a16:creationId xmlns:a16="http://schemas.microsoft.com/office/drawing/2014/main" id="{3D6F7337-624F-4FB4-BAB7-9DF13B118AD7}"/>
              </a:ext>
            </a:extLst>
          </p:cNvPr>
          <p:cNvSpPr/>
          <p:nvPr/>
        </p:nvSpPr>
        <p:spPr>
          <a:xfrm>
            <a:off x="7161741" y="614974"/>
            <a:ext cx="4629665" cy="797026"/>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E213F9BC-4336-458A-A9D7-A15652A95F1B}"/>
              </a:ext>
            </a:extLst>
          </p:cNvPr>
          <p:cNvSpPr/>
          <p:nvPr/>
        </p:nvSpPr>
        <p:spPr>
          <a:xfrm>
            <a:off x="129598" y="1775991"/>
            <a:ext cx="5741813" cy="303270"/>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Connecteur droit 14">
            <a:extLst>
              <a:ext uri="{FF2B5EF4-FFF2-40B4-BE49-F238E27FC236}">
                <a16:creationId xmlns:a16="http://schemas.microsoft.com/office/drawing/2014/main" id="{CF41E7BC-BEC5-42B6-956B-9BDC32A65F75}"/>
              </a:ext>
            </a:extLst>
          </p:cNvPr>
          <p:cNvCxnSpPr>
            <a:cxnSpLocks/>
            <a:stCxn id="14" idx="3"/>
            <a:endCxn id="13" idx="1"/>
          </p:cNvCxnSpPr>
          <p:nvPr/>
        </p:nvCxnSpPr>
        <p:spPr>
          <a:xfrm flipV="1">
            <a:off x="5871411" y="1013487"/>
            <a:ext cx="1290330" cy="914139"/>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9" name="ZoneTexte 18">
            <a:extLst>
              <a:ext uri="{FF2B5EF4-FFF2-40B4-BE49-F238E27FC236}">
                <a16:creationId xmlns:a16="http://schemas.microsoft.com/office/drawing/2014/main" id="{8D28B7EC-C755-47BC-8996-80583E080583}"/>
              </a:ext>
            </a:extLst>
          </p:cNvPr>
          <p:cNvSpPr txBox="1"/>
          <p:nvPr/>
        </p:nvSpPr>
        <p:spPr>
          <a:xfrm>
            <a:off x="7263439" y="688586"/>
            <a:ext cx="4527968" cy="738664"/>
          </a:xfrm>
          <a:prstGeom prst="rect">
            <a:avLst/>
          </a:prstGeom>
          <a:noFill/>
        </p:spPr>
        <p:txBody>
          <a:bodyPr wrap="square" lIns="0" tIns="0" rIns="0" bIns="0" rtlCol="0">
            <a:spAutoFit/>
          </a:bodyPr>
          <a:lstStyle/>
          <a:p>
            <a:r>
              <a:rPr lang="fr-FR" sz="1600" dirty="0">
                <a:solidFill>
                  <a:schemeClr val="bg1"/>
                </a:solidFill>
              </a:rPr>
              <a:t>It </a:t>
            </a:r>
            <a:r>
              <a:rPr lang="fr-FR" sz="1600" dirty="0" err="1">
                <a:solidFill>
                  <a:schemeClr val="bg1"/>
                </a:solidFill>
              </a:rPr>
              <a:t>is</a:t>
            </a:r>
            <a:r>
              <a:rPr lang="fr-FR" sz="1600" dirty="0">
                <a:solidFill>
                  <a:schemeClr val="bg1"/>
                </a:solidFill>
              </a:rPr>
              <a:t> </a:t>
            </a:r>
            <a:r>
              <a:rPr lang="fr-FR" sz="1600" dirty="0" err="1">
                <a:solidFill>
                  <a:schemeClr val="bg1"/>
                </a:solidFill>
              </a:rPr>
              <a:t>extacly</a:t>
            </a:r>
            <a:r>
              <a:rPr lang="fr-FR" sz="1600" dirty="0">
                <a:solidFill>
                  <a:schemeClr val="bg1"/>
                </a:solidFill>
              </a:rPr>
              <a:t> the </a:t>
            </a:r>
            <a:r>
              <a:rPr lang="fr-FR" sz="1600" dirty="0" err="1">
                <a:solidFill>
                  <a:schemeClr val="bg1"/>
                </a:solidFill>
              </a:rPr>
              <a:t>same</a:t>
            </a:r>
            <a:r>
              <a:rPr lang="fr-FR" sz="1600" dirty="0">
                <a:solidFill>
                  <a:schemeClr val="bg1"/>
                </a:solidFill>
              </a:rPr>
              <a:t>! (V=0 </a:t>
            </a:r>
            <a:r>
              <a:rPr lang="fr-FR" sz="1600" dirty="0">
                <a:solidFill>
                  <a:schemeClr val="bg1"/>
                </a:solidFill>
                <a:sym typeface="Wingdings" panose="05000000000000000000" pitchFamily="2" charset="2"/>
              </a:rPr>
              <a:t> B=29m)</a:t>
            </a:r>
            <a:endParaRPr lang="fr-FR" sz="1600" dirty="0">
              <a:solidFill>
                <a:schemeClr val="bg1"/>
              </a:solidFill>
            </a:endParaRPr>
          </a:p>
          <a:p>
            <a:r>
              <a:rPr lang="fr-FR" sz="1600" dirty="0">
                <a:solidFill>
                  <a:schemeClr val="bg1"/>
                </a:solidFill>
              </a:rPr>
              <a:t>The </a:t>
            </a:r>
            <a:r>
              <a:rPr lang="fr-FR" sz="1600" dirty="0" err="1">
                <a:solidFill>
                  <a:schemeClr val="bg1"/>
                </a:solidFill>
              </a:rPr>
              <a:t>baseline</a:t>
            </a:r>
            <a:r>
              <a:rPr lang="fr-FR" sz="1600" dirty="0">
                <a:solidFill>
                  <a:schemeClr val="bg1"/>
                </a:solidFill>
              </a:rPr>
              <a:t> </a:t>
            </a:r>
            <a:r>
              <a:rPr lang="fr-FR" sz="1600" dirty="0" err="1">
                <a:solidFill>
                  <a:schemeClr val="bg1"/>
                </a:solidFill>
              </a:rPr>
              <a:t>is</a:t>
            </a:r>
            <a:r>
              <a:rPr lang="fr-FR" sz="1600" dirty="0">
                <a:solidFill>
                  <a:schemeClr val="bg1"/>
                </a:solidFill>
              </a:rPr>
              <a:t> North-South </a:t>
            </a:r>
            <a:r>
              <a:rPr lang="fr-FR" sz="1600" dirty="0" err="1">
                <a:solidFill>
                  <a:schemeClr val="bg1"/>
                </a:solidFill>
              </a:rPr>
              <a:t>oriented</a:t>
            </a:r>
            <a:r>
              <a:rPr lang="fr-FR" sz="1600" dirty="0">
                <a:solidFill>
                  <a:schemeClr val="bg1"/>
                </a:solidFill>
              </a:rPr>
              <a:t> and </a:t>
            </a:r>
            <a:r>
              <a:rPr lang="fr-FR" sz="1600" dirty="0" err="1">
                <a:solidFill>
                  <a:schemeClr val="bg1"/>
                </a:solidFill>
              </a:rPr>
              <a:t>so</a:t>
            </a:r>
            <a:r>
              <a:rPr lang="fr-FR" sz="1600" dirty="0">
                <a:solidFill>
                  <a:schemeClr val="bg1"/>
                </a:solidFill>
              </a:rPr>
              <a:t> </a:t>
            </a:r>
            <a:r>
              <a:rPr lang="fr-FR" sz="1600" dirty="0" err="1">
                <a:solidFill>
                  <a:schemeClr val="bg1"/>
                </a:solidFill>
              </a:rPr>
              <a:t>it</a:t>
            </a:r>
            <a:r>
              <a:rPr lang="fr-FR" sz="1600" dirty="0">
                <a:solidFill>
                  <a:schemeClr val="bg1"/>
                </a:solidFill>
              </a:rPr>
              <a:t> ``</a:t>
            </a:r>
            <a:r>
              <a:rPr lang="fr-FR" sz="1600" dirty="0" err="1">
                <a:solidFill>
                  <a:schemeClr val="bg1"/>
                </a:solidFill>
              </a:rPr>
              <a:t>sees</a:t>
            </a:r>
            <a:r>
              <a:rPr lang="fr-FR" sz="1600" dirty="0">
                <a:solidFill>
                  <a:schemeClr val="bg1"/>
                </a:solidFill>
              </a:rPr>
              <a:t>’’</a:t>
            </a:r>
          </a:p>
          <a:p>
            <a:r>
              <a:rPr lang="fr-FR" sz="1600" dirty="0">
                <a:solidFill>
                  <a:schemeClr val="bg1"/>
                </a:solidFill>
              </a:rPr>
              <a:t>The major-axis of the </a:t>
            </a:r>
            <a:r>
              <a:rPr lang="fr-FR" sz="1600" dirty="0" err="1">
                <a:solidFill>
                  <a:schemeClr val="bg1"/>
                </a:solidFill>
              </a:rPr>
              <a:t>Elongated</a:t>
            </a:r>
            <a:r>
              <a:rPr lang="fr-FR" sz="1600" dirty="0">
                <a:solidFill>
                  <a:schemeClr val="bg1"/>
                </a:solidFill>
              </a:rPr>
              <a:t> </a:t>
            </a:r>
            <a:r>
              <a:rPr lang="fr-FR" sz="1600" dirty="0" err="1">
                <a:solidFill>
                  <a:schemeClr val="bg1"/>
                </a:solidFill>
              </a:rPr>
              <a:t>disk</a:t>
            </a:r>
            <a:endParaRPr lang="en-US" sz="1600" dirty="0">
              <a:solidFill>
                <a:schemeClr val="bg1"/>
              </a:solidFill>
            </a:endParaRPr>
          </a:p>
        </p:txBody>
      </p:sp>
      <p:sp>
        <p:nvSpPr>
          <p:cNvPr id="20" name="Rectangle 19">
            <a:extLst>
              <a:ext uri="{FF2B5EF4-FFF2-40B4-BE49-F238E27FC236}">
                <a16:creationId xmlns:a16="http://schemas.microsoft.com/office/drawing/2014/main" id="{30DD1B66-3661-47D5-88C1-5C4483AD513F}"/>
              </a:ext>
            </a:extLst>
          </p:cNvPr>
          <p:cNvSpPr/>
          <p:nvPr/>
        </p:nvSpPr>
        <p:spPr>
          <a:xfrm>
            <a:off x="129597" y="2225609"/>
            <a:ext cx="4298024" cy="248802"/>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0F9D00C9-E89B-475A-84A3-B486B86E4767}"/>
              </a:ext>
            </a:extLst>
          </p:cNvPr>
          <p:cNvSpPr/>
          <p:nvPr/>
        </p:nvSpPr>
        <p:spPr>
          <a:xfrm>
            <a:off x="129597" y="2462156"/>
            <a:ext cx="4298023" cy="292768"/>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A9105E03-86EF-467B-B7C5-E1F5240C6B36}"/>
              </a:ext>
            </a:extLst>
          </p:cNvPr>
          <p:cNvSpPr/>
          <p:nvPr/>
        </p:nvSpPr>
        <p:spPr>
          <a:xfrm>
            <a:off x="129597" y="2958139"/>
            <a:ext cx="5248519" cy="284747"/>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B3DFC2BA-4449-43B4-9CF0-EB088B3BCD5A}"/>
              </a:ext>
            </a:extLst>
          </p:cNvPr>
          <p:cNvSpPr/>
          <p:nvPr/>
        </p:nvSpPr>
        <p:spPr>
          <a:xfrm>
            <a:off x="129597" y="4204901"/>
            <a:ext cx="5826035" cy="284747"/>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396164E4-CF51-4865-B7E1-ABAC515B617E}"/>
              </a:ext>
            </a:extLst>
          </p:cNvPr>
          <p:cNvSpPr/>
          <p:nvPr/>
        </p:nvSpPr>
        <p:spPr>
          <a:xfrm>
            <a:off x="133151" y="4493994"/>
            <a:ext cx="6123270" cy="232128"/>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6C3FF30E-7A8C-47D5-A8A6-C6E827FC372E}"/>
              </a:ext>
            </a:extLst>
          </p:cNvPr>
          <p:cNvSpPr/>
          <p:nvPr/>
        </p:nvSpPr>
        <p:spPr>
          <a:xfrm>
            <a:off x="116607" y="5860423"/>
            <a:ext cx="6123270" cy="303270"/>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D16F0B1B-0AD3-442D-A169-4B46537696B5}"/>
              </a:ext>
            </a:extLst>
          </p:cNvPr>
          <p:cNvSpPr/>
          <p:nvPr/>
        </p:nvSpPr>
        <p:spPr>
          <a:xfrm>
            <a:off x="7161741" y="1506260"/>
            <a:ext cx="4629665" cy="677667"/>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Connecteur droit 26">
            <a:extLst>
              <a:ext uri="{FF2B5EF4-FFF2-40B4-BE49-F238E27FC236}">
                <a16:creationId xmlns:a16="http://schemas.microsoft.com/office/drawing/2014/main" id="{231EBD25-7826-4A49-A99B-59F851858211}"/>
              </a:ext>
            </a:extLst>
          </p:cNvPr>
          <p:cNvCxnSpPr>
            <a:cxnSpLocks/>
            <a:stCxn id="20" idx="3"/>
            <a:endCxn id="26" idx="1"/>
          </p:cNvCxnSpPr>
          <p:nvPr/>
        </p:nvCxnSpPr>
        <p:spPr>
          <a:xfrm flipV="1">
            <a:off x="4427621" y="1845094"/>
            <a:ext cx="2734120" cy="504916"/>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605C68A2-F6E6-4328-8D9D-0D0EBF9499A4}"/>
              </a:ext>
            </a:extLst>
          </p:cNvPr>
          <p:cNvSpPr/>
          <p:nvPr/>
        </p:nvSpPr>
        <p:spPr>
          <a:xfrm>
            <a:off x="7150320" y="2319024"/>
            <a:ext cx="4629665" cy="365997"/>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Connecteur droit 28">
            <a:extLst>
              <a:ext uri="{FF2B5EF4-FFF2-40B4-BE49-F238E27FC236}">
                <a16:creationId xmlns:a16="http://schemas.microsoft.com/office/drawing/2014/main" id="{28CA1960-4406-4E7F-A836-23FE29524768}"/>
              </a:ext>
            </a:extLst>
          </p:cNvPr>
          <p:cNvCxnSpPr>
            <a:cxnSpLocks/>
            <a:stCxn id="21" idx="3"/>
            <a:endCxn id="28" idx="1"/>
          </p:cNvCxnSpPr>
          <p:nvPr/>
        </p:nvCxnSpPr>
        <p:spPr>
          <a:xfrm flipV="1">
            <a:off x="4427620" y="2502023"/>
            <a:ext cx="2722700" cy="106517"/>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0" name="Rectangle 29">
            <a:extLst>
              <a:ext uri="{FF2B5EF4-FFF2-40B4-BE49-F238E27FC236}">
                <a16:creationId xmlns:a16="http://schemas.microsoft.com/office/drawing/2014/main" id="{83A7E1DE-2A81-49FB-B060-675256FE829A}"/>
              </a:ext>
            </a:extLst>
          </p:cNvPr>
          <p:cNvSpPr/>
          <p:nvPr/>
        </p:nvSpPr>
        <p:spPr>
          <a:xfrm>
            <a:off x="7150320" y="2758546"/>
            <a:ext cx="4629665" cy="1257834"/>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Connecteur droit 30">
            <a:extLst>
              <a:ext uri="{FF2B5EF4-FFF2-40B4-BE49-F238E27FC236}">
                <a16:creationId xmlns:a16="http://schemas.microsoft.com/office/drawing/2014/main" id="{23109668-A366-437D-BBC8-BA51A0C981DE}"/>
              </a:ext>
            </a:extLst>
          </p:cNvPr>
          <p:cNvCxnSpPr>
            <a:cxnSpLocks/>
            <a:stCxn id="22" idx="3"/>
            <a:endCxn id="30" idx="1"/>
          </p:cNvCxnSpPr>
          <p:nvPr/>
        </p:nvCxnSpPr>
        <p:spPr>
          <a:xfrm>
            <a:off x="5378116" y="3100513"/>
            <a:ext cx="1772204" cy="28695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562B0C81-C506-4ECC-AC28-B3B7C2B996A3}"/>
              </a:ext>
            </a:extLst>
          </p:cNvPr>
          <p:cNvSpPr/>
          <p:nvPr/>
        </p:nvSpPr>
        <p:spPr>
          <a:xfrm>
            <a:off x="7186866" y="4147987"/>
            <a:ext cx="4629665" cy="754028"/>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3" name="Connecteur droit 32">
            <a:extLst>
              <a:ext uri="{FF2B5EF4-FFF2-40B4-BE49-F238E27FC236}">
                <a16:creationId xmlns:a16="http://schemas.microsoft.com/office/drawing/2014/main" id="{E55A5721-398B-43F3-94D9-A58AF3A9AE6E}"/>
              </a:ext>
            </a:extLst>
          </p:cNvPr>
          <p:cNvCxnSpPr>
            <a:cxnSpLocks/>
            <a:stCxn id="23" idx="3"/>
            <a:endCxn id="32" idx="1"/>
          </p:cNvCxnSpPr>
          <p:nvPr/>
        </p:nvCxnSpPr>
        <p:spPr>
          <a:xfrm>
            <a:off x="5955632" y="4347275"/>
            <a:ext cx="1231234" cy="177726"/>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4" name="Rectangle 33">
            <a:extLst>
              <a:ext uri="{FF2B5EF4-FFF2-40B4-BE49-F238E27FC236}">
                <a16:creationId xmlns:a16="http://schemas.microsoft.com/office/drawing/2014/main" id="{A4859BF8-85F9-401C-92F5-E3F96BBB55EC}"/>
              </a:ext>
            </a:extLst>
          </p:cNvPr>
          <p:cNvSpPr/>
          <p:nvPr/>
        </p:nvSpPr>
        <p:spPr>
          <a:xfrm>
            <a:off x="7187719" y="4998929"/>
            <a:ext cx="4629665" cy="885545"/>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5" name="Connecteur droit 34">
            <a:extLst>
              <a:ext uri="{FF2B5EF4-FFF2-40B4-BE49-F238E27FC236}">
                <a16:creationId xmlns:a16="http://schemas.microsoft.com/office/drawing/2014/main" id="{D46C3149-CF34-43D0-AB0C-9B15D48D4066}"/>
              </a:ext>
            </a:extLst>
          </p:cNvPr>
          <p:cNvCxnSpPr>
            <a:cxnSpLocks/>
            <a:endCxn id="34" idx="1"/>
          </p:cNvCxnSpPr>
          <p:nvPr/>
        </p:nvCxnSpPr>
        <p:spPr>
          <a:xfrm>
            <a:off x="6265856" y="4583904"/>
            <a:ext cx="921863" cy="85779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5DAF7211-4557-490E-BA5F-6511460C7D7D}"/>
              </a:ext>
            </a:extLst>
          </p:cNvPr>
          <p:cNvSpPr/>
          <p:nvPr/>
        </p:nvSpPr>
        <p:spPr>
          <a:xfrm>
            <a:off x="7187719" y="5994552"/>
            <a:ext cx="4629665" cy="353750"/>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7" name="Connecteur droit 36">
            <a:extLst>
              <a:ext uri="{FF2B5EF4-FFF2-40B4-BE49-F238E27FC236}">
                <a16:creationId xmlns:a16="http://schemas.microsoft.com/office/drawing/2014/main" id="{3EBE627B-1B11-4934-A388-11EEC7EA75DB}"/>
              </a:ext>
            </a:extLst>
          </p:cNvPr>
          <p:cNvCxnSpPr>
            <a:cxnSpLocks/>
            <a:stCxn id="25" idx="3"/>
            <a:endCxn id="36" idx="1"/>
          </p:cNvCxnSpPr>
          <p:nvPr/>
        </p:nvCxnSpPr>
        <p:spPr>
          <a:xfrm>
            <a:off x="6239877" y="6012058"/>
            <a:ext cx="947842" cy="159369"/>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8" name="ZoneTexte 37">
            <a:extLst>
              <a:ext uri="{FF2B5EF4-FFF2-40B4-BE49-F238E27FC236}">
                <a16:creationId xmlns:a16="http://schemas.microsoft.com/office/drawing/2014/main" id="{5E275527-E847-4010-9CD3-7295BD21C3DA}"/>
              </a:ext>
            </a:extLst>
          </p:cNvPr>
          <p:cNvSpPr txBox="1"/>
          <p:nvPr/>
        </p:nvSpPr>
        <p:spPr>
          <a:xfrm>
            <a:off x="7263439" y="1601356"/>
            <a:ext cx="4527968" cy="492443"/>
          </a:xfrm>
          <a:prstGeom prst="rect">
            <a:avLst/>
          </a:prstGeom>
          <a:noFill/>
        </p:spPr>
        <p:txBody>
          <a:bodyPr wrap="square" lIns="0" tIns="0" rIns="0" bIns="0" rtlCol="0">
            <a:spAutoFit/>
          </a:bodyPr>
          <a:lstStyle/>
          <a:p>
            <a:pPr algn="ctr"/>
            <a:r>
              <a:rPr lang="fr-FR" sz="1600" dirty="0" err="1">
                <a:solidFill>
                  <a:schemeClr val="bg1"/>
                </a:solidFill>
              </a:rPr>
              <a:t>Twice</a:t>
            </a:r>
            <a:r>
              <a:rPr lang="fr-FR" sz="1600" dirty="0">
                <a:solidFill>
                  <a:schemeClr val="bg1"/>
                </a:solidFill>
              </a:rPr>
              <a:t> as far, i.e., B=58m</a:t>
            </a:r>
          </a:p>
          <a:p>
            <a:r>
              <a:rPr lang="fr-FR" sz="1600" dirty="0" err="1">
                <a:solidFill>
                  <a:schemeClr val="bg1"/>
                </a:solidFill>
              </a:rPr>
              <a:t>Now</a:t>
            </a:r>
            <a:r>
              <a:rPr lang="fr-FR" sz="1600" dirty="0">
                <a:solidFill>
                  <a:schemeClr val="bg1"/>
                </a:solidFill>
              </a:rPr>
              <a:t> the </a:t>
            </a:r>
            <a:r>
              <a:rPr lang="fr-FR" sz="1600" dirty="0" err="1">
                <a:solidFill>
                  <a:schemeClr val="bg1"/>
                </a:solidFill>
              </a:rPr>
              <a:t>baseline</a:t>
            </a:r>
            <a:r>
              <a:rPr lang="fr-FR" sz="1600" dirty="0">
                <a:solidFill>
                  <a:schemeClr val="bg1"/>
                </a:solidFill>
              </a:rPr>
              <a:t> </a:t>
            </a:r>
            <a:r>
              <a:rPr lang="fr-FR" sz="1600" dirty="0" err="1">
                <a:solidFill>
                  <a:schemeClr val="bg1"/>
                </a:solidFill>
              </a:rPr>
              <a:t>is</a:t>
            </a:r>
            <a:r>
              <a:rPr lang="fr-FR" sz="1600" dirty="0">
                <a:solidFill>
                  <a:schemeClr val="bg1"/>
                </a:solidFill>
              </a:rPr>
              <a:t> </a:t>
            </a:r>
            <a:r>
              <a:rPr lang="fr-FR" sz="1600" dirty="0" err="1">
                <a:solidFill>
                  <a:schemeClr val="bg1"/>
                </a:solidFill>
              </a:rPr>
              <a:t>oriented</a:t>
            </a:r>
            <a:r>
              <a:rPr lang="fr-FR" sz="1600" dirty="0">
                <a:solidFill>
                  <a:schemeClr val="bg1"/>
                </a:solidFill>
              </a:rPr>
              <a:t> </a:t>
            </a:r>
            <a:r>
              <a:rPr lang="fr-FR" sz="1600" dirty="0" err="1">
                <a:solidFill>
                  <a:schemeClr val="bg1"/>
                </a:solidFill>
              </a:rPr>
              <a:t>along</a:t>
            </a:r>
            <a:r>
              <a:rPr lang="fr-FR" sz="1600" dirty="0">
                <a:solidFill>
                  <a:schemeClr val="bg1"/>
                </a:solidFill>
              </a:rPr>
              <a:t> the minor-axis</a:t>
            </a:r>
            <a:endParaRPr lang="en-US" sz="1600" dirty="0">
              <a:solidFill>
                <a:schemeClr val="bg1"/>
              </a:solidFill>
            </a:endParaRPr>
          </a:p>
        </p:txBody>
      </p:sp>
      <p:sp>
        <p:nvSpPr>
          <p:cNvPr id="39" name="ZoneTexte 38">
            <a:extLst>
              <a:ext uri="{FF2B5EF4-FFF2-40B4-BE49-F238E27FC236}">
                <a16:creationId xmlns:a16="http://schemas.microsoft.com/office/drawing/2014/main" id="{43BCCDC9-9884-43D3-B57F-388A023542D3}"/>
              </a:ext>
            </a:extLst>
          </p:cNvPr>
          <p:cNvSpPr txBox="1"/>
          <p:nvPr/>
        </p:nvSpPr>
        <p:spPr>
          <a:xfrm>
            <a:off x="7161740" y="2368235"/>
            <a:ext cx="4527968" cy="246221"/>
          </a:xfrm>
          <a:prstGeom prst="rect">
            <a:avLst/>
          </a:prstGeom>
          <a:noFill/>
        </p:spPr>
        <p:txBody>
          <a:bodyPr wrap="square" lIns="0" tIns="0" rIns="0" bIns="0" rtlCol="0">
            <a:spAutoFit/>
          </a:bodyPr>
          <a:lstStyle/>
          <a:p>
            <a:pPr algn="ctr"/>
            <a:r>
              <a:rPr lang="fr-FR" sz="1600" dirty="0">
                <a:solidFill>
                  <a:schemeClr val="bg1"/>
                </a:solidFill>
              </a:rPr>
              <a:t>2mas</a:t>
            </a:r>
            <a:endParaRPr lang="en-US" sz="1600" dirty="0">
              <a:solidFill>
                <a:schemeClr val="bg1"/>
              </a:solidFill>
            </a:endParaRPr>
          </a:p>
        </p:txBody>
      </p:sp>
      <p:sp>
        <p:nvSpPr>
          <p:cNvPr id="40" name="ZoneTexte 39">
            <a:extLst>
              <a:ext uri="{FF2B5EF4-FFF2-40B4-BE49-F238E27FC236}">
                <a16:creationId xmlns:a16="http://schemas.microsoft.com/office/drawing/2014/main" id="{F514E9FC-4A59-4F71-95DF-A2E410497E47}"/>
              </a:ext>
            </a:extLst>
          </p:cNvPr>
          <p:cNvSpPr txBox="1"/>
          <p:nvPr/>
        </p:nvSpPr>
        <p:spPr>
          <a:xfrm>
            <a:off x="7252017" y="2863711"/>
            <a:ext cx="4527968" cy="984885"/>
          </a:xfrm>
          <a:prstGeom prst="rect">
            <a:avLst/>
          </a:prstGeom>
          <a:noFill/>
        </p:spPr>
        <p:txBody>
          <a:bodyPr wrap="square" lIns="0" tIns="0" rIns="0" bIns="0" rtlCol="0">
            <a:spAutoFit/>
          </a:bodyPr>
          <a:lstStyle/>
          <a:p>
            <a:r>
              <a:rPr lang="en-US" sz="1600" dirty="0">
                <a:solidFill>
                  <a:schemeClr val="bg1"/>
                </a:solidFill>
              </a:rPr>
              <a:t>At 45° we found 3.1 mas, an intermediate value between the major and minor axes.</a:t>
            </a:r>
          </a:p>
          <a:p>
            <a:r>
              <a:rPr lang="en-US" sz="1600" dirty="0">
                <a:solidFill>
                  <a:schemeClr val="bg1"/>
                </a:solidFill>
              </a:rPr>
              <a:t>The interferometer only measures extension along the baseline orientation</a:t>
            </a:r>
            <a:endParaRPr lang="en-US" sz="1400" dirty="0">
              <a:solidFill>
                <a:schemeClr val="bg1"/>
              </a:solidFill>
            </a:endParaRPr>
          </a:p>
        </p:txBody>
      </p:sp>
      <p:sp>
        <p:nvSpPr>
          <p:cNvPr id="41" name="ZoneTexte 40">
            <a:extLst>
              <a:ext uri="{FF2B5EF4-FFF2-40B4-BE49-F238E27FC236}">
                <a16:creationId xmlns:a16="http://schemas.microsoft.com/office/drawing/2014/main" id="{2B84C9F8-9D25-4FB2-A349-AE77D652D838}"/>
              </a:ext>
            </a:extLst>
          </p:cNvPr>
          <p:cNvSpPr txBox="1"/>
          <p:nvPr/>
        </p:nvSpPr>
        <p:spPr>
          <a:xfrm>
            <a:off x="7288563" y="4159286"/>
            <a:ext cx="4527968" cy="738664"/>
          </a:xfrm>
          <a:prstGeom prst="rect">
            <a:avLst/>
          </a:prstGeom>
          <a:noFill/>
        </p:spPr>
        <p:txBody>
          <a:bodyPr wrap="square" lIns="0" tIns="0" rIns="0" bIns="0" rtlCol="0">
            <a:spAutoFit/>
          </a:bodyPr>
          <a:lstStyle/>
          <a:p>
            <a:r>
              <a:rPr lang="en-US" sz="1600" dirty="0">
                <a:solidFill>
                  <a:schemeClr val="bg1"/>
                </a:solidFill>
              </a:rPr>
              <a:t>yes, as there is some modulation, minimum is at 50°, which mean the longest dimension (the major axis) has a PA of 50°</a:t>
            </a:r>
            <a:endParaRPr lang="en-US" sz="1400" dirty="0">
              <a:solidFill>
                <a:schemeClr val="bg1"/>
              </a:solidFill>
            </a:endParaRPr>
          </a:p>
        </p:txBody>
      </p:sp>
      <p:sp>
        <p:nvSpPr>
          <p:cNvPr id="42" name="ZoneTexte 41">
            <a:extLst>
              <a:ext uri="{FF2B5EF4-FFF2-40B4-BE49-F238E27FC236}">
                <a16:creationId xmlns:a16="http://schemas.microsoft.com/office/drawing/2014/main" id="{CB742B06-FCAB-4C70-950A-3301FFA28851}"/>
              </a:ext>
            </a:extLst>
          </p:cNvPr>
          <p:cNvSpPr txBox="1"/>
          <p:nvPr/>
        </p:nvSpPr>
        <p:spPr>
          <a:xfrm>
            <a:off x="7238566" y="5054703"/>
            <a:ext cx="4629665" cy="246221"/>
          </a:xfrm>
          <a:prstGeom prst="rect">
            <a:avLst/>
          </a:prstGeom>
          <a:noFill/>
        </p:spPr>
        <p:txBody>
          <a:bodyPr wrap="square" lIns="0" tIns="0" rIns="0" bIns="0" rtlCol="0">
            <a:spAutoFit/>
          </a:bodyPr>
          <a:lstStyle/>
          <a:p>
            <a:r>
              <a:rPr lang="en-US" sz="1600" dirty="0">
                <a:solidFill>
                  <a:schemeClr val="bg1"/>
                </a:solidFill>
              </a:rPr>
              <a:t>Using the FT given in the </a:t>
            </a:r>
            <a:r>
              <a:rPr lang="en-US" sz="1600" dirty="0" err="1">
                <a:solidFill>
                  <a:schemeClr val="bg1"/>
                </a:solidFill>
              </a:rPr>
              <a:t>cheatsheet</a:t>
            </a:r>
            <a:r>
              <a:rPr lang="en-US" sz="1600" dirty="0">
                <a:solidFill>
                  <a:schemeClr val="bg1"/>
                </a:solidFill>
              </a:rPr>
              <a:t> for the Gaussian</a:t>
            </a:r>
            <a:endParaRPr lang="en-US" sz="1400" dirty="0">
              <a:solidFill>
                <a:schemeClr val="bg1"/>
              </a:solidFill>
            </a:endParaRPr>
          </a:p>
        </p:txBody>
      </p:sp>
      <p:sp>
        <p:nvSpPr>
          <p:cNvPr id="43" name="ZoneTexte 42">
            <a:extLst>
              <a:ext uri="{FF2B5EF4-FFF2-40B4-BE49-F238E27FC236}">
                <a16:creationId xmlns:a16="http://schemas.microsoft.com/office/drawing/2014/main" id="{8387DE6C-A27E-4D7E-B873-276803030752}"/>
              </a:ext>
            </a:extLst>
          </p:cNvPr>
          <p:cNvSpPr txBox="1"/>
          <p:nvPr/>
        </p:nvSpPr>
        <p:spPr>
          <a:xfrm>
            <a:off x="7382191" y="6009082"/>
            <a:ext cx="4527968" cy="276999"/>
          </a:xfrm>
          <a:prstGeom prst="rect">
            <a:avLst/>
          </a:prstGeom>
          <a:noFill/>
        </p:spPr>
        <p:txBody>
          <a:bodyPr wrap="square" lIns="0" tIns="0" rIns="0" bIns="0" rtlCol="0">
            <a:spAutoFit/>
          </a:bodyPr>
          <a:lstStyle/>
          <a:p>
            <a:pPr algn="ctr"/>
            <a:r>
              <a:rPr lang="en-US" dirty="0" err="1">
                <a:solidFill>
                  <a:schemeClr val="bg1"/>
                </a:solidFill>
              </a:rPr>
              <a:t>Elong</a:t>
            </a:r>
            <a:r>
              <a:rPr lang="en-US" dirty="0">
                <a:solidFill>
                  <a:schemeClr val="bg1"/>
                </a:solidFill>
              </a:rPr>
              <a:t> = 1 / cos (inclination)</a:t>
            </a:r>
            <a:endParaRPr lang="en-US" sz="1600" dirty="0">
              <a:solidFill>
                <a:schemeClr val="bg1"/>
              </a:solidFill>
            </a:endParaRPr>
          </a:p>
        </p:txBody>
      </p:sp>
      <p:sp>
        <p:nvSpPr>
          <p:cNvPr id="52" name="Rectangle 51">
            <a:extLst>
              <a:ext uri="{FF2B5EF4-FFF2-40B4-BE49-F238E27FC236}">
                <a16:creationId xmlns:a16="http://schemas.microsoft.com/office/drawing/2014/main" id="{A9B10526-2414-4B66-85B4-51F6BD725691}"/>
              </a:ext>
            </a:extLst>
          </p:cNvPr>
          <p:cNvSpPr/>
          <p:nvPr/>
        </p:nvSpPr>
        <p:spPr>
          <a:xfrm>
            <a:off x="129597" y="6147582"/>
            <a:ext cx="6123270" cy="303270"/>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54">
            <a:extLst>
              <a:ext uri="{FF2B5EF4-FFF2-40B4-BE49-F238E27FC236}">
                <a16:creationId xmlns:a16="http://schemas.microsoft.com/office/drawing/2014/main" id="{51909EFE-4ACD-45DB-B752-FAF20459F64A}"/>
              </a:ext>
            </a:extLst>
          </p:cNvPr>
          <p:cNvSpPr/>
          <p:nvPr/>
        </p:nvSpPr>
        <p:spPr>
          <a:xfrm>
            <a:off x="7187720" y="6479909"/>
            <a:ext cx="4629665" cy="277000"/>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6" name="Connecteur droit 55">
            <a:extLst>
              <a:ext uri="{FF2B5EF4-FFF2-40B4-BE49-F238E27FC236}">
                <a16:creationId xmlns:a16="http://schemas.microsoft.com/office/drawing/2014/main" id="{8ECB7776-9608-41C3-AD27-424469851BEF}"/>
              </a:ext>
            </a:extLst>
          </p:cNvPr>
          <p:cNvCxnSpPr>
            <a:cxnSpLocks/>
            <a:endCxn id="55" idx="1"/>
          </p:cNvCxnSpPr>
          <p:nvPr/>
        </p:nvCxnSpPr>
        <p:spPr>
          <a:xfrm>
            <a:off x="6265856" y="6294202"/>
            <a:ext cx="921864" cy="324207"/>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57" name="ZoneTexte 56">
            <a:extLst>
              <a:ext uri="{FF2B5EF4-FFF2-40B4-BE49-F238E27FC236}">
                <a16:creationId xmlns:a16="http://schemas.microsoft.com/office/drawing/2014/main" id="{3D1CF622-EE04-42FF-B0AE-F843673C521A}"/>
              </a:ext>
            </a:extLst>
          </p:cNvPr>
          <p:cNvSpPr txBox="1"/>
          <p:nvPr/>
        </p:nvSpPr>
        <p:spPr>
          <a:xfrm>
            <a:off x="7289417" y="6513140"/>
            <a:ext cx="4527968" cy="246221"/>
          </a:xfrm>
          <a:prstGeom prst="rect">
            <a:avLst/>
          </a:prstGeom>
          <a:noFill/>
        </p:spPr>
        <p:txBody>
          <a:bodyPr wrap="square" lIns="0" tIns="0" rIns="0" bIns="0" rtlCol="0">
            <a:spAutoFit/>
          </a:bodyPr>
          <a:lstStyle/>
          <a:p>
            <a:pPr algn="ctr"/>
            <a:r>
              <a:rPr lang="fr-FR" sz="1600" dirty="0">
                <a:solidFill>
                  <a:schemeClr val="bg1"/>
                </a:solidFill>
              </a:rPr>
              <a:t>60°</a:t>
            </a:r>
            <a:endParaRPr lang="en-US" sz="1600" dirty="0">
              <a:solidFill>
                <a:schemeClr val="bg1"/>
              </a:solidFill>
            </a:endParaRPr>
          </a:p>
        </p:txBody>
      </p:sp>
      <mc:AlternateContent xmlns:mc="http://schemas.openxmlformats.org/markup-compatibility/2006" xmlns:a14="http://schemas.microsoft.com/office/drawing/2010/main">
        <mc:Choice Requires="a14">
          <p:sp>
            <p:nvSpPr>
              <p:cNvPr id="62" name="ZoneTexte 61">
                <a:extLst>
                  <a:ext uri="{FF2B5EF4-FFF2-40B4-BE49-F238E27FC236}">
                    <a16:creationId xmlns:a16="http://schemas.microsoft.com/office/drawing/2014/main" id="{047795BA-2172-4633-94ED-7509ECAB8329}"/>
                  </a:ext>
                </a:extLst>
              </p:cNvPr>
              <p:cNvSpPr txBox="1"/>
              <p:nvPr/>
            </p:nvSpPr>
            <p:spPr>
              <a:xfrm>
                <a:off x="7550760" y="5395373"/>
                <a:ext cx="4507139" cy="361766"/>
              </a:xfrm>
              <a:prstGeom prst="rect">
                <a:avLst/>
              </a:prstGeom>
              <a:noFill/>
            </p:spPr>
            <p:txBody>
              <a:bodyPr wrap="square" lIns="0" tIns="0" rIns="0" bIns="0" rtlCol="0">
                <a:spAutoFit/>
              </a:bodyPr>
              <a:lstStyle/>
              <a:p>
                <a:r>
                  <a:rPr lang="en-US" sz="1600" dirty="0">
                    <a:solidFill>
                      <a:schemeClr val="bg1"/>
                    </a:solidFill>
                  </a:rPr>
                  <a:t>fwhm</a:t>
                </a:r>
                <a14:m>
                  <m:oMath xmlns:m="http://schemas.openxmlformats.org/officeDocument/2006/math">
                    <m:r>
                      <a:rPr lang="fr-FR" sz="1600" b="0" i="0" smtClean="0">
                        <a:solidFill>
                          <a:schemeClr val="bg1"/>
                        </a:solidFill>
                        <a:latin typeface="Cambria Math" panose="02040503050406030204" pitchFamily="18" charset="0"/>
                      </a:rPr>
                      <m:t> </m:t>
                    </m:r>
                    <m:r>
                      <a:rPr lang="fr-FR" sz="1600" b="0" i="1" smtClean="0">
                        <a:solidFill>
                          <a:schemeClr val="bg1"/>
                        </a:solidFill>
                        <a:latin typeface="Cambria Math" panose="02040503050406030204" pitchFamily="18" charset="0"/>
                      </a:rPr>
                      <m:t>≈</m:t>
                    </m:r>
                    <m:r>
                      <a:rPr lang="fr-FR" sz="1600" b="0" i="0" smtClean="0">
                        <a:solidFill>
                          <a:schemeClr val="bg1"/>
                        </a:solidFill>
                        <a:latin typeface="Cambria Math" panose="02040503050406030204" pitchFamily="18" charset="0"/>
                      </a:rPr>
                      <m:t>1.66</m:t>
                    </m:r>
                    <m:rad>
                      <m:radPr>
                        <m:degHide m:val="on"/>
                        <m:ctrlPr>
                          <a:rPr lang="fr-FR" sz="1600" b="0" i="1" smtClean="0">
                            <a:solidFill>
                              <a:schemeClr val="bg1"/>
                            </a:solidFill>
                            <a:latin typeface="Cambria Math" panose="02040503050406030204" pitchFamily="18" charset="0"/>
                          </a:rPr>
                        </m:ctrlPr>
                      </m:radPr>
                      <m:deg/>
                      <m:e>
                        <m:r>
                          <a:rPr lang="fr-FR" sz="1600" b="0" i="1" smtClean="0">
                            <a:solidFill>
                              <a:schemeClr val="bg1"/>
                            </a:solidFill>
                            <a:latin typeface="Cambria Math" panose="02040503050406030204" pitchFamily="18" charset="0"/>
                          </a:rPr>
                          <m:t>−</m:t>
                        </m:r>
                        <m:r>
                          <a:rPr lang="fr-FR" sz="1600" b="0" i="1" smtClean="0">
                            <a:solidFill>
                              <a:schemeClr val="bg1"/>
                            </a:solidFill>
                            <a:latin typeface="Cambria Math" panose="02040503050406030204" pitchFamily="18" charset="0"/>
                          </a:rPr>
                          <m:t>𝑙𝑛𝑉</m:t>
                        </m:r>
                      </m:e>
                    </m:rad>
                    <m:f>
                      <m:fPr>
                        <m:ctrlPr>
                          <a:rPr lang="en-US" sz="1600" i="1" smtClean="0">
                            <a:solidFill>
                              <a:schemeClr val="bg1"/>
                            </a:solidFill>
                            <a:latin typeface="Cambria Math" panose="02040503050406030204" pitchFamily="18" charset="0"/>
                          </a:rPr>
                        </m:ctrlPr>
                      </m:fPr>
                      <m:num>
                        <m:r>
                          <m:rPr>
                            <m:sty m:val="p"/>
                          </m:rPr>
                          <a:rPr lang="el-GR" sz="1600" i="1" smtClean="0">
                            <a:solidFill>
                              <a:schemeClr val="bg1"/>
                            </a:solidFill>
                            <a:latin typeface="Cambria Math" panose="02040503050406030204" pitchFamily="18" charset="0"/>
                          </a:rPr>
                          <m:t>λ</m:t>
                        </m:r>
                      </m:num>
                      <m:den>
                        <m:r>
                          <m:rPr>
                            <m:sty m:val="p"/>
                          </m:rPr>
                          <a:rPr lang="el-GR" sz="1600" b="0" i="1" smtClean="0">
                            <a:solidFill>
                              <a:schemeClr val="bg1"/>
                            </a:solidFill>
                            <a:latin typeface="Cambria Math" panose="02040503050406030204" pitchFamily="18" charset="0"/>
                          </a:rPr>
                          <m:t>π</m:t>
                        </m:r>
                        <m:r>
                          <a:rPr lang="fr-FR" sz="1600" b="0" i="1" smtClean="0">
                            <a:solidFill>
                              <a:schemeClr val="bg1"/>
                            </a:solidFill>
                            <a:latin typeface="Cambria Math" panose="02040503050406030204" pitchFamily="18" charset="0"/>
                          </a:rPr>
                          <m:t>𝐵</m:t>
                        </m:r>
                      </m:den>
                    </m:f>
                    <m:r>
                      <m:rPr>
                        <m:nor/>
                      </m:rPr>
                      <a:rPr lang="fr-FR" sz="1600" b="0" i="0" smtClean="0">
                        <a:solidFill>
                          <a:schemeClr val="bg1"/>
                        </a:solidFill>
                        <a:latin typeface="Cambria Math" panose="02040503050406030204" pitchFamily="18" charset="0"/>
                      </a:rPr>
                      <m:t> </m:t>
                    </m:r>
                    <m:r>
                      <m:rPr>
                        <m:nor/>
                      </m:rPr>
                      <a:rPr lang="en-US" sz="1600" dirty="0">
                        <a:solidFill>
                          <a:schemeClr val="bg1"/>
                        </a:solidFill>
                        <a:sym typeface="Wingdings" panose="05000000000000000000" pitchFamily="2" charset="2"/>
                      </a:rPr>
                      <m:t></m:t>
                    </m:r>
                    <m:r>
                      <a:rPr lang="fr-FR" sz="1600" b="0" i="1" dirty="0" smtClean="0">
                        <a:solidFill>
                          <a:schemeClr val="bg1"/>
                        </a:solidFill>
                        <a:latin typeface="Cambria Math" panose="02040503050406030204" pitchFamily="18" charset="0"/>
                        <a:sym typeface="Wingdings" panose="05000000000000000000" pitchFamily="2" charset="2"/>
                      </a:rPr>
                      <m:t>  </m:t>
                    </m:r>
                    <m:r>
                      <a:rPr lang="fr-FR" sz="1600" b="0" i="1" smtClean="0">
                        <a:solidFill>
                          <a:schemeClr val="bg1"/>
                        </a:solidFill>
                        <a:latin typeface="Cambria Math" panose="02040503050406030204" pitchFamily="18" charset="0"/>
                      </a:rPr>
                      <m:t>𝑓𝑤h𝑚</m:t>
                    </m:r>
                    <m:r>
                      <a:rPr lang="fr-FR" sz="1600" b="0" i="1" smtClean="0">
                        <a:solidFill>
                          <a:schemeClr val="bg1"/>
                        </a:solidFill>
                        <a:latin typeface="Cambria Math" panose="02040503050406030204" pitchFamily="18" charset="0"/>
                      </a:rPr>
                      <m:t>=1 </m:t>
                    </m:r>
                    <m:r>
                      <m:rPr>
                        <m:sty m:val="p"/>
                      </m:rPr>
                      <a:rPr lang="fr-FR" sz="1600" b="0" i="0" smtClean="0">
                        <a:solidFill>
                          <a:schemeClr val="bg1"/>
                        </a:solidFill>
                        <a:latin typeface="Cambria Math" panose="02040503050406030204" pitchFamily="18" charset="0"/>
                      </a:rPr>
                      <m:t>and</m:t>
                    </m:r>
                    <m:r>
                      <a:rPr lang="fr-FR" sz="1600" b="0" i="1" smtClean="0">
                        <a:solidFill>
                          <a:schemeClr val="bg1"/>
                        </a:solidFill>
                        <a:latin typeface="Cambria Math" panose="02040503050406030204" pitchFamily="18" charset="0"/>
                      </a:rPr>
                      <m:t>  0.5</m:t>
                    </m:r>
                  </m:oMath>
                </a14:m>
                <a:endParaRPr lang="en-US" sz="1600" dirty="0">
                  <a:solidFill>
                    <a:schemeClr val="bg1"/>
                  </a:solidFill>
                </a:endParaRPr>
              </a:p>
            </p:txBody>
          </p:sp>
        </mc:Choice>
        <mc:Fallback xmlns="">
          <p:sp>
            <p:nvSpPr>
              <p:cNvPr id="62" name="ZoneTexte 61">
                <a:extLst>
                  <a:ext uri="{FF2B5EF4-FFF2-40B4-BE49-F238E27FC236}">
                    <a16:creationId xmlns:a16="http://schemas.microsoft.com/office/drawing/2014/main" id="{047795BA-2172-4633-94ED-7509ECAB8329}"/>
                  </a:ext>
                </a:extLst>
              </p:cNvPr>
              <p:cNvSpPr txBox="1">
                <a:spLocks noRot="1" noChangeAspect="1" noMove="1" noResize="1" noEditPoints="1" noAdjustHandles="1" noChangeArrowheads="1" noChangeShapeType="1" noTextEdit="1"/>
              </p:cNvSpPr>
              <p:nvPr/>
            </p:nvSpPr>
            <p:spPr>
              <a:xfrm>
                <a:off x="7550760" y="5395373"/>
                <a:ext cx="4507139" cy="361766"/>
              </a:xfrm>
              <a:prstGeom prst="rect">
                <a:avLst/>
              </a:prstGeom>
              <a:blipFill>
                <a:blip r:embed="rId4"/>
                <a:stretch>
                  <a:fillRect l="-2842" b="-22034"/>
                </a:stretch>
              </a:blipFill>
            </p:spPr>
            <p:txBody>
              <a:bodyPr/>
              <a:lstStyle/>
              <a:p>
                <a:r>
                  <a:rPr lang="en-US">
                    <a:noFill/>
                  </a:rPr>
                  <a:t> </a:t>
                </a:r>
              </a:p>
            </p:txBody>
          </p:sp>
        </mc:Fallback>
      </mc:AlternateContent>
    </p:spTree>
    <p:extLst>
      <p:ext uri="{BB962C8B-B14F-4D97-AF65-F5344CB8AC3E}">
        <p14:creationId xmlns:p14="http://schemas.microsoft.com/office/powerpoint/2010/main" val="12841911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150C500A-D117-4E90-9E4E-B34E0540842F}"/>
              </a:ext>
            </a:extLst>
          </p:cNvPr>
          <p:cNvPicPr>
            <a:picLocks noChangeAspect="1"/>
          </p:cNvPicPr>
          <p:nvPr/>
        </p:nvPicPr>
        <p:blipFill rotWithShape="1">
          <a:blip r:embed="rId2"/>
          <a:srcRect b="87071"/>
          <a:stretch/>
        </p:blipFill>
        <p:spPr>
          <a:xfrm>
            <a:off x="129598" y="413378"/>
            <a:ext cx="6077048" cy="368120"/>
          </a:xfrm>
          <a:prstGeom prst="rect">
            <a:avLst/>
          </a:prstGeom>
        </p:spPr>
      </p:pic>
      <p:pic>
        <p:nvPicPr>
          <p:cNvPr id="9" name="Image 8">
            <a:extLst>
              <a:ext uri="{FF2B5EF4-FFF2-40B4-BE49-F238E27FC236}">
                <a16:creationId xmlns:a16="http://schemas.microsoft.com/office/drawing/2014/main" id="{F1007723-8098-4CBE-A44D-2E19F3CD9FA4}"/>
              </a:ext>
            </a:extLst>
          </p:cNvPr>
          <p:cNvPicPr>
            <a:picLocks noChangeAspect="1"/>
          </p:cNvPicPr>
          <p:nvPr/>
        </p:nvPicPr>
        <p:blipFill>
          <a:blip r:embed="rId3"/>
          <a:stretch>
            <a:fillRect/>
          </a:stretch>
        </p:blipFill>
        <p:spPr>
          <a:xfrm>
            <a:off x="129598" y="2244430"/>
            <a:ext cx="6077048" cy="3605819"/>
          </a:xfrm>
          <a:prstGeom prst="rect">
            <a:avLst/>
          </a:prstGeom>
        </p:spPr>
      </p:pic>
      <p:pic>
        <p:nvPicPr>
          <p:cNvPr id="14" name="Image 13">
            <a:extLst>
              <a:ext uri="{FF2B5EF4-FFF2-40B4-BE49-F238E27FC236}">
                <a16:creationId xmlns:a16="http://schemas.microsoft.com/office/drawing/2014/main" id="{FADC6B9B-051D-4777-92B7-098754528AA1}"/>
              </a:ext>
            </a:extLst>
          </p:cNvPr>
          <p:cNvPicPr>
            <a:picLocks noChangeAspect="1"/>
          </p:cNvPicPr>
          <p:nvPr/>
        </p:nvPicPr>
        <p:blipFill rotWithShape="1">
          <a:blip r:embed="rId2"/>
          <a:srcRect t="55489"/>
          <a:stretch/>
        </p:blipFill>
        <p:spPr>
          <a:xfrm>
            <a:off x="129598" y="879306"/>
            <a:ext cx="6077048" cy="1267316"/>
          </a:xfrm>
          <a:prstGeom prst="rect">
            <a:avLst/>
          </a:prstGeom>
        </p:spPr>
      </p:pic>
      <p:sp>
        <p:nvSpPr>
          <p:cNvPr id="11" name="ZoneTexte 10">
            <a:extLst>
              <a:ext uri="{FF2B5EF4-FFF2-40B4-BE49-F238E27FC236}">
                <a16:creationId xmlns:a16="http://schemas.microsoft.com/office/drawing/2014/main" id="{643551BB-79BB-4096-A3E3-8003433875CA}"/>
              </a:ext>
            </a:extLst>
          </p:cNvPr>
          <p:cNvSpPr txBox="1"/>
          <p:nvPr/>
        </p:nvSpPr>
        <p:spPr>
          <a:xfrm>
            <a:off x="0" y="0"/>
            <a:ext cx="4249881" cy="338554"/>
          </a:xfrm>
          <a:prstGeom prst="rect">
            <a:avLst/>
          </a:prstGeom>
          <a:noFill/>
        </p:spPr>
        <p:txBody>
          <a:bodyPr wrap="none" rtlCol="0">
            <a:spAutoFit/>
          </a:bodyPr>
          <a:lstStyle/>
          <a:p>
            <a:r>
              <a:rPr lang="fr-FR" sz="1600" dirty="0">
                <a:solidFill>
                  <a:srgbClr val="009A00"/>
                </a:solidFill>
                <a:latin typeface="Minecraft" panose="02000603000000000000" pitchFamily="2" charset="0"/>
                <a:ea typeface="Minecraft" panose="02000603000000000000" pitchFamily="2" charset="0"/>
              </a:rPr>
              <a:t>The 10th VLTI </a:t>
            </a:r>
            <a:r>
              <a:rPr lang="fr-FR" sz="1600" dirty="0" err="1">
                <a:solidFill>
                  <a:srgbClr val="009A00"/>
                </a:solidFill>
                <a:latin typeface="Minecraft" panose="02000603000000000000" pitchFamily="2" charset="0"/>
                <a:ea typeface="Minecraft" panose="02000603000000000000" pitchFamily="2" charset="0"/>
              </a:rPr>
              <a:t>School</a:t>
            </a:r>
            <a:r>
              <a:rPr lang="fr-FR" sz="1600" dirty="0">
                <a:solidFill>
                  <a:srgbClr val="009A00"/>
                </a:solidFill>
                <a:latin typeface="Minecraft" panose="02000603000000000000" pitchFamily="2" charset="0"/>
                <a:ea typeface="Minecraft" panose="02000603000000000000" pitchFamily="2" charset="0"/>
              </a:rPr>
              <a:t> of </a:t>
            </a:r>
            <a:r>
              <a:rPr lang="fr-FR" sz="1600" dirty="0" err="1">
                <a:solidFill>
                  <a:srgbClr val="009A00"/>
                </a:solidFill>
                <a:latin typeface="Minecraft" panose="02000603000000000000" pitchFamily="2" charset="0"/>
                <a:ea typeface="Minecraft" panose="02000603000000000000" pitchFamily="2" charset="0"/>
              </a:rPr>
              <a:t>Interferometry</a:t>
            </a:r>
            <a:r>
              <a:rPr lang="fr-FR" sz="1600" dirty="0">
                <a:solidFill>
                  <a:srgbClr val="009A00"/>
                </a:solidFill>
                <a:latin typeface="Minecraft" panose="02000603000000000000" pitchFamily="2" charset="0"/>
                <a:ea typeface="Minecraft" panose="02000603000000000000" pitchFamily="2" charset="0"/>
              </a:rPr>
              <a:t> </a:t>
            </a:r>
          </a:p>
        </p:txBody>
      </p:sp>
      <p:sp>
        <p:nvSpPr>
          <p:cNvPr id="2" name="Rectangle 1">
            <a:extLst>
              <a:ext uri="{FF2B5EF4-FFF2-40B4-BE49-F238E27FC236}">
                <a16:creationId xmlns:a16="http://schemas.microsoft.com/office/drawing/2014/main" id="{D5FAEEE7-4E1D-4EBB-A5EC-73E9F214D932}"/>
              </a:ext>
            </a:extLst>
          </p:cNvPr>
          <p:cNvSpPr/>
          <p:nvPr/>
        </p:nvSpPr>
        <p:spPr>
          <a:xfrm>
            <a:off x="4942114" y="0"/>
            <a:ext cx="7249886" cy="369332"/>
          </a:xfrm>
          <a:prstGeom prst="rect">
            <a:avLst/>
          </a:prstGeom>
        </p:spPr>
        <p:txBody>
          <a:bodyPr wrap="square">
            <a:spAutoFit/>
          </a:bodyPr>
          <a:lstStyle/>
          <a:p>
            <a:pPr algn="r"/>
            <a:r>
              <a:rPr lang="fr-FR" dirty="0">
                <a:solidFill>
                  <a:srgbClr val="009A00"/>
                </a:solidFill>
                <a:latin typeface="Minecraft" panose="02000603000000000000" pitchFamily="2" charset="0"/>
                <a:ea typeface="Minecraft" panose="02000603000000000000" pitchFamily="2" charset="0"/>
              </a:rPr>
              <a:t>Practice session I: </a:t>
            </a:r>
            <a:r>
              <a:rPr lang="fr-FR" dirty="0" err="1">
                <a:solidFill>
                  <a:srgbClr val="009A00"/>
                </a:solidFill>
                <a:latin typeface="Minecraft" panose="02000603000000000000" pitchFamily="2" charset="0"/>
                <a:ea typeface="Minecraft" panose="02000603000000000000" pitchFamily="2" charset="0"/>
              </a:rPr>
              <a:t>Interferometry</a:t>
            </a:r>
            <a:r>
              <a:rPr lang="fr-FR" dirty="0">
                <a:solidFill>
                  <a:srgbClr val="009A00"/>
                </a:solidFill>
                <a:latin typeface="Minecraft" panose="02000603000000000000" pitchFamily="2" charset="0"/>
                <a:ea typeface="Minecraft" panose="02000603000000000000" pitchFamily="2" charset="0"/>
              </a:rPr>
              <a:t> basics </a:t>
            </a:r>
            <a:r>
              <a:rPr lang="fr-FR" dirty="0" err="1">
                <a:solidFill>
                  <a:srgbClr val="009A00"/>
                </a:solidFill>
                <a:latin typeface="Minecraft" panose="02000603000000000000" pitchFamily="2" charset="0"/>
                <a:ea typeface="Minecraft" panose="02000603000000000000" pitchFamily="2" charset="0"/>
              </a:rPr>
              <a:t>with</a:t>
            </a:r>
            <a:r>
              <a:rPr lang="fr-FR" dirty="0">
                <a:solidFill>
                  <a:srgbClr val="009A00"/>
                </a:solidFill>
                <a:latin typeface="Minecraft" panose="02000603000000000000" pitchFamily="2" charset="0"/>
                <a:ea typeface="Minecraft" panose="02000603000000000000" pitchFamily="2" charset="0"/>
              </a:rPr>
              <a:t> ASPRO</a:t>
            </a:r>
            <a:endParaRPr lang="en-US" sz="3600" dirty="0">
              <a:solidFill>
                <a:srgbClr val="009A00"/>
              </a:solidFill>
              <a:latin typeface="Minecraft" panose="02000603000000000000" pitchFamily="2" charset="0"/>
              <a:ea typeface="Minecraft" panose="02000603000000000000" pitchFamily="2" charset="0"/>
            </a:endParaRPr>
          </a:p>
        </p:txBody>
      </p:sp>
      <p:sp>
        <p:nvSpPr>
          <p:cNvPr id="5" name="ZoneTexte 4">
            <a:extLst>
              <a:ext uri="{FF2B5EF4-FFF2-40B4-BE49-F238E27FC236}">
                <a16:creationId xmlns:a16="http://schemas.microsoft.com/office/drawing/2014/main" id="{FD2BF290-11FE-4976-AF01-29C2018604D2}"/>
              </a:ext>
            </a:extLst>
          </p:cNvPr>
          <p:cNvSpPr txBox="1"/>
          <p:nvPr/>
        </p:nvSpPr>
        <p:spPr>
          <a:xfrm rot="784619">
            <a:off x="10629141" y="138499"/>
            <a:ext cx="1659429" cy="400110"/>
          </a:xfrm>
          <a:prstGeom prst="rect">
            <a:avLst/>
          </a:prstGeom>
          <a:noFill/>
        </p:spPr>
        <p:txBody>
          <a:bodyPr wrap="none" rtlCol="0">
            <a:spAutoFit/>
          </a:bodyPr>
          <a:lstStyle/>
          <a:p>
            <a:r>
              <a:rPr lang="fr-FR" sz="2000" dirty="0">
                <a:solidFill>
                  <a:srgbClr val="FF0000"/>
                </a:solidFill>
                <a:latin typeface="Minecraft" panose="02000603000000000000" pitchFamily="2" charset="0"/>
                <a:ea typeface="Minecraft" panose="02000603000000000000" pitchFamily="2" charset="0"/>
              </a:rPr>
              <a:t>Corrections</a:t>
            </a:r>
            <a:endParaRPr lang="en-US" sz="800" dirty="0">
              <a:solidFill>
                <a:srgbClr val="FF0000"/>
              </a:solidFill>
              <a:latin typeface="Minecraft" panose="02000603000000000000" pitchFamily="2" charset="0"/>
              <a:ea typeface="Minecraft" panose="02000603000000000000" pitchFamily="2" charset="0"/>
            </a:endParaRPr>
          </a:p>
        </p:txBody>
      </p:sp>
      <p:sp>
        <p:nvSpPr>
          <p:cNvPr id="19" name="Rectangle 18">
            <a:extLst>
              <a:ext uri="{FF2B5EF4-FFF2-40B4-BE49-F238E27FC236}">
                <a16:creationId xmlns:a16="http://schemas.microsoft.com/office/drawing/2014/main" id="{8F273100-72F3-4252-99A3-3154403AEB3B}"/>
              </a:ext>
            </a:extLst>
          </p:cNvPr>
          <p:cNvSpPr/>
          <p:nvPr/>
        </p:nvSpPr>
        <p:spPr>
          <a:xfrm>
            <a:off x="7161741" y="614974"/>
            <a:ext cx="4629665" cy="838718"/>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F2307590-846C-4A7A-8AB6-710AC66D7D9B}"/>
              </a:ext>
            </a:extLst>
          </p:cNvPr>
          <p:cNvSpPr/>
          <p:nvPr/>
        </p:nvSpPr>
        <p:spPr>
          <a:xfrm>
            <a:off x="129597" y="1831676"/>
            <a:ext cx="5862129" cy="275170"/>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Connecteur droit 20">
            <a:extLst>
              <a:ext uri="{FF2B5EF4-FFF2-40B4-BE49-F238E27FC236}">
                <a16:creationId xmlns:a16="http://schemas.microsoft.com/office/drawing/2014/main" id="{245D2978-CDCC-46D9-BECC-26E5D03CE9CC}"/>
              </a:ext>
            </a:extLst>
          </p:cNvPr>
          <p:cNvCxnSpPr>
            <a:cxnSpLocks/>
            <a:stCxn id="20" idx="3"/>
            <a:endCxn id="19" idx="1"/>
          </p:cNvCxnSpPr>
          <p:nvPr/>
        </p:nvCxnSpPr>
        <p:spPr>
          <a:xfrm flipV="1">
            <a:off x="5991726" y="1034333"/>
            <a:ext cx="1170015" cy="93492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2" name="ZoneTexte 21">
            <a:extLst>
              <a:ext uri="{FF2B5EF4-FFF2-40B4-BE49-F238E27FC236}">
                <a16:creationId xmlns:a16="http://schemas.microsoft.com/office/drawing/2014/main" id="{47CF1E08-EA84-4544-9A3A-0BB1C1679C59}"/>
              </a:ext>
            </a:extLst>
          </p:cNvPr>
          <p:cNvSpPr txBox="1"/>
          <p:nvPr/>
        </p:nvSpPr>
        <p:spPr>
          <a:xfrm>
            <a:off x="7212589" y="686262"/>
            <a:ext cx="4441855" cy="769441"/>
          </a:xfrm>
          <a:prstGeom prst="rect">
            <a:avLst/>
          </a:prstGeom>
          <a:noFill/>
        </p:spPr>
        <p:txBody>
          <a:bodyPr wrap="square" lIns="0" tIns="0" rIns="0" bIns="0" rtlCol="0">
            <a:spAutoFit/>
          </a:bodyPr>
          <a:lstStyle/>
          <a:p>
            <a:pPr algn="just"/>
            <a:r>
              <a:rPr lang="en-US" sz="1600" dirty="0">
                <a:solidFill>
                  <a:schemeClr val="bg1"/>
                </a:solidFill>
              </a:rPr>
              <a:t>The Fourier transform of a weighted sum of functions is the weighted sum of their respective Fourier transforms</a:t>
            </a:r>
            <a:r>
              <a:rPr lang="en-US" dirty="0">
                <a:solidFill>
                  <a:schemeClr val="bg1"/>
                </a:solidFill>
              </a:rPr>
              <a:t>.</a:t>
            </a:r>
            <a:endParaRPr lang="en-US" sz="1600" dirty="0">
              <a:solidFill>
                <a:schemeClr val="bg1"/>
              </a:solidFill>
            </a:endParaRPr>
          </a:p>
        </p:txBody>
      </p:sp>
      <p:sp>
        <p:nvSpPr>
          <p:cNvPr id="26" name="Rectangle 25">
            <a:extLst>
              <a:ext uri="{FF2B5EF4-FFF2-40B4-BE49-F238E27FC236}">
                <a16:creationId xmlns:a16="http://schemas.microsoft.com/office/drawing/2014/main" id="{3D3B8439-B4AF-4069-B879-6A50B4ADD895}"/>
              </a:ext>
            </a:extLst>
          </p:cNvPr>
          <p:cNvSpPr/>
          <p:nvPr/>
        </p:nvSpPr>
        <p:spPr>
          <a:xfrm>
            <a:off x="129598" y="4250012"/>
            <a:ext cx="2866266" cy="275169"/>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12DD5B36-142B-4476-9A44-25A7C6D9A826}"/>
              </a:ext>
            </a:extLst>
          </p:cNvPr>
          <p:cNvSpPr/>
          <p:nvPr/>
        </p:nvSpPr>
        <p:spPr>
          <a:xfrm>
            <a:off x="129597" y="5205884"/>
            <a:ext cx="4298023" cy="303270"/>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a:extLst>
              <a:ext uri="{FF2B5EF4-FFF2-40B4-BE49-F238E27FC236}">
                <a16:creationId xmlns:a16="http://schemas.microsoft.com/office/drawing/2014/main" id="{D3534E3E-C9DF-4D64-8467-A79B820F8EA0}"/>
              </a:ext>
            </a:extLst>
          </p:cNvPr>
          <p:cNvSpPr/>
          <p:nvPr/>
        </p:nvSpPr>
        <p:spPr>
          <a:xfrm>
            <a:off x="7161739" y="1785726"/>
            <a:ext cx="4629665" cy="1580855"/>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6" name="Connecteur droit 35">
            <a:extLst>
              <a:ext uri="{FF2B5EF4-FFF2-40B4-BE49-F238E27FC236}">
                <a16:creationId xmlns:a16="http://schemas.microsoft.com/office/drawing/2014/main" id="{39FA288D-84EC-49C8-823A-F041E82BFF09}"/>
              </a:ext>
            </a:extLst>
          </p:cNvPr>
          <p:cNvCxnSpPr>
            <a:cxnSpLocks/>
            <a:stCxn id="26" idx="3"/>
            <a:endCxn id="35" idx="1"/>
          </p:cNvCxnSpPr>
          <p:nvPr/>
        </p:nvCxnSpPr>
        <p:spPr>
          <a:xfrm flipV="1">
            <a:off x="2995864" y="2576154"/>
            <a:ext cx="4165875" cy="1811443"/>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9" name="Rectangle 38">
            <a:extLst>
              <a:ext uri="{FF2B5EF4-FFF2-40B4-BE49-F238E27FC236}">
                <a16:creationId xmlns:a16="http://schemas.microsoft.com/office/drawing/2014/main" id="{9A4C283C-F4E5-466C-BDF3-D080FA41440E}"/>
              </a:ext>
            </a:extLst>
          </p:cNvPr>
          <p:cNvSpPr/>
          <p:nvPr/>
        </p:nvSpPr>
        <p:spPr>
          <a:xfrm>
            <a:off x="7161740" y="4937936"/>
            <a:ext cx="4629665" cy="586541"/>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0" name="Connecteur droit 39">
            <a:extLst>
              <a:ext uri="{FF2B5EF4-FFF2-40B4-BE49-F238E27FC236}">
                <a16:creationId xmlns:a16="http://schemas.microsoft.com/office/drawing/2014/main" id="{A5A4D8BF-3F4D-41A3-85DD-F2AB9A0300D5}"/>
              </a:ext>
            </a:extLst>
          </p:cNvPr>
          <p:cNvCxnSpPr>
            <a:cxnSpLocks/>
            <a:stCxn id="28" idx="3"/>
            <a:endCxn id="39" idx="1"/>
          </p:cNvCxnSpPr>
          <p:nvPr/>
        </p:nvCxnSpPr>
        <p:spPr>
          <a:xfrm flipV="1">
            <a:off x="4427620" y="5231207"/>
            <a:ext cx="2734120" cy="12631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44" name="ZoneTexte 43">
            <a:extLst>
              <a:ext uri="{FF2B5EF4-FFF2-40B4-BE49-F238E27FC236}">
                <a16:creationId xmlns:a16="http://schemas.microsoft.com/office/drawing/2014/main" id="{8C9499F5-C26D-45B8-8CDB-6D86E9190FBF}"/>
              </a:ext>
            </a:extLst>
          </p:cNvPr>
          <p:cNvSpPr txBox="1"/>
          <p:nvPr/>
        </p:nvSpPr>
        <p:spPr>
          <a:xfrm>
            <a:off x="7263436" y="1831676"/>
            <a:ext cx="4527968" cy="1477328"/>
          </a:xfrm>
          <a:prstGeom prst="rect">
            <a:avLst/>
          </a:prstGeom>
          <a:noFill/>
        </p:spPr>
        <p:txBody>
          <a:bodyPr wrap="square" lIns="0" tIns="0" rIns="0" bIns="0" rtlCol="0">
            <a:spAutoFit/>
          </a:bodyPr>
          <a:lstStyle/>
          <a:p>
            <a:r>
              <a:rPr lang="en-US" sz="1600" dirty="0">
                <a:solidFill>
                  <a:schemeClr val="bg1"/>
                </a:solidFill>
              </a:rPr>
              <a:t>A sum of the Fourier transform of :</a:t>
            </a:r>
          </a:p>
          <a:p>
            <a:pPr marL="285750" indent="-285750">
              <a:buFont typeface="Arial" panose="020B0604020202020204" pitchFamily="34" charset="0"/>
              <a:buChar char="•"/>
            </a:pPr>
            <a:r>
              <a:rPr lang="en-US" sz="1600" dirty="0">
                <a:solidFill>
                  <a:schemeClr val="bg1"/>
                </a:solidFill>
              </a:rPr>
              <a:t>the elliptical Gaussian distribution (seen at short baselines and that gives different values for the two perpendicular strips of baselines) </a:t>
            </a:r>
          </a:p>
          <a:p>
            <a:pPr marL="285750" indent="-285750">
              <a:buFont typeface="Arial" panose="020B0604020202020204" pitchFamily="34" charset="0"/>
              <a:buChar char="•"/>
            </a:pPr>
            <a:r>
              <a:rPr lang="en-US" sz="1600" dirty="0">
                <a:solidFill>
                  <a:schemeClr val="bg1"/>
                </a:solidFill>
              </a:rPr>
              <a:t>and of the uniform disk (Airy function seen at long baseline and never fully resolved)</a:t>
            </a:r>
          </a:p>
        </p:txBody>
      </p:sp>
      <p:sp>
        <p:nvSpPr>
          <p:cNvPr id="46" name="ZoneTexte 45">
            <a:extLst>
              <a:ext uri="{FF2B5EF4-FFF2-40B4-BE49-F238E27FC236}">
                <a16:creationId xmlns:a16="http://schemas.microsoft.com/office/drawing/2014/main" id="{F21980DE-1912-48DD-A8D5-3AD62E1B9D51}"/>
              </a:ext>
            </a:extLst>
          </p:cNvPr>
          <p:cNvSpPr txBox="1"/>
          <p:nvPr/>
        </p:nvSpPr>
        <p:spPr>
          <a:xfrm>
            <a:off x="7263436" y="4977514"/>
            <a:ext cx="4527968" cy="492443"/>
          </a:xfrm>
          <a:prstGeom prst="rect">
            <a:avLst/>
          </a:prstGeom>
          <a:noFill/>
        </p:spPr>
        <p:txBody>
          <a:bodyPr wrap="square" lIns="0" tIns="0" rIns="0" bIns="0" rtlCol="0">
            <a:spAutoFit/>
          </a:bodyPr>
          <a:lstStyle/>
          <a:p>
            <a:r>
              <a:rPr lang="en-US" sz="1600" dirty="0">
                <a:solidFill>
                  <a:schemeClr val="bg1"/>
                </a:solidFill>
              </a:rPr>
              <a:t>Baselines shorter than the plateau : B &lt; 20 m</a:t>
            </a:r>
          </a:p>
          <a:p>
            <a:pPr algn="just"/>
            <a:r>
              <a:rPr lang="en-US" sz="1600" dirty="0">
                <a:solidFill>
                  <a:schemeClr val="bg1"/>
                </a:solidFill>
              </a:rPr>
              <a:t>Disk elongated </a:t>
            </a:r>
            <a:r>
              <a:rPr lang="en-US" sz="1600" dirty="0">
                <a:solidFill>
                  <a:schemeClr val="bg1"/>
                </a:solidFill>
                <a:sym typeface="Wingdings" panose="05000000000000000000" pitchFamily="2" charset="2"/>
              </a:rPr>
              <a:t> Baselines </a:t>
            </a:r>
            <a:r>
              <a:rPr lang="en-US" sz="1600" dirty="0">
                <a:solidFill>
                  <a:schemeClr val="bg1"/>
                </a:solidFill>
              </a:rPr>
              <a:t>in many orientations.</a:t>
            </a:r>
          </a:p>
        </p:txBody>
      </p:sp>
      <p:sp>
        <p:nvSpPr>
          <p:cNvPr id="47" name="Rectangle 46">
            <a:extLst>
              <a:ext uri="{FF2B5EF4-FFF2-40B4-BE49-F238E27FC236}">
                <a16:creationId xmlns:a16="http://schemas.microsoft.com/office/drawing/2014/main" id="{6212ECEF-3F30-4334-9298-BC5DBFA2D90A}"/>
              </a:ext>
            </a:extLst>
          </p:cNvPr>
          <p:cNvSpPr/>
          <p:nvPr/>
        </p:nvSpPr>
        <p:spPr>
          <a:xfrm>
            <a:off x="129597" y="5509154"/>
            <a:ext cx="4683035" cy="303270"/>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47">
            <a:extLst>
              <a:ext uri="{FF2B5EF4-FFF2-40B4-BE49-F238E27FC236}">
                <a16:creationId xmlns:a16="http://schemas.microsoft.com/office/drawing/2014/main" id="{7170D8A1-E85D-4BC5-9CB4-7A75BA6D3EB2}"/>
              </a:ext>
            </a:extLst>
          </p:cNvPr>
          <p:cNvSpPr/>
          <p:nvPr/>
        </p:nvSpPr>
        <p:spPr>
          <a:xfrm>
            <a:off x="7161739" y="5636944"/>
            <a:ext cx="4629665" cy="606082"/>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9" name="Connecteur droit 48">
            <a:extLst>
              <a:ext uri="{FF2B5EF4-FFF2-40B4-BE49-F238E27FC236}">
                <a16:creationId xmlns:a16="http://schemas.microsoft.com/office/drawing/2014/main" id="{2A93C6A7-B3D2-4E8F-9955-FE56CABD7C89}"/>
              </a:ext>
            </a:extLst>
          </p:cNvPr>
          <p:cNvCxnSpPr>
            <a:cxnSpLocks/>
            <a:endCxn id="48" idx="1"/>
          </p:cNvCxnSpPr>
          <p:nvPr/>
        </p:nvCxnSpPr>
        <p:spPr>
          <a:xfrm>
            <a:off x="4812632" y="5694164"/>
            <a:ext cx="2349107" cy="245821"/>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50" name="ZoneTexte 49">
            <a:extLst>
              <a:ext uri="{FF2B5EF4-FFF2-40B4-BE49-F238E27FC236}">
                <a16:creationId xmlns:a16="http://schemas.microsoft.com/office/drawing/2014/main" id="{3C26B503-2220-440B-81EF-798DD91CEA12}"/>
              </a:ext>
            </a:extLst>
          </p:cNvPr>
          <p:cNvSpPr txBox="1"/>
          <p:nvPr/>
        </p:nvSpPr>
        <p:spPr>
          <a:xfrm>
            <a:off x="7263436" y="5694164"/>
            <a:ext cx="4527968" cy="492443"/>
          </a:xfrm>
          <a:prstGeom prst="rect">
            <a:avLst/>
          </a:prstGeom>
          <a:noFill/>
        </p:spPr>
        <p:txBody>
          <a:bodyPr wrap="square" lIns="0" tIns="0" rIns="0" bIns="0" rtlCol="0">
            <a:spAutoFit/>
          </a:bodyPr>
          <a:lstStyle/>
          <a:p>
            <a:r>
              <a:rPr lang="en-US" sz="1600" dirty="0">
                <a:solidFill>
                  <a:schemeClr val="bg1"/>
                </a:solidFill>
              </a:rPr>
              <a:t>No. The star start to be significantly resolved for baselines larger than 60 m.</a:t>
            </a:r>
          </a:p>
        </p:txBody>
      </p:sp>
      <p:sp>
        <p:nvSpPr>
          <p:cNvPr id="57" name="Rectangle 56">
            <a:extLst>
              <a:ext uri="{FF2B5EF4-FFF2-40B4-BE49-F238E27FC236}">
                <a16:creationId xmlns:a16="http://schemas.microsoft.com/office/drawing/2014/main" id="{47D31AE0-B114-47C0-A639-D85CEF2AB00F}"/>
              </a:ext>
            </a:extLst>
          </p:cNvPr>
          <p:cNvSpPr/>
          <p:nvPr/>
        </p:nvSpPr>
        <p:spPr>
          <a:xfrm>
            <a:off x="129597" y="4753354"/>
            <a:ext cx="3792698" cy="275169"/>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a:extLst>
              <a:ext uri="{FF2B5EF4-FFF2-40B4-BE49-F238E27FC236}">
                <a16:creationId xmlns:a16="http://schemas.microsoft.com/office/drawing/2014/main" id="{2DAE1F5F-42BF-4448-B6F7-21C76220C7EC}"/>
              </a:ext>
            </a:extLst>
          </p:cNvPr>
          <p:cNvSpPr/>
          <p:nvPr/>
        </p:nvSpPr>
        <p:spPr>
          <a:xfrm>
            <a:off x="7161740" y="3557499"/>
            <a:ext cx="4629665" cy="1267076"/>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9" name="Connecteur droit 58">
            <a:extLst>
              <a:ext uri="{FF2B5EF4-FFF2-40B4-BE49-F238E27FC236}">
                <a16:creationId xmlns:a16="http://schemas.microsoft.com/office/drawing/2014/main" id="{FF34A553-3F35-4BE9-BEA6-AC8B6FD9B0AE}"/>
              </a:ext>
            </a:extLst>
          </p:cNvPr>
          <p:cNvCxnSpPr>
            <a:cxnSpLocks/>
            <a:stCxn id="57" idx="3"/>
            <a:endCxn id="58" idx="1"/>
          </p:cNvCxnSpPr>
          <p:nvPr/>
        </p:nvCxnSpPr>
        <p:spPr>
          <a:xfrm flipV="1">
            <a:off x="3922295" y="4191037"/>
            <a:ext cx="3239445" cy="69990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60" name="ZoneTexte 59">
            <a:extLst>
              <a:ext uri="{FF2B5EF4-FFF2-40B4-BE49-F238E27FC236}">
                <a16:creationId xmlns:a16="http://schemas.microsoft.com/office/drawing/2014/main" id="{402BDCF3-0861-4545-82AD-3AFA8BFBA844}"/>
              </a:ext>
            </a:extLst>
          </p:cNvPr>
          <p:cNvSpPr txBox="1"/>
          <p:nvPr/>
        </p:nvSpPr>
        <p:spPr>
          <a:xfrm>
            <a:off x="7263436" y="3593468"/>
            <a:ext cx="4527968" cy="1231106"/>
          </a:xfrm>
          <a:prstGeom prst="rect">
            <a:avLst/>
          </a:prstGeom>
          <a:noFill/>
        </p:spPr>
        <p:txBody>
          <a:bodyPr wrap="square" lIns="0" tIns="0" rIns="0" bIns="0" rtlCol="0">
            <a:spAutoFit/>
          </a:bodyPr>
          <a:lstStyle/>
          <a:p>
            <a:r>
              <a:rPr lang="en-US" sz="1600" dirty="0">
                <a:solidFill>
                  <a:schemeClr val="bg1"/>
                </a:solidFill>
              </a:rPr>
              <a:t>the level of the plateau between the baselines</a:t>
            </a:r>
          </a:p>
          <a:p>
            <a:r>
              <a:rPr lang="en-US" sz="1600" dirty="0">
                <a:solidFill>
                  <a:schemeClr val="bg1"/>
                </a:solidFill>
              </a:rPr>
              <a:t>resolving the Gaussian and the ones resolving the Uniform disk have changed. This plateau allows to make a direct measure of the relative flux of the two components of our model.</a:t>
            </a:r>
          </a:p>
        </p:txBody>
      </p:sp>
    </p:spTree>
    <p:extLst>
      <p:ext uri="{BB962C8B-B14F-4D97-AF65-F5344CB8AC3E}">
        <p14:creationId xmlns:p14="http://schemas.microsoft.com/office/powerpoint/2010/main" val="23879401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39B85545-D9DB-451B-AF2F-8E471765786E}"/>
              </a:ext>
            </a:extLst>
          </p:cNvPr>
          <p:cNvPicPr>
            <a:picLocks noChangeAspect="1"/>
          </p:cNvPicPr>
          <p:nvPr/>
        </p:nvPicPr>
        <p:blipFill>
          <a:blip r:embed="rId2"/>
          <a:stretch>
            <a:fillRect/>
          </a:stretch>
        </p:blipFill>
        <p:spPr>
          <a:xfrm>
            <a:off x="129598" y="850733"/>
            <a:ext cx="6478512" cy="5156534"/>
          </a:xfrm>
          <a:prstGeom prst="rect">
            <a:avLst/>
          </a:prstGeom>
        </p:spPr>
      </p:pic>
      <p:sp>
        <p:nvSpPr>
          <p:cNvPr id="11" name="ZoneTexte 10">
            <a:extLst>
              <a:ext uri="{FF2B5EF4-FFF2-40B4-BE49-F238E27FC236}">
                <a16:creationId xmlns:a16="http://schemas.microsoft.com/office/drawing/2014/main" id="{643551BB-79BB-4096-A3E3-8003433875CA}"/>
              </a:ext>
            </a:extLst>
          </p:cNvPr>
          <p:cNvSpPr txBox="1"/>
          <p:nvPr/>
        </p:nvSpPr>
        <p:spPr>
          <a:xfrm>
            <a:off x="0" y="0"/>
            <a:ext cx="4249881" cy="338554"/>
          </a:xfrm>
          <a:prstGeom prst="rect">
            <a:avLst/>
          </a:prstGeom>
          <a:noFill/>
        </p:spPr>
        <p:txBody>
          <a:bodyPr wrap="none" rtlCol="0">
            <a:spAutoFit/>
          </a:bodyPr>
          <a:lstStyle/>
          <a:p>
            <a:r>
              <a:rPr lang="fr-FR" sz="1600" dirty="0">
                <a:solidFill>
                  <a:srgbClr val="009A00"/>
                </a:solidFill>
                <a:latin typeface="Minecraft" panose="02000603000000000000" pitchFamily="2" charset="0"/>
                <a:ea typeface="Minecraft" panose="02000603000000000000" pitchFamily="2" charset="0"/>
              </a:rPr>
              <a:t>The 10th VLTI </a:t>
            </a:r>
            <a:r>
              <a:rPr lang="fr-FR" sz="1600" dirty="0" err="1">
                <a:solidFill>
                  <a:srgbClr val="009A00"/>
                </a:solidFill>
                <a:latin typeface="Minecraft" panose="02000603000000000000" pitchFamily="2" charset="0"/>
                <a:ea typeface="Minecraft" panose="02000603000000000000" pitchFamily="2" charset="0"/>
              </a:rPr>
              <a:t>School</a:t>
            </a:r>
            <a:r>
              <a:rPr lang="fr-FR" sz="1600" dirty="0">
                <a:solidFill>
                  <a:srgbClr val="009A00"/>
                </a:solidFill>
                <a:latin typeface="Minecraft" panose="02000603000000000000" pitchFamily="2" charset="0"/>
                <a:ea typeface="Minecraft" panose="02000603000000000000" pitchFamily="2" charset="0"/>
              </a:rPr>
              <a:t> of </a:t>
            </a:r>
            <a:r>
              <a:rPr lang="fr-FR" sz="1600" dirty="0" err="1">
                <a:solidFill>
                  <a:srgbClr val="009A00"/>
                </a:solidFill>
                <a:latin typeface="Minecraft" panose="02000603000000000000" pitchFamily="2" charset="0"/>
                <a:ea typeface="Minecraft" panose="02000603000000000000" pitchFamily="2" charset="0"/>
              </a:rPr>
              <a:t>Interferometry</a:t>
            </a:r>
            <a:r>
              <a:rPr lang="fr-FR" sz="1600" dirty="0">
                <a:solidFill>
                  <a:srgbClr val="009A00"/>
                </a:solidFill>
                <a:latin typeface="Minecraft" panose="02000603000000000000" pitchFamily="2" charset="0"/>
                <a:ea typeface="Minecraft" panose="02000603000000000000" pitchFamily="2" charset="0"/>
              </a:rPr>
              <a:t> </a:t>
            </a:r>
          </a:p>
        </p:txBody>
      </p:sp>
      <p:sp>
        <p:nvSpPr>
          <p:cNvPr id="2" name="Rectangle 1">
            <a:extLst>
              <a:ext uri="{FF2B5EF4-FFF2-40B4-BE49-F238E27FC236}">
                <a16:creationId xmlns:a16="http://schemas.microsoft.com/office/drawing/2014/main" id="{D5FAEEE7-4E1D-4EBB-A5EC-73E9F214D932}"/>
              </a:ext>
            </a:extLst>
          </p:cNvPr>
          <p:cNvSpPr/>
          <p:nvPr/>
        </p:nvSpPr>
        <p:spPr>
          <a:xfrm>
            <a:off x="4942114" y="0"/>
            <a:ext cx="7249886" cy="369332"/>
          </a:xfrm>
          <a:prstGeom prst="rect">
            <a:avLst/>
          </a:prstGeom>
        </p:spPr>
        <p:txBody>
          <a:bodyPr wrap="square">
            <a:spAutoFit/>
          </a:bodyPr>
          <a:lstStyle/>
          <a:p>
            <a:pPr algn="r"/>
            <a:r>
              <a:rPr lang="fr-FR" dirty="0">
                <a:solidFill>
                  <a:srgbClr val="009A00"/>
                </a:solidFill>
                <a:latin typeface="Minecraft" panose="02000603000000000000" pitchFamily="2" charset="0"/>
                <a:ea typeface="Minecraft" panose="02000603000000000000" pitchFamily="2" charset="0"/>
              </a:rPr>
              <a:t>Practice session I: </a:t>
            </a:r>
            <a:r>
              <a:rPr lang="fr-FR" dirty="0" err="1">
                <a:solidFill>
                  <a:srgbClr val="009A00"/>
                </a:solidFill>
                <a:latin typeface="Minecraft" panose="02000603000000000000" pitchFamily="2" charset="0"/>
                <a:ea typeface="Minecraft" panose="02000603000000000000" pitchFamily="2" charset="0"/>
              </a:rPr>
              <a:t>Interferometry</a:t>
            </a:r>
            <a:r>
              <a:rPr lang="fr-FR" dirty="0">
                <a:solidFill>
                  <a:srgbClr val="009A00"/>
                </a:solidFill>
                <a:latin typeface="Minecraft" panose="02000603000000000000" pitchFamily="2" charset="0"/>
                <a:ea typeface="Minecraft" panose="02000603000000000000" pitchFamily="2" charset="0"/>
              </a:rPr>
              <a:t> basics </a:t>
            </a:r>
            <a:r>
              <a:rPr lang="fr-FR" dirty="0" err="1">
                <a:solidFill>
                  <a:srgbClr val="009A00"/>
                </a:solidFill>
                <a:latin typeface="Minecraft" panose="02000603000000000000" pitchFamily="2" charset="0"/>
                <a:ea typeface="Minecraft" panose="02000603000000000000" pitchFamily="2" charset="0"/>
              </a:rPr>
              <a:t>with</a:t>
            </a:r>
            <a:r>
              <a:rPr lang="fr-FR" dirty="0">
                <a:solidFill>
                  <a:srgbClr val="009A00"/>
                </a:solidFill>
                <a:latin typeface="Minecraft" panose="02000603000000000000" pitchFamily="2" charset="0"/>
                <a:ea typeface="Minecraft" panose="02000603000000000000" pitchFamily="2" charset="0"/>
              </a:rPr>
              <a:t> ASPRO</a:t>
            </a:r>
            <a:endParaRPr lang="en-US" sz="3600" dirty="0">
              <a:solidFill>
                <a:srgbClr val="009A00"/>
              </a:solidFill>
              <a:latin typeface="Minecraft" panose="02000603000000000000" pitchFamily="2" charset="0"/>
              <a:ea typeface="Minecraft" panose="02000603000000000000" pitchFamily="2" charset="0"/>
            </a:endParaRPr>
          </a:p>
        </p:txBody>
      </p:sp>
      <p:sp>
        <p:nvSpPr>
          <p:cNvPr id="5" name="ZoneTexte 4">
            <a:extLst>
              <a:ext uri="{FF2B5EF4-FFF2-40B4-BE49-F238E27FC236}">
                <a16:creationId xmlns:a16="http://schemas.microsoft.com/office/drawing/2014/main" id="{FD2BF290-11FE-4976-AF01-29C2018604D2}"/>
              </a:ext>
            </a:extLst>
          </p:cNvPr>
          <p:cNvSpPr txBox="1"/>
          <p:nvPr/>
        </p:nvSpPr>
        <p:spPr>
          <a:xfrm rot="784619">
            <a:off x="10629141" y="138499"/>
            <a:ext cx="1659429" cy="400110"/>
          </a:xfrm>
          <a:prstGeom prst="rect">
            <a:avLst/>
          </a:prstGeom>
          <a:noFill/>
        </p:spPr>
        <p:txBody>
          <a:bodyPr wrap="none" rtlCol="0">
            <a:spAutoFit/>
          </a:bodyPr>
          <a:lstStyle/>
          <a:p>
            <a:r>
              <a:rPr lang="fr-FR" sz="2000" dirty="0">
                <a:solidFill>
                  <a:srgbClr val="FF0000"/>
                </a:solidFill>
                <a:latin typeface="Minecraft" panose="02000603000000000000" pitchFamily="2" charset="0"/>
                <a:ea typeface="Minecraft" panose="02000603000000000000" pitchFamily="2" charset="0"/>
              </a:rPr>
              <a:t>Corrections</a:t>
            </a:r>
            <a:endParaRPr lang="en-US" sz="800" dirty="0">
              <a:solidFill>
                <a:srgbClr val="FF0000"/>
              </a:solidFill>
              <a:latin typeface="Minecraft" panose="02000603000000000000" pitchFamily="2" charset="0"/>
              <a:ea typeface="Minecraft" panose="02000603000000000000" pitchFamily="2" charset="0"/>
            </a:endParaRPr>
          </a:p>
        </p:txBody>
      </p:sp>
      <p:sp>
        <p:nvSpPr>
          <p:cNvPr id="23" name="Rectangle 22">
            <a:extLst>
              <a:ext uri="{FF2B5EF4-FFF2-40B4-BE49-F238E27FC236}">
                <a16:creationId xmlns:a16="http://schemas.microsoft.com/office/drawing/2014/main" id="{FB94A5B9-E321-44DD-92FF-9C1664114AE1}"/>
              </a:ext>
            </a:extLst>
          </p:cNvPr>
          <p:cNvSpPr/>
          <p:nvPr/>
        </p:nvSpPr>
        <p:spPr>
          <a:xfrm>
            <a:off x="129597" y="2462156"/>
            <a:ext cx="4298023" cy="292768"/>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96E11931-C2B4-4B72-8BAD-DCE471506706}"/>
              </a:ext>
            </a:extLst>
          </p:cNvPr>
          <p:cNvSpPr/>
          <p:nvPr/>
        </p:nvSpPr>
        <p:spPr>
          <a:xfrm>
            <a:off x="129597" y="3101771"/>
            <a:ext cx="6283235" cy="292768"/>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22B78960-9323-4DB8-A14A-7D2BA3B7EA79}"/>
              </a:ext>
            </a:extLst>
          </p:cNvPr>
          <p:cNvSpPr/>
          <p:nvPr/>
        </p:nvSpPr>
        <p:spPr>
          <a:xfrm>
            <a:off x="129597" y="3837023"/>
            <a:ext cx="6283235" cy="418945"/>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78F1CC3C-5E59-4034-8400-2BFB304121E0}"/>
              </a:ext>
            </a:extLst>
          </p:cNvPr>
          <p:cNvSpPr/>
          <p:nvPr/>
        </p:nvSpPr>
        <p:spPr>
          <a:xfrm>
            <a:off x="133151" y="4493994"/>
            <a:ext cx="6123270" cy="232128"/>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C06C9B42-8366-4034-A566-5908E69DCF2B}"/>
              </a:ext>
            </a:extLst>
          </p:cNvPr>
          <p:cNvSpPr/>
          <p:nvPr/>
        </p:nvSpPr>
        <p:spPr>
          <a:xfrm>
            <a:off x="129597" y="5002809"/>
            <a:ext cx="6123270" cy="303270"/>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a:extLst>
              <a:ext uri="{FF2B5EF4-FFF2-40B4-BE49-F238E27FC236}">
                <a16:creationId xmlns:a16="http://schemas.microsoft.com/office/drawing/2014/main" id="{51F963DF-7341-4413-BA3D-245D411CB89F}"/>
              </a:ext>
            </a:extLst>
          </p:cNvPr>
          <p:cNvSpPr/>
          <p:nvPr/>
        </p:nvSpPr>
        <p:spPr>
          <a:xfrm>
            <a:off x="7161737" y="552260"/>
            <a:ext cx="4629665" cy="596945"/>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Connecteur droit 30">
            <a:extLst>
              <a:ext uri="{FF2B5EF4-FFF2-40B4-BE49-F238E27FC236}">
                <a16:creationId xmlns:a16="http://schemas.microsoft.com/office/drawing/2014/main" id="{68B62432-EFD3-4C7E-81F9-A47C705A9608}"/>
              </a:ext>
            </a:extLst>
          </p:cNvPr>
          <p:cNvCxnSpPr>
            <a:cxnSpLocks/>
            <a:stCxn id="23" idx="3"/>
            <a:endCxn id="30" idx="1"/>
          </p:cNvCxnSpPr>
          <p:nvPr/>
        </p:nvCxnSpPr>
        <p:spPr>
          <a:xfrm flipV="1">
            <a:off x="4427620" y="850733"/>
            <a:ext cx="2734117" cy="1757807"/>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679319A4-803D-4B42-B736-473CDB255450}"/>
              </a:ext>
            </a:extLst>
          </p:cNvPr>
          <p:cNvSpPr/>
          <p:nvPr/>
        </p:nvSpPr>
        <p:spPr>
          <a:xfrm>
            <a:off x="7161736" y="1230251"/>
            <a:ext cx="4629665" cy="1028260"/>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3" name="Connecteur droit 32">
            <a:extLst>
              <a:ext uri="{FF2B5EF4-FFF2-40B4-BE49-F238E27FC236}">
                <a16:creationId xmlns:a16="http://schemas.microsoft.com/office/drawing/2014/main" id="{9131B6BB-E1DC-484C-B3B7-545E4117FDAE}"/>
              </a:ext>
            </a:extLst>
          </p:cNvPr>
          <p:cNvCxnSpPr>
            <a:cxnSpLocks/>
            <a:stCxn id="24" idx="3"/>
            <a:endCxn id="32" idx="1"/>
          </p:cNvCxnSpPr>
          <p:nvPr/>
        </p:nvCxnSpPr>
        <p:spPr>
          <a:xfrm flipV="1">
            <a:off x="6412832" y="1744381"/>
            <a:ext cx="748904" cy="1503774"/>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4" name="Rectangle 33">
            <a:extLst>
              <a:ext uri="{FF2B5EF4-FFF2-40B4-BE49-F238E27FC236}">
                <a16:creationId xmlns:a16="http://schemas.microsoft.com/office/drawing/2014/main" id="{9DE7F920-F210-497F-8D83-6E085218D07F}"/>
              </a:ext>
            </a:extLst>
          </p:cNvPr>
          <p:cNvSpPr/>
          <p:nvPr/>
        </p:nvSpPr>
        <p:spPr>
          <a:xfrm>
            <a:off x="7161735" y="2346020"/>
            <a:ext cx="4629665" cy="1570388"/>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5" name="Connecteur droit 34">
            <a:extLst>
              <a:ext uri="{FF2B5EF4-FFF2-40B4-BE49-F238E27FC236}">
                <a16:creationId xmlns:a16="http://schemas.microsoft.com/office/drawing/2014/main" id="{51791B83-2EFE-4240-A8BF-284CC7F803FF}"/>
              </a:ext>
            </a:extLst>
          </p:cNvPr>
          <p:cNvCxnSpPr>
            <a:cxnSpLocks/>
            <a:stCxn id="25" idx="3"/>
            <a:endCxn id="34" idx="1"/>
          </p:cNvCxnSpPr>
          <p:nvPr/>
        </p:nvCxnSpPr>
        <p:spPr>
          <a:xfrm flipV="1">
            <a:off x="6412832" y="3131214"/>
            <a:ext cx="748903" cy="91528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51DB8A4E-D2C7-434E-BCBF-8AA93C01B42F}"/>
              </a:ext>
            </a:extLst>
          </p:cNvPr>
          <p:cNvSpPr/>
          <p:nvPr/>
        </p:nvSpPr>
        <p:spPr>
          <a:xfrm>
            <a:off x="7161734" y="4017847"/>
            <a:ext cx="4629665" cy="1052763"/>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7" name="Connecteur droit 36">
            <a:extLst>
              <a:ext uri="{FF2B5EF4-FFF2-40B4-BE49-F238E27FC236}">
                <a16:creationId xmlns:a16="http://schemas.microsoft.com/office/drawing/2014/main" id="{0A0E0B11-AEEE-414A-8DD4-60A01551B65B}"/>
              </a:ext>
            </a:extLst>
          </p:cNvPr>
          <p:cNvCxnSpPr>
            <a:cxnSpLocks/>
            <a:stCxn id="26" idx="3"/>
            <a:endCxn id="36" idx="1"/>
          </p:cNvCxnSpPr>
          <p:nvPr/>
        </p:nvCxnSpPr>
        <p:spPr>
          <a:xfrm flipV="1">
            <a:off x="6256421" y="4544229"/>
            <a:ext cx="905313" cy="65829"/>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8" name="Rectangle 37">
            <a:extLst>
              <a:ext uri="{FF2B5EF4-FFF2-40B4-BE49-F238E27FC236}">
                <a16:creationId xmlns:a16="http://schemas.microsoft.com/office/drawing/2014/main" id="{722F8161-3A2F-4937-A548-1FEB125EAE00}"/>
              </a:ext>
            </a:extLst>
          </p:cNvPr>
          <p:cNvSpPr/>
          <p:nvPr/>
        </p:nvSpPr>
        <p:spPr>
          <a:xfrm>
            <a:off x="7161735" y="5131299"/>
            <a:ext cx="4629665" cy="581983"/>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9" name="Connecteur droit 38">
            <a:extLst>
              <a:ext uri="{FF2B5EF4-FFF2-40B4-BE49-F238E27FC236}">
                <a16:creationId xmlns:a16="http://schemas.microsoft.com/office/drawing/2014/main" id="{E8035749-26D7-452B-AD44-253D091ECF27}"/>
              </a:ext>
            </a:extLst>
          </p:cNvPr>
          <p:cNvCxnSpPr>
            <a:cxnSpLocks/>
            <a:stCxn id="27" idx="3"/>
            <a:endCxn id="38" idx="1"/>
          </p:cNvCxnSpPr>
          <p:nvPr/>
        </p:nvCxnSpPr>
        <p:spPr>
          <a:xfrm>
            <a:off x="6252867" y="5154444"/>
            <a:ext cx="908868" cy="267847"/>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41" name="ZoneTexte 40">
            <a:extLst>
              <a:ext uri="{FF2B5EF4-FFF2-40B4-BE49-F238E27FC236}">
                <a16:creationId xmlns:a16="http://schemas.microsoft.com/office/drawing/2014/main" id="{13661CB0-B845-4E09-924B-C4FEF74B415D}"/>
              </a:ext>
            </a:extLst>
          </p:cNvPr>
          <p:cNvSpPr txBox="1"/>
          <p:nvPr/>
        </p:nvSpPr>
        <p:spPr>
          <a:xfrm>
            <a:off x="7263433" y="626086"/>
            <a:ext cx="4527968" cy="492443"/>
          </a:xfrm>
          <a:prstGeom prst="rect">
            <a:avLst/>
          </a:prstGeom>
          <a:noFill/>
        </p:spPr>
        <p:txBody>
          <a:bodyPr wrap="square" lIns="0" tIns="0" rIns="0" bIns="0" rtlCol="0">
            <a:spAutoFit/>
          </a:bodyPr>
          <a:lstStyle/>
          <a:p>
            <a:r>
              <a:rPr lang="en-US" sz="1600" dirty="0">
                <a:solidFill>
                  <a:schemeClr val="bg1"/>
                </a:solidFill>
              </a:rPr>
              <a:t>The visibility function corresponding to a binary is a weighted cosine function.</a:t>
            </a:r>
          </a:p>
        </p:txBody>
      </p:sp>
      <p:sp>
        <p:nvSpPr>
          <p:cNvPr id="42" name="ZoneTexte 41">
            <a:extLst>
              <a:ext uri="{FF2B5EF4-FFF2-40B4-BE49-F238E27FC236}">
                <a16:creationId xmlns:a16="http://schemas.microsoft.com/office/drawing/2014/main" id="{1B69822B-B8A4-4485-B151-A0C37CCB0883}"/>
              </a:ext>
            </a:extLst>
          </p:cNvPr>
          <p:cNvSpPr txBox="1"/>
          <p:nvPr/>
        </p:nvSpPr>
        <p:spPr>
          <a:xfrm>
            <a:off x="7263433" y="1282501"/>
            <a:ext cx="4527968" cy="492443"/>
          </a:xfrm>
          <a:prstGeom prst="rect">
            <a:avLst/>
          </a:prstGeom>
          <a:noFill/>
        </p:spPr>
        <p:txBody>
          <a:bodyPr wrap="square" lIns="0" tIns="0" rIns="0" bIns="0" rtlCol="0">
            <a:spAutoFit/>
          </a:bodyPr>
          <a:lstStyle/>
          <a:p>
            <a:r>
              <a:rPr lang="fr-FR" sz="1600" dirty="0">
                <a:solidFill>
                  <a:schemeClr val="bg1"/>
                </a:solidFill>
              </a:rPr>
              <a:t>If r </a:t>
            </a:r>
            <a:r>
              <a:rPr lang="fr-FR" sz="1600" dirty="0" err="1">
                <a:solidFill>
                  <a:schemeClr val="bg1"/>
                </a:solidFill>
              </a:rPr>
              <a:t>is</a:t>
            </a:r>
            <a:r>
              <a:rPr lang="fr-FR" sz="1600" dirty="0">
                <a:solidFill>
                  <a:schemeClr val="bg1"/>
                </a:solidFill>
              </a:rPr>
              <a:t>  the flux ratio </a:t>
            </a:r>
            <a:r>
              <a:rPr lang="fr-FR" sz="1600" dirty="0" err="1">
                <a:solidFill>
                  <a:schemeClr val="bg1"/>
                </a:solidFill>
              </a:rPr>
              <a:t>between</a:t>
            </a:r>
            <a:r>
              <a:rPr lang="fr-FR" sz="1600" dirty="0">
                <a:solidFill>
                  <a:schemeClr val="bg1"/>
                </a:solidFill>
              </a:rPr>
              <a:t> the components (r&lt;1), the amplitude A of the modulation </a:t>
            </a:r>
            <a:r>
              <a:rPr lang="fr-FR" sz="1600" dirty="0" err="1">
                <a:solidFill>
                  <a:schemeClr val="bg1"/>
                </a:solidFill>
              </a:rPr>
              <a:t>is</a:t>
            </a:r>
            <a:r>
              <a:rPr lang="fr-FR" sz="1600" dirty="0">
                <a:solidFill>
                  <a:schemeClr val="bg1"/>
                </a:solidFill>
              </a:rPr>
              <a:t> </a:t>
            </a:r>
            <a:r>
              <a:rPr lang="fr-FR" sz="1600" dirty="0" err="1">
                <a:solidFill>
                  <a:schemeClr val="bg1"/>
                </a:solidFill>
              </a:rPr>
              <a:t>given</a:t>
            </a:r>
            <a:r>
              <a:rPr lang="fr-FR" sz="1600" dirty="0">
                <a:solidFill>
                  <a:schemeClr val="bg1"/>
                </a:solidFill>
              </a:rPr>
              <a:t> by :</a:t>
            </a:r>
            <a:endParaRPr lang="en-US" sz="1600" dirty="0">
              <a:solidFill>
                <a:schemeClr val="bg1"/>
              </a:solidFill>
            </a:endParaRPr>
          </a:p>
        </p:txBody>
      </p:sp>
      <p:sp>
        <p:nvSpPr>
          <p:cNvPr id="43" name="ZoneTexte 42">
            <a:extLst>
              <a:ext uri="{FF2B5EF4-FFF2-40B4-BE49-F238E27FC236}">
                <a16:creationId xmlns:a16="http://schemas.microsoft.com/office/drawing/2014/main" id="{EE490017-63FD-46C0-BBA3-F27668F01168}"/>
              </a:ext>
            </a:extLst>
          </p:cNvPr>
          <p:cNvSpPr txBox="1"/>
          <p:nvPr/>
        </p:nvSpPr>
        <p:spPr>
          <a:xfrm>
            <a:off x="7263433" y="2385315"/>
            <a:ext cx="4527968" cy="1692771"/>
          </a:xfrm>
          <a:prstGeom prst="rect">
            <a:avLst/>
          </a:prstGeom>
          <a:noFill/>
        </p:spPr>
        <p:txBody>
          <a:bodyPr wrap="square" lIns="0" tIns="0" rIns="0" bIns="0" rtlCol="0">
            <a:spAutoFit/>
          </a:bodyPr>
          <a:lstStyle/>
          <a:p>
            <a:pPr marL="285750" indent="-285750">
              <a:buFont typeface="Arial" panose="020B0604020202020204" pitchFamily="34" charset="0"/>
              <a:buChar char="•"/>
            </a:pPr>
            <a:r>
              <a:rPr lang="fr-FR" sz="1600" dirty="0">
                <a:solidFill>
                  <a:schemeClr val="bg1"/>
                </a:solidFill>
              </a:rPr>
              <a:t>5mas =&gt; 19m =&gt; 4.13</a:t>
            </a:r>
            <a:r>
              <a:rPr lang="fr-FR" sz="1600" baseline="30000" dirty="0">
                <a:solidFill>
                  <a:schemeClr val="bg1"/>
                </a:solidFill>
              </a:rPr>
              <a:t>e-7 </a:t>
            </a:r>
            <a:r>
              <a:rPr lang="fr-FR" sz="1600" dirty="0">
                <a:solidFill>
                  <a:schemeClr val="bg1"/>
                </a:solidFill>
              </a:rPr>
              <a:t>cycles/rad</a:t>
            </a:r>
          </a:p>
          <a:p>
            <a:pPr marL="285750" indent="-285750">
              <a:buFont typeface="Arial" panose="020B0604020202020204" pitchFamily="34" charset="0"/>
              <a:buChar char="•"/>
            </a:pPr>
            <a:r>
              <a:rPr lang="fr-FR" sz="1600" dirty="0">
                <a:solidFill>
                  <a:schemeClr val="bg1"/>
                </a:solidFill>
              </a:rPr>
              <a:t>10mas =&gt; 9.5m =&gt; 2.06</a:t>
            </a:r>
            <a:r>
              <a:rPr lang="fr-FR" sz="1600" baseline="30000" dirty="0">
                <a:solidFill>
                  <a:schemeClr val="bg1"/>
                </a:solidFill>
              </a:rPr>
              <a:t>e-7 </a:t>
            </a:r>
            <a:r>
              <a:rPr lang="fr-FR" sz="1600" dirty="0">
                <a:solidFill>
                  <a:schemeClr val="bg1"/>
                </a:solidFill>
              </a:rPr>
              <a:t>cycles/rad</a:t>
            </a:r>
          </a:p>
          <a:p>
            <a:r>
              <a:rPr lang="en-US" sz="1600" dirty="0">
                <a:solidFill>
                  <a:schemeClr val="bg1"/>
                </a:solidFill>
              </a:rPr>
              <a:t>The modulation period is equal to the inverse of the binary separation.</a:t>
            </a:r>
          </a:p>
          <a:p>
            <a:pPr algn="ctr"/>
            <a:r>
              <a:rPr lang="en-US" sz="1600" dirty="0">
                <a:solidFill>
                  <a:schemeClr val="bg1"/>
                </a:solidFill>
              </a:rPr>
              <a:t>1 mas = 4.84</a:t>
            </a:r>
            <a:r>
              <a:rPr lang="en-US" sz="1600" baseline="30000" dirty="0">
                <a:solidFill>
                  <a:schemeClr val="bg1"/>
                </a:solidFill>
              </a:rPr>
              <a:t>e-9</a:t>
            </a:r>
            <a:r>
              <a:rPr lang="en-US" sz="1600" dirty="0">
                <a:solidFill>
                  <a:schemeClr val="bg1"/>
                </a:solidFill>
              </a:rPr>
              <a:t> rad</a:t>
            </a:r>
          </a:p>
          <a:p>
            <a:pPr algn="ctr"/>
            <a:r>
              <a:rPr lang="fr-FR" sz="1600" dirty="0">
                <a:solidFill>
                  <a:schemeClr val="bg1"/>
                </a:solidFill>
              </a:rPr>
              <a:t>4.13</a:t>
            </a:r>
            <a:r>
              <a:rPr lang="fr-FR" sz="1600" baseline="30000" dirty="0">
                <a:solidFill>
                  <a:schemeClr val="bg1"/>
                </a:solidFill>
              </a:rPr>
              <a:t>e-7 </a:t>
            </a:r>
            <a:r>
              <a:rPr lang="fr-FR" sz="1600" dirty="0">
                <a:solidFill>
                  <a:schemeClr val="bg1"/>
                </a:solidFill>
              </a:rPr>
              <a:t>= 1/5 mas               2.06</a:t>
            </a:r>
            <a:r>
              <a:rPr lang="fr-FR" sz="1600" baseline="30000" dirty="0">
                <a:solidFill>
                  <a:schemeClr val="bg1"/>
                </a:solidFill>
              </a:rPr>
              <a:t>e-7 </a:t>
            </a:r>
            <a:r>
              <a:rPr lang="fr-FR" sz="1600" dirty="0">
                <a:solidFill>
                  <a:schemeClr val="bg1"/>
                </a:solidFill>
              </a:rPr>
              <a:t>= 1/10 mas</a:t>
            </a:r>
            <a:endParaRPr lang="en-US" sz="1600" dirty="0">
              <a:solidFill>
                <a:schemeClr val="bg1"/>
              </a:solidFill>
            </a:endParaRPr>
          </a:p>
          <a:p>
            <a:endParaRPr lang="en-US" sz="1400" dirty="0">
              <a:solidFill>
                <a:schemeClr val="bg1"/>
              </a:solidFill>
            </a:endParaRPr>
          </a:p>
        </p:txBody>
      </p:sp>
      <p:sp>
        <p:nvSpPr>
          <p:cNvPr id="44" name="ZoneTexte 43">
            <a:extLst>
              <a:ext uri="{FF2B5EF4-FFF2-40B4-BE49-F238E27FC236}">
                <a16:creationId xmlns:a16="http://schemas.microsoft.com/office/drawing/2014/main" id="{9FFE1DB2-AA9D-4437-81D5-063884FA0E19}"/>
              </a:ext>
            </a:extLst>
          </p:cNvPr>
          <p:cNvSpPr txBox="1"/>
          <p:nvPr/>
        </p:nvSpPr>
        <p:spPr>
          <a:xfrm>
            <a:off x="7212582" y="4062334"/>
            <a:ext cx="4527968" cy="984885"/>
          </a:xfrm>
          <a:prstGeom prst="rect">
            <a:avLst/>
          </a:prstGeom>
          <a:noFill/>
        </p:spPr>
        <p:txBody>
          <a:bodyPr wrap="square" lIns="0" tIns="0" rIns="0" bIns="0" rtlCol="0">
            <a:spAutoFit/>
          </a:bodyPr>
          <a:lstStyle/>
          <a:p>
            <a:pPr algn="just"/>
            <a:r>
              <a:rPr lang="en-US" sz="1600" dirty="0">
                <a:solidFill>
                  <a:schemeClr val="bg1"/>
                </a:solidFill>
              </a:rPr>
              <a:t>There is no modulation anymore as the baseline samples perpendicular to the binary direction.</a:t>
            </a:r>
          </a:p>
          <a:p>
            <a:r>
              <a:rPr lang="en-US" sz="1600" dirty="0">
                <a:solidFill>
                  <a:schemeClr val="bg1"/>
                </a:solidFill>
              </a:rPr>
              <a:t>V = 1 as the interferometer ``sees” an unresolved object in the baselines orientation.</a:t>
            </a:r>
          </a:p>
        </p:txBody>
      </p:sp>
      <p:sp>
        <p:nvSpPr>
          <p:cNvPr id="45" name="ZoneTexte 44">
            <a:extLst>
              <a:ext uri="{FF2B5EF4-FFF2-40B4-BE49-F238E27FC236}">
                <a16:creationId xmlns:a16="http://schemas.microsoft.com/office/drawing/2014/main" id="{2AFABCA1-12D2-4ED6-9A4C-CCD51F9F0CD5}"/>
              </a:ext>
            </a:extLst>
          </p:cNvPr>
          <p:cNvSpPr txBox="1"/>
          <p:nvPr/>
        </p:nvSpPr>
        <p:spPr>
          <a:xfrm>
            <a:off x="7212582" y="5170677"/>
            <a:ext cx="4527968" cy="492443"/>
          </a:xfrm>
          <a:prstGeom prst="rect">
            <a:avLst/>
          </a:prstGeom>
          <a:noFill/>
        </p:spPr>
        <p:txBody>
          <a:bodyPr wrap="square" lIns="0" tIns="0" rIns="0" bIns="0" rtlCol="0">
            <a:spAutoFit/>
          </a:bodyPr>
          <a:lstStyle/>
          <a:p>
            <a:pPr algn="just"/>
            <a:r>
              <a:rPr lang="fr-FR" sz="1600" dirty="0">
                <a:solidFill>
                  <a:schemeClr val="bg1"/>
                </a:solidFill>
              </a:rPr>
              <a:t>The </a:t>
            </a:r>
            <a:r>
              <a:rPr lang="fr-FR" sz="1600" dirty="0" err="1">
                <a:solidFill>
                  <a:schemeClr val="bg1"/>
                </a:solidFill>
              </a:rPr>
              <a:t>interferometer</a:t>
            </a:r>
            <a:r>
              <a:rPr lang="fr-FR" sz="1600" dirty="0">
                <a:solidFill>
                  <a:schemeClr val="bg1"/>
                </a:solidFill>
              </a:rPr>
              <a:t> </a:t>
            </a:r>
            <a:r>
              <a:rPr lang="fr-FR" sz="1600" dirty="0" err="1">
                <a:solidFill>
                  <a:schemeClr val="bg1"/>
                </a:solidFill>
              </a:rPr>
              <a:t>samples</a:t>
            </a:r>
            <a:r>
              <a:rPr lang="fr-FR" sz="1600" dirty="0">
                <a:solidFill>
                  <a:schemeClr val="bg1"/>
                </a:solidFill>
              </a:rPr>
              <a:t> the </a:t>
            </a:r>
            <a:r>
              <a:rPr lang="fr-FR" sz="1600" dirty="0" err="1">
                <a:solidFill>
                  <a:schemeClr val="bg1"/>
                </a:solidFill>
              </a:rPr>
              <a:t>projected</a:t>
            </a:r>
            <a:r>
              <a:rPr lang="fr-FR" sz="1600" dirty="0">
                <a:solidFill>
                  <a:schemeClr val="bg1"/>
                </a:solidFill>
              </a:rPr>
              <a:t> </a:t>
            </a:r>
            <a:r>
              <a:rPr lang="fr-FR" sz="1600" dirty="0" err="1">
                <a:solidFill>
                  <a:schemeClr val="bg1"/>
                </a:solidFill>
              </a:rPr>
              <a:t>separation</a:t>
            </a:r>
            <a:r>
              <a:rPr lang="fr-FR" sz="1600" dirty="0">
                <a:solidFill>
                  <a:schemeClr val="bg1"/>
                </a:solidFill>
              </a:rPr>
              <a:t> of the </a:t>
            </a:r>
            <a:r>
              <a:rPr lang="fr-FR" sz="1600" dirty="0" err="1">
                <a:solidFill>
                  <a:schemeClr val="bg1"/>
                </a:solidFill>
              </a:rPr>
              <a:t>binary</a:t>
            </a:r>
            <a:r>
              <a:rPr lang="fr-FR" sz="1600" dirty="0">
                <a:solidFill>
                  <a:schemeClr val="bg1"/>
                </a:solidFill>
              </a:rPr>
              <a:t> </a:t>
            </a:r>
            <a:r>
              <a:rPr lang="fr-FR" sz="1600" dirty="0" err="1">
                <a:solidFill>
                  <a:schemeClr val="bg1"/>
                </a:solidFill>
              </a:rPr>
              <a:t>along</a:t>
            </a:r>
            <a:r>
              <a:rPr lang="fr-FR" sz="1600" dirty="0">
                <a:solidFill>
                  <a:schemeClr val="bg1"/>
                </a:solidFill>
              </a:rPr>
              <a:t> the </a:t>
            </a:r>
            <a:r>
              <a:rPr lang="fr-FR" sz="1600" dirty="0" err="1">
                <a:solidFill>
                  <a:schemeClr val="bg1"/>
                </a:solidFill>
              </a:rPr>
              <a:t>baseline</a:t>
            </a:r>
            <a:r>
              <a:rPr lang="fr-FR" sz="1600" dirty="0">
                <a:solidFill>
                  <a:schemeClr val="bg1"/>
                </a:solidFill>
              </a:rPr>
              <a:t> orientation</a:t>
            </a:r>
            <a:endParaRPr lang="en-US" sz="1600" dirty="0">
              <a:solidFill>
                <a:schemeClr val="bg1"/>
              </a:solidFill>
            </a:endParaRPr>
          </a:p>
        </p:txBody>
      </p:sp>
      <p:sp>
        <p:nvSpPr>
          <p:cNvPr id="46" name="Rectangle 45">
            <a:extLst>
              <a:ext uri="{FF2B5EF4-FFF2-40B4-BE49-F238E27FC236}">
                <a16:creationId xmlns:a16="http://schemas.microsoft.com/office/drawing/2014/main" id="{26ECC8AB-B56E-4C9F-B835-F5A6E1411CE3}"/>
              </a:ext>
            </a:extLst>
          </p:cNvPr>
          <p:cNvSpPr/>
          <p:nvPr/>
        </p:nvSpPr>
        <p:spPr>
          <a:xfrm>
            <a:off x="129597" y="5666623"/>
            <a:ext cx="6123270" cy="303270"/>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a:extLst>
              <a:ext uri="{FF2B5EF4-FFF2-40B4-BE49-F238E27FC236}">
                <a16:creationId xmlns:a16="http://schemas.microsoft.com/office/drawing/2014/main" id="{FAC30D4F-E53A-470F-A162-3E4EC12D262C}"/>
              </a:ext>
            </a:extLst>
          </p:cNvPr>
          <p:cNvSpPr/>
          <p:nvPr/>
        </p:nvSpPr>
        <p:spPr>
          <a:xfrm>
            <a:off x="7161738" y="5796416"/>
            <a:ext cx="4629665" cy="965388"/>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8" name="Connecteur droit 47">
            <a:extLst>
              <a:ext uri="{FF2B5EF4-FFF2-40B4-BE49-F238E27FC236}">
                <a16:creationId xmlns:a16="http://schemas.microsoft.com/office/drawing/2014/main" id="{D02B4801-8921-44D2-AF28-8D6CED801135}"/>
              </a:ext>
            </a:extLst>
          </p:cNvPr>
          <p:cNvCxnSpPr>
            <a:cxnSpLocks/>
            <a:stCxn id="46" idx="3"/>
            <a:endCxn id="47" idx="1"/>
          </p:cNvCxnSpPr>
          <p:nvPr/>
        </p:nvCxnSpPr>
        <p:spPr>
          <a:xfrm>
            <a:off x="6252867" y="5818258"/>
            <a:ext cx="908871" cy="46085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49" name="ZoneTexte 48">
            <a:extLst>
              <a:ext uri="{FF2B5EF4-FFF2-40B4-BE49-F238E27FC236}">
                <a16:creationId xmlns:a16="http://schemas.microsoft.com/office/drawing/2014/main" id="{DDE2606C-B484-4091-A260-CEFDE32E1D07}"/>
              </a:ext>
            </a:extLst>
          </p:cNvPr>
          <p:cNvSpPr txBox="1"/>
          <p:nvPr/>
        </p:nvSpPr>
        <p:spPr>
          <a:xfrm>
            <a:off x="7212582" y="5776919"/>
            <a:ext cx="4527968" cy="984885"/>
          </a:xfrm>
          <a:prstGeom prst="rect">
            <a:avLst/>
          </a:prstGeom>
          <a:noFill/>
        </p:spPr>
        <p:txBody>
          <a:bodyPr wrap="square" lIns="0" tIns="0" rIns="0" bIns="0" rtlCol="0">
            <a:spAutoFit/>
          </a:bodyPr>
          <a:lstStyle/>
          <a:p>
            <a:pPr algn="just"/>
            <a:r>
              <a:rPr lang="en-US" sz="1600" dirty="0">
                <a:solidFill>
                  <a:schemeClr val="bg1"/>
                </a:solidFill>
              </a:rPr>
              <a:t>It is a convolution of two distributions in the image plane, so in the Fourier plane it amounts to a </a:t>
            </a:r>
            <a:r>
              <a:rPr lang="en-US" sz="1600" dirty="0" err="1">
                <a:solidFill>
                  <a:schemeClr val="bg1"/>
                </a:solidFill>
              </a:rPr>
              <a:t>mutiplication</a:t>
            </a:r>
            <a:r>
              <a:rPr lang="en-US" sz="1600" dirty="0">
                <a:solidFill>
                  <a:schemeClr val="bg1"/>
                </a:solidFill>
              </a:rPr>
              <a:t> of the binary pattern with the FT of a disk, i.e., a Bessel function</a:t>
            </a:r>
          </a:p>
        </p:txBody>
      </p:sp>
      <mc:AlternateContent xmlns:mc="http://schemas.openxmlformats.org/markup-compatibility/2006" xmlns:a14="http://schemas.microsoft.com/office/drawing/2010/main">
        <mc:Choice Requires="a14">
          <p:sp>
            <p:nvSpPr>
              <p:cNvPr id="8" name="ZoneTexte 7">
                <a:extLst>
                  <a:ext uri="{FF2B5EF4-FFF2-40B4-BE49-F238E27FC236}">
                    <a16:creationId xmlns:a16="http://schemas.microsoft.com/office/drawing/2014/main" id="{8D4065DD-D261-46BA-A48A-42FBC1D7A9F6}"/>
                  </a:ext>
                </a:extLst>
              </p:cNvPr>
              <p:cNvSpPr txBox="1"/>
              <p:nvPr/>
            </p:nvSpPr>
            <p:spPr>
              <a:xfrm>
                <a:off x="9142085" y="1743090"/>
                <a:ext cx="668966" cy="393121"/>
              </a:xfrm>
              <a:prstGeom prst="rect">
                <a:avLst/>
              </a:prstGeom>
              <a:noFill/>
            </p:spPr>
            <p:txBody>
              <a:bodyPr wrap="none" lIns="0" tIns="0" rIns="0" bIns="0" rtlCol="0">
                <a:spAutoFit/>
              </a:bodyPr>
              <a:lstStyle/>
              <a:p>
                <a:r>
                  <a:rPr lang="en-US" dirty="0">
                    <a:solidFill>
                      <a:schemeClr val="bg1"/>
                    </a:solidFill>
                  </a:rPr>
                  <a:t>A = </a:t>
                </a:r>
                <a14:m>
                  <m:oMath xmlns:m="http://schemas.openxmlformats.org/officeDocument/2006/math">
                    <m:f>
                      <m:fPr>
                        <m:ctrlPr>
                          <a:rPr lang="en-US" i="1" smtClean="0">
                            <a:solidFill>
                              <a:schemeClr val="bg1"/>
                            </a:solidFill>
                            <a:latin typeface="Cambria Math" panose="02040503050406030204" pitchFamily="18" charset="0"/>
                          </a:rPr>
                        </m:ctrlPr>
                      </m:fPr>
                      <m:num>
                        <m:r>
                          <a:rPr lang="fr-FR" b="0" i="1" smtClean="0">
                            <a:solidFill>
                              <a:schemeClr val="bg1"/>
                            </a:solidFill>
                            <a:latin typeface="Cambria Math" panose="02040503050406030204" pitchFamily="18" charset="0"/>
                          </a:rPr>
                          <m:t>2</m:t>
                        </m:r>
                        <m:r>
                          <a:rPr lang="fr-FR" b="0" i="1" smtClean="0">
                            <a:solidFill>
                              <a:schemeClr val="bg1"/>
                            </a:solidFill>
                            <a:latin typeface="Cambria Math" panose="02040503050406030204" pitchFamily="18" charset="0"/>
                          </a:rPr>
                          <m:t>𝑟</m:t>
                        </m:r>
                      </m:num>
                      <m:den>
                        <m:r>
                          <a:rPr lang="fr-FR" b="0" i="1" smtClean="0">
                            <a:solidFill>
                              <a:schemeClr val="bg1"/>
                            </a:solidFill>
                            <a:latin typeface="Cambria Math" panose="02040503050406030204" pitchFamily="18" charset="0"/>
                          </a:rPr>
                          <m:t>1+</m:t>
                        </m:r>
                        <m:r>
                          <a:rPr lang="fr-FR" b="0" i="1" smtClean="0">
                            <a:solidFill>
                              <a:schemeClr val="bg1"/>
                            </a:solidFill>
                            <a:latin typeface="Cambria Math" panose="02040503050406030204" pitchFamily="18" charset="0"/>
                          </a:rPr>
                          <m:t>𝑟</m:t>
                        </m:r>
                      </m:den>
                    </m:f>
                  </m:oMath>
                </a14:m>
                <a:endParaRPr lang="en-US" dirty="0"/>
              </a:p>
            </p:txBody>
          </p:sp>
        </mc:Choice>
        <mc:Fallback xmlns="">
          <p:sp>
            <p:nvSpPr>
              <p:cNvPr id="8" name="ZoneTexte 7">
                <a:extLst>
                  <a:ext uri="{FF2B5EF4-FFF2-40B4-BE49-F238E27FC236}">
                    <a16:creationId xmlns:a16="http://schemas.microsoft.com/office/drawing/2014/main" id="{8D4065DD-D261-46BA-A48A-42FBC1D7A9F6}"/>
                  </a:ext>
                </a:extLst>
              </p:cNvPr>
              <p:cNvSpPr txBox="1">
                <a:spLocks noRot="1" noChangeAspect="1" noMove="1" noResize="1" noEditPoints="1" noAdjustHandles="1" noChangeArrowheads="1" noChangeShapeType="1" noTextEdit="1"/>
              </p:cNvSpPr>
              <p:nvPr/>
            </p:nvSpPr>
            <p:spPr>
              <a:xfrm>
                <a:off x="9142085" y="1743090"/>
                <a:ext cx="668966" cy="393121"/>
              </a:xfrm>
              <a:prstGeom prst="rect">
                <a:avLst/>
              </a:prstGeom>
              <a:blipFill>
                <a:blip r:embed="rId3"/>
                <a:stretch>
                  <a:fillRect l="-22018" t="-4688" r="-6422" b="-21875"/>
                </a:stretch>
              </a:blipFill>
            </p:spPr>
            <p:txBody>
              <a:bodyPr/>
              <a:lstStyle/>
              <a:p>
                <a:r>
                  <a:rPr lang="en-US">
                    <a:noFill/>
                  </a:rPr>
                  <a:t> </a:t>
                </a:r>
              </a:p>
            </p:txBody>
          </p:sp>
        </mc:Fallback>
      </mc:AlternateContent>
    </p:spTree>
    <p:extLst>
      <p:ext uri="{BB962C8B-B14F-4D97-AF65-F5344CB8AC3E}">
        <p14:creationId xmlns:p14="http://schemas.microsoft.com/office/powerpoint/2010/main" val="16838680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ZoneTexte 10">
            <a:extLst>
              <a:ext uri="{FF2B5EF4-FFF2-40B4-BE49-F238E27FC236}">
                <a16:creationId xmlns:a16="http://schemas.microsoft.com/office/drawing/2014/main" id="{643551BB-79BB-4096-A3E3-8003433875CA}"/>
              </a:ext>
            </a:extLst>
          </p:cNvPr>
          <p:cNvSpPr txBox="1"/>
          <p:nvPr/>
        </p:nvSpPr>
        <p:spPr>
          <a:xfrm>
            <a:off x="0" y="0"/>
            <a:ext cx="4249881" cy="338554"/>
          </a:xfrm>
          <a:prstGeom prst="rect">
            <a:avLst/>
          </a:prstGeom>
          <a:noFill/>
        </p:spPr>
        <p:txBody>
          <a:bodyPr wrap="none" rtlCol="0">
            <a:spAutoFit/>
          </a:bodyPr>
          <a:lstStyle/>
          <a:p>
            <a:r>
              <a:rPr lang="fr-FR" sz="1600" dirty="0">
                <a:solidFill>
                  <a:srgbClr val="009A00"/>
                </a:solidFill>
                <a:latin typeface="Minecraft" panose="02000603000000000000" pitchFamily="2" charset="0"/>
                <a:ea typeface="Minecraft" panose="02000603000000000000" pitchFamily="2" charset="0"/>
              </a:rPr>
              <a:t>The 10th VLTI </a:t>
            </a:r>
            <a:r>
              <a:rPr lang="fr-FR" sz="1600" dirty="0" err="1">
                <a:solidFill>
                  <a:srgbClr val="009A00"/>
                </a:solidFill>
                <a:latin typeface="Minecraft" panose="02000603000000000000" pitchFamily="2" charset="0"/>
                <a:ea typeface="Minecraft" panose="02000603000000000000" pitchFamily="2" charset="0"/>
              </a:rPr>
              <a:t>School</a:t>
            </a:r>
            <a:r>
              <a:rPr lang="fr-FR" sz="1600" dirty="0">
                <a:solidFill>
                  <a:srgbClr val="009A00"/>
                </a:solidFill>
                <a:latin typeface="Minecraft" panose="02000603000000000000" pitchFamily="2" charset="0"/>
                <a:ea typeface="Minecraft" panose="02000603000000000000" pitchFamily="2" charset="0"/>
              </a:rPr>
              <a:t> of </a:t>
            </a:r>
            <a:r>
              <a:rPr lang="fr-FR" sz="1600" dirty="0" err="1">
                <a:solidFill>
                  <a:srgbClr val="009A00"/>
                </a:solidFill>
                <a:latin typeface="Minecraft" panose="02000603000000000000" pitchFamily="2" charset="0"/>
                <a:ea typeface="Minecraft" panose="02000603000000000000" pitchFamily="2" charset="0"/>
              </a:rPr>
              <a:t>Interferometry</a:t>
            </a:r>
            <a:r>
              <a:rPr lang="fr-FR" sz="1600" dirty="0">
                <a:solidFill>
                  <a:srgbClr val="009A00"/>
                </a:solidFill>
                <a:latin typeface="Minecraft" panose="02000603000000000000" pitchFamily="2" charset="0"/>
                <a:ea typeface="Minecraft" panose="02000603000000000000" pitchFamily="2" charset="0"/>
              </a:rPr>
              <a:t> </a:t>
            </a:r>
          </a:p>
        </p:txBody>
      </p:sp>
      <p:sp>
        <p:nvSpPr>
          <p:cNvPr id="2" name="Rectangle 1">
            <a:extLst>
              <a:ext uri="{FF2B5EF4-FFF2-40B4-BE49-F238E27FC236}">
                <a16:creationId xmlns:a16="http://schemas.microsoft.com/office/drawing/2014/main" id="{D5FAEEE7-4E1D-4EBB-A5EC-73E9F214D932}"/>
              </a:ext>
            </a:extLst>
          </p:cNvPr>
          <p:cNvSpPr/>
          <p:nvPr/>
        </p:nvSpPr>
        <p:spPr>
          <a:xfrm>
            <a:off x="4942114" y="0"/>
            <a:ext cx="7249886" cy="369332"/>
          </a:xfrm>
          <a:prstGeom prst="rect">
            <a:avLst/>
          </a:prstGeom>
        </p:spPr>
        <p:txBody>
          <a:bodyPr wrap="square">
            <a:spAutoFit/>
          </a:bodyPr>
          <a:lstStyle/>
          <a:p>
            <a:pPr algn="r"/>
            <a:r>
              <a:rPr lang="fr-FR" dirty="0">
                <a:solidFill>
                  <a:srgbClr val="009A00"/>
                </a:solidFill>
                <a:latin typeface="Minecraft" panose="02000603000000000000" pitchFamily="2" charset="0"/>
                <a:ea typeface="Minecraft" panose="02000603000000000000" pitchFamily="2" charset="0"/>
              </a:rPr>
              <a:t>Practice session I: </a:t>
            </a:r>
            <a:r>
              <a:rPr lang="fr-FR" dirty="0" err="1">
                <a:solidFill>
                  <a:srgbClr val="009A00"/>
                </a:solidFill>
                <a:latin typeface="Minecraft" panose="02000603000000000000" pitchFamily="2" charset="0"/>
                <a:ea typeface="Minecraft" panose="02000603000000000000" pitchFamily="2" charset="0"/>
              </a:rPr>
              <a:t>Interferometry</a:t>
            </a:r>
            <a:r>
              <a:rPr lang="fr-FR" dirty="0">
                <a:solidFill>
                  <a:srgbClr val="009A00"/>
                </a:solidFill>
                <a:latin typeface="Minecraft" panose="02000603000000000000" pitchFamily="2" charset="0"/>
                <a:ea typeface="Minecraft" panose="02000603000000000000" pitchFamily="2" charset="0"/>
              </a:rPr>
              <a:t> basics </a:t>
            </a:r>
            <a:r>
              <a:rPr lang="fr-FR" dirty="0" err="1">
                <a:solidFill>
                  <a:srgbClr val="009A00"/>
                </a:solidFill>
                <a:latin typeface="Minecraft" panose="02000603000000000000" pitchFamily="2" charset="0"/>
                <a:ea typeface="Minecraft" panose="02000603000000000000" pitchFamily="2" charset="0"/>
              </a:rPr>
              <a:t>with</a:t>
            </a:r>
            <a:r>
              <a:rPr lang="fr-FR" dirty="0">
                <a:solidFill>
                  <a:srgbClr val="009A00"/>
                </a:solidFill>
                <a:latin typeface="Minecraft" panose="02000603000000000000" pitchFamily="2" charset="0"/>
                <a:ea typeface="Minecraft" panose="02000603000000000000" pitchFamily="2" charset="0"/>
              </a:rPr>
              <a:t> ASPRO</a:t>
            </a:r>
            <a:endParaRPr lang="en-US" sz="3600" dirty="0">
              <a:solidFill>
                <a:srgbClr val="009A00"/>
              </a:solidFill>
              <a:latin typeface="Minecraft" panose="02000603000000000000" pitchFamily="2" charset="0"/>
              <a:ea typeface="Minecraft" panose="02000603000000000000" pitchFamily="2" charset="0"/>
            </a:endParaRPr>
          </a:p>
        </p:txBody>
      </p:sp>
      <p:sp>
        <p:nvSpPr>
          <p:cNvPr id="5" name="ZoneTexte 4">
            <a:extLst>
              <a:ext uri="{FF2B5EF4-FFF2-40B4-BE49-F238E27FC236}">
                <a16:creationId xmlns:a16="http://schemas.microsoft.com/office/drawing/2014/main" id="{FD2BF290-11FE-4976-AF01-29C2018604D2}"/>
              </a:ext>
            </a:extLst>
          </p:cNvPr>
          <p:cNvSpPr txBox="1"/>
          <p:nvPr/>
        </p:nvSpPr>
        <p:spPr>
          <a:xfrm rot="784619">
            <a:off x="10629141" y="138499"/>
            <a:ext cx="1659429" cy="400110"/>
          </a:xfrm>
          <a:prstGeom prst="rect">
            <a:avLst/>
          </a:prstGeom>
          <a:noFill/>
        </p:spPr>
        <p:txBody>
          <a:bodyPr wrap="none" rtlCol="0">
            <a:spAutoFit/>
          </a:bodyPr>
          <a:lstStyle/>
          <a:p>
            <a:r>
              <a:rPr lang="fr-FR" sz="2000" dirty="0">
                <a:solidFill>
                  <a:srgbClr val="FF0000"/>
                </a:solidFill>
                <a:latin typeface="Minecraft" panose="02000603000000000000" pitchFamily="2" charset="0"/>
                <a:ea typeface="Minecraft" panose="02000603000000000000" pitchFamily="2" charset="0"/>
              </a:rPr>
              <a:t>Corrections</a:t>
            </a:r>
            <a:endParaRPr lang="en-US" sz="800" dirty="0">
              <a:solidFill>
                <a:srgbClr val="FF0000"/>
              </a:solidFill>
              <a:latin typeface="Minecraft" panose="02000603000000000000" pitchFamily="2" charset="0"/>
              <a:ea typeface="Minecraft" panose="02000603000000000000" pitchFamily="2" charset="0"/>
            </a:endParaRPr>
          </a:p>
        </p:txBody>
      </p:sp>
      <p:pic>
        <p:nvPicPr>
          <p:cNvPr id="3" name="Image 2">
            <a:extLst>
              <a:ext uri="{FF2B5EF4-FFF2-40B4-BE49-F238E27FC236}">
                <a16:creationId xmlns:a16="http://schemas.microsoft.com/office/drawing/2014/main" id="{FD82AF1C-655C-4E5F-956F-1DEA83CD6AED}"/>
              </a:ext>
            </a:extLst>
          </p:cNvPr>
          <p:cNvPicPr>
            <a:picLocks noChangeAspect="1"/>
          </p:cNvPicPr>
          <p:nvPr/>
        </p:nvPicPr>
        <p:blipFill>
          <a:blip r:embed="rId2"/>
          <a:stretch>
            <a:fillRect/>
          </a:stretch>
        </p:blipFill>
        <p:spPr>
          <a:xfrm>
            <a:off x="129599" y="775433"/>
            <a:ext cx="6478512" cy="5324578"/>
          </a:xfrm>
          <a:prstGeom prst="rect">
            <a:avLst/>
          </a:prstGeom>
        </p:spPr>
      </p:pic>
      <p:sp>
        <p:nvSpPr>
          <p:cNvPr id="21" name="Rectangle 20">
            <a:extLst>
              <a:ext uri="{FF2B5EF4-FFF2-40B4-BE49-F238E27FC236}">
                <a16:creationId xmlns:a16="http://schemas.microsoft.com/office/drawing/2014/main" id="{F7F4C365-0401-48F4-9B39-3DF7AF15AF3F}"/>
              </a:ext>
            </a:extLst>
          </p:cNvPr>
          <p:cNvSpPr/>
          <p:nvPr/>
        </p:nvSpPr>
        <p:spPr>
          <a:xfrm>
            <a:off x="237883" y="3161994"/>
            <a:ext cx="3876918" cy="308968"/>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DBECE980-2322-4027-88DE-ACC1BFEEA292}"/>
              </a:ext>
            </a:extLst>
          </p:cNvPr>
          <p:cNvSpPr/>
          <p:nvPr/>
        </p:nvSpPr>
        <p:spPr>
          <a:xfrm>
            <a:off x="237882" y="3657812"/>
            <a:ext cx="4418340" cy="322450"/>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776BBE9F-2FE0-4CFC-9C8B-16804F4CA122}"/>
              </a:ext>
            </a:extLst>
          </p:cNvPr>
          <p:cNvSpPr/>
          <p:nvPr/>
        </p:nvSpPr>
        <p:spPr>
          <a:xfrm>
            <a:off x="146658" y="4815588"/>
            <a:ext cx="6093219" cy="284747"/>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0A360018-E0A2-419A-9CB2-7D5CB72E0193}"/>
              </a:ext>
            </a:extLst>
          </p:cNvPr>
          <p:cNvSpPr/>
          <p:nvPr/>
        </p:nvSpPr>
        <p:spPr>
          <a:xfrm>
            <a:off x="146658" y="5100335"/>
            <a:ext cx="6123270" cy="232128"/>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9CFF64D0-7C33-4C3B-9F30-D5815F878380}"/>
              </a:ext>
            </a:extLst>
          </p:cNvPr>
          <p:cNvSpPr/>
          <p:nvPr/>
        </p:nvSpPr>
        <p:spPr>
          <a:xfrm>
            <a:off x="146658" y="5342609"/>
            <a:ext cx="6266174" cy="426126"/>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a:extLst>
              <a:ext uri="{FF2B5EF4-FFF2-40B4-BE49-F238E27FC236}">
                <a16:creationId xmlns:a16="http://schemas.microsoft.com/office/drawing/2014/main" id="{0DC0A862-F39E-493E-B938-AFE3EDBB7540}"/>
              </a:ext>
            </a:extLst>
          </p:cNvPr>
          <p:cNvSpPr/>
          <p:nvPr/>
        </p:nvSpPr>
        <p:spPr>
          <a:xfrm>
            <a:off x="7161739" y="703952"/>
            <a:ext cx="4629665" cy="369333"/>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Connecteur droit 28">
            <a:extLst>
              <a:ext uri="{FF2B5EF4-FFF2-40B4-BE49-F238E27FC236}">
                <a16:creationId xmlns:a16="http://schemas.microsoft.com/office/drawing/2014/main" id="{6B9B1F46-33A6-42EF-BD98-CB5EE33C315E}"/>
              </a:ext>
            </a:extLst>
          </p:cNvPr>
          <p:cNvCxnSpPr>
            <a:cxnSpLocks/>
            <a:stCxn id="21" idx="3"/>
            <a:endCxn id="28" idx="1"/>
          </p:cNvCxnSpPr>
          <p:nvPr/>
        </p:nvCxnSpPr>
        <p:spPr>
          <a:xfrm flipV="1">
            <a:off x="4114801" y="888619"/>
            <a:ext cx="3046938" cy="2427859"/>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0" name="Rectangle 29">
            <a:extLst>
              <a:ext uri="{FF2B5EF4-FFF2-40B4-BE49-F238E27FC236}">
                <a16:creationId xmlns:a16="http://schemas.microsoft.com/office/drawing/2014/main" id="{34E700D9-FEFF-479E-BEAF-7097A1935752}"/>
              </a:ext>
            </a:extLst>
          </p:cNvPr>
          <p:cNvSpPr/>
          <p:nvPr/>
        </p:nvSpPr>
        <p:spPr>
          <a:xfrm>
            <a:off x="7161741" y="1318400"/>
            <a:ext cx="4629665" cy="1081506"/>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Connecteur droit 30">
            <a:extLst>
              <a:ext uri="{FF2B5EF4-FFF2-40B4-BE49-F238E27FC236}">
                <a16:creationId xmlns:a16="http://schemas.microsoft.com/office/drawing/2014/main" id="{33771083-BD4F-4EBF-8DDB-4CEE2CF497B6}"/>
              </a:ext>
            </a:extLst>
          </p:cNvPr>
          <p:cNvCxnSpPr>
            <a:cxnSpLocks/>
            <a:stCxn id="22" idx="3"/>
            <a:endCxn id="30" idx="1"/>
          </p:cNvCxnSpPr>
          <p:nvPr/>
        </p:nvCxnSpPr>
        <p:spPr>
          <a:xfrm flipV="1">
            <a:off x="4656222" y="1859153"/>
            <a:ext cx="2505519" cy="1959884"/>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7EC67DB1-44A2-4615-B37A-6E227F456D63}"/>
              </a:ext>
            </a:extLst>
          </p:cNvPr>
          <p:cNvSpPr/>
          <p:nvPr/>
        </p:nvSpPr>
        <p:spPr>
          <a:xfrm>
            <a:off x="7158801" y="2682877"/>
            <a:ext cx="4629665" cy="1049708"/>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3" name="Connecteur droit 32">
            <a:extLst>
              <a:ext uri="{FF2B5EF4-FFF2-40B4-BE49-F238E27FC236}">
                <a16:creationId xmlns:a16="http://schemas.microsoft.com/office/drawing/2014/main" id="{32BB121D-E72E-448A-B7BF-82E95D4CF464}"/>
              </a:ext>
            </a:extLst>
          </p:cNvPr>
          <p:cNvCxnSpPr>
            <a:cxnSpLocks/>
            <a:stCxn id="23" idx="3"/>
            <a:endCxn id="32" idx="1"/>
          </p:cNvCxnSpPr>
          <p:nvPr/>
        </p:nvCxnSpPr>
        <p:spPr>
          <a:xfrm flipV="1">
            <a:off x="6239877" y="3207731"/>
            <a:ext cx="918924" cy="1750231"/>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4" name="Rectangle 33">
            <a:extLst>
              <a:ext uri="{FF2B5EF4-FFF2-40B4-BE49-F238E27FC236}">
                <a16:creationId xmlns:a16="http://schemas.microsoft.com/office/drawing/2014/main" id="{D53E8E9D-70F1-488A-B087-D96288292FC9}"/>
              </a:ext>
            </a:extLst>
          </p:cNvPr>
          <p:cNvSpPr/>
          <p:nvPr/>
        </p:nvSpPr>
        <p:spPr>
          <a:xfrm>
            <a:off x="7158801" y="3915148"/>
            <a:ext cx="4629665" cy="573579"/>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5" name="Connecteur droit 34">
            <a:extLst>
              <a:ext uri="{FF2B5EF4-FFF2-40B4-BE49-F238E27FC236}">
                <a16:creationId xmlns:a16="http://schemas.microsoft.com/office/drawing/2014/main" id="{EC70F4CA-B473-4237-823B-4588EB225EFC}"/>
              </a:ext>
            </a:extLst>
          </p:cNvPr>
          <p:cNvCxnSpPr>
            <a:cxnSpLocks/>
            <a:stCxn id="24" idx="3"/>
            <a:endCxn id="34" idx="1"/>
          </p:cNvCxnSpPr>
          <p:nvPr/>
        </p:nvCxnSpPr>
        <p:spPr>
          <a:xfrm flipV="1">
            <a:off x="6269928" y="4201938"/>
            <a:ext cx="888873" cy="1014461"/>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7F151287-4D5E-4BD9-BE5E-7EBD39B47DE4}"/>
              </a:ext>
            </a:extLst>
          </p:cNvPr>
          <p:cNvSpPr/>
          <p:nvPr/>
        </p:nvSpPr>
        <p:spPr>
          <a:xfrm>
            <a:off x="7181398" y="4693719"/>
            <a:ext cx="4629665" cy="777843"/>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7" name="Connecteur droit 36">
            <a:extLst>
              <a:ext uri="{FF2B5EF4-FFF2-40B4-BE49-F238E27FC236}">
                <a16:creationId xmlns:a16="http://schemas.microsoft.com/office/drawing/2014/main" id="{CFA52082-EA94-4BF6-A665-67A0C1E1CA26}"/>
              </a:ext>
            </a:extLst>
          </p:cNvPr>
          <p:cNvCxnSpPr>
            <a:cxnSpLocks/>
            <a:stCxn id="25" idx="3"/>
            <a:endCxn id="36" idx="1"/>
          </p:cNvCxnSpPr>
          <p:nvPr/>
        </p:nvCxnSpPr>
        <p:spPr>
          <a:xfrm flipV="1">
            <a:off x="6412832" y="5082641"/>
            <a:ext cx="768566" cy="473031"/>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9" name="ZoneTexte 38">
            <a:extLst>
              <a:ext uri="{FF2B5EF4-FFF2-40B4-BE49-F238E27FC236}">
                <a16:creationId xmlns:a16="http://schemas.microsoft.com/office/drawing/2014/main" id="{456520C9-3C53-425E-BACD-040B0E676A6E}"/>
              </a:ext>
            </a:extLst>
          </p:cNvPr>
          <p:cNvSpPr txBox="1"/>
          <p:nvPr/>
        </p:nvSpPr>
        <p:spPr>
          <a:xfrm>
            <a:off x="7212587" y="756583"/>
            <a:ext cx="4527968" cy="246221"/>
          </a:xfrm>
          <a:prstGeom prst="rect">
            <a:avLst/>
          </a:prstGeom>
          <a:noFill/>
        </p:spPr>
        <p:txBody>
          <a:bodyPr wrap="square" lIns="0" tIns="0" rIns="0" bIns="0" rtlCol="0">
            <a:spAutoFit/>
          </a:bodyPr>
          <a:lstStyle/>
          <a:p>
            <a:pPr algn="ctr"/>
            <a:r>
              <a:rPr lang="en-US" sz="1600" dirty="0">
                <a:solidFill>
                  <a:schemeClr val="bg1"/>
                </a:solidFill>
              </a:rPr>
              <a:t>227 mas</a:t>
            </a:r>
          </a:p>
        </p:txBody>
      </p:sp>
      <p:sp>
        <p:nvSpPr>
          <p:cNvPr id="41" name="ZoneTexte 40">
            <a:extLst>
              <a:ext uri="{FF2B5EF4-FFF2-40B4-BE49-F238E27FC236}">
                <a16:creationId xmlns:a16="http://schemas.microsoft.com/office/drawing/2014/main" id="{6E8E764A-74B0-4E69-8351-D2F6CF7D92B2}"/>
              </a:ext>
            </a:extLst>
          </p:cNvPr>
          <p:cNvSpPr txBox="1"/>
          <p:nvPr/>
        </p:nvSpPr>
        <p:spPr>
          <a:xfrm>
            <a:off x="7260498" y="2771483"/>
            <a:ext cx="4527968" cy="984885"/>
          </a:xfrm>
          <a:prstGeom prst="rect">
            <a:avLst/>
          </a:prstGeom>
          <a:noFill/>
        </p:spPr>
        <p:txBody>
          <a:bodyPr wrap="square" lIns="0" tIns="0" rIns="0" bIns="0" rtlCol="0">
            <a:spAutoFit/>
          </a:bodyPr>
          <a:lstStyle/>
          <a:p>
            <a:pPr algn="just"/>
            <a:r>
              <a:rPr lang="en-US" sz="1600" dirty="0">
                <a:solidFill>
                  <a:schemeClr val="bg1"/>
                </a:solidFill>
              </a:rPr>
              <a:t>As the object intensity distribution has no sharp edge beside the inner rim that is very small compared to the object extension, its visibility function is closer to that of a Gaussian distribution.</a:t>
            </a:r>
          </a:p>
        </p:txBody>
      </p:sp>
      <p:sp>
        <p:nvSpPr>
          <p:cNvPr id="42" name="ZoneTexte 41">
            <a:extLst>
              <a:ext uri="{FF2B5EF4-FFF2-40B4-BE49-F238E27FC236}">
                <a16:creationId xmlns:a16="http://schemas.microsoft.com/office/drawing/2014/main" id="{2E6A5FEE-6ECA-414A-8DFE-19A1FF8C687E}"/>
              </a:ext>
            </a:extLst>
          </p:cNvPr>
          <p:cNvSpPr txBox="1"/>
          <p:nvPr/>
        </p:nvSpPr>
        <p:spPr>
          <a:xfrm>
            <a:off x="7260498" y="3984654"/>
            <a:ext cx="4527968" cy="492443"/>
          </a:xfrm>
          <a:prstGeom prst="rect">
            <a:avLst/>
          </a:prstGeom>
          <a:noFill/>
        </p:spPr>
        <p:txBody>
          <a:bodyPr wrap="square" lIns="0" tIns="0" rIns="0" bIns="0" rtlCol="0">
            <a:spAutoFit/>
          </a:bodyPr>
          <a:lstStyle/>
          <a:p>
            <a:pPr algn="ctr"/>
            <a:r>
              <a:rPr lang="fr-FR" sz="1600" dirty="0">
                <a:solidFill>
                  <a:schemeClr val="bg1"/>
                </a:solidFill>
              </a:rPr>
              <a:t>V= 0.755</a:t>
            </a:r>
          </a:p>
          <a:p>
            <a:pPr algn="ctr"/>
            <a:r>
              <a:rPr lang="fr-FR" sz="1600" dirty="0">
                <a:solidFill>
                  <a:schemeClr val="bg1"/>
                </a:solidFill>
              </a:rPr>
              <a:t>V= 0.618</a:t>
            </a:r>
            <a:endParaRPr lang="en-US" sz="1600" dirty="0">
              <a:solidFill>
                <a:schemeClr val="bg1"/>
              </a:solidFill>
            </a:endParaRPr>
          </a:p>
        </p:txBody>
      </p:sp>
      <p:sp>
        <p:nvSpPr>
          <p:cNvPr id="43" name="ZoneTexte 42">
            <a:extLst>
              <a:ext uri="{FF2B5EF4-FFF2-40B4-BE49-F238E27FC236}">
                <a16:creationId xmlns:a16="http://schemas.microsoft.com/office/drawing/2014/main" id="{1778D243-925C-4621-99D8-E66F648036FC}"/>
              </a:ext>
            </a:extLst>
          </p:cNvPr>
          <p:cNvSpPr txBox="1"/>
          <p:nvPr/>
        </p:nvSpPr>
        <p:spPr>
          <a:xfrm>
            <a:off x="10154986" y="4769343"/>
            <a:ext cx="1706925" cy="738664"/>
          </a:xfrm>
          <a:prstGeom prst="rect">
            <a:avLst/>
          </a:prstGeom>
          <a:noFill/>
        </p:spPr>
        <p:txBody>
          <a:bodyPr wrap="square" lIns="0" tIns="0" rIns="0" bIns="0" rtlCol="0">
            <a:spAutoFit/>
          </a:bodyPr>
          <a:lstStyle/>
          <a:p>
            <a:r>
              <a:rPr lang="fr-FR" sz="1600" dirty="0" err="1">
                <a:solidFill>
                  <a:schemeClr val="bg1"/>
                </a:solidFill>
              </a:rPr>
              <a:t>fwhm</a:t>
            </a:r>
            <a:r>
              <a:rPr lang="fr-FR" sz="1600" dirty="0">
                <a:solidFill>
                  <a:schemeClr val="bg1"/>
                </a:solidFill>
              </a:rPr>
              <a:t> ≈ 34.7 mas</a:t>
            </a:r>
          </a:p>
          <a:p>
            <a:r>
              <a:rPr lang="fr-FR" sz="1600" dirty="0" err="1">
                <a:solidFill>
                  <a:schemeClr val="bg1"/>
                </a:solidFill>
              </a:rPr>
              <a:t>fwhm</a:t>
            </a:r>
            <a:r>
              <a:rPr lang="fr-FR" sz="1600" dirty="0">
                <a:solidFill>
                  <a:schemeClr val="bg1"/>
                </a:solidFill>
              </a:rPr>
              <a:t> ≈ 45.4 mas</a:t>
            </a:r>
          </a:p>
          <a:p>
            <a:r>
              <a:rPr lang="fr-FR" sz="1600" dirty="0">
                <a:solidFill>
                  <a:schemeClr val="bg1"/>
                </a:solidFill>
              </a:rPr>
              <a:t>  </a:t>
            </a:r>
            <a:endParaRPr lang="en-US" sz="1600" dirty="0">
              <a:solidFill>
                <a:schemeClr val="bg1"/>
              </a:solidFill>
            </a:endParaRPr>
          </a:p>
        </p:txBody>
      </p:sp>
      <p:sp>
        <p:nvSpPr>
          <p:cNvPr id="44" name="Rectangle 43">
            <a:extLst>
              <a:ext uri="{FF2B5EF4-FFF2-40B4-BE49-F238E27FC236}">
                <a16:creationId xmlns:a16="http://schemas.microsoft.com/office/drawing/2014/main" id="{E1AF692A-71E0-4240-8BBA-FC50578DB27F}"/>
              </a:ext>
            </a:extLst>
          </p:cNvPr>
          <p:cNvSpPr/>
          <p:nvPr/>
        </p:nvSpPr>
        <p:spPr>
          <a:xfrm>
            <a:off x="146658" y="5776498"/>
            <a:ext cx="6123270" cy="303270"/>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a:extLst>
              <a:ext uri="{FF2B5EF4-FFF2-40B4-BE49-F238E27FC236}">
                <a16:creationId xmlns:a16="http://schemas.microsoft.com/office/drawing/2014/main" id="{67144A3B-3A32-481C-ACBC-4723EF177776}"/>
              </a:ext>
            </a:extLst>
          </p:cNvPr>
          <p:cNvSpPr/>
          <p:nvPr/>
        </p:nvSpPr>
        <p:spPr>
          <a:xfrm>
            <a:off x="7158800" y="5739014"/>
            <a:ext cx="4629665" cy="830068"/>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6" name="Connecteur droit 45">
            <a:extLst>
              <a:ext uri="{FF2B5EF4-FFF2-40B4-BE49-F238E27FC236}">
                <a16:creationId xmlns:a16="http://schemas.microsoft.com/office/drawing/2014/main" id="{90DB7C50-60EC-4AC3-992E-0C8991618E59}"/>
              </a:ext>
            </a:extLst>
          </p:cNvPr>
          <p:cNvCxnSpPr>
            <a:cxnSpLocks/>
            <a:stCxn id="44" idx="3"/>
            <a:endCxn id="45" idx="1"/>
          </p:cNvCxnSpPr>
          <p:nvPr/>
        </p:nvCxnSpPr>
        <p:spPr>
          <a:xfrm>
            <a:off x="6269928" y="5928133"/>
            <a:ext cx="888872" cy="225915"/>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48" name="ZoneTexte 47">
            <a:extLst>
              <a:ext uri="{FF2B5EF4-FFF2-40B4-BE49-F238E27FC236}">
                <a16:creationId xmlns:a16="http://schemas.microsoft.com/office/drawing/2014/main" id="{37F792F4-A047-4F66-A87A-D145F1B6D825}"/>
              </a:ext>
            </a:extLst>
          </p:cNvPr>
          <p:cNvSpPr txBox="1"/>
          <p:nvPr/>
        </p:nvSpPr>
        <p:spPr>
          <a:xfrm>
            <a:off x="7212587" y="1347645"/>
            <a:ext cx="4527968" cy="984885"/>
          </a:xfrm>
          <a:prstGeom prst="rect">
            <a:avLst/>
          </a:prstGeom>
          <a:noFill/>
        </p:spPr>
        <p:txBody>
          <a:bodyPr wrap="square" lIns="0" tIns="0" rIns="0" bIns="0" rtlCol="0">
            <a:spAutoFit/>
          </a:bodyPr>
          <a:lstStyle/>
          <a:p>
            <a:pPr algn="just"/>
            <a:r>
              <a:rPr lang="en-US" sz="1600" dirty="0">
                <a:solidFill>
                  <a:schemeClr val="bg1"/>
                </a:solidFill>
              </a:rPr>
              <a:t>We see the inner rim of the dusty disk, the disk emission in N band, and some central emission which correspond to the central </a:t>
            </a:r>
            <a:r>
              <a:rPr lang="en-US" sz="1600" dirty="0" err="1">
                <a:solidFill>
                  <a:schemeClr val="bg1"/>
                </a:solidFill>
              </a:rPr>
              <a:t>star.The</a:t>
            </a:r>
            <a:r>
              <a:rPr lang="en-US" sz="1600" dirty="0">
                <a:solidFill>
                  <a:schemeClr val="bg1"/>
                </a:solidFill>
              </a:rPr>
              <a:t> disk is flattened which is a hint that it is not seen pole-on.</a:t>
            </a:r>
          </a:p>
        </p:txBody>
      </p:sp>
      <mc:AlternateContent xmlns:mc="http://schemas.openxmlformats.org/markup-compatibility/2006" xmlns:a14="http://schemas.microsoft.com/office/drawing/2010/main">
        <mc:Choice Requires="a14">
          <p:sp>
            <p:nvSpPr>
              <p:cNvPr id="54" name="ZoneTexte 53">
                <a:extLst>
                  <a:ext uri="{FF2B5EF4-FFF2-40B4-BE49-F238E27FC236}">
                    <a16:creationId xmlns:a16="http://schemas.microsoft.com/office/drawing/2014/main" id="{929B865B-F12F-44D6-AD57-1824DCA1C67C}"/>
                  </a:ext>
                </a:extLst>
              </p:cNvPr>
              <p:cNvSpPr txBox="1"/>
              <p:nvPr/>
            </p:nvSpPr>
            <p:spPr>
              <a:xfrm>
                <a:off x="7538203" y="4837546"/>
                <a:ext cx="2008876" cy="361766"/>
              </a:xfrm>
              <a:prstGeom prst="rect">
                <a:avLst/>
              </a:prstGeom>
              <a:noFill/>
            </p:spPr>
            <p:txBody>
              <a:bodyPr wrap="square" lIns="0" tIns="0" rIns="0" bIns="0" rtlCol="0">
                <a:spAutoFit/>
              </a:bodyPr>
              <a:lstStyle/>
              <a:p>
                <a:r>
                  <a:rPr lang="en-US" sz="1600" dirty="0">
                    <a:solidFill>
                      <a:schemeClr val="bg1"/>
                    </a:solidFill>
                  </a:rPr>
                  <a:t>fwhm</a:t>
                </a:r>
                <a14:m>
                  <m:oMath xmlns:m="http://schemas.openxmlformats.org/officeDocument/2006/math">
                    <m:r>
                      <a:rPr lang="fr-FR" sz="1600" b="0" i="0" smtClean="0">
                        <a:solidFill>
                          <a:schemeClr val="bg1"/>
                        </a:solidFill>
                        <a:latin typeface="Cambria Math" panose="02040503050406030204" pitchFamily="18" charset="0"/>
                      </a:rPr>
                      <m:t> </m:t>
                    </m:r>
                    <m:r>
                      <a:rPr lang="fr-FR" sz="1600" b="0" i="1" smtClean="0">
                        <a:solidFill>
                          <a:schemeClr val="bg1"/>
                        </a:solidFill>
                        <a:latin typeface="Cambria Math" panose="02040503050406030204" pitchFamily="18" charset="0"/>
                      </a:rPr>
                      <m:t>≈</m:t>
                    </m:r>
                    <m:r>
                      <a:rPr lang="fr-FR" sz="1600" b="0" i="0" smtClean="0">
                        <a:solidFill>
                          <a:schemeClr val="bg1"/>
                        </a:solidFill>
                        <a:latin typeface="Cambria Math" panose="02040503050406030204" pitchFamily="18" charset="0"/>
                      </a:rPr>
                      <m:t>1.66</m:t>
                    </m:r>
                    <m:rad>
                      <m:radPr>
                        <m:degHide m:val="on"/>
                        <m:ctrlPr>
                          <a:rPr lang="fr-FR" sz="1600" b="0" i="1" smtClean="0">
                            <a:solidFill>
                              <a:schemeClr val="bg1"/>
                            </a:solidFill>
                            <a:latin typeface="Cambria Math" panose="02040503050406030204" pitchFamily="18" charset="0"/>
                          </a:rPr>
                        </m:ctrlPr>
                      </m:radPr>
                      <m:deg/>
                      <m:e>
                        <m:r>
                          <a:rPr lang="fr-FR" sz="1600" b="0" i="1" smtClean="0">
                            <a:solidFill>
                              <a:schemeClr val="bg1"/>
                            </a:solidFill>
                            <a:latin typeface="Cambria Math" panose="02040503050406030204" pitchFamily="18" charset="0"/>
                          </a:rPr>
                          <m:t>−</m:t>
                        </m:r>
                        <m:r>
                          <a:rPr lang="fr-FR" sz="1600" b="0" i="1" smtClean="0">
                            <a:solidFill>
                              <a:schemeClr val="bg1"/>
                            </a:solidFill>
                            <a:latin typeface="Cambria Math" panose="02040503050406030204" pitchFamily="18" charset="0"/>
                          </a:rPr>
                          <m:t>𝑙𝑛𝑉</m:t>
                        </m:r>
                      </m:e>
                    </m:rad>
                    <m:f>
                      <m:fPr>
                        <m:ctrlPr>
                          <a:rPr lang="en-US" sz="1600" i="1" smtClean="0">
                            <a:solidFill>
                              <a:schemeClr val="bg1"/>
                            </a:solidFill>
                            <a:latin typeface="Cambria Math" panose="02040503050406030204" pitchFamily="18" charset="0"/>
                          </a:rPr>
                        </m:ctrlPr>
                      </m:fPr>
                      <m:num>
                        <m:r>
                          <m:rPr>
                            <m:sty m:val="p"/>
                          </m:rPr>
                          <a:rPr lang="el-GR" sz="1600" i="1" smtClean="0">
                            <a:solidFill>
                              <a:schemeClr val="bg1"/>
                            </a:solidFill>
                            <a:latin typeface="Cambria Math" panose="02040503050406030204" pitchFamily="18" charset="0"/>
                          </a:rPr>
                          <m:t>λ</m:t>
                        </m:r>
                      </m:num>
                      <m:den>
                        <m:r>
                          <m:rPr>
                            <m:sty m:val="p"/>
                          </m:rPr>
                          <a:rPr lang="el-GR" sz="1600" b="0" i="1" smtClean="0">
                            <a:solidFill>
                              <a:schemeClr val="bg1"/>
                            </a:solidFill>
                            <a:latin typeface="Cambria Math" panose="02040503050406030204" pitchFamily="18" charset="0"/>
                          </a:rPr>
                          <m:t>π</m:t>
                        </m:r>
                        <m:r>
                          <a:rPr lang="fr-FR" sz="1600" b="0" i="1" smtClean="0">
                            <a:solidFill>
                              <a:schemeClr val="bg1"/>
                            </a:solidFill>
                            <a:latin typeface="Cambria Math" panose="02040503050406030204" pitchFamily="18" charset="0"/>
                          </a:rPr>
                          <m:t>𝐵</m:t>
                        </m:r>
                      </m:den>
                    </m:f>
                  </m:oMath>
                </a14:m>
                <a:endParaRPr lang="en-US" sz="1600" dirty="0">
                  <a:solidFill>
                    <a:schemeClr val="bg1"/>
                  </a:solidFill>
                </a:endParaRPr>
              </a:p>
            </p:txBody>
          </p:sp>
        </mc:Choice>
        <mc:Fallback xmlns="">
          <p:sp>
            <p:nvSpPr>
              <p:cNvPr id="54" name="ZoneTexte 53">
                <a:extLst>
                  <a:ext uri="{FF2B5EF4-FFF2-40B4-BE49-F238E27FC236}">
                    <a16:creationId xmlns:a16="http://schemas.microsoft.com/office/drawing/2014/main" id="{929B865B-F12F-44D6-AD57-1824DCA1C67C}"/>
                  </a:ext>
                </a:extLst>
              </p:cNvPr>
              <p:cNvSpPr txBox="1">
                <a:spLocks noRot="1" noChangeAspect="1" noMove="1" noResize="1" noEditPoints="1" noAdjustHandles="1" noChangeArrowheads="1" noChangeShapeType="1" noTextEdit="1"/>
              </p:cNvSpPr>
              <p:nvPr/>
            </p:nvSpPr>
            <p:spPr>
              <a:xfrm>
                <a:off x="7538203" y="4837546"/>
                <a:ext cx="2008876" cy="361766"/>
              </a:xfrm>
              <a:prstGeom prst="rect">
                <a:avLst/>
              </a:prstGeom>
              <a:blipFill>
                <a:blip r:embed="rId3"/>
                <a:stretch>
                  <a:fillRect l="-6383" b="-20339"/>
                </a:stretch>
              </a:blipFill>
            </p:spPr>
            <p:txBody>
              <a:bodyPr/>
              <a:lstStyle/>
              <a:p>
                <a:r>
                  <a:rPr lang="en-US">
                    <a:noFill/>
                  </a:rPr>
                  <a:t> </a:t>
                </a:r>
              </a:p>
            </p:txBody>
          </p:sp>
        </mc:Fallback>
      </mc:AlternateContent>
      <p:sp>
        <p:nvSpPr>
          <p:cNvPr id="55" name="ZoneTexte 54">
            <a:extLst>
              <a:ext uri="{FF2B5EF4-FFF2-40B4-BE49-F238E27FC236}">
                <a16:creationId xmlns:a16="http://schemas.microsoft.com/office/drawing/2014/main" id="{9FAAD112-1EF3-430B-AD6B-338E8FA5744F}"/>
              </a:ext>
            </a:extLst>
          </p:cNvPr>
          <p:cNvSpPr txBox="1"/>
          <p:nvPr/>
        </p:nvSpPr>
        <p:spPr>
          <a:xfrm>
            <a:off x="7538203" y="5206000"/>
            <a:ext cx="4507139" cy="246221"/>
          </a:xfrm>
          <a:prstGeom prst="rect">
            <a:avLst/>
          </a:prstGeom>
          <a:noFill/>
        </p:spPr>
        <p:txBody>
          <a:bodyPr wrap="square" lIns="0" tIns="0" rIns="0" bIns="0" rtlCol="0">
            <a:spAutoFit/>
          </a:bodyPr>
          <a:lstStyle/>
          <a:p>
            <a:r>
              <a:rPr lang="fr-FR" sz="1600" dirty="0">
                <a:solidFill>
                  <a:schemeClr val="bg1"/>
                </a:solidFill>
              </a:rPr>
              <a:t>B = 20m  </a:t>
            </a:r>
            <a:r>
              <a:rPr lang="el-GR" sz="1600" dirty="0">
                <a:solidFill>
                  <a:schemeClr val="bg1"/>
                </a:solidFill>
              </a:rPr>
              <a:t>λ</a:t>
            </a:r>
            <a:r>
              <a:rPr lang="fr-FR" sz="1600" dirty="0">
                <a:solidFill>
                  <a:schemeClr val="bg1"/>
                </a:solidFill>
              </a:rPr>
              <a:t> = 12µm</a:t>
            </a:r>
            <a:endParaRPr lang="en-US" sz="1600" dirty="0">
              <a:solidFill>
                <a:schemeClr val="bg1"/>
              </a:solidFill>
            </a:endParaRPr>
          </a:p>
        </p:txBody>
      </p:sp>
      <mc:AlternateContent xmlns:mc="http://schemas.openxmlformats.org/markup-compatibility/2006" xmlns:a14="http://schemas.microsoft.com/office/drawing/2010/main">
        <mc:Choice Requires="a14">
          <p:sp>
            <p:nvSpPr>
              <p:cNvPr id="56" name="ZoneTexte 55">
                <a:extLst>
                  <a:ext uri="{FF2B5EF4-FFF2-40B4-BE49-F238E27FC236}">
                    <a16:creationId xmlns:a16="http://schemas.microsoft.com/office/drawing/2014/main" id="{0F60F9F4-BA4C-4661-979E-40B9A38A307D}"/>
                  </a:ext>
                </a:extLst>
              </p:cNvPr>
              <p:cNvSpPr txBox="1"/>
              <p:nvPr/>
            </p:nvSpPr>
            <p:spPr>
              <a:xfrm>
                <a:off x="7188853" y="5788813"/>
                <a:ext cx="4527968" cy="800219"/>
              </a:xfrm>
              <a:prstGeom prst="rect">
                <a:avLst/>
              </a:prstGeom>
              <a:noFill/>
            </p:spPr>
            <p:txBody>
              <a:bodyPr wrap="square" lIns="0" tIns="0" rIns="0" bIns="0" rtlCol="0">
                <a:spAutoFit/>
              </a:bodyPr>
              <a:lstStyle/>
              <a:p>
                <a:pPr algn="ctr"/>
                <a:r>
                  <a:rPr lang="en-US" dirty="0" err="1">
                    <a:solidFill>
                      <a:schemeClr val="bg1"/>
                    </a:solidFill>
                  </a:rPr>
                  <a:t>Elong</a:t>
                </a:r>
                <a:r>
                  <a:rPr lang="en-US" dirty="0">
                    <a:solidFill>
                      <a:schemeClr val="bg1"/>
                    </a:solidFill>
                  </a:rPr>
                  <a:t> = 1 / cos (incl.)</a:t>
                </a:r>
              </a:p>
              <a:p>
                <a:pPr algn="ctr"/>
                <a:r>
                  <a:rPr lang="en-US" dirty="0" err="1">
                    <a:solidFill>
                      <a:schemeClr val="bg1"/>
                    </a:solidFill>
                  </a:rPr>
                  <a:t>Elong</a:t>
                </a:r>
                <a:r>
                  <a:rPr lang="en-US" dirty="0">
                    <a:solidFill>
                      <a:schemeClr val="bg1"/>
                    </a:solidFill>
                  </a:rPr>
                  <a:t> = 45.4/34.7 = 1.31</a:t>
                </a:r>
              </a:p>
              <a:p>
                <a:pPr algn="ctr"/>
                <a:r>
                  <a:rPr lang="fr-FR" sz="1600" dirty="0" err="1">
                    <a:solidFill>
                      <a:schemeClr val="bg1"/>
                    </a:solidFill>
                  </a:rPr>
                  <a:t>Incl</a:t>
                </a:r>
                <a:r>
                  <a:rPr lang="fr-FR" sz="1600" dirty="0">
                    <a:solidFill>
                      <a:schemeClr val="bg1"/>
                    </a:solidFill>
                  </a:rPr>
                  <a:t> </a:t>
                </a:r>
                <a14:m>
                  <m:oMath xmlns:m="http://schemas.openxmlformats.org/officeDocument/2006/math">
                    <m:r>
                      <a:rPr lang="fr-FR" sz="1600" i="1">
                        <a:solidFill>
                          <a:schemeClr val="bg1"/>
                        </a:solidFill>
                        <a:latin typeface="Cambria Math" panose="02040503050406030204" pitchFamily="18" charset="0"/>
                      </a:rPr>
                      <m:t>≈</m:t>
                    </m:r>
                  </m:oMath>
                </a14:m>
                <a:r>
                  <a:rPr lang="fr-FR" sz="1600" dirty="0">
                    <a:solidFill>
                      <a:schemeClr val="bg1"/>
                    </a:solidFill>
                  </a:rPr>
                  <a:t> 40°</a:t>
                </a:r>
                <a:endParaRPr lang="en-US" sz="1600" dirty="0">
                  <a:solidFill>
                    <a:schemeClr val="bg1"/>
                  </a:solidFill>
                </a:endParaRPr>
              </a:p>
            </p:txBody>
          </p:sp>
        </mc:Choice>
        <mc:Fallback xmlns="">
          <p:sp>
            <p:nvSpPr>
              <p:cNvPr id="56" name="ZoneTexte 55">
                <a:extLst>
                  <a:ext uri="{FF2B5EF4-FFF2-40B4-BE49-F238E27FC236}">
                    <a16:creationId xmlns:a16="http://schemas.microsoft.com/office/drawing/2014/main" id="{0F60F9F4-BA4C-4661-979E-40B9A38A307D}"/>
                  </a:ext>
                </a:extLst>
              </p:cNvPr>
              <p:cNvSpPr txBox="1">
                <a:spLocks noRot="1" noChangeAspect="1" noMove="1" noResize="1" noEditPoints="1" noAdjustHandles="1" noChangeArrowheads="1" noChangeShapeType="1" noTextEdit="1"/>
              </p:cNvSpPr>
              <p:nvPr/>
            </p:nvSpPr>
            <p:spPr>
              <a:xfrm>
                <a:off x="7188853" y="5788813"/>
                <a:ext cx="4527968" cy="800219"/>
              </a:xfrm>
              <a:prstGeom prst="rect">
                <a:avLst/>
              </a:prstGeom>
              <a:blipFill>
                <a:blip r:embed="rId4"/>
                <a:stretch>
                  <a:fillRect t="-9924" b="-14504"/>
                </a:stretch>
              </a:blipFill>
            </p:spPr>
            <p:txBody>
              <a:bodyPr/>
              <a:lstStyle/>
              <a:p>
                <a:r>
                  <a:rPr lang="en-US">
                    <a:noFill/>
                  </a:rPr>
                  <a:t> </a:t>
                </a:r>
              </a:p>
            </p:txBody>
          </p:sp>
        </mc:Fallback>
      </mc:AlternateContent>
    </p:spTree>
    <p:extLst>
      <p:ext uri="{BB962C8B-B14F-4D97-AF65-F5344CB8AC3E}">
        <p14:creationId xmlns:p14="http://schemas.microsoft.com/office/powerpoint/2010/main" val="28890280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1F88136D-5585-487C-A7D5-E16983F298C9}"/>
              </a:ext>
            </a:extLst>
          </p:cNvPr>
          <p:cNvPicPr>
            <a:picLocks noChangeAspect="1"/>
          </p:cNvPicPr>
          <p:nvPr/>
        </p:nvPicPr>
        <p:blipFill>
          <a:blip r:embed="rId2"/>
          <a:stretch>
            <a:fillRect/>
          </a:stretch>
        </p:blipFill>
        <p:spPr>
          <a:xfrm>
            <a:off x="129597" y="455105"/>
            <a:ext cx="6480854" cy="3922200"/>
          </a:xfrm>
          <a:prstGeom prst="rect">
            <a:avLst/>
          </a:prstGeom>
        </p:spPr>
      </p:pic>
      <p:pic>
        <p:nvPicPr>
          <p:cNvPr id="8" name="Image 7">
            <a:extLst>
              <a:ext uri="{FF2B5EF4-FFF2-40B4-BE49-F238E27FC236}">
                <a16:creationId xmlns:a16="http://schemas.microsoft.com/office/drawing/2014/main" id="{42DEB0D5-A0F2-47CA-B0AA-E20BE31903F2}"/>
              </a:ext>
            </a:extLst>
          </p:cNvPr>
          <p:cNvPicPr>
            <a:picLocks noChangeAspect="1"/>
          </p:cNvPicPr>
          <p:nvPr/>
        </p:nvPicPr>
        <p:blipFill>
          <a:blip r:embed="rId3"/>
          <a:stretch>
            <a:fillRect/>
          </a:stretch>
        </p:blipFill>
        <p:spPr>
          <a:xfrm>
            <a:off x="129597" y="4454928"/>
            <a:ext cx="6480854" cy="2306174"/>
          </a:xfrm>
          <a:prstGeom prst="rect">
            <a:avLst/>
          </a:prstGeom>
        </p:spPr>
      </p:pic>
      <p:sp>
        <p:nvSpPr>
          <p:cNvPr id="11" name="ZoneTexte 10">
            <a:extLst>
              <a:ext uri="{FF2B5EF4-FFF2-40B4-BE49-F238E27FC236}">
                <a16:creationId xmlns:a16="http://schemas.microsoft.com/office/drawing/2014/main" id="{643551BB-79BB-4096-A3E3-8003433875CA}"/>
              </a:ext>
            </a:extLst>
          </p:cNvPr>
          <p:cNvSpPr txBox="1"/>
          <p:nvPr/>
        </p:nvSpPr>
        <p:spPr>
          <a:xfrm>
            <a:off x="0" y="0"/>
            <a:ext cx="4249881" cy="338554"/>
          </a:xfrm>
          <a:prstGeom prst="rect">
            <a:avLst/>
          </a:prstGeom>
          <a:noFill/>
        </p:spPr>
        <p:txBody>
          <a:bodyPr wrap="none" rtlCol="0">
            <a:spAutoFit/>
          </a:bodyPr>
          <a:lstStyle/>
          <a:p>
            <a:r>
              <a:rPr lang="fr-FR" sz="1600" dirty="0">
                <a:solidFill>
                  <a:srgbClr val="009A00"/>
                </a:solidFill>
                <a:latin typeface="Minecraft" panose="02000603000000000000" pitchFamily="2" charset="0"/>
                <a:ea typeface="Minecraft" panose="02000603000000000000" pitchFamily="2" charset="0"/>
              </a:rPr>
              <a:t>The 10th VLTI </a:t>
            </a:r>
            <a:r>
              <a:rPr lang="fr-FR" sz="1600" dirty="0" err="1">
                <a:solidFill>
                  <a:srgbClr val="009A00"/>
                </a:solidFill>
                <a:latin typeface="Minecraft" panose="02000603000000000000" pitchFamily="2" charset="0"/>
                <a:ea typeface="Minecraft" panose="02000603000000000000" pitchFamily="2" charset="0"/>
              </a:rPr>
              <a:t>School</a:t>
            </a:r>
            <a:r>
              <a:rPr lang="fr-FR" sz="1600" dirty="0">
                <a:solidFill>
                  <a:srgbClr val="009A00"/>
                </a:solidFill>
                <a:latin typeface="Minecraft" panose="02000603000000000000" pitchFamily="2" charset="0"/>
                <a:ea typeface="Minecraft" panose="02000603000000000000" pitchFamily="2" charset="0"/>
              </a:rPr>
              <a:t> of </a:t>
            </a:r>
            <a:r>
              <a:rPr lang="fr-FR" sz="1600" dirty="0" err="1">
                <a:solidFill>
                  <a:srgbClr val="009A00"/>
                </a:solidFill>
                <a:latin typeface="Minecraft" panose="02000603000000000000" pitchFamily="2" charset="0"/>
                <a:ea typeface="Minecraft" panose="02000603000000000000" pitchFamily="2" charset="0"/>
              </a:rPr>
              <a:t>Interferometry</a:t>
            </a:r>
            <a:r>
              <a:rPr lang="fr-FR" sz="1600" dirty="0">
                <a:solidFill>
                  <a:srgbClr val="009A00"/>
                </a:solidFill>
                <a:latin typeface="Minecraft" panose="02000603000000000000" pitchFamily="2" charset="0"/>
                <a:ea typeface="Minecraft" panose="02000603000000000000" pitchFamily="2" charset="0"/>
              </a:rPr>
              <a:t> </a:t>
            </a:r>
          </a:p>
        </p:txBody>
      </p:sp>
      <p:sp>
        <p:nvSpPr>
          <p:cNvPr id="2" name="Rectangle 1">
            <a:extLst>
              <a:ext uri="{FF2B5EF4-FFF2-40B4-BE49-F238E27FC236}">
                <a16:creationId xmlns:a16="http://schemas.microsoft.com/office/drawing/2014/main" id="{D5FAEEE7-4E1D-4EBB-A5EC-73E9F214D932}"/>
              </a:ext>
            </a:extLst>
          </p:cNvPr>
          <p:cNvSpPr/>
          <p:nvPr/>
        </p:nvSpPr>
        <p:spPr>
          <a:xfrm>
            <a:off x="4942114" y="0"/>
            <a:ext cx="7249886" cy="369332"/>
          </a:xfrm>
          <a:prstGeom prst="rect">
            <a:avLst/>
          </a:prstGeom>
        </p:spPr>
        <p:txBody>
          <a:bodyPr wrap="square">
            <a:spAutoFit/>
          </a:bodyPr>
          <a:lstStyle/>
          <a:p>
            <a:pPr algn="r"/>
            <a:r>
              <a:rPr lang="fr-FR" dirty="0">
                <a:solidFill>
                  <a:srgbClr val="009A00"/>
                </a:solidFill>
                <a:latin typeface="Minecraft" panose="02000603000000000000" pitchFamily="2" charset="0"/>
                <a:ea typeface="Minecraft" panose="02000603000000000000" pitchFamily="2" charset="0"/>
              </a:rPr>
              <a:t>Practice session I: </a:t>
            </a:r>
            <a:r>
              <a:rPr lang="fr-FR" dirty="0" err="1">
                <a:solidFill>
                  <a:srgbClr val="009A00"/>
                </a:solidFill>
                <a:latin typeface="Minecraft" panose="02000603000000000000" pitchFamily="2" charset="0"/>
                <a:ea typeface="Minecraft" panose="02000603000000000000" pitchFamily="2" charset="0"/>
              </a:rPr>
              <a:t>Interferometry</a:t>
            </a:r>
            <a:r>
              <a:rPr lang="fr-FR" dirty="0">
                <a:solidFill>
                  <a:srgbClr val="009A00"/>
                </a:solidFill>
                <a:latin typeface="Minecraft" panose="02000603000000000000" pitchFamily="2" charset="0"/>
                <a:ea typeface="Minecraft" panose="02000603000000000000" pitchFamily="2" charset="0"/>
              </a:rPr>
              <a:t> basics </a:t>
            </a:r>
            <a:r>
              <a:rPr lang="fr-FR" dirty="0" err="1">
                <a:solidFill>
                  <a:srgbClr val="009A00"/>
                </a:solidFill>
                <a:latin typeface="Minecraft" panose="02000603000000000000" pitchFamily="2" charset="0"/>
                <a:ea typeface="Minecraft" panose="02000603000000000000" pitchFamily="2" charset="0"/>
              </a:rPr>
              <a:t>with</a:t>
            </a:r>
            <a:r>
              <a:rPr lang="fr-FR" dirty="0">
                <a:solidFill>
                  <a:srgbClr val="009A00"/>
                </a:solidFill>
                <a:latin typeface="Minecraft" panose="02000603000000000000" pitchFamily="2" charset="0"/>
                <a:ea typeface="Minecraft" panose="02000603000000000000" pitchFamily="2" charset="0"/>
              </a:rPr>
              <a:t> ASPRO</a:t>
            </a:r>
            <a:endParaRPr lang="en-US" sz="3600" dirty="0">
              <a:solidFill>
                <a:srgbClr val="009A00"/>
              </a:solidFill>
              <a:latin typeface="Minecraft" panose="02000603000000000000" pitchFamily="2" charset="0"/>
              <a:ea typeface="Minecraft" panose="02000603000000000000" pitchFamily="2" charset="0"/>
            </a:endParaRPr>
          </a:p>
        </p:txBody>
      </p:sp>
      <p:sp>
        <p:nvSpPr>
          <p:cNvPr id="5" name="ZoneTexte 4">
            <a:extLst>
              <a:ext uri="{FF2B5EF4-FFF2-40B4-BE49-F238E27FC236}">
                <a16:creationId xmlns:a16="http://schemas.microsoft.com/office/drawing/2014/main" id="{FD2BF290-11FE-4976-AF01-29C2018604D2}"/>
              </a:ext>
            </a:extLst>
          </p:cNvPr>
          <p:cNvSpPr txBox="1"/>
          <p:nvPr/>
        </p:nvSpPr>
        <p:spPr>
          <a:xfrm rot="784619">
            <a:off x="10629141" y="138499"/>
            <a:ext cx="1659429" cy="400110"/>
          </a:xfrm>
          <a:prstGeom prst="rect">
            <a:avLst/>
          </a:prstGeom>
          <a:noFill/>
        </p:spPr>
        <p:txBody>
          <a:bodyPr wrap="none" rtlCol="0">
            <a:spAutoFit/>
          </a:bodyPr>
          <a:lstStyle/>
          <a:p>
            <a:r>
              <a:rPr lang="fr-FR" sz="2000" dirty="0">
                <a:solidFill>
                  <a:srgbClr val="FF0000"/>
                </a:solidFill>
                <a:latin typeface="Minecraft" panose="02000603000000000000" pitchFamily="2" charset="0"/>
                <a:ea typeface="Minecraft" panose="02000603000000000000" pitchFamily="2" charset="0"/>
              </a:rPr>
              <a:t>Corrections</a:t>
            </a:r>
            <a:endParaRPr lang="en-US" sz="800" dirty="0">
              <a:solidFill>
                <a:srgbClr val="FF0000"/>
              </a:solidFill>
              <a:latin typeface="Minecraft" panose="02000603000000000000" pitchFamily="2" charset="0"/>
              <a:ea typeface="Minecraft" panose="02000603000000000000" pitchFamily="2" charset="0"/>
            </a:endParaRPr>
          </a:p>
        </p:txBody>
      </p:sp>
      <p:sp>
        <p:nvSpPr>
          <p:cNvPr id="12" name="Rectangle 11">
            <a:extLst>
              <a:ext uri="{FF2B5EF4-FFF2-40B4-BE49-F238E27FC236}">
                <a16:creationId xmlns:a16="http://schemas.microsoft.com/office/drawing/2014/main" id="{48570DCB-2E96-45D6-9617-5DABC1CE88C0}"/>
              </a:ext>
            </a:extLst>
          </p:cNvPr>
          <p:cNvSpPr/>
          <p:nvPr/>
        </p:nvSpPr>
        <p:spPr>
          <a:xfrm>
            <a:off x="7161741" y="614974"/>
            <a:ext cx="4629665" cy="636456"/>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2793A14-05AD-4E26-8DF9-FCC24B5CE974}"/>
              </a:ext>
            </a:extLst>
          </p:cNvPr>
          <p:cNvSpPr/>
          <p:nvPr/>
        </p:nvSpPr>
        <p:spPr>
          <a:xfrm>
            <a:off x="171708" y="1643296"/>
            <a:ext cx="3885098" cy="303270"/>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Connecteur droit 13">
            <a:extLst>
              <a:ext uri="{FF2B5EF4-FFF2-40B4-BE49-F238E27FC236}">
                <a16:creationId xmlns:a16="http://schemas.microsoft.com/office/drawing/2014/main" id="{46842E03-BCCB-457D-B130-209A7D2FD014}"/>
              </a:ext>
            </a:extLst>
          </p:cNvPr>
          <p:cNvCxnSpPr>
            <a:cxnSpLocks/>
            <a:stCxn id="13" idx="3"/>
            <a:endCxn id="12" idx="1"/>
          </p:cNvCxnSpPr>
          <p:nvPr/>
        </p:nvCxnSpPr>
        <p:spPr>
          <a:xfrm flipV="1">
            <a:off x="4056806" y="933202"/>
            <a:ext cx="3104935" cy="861729"/>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ZoneTexte 14">
            <a:extLst>
              <a:ext uri="{FF2B5EF4-FFF2-40B4-BE49-F238E27FC236}">
                <a16:creationId xmlns:a16="http://schemas.microsoft.com/office/drawing/2014/main" id="{C0B8973C-0A14-4DB6-8F3A-6202FF09D3BD}"/>
              </a:ext>
            </a:extLst>
          </p:cNvPr>
          <p:cNvSpPr txBox="1"/>
          <p:nvPr/>
        </p:nvSpPr>
        <p:spPr>
          <a:xfrm>
            <a:off x="7263439" y="688586"/>
            <a:ext cx="4527968" cy="492443"/>
          </a:xfrm>
          <a:prstGeom prst="rect">
            <a:avLst/>
          </a:prstGeom>
          <a:noFill/>
        </p:spPr>
        <p:txBody>
          <a:bodyPr wrap="square" lIns="0" tIns="0" rIns="0" bIns="0" rtlCol="0">
            <a:spAutoFit/>
          </a:bodyPr>
          <a:lstStyle/>
          <a:p>
            <a:pPr algn="ctr"/>
            <a:r>
              <a:rPr lang="fr-FR" sz="1600" dirty="0" err="1">
                <a:solidFill>
                  <a:schemeClr val="bg1"/>
                </a:solidFill>
              </a:rPr>
              <a:t>Resolution</a:t>
            </a:r>
            <a:r>
              <a:rPr lang="fr-FR" sz="1600" dirty="0">
                <a:solidFill>
                  <a:schemeClr val="bg1"/>
                </a:solidFill>
              </a:rPr>
              <a:t> </a:t>
            </a:r>
            <a:r>
              <a:rPr lang="fr-FR" sz="1600" dirty="0">
                <a:solidFill>
                  <a:schemeClr val="bg1"/>
                </a:solidFill>
                <a:sym typeface="Wingdings" panose="05000000000000000000" pitchFamily="2" charset="2"/>
              </a:rPr>
              <a:t> B/</a:t>
            </a:r>
            <a:r>
              <a:rPr lang="el-GR" sz="1600" dirty="0">
                <a:solidFill>
                  <a:schemeClr val="bg1"/>
                </a:solidFill>
                <a:sym typeface="Wingdings" panose="05000000000000000000" pitchFamily="2" charset="2"/>
              </a:rPr>
              <a:t>λ</a:t>
            </a:r>
            <a:endParaRPr lang="fr-FR" sz="1600" dirty="0">
              <a:solidFill>
                <a:schemeClr val="bg1"/>
              </a:solidFill>
              <a:sym typeface="Wingdings" panose="05000000000000000000" pitchFamily="2" charset="2"/>
            </a:endParaRPr>
          </a:p>
          <a:p>
            <a:pPr algn="ctr"/>
            <a:r>
              <a:rPr lang="fr-FR" sz="1600" dirty="0" err="1">
                <a:solidFill>
                  <a:schemeClr val="bg1"/>
                </a:solidFill>
                <a:sym typeface="Wingdings" panose="05000000000000000000" pitchFamily="2" charset="2"/>
              </a:rPr>
              <a:t>Smaller</a:t>
            </a:r>
            <a:r>
              <a:rPr lang="fr-FR" sz="1600" dirty="0">
                <a:solidFill>
                  <a:schemeClr val="bg1"/>
                </a:solidFill>
                <a:sym typeface="Wingdings" panose="05000000000000000000" pitchFamily="2" charset="2"/>
              </a:rPr>
              <a:t> </a:t>
            </a:r>
            <a:r>
              <a:rPr lang="el-GR" sz="1600" dirty="0">
                <a:solidFill>
                  <a:schemeClr val="bg1"/>
                </a:solidFill>
                <a:sym typeface="Wingdings" panose="05000000000000000000" pitchFamily="2" charset="2"/>
              </a:rPr>
              <a:t>λ</a:t>
            </a:r>
            <a:r>
              <a:rPr lang="fr-FR" sz="1600" dirty="0">
                <a:solidFill>
                  <a:schemeClr val="bg1"/>
                </a:solidFill>
                <a:sym typeface="Wingdings" panose="05000000000000000000" pitchFamily="2" charset="2"/>
              </a:rPr>
              <a:t> </a:t>
            </a:r>
            <a:r>
              <a:rPr lang="fr-FR" sz="1600" dirty="0" err="1">
                <a:solidFill>
                  <a:schemeClr val="bg1"/>
                </a:solidFill>
                <a:sym typeface="Wingdings" panose="05000000000000000000" pitchFamily="2" charset="2"/>
              </a:rPr>
              <a:t>higher</a:t>
            </a:r>
            <a:r>
              <a:rPr lang="fr-FR" sz="1600" dirty="0">
                <a:solidFill>
                  <a:schemeClr val="bg1"/>
                </a:solidFill>
                <a:sym typeface="Wingdings" panose="05000000000000000000" pitchFamily="2" charset="2"/>
              </a:rPr>
              <a:t> </a:t>
            </a:r>
            <a:r>
              <a:rPr lang="fr-FR" sz="1600" dirty="0" err="1">
                <a:solidFill>
                  <a:schemeClr val="bg1"/>
                </a:solidFill>
                <a:sym typeface="Wingdings" panose="05000000000000000000" pitchFamily="2" charset="2"/>
              </a:rPr>
              <a:t>resolution</a:t>
            </a:r>
            <a:endParaRPr lang="fr-FR" sz="1600" dirty="0">
              <a:solidFill>
                <a:schemeClr val="bg1"/>
              </a:solidFill>
              <a:sym typeface="Wingdings" panose="05000000000000000000" pitchFamily="2" charset="2"/>
            </a:endParaRPr>
          </a:p>
        </p:txBody>
      </p:sp>
      <p:sp>
        <p:nvSpPr>
          <p:cNvPr id="19" name="Rectangle 18">
            <a:extLst>
              <a:ext uri="{FF2B5EF4-FFF2-40B4-BE49-F238E27FC236}">
                <a16:creationId xmlns:a16="http://schemas.microsoft.com/office/drawing/2014/main" id="{28F0F940-6110-41CE-9C3A-FABEE52C293D}"/>
              </a:ext>
            </a:extLst>
          </p:cNvPr>
          <p:cNvSpPr/>
          <p:nvPr/>
        </p:nvSpPr>
        <p:spPr>
          <a:xfrm>
            <a:off x="129597" y="2381361"/>
            <a:ext cx="4478498" cy="232356"/>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87EE4BFB-1D0C-449D-A83B-C990561ECA91}"/>
              </a:ext>
            </a:extLst>
          </p:cNvPr>
          <p:cNvSpPr/>
          <p:nvPr/>
        </p:nvSpPr>
        <p:spPr>
          <a:xfrm>
            <a:off x="129598" y="3019085"/>
            <a:ext cx="4298023" cy="248803"/>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0756C7E-9A57-4854-8B3F-F338147021F3}"/>
              </a:ext>
            </a:extLst>
          </p:cNvPr>
          <p:cNvSpPr/>
          <p:nvPr/>
        </p:nvSpPr>
        <p:spPr>
          <a:xfrm>
            <a:off x="129597" y="3282002"/>
            <a:ext cx="4812517" cy="284747"/>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a:extLst>
              <a:ext uri="{FF2B5EF4-FFF2-40B4-BE49-F238E27FC236}">
                <a16:creationId xmlns:a16="http://schemas.microsoft.com/office/drawing/2014/main" id="{71734007-87A5-4176-A472-104218A5D70D}"/>
              </a:ext>
            </a:extLst>
          </p:cNvPr>
          <p:cNvSpPr/>
          <p:nvPr/>
        </p:nvSpPr>
        <p:spPr>
          <a:xfrm>
            <a:off x="159750" y="5266753"/>
            <a:ext cx="6123270" cy="303270"/>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2CEDA983-DFD7-4E8D-BE7C-501750F63318}"/>
              </a:ext>
            </a:extLst>
          </p:cNvPr>
          <p:cNvSpPr/>
          <p:nvPr/>
        </p:nvSpPr>
        <p:spPr>
          <a:xfrm>
            <a:off x="7161739" y="1491421"/>
            <a:ext cx="4629665" cy="472946"/>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Connecteur droit 25">
            <a:extLst>
              <a:ext uri="{FF2B5EF4-FFF2-40B4-BE49-F238E27FC236}">
                <a16:creationId xmlns:a16="http://schemas.microsoft.com/office/drawing/2014/main" id="{DF234D14-1543-4738-B144-3A77385DC114}"/>
              </a:ext>
            </a:extLst>
          </p:cNvPr>
          <p:cNvCxnSpPr>
            <a:cxnSpLocks/>
            <a:stCxn id="19" idx="3"/>
            <a:endCxn id="25" idx="1"/>
          </p:cNvCxnSpPr>
          <p:nvPr/>
        </p:nvCxnSpPr>
        <p:spPr>
          <a:xfrm flipV="1">
            <a:off x="4608095" y="1727894"/>
            <a:ext cx="2553644" cy="769645"/>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345FEDE8-B7B1-40B2-9266-2A76901AF6B3}"/>
              </a:ext>
            </a:extLst>
          </p:cNvPr>
          <p:cNvSpPr/>
          <p:nvPr/>
        </p:nvSpPr>
        <p:spPr>
          <a:xfrm>
            <a:off x="7161741" y="2225609"/>
            <a:ext cx="4629665" cy="410742"/>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Connecteur droit 27">
            <a:extLst>
              <a:ext uri="{FF2B5EF4-FFF2-40B4-BE49-F238E27FC236}">
                <a16:creationId xmlns:a16="http://schemas.microsoft.com/office/drawing/2014/main" id="{510E8E5F-A64B-4E73-896A-FC23BFE438E0}"/>
              </a:ext>
            </a:extLst>
          </p:cNvPr>
          <p:cNvCxnSpPr>
            <a:cxnSpLocks/>
            <a:stCxn id="20" idx="3"/>
            <a:endCxn id="27" idx="1"/>
          </p:cNvCxnSpPr>
          <p:nvPr/>
        </p:nvCxnSpPr>
        <p:spPr>
          <a:xfrm flipV="1">
            <a:off x="4427621" y="2430980"/>
            <a:ext cx="2734120" cy="712507"/>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DD2F3571-D19B-4D83-A367-CB63990F5DBD}"/>
              </a:ext>
            </a:extLst>
          </p:cNvPr>
          <p:cNvSpPr/>
          <p:nvPr/>
        </p:nvSpPr>
        <p:spPr>
          <a:xfrm>
            <a:off x="7161739" y="2963507"/>
            <a:ext cx="4629665" cy="706795"/>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Connecteur droit 29">
            <a:extLst>
              <a:ext uri="{FF2B5EF4-FFF2-40B4-BE49-F238E27FC236}">
                <a16:creationId xmlns:a16="http://schemas.microsoft.com/office/drawing/2014/main" id="{5FC2FB7C-1057-423D-BF17-C67F902E120A}"/>
              </a:ext>
            </a:extLst>
          </p:cNvPr>
          <p:cNvCxnSpPr>
            <a:cxnSpLocks/>
            <a:stCxn id="21" idx="3"/>
            <a:endCxn id="29" idx="1"/>
          </p:cNvCxnSpPr>
          <p:nvPr/>
        </p:nvCxnSpPr>
        <p:spPr>
          <a:xfrm flipV="1">
            <a:off x="4942114" y="3316905"/>
            <a:ext cx="2219625" cy="107471"/>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5" name="Rectangle 34">
            <a:extLst>
              <a:ext uri="{FF2B5EF4-FFF2-40B4-BE49-F238E27FC236}">
                <a16:creationId xmlns:a16="http://schemas.microsoft.com/office/drawing/2014/main" id="{82B03515-31C8-4242-AC90-1A6E1369A855}"/>
              </a:ext>
            </a:extLst>
          </p:cNvPr>
          <p:cNvSpPr/>
          <p:nvPr/>
        </p:nvSpPr>
        <p:spPr>
          <a:xfrm>
            <a:off x="7161739" y="3891683"/>
            <a:ext cx="4629665" cy="1097184"/>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6" name="Connecteur droit 35">
            <a:extLst>
              <a:ext uri="{FF2B5EF4-FFF2-40B4-BE49-F238E27FC236}">
                <a16:creationId xmlns:a16="http://schemas.microsoft.com/office/drawing/2014/main" id="{291925DB-B005-4714-83B4-D0230BAB9FEE}"/>
              </a:ext>
            </a:extLst>
          </p:cNvPr>
          <p:cNvCxnSpPr>
            <a:cxnSpLocks/>
            <a:stCxn id="24" idx="3"/>
            <a:endCxn id="35" idx="1"/>
          </p:cNvCxnSpPr>
          <p:nvPr/>
        </p:nvCxnSpPr>
        <p:spPr>
          <a:xfrm flipV="1">
            <a:off x="6283020" y="4440275"/>
            <a:ext cx="878719" cy="978113"/>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7" name="ZoneTexte 36">
            <a:extLst>
              <a:ext uri="{FF2B5EF4-FFF2-40B4-BE49-F238E27FC236}">
                <a16:creationId xmlns:a16="http://schemas.microsoft.com/office/drawing/2014/main" id="{DDC8A1FC-48FE-4235-BD82-D1441732375A}"/>
              </a:ext>
            </a:extLst>
          </p:cNvPr>
          <p:cNvSpPr txBox="1"/>
          <p:nvPr/>
        </p:nvSpPr>
        <p:spPr>
          <a:xfrm>
            <a:off x="7263438" y="1587385"/>
            <a:ext cx="4527968" cy="246221"/>
          </a:xfrm>
          <a:prstGeom prst="rect">
            <a:avLst/>
          </a:prstGeom>
          <a:noFill/>
        </p:spPr>
        <p:txBody>
          <a:bodyPr wrap="square" lIns="0" tIns="0" rIns="0" bIns="0" rtlCol="0">
            <a:spAutoFit/>
          </a:bodyPr>
          <a:lstStyle/>
          <a:p>
            <a:pPr algn="ctr"/>
            <a:r>
              <a:rPr lang="fr-FR" sz="1600" dirty="0">
                <a:solidFill>
                  <a:schemeClr val="bg1"/>
                </a:solidFill>
              </a:rPr>
              <a:t>12/0.46 = 26</a:t>
            </a:r>
            <a:endParaRPr lang="en-US" sz="1600" dirty="0">
              <a:solidFill>
                <a:schemeClr val="bg1"/>
              </a:solidFill>
            </a:endParaRPr>
          </a:p>
        </p:txBody>
      </p:sp>
      <p:sp>
        <p:nvSpPr>
          <p:cNvPr id="38" name="ZoneTexte 37">
            <a:extLst>
              <a:ext uri="{FF2B5EF4-FFF2-40B4-BE49-F238E27FC236}">
                <a16:creationId xmlns:a16="http://schemas.microsoft.com/office/drawing/2014/main" id="{5D5CAC24-8558-4A09-8457-6471A8BDEB61}"/>
              </a:ext>
            </a:extLst>
          </p:cNvPr>
          <p:cNvSpPr txBox="1"/>
          <p:nvPr/>
        </p:nvSpPr>
        <p:spPr>
          <a:xfrm>
            <a:off x="7263438" y="2310555"/>
            <a:ext cx="4527968" cy="246221"/>
          </a:xfrm>
          <a:prstGeom prst="rect">
            <a:avLst/>
          </a:prstGeom>
          <a:noFill/>
        </p:spPr>
        <p:txBody>
          <a:bodyPr wrap="square" lIns="0" tIns="0" rIns="0" bIns="0" rtlCol="0">
            <a:spAutoFit/>
          </a:bodyPr>
          <a:lstStyle/>
          <a:p>
            <a:pPr algn="ctr"/>
            <a:r>
              <a:rPr lang="fr-FR" sz="1600" dirty="0">
                <a:solidFill>
                  <a:schemeClr val="bg1"/>
                </a:solidFill>
              </a:rPr>
              <a:t>B </a:t>
            </a:r>
            <a:r>
              <a:rPr lang="fr-FR" sz="1600" dirty="0" err="1">
                <a:solidFill>
                  <a:schemeClr val="bg1"/>
                </a:solidFill>
              </a:rPr>
              <a:t>is</a:t>
            </a:r>
            <a:r>
              <a:rPr lang="fr-FR" sz="1600" dirty="0">
                <a:solidFill>
                  <a:schemeClr val="bg1"/>
                </a:solidFill>
              </a:rPr>
              <a:t> the best (but V, R, or I are Ok)</a:t>
            </a:r>
            <a:endParaRPr lang="en-US" sz="1600" dirty="0">
              <a:solidFill>
                <a:schemeClr val="bg1"/>
              </a:solidFill>
            </a:endParaRPr>
          </a:p>
        </p:txBody>
      </p:sp>
      <p:sp>
        <p:nvSpPr>
          <p:cNvPr id="39" name="ZoneTexte 38">
            <a:extLst>
              <a:ext uri="{FF2B5EF4-FFF2-40B4-BE49-F238E27FC236}">
                <a16:creationId xmlns:a16="http://schemas.microsoft.com/office/drawing/2014/main" id="{20B4A36A-C204-476C-AAB0-1851D447459C}"/>
              </a:ext>
            </a:extLst>
          </p:cNvPr>
          <p:cNvSpPr txBox="1"/>
          <p:nvPr/>
        </p:nvSpPr>
        <p:spPr>
          <a:xfrm>
            <a:off x="7263436" y="3068672"/>
            <a:ext cx="4527968" cy="492443"/>
          </a:xfrm>
          <a:prstGeom prst="rect">
            <a:avLst/>
          </a:prstGeom>
          <a:noFill/>
        </p:spPr>
        <p:txBody>
          <a:bodyPr wrap="square" lIns="0" tIns="0" rIns="0" bIns="0" rtlCol="0">
            <a:spAutoFit/>
          </a:bodyPr>
          <a:lstStyle/>
          <a:p>
            <a:r>
              <a:rPr lang="fr-FR" sz="1600" dirty="0">
                <a:solidFill>
                  <a:schemeClr val="bg1"/>
                </a:solidFill>
              </a:rPr>
              <a:t>No, </a:t>
            </a:r>
            <a:r>
              <a:rPr lang="fr-FR" sz="1600" dirty="0" err="1">
                <a:solidFill>
                  <a:schemeClr val="bg1"/>
                </a:solidFill>
              </a:rPr>
              <a:t>it</a:t>
            </a:r>
            <a:r>
              <a:rPr lang="fr-FR" sz="1600" dirty="0">
                <a:solidFill>
                  <a:schemeClr val="bg1"/>
                </a:solidFill>
              </a:rPr>
              <a:t> </a:t>
            </a:r>
            <a:r>
              <a:rPr lang="fr-FR" sz="1600" dirty="0" err="1">
                <a:solidFill>
                  <a:schemeClr val="bg1"/>
                </a:solidFill>
              </a:rPr>
              <a:t>would</a:t>
            </a:r>
            <a:r>
              <a:rPr lang="fr-FR" sz="1600" dirty="0">
                <a:solidFill>
                  <a:schemeClr val="bg1"/>
                </a:solidFill>
              </a:rPr>
              <a:t> </a:t>
            </a:r>
            <a:r>
              <a:rPr lang="fr-FR" sz="1600" dirty="0" err="1">
                <a:solidFill>
                  <a:schemeClr val="bg1"/>
                </a:solidFill>
              </a:rPr>
              <a:t>be</a:t>
            </a:r>
            <a:r>
              <a:rPr lang="fr-FR" sz="1600" dirty="0">
                <a:solidFill>
                  <a:schemeClr val="bg1"/>
                </a:solidFill>
              </a:rPr>
              <a:t> </a:t>
            </a:r>
            <a:r>
              <a:rPr lang="fr-FR" sz="1600" dirty="0" err="1">
                <a:solidFill>
                  <a:schemeClr val="bg1"/>
                </a:solidFill>
              </a:rPr>
              <a:t>overresolved</a:t>
            </a:r>
            <a:r>
              <a:rPr lang="fr-FR" sz="1600" dirty="0">
                <a:solidFill>
                  <a:schemeClr val="bg1"/>
                </a:solidFill>
              </a:rPr>
              <a:t> by the 50m </a:t>
            </a:r>
            <a:r>
              <a:rPr lang="fr-FR" sz="1600" dirty="0" err="1">
                <a:solidFill>
                  <a:schemeClr val="bg1"/>
                </a:solidFill>
              </a:rPr>
              <a:t>baseline</a:t>
            </a:r>
            <a:r>
              <a:rPr lang="fr-FR" sz="1600" dirty="0">
                <a:solidFill>
                  <a:schemeClr val="bg1"/>
                </a:solidFill>
              </a:rPr>
              <a:t>.</a:t>
            </a:r>
          </a:p>
          <a:p>
            <a:r>
              <a:rPr lang="en-US" sz="1600" dirty="0">
                <a:solidFill>
                  <a:schemeClr val="bg1"/>
                </a:solidFill>
              </a:rPr>
              <a:t>The star should be observed in the J, H, K, or L bands.</a:t>
            </a:r>
            <a:r>
              <a:rPr lang="fr-FR" sz="1600" dirty="0">
                <a:solidFill>
                  <a:schemeClr val="bg1"/>
                </a:solidFill>
              </a:rPr>
              <a:t> </a:t>
            </a:r>
            <a:endParaRPr lang="en-US" sz="1600" dirty="0">
              <a:solidFill>
                <a:schemeClr val="bg1"/>
              </a:solidFill>
            </a:endParaRPr>
          </a:p>
        </p:txBody>
      </p:sp>
      <p:sp>
        <p:nvSpPr>
          <p:cNvPr id="42" name="ZoneTexte 41">
            <a:extLst>
              <a:ext uri="{FF2B5EF4-FFF2-40B4-BE49-F238E27FC236}">
                <a16:creationId xmlns:a16="http://schemas.microsoft.com/office/drawing/2014/main" id="{A21710F1-23A4-42C6-8CFD-E182CC5FEEBD}"/>
              </a:ext>
            </a:extLst>
          </p:cNvPr>
          <p:cNvSpPr txBox="1"/>
          <p:nvPr/>
        </p:nvSpPr>
        <p:spPr>
          <a:xfrm>
            <a:off x="7212587" y="3944446"/>
            <a:ext cx="4527968" cy="984885"/>
          </a:xfrm>
          <a:prstGeom prst="rect">
            <a:avLst/>
          </a:prstGeom>
          <a:noFill/>
        </p:spPr>
        <p:txBody>
          <a:bodyPr wrap="square" lIns="0" tIns="0" rIns="0" bIns="0" rtlCol="0">
            <a:spAutoFit/>
          </a:bodyPr>
          <a:lstStyle/>
          <a:p>
            <a:pPr algn="just"/>
            <a:r>
              <a:rPr lang="en-US" sz="1600" dirty="0">
                <a:solidFill>
                  <a:schemeClr val="bg1"/>
                </a:solidFill>
              </a:rPr>
              <a:t>The visibility is not a function of the baseline but of the spatial frequency B/</a:t>
            </a:r>
            <a:r>
              <a:rPr lang="el-GR" sz="1600" dirty="0">
                <a:solidFill>
                  <a:schemeClr val="bg1"/>
                </a:solidFill>
                <a:sym typeface="Wingdings" panose="05000000000000000000" pitchFamily="2" charset="2"/>
              </a:rPr>
              <a:t>λ</a:t>
            </a:r>
            <a:r>
              <a:rPr lang="fr-FR" sz="1600" dirty="0">
                <a:solidFill>
                  <a:schemeClr val="bg1"/>
                </a:solidFill>
                <a:sym typeface="Wingdings" panose="05000000000000000000" pitchFamily="2" charset="2"/>
              </a:rPr>
              <a:t>.</a:t>
            </a:r>
          </a:p>
          <a:p>
            <a:pPr algn="just"/>
            <a:r>
              <a:rPr lang="en-US" sz="1600" dirty="0">
                <a:solidFill>
                  <a:schemeClr val="bg1"/>
                </a:solidFill>
              </a:rPr>
              <a:t>For the same baseline length, observing at different </a:t>
            </a:r>
            <a:r>
              <a:rPr lang="el-GR" sz="1600" dirty="0">
                <a:solidFill>
                  <a:schemeClr val="bg1"/>
                </a:solidFill>
                <a:sym typeface="Wingdings" panose="05000000000000000000" pitchFamily="2" charset="2"/>
              </a:rPr>
              <a:t>λ</a:t>
            </a:r>
            <a:r>
              <a:rPr lang="en-US" sz="1600" dirty="0">
                <a:solidFill>
                  <a:schemeClr val="bg1"/>
                </a:solidFill>
              </a:rPr>
              <a:t> leads to probing different spatial frequencies.</a:t>
            </a:r>
          </a:p>
        </p:txBody>
      </p:sp>
      <p:sp>
        <p:nvSpPr>
          <p:cNvPr id="43" name="Rectangle 42">
            <a:extLst>
              <a:ext uri="{FF2B5EF4-FFF2-40B4-BE49-F238E27FC236}">
                <a16:creationId xmlns:a16="http://schemas.microsoft.com/office/drawing/2014/main" id="{6E399AF6-D7BC-4643-9D57-EAA15D61E2E8}"/>
              </a:ext>
            </a:extLst>
          </p:cNvPr>
          <p:cNvSpPr/>
          <p:nvPr/>
        </p:nvSpPr>
        <p:spPr>
          <a:xfrm>
            <a:off x="116606" y="6174288"/>
            <a:ext cx="6344351" cy="469506"/>
          </a:xfrm>
          <a:prstGeom prst="rect">
            <a:avLst/>
          </a:prstGeom>
          <a:solidFill>
            <a:srgbClr val="00FF00">
              <a:alpha val="30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Rectangle 43">
            <a:extLst>
              <a:ext uri="{FF2B5EF4-FFF2-40B4-BE49-F238E27FC236}">
                <a16:creationId xmlns:a16="http://schemas.microsoft.com/office/drawing/2014/main" id="{5FD13EBC-2326-4EFC-85AB-5E16A32143A6}"/>
              </a:ext>
            </a:extLst>
          </p:cNvPr>
          <p:cNvSpPr/>
          <p:nvPr/>
        </p:nvSpPr>
        <p:spPr>
          <a:xfrm>
            <a:off x="7161741" y="5426012"/>
            <a:ext cx="4629665" cy="891661"/>
          </a:xfrm>
          <a:prstGeom prst="rect">
            <a:avLst/>
          </a:prstGeom>
          <a:solidFill>
            <a:schemeClr val="bg1">
              <a:alpha val="3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5" name="Connecteur droit 44">
            <a:extLst>
              <a:ext uri="{FF2B5EF4-FFF2-40B4-BE49-F238E27FC236}">
                <a16:creationId xmlns:a16="http://schemas.microsoft.com/office/drawing/2014/main" id="{29FFA040-839D-474D-A24E-20FF52247961}"/>
              </a:ext>
            </a:extLst>
          </p:cNvPr>
          <p:cNvCxnSpPr>
            <a:cxnSpLocks/>
            <a:stCxn id="43" idx="3"/>
            <a:endCxn id="44" idx="1"/>
          </p:cNvCxnSpPr>
          <p:nvPr/>
        </p:nvCxnSpPr>
        <p:spPr>
          <a:xfrm flipV="1">
            <a:off x="6460957" y="5871843"/>
            <a:ext cx="700784" cy="53719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46" name="ZoneTexte 45">
            <a:extLst>
              <a:ext uri="{FF2B5EF4-FFF2-40B4-BE49-F238E27FC236}">
                <a16:creationId xmlns:a16="http://schemas.microsoft.com/office/drawing/2014/main" id="{31DDED07-4050-4637-BE57-0EF91002716A}"/>
              </a:ext>
            </a:extLst>
          </p:cNvPr>
          <p:cNvSpPr txBox="1"/>
          <p:nvPr/>
        </p:nvSpPr>
        <p:spPr>
          <a:xfrm>
            <a:off x="7263435" y="5504362"/>
            <a:ext cx="4527968" cy="738664"/>
          </a:xfrm>
          <a:prstGeom prst="rect">
            <a:avLst/>
          </a:prstGeom>
          <a:noFill/>
        </p:spPr>
        <p:txBody>
          <a:bodyPr wrap="square" lIns="0" tIns="0" rIns="0" bIns="0" rtlCol="0">
            <a:spAutoFit/>
          </a:bodyPr>
          <a:lstStyle/>
          <a:p>
            <a:pPr algn="just"/>
            <a:r>
              <a:rPr lang="en-US" sz="1600" dirty="0">
                <a:solidFill>
                  <a:schemeClr val="bg1"/>
                </a:solidFill>
              </a:rPr>
              <a:t>This that case it is strictly equivalent to observing with different baselines lengths. It helps a lot to enhance the UV coverage.</a:t>
            </a:r>
          </a:p>
        </p:txBody>
      </p:sp>
    </p:spTree>
    <p:extLst>
      <p:ext uri="{BB962C8B-B14F-4D97-AF65-F5344CB8AC3E}">
        <p14:creationId xmlns:p14="http://schemas.microsoft.com/office/powerpoint/2010/main" val="423718061"/>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2143</TotalTime>
  <Words>1277</Words>
  <Application>Microsoft Office PowerPoint</Application>
  <PresentationFormat>Grand écran</PresentationFormat>
  <Paragraphs>137</Paragraphs>
  <Slides>11</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11</vt:i4>
      </vt:variant>
    </vt:vector>
  </HeadingPairs>
  <TitlesOfParts>
    <vt:vector size="17" baseType="lpstr">
      <vt:lpstr>Arial</vt:lpstr>
      <vt:lpstr>Calibri</vt:lpstr>
      <vt:lpstr>Calibri Light</vt:lpstr>
      <vt:lpstr>Cambria Math</vt:lpstr>
      <vt:lpstr>Minecraft</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Anthony Meilland</dc:creator>
  <cp:lastModifiedBy>Anthony Meilland</cp:lastModifiedBy>
  <cp:revision>80</cp:revision>
  <dcterms:created xsi:type="dcterms:W3CDTF">2021-06-02T06:15:28Z</dcterms:created>
  <dcterms:modified xsi:type="dcterms:W3CDTF">2021-06-05T13:52:01Z</dcterms:modified>
</cp:coreProperties>
</file>