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32"/>
  </p:notesMasterIdLst>
  <p:handoutMasterIdLst>
    <p:handoutMasterId r:id="rId33"/>
  </p:handoutMasterIdLst>
  <p:sldIdLst>
    <p:sldId id="260" r:id="rId2"/>
    <p:sldId id="274" r:id="rId3"/>
    <p:sldId id="270" r:id="rId4"/>
    <p:sldId id="278" r:id="rId5"/>
    <p:sldId id="277" r:id="rId6"/>
    <p:sldId id="280" r:id="rId7"/>
    <p:sldId id="290" r:id="rId8"/>
    <p:sldId id="292" r:id="rId9"/>
    <p:sldId id="315" r:id="rId10"/>
    <p:sldId id="316" r:id="rId11"/>
    <p:sldId id="318" r:id="rId12"/>
    <p:sldId id="301" r:id="rId13"/>
    <p:sldId id="297" r:id="rId14"/>
    <p:sldId id="299" r:id="rId15"/>
    <p:sldId id="302" r:id="rId16"/>
    <p:sldId id="294" r:id="rId17"/>
    <p:sldId id="307" r:id="rId18"/>
    <p:sldId id="306" r:id="rId19"/>
    <p:sldId id="305" r:id="rId20"/>
    <p:sldId id="303" r:id="rId21"/>
    <p:sldId id="308" r:id="rId22"/>
    <p:sldId id="309" r:id="rId23"/>
    <p:sldId id="304" r:id="rId24"/>
    <p:sldId id="295" r:id="rId25"/>
    <p:sldId id="321" r:id="rId26"/>
    <p:sldId id="279" r:id="rId27"/>
    <p:sldId id="320" r:id="rId28"/>
    <p:sldId id="317" r:id="rId29"/>
    <p:sldId id="319" r:id="rId30"/>
    <p:sldId id="310" r:id="rId31"/>
  </p:sldIdLst>
  <p:sldSz cx="12192000" cy="6858000"/>
  <p:notesSz cx="9926638" cy="6797675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8B1AE9F-FEA5-4042-BBE3-251B7A520DFF}">
          <p14:sldIdLst>
            <p14:sldId id="260"/>
            <p14:sldId id="274"/>
            <p14:sldId id="270"/>
            <p14:sldId id="278"/>
            <p14:sldId id="277"/>
            <p14:sldId id="280"/>
          </p14:sldIdLst>
        </p14:section>
        <p14:section name="WP1" id="{3C2CECBF-35B0-4C5B-A737-011AEA655290}">
          <p14:sldIdLst>
            <p14:sldId id="290"/>
            <p14:sldId id="292"/>
          </p14:sldIdLst>
        </p14:section>
        <p14:section name="WP2" id="{0B00263E-41F6-43E8-A520-D3D9E010DCFB}">
          <p14:sldIdLst>
            <p14:sldId id="315"/>
            <p14:sldId id="316"/>
            <p14:sldId id="318"/>
          </p14:sldIdLst>
        </p14:section>
        <p14:section name="WP3" id="{0D254C9B-71EB-400C-890A-0E42B99A5B6F}">
          <p14:sldIdLst>
            <p14:sldId id="301"/>
            <p14:sldId id="297"/>
            <p14:sldId id="299"/>
            <p14:sldId id="302"/>
            <p14:sldId id="294"/>
          </p14:sldIdLst>
        </p14:section>
        <p14:section name="WP4" id="{301C5665-F05F-4655-82E1-F59D1A4E5246}">
          <p14:sldIdLst>
            <p14:sldId id="307"/>
            <p14:sldId id="306"/>
            <p14:sldId id="305"/>
            <p14:sldId id="303"/>
            <p14:sldId id="308"/>
            <p14:sldId id="309"/>
            <p14:sldId id="304"/>
          </p14:sldIdLst>
        </p14:section>
        <p14:section name="Conclusion" id="{0F0932BE-A455-4B01-9B83-FEC45601841C}">
          <p14:sldIdLst>
            <p14:sldId id="295"/>
            <p14:sldId id="321"/>
          </p14:sldIdLst>
        </p14:section>
        <p14:section name="Additionnal slides" id="{7DAA08AA-9065-46BA-ABA9-2515B462EEEF}">
          <p14:sldIdLst>
            <p14:sldId id="279"/>
            <p14:sldId id="320"/>
            <p14:sldId id="317"/>
            <p14:sldId id="319"/>
            <p14:sldId id="3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DB"/>
    <a:srgbClr val="FFF293"/>
    <a:srgbClr val="0663FF"/>
    <a:srgbClr val="00FF00"/>
    <a:srgbClr val="BCA175"/>
    <a:srgbClr val="A38C6D"/>
    <a:srgbClr val="EA4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38" autoAdjust="0"/>
    <p:restoredTop sz="93319" autoAdjust="0"/>
  </p:normalViewPr>
  <p:slideViewPr>
    <p:cSldViewPr snapToGrid="0" snapToObjects="1">
      <p:cViewPr varScale="1">
        <p:scale>
          <a:sx n="95" d="100"/>
          <a:sy n="95" d="100"/>
        </p:scale>
        <p:origin x="1446" y="3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52" d="100"/>
          <a:sy n="152" d="100"/>
        </p:scale>
        <p:origin x="2352" y="176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F8DF3-C872-402E-8E1F-2E13B93E4B29}" type="datetimeFigureOut">
              <a:rPr lang="fr-FR" smtClean="0"/>
              <a:t>2025-12-04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AE9CA-A7BB-49C6-B99D-16685C5009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615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660CD-1F00-48C8-9B21-16FA9CF98DAF}" type="datetimeFigureOut">
              <a:rPr lang="fr-FR" smtClean="0"/>
              <a:t>2025-12-04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8000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B4430-3445-4B8C-8852-F9E760D56E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2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7163" y="508000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434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449E86-3BD6-48CC-A261-311775DAD417}" type="slidenum">
              <a:rPr lang="fr-FR" altLang="fr-FR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24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6830B-1F73-ACCB-B8A1-315EAA612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A37D99C-5B32-07E1-4567-3229B941F5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A487EDA-AE39-124E-6351-CBB92F785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23F842-5ABE-81E2-50BE-CE037DE483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B4430-3445-4B8C-8852-F9E760D56EB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8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DC856-9114-F57B-B1A1-2A814984E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5ACB4C7-21D7-BF2D-0D65-CA3A619340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C00D4E4-8B7B-11A1-9172-96B636640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035DAC-4595-5F61-0AC4-5A7D848BB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B4430-3445-4B8C-8852-F9E760D56EB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791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8E8AB-B062-2B49-63B3-6D5A8AF15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5F6EB09-BB1F-7602-F843-5B6AC5381B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0379B27-55EC-3C16-F544-A64150E476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69094B-8475-7C28-2DF5-4FD887CDEB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B4430-3445-4B8C-8852-F9E760D56EB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807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B4430-3445-4B8C-8852-F9E760D56EB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04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8B1A2-C0E4-C359-1712-EF4595356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C66C16F-A990-6C60-CE6F-7B36A52F7F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5F607AB-9612-757A-8D9D-645D5620E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FF45D7-8FC5-3DD0-9CCB-F689449F72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B4430-3445-4B8C-8852-F9E760D56EB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01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christellelefort\Dropbox%20(Zebracom)\br\ANR\%25E2%2580%25A2%20DOC-MODELES-ANR\7383-FOND%20POWERPOINT\JPEG\fd-ppt-bleu-FR.jpg" TargetMode="Externa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F32E263-881C-4B5B-E877-01F42C306B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5356"/>
          <a:stretch>
            <a:fillRect/>
          </a:stretch>
        </p:blipFill>
        <p:spPr>
          <a:xfrm>
            <a:off x="0" y="3120728"/>
            <a:ext cx="12192000" cy="44332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3329" y="2201333"/>
            <a:ext cx="6059745" cy="2149686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93329" y="3679799"/>
            <a:ext cx="6059745" cy="141713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+mn-lt"/>
                <a:cs typeface="45 Helvetica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</a:t>
            </a:r>
            <a:br>
              <a:rPr lang="fr-FR" dirty="0"/>
            </a:br>
            <a:r>
              <a:rPr lang="fr-FR" dirty="0"/>
              <a:t>des sous-titres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1BFF6E4-803D-924D-8419-B98E3B4BB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955739" y="309094"/>
            <a:ext cx="4037800" cy="17112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F806100-C1BF-894F-B524-A24280E3E6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6975" y="477119"/>
            <a:ext cx="1750864" cy="12384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5845E71-C209-F140-8FB8-B79CB697C8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39772" y="5041572"/>
            <a:ext cx="4557457" cy="347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2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96712" y="2161006"/>
            <a:ext cx="10363200" cy="186901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5" name="Espace réservé du titre 1">
            <a:extLst>
              <a:ext uri="{FF2B5EF4-FFF2-40B4-BE49-F238E27FC236}">
                <a16:creationId xmlns:a16="http://schemas.microsoft.com/office/drawing/2014/main" id="{04564DF3-0F41-B645-8A4A-1441E2C9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4517"/>
            <a:ext cx="10972800" cy="656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225648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DCE87180-83F6-3D4D-98E9-D8963D6D4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820252"/>
            <a:ext cx="10972800" cy="354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titre 1">
            <a:extLst>
              <a:ext uri="{FF2B5EF4-FFF2-40B4-BE49-F238E27FC236}">
                <a16:creationId xmlns:a16="http://schemas.microsoft.com/office/drawing/2014/main" id="{5DEAAACA-624F-4E4A-B145-733ED7E48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4517"/>
            <a:ext cx="10972800" cy="656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439050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9289" y="1650458"/>
            <a:ext cx="5475112" cy="4114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50457"/>
            <a:ext cx="5384800" cy="411454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titre 1">
            <a:extLst>
              <a:ext uri="{FF2B5EF4-FFF2-40B4-BE49-F238E27FC236}">
                <a16:creationId xmlns:a16="http://schemas.microsoft.com/office/drawing/2014/main" id="{BB7265FC-074A-BA4E-962B-7E1FED669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4517"/>
            <a:ext cx="10972800" cy="656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74258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85423" y="1527642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5423" y="2167404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27642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67404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C126A8B4-34B2-C246-A332-C6340E17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4517"/>
            <a:ext cx="10972800" cy="656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16833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47B8E0E2-8303-FA43-A1DB-A53CCD3D5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4517"/>
            <a:ext cx="10972800" cy="656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52574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1236133"/>
            <a:ext cx="4011084" cy="474134"/>
          </a:xfrm>
        </p:spPr>
        <p:txBody>
          <a:bodyPr anchor="b">
            <a:normAutofit/>
          </a:bodyPr>
          <a:lstStyle>
            <a:lvl1pPr algn="l">
              <a:defRPr sz="1800" b="1">
                <a:latin typeface="+mn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1236133"/>
            <a:ext cx="6815667" cy="49614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845204"/>
            <a:ext cx="4011084" cy="43523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7909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1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d-ppt-bleu-FR.jpg" descr="/Users/christellelefort/Dropbox (Zebracom)/br/ANR/• DOC-MODELES-ANR/7383-FOND POWERPOINT/JPEG/fd-ppt-bleu-FR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"/>
            <a:ext cx="12192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760761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08000" y="342368"/>
            <a:ext cx="10972800" cy="656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8000" y="1953418"/>
            <a:ext cx="10972800" cy="354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5F33CD3-BE1D-454A-80C7-A1CBE44873C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291202" y="5895703"/>
            <a:ext cx="1601893" cy="8925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63BB98D-84EF-C84A-9488-89F8D0FC90B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flipV="1">
            <a:off x="625137" y="1165512"/>
            <a:ext cx="10972800" cy="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7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50.png"/><Relationship Id="rId9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590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https%3A%2F%2Fmobile.agoravox.fr%2Flocal%2Fcache-vignettes%2FL600xH600%2Fauton5269-abe8d.jpg&amp;imgrefurl=https%3A%2F%2Fwww.agoravox.fr%2Fauteur%2Fanthony-meilland&amp;tbnid=2TQxBK_eabAvXM&amp;vet=12ahUKEwiCsb2ph5r0AhUBjxoKHUBHC3kQMygBegUIARCgAQ..i&amp;docid=nsgOtNHXZjcmnM&amp;w=600&amp;h=600&amp;itg=1&amp;q=anthony%20meilland&amp;client=firefox-b-d&amp;ved=2ahUKEwiCsb2ph5r0AhUBjxoKHUBHC3kQMygBegUIARCgAQ" TargetMode="External"/><Relationship Id="rId13" Type="http://schemas.openxmlformats.org/officeDocument/2006/relationships/image" Target="../media/image17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5.jpeg"/><Relationship Id="rId5" Type="http://schemas.openxmlformats.org/officeDocument/2006/relationships/image" Target="../media/image10.jpeg"/><Relationship Id="rId10" Type="http://schemas.openxmlformats.org/officeDocument/2006/relationships/image" Target="../media/image14.jpg"/><Relationship Id="rId4" Type="http://schemas.openxmlformats.org/officeDocument/2006/relationships/hyperlink" Target="https://www.google.com/imgres?imgurl=https%3A%2F%2Flesia.obspm.fr%2FIMG%2Fjpg%2Freese-daniel.jpg&amp;imgrefurl=https%3A%2F%2Flesia.obspm.fr%2FSoutenance-d-HDR-de-Daniel-Reese.html&amp;tbnid=IrzONWJH6vhlNM&amp;vet=12ahUKEwi31Kqeh5r0AhUNUhoKHeVYD8gQMygAegQIARAR..i&amp;docid=epTvnrF4kMu1uM&amp;w=426&amp;h=436&amp;itg=1&amp;q=daniel%20reese%20astrophysic&amp;client=firefox-b-d&amp;ved=2ahUKEwi31Kqeh5r0AhUNUhoKHeVYD8gQMygAegQIARAR" TargetMode="External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cdsarc.cds.unistra.fr/viz-bin/cat/J/A+A/676/A50" TargetMode="External"/><Relationship Id="rId3" Type="http://schemas.openxmlformats.org/officeDocument/2006/relationships/hyperlink" Target="https://www.ias.u-psud.fr/cesam2k20/" TargetMode="External"/><Relationship Id="rId7" Type="http://schemas.openxmlformats.org/officeDocument/2006/relationships/hyperlink" Target="https://gitlab.oca.eu/MATISSE/tools" TargetMode="External"/><Relationship Id="rId2" Type="http://schemas.openxmlformats.org/officeDocument/2006/relationships/hyperlink" Target="http://ester-project.github.io/ester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jdrevon/" TargetMode="External"/><Relationship Id="rId5" Type="http://schemas.openxmlformats.org/officeDocument/2006/relationships/hyperlink" Target="https://github.com/oimodeler/oimodeler/" TargetMode="External"/><Relationship Id="rId10" Type="http://schemas.openxmlformats.org/officeDocument/2006/relationships/hyperlink" Target="https://amhra.oca.eu/AMHRA/" TargetMode="External"/><Relationship Id="rId4" Type="http://schemas.openxmlformats.org/officeDocument/2006/relationships/hyperlink" Target="https://gitlab.oca.eu/jperdigon/rtspyce" TargetMode="External"/><Relationship Id="rId9" Type="http://schemas.openxmlformats.org/officeDocument/2006/relationships/hyperlink" Target="https://ui.adsabs.harvard.edu/abs/2023plat.confE..14M/abstract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8.emf"/><Relationship Id="rId7" Type="http://schemas.openxmlformats.org/officeDocument/2006/relationships/hyperlink" Target="https://www.google.com/imgres?imgurl=https%3A%2F%2Flesia.obspm.fr%2FIMG%2Fjpg%2Freese-daniel.jpg&amp;imgrefurl=https%3A%2F%2Flesia.obspm.fr%2FSoutenance-d-HDR-de-Daniel-Reese.html&amp;tbnid=IrzONWJH6vhlNM&amp;vet=12ahUKEwi31Kqeh5r0AhUNUhoKHeVYD8gQMygAegQIARAR..i&amp;docid=epTvnrF4kMu1uM&amp;w=426&amp;h=436&amp;itg=1&amp;q=daniel%20reese%20astrophysic&amp;client=firefox-b-d&amp;ved=2ahUKEwi31Kqeh5r0AhUNUhoKHeVYD8gQMygAegQIARAR" TargetMode="External"/><Relationship Id="rId12" Type="http://schemas.openxmlformats.org/officeDocument/2006/relationships/image" Target="../media/image13.jpe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hyperlink" Target="https://www.google.com/imgres?imgurl=https%3A%2F%2Fmobile.agoravox.fr%2Flocal%2Fcache-vignettes%2FL600xH600%2Fauton5269-abe8d.jpg&amp;imgrefurl=https%3A%2F%2Fwww.agoravox.fr%2Fauteur%2Fanthony-meilland&amp;tbnid=2TQxBK_eabAvXM&amp;vet=12ahUKEwiCsb2ph5r0AhUBjxoKHUBHC3kQMygBegUIARCgAQ..i&amp;docid=nsgOtNHXZjcmnM&amp;w=600&amp;h=600&amp;itg=1&amp;q=anthony%20meilland&amp;client=firefox-b-d&amp;ved=2ahUKEwiCsb2ph5r0AhUBjxoKHUBHC3kQMygBegUIARCgAQ" TargetMode="External"/><Relationship Id="rId5" Type="http://schemas.openxmlformats.org/officeDocument/2006/relationships/image" Target="../media/image80.emf"/><Relationship Id="rId10" Type="http://schemas.openxmlformats.org/officeDocument/2006/relationships/image" Target="../media/image12.png"/><Relationship Id="rId4" Type="http://schemas.openxmlformats.org/officeDocument/2006/relationships/image" Target="../media/image79.emf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hyperlink" Target="https://www.google.com/imgres?imgurl=https%3A%2F%2Flesia.obspm.fr%2FIMG%2Fjpg%2Freese-daniel.jpg&amp;imgrefurl=https%3A%2F%2Flesia.obspm.fr%2FSoutenance-d-HDR-de-Daniel-Reese.html&amp;tbnid=IrzONWJH6vhlNM&amp;vet=12ahUKEwi31Kqeh5r0AhUNUhoKHeVYD8gQMygAegQIARAR..i&amp;docid=epTvnrF4kMu1uM&amp;w=426&amp;h=436&amp;itg=1&amp;q=daniel%20reese%20astrophysic&amp;client=firefox-b-d&amp;ved=2ahUKEwi31Kqeh5r0AhUNUhoKHeVYD8gQMygAegQIARAR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jpeg"/><Relationship Id="rId3" Type="http://schemas.openxmlformats.org/officeDocument/2006/relationships/image" Target="../media/image22.emf"/><Relationship Id="rId7" Type="http://schemas.openxmlformats.org/officeDocument/2006/relationships/image" Target="../media/image13.jpeg"/><Relationship Id="rId12" Type="http://schemas.openxmlformats.org/officeDocument/2006/relationships/image" Target="../media/image14.jpg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com/imgres?imgurl=https%3A%2F%2Fmobile.agoravox.fr%2Flocal%2Fcache-vignettes%2FL600xH600%2Fauton5269-abe8d.jpg&amp;imgrefurl=https%3A%2F%2Fwww.agoravox.fr%2Fauteur%2Fanthony-meilland&amp;tbnid=2TQxBK_eabAvXM&amp;vet=12ahUKEwiCsb2ph5r0AhUBjxoKHUBHC3kQMygBegUIARCgAQ..i&amp;docid=nsgOtNHXZjcmnM&amp;w=600&amp;h=600&amp;itg=1&amp;q=anthony%20meilland&amp;client=firefox-b-d&amp;ved=2ahUKEwiCsb2ph5r0AhUBjxoKHUBHC3kQMygBegUIARCgAQ" TargetMode="External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0.jpeg"/><Relationship Id="rId4" Type="http://schemas.openxmlformats.org/officeDocument/2006/relationships/image" Target="../media/image11.png"/><Relationship Id="rId9" Type="http://schemas.openxmlformats.org/officeDocument/2006/relationships/hyperlink" Target="https://www.google.com/imgres?imgurl=https%3A%2F%2Flesia.obspm.fr%2FIMG%2Fjpg%2Freese-daniel.jpg&amp;imgrefurl=https%3A%2F%2Flesia.obspm.fr%2FSoutenance-d-HDR-de-Daniel-Reese.html&amp;tbnid=IrzONWJH6vhlNM&amp;vet=12ahUKEwi31Kqeh5r0AhUNUhoKHeVYD8gQMygAegQIARAR..i&amp;docid=epTvnrF4kMu1uM&amp;w=426&amp;h=436&amp;itg=1&amp;q=daniel%20reese%20astrophysic&amp;client=firefox-b-d&amp;ved=2ahUKEwi31Kqeh5r0AhUNUhoKHeVYD8gQMygAegQIARAR" TargetMode="External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10F97A7-2E15-8144-BC78-42CDE4971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997" y="3679798"/>
            <a:ext cx="5777565" cy="2779996"/>
          </a:xfrm>
        </p:spPr>
        <p:txBody>
          <a:bodyPr/>
          <a:lstStyle/>
          <a:p>
            <a:r>
              <a:rPr lang="en-US" sz="2200" dirty="0"/>
              <a:t>(Jan 2022 – Dec 2025)</a:t>
            </a:r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End of the project</a:t>
            </a:r>
          </a:p>
          <a:p>
            <a:r>
              <a:rPr lang="en-US" dirty="0"/>
              <a:t>AAPG 2021 – CE31</a:t>
            </a:r>
          </a:p>
          <a:p>
            <a:endParaRPr lang="fr-FR" dirty="0"/>
          </a:p>
        </p:txBody>
      </p:sp>
      <p:pic>
        <p:nvPicPr>
          <p:cNvPr id="19" name="Image 18" descr="Une image contenant capture d’écran, obscurité, feu d’artifice&#10;&#10;Le contenu généré par l’IA peut être incorrect.">
            <a:extLst>
              <a:ext uri="{FF2B5EF4-FFF2-40B4-BE49-F238E27FC236}">
                <a16:creationId xmlns:a16="http://schemas.microsoft.com/office/drawing/2014/main" id="{FE36CCED-D98E-5857-E60B-96CF2745F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0660" y="-1026689"/>
            <a:ext cx="7236121" cy="688456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8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DE5E06-5B1D-C245-8210-B15D850541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79274"/>
            <a:ext cx="12192000" cy="214968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dirty="0">
                <a:solidFill>
                  <a:srgbClr val="FFF2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assive 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>
                <a:solidFill>
                  <a:srgbClr val="FFF2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tars 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>
                <a:solidFill>
                  <a:srgbClr val="FFF2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tudy in </a:t>
            </a:r>
            <a:r>
              <a:rPr lang="en-US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 err="1">
                <a:solidFill>
                  <a:srgbClr val="FFF2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nter</a:t>
            </a:r>
            <a:r>
              <a:rPr lang="en-US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dirty="0" err="1">
                <a:solidFill>
                  <a:srgbClr val="FFF2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erometry</a:t>
            </a:r>
            <a:endParaRPr lang="en-US" dirty="0">
              <a:solidFill>
                <a:srgbClr val="FFF2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AF27E34-C8E6-399C-7B09-02C360F17AC6}"/>
              </a:ext>
            </a:extLst>
          </p:cNvPr>
          <p:cNvSpPr/>
          <p:nvPr/>
        </p:nvSpPr>
        <p:spPr>
          <a:xfrm>
            <a:off x="7821562" y="2843684"/>
            <a:ext cx="217119" cy="234197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rgbClr val="FFF293">
                  <a:alpha val="0"/>
                </a:srgbClr>
              </a:gs>
              <a:gs pos="55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58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CED3B-19DB-5EFC-8261-8BB397DA4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BBCA74-E9A8-D53F-EDFD-C70DF123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Major results from WP2: Asteroseismology of Massive stars</a:t>
            </a:r>
            <a:endParaRPr lang="en-US" sz="3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082B35-7EF6-609E-4DA6-D5D4806A20CB}"/>
              </a:ext>
            </a:extLst>
          </p:cNvPr>
          <p:cNvSpPr txBox="1"/>
          <p:nvPr/>
        </p:nvSpPr>
        <p:spPr>
          <a:xfrm>
            <a:off x="540189" y="1225585"/>
            <a:ext cx="95985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Asteroseismology of fast-rotating stars using TOP and ESTER (and CESAM2K) models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Non-adiabatic oscillations of ESTER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Finalization of CESAM2k20 (CESAM with rotation into account, including centrifugal deformation)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560038C-EDEE-3D7D-F5B8-E124FA1A3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497" y="2577172"/>
            <a:ext cx="6662321" cy="3516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3AA425B-DAB4-1F45-BFFF-6ADDC2E85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449" y="2922118"/>
            <a:ext cx="4249551" cy="2826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D8A1291-47D3-A478-DA7D-E53BB2330C83}"/>
                  </a:ext>
                </a:extLst>
              </p:cNvPr>
              <p:cNvSpPr txBox="1"/>
              <p:nvPr/>
            </p:nvSpPr>
            <p:spPr>
              <a:xfrm>
                <a:off x="8082225" y="5638572"/>
                <a:ext cx="3972449" cy="268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dirty="0"/>
                  <a:t>Evolutionary tracks for mass ranging from 0.5</a:t>
                </a:r>
                <a:r>
                  <a:rPr lang="fr-FR" sz="11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1100" dirty="0">
                            <a:latin typeface="NimbusSanL-Regu"/>
                          </a:rPr>
                          <m:t>M</m:t>
                        </m:r>
                      </m:e>
                      <m:sub>
                        <m:r>
                          <a:rPr lang="fr-FR" sz="1100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100" dirty="0"/>
                  <a:t> to 15</a:t>
                </a:r>
                <a:r>
                  <a:rPr lang="fr-FR" sz="11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1100" dirty="0">
                            <a:latin typeface="NimbusSanL-Regu"/>
                          </a:rPr>
                          <m:t>M</m:t>
                        </m:r>
                      </m:e>
                      <m:sub>
                        <m:r>
                          <a:rPr lang="fr-FR" sz="1100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100" dirty="0"/>
                  <a:t> </a:t>
                </a: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D8A1291-47D3-A478-DA7D-E53BB2330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225" y="5638572"/>
                <a:ext cx="3972449" cy="268984"/>
              </a:xfrm>
              <a:prstGeom prst="rect">
                <a:avLst/>
              </a:prstGeom>
              <a:blipFill>
                <a:blip r:embed="rId4"/>
                <a:stretch>
                  <a:fillRect t="-227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5D3EFA7E-E318-5B0F-4A4C-5EBAC34D055E}"/>
              </a:ext>
            </a:extLst>
          </p:cNvPr>
          <p:cNvSpPr txBox="1"/>
          <p:nvPr/>
        </p:nvSpPr>
        <p:spPr>
          <a:xfrm>
            <a:off x="2848335" y="6335103"/>
            <a:ext cx="5233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  </a:t>
            </a:r>
            <a:r>
              <a:rPr lang="fr-FR" dirty="0" err="1"/>
              <a:t>Asteroseismic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of </a:t>
            </a:r>
            <a:r>
              <a:rPr lang="fr-FR" dirty="0" err="1"/>
              <a:t>models</a:t>
            </a:r>
            <a:r>
              <a:rPr lang="fr-FR" dirty="0"/>
              <a:t> for PLATO stars</a:t>
            </a:r>
            <a:endParaRPr lang="en-US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18C5BAC-B7AC-1CC9-C3FC-F458475C756A}"/>
              </a:ext>
            </a:extLst>
          </p:cNvPr>
          <p:cNvGrpSpPr/>
          <p:nvPr/>
        </p:nvGrpSpPr>
        <p:grpSpPr>
          <a:xfrm rot="21344770">
            <a:off x="7827497" y="2436055"/>
            <a:ext cx="924632" cy="1288192"/>
            <a:chOff x="8180869" y="5313542"/>
            <a:chExt cx="924632" cy="1288192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8793064-274E-CBE2-DE7C-44E5664E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658" r="15564"/>
            <a:stretch>
              <a:fillRect/>
            </a:stretch>
          </p:blipFill>
          <p:spPr>
            <a:xfrm>
              <a:off x="8180869" y="5313542"/>
              <a:ext cx="924632" cy="12881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1BA9280-C1A5-CA3D-71C8-3CAB7E24AB2F}"/>
                </a:ext>
              </a:extLst>
            </p:cNvPr>
            <p:cNvSpPr txBox="1"/>
            <p:nvPr/>
          </p:nvSpPr>
          <p:spPr>
            <a:xfrm>
              <a:off x="8185056" y="6328743"/>
              <a:ext cx="9204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L. Manchon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673BABF0-91F0-34D7-526B-4BA60C7AA2A0}"/>
              </a:ext>
            </a:extLst>
          </p:cNvPr>
          <p:cNvSpPr/>
          <p:nvPr/>
        </p:nvSpPr>
        <p:spPr>
          <a:xfrm>
            <a:off x="2441749" y="6335103"/>
            <a:ext cx="56400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85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2A1DE-1357-45C3-E707-5E58281CF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4C9576-E611-642D-4936-E6C1AADB7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Major results from WP2: Asteroseismology of Massive stars</a:t>
            </a:r>
            <a:endParaRPr lang="en-US" sz="3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FC4667-A60C-7DDE-CA66-20E257A8D851}"/>
              </a:ext>
            </a:extLst>
          </p:cNvPr>
          <p:cNvSpPr txBox="1"/>
          <p:nvPr/>
        </p:nvSpPr>
        <p:spPr>
          <a:xfrm>
            <a:off x="540189" y="1225585"/>
            <a:ext cx="959859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Asteroseismology of fast-rotating stars using TOP and ESTER (and CESAM2K) models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Non-adiabatic oscillations of ESTER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Finalization of CESAM2k20 (CESAM with rotation into account, including centrifugal deformation)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Rotation-profile inversions in rapidly rotating stellar models (not-conclusive)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Variations of line profiles in rapidly rotating stars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0044455-B82D-73DF-FE1F-0F14F0988855}"/>
              </a:ext>
            </a:extLst>
          </p:cNvPr>
          <p:cNvSpPr txBox="1"/>
          <p:nvPr/>
        </p:nvSpPr>
        <p:spPr>
          <a:xfrm>
            <a:off x="357276" y="3429000"/>
            <a:ext cx="1169069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3 papers: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Entropy calibrated stellar modeling (</a:t>
            </a:r>
            <a:r>
              <a:rPr lang="en-US" sz="1200" b="1" dirty="0"/>
              <a:t>Manchon+ A&amp;A 2024</a:t>
            </a:r>
            <a:r>
              <a:rPr lang="en-US" sz="12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Cesam2k20: A code for a new generation of stellar evolution models. I. Description of the code (M</a:t>
            </a:r>
            <a:r>
              <a:rPr lang="en-US" sz="1200" b="1" dirty="0"/>
              <a:t>anchon+ A&amp;A 2023</a:t>
            </a:r>
            <a:r>
              <a:rPr lang="en-US" sz="12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2D modelling of pulsating stars with rapid rotation (</a:t>
            </a:r>
            <a:r>
              <a:rPr lang="en-US" sz="1200" b="1" dirty="0"/>
              <a:t>Reese+ Frontiers in Astronomy and Space Sciences, 2022</a:t>
            </a:r>
            <a:r>
              <a:rPr lang="en-US" sz="1200" dirty="0"/>
              <a:t>)</a:t>
            </a:r>
          </a:p>
          <a:p>
            <a:endParaRPr lang="en-US" sz="1200" dirty="0"/>
          </a:p>
          <a:p>
            <a:r>
              <a:rPr lang="en-US" sz="2000" dirty="0"/>
              <a:t>Deliverables: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	Public release of the TOP code (January 2026)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	Seismic observables for the grid of ESTER rotating stellar models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	Seismic grid for PLATO using CESAM2K</a:t>
            </a:r>
            <a:endParaRPr lang="en-US" sz="12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0491BE-C4BC-D4A3-504C-615F19C914B0}"/>
              </a:ext>
            </a:extLst>
          </p:cNvPr>
          <p:cNvSpPr txBox="1"/>
          <p:nvPr/>
        </p:nvSpPr>
        <p:spPr>
          <a:xfrm>
            <a:off x="329642" y="5031319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✔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45472BB-857F-569B-448F-00C23540B054}"/>
              </a:ext>
            </a:extLst>
          </p:cNvPr>
          <p:cNvSpPr txBox="1"/>
          <p:nvPr/>
        </p:nvSpPr>
        <p:spPr>
          <a:xfrm>
            <a:off x="361831" y="5305207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✔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CF80A0F-AD15-7DDC-8B69-C1FB4C060778}"/>
              </a:ext>
            </a:extLst>
          </p:cNvPr>
          <p:cNvSpPr txBox="1"/>
          <p:nvPr/>
        </p:nvSpPr>
        <p:spPr>
          <a:xfrm>
            <a:off x="345737" y="4748396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3134249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25083-462C-37DC-FF2C-4142A87E6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81899EB-1071-1B07-13E5-BD11DA497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5" y="4358193"/>
            <a:ext cx="3341199" cy="16654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F52E0E9-CE36-E29A-C5F9-EC0466CE7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4517"/>
            <a:ext cx="11245636" cy="656699"/>
          </a:xfrm>
        </p:spPr>
        <p:txBody>
          <a:bodyPr>
            <a:noAutofit/>
          </a:bodyPr>
          <a:lstStyle/>
          <a:p>
            <a:r>
              <a:rPr lang="en-US" sz="2800" dirty="0"/>
              <a:t>Major results from WP3: </a:t>
            </a:r>
            <a:r>
              <a:rPr lang="en-US" sz="2000" dirty="0"/>
              <a:t>Polychromatic image synthesis for interferometry</a:t>
            </a:r>
            <a:endParaRPr lang="en-US" sz="3600" dirty="0"/>
          </a:p>
        </p:txBody>
      </p:sp>
      <p:pic>
        <p:nvPicPr>
          <p:cNvPr id="6" name="Image 5" descr="Une image contenant capture d’écran, Caractère coloré, Ambré, bougie&#10;&#10;Le contenu généré par l’IA peut être incorrect.">
            <a:extLst>
              <a:ext uri="{FF2B5EF4-FFF2-40B4-BE49-F238E27FC236}">
                <a16:creationId xmlns:a16="http://schemas.microsoft.com/office/drawing/2014/main" id="{E50195DE-AD3C-6E62-9447-B2E86689A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97" y="2573089"/>
            <a:ext cx="2056023" cy="158313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12DB9F-5765-A648-71C4-00B89ED62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104" y="2742617"/>
            <a:ext cx="4635411" cy="323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FD3F3A3-43D6-C78E-BB5C-8B6ECC58048C}"/>
              </a:ext>
            </a:extLst>
          </p:cNvPr>
          <p:cNvSpPr txBox="1"/>
          <p:nvPr/>
        </p:nvSpPr>
        <p:spPr>
          <a:xfrm>
            <a:off x="507999" y="1268159"/>
            <a:ext cx="1073610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AutoNum type="arabicParenR"/>
            </a:pPr>
            <a:r>
              <a:rPr lang="en-US" sz="1600" b="1" dirty="0"/>
              <a:t>WP31: G</a:t>
            </a:r>
            <a:r>
              <a:rPr lang="en-US" sz="1600" b="1" i="0" u="none" strike="noStrike" baseline="0" dirty="0"/>
              <a:t>rids of polychromatic images </a:t>
            </a:r>
            <a:r>
              <a:rPr lang="en-US" sz="1600" b="0" i="0" u="none" strike="noStrike" baseline="0" dirty="0"/>
              <a:t>for different types of massive stars and environment (</a:t>
            </a:r>
            <a:r>
              <a:rPr lang="en-US" sz="1600" dirty="0"/>
              <a:t>r</a:t>
            </a:r>
            <a:r>
              <a:rPr lang="en-US" sz="1600" b="0" i="0" u="none" strike="noStrike" baseline="0" dirty="0"/>
              <a:t>adiative-transfer)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HDUST</a:t>
            </a:r>
            <a:r>
              <a:rPr lang="en-US" sz="1600" dirty="0"/>
              <a:t> grids of models </a:t>
            </a:r>
            <a:r>
              <a:rPr lang="en-US" sz="1600" b="1" dirty="0"/>
              <a:t>of Be &amp; B[e] stars </a:t>
            </a:r>
            <a:r>
              <a:rPr lang="en-US" sz="1600" dirty="0"/>
              <a:t>computed in Nice in relation (with A. Carciofi group in Brazil)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CMFGEN</a:t>
            </a:r>
            <a:r>
              <a:rPr lang="en-US" sz="1600" dirty="0"/>
              <a:t> grid of models of </a:t>
            </a:r>
            <a:r>
              <a:rPr lang="en-US" sz="1600" b="1" dirty="0"/>
              <a:t>OB stars radiative winds </a:t>
            </a:r>
            <a:r>
              <a:rPr lang="en-US" sz="1600" dirty="0"/>
              <a:t>computed in Nice (with E. Saldanha de Almeida)</a:t>
            </a:r>
          </a:p>
          <a:p>
            <a:endParaRPr lang="en-US" sz="600" dirty="0"/>
          </a:p>
          <a:p>
            <a:r>
              <a:rPr lang="en-US" sz="1600" dirty="0"/>
              <a:t>→ </a:t>
            </a:r>
            <a:r>
              <a:rPr lang="fr-FR" sz="1600" dirty="0" err="1"/>
              <a:t>Grids</a:t>
            </a:r>
            <a:r>
              <a:rPr lang="fr-FR" sz="1600" dirty="0"/>
              <a:t> </a:t>
            </a:r>
            <a:r>
              <a:rPr lang="fr-FR" sz="1600" dirty="0" err="1"/>
              <a:t>will</a:t>
            </a:r>
            <a:r>
              <a:rPr lang="fr-FR" sz="1600" dirty="0"/>
              <a:t>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available</a:t>
            </a:r>
            <a:r>
              <a:rPr lang="fr-FR" sz="1600" dirty="0"/>
              <a:t> </a:t>
            </a:r>
            <a:r>
              <a:rPr lang="fr-FR" sz="1600" dirty="0" err="1"/>
              <a:t>through</a:t>
            </a:r>
            <a:r>
              <a:rPr lang="fr-FR" sz="1600" dirty="0"/>
              <a:t> the </a:t>
            </a:r>
            <a:r>
              <a:rPr lang="fr-FR" sz="1600" b="1" dirty="0"/>
              <a:t>AMHRA service</a:t>
            </a:r>
            <a:endParaRPr lang="en-US" sz="1600" b="1" dirty="0"/>
          </a:p>
          <a:p>
            <a:endParaRPr lang="en-US" sz="1600" dirty="0"/>
          </a:p>
          <a:p>
            <a:pPr algn="l"/>
            <a:endParaRPr lang="en-US" sz="1800" b="0" i="0" u="none" strike="noStrike" baseline="0" dirty="0">
              <a:latin typeface="NimbusSanL-Regu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CCA762-ABB6-4C8A-7BA9-2CBEDF087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9902" y="2652086"/>
            <a:ext cx="2674380" cy="38047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9B4D23C-E7F8-7DA0-7151-F6AFD0963E72}"/>
              </a:ext>
            </a:extLst>
          </p:cNvPr>
          <p:cNvSpPr txBox="1"/>
          <p:nvPr/>
        </p:nvSpPr>
        <p:spPr>
          <a:xfrm>
            <a:off x="121928" y="4174437"/>
            <a:ext cx="324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B[e] stars HUDST </a:t>
            </a:r>
            <a:r>
              <a:rPr lang="fr-FR" sz="1400" dirty="0" err="1"/>
              <a:t>models</a:t>
            </a:r>
            <a:r>
              <a:rPr lang="fr-FR" sz="1400" dirty="0"/>
              <a:t> (</a:t>
            </a:r>
            <a:r>
              <a:rPr lang="fr-FR" sz="1400" dirty="0" err="1"/>
              <a:t>gas</a:t>
            </a:r>
            <a:r>
              <a:rPr lang="fr-FR" sz="1400" dirty="0"/>
              <a:t> &amp; </a:t>
            </a:r>
            <a:r>
              <a:rPr lang="fr-FR" sz="1400" dirty="0" err="1"/>
              <a:t>dust</a:t>
            </a:r>
            <a:r>
              <a:rPr lang="fr-FR" sz="1400" dirty="0"/>
              <a:t>)</a:t>
            </a:r>
            <a:endParaRPr lang="en-US" sz="1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FBD6B75-9838-EBE0-CFA3-EBBDB67A9F82}"/>
              </a:ext>
            </a:extLst>
          </p:cNvPr>
          <p:cNvSpPr txBox="1"/>
          <p:nvPr/>
        </p:nvSpPr>
        <p:spPr>
          <a:xfrm>
            <a:off x="3689219" y="4447253"/>
            <a:ext cx="22557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hot stars </a:t>
            </a:r>
            <a:r>
              <a:rPr lang="fr-FR" sz="1400" dirty="0" err="1"/>
              <a:t>winds</a:t>
            </a:r>
            <a:r>
              <a:rPr lang="fr-FR" sz="1400" dirty="0"/>
              <a:t> CMFGEN </a:t>
            </a:r>
          </a:p>
          <a:p>
            <a:pPr algn="ctr"/>
            <a:r>
              <a:rPr lang="fr-FR" sz="1400" dirty="0" err="1"/>
              <a:t>polychromatic</a:t>
            </a:r>
            <a:r>
              <a:rPr lang="fr-FR" sz="1400" dirty="0"/>
              <a:t> </a:t>
            </a:r>
          </a:p>
          <a:p>
            <a:pPr algn="ctr"/>
            <a:r>
              <a:rPr lang="fr-FR" sz="1400" dirty="0"/>
              <a:t>radial </a:t>
            </a:r>
            <a:r>
              <a:rPr lang="fr-FR" sz="1400" dirty="0" err="1"/>
              <a:t>intensity</a:t>
            </a:r>
            <a:r>
              <a:rPr lang="fr-FR" sz="1400" dirty="0"/>
              <a:t> profiles</a:t>
            </a:r>
          </a:p>
          <a:p>
            <a:pPr algn="ctr"/>
            <a:endParaRPr lang="en-US" sz="1400" dirty="0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2E562A97-04F9-11C0-48B9-07A906240B6B}"/>
              </a:ext>
            </a:extLst>
          </p:cNvPr>
          <p:cNvSpPr/>
          <p:nvPr/>
        </p:nvSpPr>
        <p:spPr>
          <a:xfrm>
            <a:off x="6096000" y="3806632"/>
            <a:ext cx="1567543" cy="1316334"/>
          </a:xfrm>
          <a:prstGeom prst="rightArrow">
            <a:avLst>
              <a:gd name="adj1" fmla="val 50000"/>
              <a:gd name="adj2" fmla="val 438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EC37A90-F8F9-2EDA-127C-4CC20517F147}"/>
              </a:ext>
            </a:extLst>
          </p:cNvPr>
          <p:cNvSpPr txBox="1"/>
          <p:nvPr/>
        </p:nvSpPr>
        <p:spPr>
          <a:xfrm>
            <a:off x="176945" y="5839912"/>
            <a:ext cx="2869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B stars HUDST </a:t>
            </a:r>
            <a:r>
              <a:rPr lang="fr-FR" sz="1400" dirty="0" err="1"/>
              <a:t>models</a:t>
            </a:r>
            <a:r>
              <a:rPr lang="fr-FR" sz="1400" dirty="0"/>
              <a:t> (</a:t>
            </a:r>
            <a:r>
              <a:rPr lang="fr-FR" sz="1400" dirty="0" err="1"/>
              <a:t>gas</a:t>
            </a:r>
            <a:r>
              <a:rPr lang="fr-FR" sz="1400" dirty="0"/>
              <a:t> </a:t>
            </a:r>
            <a:r>
              <a:rPr lang="fr-FR" sz="1400" dirty="0" err="1"/>
              <a:t>only</a:t>
            </a:r>
            <a:r>
              <a:rPr lang="fr-FR" sz="1400" dirty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6963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F7985-B1E3-40FE-1BCC-AF43F6F2C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3168A-BE86-B512-4F4E-AA7E5E103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4517"/>
            <a:ext cx="11245636" cy="656699"/>
          </a:xfrm>
        </p:spPr>
        <p:txBody>
          <a:bodyPr>
            <a:noAutofit/>
          </a:bodyPr>
          <a:lstStyle/>
          <a:p>
            <a:r>
              <a:rPr lang="en-US" sz="2800" dirty="0"/>
              <a:t>Major results from WP3: </a:t>
            </a:r>
            <a:r>
              <a:rPr lang="en-US" sz="2000" dirty="0"/>
              <a:t>Polychromatic image synthesis for interferometry</a:t>
            </a:r>
            <a:endParaRPr lang="en-US" sz="3600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F6E0742-F6C2-0B76-D709-89C9CE9EB9BA}"/>
              </a:ext>
            </a:extLst>
          </p:cNvPr>
          <p:cNvGrpSpPr/>
          <p:nvPr/>
        </p:nvGrpSpPr>
        <p:grpSpPr>
          <a:xfrm>
            <a:off x="10446998" y="4192676"/>
            <a:ext cx="917879" cy="1193242"/>
            <a:chOff x="9988059" y="3368711"/>
            <a:chExt cx="917879" cy="1193242"/>
          </a:xfrm>
        </p:grpSpPr>
        <p:pic>
          <p:nvPicPr>
            <p:cNvPr id="7" name="Image 6" descr="Une image contenant personne, Visage humain, arbre, homme&#10;&#10;Le contenu généré par l’IA peut être incorrect.">
              <a:extLst>
                <a:ext uri="{FF2B5EF4-FFF2-40B4-BE49-F238E27FC236}">
                  <a16:creationId xmlns:a16="http://schemas.microsoft.com/office/drawing/2014/main" id="{EA513CD9-58AB-5544-C43D-8D7E1F778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3122" r="14480"/>
            <a:stretch>
              <a:fillRect/>
            </a:stretch>
          </p:blipFill>
          <p:spPr>
            <a:xfrm>
              <a:off x="9988059" y="3368711"/>
              <a:ext cx="917879" cy="11932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9E82D2E-20B3-C3FD-00E7-A006D3DF1868}"/>
                </a:ext>
              </a:extLst>
            </p:cNvPr>
            <p:cNvSpPr txBox="1"/>
            <p:nvPr/>
          </p:nvSpPr>
          <p:spPr>
            <a:xfrm>
              <a:off x="9988059" y="4116588"/>
              <a:ext cx="9178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Jeremy </a:t>
              </a:r>
            </a:p>
            <a:p>
              <a:pPr algn="ctr"/>
              <a:r>
                <a:rPr lang="fr-FR" sz="11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Perdigon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1834AA6B-5250-D716-5F42-959925934F4D}"/>
              </a:ext>
            </a:extLst>
          </p:cNvPr>
          <p:cNvSpPr txBox="1"/>
          <p:nvPr/>
        </p:nvSpPr>
        <p:spPr>
          <a:xfrm>
            <a:off x="507999" y="1268159"/>
            <a:ext cx="1073610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1600" b="1" dirty="0"/>
              <a:t>WP31: Grids of polychromatic images </a:t>
            </a:r>
            <a:r>
              <a:rPr lang="en-US" sz="1600" dirty="0"/>
              <a:t>for different types of massive stars and environment (radiative-transfer)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HDUST</a:t>
            </a:r>
            <a:r>
              <a:rPr lang="en-US" sz="1600" dirty="0"/>
              <a:t> grids of models </a:t>
            </a:r>
            <a:r>
              <a:rPr lang="en-US" sz="1600" b="1" dirty="0"/>
              <a:t>of Be &amp; B[e] stars </a:t>
            </a:r>
            <a:r>
              <a:rPr lang="en-US" sz="1600" dirty="0"/>
              <a:t>computed in Nice in relation (with A. Carciofi group in Brazil)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CMFGEN</a:t>
            </a:r>
            <a:r>
              <a:rPr lang="en-US" sz="1600" dirty="0"/>
              <a:t> grid of models of </a:t>
            </a:r>
            <a:r>
              <a:rPr lang="en-US" sz="1600" b="1" dirty="0"/>
              <a:t>OB stars radiative winds </a:t>
            </a:r>
            <a:r>
              <a:rPr lang="en-US" sz="1600" dirty="0"/>
              <a:t>computed in Nice (with E. Saldanha de Almeida)</a:t>
            </a:r>
          </a:p>
          <a:p>
            <a:endParaRPr lang="en-US" sz="600" dirty="0"/>
          </a:p>
          <a:p>
            <a:r>
              <a:rPr lang="en-US" sz="1600" dirty="0"/>
              <a:t>→ </a:t>
            </a:r>
            <a:r>
              <a:rPr lang="fr-FR" sz="1600" dirty="0" err="1"/>
              <a:t>Grids</a:t>
            </a:r>
            <a:r>
              <a:rPr lang="fr-FR" sz="1600" dirty="0"/>
              <a:t> </a:t>
            </a:r>
            <a:r>
              <a:rPr lang="fr-FR" sz="1600" dirty="0" err="1"/>
              <a:t>will</a:t>
            </a:r>
            <a:r>
              <a:rPr lang="fr-FR" sz="1600" dirty="0"/>
              <a:t>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available</a:t>
            </a:r>
            <a:r>
              <a:rPr lang="fr-FR" sz="1600" dirty="0"/>
              <a:t> </a:t>
            </a:r>
            <a:r>
              <a:rPr lang="fr-FR" sz="1600" dirty="0" err="1"/>
              <a:t>through</a:t>
            </a:r>
            <a:r>
              <a:rPr lang="fr-FR" sz="1600" dirty="0"/>
              <a:t> the </a:t>
            </a:r>
            <a:r>
              <a:rPr lang="fr-FR" sz="1600" b="1" dirty="0"/>
              <a:t>AMHRA service</a:t>
            </a:r>
            <a:endParaRPr lang="en-US" sz="1600" b="1" dirty="0"/>
          </a:p>
          <a:p>
            <a:endParaRPr lang="en-US" sz="600" dirty="0"/>
          </a:p>
          <a:p>
            <a:r>
              <a:rPr lang="en-US" sz="1600" dirty="0"/>
              <a:t>Development of an innovative fast (1-10s) radiative-transfer ray-tracer code for dusty/gaseous CE: </a:t>
            </a:r>
            <a:r>
              <a:rPr lang="en-US" sz="1600" b="1" dirty="0" err="1"/>
              <a:t>RTSPyCE</a:t>
            </a:r>
            <a:r>
              <a:rPr lang="en-US" sz="1600" b="1" dirty="0"/>
              <a:t> </a:t>
            </a:r>
          </a:p>
          <a:p>
            <a:pPr algn="l"/>
            <a:endParaRPr lang="en-US" sz="1800" b="0" i="0" u="none" strike="noStrike" baseline="0" dirty="0">
              <a:latin typeface="NimbusSanL-Regu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D7656D8-115C-825F-15B2-428BD738E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3" y="2975777"/>
            <a:ext cx="1819397" cy="178253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AB37596-2D72-4E83-8955-23DE4E2EB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823" y="2988840"/>
            <a:ext cx="1809869" cy="1782530"/>
          </a:xfrm>
          <a:prstGeom prst="rect">
            <a:avLst/>
          </a:prstGeom>
        </p:spPr>
      </p:pic>
      <p:pic>
        <p:nvPicPr>
          <p:cNvPr id="30" name="Image 29" descr="Une image contenant capture d’écran, Caractère coloré&#10;&#10;Le contenu généré par l’IA peut être incorrect.">
            <a:extLst>
              <a:ext uri="{FF2B5EF4-FFF2-40B4-BE49-F238E27FC236}">
                <a16:creationId xmlns:a16="http://schemas.microsoft.com/office/drawing/2014/main" id="{DD9749BC-36A3-523D-B6C0-A0FC97AA4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831" y="4574248"/>
            <a:ext cx="4348607" cy="1449536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3525703E-57C0-791E-F026-236477D14F91}"/>
              </a:ext>
            </a:extLst>
          </p:cNvPr>
          <p:cNvSpPr txBox="1"/>
          <p:nvPr/>
        </p:nvSpPr>
        <p:spPr>
          <a:xfrm>
            <a:off x="769041" y="29732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Dust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FB3B6F-3917-D5D9-7A5A-B5273A425F57}"/>
              </a:ext>
            </a:extLst>
          </p:cNvPr>
          <p:cNvSpPr txBox="1"/>
          <p:nvPr/>
        </p:nvSpPr>
        <p:spPr>
          <a:xfrm>
            <a:off x="2278506" y="2975777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Star + Gas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4" name="Image 33" descr="Une image contenant croquis, motif, monochrome&#10;&#10;Le contenu généré par l’IA peut être incorrect.">
            <a:extLst>
              <a:ext uri="{FF2B5EF4-FFF2-40B4-BE49-F238E27FC236}">
                <a16:creationId xmlns:a16="http://schemas.microsoft.com/office/drawing/2014/main" id="{0AC13DC6-8771-B4AB-0D84-7C3768BAB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4357" y="2957964"/>
            <a:ext cx="4192983" cy="137336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1B0DC16-0F3F-0D22-F4FB-382357437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138" y="4886151"/>
            <a:ext cx="5251807" cy="1283537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80D60054-2E31-EE5D-5D84-9E2FE2F86F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7833" y="2983145"/>
            <a:ext cx="1826866" cy="1775162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9A494156-A41F-24D5-CBD4-8FB88A1797CB}"/>
              </a:ext>
            </a:extLst>
          </p:cNvPr>
          <p:cNvSpPr txBox="1"/>
          <p:nvPr/>
        </p:nvSpPr>
        <p:spPr>
          <a:xfrm>
            <a:off x="1794078" y="348479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03F5D89-6362-88AA-AE5D-3EF9EB3D685A}"/>
              </a:ext>
            </a:extLst>
          </p:cNvPr>
          <p:cNvSpPr txBox="1"/>
          <p:nvPr/>
        </p:nvSpPr>
        <p:spPr>
          <a:xfrm>
            <a:off x="3734005" y="3459812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=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454C56E-A94D-DC23-E22D-F024723928FE}"/>
              </a:ext>
            </a:extLst>
          </p:cNvPr>
          <p:cNvSpPr txBox="1"/>
          <p:nvPr/>
        </p:nvSpPr>
        <p:spPr>
          <a:xfrm>
            <a:off x="5834699" y="6015905"/>
            <a:ext cx="5104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Non-</a:t>
            </a:r>
            <a:r>
              <a:rPr lang="fr-FR" dirty="0" err="1"/>
              <a:t>cartesian</a:t>
            </a:r>
            <a:r>
              <a:rPr lang="fr-FR" dirty="0"/>
              <a:t>  </a:t>
            </a:r>
            <a:r>
              <a:rPr lang="fr-FR" dirty="0" err="1"/>
              <a:t>grids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 more </a:t>
            </a:r>
            <a:r>
              <a:rPr lang="fr-FR" dirty="0" err="1">
                <a:sym typeface="Wingdings" panose="05000000000000000000" pitchFamily="2" charset="2"/>
              </a:rPr>
              <a:t>suited</a:t>
            </a:r>
            <a:r>
              <a:rPr lang="fr-FR" dirty="0">
                <a:sym typeface="Wingdings" panose="05000000000000000000" pitchFamily="2" charset="2"/>
              </a:rPr>
              <a:t> to model </a:t>
            </a:r>
          </a:p>
          <a:p>
            <a:pPr algn="ctr"/>
            <a:r>
              <a:rPr lang="fr-FR" dirty="0" err="1">
                <a:sym typeface="Wingdings" panose="05000000000000000000" pitchFamily="2" charset="2"/>
              </a:rPr>
              <a:t>inteferometric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measurements</a:t>
            </a:r>
            <a:r>
              <a:rPr lang="fr-FR" dirty="0">
                <a:sym typeface="Wingdings" panose="05000000000000000000" pitchFamily="2" charset="2"/>
              </a:rPr>
              <a:t> at </a:t>
            </a:r>
            <a:r>
              <a:rPr lang="fr-FR" dirty="0" err="1">
                <a:sym typeface="Wingdings" panose="05000000000000000000" pitchFamily="2" charset="2"/>
              </a:rPr>
              <a:t>different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scales</a:t>
            </a:r>
            <a:r>
              <a:rPr lang="fr-FR" dirty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382AAB7-93B5-214F-5B7D-19462861C80C}"/>
              </a:ext>
            </a:extLst>
          </p:cNvPr>
          <p:cNvSpPr txBox="1"/>
          <p:nvPr/>
        </p:nvSpPr>
        <p:spPr>
          <a:xfrm>
            <a:off x="4248008" y="3014330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</a:rPr>
              <a:t>Dust</a:t>
            </a:r>
            <a:r>
              <a:rPr lang="fr-FR" sz="1200" dirty="0">
                <a:solidFill>
                  <a:schemeClr val="bg1"/>
                </a:solidFill>
              </a:rPr>
              <a:t> + Gas + Star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52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CDF79-8A0A-E5B9-8392-F4BF0B8E9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 descr="Une image contenant croquis, diagramme, dessin, cercle&#10;&#10;Le contenu généré par l’IA peut être incorrect.">
            <a:extLst>
              <a:ext uri="{FF2B5EF4-FFF2-40B4-BE49-F238E27FC236}">
                <a16:creationId xmlns:a16="http://schemas.microsoft.com/office/drawing/2014/main" id="{3147D342-7C58-6DDB-3F74-AFA6B4B57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190" y="3929286"/>
            <a:ext cx="2448406" cy="24484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EA3C7D-4D54-242E-C3A6-7C48B25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4517"/>
            <a:ext cx="11245636" cy="656699"/>
          </a:xfrm>
        </p:spPr>
        <p:txBody>
          <a:bodyPr>
            <a:noAutofit/>
          </a:bodyPr>
          <a:lstStyle/>
          <a:p>
            <a:r>
              <a:rPr lang="en-US" sz="2800" dirty="0"/>
              <a:t>Major results from WP3: </a:t>
            </a:r>
            <a:r>
              <a:rPr lang="en-US" sz="2000" dirty="0"/>
              <a:t>Polychromatic image synthesis for interferometry</a:t>
            </a:r>
            <a:endParaRPr lang="en-US" sz="36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C6AD882-39AB-11D5-6524-557BF56B0B45}"/>
              </a:ext>
            </a:extLst>
          </p:cNvPr>
          <p:cNvSpPr txBox="1"/>
          <p:nvPr/>
        </p:nvSpPr>
        <p:spPr>
          <a:xfrm>
            <a:off x="507999" y="1268159"/>
            <a:ext cx="10736105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WP31: Grids of polychromatic images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for different types of massive stars and environment (radiative-transfer)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b="1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HDUST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 grids of models </a:t>
            </a: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of Be &amp; B[e] stars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computed in Nice in relation (with A. Carciofi group in Brazil)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CMFGEN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 grid of models of </a:t>
            </a: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OB stars radiative winds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computed in Nice (with E. Saldanha de Almeida)</a:t>
            </a:r>
          </a:p>
          <a:p>
            <a:endParaRPr lang="en-US" sz="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→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</a:rPr>
              <a:t>Grids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</a:rPr>
              <a:t>will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</a:rPr>
              <a:t>be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</a:rPr>
              <a:t>available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</a:rPr>
              <a:t>through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 the </a:t>
            </a:r>
            <a:r>
              <a:rPr lang="fr-FR" sz="1600" b="1" dirty="0">
                <a:solidFill>
                  <a:schemeClr val="bg1">
                    <a:lumMod val="85000"/>
                  </a:schemeClr>
                </a:solidFill>
              </a:rPr>
              <a:t>AMHRA service</a:t>
            </a:r>
            <a:endParaRPr lang="en-US" sz="160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Development of an innovative fast (1-10s) radiative-transfer ray-tracer code for dusty/gaseous CE: </a:t>
            </a:r>
            <a:r>
              <a:rPr lang="en-US" sz="1600" b="1" dirty="0" err="1">
                <a:solidFill>
                  <a:schemeClr val="bg1">
                    <a:lumMod val="85000"/>
                  </a:schemeClr>
                </a:solidFill>
              </a:rPr>
              <a:t>RTSPyCE</a:t>
            </a: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endParaRPr lang="en-US" sz="1000" b="1" dirty="0"/>
          </a:p>
          <a:p>
            <a:r>
              <a:rPr lang="en-US" sz="1600" b="1" dirty="0"/>
              <a:t>2) WP32:</a:t>
            </a:r>
            <a:r>
              <a:rPr lang="en-US" sz="1600" dirty="0"/>
              <a:t> </a:t>
            </a:r>
            <a:r>
              <a:rPr lang="en-US" sz="1600" b="1" dirty="0"/>
              <a:t>Tools</a:t>
            </a:r>
            <a:r>
              <a:rPr lang="en-US" sz="1600" dirty="0"/>
              <a:t> for </a:t>
            </a:r>
            <a:r>
              <a:rPr lang="en-US" sz="1600" b="1" dirty="0" err="1"/>
              <a:t>spectro</a:t>
            </a:r>
            <a:r>
              <a:rPr lang="en-US" sz="1600" b="1" dirty="0"/>
              <a:t>-interferometric</a:t>
            </a:r>
            <a:r>
              <a:rPr lang="en-US" sz="1600" dirty="0"/>
              <a:t> analysis (</a:t>
            </a:r>
            <a:r>
              <a:rPr lang="en-US" sz="1600" b="1" dirty="0"/>
              <a:t>image reconstruction and model fitting</a:t>
            </a:r>
            <a:r>
              <a:rPr lang="en-US" sz="1600" dirty="0"/>
              <a:t>)</a:t>
            </a:r>
          </a:p>
          <a:p>
            <a:endParaRPr lang="en-US" sz="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Development of the </a:t>
            </a:r>
            <a:r>
              <a:rPr lang="en-US" sz="1600" b="1" dirty="0" err="1"/>
              <a:t>oimodeler</a:t>
            </a:r>
            <a:r>
              <a:rPr lang="en-US" sz="1600" dirty="0"/>
              <a:t> model-fitting suite for </a:t>
            </a:r>
            <a:r>
              <a:rPr lang="en-US" sz="1600" dirty="0" err="1"/>
              <a:t>spectro</a:t>
            </a:r>
            <a:r>
              <a:rPr lang="en-US" sz="1600" dirty="0"/>
              <a:t>-interferometry</a:t>
            </a:r>
          </a:p>
          <a:p>
            <a:pPr algn="l"/>
            <a:endParaRPr lang="en-US" sz="1800" b="0" i="0" u="none" strike="noStrike" baseline="0" dirty="0">
              <a:latin typeface="NimbusSanL-Regu"/>
            </a:endParaRPr>
          </a:p>
        </p:txBody>
      </p:sp>
      <p:pic>
        <p:nvPicPr>
          <p:cNvPr id="14" name="Image 13" descr="Une image contenant diagramme, Tracé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58F19FCD-4772-BB98-2925-5DDEDFA57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937" y="3504809"/>
            <a:ext cx="3463505" cy="2677967"/>
          </a:xfrm>
          <a:prstGeom prst="rect">
            <a:avLst/>
          </a:prstGeom>
        </p:spPr>
      </p:pic>
      <p:pic>
        <p:nvPicPr>
          <p:cNvPr id="18" name="Image 17" descr="Une image contenant texte, capture d’écran, Caractère coloré&#10;&#10;Le contenu généré par l’IA peut être incorrect.">
            <a:extLst>
              <a:ext uri="{FF2B5EF4-FFF2-40B4-BE49-F238E27FC236}">
                <a16:creationId xmlns:a16="http://schemas.microsoft.com/office/drawing/2014/main" id="{5924D749-3056-07DE-A583-1E4B1B6D1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022" y="3602397"/>
            <a:ext cx="1994530" cy="152195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9EED0AA-3B41-CD04-07F0-730CC95F7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1" y="3566675"/>
            <a:ext cx="3318610" cy="1521958"/>
          </a:xfrm>
          <a:prstGeom prst="rect">
            <a:avLst/>
          </a:prstGeom>
        </p:spPr>
      </p:pic>
      <p:pic>
        <p:nvPicPr>
          <p:cNvPr id="27" name="Image 26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6E06FD4-9189-BA62-572A-8D579E53A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7014" y="3522089"/>
            <a:ext cx="1937039" cy="152195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0951972-9F21-E16C-0C88-FAE2CBA36A4E}"/>
              </a:ext>
            </a:extLst>
          </p:cNvPr>
          <p:cNvSpPr txBox="1"/>
          <p:nvPr/>
        </p:nvSpPr>
        <p:spPr>
          <a:xfrm>
            <a:off x="1664677" y="6039138"/>
            <a:ext cx="2182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/>
              <a:t>Many</a:t>
            </a:r>
            <a:r>
              <a:rPr lang="fr-FR" sz="1600" dirty="0"/>
              <a:t> types of </a:t>
            </a:r>
            <a:r>
              <a:rPr lang="fr-FR" sz="1600" dirty="0" err="1"/>
              <a:t>models</a:t>
            </a:r>
            <a:endParaRPr lang="fr-FR" sz="1600" dirty="0"/>
          </a:p>
        </p:txBody>
      </p:sp>
      <p:pic>
        <p:nvPicPr>
          <p:cNvPr id="29" name="Image 28" descr="Une image contenant capture d’écran, texte, ligne, Police&#10;&#10;Le contenu généré par l’IA peut être incorrect.">
            <a:extLst>
              <a:ext uri="{FF2B5EF4-FFF2-40B4-BE49-F238E27FC236}">
                <a16:creationId xmlns:a16="http://schemas.microsoft.com/office/drawing/2014/main" id="{4B4703B4-C3F9-FBD0-9003-9F8808A3B49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850" t="17121" r="8315"/>
          <a:stretch>
            <a:fillRect/>
          </a:stretch>
        </p:blipFill>
        <p:spPr>
          <a:xfrm>
            <a:off x="318243" y="5097671"/>
            <a:ext cx="4153326" cy="1014394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8D8ADBD-28E6-362C-643F-A1A80CE13A40}"/>
              </a:ext>
            </a:extLst>
          </p:cNvPr>
          <p:cNvSpPr txBox="1"/>
          <p:nvPr/>
        </p:nvSpPr>
        <p:spPr>
          <a:xfrm>
            <a:off x="318243" y="3699594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Fast </a:t>
            </a:r>
            <a:r>
              <a:rPr lang="fr-FR" sz="1200" dirty="0" err="1">
                <a:solidFill>
                  <a:schemeClr val="bg1"/>
                </a:solidFill>
              </a:rPr>
              <a:t>Rotators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83A281A-6F0B-AC1D-AB75-A4C1AF9AFE88}"/>
              </a:ext>
            </a:extLst>
          </p:cNvPr>
          <p:cNvSpPr txBox="1"/>
          <p:nvPr/>
        </p:nvSpPr>
        <p:spPr>
          <a:xfrm>
            <a:off x="2264554" y="3731595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HDUST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FF54A8B-BEC6-DC5A-031D-4EEC51A4156B}"/>
              </a:ext>
            </a:extLst>
          </p:cNvPr>
          <p:cNvSpPr txBox="1"/>
          <p:nvPr/>
        </p:nvSpPr>
        <p:spPr>
          <a:xfrm>
            <a:off x="3649660" y="3755441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DISCO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FFC6E31-52BA-03C5-9AC1-1DA677161EEE}"/>
              </a:ext>
            </a:extLst>
          </p:cNvPr>
          <p:cNvSpPr txBox="1"/>
          <p:nvPr/>
        </p:nvSpPr>
        <p:spPr>
          <a:xfrm>
            <a:off x="839274" y="4931969"/>
            <a:ext cx="3340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Rotating</a:t>
            </a:r>
            <a:r>
              <a:rPr lang="fr-FR" sz="1200" dirty="0"/>
              <a:t> </a:t>
            </a:r>
            <a:r>
              <a:rPr lang="fr-FR" sz="1200" dirty="0" err="1"/>
              <a:t>disk</a:t>
            </a:r>
            <a:r>
              <a:rPr lang="fr-FR" sz="1200" dirty="0"/>
              <a:t> of Be star </a:t>
            </a:r>
            <a:r>
              <a:rPr lang="fr-FR" sz="1200" dirty="0" err="1"/>
              <a:t>through</a:t>
            </a:r>
            <a:r>
              <a:rPr lang="fr-FR" sz="1200" dirty="0"/>
              <a:t> </a:t>
            </a:r>
            <a:r>
              <a:rPr lang="fr-FR" sz="1200" dirty="0" err="1"/>
              <a:t>emission</a:t>
            </a:r>
            <a:r>
              <a:rPr lang="fr-FR" sz="1200" dirty="0"/>
              <a:t> line</a:t>
            </a:r>
            <a:endParaRPr lang="en-US" sz="1200" dirty="0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51C879C1-85FE-900D-7312-9C7873F3747C}"/>
              </a:ext>
            </a:extLst>
          </p:cNvPr>
          <p:cNvSpPr/>
          <p:nvPr/>
        </p:nvSpPr>
        <p:spPr>
          <a:xfrm>
            <a:off x="4437019" y="4695530"/>
            <a:ext cx="573353" cy="6064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Image 34" descr="Une image contenant texte, capture d’écran, ligne, Parallèle&#10;&#10;Le contenu généré par l’IA peut être incorrect.">
            <a:extLst>
              <a:ext uri="{FF2B5EF4-FFF2-40B4-BE49-F238E27FC236}">
                <a16:creationId xmlns:a16="http://schemas.microsoft.com/office/drawing/2014/main" id="{7EB15EAC-1BA6-F881-09D4-47A2B84D20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782" t="8673" r="13370" b="4672"/>
          <a:stretch>
            <a:fillRect/>
          </a:stretch>
        </p:blipFill>
        <p:spPr>
          <a:xfrm>
            <a:off x="5955215" y="4542592"/>
            <a:ext cx="1994530" cy="1442945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2D0C4EF0-F025-755C-01C2-63D31B01CE22}"/>
              </a:ext>
            </a:extLst>
          </p:cNvPr>
          <p:cNvSpPr txBox="1"/>
          <p:nvPr/>
        </p:nvSpPr>
        <p:spPr>
          <a:xfrm>
            <a:off x="4296782" y="6200065"/>
            <a:ext cx="3756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Model </a:t>
            </a:r>
            <a:r>
              <a:rPr lang="fr-FR" sz="1600" dirty="0" err="1"/>
              <a:t>fitting</a:t>
            </a:r>
            <a:r>
              <a:rPr lang="fr-FR" sz="1600" dirty="0"/>
              <a:t> </a:t>
            </a:r>
            <a:r>
              <a:rPr lang="fr-FR" sz="1600" dirty="0" err="1"/>
              <a:t>algorithms</a:t>
            </a:r>
            <a:r>
              <a:rPr lang="fr-FR" sz="1600" dirty="0"/>
              <a:t> </a:t>
            </a:r>
          </a:p>
          <a:p>
            <a:pPr algn="ctr"/>
            <a:r>
              <a:rPr lang="fr-FR" sz="1600" dirty="0"/>
              <a:t>(MCMC, gradient </a:t>
            </a:r>
            <a:r>
              <a:rPr lang="fr-FR" sz="1600" dirty="0" err="1"/>
              <a:t>descent</a:t>
            </a:r>
            <a:r>
              <a:rPr lang="fr-FR" sz="1600" dirty="0"/>
              <a:t>, </a:t>
            </a:r>
            <a:r>
              <a:rPr lang="fr-FR" sz="1600" dirty="0" err="1"/>
              <a:t>grid</a:t>
            </a:r>
            <a:r>
              <a:rPr lang="fr-FR" sz="1600" dirty="0"/>
              <a:t> </a:t>
            </a:r>
            <a:r>
              <a:rPr lang="fr-FR" sz="1600" dirty="0" err="1"/>
              <a:t>search</a:t>
            </a:r>
            <a:endParaRPr lang="fr-FR" sz="1600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8173C22-F1AB-6BC4-E13B-9302F994C49E}"/>
              </a:ext>
            </a:extLst>
          </p:cNvPr>
          <p:cNvSpPr txBox="1"/>
          <p:nvPr/>
        </p:nvSpPr>
        <p:spPr>
          <a:xfrm>
            <a:off x="8623730" y="6030996"/>
            <a:ext cx="2919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/>
              <a:t>Fully</a:t>
            </a:r>
            <a:r>
              <a:rPr lang="fr-FR" sz="1600" dirty="0"/>
              <a:t> compatible </a:t>
            </a:r>
            <a:r>
              <a:rPr lang="fr-FR" sz="1600" dirty="0" err="1"/>
              <a:t>with</a:t>
            </a:r>
            <a:r>
              <a:rPr lang="fr-FR" sz="1600" dirty="0"/>
              <a:t> OIFITS2</a:t>
            </a:r>
          </a:p>
          <a:p>
            <a:pPr algn="ctr"/>
            <a:r>
              <a:rPr lang="fr-FR" sz="1600" dirty="0"/>
              <a:t>+ </a:t>
            </a:r>
            <a:r>
              <a:rPr lang="fr-FR" sz="1600" dirty="0" err="1"/>
              <a:t>spectroscopy</a:t>
            </a:r>
            <a:r>
              <a:rPr lang="fr-FR" sz="1600" dirty="0"/>
              <a:t> + </a:t>
            </a:r>
            <a:r>
              <a:rPr lang="fr-FR" sz="1600" dirty="0" err="1"/>
              <a:t>photometry</a:t>
            </a:r>
            <a:endParaRPr lang="fr-FR" sz="1600" dirty="0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5F46955A-B73E-3E36-825D-618C6CBC2D7F}"/>
              </a:ext>
            </a:extLst>
          </p:cNvPr>
          <p:cNvSpPr/>
          <p:nvPr/>
        </p:nvSpPr>
        <p:spPr>
          <a:xfrm>
            <a:off x="7854004" y="4540580"/>
            <a:ext cx="573353" cy="6064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16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CC117-EC00-B4DF-B9D3-1BB8F004A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DDB510-77D1-9419-D360-720CBD5A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4517"/>
            <a:ext cx="11245636" cy="656699"/>
          </a:xfrm>
        </p:spPr>
        <p:txBody>
          <a:bodyPr>
            <a:noAutofit/>
          </a:bodyPr>
          <a:lstStyle/>
          <a:p>
            <a:r>
              <a:rPr lang="en-US" sz="2800" dirty="0"/>
              <a:t>Major results from WP3: </a:t>
            </a:r>
            <a:r>
              <a:rPr lang="en-US" sz="2000" dirty="0"/>
              <a:t>Polychromatic image synthesis for interferometry</a:t>
            </a:r>
            <a:endParaRPr lang="en-US" sz="36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ABCE92-F413-DBB2-7F08-798AACB8217A}"/>
              </a:ext>
            </a:extLst>
          </p:cNvPr>
          <p:cNvSpPr txBox="1"/>
          <p:nvPr/>
        </p:nvSpPr>
        <p:spPr>
          <a:xfrm>
            <a:off x="507999" y="1268159"/>
            <a:ext cx="1094712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WP31: Grids of polychromatic images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for different types of massive stars and environment (radiative-transfer)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b="1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HDUST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 grids of models </a:t>
            </a: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of Be &amp; B[e] stars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computed in Nice in relation (with A. Carciofi group in Brazil)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CMFGEN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 grid of models of </a:t>
            </a: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OB stars radiative winds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computed in Nice (with E. Saldanha de Almeida)</a:t>
            </a:r>
          </a:p>
          <a:p>
            <a:endParaRPr lang="en-US" sz="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→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</a:rPr>
              <a:t>Grids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</a:rPr>
              <a:t>will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</a:rPr>
              <a:t>be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</a:rPr>
              <a:t>available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85000"/>
                  </a:schemeClr>
                </a:solidFill>
              </a:rPr>
              <a:t>through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 the </a:t>
            </a:r>
            <a:r>
              <a:rPr lang="fr-FR" sz="1600" b="1" dirty="0">
                <a:solidFill>
                  <a:schemeClr val="bg1">
                    <a:lumMod val="85000"/>
                  </a:schemeClr>
                </a:solidFill>
              </a:rPr>
              <a:t>AMHRA service</a:t>
            </a:r>
            <a:endParaRPr lang="en-US" sz="160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Development of an innovative fast (1-10s) radiative-transfer ray-tracer code for dusty/gaseous CE: </a:t>
            </a:r>
            <a:r>
              <a:rPr lang="en-US" sz="1600" b="1" dirty="0" err="1">
                <a:solidFill>
                  <a:schemeClr val="bg1">
                    <a:lumMod val="85000"/>
                  </a:schemeClr>
                </a:solidFill>
              </a:rPr>
              <a:t>RTSPyCE</a:t>
            </a:r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endParaRPr lang="en-US" sz="1000" b="1" dirty="0"/>
          </a:p>
          <a:p>
            <a:r>
              <a:rPr lang="en-US" sz="1600" b="1" dirty="0"/>
              <a:t>2) WP32:</a:t>
            </a:r>
            <a:r>
              <a:rPr lang="en-US" sz="1600" dirty="0"/>
              <a:t> </a:t>
            </a:r>
            <a:r>
              <a:rPr lang="en-US" sz="1600" b="1" dirty="0"/>
              <a:t>Tools</a:t>
            </a:r>
            <a:r>
              <a:rPr lang="en-US" sz="1600" dirty="0"/>
              <a:t> for </a:t>
            </a:r>
            <a:r>
              <a:rPr lang="en-US" sz="1600" b="1" dirty="0" err="1"/>
              <a:t>spectro</a:t>
            </a:r>
            <a:r>
              <a:rPr lang="en-US" sz="1600" b="1" dirty="0"/>
              <a:t>-interferometric</a:t>
            </a:r>
            <a:r>
              <a:rPr lang="en-US" sz="1600" dirty="0"/>
              <a:t> analysis (</a:t>
            </a:r>
            <a:r>
              <a:rPr lang="en-US" sz="1600" b="1" dirty="0"/>
              <a:t>image reconstruction and model fitting</a:t>
            </a:r>
            <a:r>
              <a:rPr lang="en-US" sz="1600" dirty="0"/>
              <a:t>)</a:t>
            </a:r>
          </a:p>
          <a:p>
            <a:endParaRPr lang="en-US" sz="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Development of the </a:t>
            </a:r>
            <a:r>
              <a:rPr lang="en-US" sz="1600" b="1" dirty="0" err="1">
                <a:solidFill>
                  <a:schemeClr val="bg1">
                    <a:lumMod val="85000"/>
                  </a:schemeClr>
                </a:solidFill>
              </a:rPr>
              <a:t>oimodeler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 model-fitting suite for 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spectro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-interferometry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Participation to the development of the </a:t>
            </a:r>
            <a:r>
              <a:rPr lang="en-US" sz="1600" b="1" dirty="0"/>
              <a:t>PYRA/MYTHRA </a:t>
            </a:r>
            <a:r>
              <a:rPr lang="en-US" sz="1600" dirty="0"/>
              <a:t>packages for statistical image reconstruction (PI: J. Devron)</a:t>
            </a:r>
          </a:p>
          <a:p>
            <a:pPr algn="l"/>
            <a:endParaRPr lang="en-US" sz="1800" b="0" i="0" u="none" strike="noStrike" baseline="0" dirty="0">
              <a:latin typeface="NimbusSanL-Regu"/>
            </a:endParaRPr>
          </a:p>
        </p:txBody>
      </p:sp>
      <p:pic>
        <p:nvPicPr>
          <p:cNvPr id="6" name="Image 5" descr="Une image contenant personne, habits, Visage humain, homme&#10;&#10;Le contenu généré par l’IA peut être incorrect.">
            <a:extLst>
              <a:ext uri="{FF2B5EF4-FFF2-40B4-BE49-F238E27FC236}">
                <a16:creationId xmlns:a16="http://schemas.microsoft.com/office/drawing/2014/main" id="{A7BC1286-7180-7D7B-F1F5-7AD3E3BFF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551" y="4407703"/>
            <a:ext cx="1314450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3F5CC4E-EF5E-57D1-4D00-01D36B4A5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803" y="4005657"/>
            <a:ext cx="3123733" cy="2154539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3AE9A942-6B7B-1780-E5F5-68BB88AE6C2A}"/>
              </a:ext>
            </a:extLst>
          </p:cNvPr>
          <p:cNvGrpSpPr/>
          <p:nvPr/>
        </p:nvGrpSpPr>
        <p:grpSpPr>
          <a:xfrm rot="509423" flipH="1">
            <a:off x="1471421" y="4030205"/>
            <a:ext cx="1867876" cy="1714074"/>
            <a:chOff x="2458919" y="3974245"/>
            <a:chExt cx="1867876" cy="1714074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5BAABFF-FF14-1025-19BB-50C5C70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8303" y="4032003"/>
              <a:ext cx="1669409" cy="16563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2A852C9-C7C3-1102-4036-250193FBE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290523">
              <a:off x="2458919" y="3974245"/>
              <a:ext cx="1669409" cy="15266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25F3BE7-52C7-A68C-3600-5FA116520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301441">
              <a:off x="2657386" y="4062974"/>
              <a:ext cx="1669409" cy="15266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8FDB50B-0424-2ED3-F466-167250A3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977854">
              <a:off x="2689716" y="4146878"/>
              <a:ext cx="1575274" cy="15266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6F4E869E-1981-D6E2-E03B-28933EFBFD00}"/>
              </a:ext>
            </a:extLst>
          </p:cNvPr>
          <p:cNvSpPr txBox="1"/>
          <p:nvPr/>
        </p:nvSpPr>
        <p:spPr>
          <a:xfrm>
            <a:off x="1953324" y="5895679"/>
            <a:ext cx="18357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PYRA </a:t>
            </a:r>
            <a:r>
              <a:rPr lang="fr-FR" sz="1400" dirty="0" err="1"/>
              <a:t>generates</a:t>
            </a:r>
            <a:r>
              <a:rPr lang="fr-FR" sz="1400" dirty="0"/>
              <a:t> </a:t>
            </a:r>
          </a:p>
          <a:p>
            <a:pPr algn="ctr"/>
            <a:r>
              <a:rPr lang="fr-FR" sz="1400" dirty="0" err="1"/>
              <a:t>thousands</a:t>
            </a:r>
            <a:r>
              <a:rPr lang="fr-FR" sz="1400" dirty="0"/>
              <a:t> of images</a:t>
            </a:r>
          </a:p>
          <a:p>
            <a:pPr algn="ctr"/>
            <a:r>
              <a:rPr lang="fr-FR" sz="1400" dirty="0" err="1"/>
              <a:t>With</a:t>
            </a:r>
            <a:r>
              <a:rPr lang="fr-FR" sz="1400" dirty="0"/>
              <a:t> MIRA software</a:t>
            </a:r>
          </a:p>
          <a:p>
            <a:pPr algn="ctr"/>
            <a:endParaRPr lang="en-US" sz="1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1EF0386-4290-3459-F581-FB4DADDD17A4}"/>
              </a:ext>
            </a:extLst>
          </p:cNvPr>
          <p:cNvSpPr txBox="1"/>
          <p:nvPr/>
        </p:nvSpPr>
        <p:spPr>
          <a:xfrm>
            <a:off x="4771280" y="4144803"/>
            <a:ext cx="2099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MYTHRA </a:t>
            </a:r>
            <a:r>
              <a:rPr lang="fr-FR" sz="1400" dirty="0" err="1"/>
              <a:t>statistical</a:t>
            </a:r>
            <a:r>
              <a:rPr lang="fr-FR" sz="1400" dirty="0"/>
              <a:t> </a:t>
            </a:r>
            <a:r>
              <a:rPr lang="fr-FR" sz="1400" dirty="0" err="1"/>
              <a:t>analysis</a:t>
            </a:r>
            <a:endParaRPr lang="en-US" sz="1400" dirty="0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6C6FE50D-FE49-949C-3810-06071A7BCB45}"/>
              </a:ext>
            </a:extLst>
          </p:cNvPr>
          <p:cNvSpPr/>
          <p:nvPr/>
        </p:nvSpPr>
        <p:spPr>
          <a:xfrm>
            <a:off x="3721771" y="4779714"/>
            <a:ext cx="573353" cy="6064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D8C6EF3-905F-857B-9B77-E8F44F12F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6475">
            <a:off x="8149950" y="4248467"/>
            <a:ext cx="1593740" cy="1668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17F278DC-D982-0B92-7629-B6D73269A104}"/>
              </a:ext>
            </a:extLst>
          </p:cNvPr>
          <p:cNvSpPr txBox="1"/>
          <p:nvPr/>
        </p:nvSpPr>
        <p:spPr>
          <a:xfrm>
            <a:off x="7928942" y="5866435"/>
            <a:ext cx="1795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/>
              <a:t>Average</a:t>
            </a:r>
            <a:r>
              <a:rPr lang="fr-FR" sz="1400" dirty="0"/>
              <a:t> image </a:t>
            </a:r>
          </a:p>
          <a:p>
            <a:pPr algn="ctr"/>
            <a:r>
              <a:rPr lang="fr-FR" sz="1400" dirty="0"/>
              <a:t>and confidence </a:t>
            </a:r>
            <a:r>
              <a:rPr lang="fr-FR" sz="1400" dirty="0" err="1"/>
              <a:t>map</a:t>
            </a:r>
            <a:endParaRPr lang="en-US" sz="1400" dirty="0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3340FF78-7EEC-CAF0-8668-7863263B0404}"/>
              </a:ext>
            </a:extLst>
          </p:cNvPr>
          <p:cNvSpPr/>
          <p:nvPr/>
        </p:nvSpPr>
        <p:spPr>
          <a:xfrm>
            <a:off x="7552310" y="4695246"/>
            <a:ext cx="573353" cy="6064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AC30C2B-264A-DA27-DDB3-ED2B4158B36A}"/>
              </a:ext>
            </a:extLst>
          </p:cNvPr>
          <p:cNvSpPr txBox="1"/>
          <p:nvPr/>
        </p:nvSpPr>
        <p:spPr>
          <a:xfrm>
            <a:off x="10369552" y="5611166"/>
            <a:ext cx="13144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Devron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0B59116-1632-2AF0-AD40-F6EFE84DF024}"/>
              </a:ext>
            </a:extLst>
          </p:cNvPr>
          <p:cNvSpPr txBox="1"/>
          <p:nvPr/>
        </p:nvSpPr>
        <p:spPr>
          <a:xfrm>
            <a:off x="4614317" y="6079809"/>
            <a:ext cx="2848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Exploration of </a:t>
            </a:r>
            <a:r>
              <a:rPr lang="fr-FR" sz="1400" dirty="0" err="1"/>
              <a:t>hyperparameter</a:t>
            </a:r>
            <a:r>
              <a:rPr lang="fr-FR" sz="1400" dirty="0"/>
              <a:t>(s),</a:t>
            </a:r>
          </a:p>
          <a:p>
            <a:pPr algn="ctr"/>
            <a:r>
              <a:rPr lang="fr-FR" sz="1400" dirty="0" err="1"/>
              <a:t>regularisation</a:t>
            </a:r>
            <a:r>
              <a:rPr lang="fr-FR" sz="1400" dirty="0"/>
              <a:t>, FOV, pixel size…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10750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C7B96-94D5-4C1D-9F19-FDCE51927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3E7C31-C97F-A127-DE98-BD920730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4517"/>
            <a:ext cx="11245636" cy="656699"/>
          </a:xfrm>
        </p:spPr>
        <p:txBody>
          <a:bodyPr>
            <a:noAutofit/>
          </a:bodyPr>
          <a:lstStyle/>
          <a:p>
            <a:r>
              <a:rPr lang="en-US" sz="2800" dirty="0"/>
              <a:t>Major results from WP3: </a:t>
            </a:r>
            <a:r>
              <a:rPr lang="en-US" sz="2000" dirty="0"/>
              <a:t>Polychromatic image synthesis for interferometry</a:t>
            </a:r>
            <a:endParaRPr lang="en-US" sz="3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5DC359F-461D-DCFE-5A04-CABDEBEACC8A}"/>
              </a:ext>
            </a:extLst>
          </p:cNvPr>
          <p:cNvSpPr txBox="1"/>
          <p:nvPr/>
        </p:nvSpPr>
        <p:spPr>
          <a:xfrm>
            <a:off x="507999" y="1268159"/>
            <a:ext cx="109471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1600" b="1" dirty="0"/>
              <a:t>WP31: Grids of polychromatic images </a:t>
            </a:r>
            <a:r>
              <a:rPr lang="en-US" sz="1600" dirty="0"/>
              <a:t>for different types of massive stars and environment (radiative-transfer)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HDUST</a:t>
            </a:r>
            <a:r>
              <a:rPr lang="en-US" sz="1600" dirty="0"/>
              <a:t> grids of models </a:t>
            </a:r>
            <a:r>
              <a:rPr lang="en-US" sz="1600" b="1" dirty="0"/>
              <a:t>of Be &amp; B[e] stars </a:t>
            </a:r>
            <a:r>
              <a:rPr lang="en-US" sz="1600" dirty="0"/>
              <a:t>computed in Nice in relation (with A. Carciofi group in Brazil)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CMFGEN</a:t>
            </a:r>
            <a:r>
              <a:rPr lang="en-US" sz="1600" dirty="0"/>
              <a:t> grid of models of </a:t>
            </a:r>
            <a:r>
              <a:rPr lang="en-US" sz="1600" b="1" dirty="0"/>
              <a:t>OB stars radiative winds </a:t>
            </a:r>
            <a:r>
              <a:rPr lang="en-US" sz="1600" dirty="0"/>
              <a:t>computed in Nice (with E. Saldanha de Almeida)</a:t>
            </a:r>
          </a:p>
          <a:p>
            <a:endParaRPr lang="en-US" sz="600" dirty="0"/>
          </a:p>
          <a:p>
            <a:r>
              <a:rPr lang="en-US" sz="1600" dirty="0"/>
              <a:t>→ </a:t>
            </a:r>
            <a:r>
              <a:rPr lang="fr-FR" sz="1600" dirty="0" err="1"/>
              <a:t>Grids</a:t>
            </a:r>
            <a:r>
              <a:rPr lang="fr-FR" sz="1600" dirty="0"/>
              <a:t> </a:t>
            </a:r>
            <a:r>
              <a:rPr lang="fr-FR" sz="1600" dirty="0" err="1"/>
              <a:t>will</a:t>
            </a:r>
            <a:r>
              <a:rPr lang="fr-FR" sz="1600" dirty="0"/>
              <a:t>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available</a:t>
            </a:r>
            <a:r>
              <a:rPr lang="fr-FR" sz="1600" dirty="0"/>
              <a:t> </a:t>
            </a:r>
            <a:r>
              <a:rPr lang="fr-FR" sz="1600" dirty="0" err="1"/>
              <a:t>through</a:t>
            </a:r>
            <a:r>
              <a:rPr lang="fr-FR" sz="1600" dirty="0"/>
              <a:t> the </a:t>
            </a:r>
            <a:r>
              <a:rPr lang="fr-FR" sz="1600" b="1" dirty="0"/>
              <a:t>AMHRA service</a:t>
            </a:r>
            <a:endParaRPr lang="en-US" sz="1600" b="1" dirty="0"/>
          </a:p>
          <a:p>
            <a:endParaRPr lang="en-US" sz="600" dirty="0"/>
          </a:p>
          <a:p>
            <a:r>
              <a:rPr lang="en-US" sz="1600" dirty="0"/>
              <a:t>Development of an innovative fast (1-10s) radiative-transfer ray-tracer code for dusty/gaseous CE: </a:t>
            </a:r>
            <a:r>
              <a:rPr lang="en-US" sz="1600" b="1" dirty="0" err="1"/>
              <a:t>RTSPyCE</a:t>
            </a:r>
            <a:r>
              <a:rPr lang="en-US" sz="1600" b="1" dirty="0"/>
              <a:t> </a:t>
            </a:r>
          </a:p>
          <a:p>
            <a:endParaRPr lang="en-US" sz="1000" b="1" dirty="0"/>
          </a:p>
          <a:p>
            <a:r>
              <a:rPr lang="en-US" sz="1600" b="1" dirty="0"/>
              <a:t>2) WP32:</a:t>
            </a:r>
            <a:r>
              <a:rPr lang="en-US" sz="1600" dirty="0"/>
              <a:t> </a:t>
            </a:r>
            <a:r>
              <a:rPr lang="en-US" sz="1600" b="1" dirty="0"/>
              <a:t>Tools</a:t>
            </a:r>
            <a:r>
              <a:rPr lang="en-US" sz="1600" dirty="0"/>
              <a:t> for </a:t>
            </a:r>
            <a:r>
              <a:rPr lang="en-US" sz="1600" b="1" dirty="0" err="1"/>
              <a:t>spectro</a:t>
            </a:r>
            <a:r>
              <a:rPr lang="en-US" sz="1600" b="1" dirty="0"/>
              <a:t>-interferometric</a:t>
            </a:r>
            <a:r>
              <a:rPr lang="en-US" sz="1600" dirty="0"/>
              <a:t> analysis (</a:t>
            </a:r>
            <a:r>
              <a:rPr lang="en-US" sz="1600" b="1" dirty="0"/>
              <a:t>image reconstruction and model fitting</a:t>
            </a:r>
            <a:r>
              <a:rPr lang="en-US" sz="1600" dirty="0"/>
              <a:t>)</a:t>
            </a:r>
          </a:p>
          <a:p>
            <a:endParaRPr lang="en-US" sz="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Development of the </a:t>
            </a:r>
            <a:r>
              <a:rPr lang="en-US" sz="1600" b="1" dirty="0" err="1"/>
              <a:t>oimodeler</a:t>
            </a:r>
            <a:r>
              <a:rPr lang="en-US" sz="1600" dirty="0"/>
              <a:t> model-fitting suite for </a:t>
            </a:r>
            <a:r>
              <a:rPr lang="en-US" sz="1600" dirty="0" err="1"/>
              <a:t>spectro</a:t>
            </a:r>
            <a:r>
              <a:rPr lang="en-US" sz="1600" dirty="0"/>
              <a:t>-interferometry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Participation to the development of the </a:t>
            </a:r>
            <a:r>
              <a:rPr lang="en-US" sz="1600" b="1" dirty="0"/>
              <a:t>PYRA/MYTHRA </a:t>
            </a:r>
            <a:r>
              <a:rPr lang="en-US" sz="1600" dirty="0"/>
              <a:t>packages for statistical image reconstruction (PI: J. Devron)</a:t>
            </a:r>
          </a:p>
          <a:p>
            <a:pPr algn="l"/>
            <a:endParaRPr lang="en-US" sz="1800" b="0" i="0" u="none" strike="noStrike" baseline="0" dirty="0">
              <a:latin typeface="NimbusSanL-Regu"/>
            </a:endParaRPr>
          </a:p>
          <a:p>
            <a:pPr algn="l"/>
            <a:endParaRPr lang="en-US" dirty="0">
              <a:latin typeface="NimbusSanL-Regu"/>
            </a:endParaRPr>
          </a:p>
          <a:p>
            <a:pPr algn="l"/>
            <a:endParaRPr lang="en-US" sz="1800" b="0" i="0" u="none" strike="noStrike" baseline="0" dirty="0">
              <a:latin typeface="NimbusSanL-Regu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7EF3FA-2A9E-6A2D-1D0B-8BA852005F5D}"/>
              </a:ext>
            </a:extLst>
          </p:cNvPr>
          <p:cNvSpPr txBox="1"/>
          <p:nvPr/>
        </p:nvSpPr>
        <p:spPr>
          <a:xfrm>
            <a:off x="508000" y="3871128"/>
            <a:ext cx="1169069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3 papers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Oimodeler</a:t>
            </a:r>
            <a:r>
              <a:rPr lang="en-US" sz="1200" dirty="0"/>
              <a:t>: a modular modelling software for optical interferometry (Meilland+ SPIE 2024)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Discontinuous </a:t>
            </a:r>
            <a:r>
              <a:rPr lang="en-US" sz="1200" dirty="0" err="1"/>
              <a:t>Galerkin</a:t>
            </a:r>
            <a:r>
              <a:rPr lang="en-US" sz="1200" dirty="0"/>
              <a:t> finite element method for the continuum radiative transfer problem inside axis-symmetric circumstellar envelope (Perdigon+ A&amp;A, 2024)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circumstellar environment of FS CMa: Modelling spectroscopic, VLTI-PIONIER and -MATISSE data with ray-tracing (Perdigon+, A&amp;A submitted, 2025)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r>
              <a:rPr lang="en-US" sz="2000" dirty="0"/>
              <a:t>Deliverables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/>
              <a:t>Grid</a:t>
            </a:r>
            <a:r>
              <a:rPr lang="en-US" sz="1600" dirty="0"/>
              <a:t> of RT-polychromatic (visible-to-mid-infrared)</a:t>
            </a:r>
            <a:r>
              <a:rPr lang="en-US" sz="1600" b="1" dirty="0"/>
              <a:t> models of Be stars, B[e] stars, OB winds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 err="1"/>
              <a:t>RTSPyCE</a:t>
            </a:r>
            <a:r>
              <a:rPr lang="en-US" sz="1600" b="1" dirty="0"/>
              <a:t> fast </a:t>
            </a:r>
            <a:r>
              <a:rPr lang="en-US" sz="1600" dirty="0"/>
              <a:t>RT-code optimized for fast </a:t>
            </a:r>
            <a:r>
              <a:rPr lang="en-US" sz="1600" dirty="0" err="1"/>
              <a:t>spectro-inteferometric</a:t>
            </a:r>
            <a:r>
              <a:rPr lang="en-US" sz="1600" dirty="0"/>
              <a:t> analysis of hot CE (Be, B[e], YSO, AGNs…)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 err="1"/>
              <a:t>Oimodeler</a:t>
            </a:r>
            <a:r>
              <a:rPr lang="en-US" sz="1600" dirty="0"/>
              <a:t> code for polychromatic </a:t>
            </a:r>
            <a:r>
              <a:rPr lang="en-US" sz="1600" dirty="0" err="1"/>
              <a:t>spectro</a:t>
            </a:r>
            <a:r>
              <a:rPr lang="en-US" sz="1600" dirty="0"/>
              <a:t>-interferometric modelling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/>
              <a:t>PYRA/MYTHRA </a:t>
            </a:r>
            <a:r>
              <a:rPr lang="en-US" sz="1600" dirty="0"/>
              <a:t>suite for statistical and automatized image reconstruction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200" dirty="0"/>
          </a:p>
          <a:p>
            <a:endParaRPr lang="en-US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5EB835-1603-F382-BA47-83BED0BBABC5}"/>
              </a:ext>
            </a:extLst>
          </p:cNvPr>
          <p:cNvSpPr txBox="1"/>
          <p:nvPr/>
        </p:nvSpPr>
        <p:spPr>
          <a:xfrm>
            <a:off x="508000" y="5337625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✔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63BB672-2632-998D-720A-12A01F044C2C}"/>
              </a:ext>
            </a:extLst>
          </p:cNvPr>
          <p:cNvSpPr txBox="1"/>
          <p:nvPr/>
        </p:nvSpPr>
        <p:spPr>
          <a:xfrm>
            <a:off x="482042" y="5618638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✔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6922BA-F3B3-0119-6591-17095AD119C4}"/>
              </a:ext>
            </a:extLst>
          </p:cNvPr>
          <p:cNvSpPr txBox="1"/>
          <p:nvPr/>
        </p:nvSpPr>
        <p:spPr>
          <a:xfrm>
            <a:off x="502970" y="5874533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✔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AFD8C05-FA45-1D1F-E983-9235F1E1A99B}"/>
              </a:ext>
            </a:extLst>
          </p:cNvPr>
          <p:cNvSpPr txBox="1"/>
          <p:nvPr/>
        </p:nvSpPr>
        <p:spPr>
          <a:xfrm>
            <a:off x="528928" y="5097992"/>
            <a:ext cx="356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66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44517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D848F-112D-ABE9-1C77-1C5A3C78D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1758A0-F66F-5365-00B5-708FB1891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Major results from WP4: </a:t>
            </a:r>
            <a:r>
              <a:rPr lang="en-US" dirty="0"/>
              <a:t>Interferometric Surveys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83870338-1478-26BD-48BA-52B99A15943A}"/>
                  </a:ext>
                </a:extLst>
              </p:cNvPr>
              <p:cNvSpPr txBox="1"/>
              <p:nvPr/>
            </p:nvSpPr>
            <p:spPr>
              <a:xfrm>
                <a:off x="507999" y="1268159"/>
                <a:ext cx="10947122" cy="2597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800" b="0" i="0" u="none" strike="noStrike" baseline="0" dirty="0">
                    <a:latin typeface="NimbusSanL-Regu"/>
                  </a:rPr>
                  <a:t>Prob</a:t>
                </a:r>
                <a:r>
                  <a:rPr lang="fr-FR" dirty="0">
                    <a:latin typeface="NimbusSanL-Regu"/>
                  </a:rPr>
                  <a:t>e </a:t>
                </a:r>
                <a:r>
                  <a:rPr lang="fr-FR" dirty="0" err="1">
                    <a:latin typeface="NimbusSanL-Regu"/>
                  </a:rPr>
                  <a:t>circumstellar</a:t>
                </a:r>
                <a:r>
                  <a:rPr lang="fr-FR" dirty="0">
                    <a:latin typeface="NimbusSanL-Regu"/>
                  </a:rPr>
                  <a:t> </a:t>
                </a:r>
                <a:r>
                  <a:rPr lang="fr-FR" dirty="0" err="1">
                    <a:latin typeface="NimbusSanL-Regu"/>
                  </a:rPr>
                  <a:t>environment</a:t>
                </a:r>
                <a:r>
                  <a:rPr lang="fr-FR" dirty="0">
                    <a:latin typeface="NimbusSanL-Regu"/>
                  </a:rPr>
                  <a:t> and </a:t>
                </a:r>
                <a:r>
                  <a:rPr lang="fr-FR" dirty="0" err="1">
                    <a:latin typeface="NimbusSanL-Regu"/>
                  </a:rPr>
                  <a:t>photospheres</a:t>
                </a:r>
                <a:r>
                  <a:rPr lang="fr-FR" dirty="0">
                    <a:latin typeface="NimbusSanL-Regu"/>
                  </a:rPr>
                  <a:t> of 4-20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dirty="0">
                            <a:latin typeface="NimbusSanL-Regu"/>
                          </a:rPr>
                          <m:t>M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800" b="0" i="0" u="none" strike="noStrike" baseline="0" dirty="0">
                    <a:latin typeface="NimbusSanL-Regu"/>
                  </a:rPr>
                  <a:t> stars with VLTI &amp; CHARA</a:t>
                </a:r>
                <a:r>
                  <a:rPr lang="en-US" sz="1800" b="0" i="0" u="none" strike="noStrike" dirty="0">
                    <a:latin typeface="NimbusSanL-Regu"/>
                  </a:rPr>
                  <a:t> instruments focusing on:</a:t>
                </a:r>
              </a:p>
              <a:p>
                <a:r>
                  <a:rPr lang="en-US" b="1" dirty="0">
                    <a:latin typeface="NimbusSanL-Regu"/>
                  </a:rPr>
                  <a:t>1) VLTI/MATISSE </a:t>
                </a:r>
                <a:r>
                  <a:rPr lang="en-US" dirty="0">
                    <a:latin typeface="NimbusSanL-Regu"/>
                  </a:rPr>
                  <a:t>(mid-IR) </a:t>
                </a:r>
                <a:r>
                  <a:rPr lang="en-US" dirty="0">
                    <a:latin typeface="NimbusSanL-Regu"/>
                    <a:sym typeface="Wingdings" panose="05000000000000000000" pitchFamily="2" charset="2"/>
                  </a:rPr>
                  <a:t></a:t>
                </a:r>
                <a:r>
                  <a:rPr lang="en-US" dirty="0">
                    <a:latin typeface="NimbusSanL-Regu"/>
                  </a:rPr>
                  <a:t> gaseous/dusty circumstellar environment: </a:t>
                </a:r>
                <a:r>
                  <a:rPr lang="en-US" b="1" dirty="0">
                    <a:latin typeface="NimbusSanL-Regu"/>
                  </a:rPr>
                  <a:t>classical Be &amp; B[e] stars</a:t>
                </a:r>
              </a:p>
              <a:p>
                <a:pPr marL="342900" indent="-342900">
                  <a:buAutoNum type="arabicParenR"/>
                </a:pPr>
                <a:endParaRPr lang="en-US" b="1" dirty="0">
                  <a:latin typeface="NimbusSanL-Regu"/>
                </a:endParaRPr>
              </a:p>
              <a:p>
                <a:pPr marL="342900" indent="-342900">
                  <a:buAutoNum type="arabicParenR"/>
                </a:pPr>
                <a:endParaRPr lang="en-US" b="1" dirty="0">
                  <a:latin typeface="NimbusSanL-Regu"/>
                </a:endParaRPr>
              </a:p>
              <a:p>
                <a:pPr marL="342900" indent="-342900">
                  <a:buAutoNum type="arabicParenR"/>
                </a:pPr>
                <a:endParaRPr lang="en-US" b="1" dirty="0">
                  <a:latin typeface="NimbusSanL-Regu"/>
                </a:endParaRPr>
              </a:p>
              <a:p>
                <a:endParaRPr lang="en-US" b="1" dirty="0">
                  <a:latin typeface="NimbusSanL-Regu"/>
                </a:endParaRPr>
              </a:p>
              <a:p>
                <a:endParaRPr lang="en-US" b="1" dirty="0">
                  <a:latin typeface="NimbusSanL-Regu"/>
                </a:endParaRPr>
              </a:p>
              <a:p>
                <a:endParaRPr lang="en-US" dirty="0">
                  <a:latin typeface="NimbusSanL-Regu"/>
                </a:endParaRPr>
              </a:p>
              <a:p>
                <a:r>
                  <a:rPr lang="en-US" b="1" dirty="0">
                    <a:latin typeface="NimbusSanL-Regu"/>
                  </a:rPr>
                  <a:t>2) CHARA/SPICA </a:t>
                </a:r>
                <a:r>
                  <a:rPr lang="en-US" dirty="0">
                    <a:latin typeface="NimbusSanL-Regu"/>
                  </a:rPr>
                  <a:t>(visible) </a:t>
                </a:r>
                <a:r>
                  <a:rPr lang="en-US" dirty="0">
                    <a:latin typeface="NimbusSanL-Regu"/>
                    <a:sym typeface="Wingdings" panose="05000000000000000000" pitchFamily="2" charset="2"/>
                  </a:rPr>
                  <a:t> </a:t>
                </a:r>
                <a:r>
                  <a:rPr lang="en-US" b="1" dirty="0">
                    <a:latin typeface="NimbusSanL-Regu"/>
                  </a:rPr>
                  <a:t>stellar photosphere of fast rotators</a:t>
                </a:r>
                <a:r>
                  <a:rPr lang="en-US" dirty="0">
                    <a:latin typeface="NimbusSanL-Regu"/>
                  </a:rPr>
                  <a:t>, </a:t>
                </a:r>
                <a:r>
                  <a:rPr lang="en-US" b="1" dirty="0">
                    <a:latin typeface="NimbusSanL-Regu"/>
                  </a:rPr>
                  <a:t>classical Be stars, wind of hot stars</a:t>
                </a:r>
                <a:endParaRPr lang="en-US" dirty="0">
                  <a:latin typeface="NimbusSanL-Regu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83870338-1478-26BD-48BA-52B99A159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99" y="1268159"/>
                <a:ext cx="10947122" cy="2597442"/>
              </a:xfrm>
              <a:prstGeom prst="rect">
                <a:avLst/>
              </a:prstGeom>
              <a:blipFill>
                <a:blip r:embed="rId3"/>
                <a:stretch>
                  <a:fillRect l="-445" t="-939"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 descr="Une image contenant ciel, bâtiment, plein air, Zone métropolitaine&#10;&#10;Le contenu généré par l’IA peut être incorrect.">
            <a:extLst>
              <a:ext uri="{FF2B5EF4-FFF2-40B4-BE49-F238E27FC236}">
                <a16:creationId xmlns:a16="http://schemas.microsoft.com/office/drawing/2014/main" id="{751B68D8-5026-E295-D757-662447613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901" y="1871767"/>
            <a:ext cx="7973033" cy="1557233"/>
          </a:xfrm>
          <a:prstGeom prst="rect">
            <a:avLst/>
          </a:prstGeom>
        </p:spPr>
      </p:pic>
      <p:pic>
        <p:nvPicPr>
          <p:cNvPr id="15" name="Image 14" descr="Une image contenant plein air, arbre, neige, ciel&#10;&#10;Le contenu généré par l’IA peut être incorrect.">
            <a:extLst>
              <a:ext uri="{FF2B5EF4-FFF2-40B4-BE49-F238E27FC236}">
                <a16:creationId xmlns:a16="http://schemas.microsoft.com/office/drawing/2014/main" id="{E1BDCED1-DB7F-E74A-F7EE-5CD7B8B10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421" y="3865601"/>
            <a:ext cx="8515349" cy="253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77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575A9-368F-4CCE-A8C9-2FF917942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D886299E-489B-762F-34B3-0F69F6A8B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76048"/>
            <a:ext cx="2575254" cy="24486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D54B173-5FE5-6DF9-DF83-504D9E31F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Major results from WP4: </a:t>
            </a:r>
            <a:r>
              <a:rPr lang="en-US" dirty="0"/>
              <a:t>Interferometric Surveys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5DB1CBC1-F8EA-E8C9-2D37-879D6DF65E39}"/>
                  </a:ext>
                </a:extLst>
              </p:cNvPr>
              <p:cNvSpPr txBox="1"/>
              <p:nvPr/>
            </p:nvSpPr>
            <p:spPr>
              <a:xfrm>
                <a:off x="507999" y="1268159"/>
                <a:ext cx="10947122" cy="1212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800" b="0" i="0" u="none" strike="noStrike" baseline="0" dirty="0">
                    <a:latin typeface="NimbusSanL-Regu"/>
                  </a:rPr>
                  <a:t>Prob</a:t>
                </a:r>
                <a:r>
                  <a:rPr lang="fr-FR" dirty="0">
                    <a:latin typeface="NimbusSanL-Regu"/>
                  </a:rPr>
                  <a:t>e </a:t>
                </a:r>
                <a:r>
                  <a:rPr lang="fr-FR" dirty="0" err="1">
                    <a:latin typeface="NimbusSanL-Regu"/>
                  </a:rPr>
                  <a:t>circumstellar</a:t>
                </a:r>
                <a:r>
                  <a:rPr lang="fr-FR" dirty="0">
                    <a:latin typeface="NimbusSanL-Regu"/>
                  </a:rPr>
                  <a:t> </a:t>
                </a:r>
                <a:r>
                  <a:rPr lang="fr-FR" dirty="0" err="1">
                    <a:latin typeface="NimbusSanL-Regu"/>
                  </a:rPr>
                  <a:t>environment</a:t>
                </a:r>
                <a:r>
                  <a:rPr lang="fr-FR" dirty="0">
                    <a:latin typeface="NimbusSanL-Regu"/>
                  </a:rPr>
                  <a:t> and </a:t>
                </a:r>
                <a:r>
                  <a:rPr lang="fr-FR" dirty="0" err="1">
                    <a:latin typeface="NimbusSanL-Regu"/>
                  </a:rPr>
                  <a:t>photospheres</a:t>
                </a:r>
                <a:r>
                  <a:rPr lang="fr-FR" dirty="0">
                    <a:latin typeface="NimbusSanL-Regu"/>
                  </a:rPr>
                  <a:t> of 4-20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dirty="0">
                            <a:latin typeface="NimbusSanL-Regu"/>
                          </a:rPr>
                          <m:t>M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800" b="0" i="0" u="none" strike="noStrike" baseline="0" dirty="0">
                    <a:latin typeface="NimbusSanL-Regu"/>
                  </a:rPr>
                  <a:t> stars with VLTI &amp; CHARA</a:t>
                </a:r>
                <a:r>
                  <a:rPr lang="en-US" sz="1800" b="0" i="0" u="none" strike="noStrike" dirty="0">
                    <a:latin typeface="NimbusSanL-Regu"/>
                  </a:rPr>
                  <a:t> instruments focusing on:</a:t>
                </a:r>
              </a:p>
              <a:p>
                <a:r>
                  <a:rPr lang="en-US" b="1" dirty="0">
                    <a:latin typeface="NimbusSanL-Regu"/>
                  </a:rPr>
                  <a:t>1) VLTI/MATISSE </a:t>
                </a:r>
                <a:r>
                  <a:rPr lang="en-US" dirty="0">
                    <a:latin typeface="NimbusSanL-Regu"/>
                  </a:rPr>
                  <a:t>(mid-IR) </a:t>
                </a:r>
                <a:r>
                  <a:rPr lang="en-US" dirty="0">
                    <a:latin typeface="NimbusSanL-Regu"/>
                    <a:sym typeface="Wingdings" panose="05000000000000000000" pitchFamily="2" charset="2"/>
                  </a:rPr>
                  <a:t></a:t>
                </a:r>
                <a:r>
                  <a:rPr lang="en-US" dirty="0">
                    <a:latin typeface="NimbusSanL-Regu"/>
                  </a:rPr>
                  <a:t> gaseous/dusty circumstellar environment: </a:t>
                </a:r>
                <a:r>
                  <a:rPr lang="en-US" b="1" dirty="0">
                    <a:latin typeface="NimbusSanL-Regu"/>
                  </a:rPr>
                  <a:t>classical Be &amp; B[e] stars</a:t>
                </a:r>
                <a:endParaRPr lang="en-US" dirty="0">
                  <a:latin typeface="NimbusSanL-Regu"/>
                </a:endParaRPr>
              </a:p>
              <a:p>
                <a:endParaRPr lang="en-US" b="1" baseline="0" dirty="0">
                  <a:latin typeface="NimbusSanL-Regu"/>
                </a:endParaRPr>
              </a:p>
              <a:p>
                <a:r>
                  <a:rPr lang="en-US" sz="1800" i="0" u="none" strike="noStrike" dirty="0">
                    <a:latin typeface="NimbusSanL-Regu"/>
                  </a:rPr>
                  <a:t>MATISSE surveys 2020-2024 </a:t>
                </a:r>
                <a:r>
                  <a:rPr lang="en-US" dirty="0">
                    <a:latin typeface="NimbusSanL-Regu"/>
                  </a:rPr>
                  <a:t>: </a:t>
                </a:r>
                <a:r>
                  <a:rPr lang="en-US" b="1" dirty="0">
                    <a:latin typeface="NimbusSanL-Regu"/>
                  </a:rPr>
                  <a:t>17 B[e] stars</a:t>
                </a:r>
                <a:endParaRPr lang="en-US" sz="1800" b="1" i="0" u="none" strike="noStrike" dirty="0">
                  <a:latin typeface="NimbusSanL-Regu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5DB1CBC1-F8EA-E8C9-2D37-879D6DF65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99" y="1268159"/>
                <a:ext cx="10947122" cy="1212448"/>
              </a:xfrm>
              <a:prstGeom prst="rect">
                <a:avLst/>
              </a:prstGeom>
              <a:blipFill>
                <a:blip r:embed="rId4"/>
                <a:stretch>
                  <a:fillRect l="-445" t="-2010" b="-7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 descr="Une image contenant texte, diagramme, ligne, carte&#10;&#10;Le contenu généré par l’IA peut être incorrect.">
            <a:extLst>
              <a:ext uri="{FF2B5EF4-FFF2-40B4-BE49-F238E27FC236}">
                <a16:creationId xmlns:a16="http://schemas.microsoft.com/office/drawing/2014/main" id="{94352783-7A05-93E2-95EA-C1B0B36A24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873"/>
          <a:stretch>
            <a:fillRect/>
          </a:stretch>
        </p:blipFill>
        <p:spPr>
          <a:xfrm>
            <a:off x="9244484" y="2675455"/>
            <a:ext cx="2787474" cy="17511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7E56EE2-6DAD-9A6D-2A0B-8542BF314C32}"/>
              </a:ext>
            </a:extLst>
          </p:cNvPr>
          <p:cNvSpPr txBox="1"/>
          <p:nvPr/>
        </p:nvSpPr>
        <p:spPr>
          <a:xfrm>
            <a:off x="9371997" y="4485257"/>
            <a:ext cx="269496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Other</a:t>
            </a:r>
            <a:r>
              <a:rPr lang="fr-FR" sz="1600" dirty="0"/>
              <a:t> </a:t>
            </a:r>
            <a:r>
              <a:rPr lang="fr-FR" sz="1600" dirty="0" err="1"/>
              <a:t>papers</a:t>
            </a:r>
            <a:r>
              <a:rPr lang="fr-FR" sz="1600" dirty="0"/>
              <a:t> in </a:t>
            </a:r>
            <a:r>
              <a:rPr lang="fr-FR" sz="1600" dirty="0" err="1"/>
              <a:t>preparation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MWC300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Hen</a:t>
            </a:r>
            <a:r>
              <a:rPr lang="fr-FR" sz="1400" dirty="0"/>
              <a:t> 3-1300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Statistical</a:t>
            </a:r>
            <a:r>
              <a:rPr lang="fr-FR" b="1" dirty="0"/>
              <a:t> </a:t>
            </a:r>
            <a:r>
              <a:rPr lang="fr-FR" b="1" dirty="0" err="1"/>
              <a:t>analysis</a:t>
            </a:r>
            <a:r>
              <a:rPr lang="fr-FR" b="1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806DAD6-69EE-B9DD-C561-C6E580343ED0}"/>
              </a:ext>
            </a:extLst>
          </p:cNvPr>
          <p:cNvSpPr txBox="1"/>
          <p:nvPr/>
        </p:nvSpPr>
        <p:spPr>
          <a:xfrm>
            <a:off x="0" y="4998665"/>
            <a:ext cx="43439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Multi-band infrared imaging reveals dusty spiral arcs</a:t>
            </a:r>
          </a:p>
          <a:p>
            <a:pPr algn="ctr"/>
            <a:r>
              <a:rPr lang="en-US" sz="1400" dirty="0"/>
              <a:t> around the binary B[e] star 3 Puppis</a:t>
            </a:r>
          </a:p>
          <a:p>
            <a:pPr algn="ctr"/>
            <a:r>
              <a:rPr lang="en-US" sz="1200" b="1" dirty="0"/>
              <a:t>Abello, A&amp;A 2025, in press</a:t>
            </a:r>
          </a:p>
          <a:p>
            <a:pPr algn="ctr"/>
            <a:r>
              <a:rPr lang="en-US" sz="1200" dirty="0"/>
              <a:t>(data </a:t>
            </a:r>
            <a:r>
              <a:rPr lang="en-US" sz="1200" dirty="0" err="1"/>
              <a:t>analysed</a:t>
            </a:r>
            <a:r>
              <a:rPr lang="en-US" sz="1200" dirty="0"/>
              <a:t> with </a:t>
            </a:r>
            <a:r>
              <a:rPr lang="en-US" sz="1200" b="1" dirty="0" err="1"/>
              <a:t>oimodeler</a:t>
            </a:r>
            <a:r>
              <a:rPr lang="en-US" sz="1200" dirty="0"/>
              <a:t> + </a:t>
            </a:r>
            <a:r>
              <a:rPr lang="en-US" sz="1200" b="1" dirty="0"/>
              <a:t>PYRA/MYTHRA</a:t>
            </a:r>
            <a:r>
              <a:rPr lang="en-US" sz="1200" dirty="0"/>
              <a:t>)</a:t>
            </a:r>
          </a:p>
          <a:p>
            <a:pPr algn="ctr"/>
            <a:endParaRPr lang="en-US" sz="12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3AF5332-C125-8FF3-E0F0-640FE716A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68" y="2963285"/>
            <a:ext cx="3004222" cy="20353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9906A35-A6BD-65A4-CEA6-34D170431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0419" y="2718531"/>
            <a:ext cx="1526633" cy="270869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56903CA-E0CF-CAE4-BF5A-F149F3BBC4BE}"/>
              </a:ext>
            </a:extLst>
          </p:cNvPr>
          <p:cNvSpPr txBox="1"/>
          <p:nvPr/>
        </p:nvSpPr>
        <p:spPr>
          <a:xfrm>
            <a:off x="4541854" y="5427228"/>
            <a:ext cx="48811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The circumstellar environment of FS CMa: Modelling </a:t>
            </a:r>
          </a:p>
          <a:p>
            <a:pPr algn="ctr"/>
            <a:r>
              <a:rPr lang="en-US" sz="1200" dirty="0"/>
              <a:t>spectroscopic, VLTI-PIONIER and -MATISSE data with ray-tracing</a:t>
            </a:r>
          </a:p>
          <a:p>
            <a:pPr algn="ctr"/>
            <a:r>
              <a:rPr lang="en-US" sz="1200" b="1" dirty="0"/>
              <a:t>Perdigon, A&amp;A 2025, in preparation</a:t>
            </a:r>
          </a:p>
          <a:p>
            <a:pPr algn="ctr"/>
            <a:r>
              <a:rPr lang="en-US" sz="1200" dirty="0"/>
              <a:t>(using </a:t>
            </a:r>
            <a:r>
              <a:rPr lang="en-US" sz="1200" b="1" dirty="0" err="1"/>
              <a:t>RTSPyCE</a:t>
            </a:r>
            <a:r>
              <a:rPr lang="en-US" sz="1200" dirty="0"/>
              <a:t>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835666B-8A2A-3240-2B3A-5158AFD91FA6}"/>
              </a:ext>
            </a:extLst>
          </p:cNvPr>
          <p:cNvSpPr txBox="1"/>
          <p:nvPr/>
        </p:nvSpPr>
        <p:spPr>
          <a:xfrm>
            <a:off x="5089052" y="2849066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3µm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5F4B28C-D6E7-ACBA-A308-A44287E76BC2}"/>
              </a:ext>
            </a:extLst>
          </p:cNvPr>
          <p:cNvSpPr txBox="1"/>
          <p:nvPr/>
        </p:nvSpPr>
        <p:spPr>
          <a:xfrm>
            <a:off x="4939258" y="4128871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10µm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A568718-7792-7921-3A28-98BD19E649C6}"/>
              </a:ext>
            </a:extLst>
          </p:cNvPr>
          <p:cNvSpPr txBox="1"/>
          <p:nvPr/>
        </p:nvSpPr>
        <p:spPr>
          <a:xfrm>
            <a:off x="6548274" y="2685416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Spectral Energy Distribution</a:t>
            </a:r>
            <a:endParaRPr lang="en-US" sz="1200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76FD210-DC5B-15BE-9506-20F277897402}"/>
              </a:ext>
            </a:extLst>
          </p:cNvPr>
          <p:cNvGrpSpPr/>
          <p:nvPr/>
        </p:nvGrpSpPr>
        <p:grpSpPr>
          <a:xfrm>
            <a:off x="378631" y="3371087"/>
            <a:ext cx="922001" cy="1219775"/>
            <a:chOff x="10956906" y="1988466"/>
            <a:chExt cx="922001" cy="1219775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784AE148-C168-AE60-599E-8CB4FE555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5841" t="10276" r="25776" b="27778"/>
            <a:stretch>
              <a:fillRect/>
            </a:stretch>
          </p:blipFill>
          <p:spPr>
            <a:xfrm rot="21097758">
              <a:off x="10956906" y="1988466"/>
              <a:ext cx="903624" cy="12197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184D6D9-2639-26C0-A394-2F438C691386}"/>
                </a:ext>
              </a:extLst>
            </p:cNvPr>
            <p:cNvSpPr txBox="1"/>
            <p:nvPr/>
          </p:nvSpPr>
          <p:spPr>
            <a:xfrm rot="21011546">
              <a:off x="11105938" y="2924790"/>
              <a:ext cx="7729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M. </a:t>
              </a:r>
              <a:r>
                <a:rPr lang="fr-FR" sz="11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Abello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BFE576D-BB18-5433-4EAC-CEB9788FB567}"/>
              </a:ext>
            </a:extLst>
          </p:cNvPr>
          <p:cNvGrpSpPr/>
          <p:nvPr/>
        </p:nvGrpSpPr>
        <p:grpSpPr>
          <a:xfrm rot="908806">
            <a:off x="7937632" y="4072879"/>
            <a:ext cx="917879" cy="1193242"/>
            <a:chOff x="9988059" y="3368711"/>
            <a:chExt cx="917879" cy="1193242"/>
          </a:xfrm>
        </p:grpSpPr>
        <p:pic>
          <p:nvPicPr>
            <p:cNvPr id="25" name="Image 24" descr="Une image contenant personne, Visage humain, arbre, homme&#10;&#10;Le contenu généré par l’IA peut être incorrect.">
              <a:extLst>
                <a:ext uri="{FF2B5EF4-FFF2-40B4-BE49-F238E27FC236}">
                  <a16:creationId xmlns:a16="http://schemas.microsoft.com/office/drawing/2014/main" id="{8D7A3400-4557-C294-E79A-B5ABAECC1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3122" r="14480"/>
            <a:stretch>
              <a:fillRect/>
            </a:stretch>
          </p:blipFill>
          <p:spPr>
            <a:xfrm>
              <a:off x="9988059" y="3368711"/>
              <a:ext cx="917879" cy="11932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C366B1C-0844-0F8B-0668-46130344CAB1}"/>
                </a:ext>
              </a:extLst>
            </p:cNvPr>
            <p:cNvSpPr txBox="1"/>
            <p:nvPr/>
          </p:nvSpPr>
          <p:spPr>
            <a:xfrm>
              <a:off x="9988059" y="4116588"/>
              <a:ext cx="9178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Jeremy </a:t>
              </a:r>
            </a:p>
            <a:p>
              <a:pPr algn="ctr"/>
              <a:r>
                <a:rPr lang="fr-FR" sz="11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Perdigon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271E3CDE-77F6-2A2A-D55D-8F14EE9EC68B}"/>
              </a:ext>
            </a:extLst>
          </p:cNvPr>
          <p:cNvSpPr txBox="1"/>
          <p:nvPr/>
        </p:nvSpPr>
        <p:spPr>
          <a:xfrm>
            <a:off x="9538968" y="2184449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Spatial </a:t>
            </a:r>
            <a:r>
              <a:rPr lang="fr-FR" sz="1200" dirty="0" err="1"/>
              <a:t>frequencies</a:t>
            </a:r>
            <a:r>
              <a:rPr lang="fr-FR" sz="1200" dirty="0"/>
              <a:t> plan </a:t>
            </a:r>
            <a:r>
              <a:rPr lang="fr-FR" sz="1200" dirty="0" err="1"/>
              <a:t>coverage</a:t>
            </a:r>
            <a:endParaRPr lang="fr-FR" sz="1200" dirty="0"/>
          </a:p>
          <a:p>
            <a:pPr algn="ctr"/>
            <a:r>
              <a:rPr lang="fr-FR" sz="1200" dirty="0"/>
              <a:t>of 17 </a:t>
            </a:r>
            <a:r>
              <a:rPr lang="fr-FR" sz="1200" dirty="0" err="1"/>
              <a:t>observed</a:t>
            </a:r>
            <a:r>
              <a:rPr lang="fr-FR" sz="1200" dirty="0"/>
              <a:t> </a:t>
            </a:r>
            <a:r>
              <a:rPr lang="fr-FR" sz="1200" dirty="0" err="1"/>
              <a:t>targets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7617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50AB9-56EA-0F12-F96C-717DE148A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diagramme, Police, Parallèle&#10;&#10;Le contenu généré par l’IA peut être incorrect.">
            <a:extLst>
              <a:ext uri="{FF2B5EF4-FFF2-40B4-BE49-F238E27FC236}">
                <a16:creationId xmlns:a16="http://schemas.microsoft.com/office/drawing/2014/main" id="{BC41888C-3F43-90DC-4EB7-DCB0EFA61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900" y="2091768"/>
            <a:ext cx="3502055" cy="2285626"/>
          </a:xfrm>
          <a:prstGeom prst="rect">
            <a:avLst/>
          </a:prstGeom>
        </p:spPr>
      </p:pic>
      <p:pic>
        <p:nvPicPr>
          <p:cNvPr id="14" name="Image 13" descr="Une image contenant diagramme, texte, Tracé, ligne&#10;&#10;Le contenu généré par l’IA peut être incorrect.">
            <a:extLst>
              <a:ext uri="{FF2B5EF4-FFF2-40B4-BE49-F238E27FC236}">
                <a16:creationId xmlns:a16="http://schemas.microsoft.com/office/drawing/2014/main" id="{88CE205D-E24C-6605-5462-12C0E341C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909" y="4494840"/>
            <a:ext cx="4017583" cy="219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0A4BFD9-95E5-E9F6-95F9-095F1B34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Major results from WP4: </a:t>
            </a:r>
            <a:r>
              <a:rPr lang="en-US" dirty="0"/>
              <a:t>Interferometric Surveys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8F2940E-9E8F-248F-F086-BE200FC8678D}"/>
                  </a:ext>
                </a:extLst>
              </p:cNvPr>
              <p:cNvSpPr txBox="1"/>
              <p:nvPr/>
            </p:nvSpPr>
            <p:spPr>
              <a:xfrm>
                <a:off x="507999" y="1268159"/>
                <a:ext cx="10947122" cy="1212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800" b="0" i="0" u="none" strike="noStrike" baseline="0" dirty="0">
                    <a:latin typeface="NimbusSanL-Regu"/>
                  </a:rPr>
                  <a:t>Prob</a:t>
                </a:r>
                <a:r>
                  <a:rPr lang="fr-FR" dirty="0">
                    <a:latin typeface="NimbusSanL-Regu"/>
                  </a:rPr>
                  <a:t>e </a:t>
                </a:r>
                <a:r>
                  <a:rPr lang="fr-FR" dirty="0" err="1">
                    <a:latin typeface="NimbusSanL-Regu"/>
                  </a:rPr>
                  <a:t>circumstellar</a:t>
                </a:r>
                <a:r>
                  <a:rPr lang="fr-FR" dirty="0">
                    <a:latin typeface="NimbusSanL-Regu"/>
                  </a:rPr>
                  <a:t> </a:t>
                </a:r>
                <a:r>
                  <a:rPr lang="fr-FR" dirty="0" err="1">
                    <a:latin typeface="NimbusSanL-Regu"/>
                  </a:rPr>
                  <a:t>environment</a:t>
                </a:r>
                <a:r>
                  <a:rPr lang="fr-FR" dirty="0">
                    <a:latin typeface="NimbusSanL-Regu"/>
                  </a:rPr>
                  <a:t> and </a:t>
                </a:r>
                <a:r>
                  <a:rPr lang="fr-FR" dirty="0" err="1">
                    <a:latin typeface="NimbusSanL-Regu"/>
                  </a:rPr>
                  <a:t>photospheres</a:t>
                </a:r>
                <a:r>
                  <a:rPr lang="fr-FR" dirty="0">
                    <a:latin typeface="NimbusSanL-Regu"/>
                  </a:rPr>
                  <a:t> of 4-20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dirty="0">
                            <a:latin typeface="NimbusSanL-Regu"/>
                          </a:rPr>
                          <m:t>M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800" b="0" i="0" u="none" strike="noStrike" baseline="0" dirty="0">
                    <a:latin typeface="NimbusSanL-Regu"/>
                  </a:rPr>
                  <a:t> stars with VLTI &amp; CHARA</a:t>
                </a:r>
                <a:r>
                  <a:rPr lang="en-US" sz="1800" b="0" i="0" u="none" strike="noStrike" dirty="0">
                    <a:latin typeface="NimbusSanL-Regu"/>
                  </a:rPr>
                  <a:t> instruments focusing on:</a:t>
                </a:r>
              </a:p>
              <a:p>
                <a:r>
                  <a:rPr lang="en-US" b="1" dirty="0">
                    <a:latin typeface="NimbusSanL-Regu"/>
                  </a:rPr>
                  <a:t>1) VLTI/MATISSE </a:t>
                </a:r>
                <a:r>
                  <a:rPr lang="en-US" dirty="0">
                    <a:latin typeface="NimbusSanL-Regu"/>
                  </a:rPr>
                  <a:t>(mid-IR) </a:t>
                </a:r>
                <a:r>
                  <a:rPr lang="en-US" dirty="0">
                    <a:latin typeface="NimbusSanL-Regu"/>
                    <a:sym typeface="Wingdings" panose="05000000000000000000" pitchFamily="2" charset="2"/>
                  </a:rPr>
                  <a:t></a:t>
                </a:r>
                <a:r>
                  <a:rPr lang="en-US" dirty="0">
                    <a:latin typeface="NimbusSanL-Regu"/>
                  </a:rPr>
                  <a:t> gaseous/dusty circumstellar environment: </a:t>
                </a:r>
                <a:r>
                  <a:rPr lang="en-US" b="1" dirty="0">
                    <a:latin typeface="NimbusSanL-Regu"/>
                  </a:rPr>
                  <a:t>classical Be &amp; B[e] stars</a:t>
                </a:r>
                <a:endParaRPr lang="en-US" dirty="0">
                  <a:latin typeface="NimbusSanL-Regu"/>
                </a:endParaRPr>
              </a:p>
              <a:p>
                <a:endParaRPr lang="en-US" b="1" baseline="0" dirty="0">
                  <a:latin typeface="NimbusSanL-Regu"/>
                </a:endParaRPr>
              </a:p>
              <a:p>
                <a:r>
                  <a:rPr lang="en-US" dirty="0">
                    <a:latin typeface="NimbusSanL-Regu"/>
                  </a:rPr>
                  <a:t>MATISSE surveys 2020-2024 : </a:t>
                </a:r>
                <a:r>
                  <a:rPr lang="en-US" b="1" dirty="0">
                    <a:latin typeface="NimbusSanL-Regu"/>
                  </a:rPr>
                  <a:t>17 B[e] stars </a:t>
                </a:r>
                <a:r>
                  <a:rPr lang="en-US" dirty="0">
                    <a:solidFill>
                      <a:srgbClr val="FF0000"/>
                    </a:solidFill>
                    <a:latin typeface="NimbusSanL-Regu"/>
                  </a:rPr>
                  <a:t>&amp; </a:t>
                </a:r>
                <a:r>
                  <a:rPr lang="en-US" b="1" dirty="0">
                    <a:solidFill>
                      <a:srgbClr val="FF0000"/>
                    </a:solidFill>
                    <a:latin typeface="NimbusSanL-Regu"/>
                  </a:rPr>
                  <a:t>8 Be Stars</a:t>
                </a:r>
                <a:endParaRPr lang="en-US" sz="1800" i="0" u="none" strike="noStrike" dirty="0">
                  <a:solidFill>
                    <a:srgbClr val="FF0000"/>
                  </a:solidFill>
                  <a:latin typeface="NimbusSanL-Regu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8F2940E-9E8F-248F-F086-BE200FC86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99" y="1268159"/>
                <a:ext cx="10947122" cy="1212448"/>
              </a:xfrm>
              <a:prstGeom prst="rect">
                <a:avLst/>
              </a:prstGeom>
              <a:blipFill>
                <a:blip r:embed="rId5"/>
                <a:stretch>
                  <a:fillRect l="-445" t="-2010" b="-7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 descr="Une image contenant capture d’écran, ligne, diagramme, Tracé&#10;&#10;Le contenu généré par l’IA peut être incorrect.">
            <a:extLst>
              <a:ext uri="{FF2B5EF4-FFF2-40B4-BE49-F238E27FC236}">
                <a16:creationId xmlns:a16="http://schemas.microsoft.com/office/drawing/2014/main" id="{97662E32-72AA-CC49-0DF8-E51AE7FAEF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664" t="6773" r="6407" b="5511"/>
          <a:stretch>
            <a:fillRect/>
          </a:stretch>
        </p:blipFill>
        <p:spPr>
          <a:xfrm>
            <a:off x="191904" y="2682325"/>
            <a:ext cx="5964471" cy="287759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4C12215-0603-3E84-E1FB-13BCCD3FE13F}"/>
              </a:ext>
            </a:extLst>
          </p:cNvPr>
          <p:cNvSpPr txBox="1"/>
          <p:nvPr/>
        </p:nvSpPr>
        <p:spPr>
          <a:xfrm>
            <a:off x="9505741" y="2621628"/>
            <a:ext cx="28311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dirty="0"/>
              <a:t>β</a:t>
            </a:r>
            <a:r>
              <a:rPr lang="en-US" sz="2000" dirty="0"/>
              <a:t> </a:t>
            </a:r>
            <a:r>
              <a:rPr lang="en-US" sz="2000" dirty="0" err="1"/>
              <a:t>CMi</a:t>
            </a:r>
            <a:r>
              <a:rPr lang="en-US" sz="2000" dirty="0"/>
              <a:t> </a:t>
            </a:r>
          </a:p>
          <a:p>
            <a:pPr algn="ctr"/>
            <a:r>
              <a:rPr lang="en-US" sz="1400" dirty="0"/>
              <a:t>multi-lines &amp; multi-bands</a:t>
            </a:r>
          </a:p>
          <a:p>
            <a:pPr algn="ctr"/>
            <a:r>
              <a:rPr lang="en-US" sz="1400" dirty="0"/>
              <a:t>R-K-L-bands + Hα + Brα + Br</a:t>
            </a:r>
            <a:r>
              <a:rPr lang="el-GR" sz="1400" dirty="0"/>
              <a:t>γ</a:t>
            </a:r>
            <a:endParaRPr lang="en-US" sz="1400" dirty="0"/>
          </a:p>
          <a:p>
            <a:pPr algn="ctr"/>
            <a:r>
              <a:rPr lang="en-US" sz="1200" b="1" dirty="0"/>
              <a:t>Klement+ (in preparation)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DFC1D6-FAD3-4EC5-5CF5-771ABDCC228C}"/>
              </a:ext>
            </a:extLst>
          </p:cNvPr>
          <p:cNvSpPr txBox="1"/>
          <p:nvPr/>
        </p:nvSpPr>
        <p:spPr>
          <a:xfrm>
            <a:off x="9650605" y="4941974"/>
            <a:ext cx="26862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dirty="0"/>
              <a:t>δ</a:t>
            </a:r>
            <a:r>
              <a:rPr lang="fr-FR" sz="2000" dirty="0"/>
              <a:t> Cen</a:t>
            </a:r>
          </a:p>
          <a:p>
            <a:pPr algn="ctr"/>
            <a:r>
              <a:rPr lang="fr-FR" sz="1400" dirty="0"/>
              <a:t> Star, Disk and </a:t>
            </a:r>
            <a:r>
              <a:rPr lang="fr-FR" sz="1400" dirty="0" err="1"/>
              <a:t>Orbit</a:t>
            </a:r>
            <a:endParaRPr lang="fr-FR" sz="1400" dirty="0"/>
          </a:p>
          <a:p>
            <a:pPr algn="ctr"/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/>
              <a:t>spectro-interferometry</a:t>
            </a:r>
            <a:endParaRPr lang="fr-FR" sz="1400" dirty="0"/>
          </a:p>
          <a:p>
            <a:pPr algn="ctr"/>
            <a:r>
              <a:rPr lang="fr-FR" sz="1200" b="1" dirty="0" err="1"/>
              <a:t>Houlbreque</a:t>
            </a:r>
            <a:r>
              <a:rPr lang="fr-FR" sz="1200" b="1" dirty="0"/>
              <a:t>+ (in </a:t>
            </a:r>
            <a:r>
              <a:rPr lang="fr-FR" sz="1200" b="1" dirty="0" err="1"/>
              <a:t>preparation</a:t>
            </a:r>
            <a:r>
              <a:rPr lang="fr-FR" sz="1200" b="1" dirty="0"/>
              <a:t>)</a:t>
            </a:r>
            <a:endParaRPr lang="en-US" sz="12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D5D8C9-752B-F015-7DD5-F4A7DA783F4E}"/>
              </a:ext>
            </a:extLst>
          </p:cNvPr>
          <p:cNvSpPr txBox="1"/>
          <p:nvPr/>
        </p:nvSpPr>
        <p:spPr>
          <a:xfrm>
            <a:off x="-211014" y="5668785"/>
            <a:ext cx="6307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First </a:t>
            </a:r>
            <a:r>
              <a:rPr lang="fr-FR" sz="1600" dirty="0" err="1"/>
              <a:t>observaton</a:t>
            </a:r>
            <a:r>
              <a:rPr lang="fr-FR" sz="1600" dirty="0"/>
              <a:t> of a Be star </a:t>
            </a:r>
            <a:r>
              <a:rPr lang="fr-FR" sz="1600" dirty="0" err="1"/>
              <a:t>with</a:t>
            </a:r>
            <a:r>
              <a:rPr lang="fr-FR" sz="1600" dirty="0"/>
              <a:t> MATISSE in Gra4Mat mode </a:t>
            </a:r>
          </a:p>
          <a:p>
            <a:pPr algn="ctr"/>
            <a:r>
              <a:rPr lang="fr-FR" sz="1100" b="1" dirty="0"/>
              <a:t>Lopez+ (2024), </a:t>
            </a:r>
            <a:r>
              <a:rPr lang="fr-FR" sz="1100" b="1" dirty="0" err="1"/>
              <a:t>Woilez</a:t>
            </a:r>
            <a:r>
              <a:rPr lang="fr-FR" sz="1100" b="1" dirty="0"/>
              <a:t>+ (A&amp;A 2024)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91685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598435" y="1448463"/>
            <a:ext cx="11268668" cy="4861902"/>
          </a:xfrm>
        </p:spPr>
        <p:txBody>
          <a:bodyPr>
            <a:normAutofit fontScale="47500" lnSpcReduction="20000"/>
          </a:bodyPr>
          <a:lstStyle/>
          <a:p>
            <a:r>
              <a:rPr lang="en-US" sz="4200" dirty="0"/>
              <a:t>Topics: Stellar Physics – Massive stars - Optical long baseline interferometry</a:t>
            </a:r>
          </a:p>
          <a:p>
            <a:endParaRPr lang="en-US" sz="4200" dirty="0"/>
          </a:p>
          <a:p>
            <a:r>
              <a:rPr lang="en-US" sz="4200" dirty="0"/>
              <a:t>Funding instrument: PRC</a:t>
            </a:r>
          </a:p>
          <a:p>
            <a:endParaRPr lang="en-US" dirty="0"/>
          </a:p>
          <a:p>
            <a:r>
              <a:rPr lang="en-US" sz="4200" dirty="0"/>
              <a:t>Consortium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900" dirty="0" err="1"/>
              <a:t>Laboratoire</a:t>
            </a:r>
            <a:r>
              <a:rPr lang="en-US" sz="5900" dirty="0"/>
              <a:t> Lagrange (UMR7293 Nice) </a:t>
            </a:r>
          </a:p>
          <a:p>
            <a:r>
              <a:rPr lang="en-US" sz="4000" dirty="0"/>
              <a:t>	</a:t>
            </a:r>
            <a:r>
              <a:rPr lang="en-US" sz="3400" b="1" dirty="0">
                <a:solidFill>
                  <a:srgbClr val="C00000"/>
                </a:solidFill>
              </a:rPr>
              <a:t>A. Meilland (PI), </a:t>
            </a:r>
            <a:r>
              <a:rPr lang="en-US" sz="3400" dirty="0">
                <a:solidFill>
                  <a:srgbClr val="FF0000"/>
                </a:solidFill>
              </a:rPr>
              <a:t>A. Domiciano de Souza, F. </a:t>
            </a:r>
            <a:r>
              <a:rPr lang="en-US" sz="3400" dirty="0" err="1">
                <a:solidFill>
                  <a:srgbClr val="FF0000"/>
                </a:solidFill>
              </a:rPr>
              <a:t>Millour</a:t>
            </a:r>
            <a:r>
              <a:rPr lang="en-US" sz="3400" dirty="0">
                <a:solidFill>
                  <a:srgbClr val="0663FF"/>
                </a:solidFill>
              </a:rPr>
              <a:t>, J. Perdigon (postdoc 2023-2025)</a:t>
            </a:r>
            <a:r>
              <a:rPr lang="en-US" sz="3400" dirty="0">
                <a:solidFill>
                  <a:srgbClr val="00B050"/>
                </a:solidFill>
              </a:rPr>
              <a:t>, M. Abello (PhD 2022-2026)</a:t>
            </a:r>
          </a:p>
          <a:p>
            <a:r>
              <a:rPr lang="en-US" sz="3400" dirty="0"/>
              <a:t>	</a:t>
            </a:r>
            <a:r>
              <a:rPr lang="en-US" sz="3400" dirty="0">
                <a:solidFill>
                  <a:schemeClr val="accent5">
                    <a:lumMod val="75000"/>
                  </a:schemeClr>
                </a:solidFill>
              </a:rPr>
              <a:t>Master Interns: Adlan Sadou (2023), M. </a:t>
            </a:r>
            <a:r>
              <a:rPr lang="en-US" sz="3400" dirty="0" err="1">
                <a:solidFill>
                  <a:schemeClr val="accent5">
                    <a:lumMod val="75000"/>
                  </a:schemeClr>
                </a:solidFill>
              </a:rPr>
              <a:t>Houlebreque</a:t>
            </a:r>
            <a:r>
              <a:rPr lang="en-US" sz="3400" dirty="0">
                <a:solidFill>
                  <a:schemeClr val="accent5">
                    <a:lumMod val="75000"/>
                  </a:schemeClr>
                </a:solidFill>
              </a:rPr>
              <a:t> (2024&amp;2025), K. </a:t>
            </a:r>
            <a:r>
              <a:rPr lang="en-US" sz="3400" dirty="0" err="1">
                <a:solidFill>
                  <a:schemeClr val="accent5">
                    <a:lumMod val="75000"/>
                  </a:schemeClr>
                </a:solidFill>
              </a:rPr>
              <a:t>Sivkova</a:t>
            </a:r>
            <a:r>
              <a:rPr lang="en-US" sz="3400" dirty="0">
                <a:solidFill>
                  <a:schemeClr val="accent5">
                    <a:lumMod val="75000"/>
                  </a:schemeClr>
                </a:solidFill>
              </a:rPr>
              <a:t> (2025), J. Calderon Gomez (2025)</a:t>
            </a:r>
          </a:p>
          <a:p>
            <a:r>
              <a:rPr lang="en-US" dirty="0"/>
              <a:t>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900" dirty="0"/>
              <a:t>IRAP (UMR5277 Toulouse)</a:t>
            </a:r>
          </a:p>
          <a:p>
            <a:r>
              <a:rPr lang="en-US" dirty="0"/>
              <a:t>	</a:t>
            </a:r>
            <a:r>
              <a:rPr lang="en-US" sz="3400" dirty="0">
                <a:solidFill>
                  <a:srgbClr val="FF0000"/>
                </a:solidFill>
              </a:rPr>
              <a:t>M. </a:t>
            </a:r>
            <a:r>
              <a:rPr lang="en-US" sz="3400" dirty="0" err="1">
                <a:solidFill>
                  <a:srgbClr val="FF0000"/>
                </a:solidFill>
              </a:rPr>
              <a:t>Rieutord</a:t>
            </a:r>
            <a:r>
              <a:rPr lang="en-US" sz="3400" dirty="0">
                <a:solidFill>
                  <a:srgbClr val="FF0000"/>
                </a:solidFill>
              </a:rPr>
              <a:t>, </a:t>
            </a:r>
            <a:r>
              <a:rPr lang="en-US" sz="3400" dirty="0">
                <a:solidFill>
                  <a:srgbClr val="0663FF"/>
                </a:solidFill>
              </a:rPr>
              <a:t>J. </a:t>
            </a:r>
            <a:r>
              <a:rPr lang="en-US" sz="3400" dirty="0" err="1">
                <a:solidFill>
                  <a:srgbClr val="0663FF"/>
                </a:solidFill>
              </a:rPr>
              <a:t>Mombarg</a:t>
            </a:r>
            <a:r>
              <a:rPr lang="en-US" sz="3400" dirty="0">
                <a:solidFill>
                  <a:srgbClr val="0663FF"/>
                </a:solidFill>
              </a:rPr>
              <a:t> (postdoc 2022-2024)</a:t>
            </a:r>
          </a:p>
          <a:p>
            <a:r>
              <a:rPr lang="en-US" sz="3400" dirty="0"/>
              <a:t>	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Master Interns: C.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Mabileau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(2023), B. Jourdin (2023), E.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Brossier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Sécher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(2024)</a:t>
            </a:r>
            <a:endParaRPr lang="en-US" sz="34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900" dirty="0"/>
              <a:t>LESIA (UMR8109, Paris-</a:t>
            </a:r>
            <a:r>
              <a:rPr lang="en-US" sz="5900" dirty="0" err="1"/>
              <a:t>Meudon</a:t>
            </a:r>
            <a:r>
              <a:rPr lang="en-US" sz="5900" dirty="0"/>
              <a:t>)</a:t>
            </a:r>
          </a:p>
          <a:p>
            <a:r>
              <a:rPr lang="en-US" dirty="0"/>
              <a:t>	</a:t>
            </a:r>
            <a:r>
              <a:rPr lang="en-US" sz="3400" dirty="0">
                <a:solidFill>
                  <a:srgbClr val="FF0000"/>
                </a:solidFill>
              </a:rPr>
              <a:t>D. Reese, </a:t>
            </a:r>
            <a:r>
              <a:rPr lang="en-US" sz="3400" dirty="0">
                <a:solidFill>
                  <a:srgbClr val="0663FF"/>
                </a:solidFill>
              </a:rPr>
              <a:t>L. Manchon (postdoc 2023 – 2025)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Master Interns: Rupam J. (2024)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MASSIF project presentation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99C6F81-E70D-193D-B145-7DD51D725BB9}"/>
              </a:ext>
            </a:extLst>
          </p:cNvPr>
          <p:cNvGrpSpPr/>
          <p:nvPr/>
        </p:nvGrpSpPr>
        <p:grpSpPr>
          <a:xfrm rot="21414449">
            <a:off x="9402179" y="4122821"/>
            <a:ext cx="954057" cy="1261901"/>
            <a:chOff x="464910" y="4070965"/>
            <a:chExt cx="954057" cy="1261901"/>
          </a:xfrm>
        </p:grpSpPr>
        <p:pic>
          <p:nvPicPr>
            <p:cNvPr id="5" name="Image 4" descr="Une image contenant personne, homme, extérieur, souriant&#10;&#10;Description générée automatiquement">
              <a:extLst>
                <a:ext uri="{FF2B5EF4-FFF2-40B4-BE49-F238E27FC236}">
                  <a16:creationId xmlns:a16="http://schemas.microsoft.com/office/drawing/2014/main" id="{0CFC3158-3C13-9A9A-6F93-309CF024C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365">
              <a:off x="464910" y="4070965"/>
              <a:ext cx="952695" cy="12618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D3ABD77-E5B2-1BD8-7C35-477CA4830CDF}"/>
                </a:ext>
              </a:extLst>
            </p:cNvPr>
            <p:cNvSpPr txBox="1"/>
            <p:nvPr/>
          </p:nvSpPr>
          <p:spPr>
            <a:xfrm rot="9365">
              <a:off x="506538" y="5071256"/>
              <a:ext cx="9124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M. Rieutord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64D23E3-AC41-2712-D2C8-2B1F97938617}"/>
              </a:ext>
            </a:extLst>
          </p:cNvPr>
          <p:cNvGrpSpPr/>
          <p:nvPr/>
        </p:nvGrpSpPr>
        <p:grpSpPr>
          <a:xfrm rot="238242">
            <a:off x="6999191" y="5270583"/>
            <a:ext cx="945104" cy="1261691"/>
            <a:chOff x="152360" y="2460855"/>
            <a:chExt cx="945104" cy="1261691"/>
          </a:xfrm>
        </p:grpSpPr>
        <p:pic>
          <p:nvPicPr>
            <p:cNvPr id="8" name="Picture 2" descr="Soutenance d'HDR de Daniel Reese le vendredi 18 mai 2018 - LESIA -  Observatoire de Paris">
              <a:hlinkClick r:id="rId4"/>
              <a:extLst>
                <a:ext uri="{FF2B5EF4-FFF2-40B4-BE49-F238E27FC236}">
                  <a16:creationId xmlns:a16="http://schemas.microsoft.com/office/drawing/2014/main" id="{37AA9DC8-5497-9D51-CD74-C80B58EF13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3" r="12307"/>
            <a:stretch/>
          </p:blipFill>
          <p:spPr bwMode="auto">
            <a:xfrm rot="9505">
              <a:off x="152360" y="2460855"/>
              <a:ext cx="945104" cy="12616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FB82D84-39B2-2B68-FF47-1FDF030E56C8}"/>
                </a:ext>
              </a:extLst>
            </p:cNvPr>
            <p:cNvSpPr txBox="1"/>
            <p:nvPr/>
          </p:nvSpPr>
          <p:spPr>
            <a:xfrm>
              <a:off x="238427" y="3431497"/>
              <a:ext cx="7729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D. Reese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8025965-40BD-3467-6C85-D579DCC2DB6F}"/>
              </a:ext>
            </a:extLst>
          </p:cNvPr>
          <p:cNvGrpSpPr/>
          <p:nvPr/>
        </p:nvGrpSpPr>
        <p:grpSpPr>
          <a:xfrm rot="156610">
            <a:off x="9829235" y="1758777"/>
            <a:ext cx="1063112" cy="1303496"/>
            <a:chOff x="2336047" y="4159813"/>
            <a:chExt cx="1063112" cy="1303496"/>
          </a:xfrm>
        </p:grpSpPr>
        <p:pic>
          <p:nvPicPr>
            <p:cNvPr id="11" name="Image 10" descr="Une image contenant personne, homme, debout, bâtiment&#10;&#10;Description générée automatiquement">
              <a:extLst>
                <a:ext uri="{FF2B5EF4-FFF2-40B4-BE49-F238E27FC236}">
                  <a16:creationId xmlns:a16="http://schemas.microsoft.com/office/drawing/2014/main" id="{4DE9B4E7-6E98-59CD-81C0-AE74F2484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652" t="28840" r="35342" b="27958"/>
            <a:stretch/>
          </p:blipFill>
          <p:spPr>
            <a:xfrm>
              <a:off x="2387128" y="4159813"/>
              <a:ext cx="960951" cy="12830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B1DE3F6-455D-3F22-E820-64E2337C4E21}"/>
                </a:ext>
              </a:extLst>
            </p:cNvPr>
            <p:cNvSpPr txBox="1"/>
            <p:nvPr/>
          </p:nvSpPr>
          <p:spPr>
            <a:xfrm>
              <a:off x="2336047" y="5032422"/>
              <a:ext cx="10631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A. </a:t>
              </a:r>
              <a:r>
                <a:rPr lang="fr-FR" sz="11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Domiciano</a:t>
              </a:r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Souza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544190E-C435-7D4E-BF59-7A3F2AEF3212}"/>
              </a:ext>
            </a:extLst>
          </p:cNvPr>
          <p:cNvGrpSpPr/>
          <p:nvPr/>
        </p:nvGrpSpPr>
        <p:grpSpPr>
          <a:xfrm rot="274985">
            <a:off x="8747681" y="1922254"/>
            <a:ext cx="945104" cy="1251793"/>
            <a:chOff x="5346006" y="4133861"/>
            <a:chExt cx="945104" cy="1251793"/>
          </a:xfrm>
        </p:grpSpPr>
        <p:pic>
          <p:nvPicPr>
            <p:cNvPr id="14" name="Image 13" descr="Une image contenant personne, terrain, extérieur, homme&#10;&#10;Description générée automatiquement">
              <a:extLst>
                <a:ext uri="{FF2B5EF4-FFF2-40B4-BE49-F238E27FC236}">
                  <a16:creationId xmlns:a16="http://schemas.microsoft.com/office/drawing/2014/main" id="{794EC46C-0B3A-BE81-440F-8AE62E0CA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407" t="-1560" r="30418" b="17172"/>
            <a:stretch/>
          </p:blipFill>
          <p:spPr>
            <a:xfrm rot="11426">
              <a:off x="5346006" y="4133861"/>
              <a:ext cx="945104" cy="1251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CEDE890-2442-7CD4-1EB5-F0B7A6FF8C83}"/>
                </a:ext>
              </a:extLst>
            </p:cNvPr>
            <p:cNvSpPr txBox="1"/>
            <p:nvPr/>
          </p:nvSpPr>
          <p:spPr>
            <a:xfrm>
              <a:off x="5449097" y="5085485"/>
              <a:ext cx="7649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F. Millour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8F85FF1-60FA-FC8B-0254-AA69EB333E07}"/>
              </a:ext>
            </a:extLst>
          </p:cNvPr>
          <p:cNvGrpSpPr/>
          <p:nvPr/>
        </p:nvGrpSpPr>
        <p:grpSpPr>
          <a:xfrm rot="21078917">
            <a:off x="7243096" y="1773059"/>
            <a:ext cx="945104" cy="1274934"/>
            <a:chOff x="3873546" y="4133740"/>
            <a:chExt cx="945104" cy="1274934"/>
          </a:xfrm>
        </p:grpSpPr>
        <p:pic>
          <p:nvPicPr>
            <p:cNvPr id="17" name="Picture 6" descr="Anthony Meilland - AgoraVox le média citoyen">
              <a:hlinkClick r:id="rId8"/>
              <a:extLst>
                <a:ext uri="{FF2B5EF4-FFF2-40B4-BE49-F238E27FC236}">
                  <a16:creationId xmlns:a16="http://schemas.microsoft.com/office/drawing/2014/main" id="{7B767838-2E7A-1BEB-0CC2-A8D2272CE4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8" r="14393"/>
            <a:stretch/>
          </p:blipFill>
          <p:spPr bwMode="auto">
            <a:xfrm rot="11144">
              <a:off x="3873546" y="4133740"/>
              <a:ext cx="945104" cy="12749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CF37690-CC65-15F3-66DA-8D915269509F}"/>
                </a:ext>
              </a:extLst>
            </p:cNvPr>
            <p:cNvSpPr txBox="1"/>
            <p:nvPr/>
          </p:nvSpPr>
          <p:spPr>
            <a:xfrm rot="21568325">
              <a:off x="3923559" y="5094503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A. Meilland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D2A42CC-9193-AB6D-618E-BE4F9DAA53CF}"/>
              </a:ext>
            </a:extLst>
          </p:cNvPr>
          <p:cNvGrpSpPr/>
          <p:nvPr/>
        </p:nvGrpSpPr>
        <p:grpSpPr>
          <a:xfrm rot="384308">
            <a:off x="10972529" y="781226"/>
            <a:ext cx="927960" cy="1193242"/>
            <a:chOff x="9977978" y="3368711"/>
            <a:chExt cx="927960" cy="1193242"/>
          </a:xfrm>
        </p:grpSpPr>
        <p:pic>
          <p:nvPicPr>
            <p:cNvPr id="20" name="Image 19" descr="Une image contenant personne, Visage humain, arbre, homme&#10;&#10;Le contenu généré par l’IA peut être incorrect.">
              <a:extLst>
                <a:ext uri="{FF2B5EF4-FFF2-40B4-BE49-F238E27FC236}">
                  <a16:creationId xmlns:a16="http://schemas.microsoft.com/office/drawing/2014/main" id="{8DEE583E-DABE-1C4B-82FB-E3F3DF9D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3122" r="14480"/>
            <a:stretch>
              <a:fillRect/>
            </a:stretch>
          </p:blipFill>
          <p:spPr>
            <a:xfrm>
              <a:off x="9988059" y="3368711"/>
              <a:ext cx="917879" cy="11932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7E638B0-596C-689E-6C3A-79DD5BD9B510}"/>
                </a:ext>
              </a:extLst>
            </p:cNvPr>
            <p:cNvSpPr txBox="1"/>
            <p:nvPr/>
          </p:nvSpPr>
          <p:spPr>
            <a:xfrm>
              <a:off x="9977978" y="4270052"/>
              <a:ext cx="9178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J. </a:t>
              </a:r>
              <a:r>
                <a:rPr lang="fr-FR" sz="11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Perdigon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54B1A67-1D2D-D901-7737-81D499D81994}"/>
              </a:ext>
            </a:extLst>
          </p:cNvPr>
          <p:cNvGrpSpPr/>
          <p:nvPr/>
        </p:nvGrpSpPr>
        <p:grpSpPr>
          <a:xfrm>
            <a:off x="10639530" y="4120087"/>
            <a:ext cx="995785" cy="1288192"/>
            <a:chOff x="10639530" y="4120087"/>
            <a:chExt cx="995785" cy="1288192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6C8CA838-C82C-6B16-A058-41DE71DD3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3923" r="15259"/>
            <a:stretch>
              <a:fillRect/>
            </a:stretch>
          </p:blipFill>
          <p:spPr>
            <a:xfrm>
              <a:off x="10681281" y="4120087"/>
              <a:ext cx="912284" cy="12881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4B716B9-486C-B667-C568-78B348EACD02}"/>
                </a:ext>
              </a:extLst>
            </p:cNvPr>
            <p:cNvSpPr txBox="1"/>
            <p:nvPr/>
          </p:nvSpPr>
          <p:spPr>
            <a:xfrm>
              <a:off x="10639530" y="5098061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J. </a:t>
              </a:r>
              <a:r>
                <a:rPr lang="fr-FR" sz="12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Mombarg</a:t>
              </a:r>
              <a:endPara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276E794-6470-251A-7E16-F9FABFF0E3B8}"/>
              </a:ext>
            </a:extLst>
          </p:cNvPr>
          <p:cNvGrpSpPr/>
          <p:nvPr/>
        </p:nvGrpSpPr>
        <p:grpSpPr>
          <a:xfrm>
            <a:off x="10956906" y="1988466"/>
            <a:ext cx="922001" cy="1219775"/>
            <a:chOff x="10956906" y="1988466"/>
            <a:chExt cx="922001" cy="1219775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F57D977-E7A4-B946-D126-51DE7010A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25841" t="10276" r="25776" b="27778"/>
            <a:stretch>
              <a:fillRect/>
            </a:stretch>
          </p:blipFill>
          <p:spPr>
            <a:xfrm rot="21097758">
              <a:off x="10956906" y="1988466"/>
              <a:ext cx="903624" cy="12197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399E05F-3EC9-8C7C-AD67-A173CD1C8EE6}"/>
                </a:ext>
              </a:extLst>
            </p:cNvPr>
            <p:cNvSpPr txBox="1"/>
            <p:nvPr/>
          </p:nvSpPr>
          <p:spPr>
            <a:xfrm rot="21011546">
              <a:off x="11105938" y="2924790"/>
              <a:ext cx="7729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M. </a:t>
              </a:r>
              <a:r>
                <a:rPr lang="fr-FR" sz="11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Abello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7FBC3E-E189-A3F1-51EC-279523F4283D}"/>
              </a:ext>
            </a:extLst>
          </p:cNvPr>
          <p:cNvGrpSpPr/>
          <p:nvPr/>
        </p:nvGrpSpPr>
        <p:grpSpPr>
          <a:xfrm>
            <a:off x="8180869" y="5313542"/>
            <a:ext cx="924632" cy="1288192"/>
            <a:chOff x="8180869" y="5313542"/>
            <a:chExt cx="924632" cy="1288192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98F62C11-B4A7-B61A-6588-E86B6205A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2658" r="15564"/>
            <a:stretch>
              <a:fillRect/>
            </a:stretch>
          </p:blipFill>
          <p:spPr>
            <a:xfrm>
              <a:off x="8180869" y="5313542"/>
              <a:ext cx="924632" cy="12881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0DF9741A-EB1A-F46B-64A0-6F5A4AC94C62}"/>
                </a:ext>
              </a:extLst>
            </p:cNvPr>
            <p:cNvSpPr txBox="1"/>
            <p:nvPr/>
          </p:nvSpPr>
          <p:spPr>
            <a:xfrm>
              <a:off x="8185056" y="6328743"/>
              <a:ext cx="9204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L. Manchon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263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C3B6B-3587-169E-1CAC-CB55B30A8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3158C1-6F48-BBF6-CB92-8554AC3D9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Major results from WP4: </a:t>
            </a:r>
            <a:r>
              <a:rPr lang="en-US" dirty="0"/>
              <a:t>Interferometric Surveys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65AAE02-D00B-948E-D8C3-CFF161F71054}"/>
                  </a:ext>
                </a:extLst>
              </p:cNvPr>
              <p:cNvSpPr txBox="1"/>
              <p:nvPr/>
            </p:nvSpPr>
            <p:spPr>
              <a:xfrm>
                <a:off x="507999" y="1268159"/>
                <a:ext cx="10947122" cy="2320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latin typeface="NimbusSanL-Regu"/>
                  </a:rPr>
                  <a:t>Probe </a:t>
                </a:r>
                <a:r>
                  <a:rPr lang="fr-FR" dirty="0" err="1">
                    <a:latin typeface="NimbusSanL-Regu"/>
                  </a:rPr>
                  <a:t>circumstellar</a:t>
                </a:r>
                <a:r>
                  <a:rPr lang="fr-FR" dirty="0">
                    <a:latin typeface="NimbusSanL-Regu"/>
                  </a:rPr>
                  <a:t> </a:t>
                </a:r>
                <a:r>
                  <a:rPr lang="fr-FR" dirty="0" err="1">
                    <a:latin typeface="NimbusSanL-Regu"/>
                  </a:rPr>
                  <a:t>environment</a:t>
                </a:r>
                <a:r>
                  <a:rPr lang="fr-FR" dirty="0">
                    <a:latin typeface="NimbusSanL-Regu"/>
                  </a:rPr>
                  <a:t> and </a:t>
                </a:r>
                <a:r>
                  <a:rPr lang="fr-FR" dirty="0" err="1">
                    <a:latin typeface="NimbusSanL-Regu"/>
                  </a:rPr>
                  <a:t>photospheres</a:t>
                </a:r>
                <a:r>
                  <a:rPr lang="fr-FR" dirty="0">
                    <a:latin typeface="NimbusSanL-Regu"/>
                  </a:rPr>
                  <a:t> of 4-20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dirty="0">
                            <a:latin typeface="NimbusSanL-Regu"/>
                          </a:rPr>
                          <m:t>M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>
                    <a:latin typeface="NimbusSanL-Regu"/>
                  </a:rPr>
                  <a:t> stars with VLTI &amp; CHARA instruments focusing on:</a:t>
                </a:r>
              </a:p>
              <a:p>
                <a:r>
                  <a:rPr lang="en-US" b="1" dirty="0">
                    <a:latin typeface="NimbusSanL-Regu"/>
                  </a:rPr>
                  <a:t>1) VLTI/MATISSE </a:t>
                </a:r>
                <a:r>
                  <a:rPr lang="en-US" dirty="0">
                    <a:latin typeface="NimbusSanL-Regu"/>
                  </a:rPr>
                  <a:t>(mid-IR) </a:t>
                </a:r>
                <a:r>
                  <a:rPr lang="en-US" dirty="0">
                    <a:latin typeface="NimbusSanL-Regu"/>
                    <a:sym typeface="Wingdings" panose="05000000000000000000" pitchFamily="2" charset="2"/>
                  </a:rPr>
                  <a:t></a:t>
                </a:r>
                <a:r>
                  <a:rPr lang="en-US" dirty="0">
                    <a:latin typeface="NimbusSanL-Regu"/>
                  </a:rPr>
                  <a:t> gaseous/dusty circumstellar environment: </a:t>
                </a:r>
                <a:r>
                  <a:rPr lang="en-US" b="1" dirty="0">
                    <a:latin typeface="NimbusSanL-Regu"/>
                  </a:rPr>
                  <a:t>classical Be &amp; B[e] stars</a:t>
                </a:r>
                <a:endParaRPr lang="en-US" dirty="0">
                  <a:latin typeface="NimbusSanL-Regu"/>
                </a:endParaRPr>
              </a:p>
              <a:p>
                <a:endParaRPr lang="en-US" b="1" dirty="0">
                  <a:latin typeface="NimbusSanL-Regu"/>
                </a:endParaRPr>
              </a:p>
              <a:p>
                <a:r>
                  <a:rPr lang="en-US" dirty="0">
                    <a:latin typeface="NimbusSanL-Regu"/>
                  </a:rPr>
                  <a:t>MATISSE surveys 2020-2024 : </a:t>
                </a:r>
                <a:r>
                  <a:rPr lang="en-US" b="1" dirty="0">
                    <a:latin typeface="NimbusSanL-Regu"/>
                  </a:rPr>
                  <a:t>17 B[e] stars </a:t>
                </a:r>
                <a:r>
                  <a:rPr lang="en-US" dirty="0">
                    <a:latin typeface="NimbusSanL-Regu"/>
                  </a:rPr>
                  <a:t>&amp; </a:t>
                </a:r>
                <a:r>
                  <a:rPr lang="en-US" b="1" dirty="0">
                    <a:latin typeface="NimbusSanL-Regu"/>
                  </a:rPr>
                  <a:t>8 Be Stars</a:t>
                </a:r>
              </a:p>
              <a:p>
                <a:endParaRPr lang="en-US" dirty="0">
                  <a:latin typeface="NimbusSanL-Regu"/>
                </a:endParaRPr>
              </a:p>
              <a:p>
                <a:r>
                  <a:rPr lang="en-US" b="1" dirty="0">
                    <a:latin typeface="NimbusSanL-Regu"/>
                  </a:rPr>
                  <a:t>2) CHARA/SPICA </a:t>
                </a:r>
                <a:r>
                  <a:rPr lang="en-US" dirty="0">
                    <a:latin typeface="NimbusSanL-Regu"/>
                  </a:rPr>
                  <a:t>(visible) </a:t>
                </a:r>
                <a:r>
                  <a:rPr lang="en-US" dirty="0">
                    <a:latin typeface="NimbusSanL-Regu"/>
                    <a:sym typeface="Wingdings" panose="05000000000000000000" pitchFamily="2" charset="2"/>
                  </a:rPr>
                  <a:t> </a:t>
                </a:r>
                <a:r>
                  <a:rPr lang="en-US" b="1" dirty="0">
                    <a:latin typeface="NimbusSanL-Regu"/>
                  </a:rPr>
                  <a:t>stellar photosphere of fast rotators</a:t>
                </a:r>
                <a:r>
                  <a:rPr lang="en-US" dirty="0">
                    <a:latin typeface="NimbusSanL-Regu"/>
                  </a:rPr>
                  <a:t>, </a:t>
                </a:r>
                <a:r>
                  <a:rPr lang="en-US" b="1" dirty="0">
                    <a:latin typeface="NimbusSanL-Regu"/>
                  </a:rPr>
                  <a:t>classical Be stars, wind of hot stars</a:t>
                </a:r>
                <a:endParaRPr lang="en-US" baseline="0" dirty="0">
                  <a:latin typeface="NimbusSanL-Regu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NimbusSanL-Regu"/>
                  </a:rPr>
                  <a:t>SPICA first light on-sky in July 2023 (</a:t>
                </a:r>
                <a:r>
                  <a:rPr lang="en-US" dirty="0">
                    <a:solidFill>
                      <a:srgbClr val="FF0000"/>
                    </a:solidFill>
                    <a:latin typeface="NimbusSanL-Regu"/>
                  </a:rPr>
                  <a:t>1 year delay by COVID</a:t>
                </a:r>
                <a:r>
                  <a:rPr lang="en-US" dirty="0">
                    <a:latin typeface="NimbusSanL-Regu"/>
                  </a:rPr>
                  <a:t>)</a:t>
                </a:r>
              </a:p>
              <a:p>
                <a:endParaRPr lang="en-US" dirty="0">
                  <a:latin typeface="NimbusSanL-Regu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65AAE02-D00B-948E-D8C3-CFF161F71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99" y="1268159"/>
                <a:ext cx="10947122" cy="2320443"/>
              </a:xfrm>
              <a:prstGeom prst="rect">
                <a:avLst/>
              </a:prstGeom>
              <a:blipFill>
                <a:blip r:embed="rId2"/>
                <a:stretch>
                  <a:fillRect l="-445" t="-1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 descr="Une image contenant capture d’écran, Logiciel multimédia, Logiciel de graphisme, Montage&#10;&#10;Description générée automatiquement">
            <a:extLst>
              <a:ext uri="{FF2B5EF4-FFF2-40B4-BE49-F238E27FC236}">
                <a16:creationId xmlns:a16="http://schemas.microsoft.com/office/drawing/2014/main" id="{6EF30F55-C56F-3D59-1543-F5FF3723C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" b="4664"/>
          <a:stretch>
            <a:fillRect/>
          </a:stretch>
        </p:blipFill>
        <p:spPr>
          <a:xfrm>
            <a:off x="2387948" y="3370720"/>
            <a:ext cx="7026504" cy="29853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536C18B-91C3-313F-53DD-8AD3A4E93097}"/>
              </a:ext>
            </a:extLst>
          </p:cNvPr>
          <p:cNvSpPr txBox="1"/>
          <p:nvPr/>
        </p:nvSpPr>
        <p:spPr>
          <a:xfrm>
            <a:off x="2700968" y="4096715"/>
            <a:ext cx="183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SPICA (R-band)</a:t>
            </a:r>
            <a:endParaRPr lang="en-US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15581E2-C19A-FB6C-3085-6CBD6B8BC572}"/>
              </a:ext>
            </a:extLst>
          </p:cNvPr>
          <p:cNvSpPr txBox="1"/>
          <p:nvPr/>
        </p:nvSpPr>
        <p:spPr>
          <a:xfrm>
            <a:off x="4969767" y="4085324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MIRCX (H-band)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1FE2964-A4FA-E2BB-C4AC-B66425B62711}"/>
              </a:ext>
            </a:extLst>
          </p:cNvPr>
          <p:cNvSpPr txBox="1"/>
          <p:nvPr/>
        </p:nvSpPr>
        <p:spPr>
          <a:xfrm>
            <a:off x="7302621" y="4096715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MYSTIC (K-band)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B51C66-B3E6-B936-E23E-1786B4D8F5EA}"/>
              </a:ext>
            </a:extLst>
          </p:cNvPr>
          <p:cNvSpPr txBox="1"/>
          <p:nvPr/>
        </p:nvSpPr>
        <p:spPr>
          <a:xfrm>
            <a:off x="9503281" y="4269990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/>
              <a:t>Simultaneous</a:t>
            </a:r>
            <a:r>
              <a:rPr lang="fr-FR" sz="2000" dirty="0"/>
              <a:t> </a:t>
            </a:r>
          </a:p>
          <a:p>
            <a:pPr algn="ctr"/>
            <a:r>
              <a:rPr lang="fr-FR" sz="2000" dirty="0"/>
              <a:t>Observation </a:t>
            </a:r>
          </a:p>
          <a:p>
            <a:pPr algn="ctr"/>
            <a:r>
              <a:rPr lang="fr-FR" sz="2000" dirty="0" err="1"/>
              <a:t>From</a:t>
            </a:r>
            <a:r>
              <a:rPr lang="fr-FR" sz="2000" dirty="0"/>
              <a:t> 0.65 to 2.4 µm</a:t>
            </a:r>
            <a:endParaRPr lang="en-US" sz="2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210994-C239-F4B2-2D56-5E11E626D249}"/>
              </a:ext>
            </a:extLst>
          </p:cNvPr>
          <p:cNvSpPr txBox="1"/>
          <p:nvPr/>
        </p:nvSpPr>
        <p:spPr>
          <a:xfrm>
            <a:off x="1861509" y="6339497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Power-Spectrum on the 3 instruments showing 15 fringe-peaks (6 telescopes)</a:t>
            </a:r>
          </a:p>
        </p:txBody>
      </p:sp>
    </p:spTree>
    <p:extLst>
      <p:ext uri="{BB962C8B-B14F-4D97-AF65-F5344CB8AC3E}">
        <p14:creationId xmlns:p14="http://schemas.microsoft.com/office/powerpoint/2010/main" val="3004362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8C99D-A21B-240B-0298-A974B7C9C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C36E80-22B5-E496-C03A-469499BC5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Major results from WP4: </a:t>
            </a:r>
            <a:r>
              <a:rPr lang="en-US" dirty="0"/>
              <a:t>Interferometric Surveys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D368ECE-2974-5AEB-B624-593675B5567F}"/>
                  </a:ext>
                </a:extLst>
              </p:cNvPr>
              <p:cNvSpPr txBox="1"/>
              <p:nvPr/>
            </p:nvSpPr>
            <p:spPr>
              <a:xfrm>
                <a:off x="507999" y="1268159"/>
                <a:ext cx="10947122" cy="2597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latin typeface="NimbusSanL-Regu"/>
                  </a:rPr>
                  <a:t>Probe </a:t>
                </a:r>
                <a:r>
                  <a:rPr lang="fr-FR" dirty="0" err="1">
                    <a:latin typeface="NimbusSanL-Regu"/>
                  </a:rPr>
                  <a:t>circumstellar</a:t>
                </a:r>
                <a:r>
                  <a:rPr lang="fr-FR" dirty="0">
                    <a:latin typeface="NimbusSanL-Regu"/>
                  </a:rPr>
                  <a:t> </a:t>
                </a:r>
                <a:r>
                  <a:rPr lang="fr-FR" dirty="0" err="1">
                    <a:latin typeface="NimbusSanL-Regu"/>
                  </a:rPr>
                  <a:t>environment</a:t>
                </a:r>
                <a:r>
                  <a:rPr lang="fr-FR" dirty="0">
                    <a:latin typeface="NimbusSanL-Regu"/>
                  </a:rPr>
                  <a:t> and </a:t>
                </a:r>
                <a:r>
                  <a:rPr lang="fr-FR" dirty="0" err="1">
                    <a:latin typeface="NimbusSanL-Regu"/>
                  </a:rPr>
                  <a:t>photospheres</a:t>
                </a:r>
                <a:r>
                  <a:rPr lang="fr-FR" dirty="0">
                    <a:latin typeface="NimbusSanL-Regu"/>
                  </a:rPr>
                  <a:t> of 4-20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dirty="0">
                            <a:latin typeface="NimbusSanL-Regu"/>
                          </a:rPr>
                          <m:t>M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>
                    <a:latin typeface="NimbusSanL-Regu"/>
                  </a:rPr>
                  <a:t> stars with VLTI &amp; CHARA instruments focusing on:</a:t>
                </a:r>
              </a:p>
              <a:p>
                <a:r>
                  <a:rPr lang="en-US" b="1" dirty="0">
                    <a:latin typeface="NimbusSanL-Regu"/>
                  </a:rPr>
                  <a:t>1) VLTI/MATISSE </a:t>
                </a:r>
                <a:r>
                  <a:rPr lang="en-US" dirty="0">
                    <a:latin typeface="NimbusSanL-Regu"/>
                  </a:rPr>
                  <a:t>(mid-IR) </a:t>
                </a:r>
                <a:r>
                  <a:rPr lang="en-US" dirty="0">
                    <a:latin typeface="NimbusSanL-Regu"/>
                    <a:sym typeface="Wingdings" panose="05000000000000000000" pitchFamily="2" charset="2"/>
                  </a:rPr>
                  <a:t></a:t>
                </a:r>
                <a:r>
                  <a:rPr lang="en-US" dirty="0">
                    <a:latin typeface="NimbusSanL-Regu"/>
                  </a:rPr>
                  <a:t> gaseous/dusty circumstellar environment: </a:t>
                </a:r>
                <a:r>
                  <a:rPr lang="en-US" b="1" dirty="0">
                    <a:latin typeface="NimbusSanL-Regu"/>
                  </a:rPr>
                  <a:t>classical Be &amp; B[e] stars</a:t>
                </a:r>
                <a:endParaRPr lang="en-US" dirty="0">
                  <a:latin typeface="NimbusSanL-Regu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>
                  <a:latin typeface="NimbusSanL-Regu"/>
                </a:endParaRPr>
              </a:p>
              <a:p>
                <a:r>
                  <a:rPr lang="en-US" dirty="0">
                    <a:latin typeface="NimbusSanL-Regu"/>
                  </a:rPr>
                  <a:t>MATISSE surveys 2020-2024 : </a:t>
                </a:r>
                <a:r>
                  <a:rPr lang="en-US" b="1" dirty="0">
                    <a:latin typeface="NimbusSanL-Regu"/>
                  </a:rPr>
                  <a:t>17 B[e] stars </a:t>
                </a:r>
                <a:r>
                  <a:rPr lang="en-US" dirty="0">
                    <a:latin typeface="NimbusSanL-Regu"/>
                  </a:rPr>
                  <a:t>&amp; </a:t>
                </a:r>
                <a:r>
                  <a:rPr lang="en-US" b="1" dirty="0">
                    <a:latin typeface="NimbusSanL-Regu"/>
                  </a:rPr>
                  <a:t>8 Be Stars</a:t>
                </a:r>
              </a:p>
              <a:p>
                <a:endParaRPr lang="en-US" dirty="0">
                  <a:latin typeface="NimbusSanL-Regu"/>
                </a:endParaRPr>
              </a:p>
              <a:p>
                <a:r>
                  <a:rPr lang="en-US" b="1" dirty="0">
                    <a:latin typeface="NimbusSanL-Regu"/>
                  </a:rPr>
                  <a:t>2) CHARA/SPICA </a:t>
                </a:r>
                <a:r>
                  <a:rPr lang="en-US" dirty="0">
                    <a:latin typeface="NimbusSanL-Regu"/>
                  </a:rPr>
                  <a:t>(visible) </a:t>
                </a:r>
                <a:r>
                  <a:rPr lang="en-US" dirty="0">
                    <a:latin typeface="NimbusSanL-Regu"/>
                    <a:sym typeface="Wingdings" panose="05000000000000000000" pitchFamily="2" charset="2"/>
                  </a:rPr>
                  <a:t> </a:t>
                </a:r>
                <a:r>
                  <a:rPr lang="en-US" b="1" dirty="0">
                    <a:latin typeface="NimbusSanL-Regu"/>
                  </a:rPr>
                  <a:t>stellar photosphere of fast rotators</a:t>
                </a:r>
                <a:r>
                  <a:rPr lang="en-US" dirty="0">
                    <a:latin typeface="NimbusSanL-Regu"/>
                  </a:rPr>
                  <a:t>, </a:t>
                </a:r>
                <a:r>
                  <a:rPr lang="en-US" b="1" dirty="0">
                    <a:latin typeface="NimbusSanL-Regu"/>
                  </a:rPr>
                  <a:t>classical Be stars, wind of hot stars</a:t>
                </a:r>
                <a:endParaRPr lang="en-US" dirty="0">
                  <a:latin typeface="NimbusSanL-Regu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NimbusSanL-Regu"/>
                  </a:rPr>
                  <a:t>SPICA first light on-sky in July 2023 (1 year delay by COVID)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NimbusSanL-Regu"/>
                  </a:rPr>
                  <a:t>Detection of CHARA infrastructure issues: AO, visible-IR </a:t>
                </a:r>
                <a:r>
                  <a:rPr lang="en-US" dirty="0" err="1">
                    <a:latin typeface="NimbusSanL-Regu"/>
                  </a:rPr>
                  <a:t>alignement</a:t>
                </a:r>
                <a:r>
                  <a:rPr lang="en-US" dirty="0">
                    <a:latin typeface="NimbusSanL-Regu"/>
                  </a:rPr>
                  <a:t>, Delay-lines jumps</a:t>
                </a:r>
              </a:p>
              <a:p>
                <a:endParaRPr lang="en-US" dirty="0">
                  <a:latin typeface="NimbusSanL-Regu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D368ECE-2974-5AEB-B624-593675B55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99" y="1268159"/>
                <a:ext cx="10947122" cy="2597442"/>
              </a:xfrm>
              <a:prstGeom prst="rect">
                <a:avLst/>
              </a:prstGeom>
              <a:blipFill>
                <a:blip r:embed="rId2"/>
                <a:stretch>
                  <a:fillRect l="-445" t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6DB68715-8979-394E-9090-E44058BAFEBF}"/>
              </a:ext>
            </a:extLst>
          </p:cNvPr>
          <p:cNvSpPr txBox="1"/>
          <p:nvPr/>
        </p:nvSpPr>
        <p:spPr>
          <a:xfrm>
            <a:off x="507999" y="3515808"/>
            <a:ext cx="8870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NimbusSanL-Regu"/>
              </a:rPr>
              <a:t>→</a:t>
            </a:r>
            <a:r>
              <a:rPr lang="en-US" dirty="0">
                <a:latin typeface="NimbusSanL-Regu"/>
              </a:rPr>
              <a:t> </a:t>
            </a:r>
            <a:r>
              <a:rPr lang="en-US" dirty="0">
                <a:solidFill>
                  <a:srgbClr val="FF0000"/>
                </a:solidFill>
                <a:latin typeface="NimbusSanL-Regu"/>
              </a:rPr>
              <a:t>SPICA data quality still far from optimal for science observation in 2025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AEF2480-FAC2-D469-278C-0CCD74B6B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018" y="3975259"/>
            <a:ext cx="4723699" cy="288274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FD7D577-4881-35F3-326C-97CC3776ACE6}"/>
              </a:ext>
            </a:extLst>
          </p:cNvPr>
          <p:cNvSpPr txBox="1"/>
          <p:nvPr/>
        </p:nvSpPr>
        <p:spPr>
          <a:xfrm>
            <a:off x="7214717" y="4943510"/>
            <a:ext cx="357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Jumps </a:t>
            </a:r>
            <a:r>
              <a:rPr lang="fr-FR" dirty="0" err="1"/>
              <a:t>detected</a:t>
            </a:r>
            <a:r>
              <a:rPr lang="fr-FR" dirty="0"/>
              <a:t> in the </a:t>
            </a:r>
            <a:r>
              <a:rPr lang="fr-FR" dirty="0" err="1"/>
              <a:t>metrology</a:t>
            </a:r>
            <a:r>
              <a:rPr lang="fr-FR" dirty="0"/>
              <a:t> </a:t>
            </a:r>
          </a:p>
          <a:p>
            <a:r>
              <a:rPr lang="fr-FR" dirty="0"/>
              <a:t>of CHARA </a:t>
            </a:r>
            <a:r>
              <a:rPr lang="fr-FR" dirty="0" err="1"/>
              <a:t>delay</a:t>
            </a:r>
            <a:r>
              <a:rPr lang="fr-FR" dirty="0"/>
              <a:t> </a:t>
            </a:r>
            <a:r>
              <a:rPr lang="fr-FR" dirty="0" err="1"/>
              <a:t>lines</a:t>
            </a:r>
            <a:r>
              <a:rPr lang="fr-FR" dirty="0"/>
              <a:t> (2024)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314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2ACE3-7AB5-3379-B661-9AB66D89A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9A232B-A0AE-C9B5-6314-050E8ED77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Major results from WP4: </a:t>
            </a:r>
            <a:r>
              <a:rPr lang="en-US" dirty="0"/>
              <a:t>Interferometric Surveys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BDD0C65-986D-8349-6563-8022FC33F10D}"/>
                  </a:ext>
                </a:extLst>
              </p:cNvPr>
              <p:cNvSpPr txBox="1"/>
              <p:nvPr/>
            </p:nvSpPr>
            <p:spPr>
              <a:xfrm>
                <a:off x="507999" y="1268159"/>
                <a:ext cx="10947122" cy="3151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latin typeface="NimbusSanL-Regu"/>
                  </a:rPr>
                  <a:t>Probe </a:t>
                </a:r>
                <a:r>
                  <a:rPr lang="fr-FR" dirty="0" err="1">
                    <a:latin typeface="NimbusSanL-Regu"/>
                  </a:rPr>
                  <a:t>circumstellar</a:t>
                </a:r>
                <a:r>
                  <a:rPr lang="fr-FR" dirty="0">
                    <a:latin typeface="NimbusSanL-Regu"/>
                  </a:rPr>
                  <a:t> </a:t>
                </a:r>
                <a:r>
                  <a:rPr lang="fr-FR" dirty="0" err="1">
                    <a:latin typeface="NimbusSanL-Regu"/>
                  </a:rPr>
                  <a:t>environment</a:t>
                </a:r>
                <a:r>
                  <a:rPr lang="fr-FR" dirty="0">
                    <a:latin typeface="NimbusSanL-Regu"/>
                  </a:rPr>
                  <a:t> and </a:t>
                </a:r>
                <a:r>
                  <a:rPr lang="fr-FR" dirty="0" err="1">
                    <a:latin typeface="NimbusSanL-Regu"/>
                  </a:rPr>
                  <a:t>photospheres</a:t>
                </a:r>
                <a:r>
                  <a:rPr lang="fr-FR" dirty="0">
                    <a:latin typeface="NimbusSanL-Regu"/>
                  </a:rPr>
                  <a:t> of 4-20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dirty="0">
                            <a:latin typeface="NimbusSanL-Regu"/>
                          </a:rPr>
                          <m:t>M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>
                    <a:latin typeface="NimbusSanL-Regu"/>
                  </a:rPr>
                  <a:t> stars with VLTI &amp; CHARA instruments focusing on:</a:t>
                </a:r>
              </a:p>
              <a:p>
                <a:r>
                  <a:rPr lang="en-US" b="1" dirty="0">
                    <a:latin typeface="NimbusSanL-Regu"/>
                  </a:rPr>
                  <a:t>1) VLTI/MATISSE </a:t>
                </a:r>
                <a:r>
                  <a:rPr lang="en-US" dirty="0">
                    <a:latin typeface="NimbusSanL-Regu"/>
                  </a:rPr>
                  <a:t>(mid-IR) </a:t>
                </a:r>
                <a:r>
                  <a:rPr lang="en-US" dirty="0">
                    <a:latin typeface="NimbusSanL-Regu"/>
                    <a:sym typeface="Wingdings" panose="05000000000000000000" pitchFamily="2" charset="2"/>
                  </a:rPr>
                  <a:t></a:t>
                </a:r>
                <a:r>
                  <a:rPr lang="en-US" dirty="0">
                    <a:latin typeface="NimbusSanL-Regu"/>
                  </a:rPr>
                  <a:t> gaseous/dusty circumstellar environment: </a:t>
                </a:r>
                <a:r>
                  <a:rPr lang="en-US" b="1" dirty="0">
                    <a:latin typeface="NimbusSanL-Regu"/>
                  </a:rPr>
                  <a:t>classical Be &amp; B[e] stars</a:t>
                </a:r>
                <a:endParaRPr lang="en-US" dirty="0">
                  <a:latin typeface="NimbusSanL-Regu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>
                  <a:latin typeface="NimbusSanL-Regu"/>
                </a:endParaRPr>
              </a:p>
              <a:p>
                <a:r>
                  <a:rPr lang="en-US" dirty="0">
                    <a:latin typeface="NimbusSanL-Regu"/>
                  </a:rPr>
                  <a:t>MATISSE surveys 2020-2024 : </a:t>
                </a:r>
                <a:r>
                  <a:rPr lang="en-US" b="1" dirty="0">
                    <a:latin typeface="NimbusSanL-Regu"/>
                  </a:rPr>
                  <a:t>17 B[e] stars </a:t>
                </a:r>
                <a:r>
                  <a:rPr lang="en-US" dirty="0">
                    <a:latin typeface="NimbusSanL-Regu"/>
                  </a:rPr>
                  <a:t>&amp; </a:t>
                </a:r>
                <a:r>
                  <a:rPr lang="en-US" b="1" dirty="0">
                    <a:latin typeface="NimbusSanL-Regu"/>
                  </a:rPr>
                  <a:t>8 Be Stars</a:t>
                </a:r>
              </a:p>
              <a:p>
                <a:endParaRPr lang="en-US" dirty="0">
                  <a:latin typeface="NimbusSanL-Regu"/>
                </a:endParaRPr>
              </a:p>
              <a:p>
                <a:r>
                  <a:rPr lang="en-US" b="1" dirty="0">
                    <a:latin typeface="NimbusSanL-Regu"/>
                  </a:rPr>
                  <a:t>2) CHARA/SPICA </a:t>
                </a:r>
                <a:r>
                  <a:rPr lang="en-US" dirty="0">
                    <a:latin typeface="NimbusSanL-Regu"/>
                  </a:rPr>
                  <a:t>(visible) </a:t>
                </a:r>
                <a:r>
                  <a:rPr lang="en-US" dirty="0">
                    <a:latin typeface="NimbusSanL-Regu"/>
                    <a:sym typeface="Wingdings" panose="05000000000000000000" pitchFamily="2" charset="2"/>
                  </a:rPr>
                  <a:t> </a:t>
                </a:r>
                <a:r>
                  <a:rPr lang="en-US" b="1" dirty="0">
                    <a:latin typeface="NimbusSanL-Regu"/>
                  </a:rPr>
                  <a:t>stellar photosphere of fast rotators</a:t>
                </a:r>
                <a:r>
                  <a:rPr lang="en-US" dirty="0">
                    <a:latin typeface="NimbusSanL-Regu"/>
                  </a:rPr>
                  <a:t>, </a:t>
                </a:r>
                <a:r>
                  <a:rPr lang="en-US" b="1" dirty="0">
                    <a:latin typeface="NimbusSanL-Regu"/>
                  </a:rPr>
                  <a:t>classical Be stars, wind of hot stars</a:t>
                </a:r>
                <a:endParaRPr lang="en-US" dirty="0">
                  <a:latin typeface="NimbusSanL-Regu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NimbusSanL-Regu"/>
                  </a:rPr>
                  <a:t>SPICA first light on-sky in July 2023 (1 year delay by COVID)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NimbusSanL-Regu"/>
                  </a:rPr>
                  <a:t>Detection of CHARA infrastructure issues: AO, visible-IR </a:t>
                </a:r>
                <a:r>
                  <a:rPr lang="en-US" dirty="0" err="1">
                    <a:latin typeface="NimbusSanL-Regu"/>
                  </a:rPr>
                  <a:t>alignement</a:t>
                </a:r>
                <a:r>
                  <a:rPr lang="en-US" dirty="0">
                    <a:latin typeface="NimbusSanL-Regu"/>
                  </a:rPr>
                  <a:t>, Delay-lines jumps</a:t>
                </a:r>
              </a:p>
              <a:p>
                <a:r>
                  <a:rPr lang="en-US" dirty="0">
                    <a:latin typeface="NimbusSanL-Regu"/>
                  </a:rPr>
                  <a:t>→ </a:t>
                </a:r>
                <a:r>
                  <a:rPr lang="en-US" dirty="0">
                    <a:solidFill>
                      <a:srgbClr val="FF0000"/>
                    </a:solidFill>
                    <a:latin typeface="NimbusSanL-Regu"/>
                  </a:rPr>
                  <a:t>Strategy of survey changed </a:t>
                </a:r>
                <a:r>
                  <a:rPr lang="en-US" dirty="0">
                    <a:latin typeface="NimbusSanL-Regu"/>
                  </a:rPr>
                  <a:t>with observations </a:t>
                </a:r>
                <a:r>
                  <a:rPr lang="en-US" dirty="0">
                    <a:solidFill>
                      <a:srgbClr val="FF0000"/>
                    </a:solidFill>
                    <a:latin typeface="NimbusSanL-Regu"/>
                  </a:rPr>
                  <a:t>focusing on H-and-K-bands </a:t>
                </a:r>
              </a:p>
              <a:p>
                <a:endParaRPr lang="en-US" dirty="0">
                  <a:latin typeface="NimbusSanL-Regu"/>
                </a:endParaRPr>
              </a:p>
              <a:p>
                <a:r>
                  <a:rPr lang="en-US" dirty="0">
                    <a:latin typeface="NimbusSanL-Regu"/>
                  </a:rPr>
                  <a:t>First data on </a:t>
                </a:r>
                <a:r>
                  <a:rPr lang="en-US" b="1" dirty="0">
                    <a:latin typeface="NimbusSanL-Regu"/>
                  </a:rPr>
                  <a:t>Fast-rotators</a:t>
                </a:r>
                <a:r>
                  <a:rPr lang="en-US" dirty="0">
                    <a:latin typeface="NimbusSanL-Regu"/>
                  </a:rPr>
                  <a:t> acquired in 2024-2025 (18 objects, 5 well resolved)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BDD0C65-986D-8349-6563-8022FC33F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99" y="1268159"/>
                <a:ext cx="10947122" cy="3151440"/>
              </a:xfrm>
              <a:prstGeom prst="rect">
                <a:avLst/>
              </a:prstGeom>
              <a:blipFill>
                <a:blip r:embed="rId3"/>
                <a:stretch>
                  <a:fillRect l="-445" t="-774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 descr="Une image contenant texte, capture d’écran, Tracé, ligne&#10;&#10;Le contenu généré par l’IA peut être incorrect.">
            <a:extLst>
              <a:ext uri="{FF2B5EF4-FFF2-40B4-BE49-F238E27FC236}">
                <a16:creationId xmlns:a16="http://schemas.microsoft.com/office/drawing/2014/main" id="{DF1E2B8C-58F8-4B13-62BD-0CEC54FAF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824" y="4802507"/>
            <a:ext cx="2551168" cy="1913376"/>
          </a:xfrm>
          <a:prstGeom prst="rect">
            <a:avLst/>
          </a:prstGeom>
        </p:spPr>
      </p:pic>
      <p:pic>
        <p:nvPicPr>
          <p:cNvPr id="14" name="Image 13" descr="Une image contenant texte, capture d’écran, cercle, diagramme&#10;&#10;Le contenu généré par l’IA peut être incorrect.">
            <a:extLst>
              <a:ext uri="{FF2B5EF4-FFF2-40B4-BE49-F238E27FC236}">
                <a16:creationId xmlns:a16="http://schemas.microsoft.com/office/drawing/2014/main" id="{8ADED65A-A16C-523C-6174-EA24AB268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794" y="5124401"/>
            <a:ext cx="1695749" cy="1211250"/>
          </a:xfrm>
          <a:prstGeom prst="rect">
            <a:avLst/>
          </a:prstGeom>
        </p:spPr>
      </p:pic>
      <p:pic>
        <p:nvPicPr>
          <p:cNvPr id="16" name="Image 15" descr="Une image contenant texte, capture d’écran, Tracé, diagramme&#10;&#10;Le contenu généré par l’IA peut être incorrect.">
            <a:extLst>
              <a:ext uri="{FF2B5EF4-FFF2-40B4-BE49-F238E27FC236}">
                <a16:creationId xmlns:a16="http://schemas.microsoft.com/office/drawing/2014/main" id="{073B4FCC-FD5E-53DF-65B4-0B909FCD8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9400" y="4696598"/>
            <a:ext cx="2551168" cy="1913376"/>
          </a:xfrm>
          <a:prstGeom prst="rect">
            <a:avLst/>
          </a:prstGeom>
        </p:spPr>
      </p:pic>
      <p:pic>
        <p:nvPicPr>
          <p:cNvPr id="18" name="Image 17" descr="Une image contenant texte, Tracé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BE5958A3-55DF-69B9-C0CD-22A3D2D7F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4943" y="3157197"/>
            <a:ext cx="4237057" cy="3177793"/>
          </a:xfrm>
          <a:prstGeom prst="rect">
            <a:avLst/>
          </a:prstGeom>
        </p:spPr>
      </p:pic>
      <p:pic>
        <p:nvPicPr>
          <p:cNvPr id="6" name="Image 5" descr="Une image contenant texte, capture d’écran, Caractère coloré, cercle&#10;&#10;Le contenu généré par l’IA peut être incorrect.">
            <a:extLst>
              <a:ext uri="{FF2B5EF4-FFF2-40B4-BE49-F238E27FC236}">
                <a16:creationId xmlns:a16="http://schemas.microsoft.com/office/drawing/2014/main" id="{AFADB9AB-3BED-A385-0058-5BCA9BEC22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871" y="4982473"/>
            <a:ext cx="2168209" cy="1548721"/>
          </a:xfrm>
          <a:prstGeom prst="rect">
            <a:avLst/>
          </a:prstGeom>
        </p:spPr>
      </p:pic>
      <p:pic>
        <p:nvPicPr>
          <p:cNvPr id="20" name="Image 19" descr="Une image contenant texte, capture d’écran, diagramm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D776BA31-A051-33FF-004B-55B02057D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8460" y="3635729"/>
            <a:ext cx="2084140" cy="148867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5B7FFC85-7A55-5716-E3F8-3D851BCC0533}"/>
              </a:ext>
            </a:extLst>
          </p:cNvPr>
          <p:cNvSpPr txBox="1"/>
          <p:nvPr/>
        </p:nvSpPr>
        <p:spPr>
          <a:xfrm>
            <a:off x="7954943" y="6150324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Companions</a:t>
            </a:r>
            <a:r>
              <a:rPr lang="fr-FR" dirty="0"/>
              <a:t> </a:t>
            </a:r>
            <a:r>
              <a:rPr lang="fr-FR" dirty="0" err="1"/>
              <a:t>detected</a:t>
            </a:r>
            <a:r>
              <a:rPr lang="fr-FR" dirty="0"/>
              <a:t> on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objects</a:t>
            </a:r>
            <a:r>
              <a:rPr lang="fr-FR" dirty="0"/>
              <a:t>!</a:t>
            </a:r>
            <a:endParaRPr lang="en-US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6AB8BED-0249-7B0A-DD7B-092D01AD8477}"/>
              </a:ext>
            </a:extLst>
          </p:cNvPr>
          <p:cNvSpPr txBox="1"/>
          <p:nvPr/>
        </p:nvSpPr>
        <p:spPr>
          <a:xfrm>
            <a:off x="2076611" y="6491799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Constraints</a:t>
            </a:r>
            <a:r>
              <a:rPr lang="fr-FR" dirty="0"/>
              <a:t> </a:t>
            </a:r>
            <a:r>
              <a:rPr lang="fr-FR" dirty="0" err="1"/>
              <a:t>depending</a:t>
            </a:r>
            <a:r>
              <a:rPr lang="fr-FR" dirty="0"/>
              <a:t> on </a:t>
            </a:r>
            <a:r>
              <a:rPr lang="fr-FR" dirty="0" err="1"/>
              <a:t>object</a:t>
            </a:r>
            <a:r>
              <a:rPr lang="fr-FR" dirty="0"/>
              <a:t> </a:t>
            </a:r>
            <a:r>
              <a:rPr lang="fr-FR" dirty="0" err="1"/>
              <a:t>angular</a:t>
            </a:r>
            <a:r>
              <a:rPr lang="fr-FR" dirty="0"/>
              <a:t>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514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305D7-96FA-6494-175D-0E54A5FCE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CBD756-5E4F-0924-D872-BC1F30832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Major results from WP4: </a:t>
            </a:r>
            <a:r>
              <a:rPr lang="en-US" dirty="0"/>
              <a:t>Interferometric Surveys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C638452-CD70-D766-148B-FFE139F242FF}"/>
                  </a:ext>
                </a:extLst>
              </p:cNvPr>
              <p:cNvSpPr txBox="1"/>
              <p:nvPr/>
            </p:nvSpPr>
            <p:spPr>
              <a:xfrm>
                <a:off x="507999" y="1268159"/>
                <a:ext cx="10947122" cy="3151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800" b="0" i="0" u="none" strike="noStrike" baseline="0" dirty="0">
                    <a:latin typeface="NimbusSanL-Regu"/>
                  </a:rPr>
                  <a:t>Prob</a:t>
                </a:r>
                <a:r>
                  <a:rPr lang="fr-FR" dirty="0">
                    <a:latin typeface="NimbusSanL-Regu"/>
                  </a:rPr>
                  <a:t>e </a:t>
                </a:r>
                <a:r>
                  <a:rPr lang="fr-FR" dirty="0" err="1">
                    <a:latin typeface="NimbusSanL-Regu"/>
                  </a:rPr>
                  <a:t>circumstellar</a:t>
                </a:r>
                <a:r>
                  <a:rPr lang="fr-FR" dirty="0">
                    <a:latin typeface="NimbusSanL-Regu"/>
                  </a:rPr>
                  <a:t> </a:t>
                </a:r>
                <a:r>
                  <a:rPr lang="fr-FR" dirty="0" err="1">
                    <a:latin typeface="NimbusSanL-Regu"/>
                  </a:rPr>
                  <a:t>environment</a:t>
                </a:r>
                <a:r>
                  <a:rPr lang="fr-FR" dirty="0">
                    <a:latin typeface="NimbusSanL-Regu"/>
                  </a:rPr>
                  <a:t> and </a:t>
                </a:r>
                <a:r>
                  <a:rPr lang="fr-FR" dirty="0" err="1">
                    <a:latin typeface="NimbusSanL-Regu"/>
                  </a:rPr>
                  <a:t>photospheres</a:t>
                </a:r>
                <a:r>
                  <a:rPr lang="fr-FR" dirty="0">
                    <a:latin typeface="NimbusSanL-Regu"/>
                  </a:rPr>
                  <a:t> of 4-20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dirty="0">
                            <a:latin typeface="NimbusSanL-Regu"/>
                          </a:rPr>
                          <m:t>M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800" b="0" i="0" u="none" strike="noStrike" baseline="0" dirty="0">
                    <a:latin typeface="NimbusSanL-Regu"/>
                  </a:rPr>
                  <a:t> stars with VLTI &amp; CHARA</a:t>
                </a:r>
                <a:r>
                  <a:rPr lang="en-US" sz="1800" b="0" i="0" u="none" strike="noStrike" dirty="0">
                    <a:latin typeface="NimbusSanL-Regu"/>
                  </a:rPr>
                  <a:t> instruments focusing on:</a:t>
                </a:r>
              </a:p>
              <a:p>
                <a:r>
                  <a:rPr lang="en-US" sz="1800" b="1" i="0" u="none" strike="noStrike" dirty="0">
                    <a:latin typeface="NimbusSanL-Regu"/>
                  </a:rPr>
                  <a:t>1) VLTI/MATISSE </a:t>
                </a:r>
                <a:r>
                  <a:rPr lang="en-US" sz="1800" b="0" i="0" u="none" strike="noStrike" dirty="0">
                    <a:latin typeface="NimbusSanL-Regu"/>
                  </a:rPr>
                  <a:t>(mid-IR) </a:t>
                </a:r>
                <a:r>
                  <a:rPr lang="en-US" sz="1800" b="0" i="0" u="none" strike="noStrike" dirty="0">
                    <a:latin typeface="NimbusSanL-Regu"/>
                    <a:sym typeface="Wingdings" panose="05000000000000000000" pitchFamily="2" charset="2"/>
                  </a:rPr>
                  <a:t></a:t>
                </a:r>
                <a:r>
                  <a:rPr lang="en-US" sz="1800" b="0" i="0" u="none" strike="noStrike" dirty="0">
                    <a:latin typeface="NimbusSanL-Regu"/>
                  </a:rPr>
                  <a:t> gaseous/dusty circumstellar environment: </a:t>
                </a:r>
                <a:r>
                  <a:rPr lang="en-US" sz="1800" b="1" i="0" u="none" strike="noStrike" dirty="0">
                    <a:latin typeface="NimbusSanL-Regu"/>
                  </a:rPr>
                  <a:t>classical Be &amp; B[e] stars</a:t>
                </a:r>
                <a:endParaRPr lang="en-US" sz="1800" b="0" i="0" u="none" strike="noStrike" dirty="0">
                  <a:latin typeface="NimbusSanL-Regu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baseline="0" dirty="0">
                  <a:latin typeface="NimbusSanL-Regu"/>
                </a:endParaRPr>
              </a:p>
              <a:p>
                <a:r>
                  <a:rPr lang="en-US" dirty="0">
                    <a:latin typeface="NimbusSanL-Regu"/>
                  </a:rPr>
                  <a:t>MATISSE surveys 2020-2024 : </a:t>
                </a:r>
                <a:r>
                  <a:rPr lang="en-US" b="1" dirty="0">
                    <a:latin typeface="NimbusSanL-Regu"/>
                  </a:rPr>
                  <a:t>17 B[e] stars &amp; 8 Be Stars </a:t>
                </a:r>
              </a:p>
              <a:p>
                <a:endParaRPr lang="en-US" dirty="0">
                  <a:latin typeface="NimbusSanL-Regu"/>
                </a:endParaRPr>
              </a:p>
              <a:p>
                <a:r>
                  <a:rPr lang="en-US" b="1" dirty="0">
                    <a:latin typeface="NimbusSanL-Regu"/>
                  </a:rPr>
                  <a:t>2) CHARA/SPICA </a:t>
                </a:r>
                <a:r>
                  <a:rPr lang="en-US" dirty="0">
                    <a:latin typeface="NimbusSanL-Regu"/>
                  </a:rPr>
                  <a:t>(visible) </a:t>
                </a:r>
                <a:r>
                  <a:rPr lang="en-US" dirty="0">
                    <a:latin typeface="NimbusSanL-Regu"/>
                    <a:sym typeface="Wingdings" panose="05000000000000000000" pitchFamily="2" charset="2"/>
                  </a:rPr>
                  <a:t> </a:t>
                </a:r>
                <a:r>
                  <a:rPr lang="en-US" b="1" dirty="0">
                    <a:latin typeface="NimbusSanL-Regu"/>
                  </a:rPr>
                  <a:t>stellar photosphere of fast rotators</a:t>
                </a:r>
                <a:r>
                  <a:rPr lang="en-US" dirty="0">
                    <a:latin typeface="NimbusSanL-Regu"/>
                  </a:rPr>
                  <a:t>, </a:t>
                </a:r>
                <a:r>
                  <a:rPr lang="en-US" b="1" dirty="0">
                    <a:latin typeface="NimbusSanL-Regu"/>
                  </a:rPr>
                  <a:t>classical Be stars, wind of hot stars</a:t>
                </a:r>
                <a:endParaRPr lang="en-US" dirty="0">
                  <a:latin typeface="NimbusSanL-Regu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NimbusSanL-Regu"/>
                  </a:rPr>
                  <a:t>SPICA first light on-sky in July 2023 (1 year delay by COVID)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NimbusSanL-Regu"/>
                  </a:rPr>
                  <a:t>CHARA infrastructure issues: AO, </a:t>
                </a:r>
                <a:r>
                  <a:rPr lang="en-US" dirty="0" err="1">
                    <a:latin typeface="NimbusSanL-Regu"/>
                  </a:rPr>
                  <a:t>Alignement</a:t>
                </a:r>
                <a:r>
                  <a:rPr lang="en-US" dirty="0">
                    <a:latin typeface="NimbusSanL-Regu"/>
                  </a:rPr>
                  <a:t>, Delay-lines “jumps”</a:t>
                </a:r>
              </a:p>
              <a:p>
                <a:r>
                  <a:rPr lang="en-US" dirty="0">
                    <a:latin typeface="NimbusSanL-Regu"/>
                  </a:rPr>
                  <a:t>→ Strategy of survey changed with observations focusing on H-and-K-bands </a:t>
                </a:r>
              </a:p>
              <a:p>
                <a:endParaRPr lang="en-US" dirty="0">
                  <a:latin typeface="NimbusSanL-Regu"/>
                </a:endParaRPr>
              </a:p>
              <a:p>
                <a:r>
                  <a:rPr lang="en-US" dirty="0">
                    <a:latin typeface="NimbusSanL-Regu"/>
                  </a:rPr>
                  <a:t>First data on </a:t>
                </a:r>
                <a:r>
                  <a:rPr lang="en-US" b="1" dirty="0">
                    <a:latin typeface="NimbusSanL-Regu"/>
                  </a:rPr>
                  <a:t>Fast-rotators</a:t>
                </a:r>
                <a:r>
                  <a:rPr lang="en-US" dirty="0">
                    <a:latin typeface="NimbusSanL-Regu"/>
                  </a:rPr>
                  <a:t> acquired in 2024-2025 (18 objects, 5 well resolved)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C638452-CD70-D766-148B-FFE139F24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99" y="1268159"/>
                <a:ext cx="10947122" cy="3151440"/>
              </a:xfrm>
              <a:prstGeom prst="rect">
                <a:avLst/>
              </a:prstGeom>
              <a:blipFill>
                <a:blip r:embed="rId2"/>
                <a:stretch>
                  <a:fillRect l="-445" t="-774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BD405CB3-B444-11DF-5AC0-EDFF454BBFC0}"/>
              </a:ext>
            </a:extLst>
          </p:cNvPr>
          <p:cNvSpPr txBox="1"/>
          <p:nvPr/>
        </p:nvSpPr>
        <p:spPr>
          <a:xfrm>
            <a:off x="1965012" y="4422927"/>
            <a:ext cx="9992526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2 published papers: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Multi-band infrared imaging reveals dusty spiral arcs around the binary B[e] star 3 Puppis (Abello+ A&amp;A, 2025)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circumstellar environment of FS CMa: Modelling spectroscopic, VLTI-PIONIER and -MATISSE data with ray-tracing (Perdigon, A&amp;A, 2025)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2000" dirty="0"/>
              <a:t>Deliverables: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reduced interferometric d</a:t>
            </a:r>
            <a:r>
              <a:rPr lang="fr-FR" dirty="0" err="1"/>
              <a:t>ata</a:t>
            </a:r>
            <a:r>
              <a:rPr lang="fr-FR" dirty="0"/>
              <a:t> </a:t>
            </a:r>
            <a:r>
              <a:rPr lang="en-US" dirty="0"/>
              <a:t>on the JMMC </a:t>
            </a:r>
            <a:r>
              <a:rPr lang="en-US" dirty="0" err="1"/>
              <a:t>OiDB</a:t>
            </a:r>
            <a:r>
              <a:rPr lang="en-US" dirty="0"/>
              <a:t> database (automatically done for SPICA)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200 stellar parameters and mass-loss (</a:t>
            </a:r>
            <a:r>
              <a:rPr lang="en-US" dirty="0">
                <a:solidFill>
                  <a:srgbClr val="FF0000"/>
                </a:solidFill>
              </a:rPr>
              <a:t>delayed due to SPICA problems</a:t>
            </a:r>
            <a:r>
              <a:rPr lang="en-US" dirty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Detailed view of photosphere &amp; CE of 25 primary targets (</a:t>
            </a:r>
            <a:r>
              <a:rPr lang="en-US" dirty="0">
                <a:solidFill>
                  <a:srgbClr val="FF0000"/>
                </a:solidFill>
              </a:rPr>
              <a:t>2 published, 5 to 10 next year</a:t>
            </a:r>
            <a:r>
              <a:rPr lang="en-US" dirty="0"/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AA0940C-7081-098D-D777-647279FBC446}"/>
              </a:ext>
            </a:extLst>
          </p:cNvPr>
          <p:cNvSpPr txBox="1"/>
          <p:nvPr/>
        </p:nvSpPr>
        <p:spPr>
          <a:xfrm>
            <a:off x="1965012" y="5723743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✔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4A3518-8029-09EC-2A57-FB86B2D9F7F8}"/>
              </a:ext>
            </a:extLst>
          </p:cNvPr>
          <p:cNvSpPr txBox="1"/>
          <p:nvPr/>
        </p:nvSpPr>
        <p:spPr>
          <a:xfrm>
            <a:off x="2000740" y="6254739"/>
            <a:ext cx="356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66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CF85DE-E5E7-D948-8E84-4FB0303D4B46}"/>
              </a:ext>
            </a:extLst>
          </p:cNvPr>
          <p:cNvSpPr txBox="1"/>
          <p:nvPr/>
        </p:nvSpPr>
        <p:spPr>
          <a:xfrm>
            <a:off x="1960547" y="5968398"/>
            <a:ext cx="356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902123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FF2F9-6F4D-E340-E4FE-A8BC75F76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>
            <a:extLst>
              <a:ext uri="{FF2B5EF4-FFF2-40B4-BE49-F238E27FC236}">
                <a16:creationId xmlns:a16="http://schemas.microsoft.com/office/drawing/2014/main" id="{C536A405-093B-D54B-681D-1EFC86192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altLang="fr-FR" dirty="0"/>
              <a:t>Outputs </a:t>
            </a:r>
            <a:r>
              <a:rPr lang="fr-FR" altLang="fr-FR" dirty="0" err="1"/>
              <a:t>from</a:t>
            </a:r>
            <a:r>
              <a:rPr lang="fr-FR" altLang="fr-FR" dirty="0"/>
              <a:t> ANR MASSIF &amp; Perspective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D391443-03D7-D47E-3101-C07F66D3BB9E}"/>
              </a:ext>
            </a:extLst>
          </p:cNvPr>
          <p:cNvGrpSpPr/>
          <p:nvPr/>
        </p:nvGrpSpPr>
        <p:grpSpPr>
          <a:xfrm>
            <a:off x="327426" y="1353808"/>
            <a:ext cx="4538422" cy="2800767"/>
            <a:chOff x="327426" y="1353808"/>
            <a:chExt cx="4538422" cy="2800767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19097A62-B1A8-0986-01F3-3AE292F183EF}"/>
                </a:ext>
              </a:extLst>
            </p:cNvPr>
            <p:cNvSpPr txBox="1"/>
            <p:nvPr/>
          </p:nvSpPr>
          <p:spPr>
            <a:xfrm>
              <a:off x="327426" y="1353808"/>
              <a:ext cx="4538422" cy="2800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1) Software (new and upgrades)</a:t>
              </a:r>
            </a:p>
            <a:p>
              <a:endParaRPr lang="fr-FR" sz="5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 err="1"/>
                <a:t>Stellar</a:t>
              </a:r>
              <a:r>
                <a:rPr lang="fr-FR" sz="1400" dirty="0"/>
                <a:t> </a:t>
              </a:r>
              <a:r>
                <a:rPr lang="fr-FR" sz="1400" dirty="0" err="1"/>
                <a:t>interiors</a:t>
              </a:r>
              <a:r>
                <a:rPr lang="fr-FR" sz="1400" dirty="0"/>
                <a:t> &amp; pulsations: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fr-FR" sz="1200" b="1" dirty="0"/>
                <a:t>ESTER</a:t>
              </a:r>
              <a:r>
                <a:rPr lang="fr-FR" sz="1200" dirty="0"/>
                <a:t>: </a:t>
              </a:r>
              <a:r>
                <a:rPr lang="fr-FR" sz="1200" dirty="0">
                  <a:hlinkClick r:id="rId2"/>
                </a:rPr>
                <a:t>http://ester-project.github.io/ester/</a:t>
              </a:r>
              <a:endParaRPr lang="fr-FR" sz="1200" dirty="0"/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fr-FR" sz="1200" b="1" dirty="0"/>
                <a:t>CESAM2k</a:t>
              </a:r>
              <a:r>
                <a:rPr lang="fr-FR" sz="1200" dirty="0"/>
                <a:t>: </a:t>
              </a:r>
              <a:r>
                <a:rPr lang="fr-FR" sz="1200" dirty="0">
                  <a:hlinkClick r:id="rId3"/>
                </a:rPr>
                <a:t>https://www.ias.u-psud.fr/cesam2k20/</a:t>
              </a:r>
              <a:endParaRPr lang="fr-FR" sz="1200" dirty="0"/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fr-FR" sz="1200" b="1" dirty="0"/>
                <a:t>TOP</a:t>
              </a:r>
              <a:r>
                <a:rPr lang="fr-FR" sz="1200" dirty="0"/>
                <a:t>: To </a:t>
              </a:r>
              <a:r>
                <a:rPr lang="fr-FR" sz="1200" dirty="0" err="1"/>
                <a:t>be</a:t>
              </a:r>
              <a:r>
                <a:rPr lang="fr-FR" sz="1200" dirty="0"/>
                <a:t> </a:t>
              </a:r>
              <a:r>
                <a:rPr lang="fr-FR" sz="1200" dirty="0" err="1"/>
                <a:t>released</a:t>
              </a:r>
              <a:r>
                <a:rPr lang="fr-FR" sz="1200" dirty="0"/>
                <a:t> in 2026</a:t>
              </a:r>
            </a:p>
            <a:p>
              <a:pPr marL="628650" lvl="1" indent="-171450">
                <a:buFont typeface="Wingdings" panose="05000000000000000000" pitchFamily="2" charset="2"/>
                <a:buChar char="q"/>
              </a:pPr>
              <a:endParaRPr lang="fr-FR" sz="5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Radiative Transfer</a:t>
              </a:r>
              <a:r>
                <a:rPr lang="fr-FR" sz="1200" dirty="0"/>
                <a:t>: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pl-PL" sz="1200" b="1" dirty="0"/>
                <a:t>RTSPyCE</a:t>
              </a:r>
              <a:r>
                <a:rPr lang="pl-PL" sz="1200" dirty="0"/>
                <a:t>: </a:t>
              </a:r>
              <a:r>
                <a:rPr lang="pl-PL" sz="1200" dirty="0">
                  <a:hlinkClick r:id="rId4"/>
                </a:rPr>
                <a:t>https://gitlab.oca.eu/jperdigon/rtspyce</a:t>
              </a:r>
              <a:endParaRPr lang="fr-FR" sz="1200" dirty="0"/>
            </a:p>
            <a:p>
              <a:pPr marL="628650" lvl="1" indent="-171450">
                <a:buFont typeface="Wingdings" panose="05000000000000000000" pitchFamily="2" charset="2"/>
                <a:buChar char="q"/>
              </a:pPr>
              <a:endParaRPr lang="fr-FR" sz="5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 err="1"/>
                <a:t>Interferometric</a:t>
              </a:r>
              <a:r>
                <a:rPr lang="fr-FR" sz="1400" dirty="0"/>
                <a:t> data </a:t>
              </a:r>
              <a:r>
                <a:rPr lang="fr-FR" sz="1400" dirty="0" err="1"/>
                <a:t>analysis</a:t>
              </a:r>
              <a:r>
                <a:rPr lang="fr-FR" sz="1400" dirty="0"/>
                <a:t>: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nb-NO" sz="1200" b="1" dirty="0"/>
                <a:t>oimdodeler</a:t>
              </a:r>
              <a:r>
                <a:rPr lang="nb-NO" sz="1200" dirty="0"/>
                <a:t>: </a:t>
              </a:r>
              <a:r>
                <a:rPr lang="nb-NO" sz="1200" dirty="0">
                  <a:hlinkClick r:id="rId5"/>
                </a:rPr>
                <a:t>https://github.com/oimodeler/oimodeler/</a:t>
              </a:r>
              <a:endParaRPr lang="nb-NO" sz="1200" dirty="0"/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nb-NO" sz="1200" b="1" dirty="0"/>
                <a:t>PYRA/MYTHRA</a:t>
              </a:r>
              <a:r>
                <a:rPr lang="nb-NO" sz="1200" dirty="0"/>
                <a:t>: </a:t>
              </a:r>
              <a:r>
                <a:rPr lang="nb-NO" sz="1200" dirty="0">
                  <a:hlinkClick r:id="rId6"/>
                </a:rPr>
                <a:t>https://github.com/jdrevon/</a:t>
              </a:r>
              <a:endParaRPr lang="nb-NO" sz="1200" dirty="0"/>
            </a:p>
            <a:p>
              <a:pPr marL="628650" lvl="1" indent="-171450">
                <a:buFont typeface="Wingdings" panose="05000000000000000000" pitchFamily="2" charset="2"/>
                <a:buChar char="q"/>
              </a:pPr>
              <a:endParaRPr lang="nb-NO" sz="5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b-NO" sz="1400" dirty="0"/>
                <a:t>Interferometric data reduction: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nb-NO" sz="1200" b="1" dirty="0"/>
                <a:t>MATISSE tools</a:t>
              </a:r>
              <a:r>
                <a:rPr lang="nb-NO" sz="1200" dirty="0"/>
                <a:t>: </a:t>
              </a:r>
              <a:r>
                <a:rPr lang="nb-NO" sz="1200" dirty="0">
                  <a:hlinkClick r:id="rId7"/>
                </a:rPr>
                <a:t>https://gitlab.oca.eu/MATISSE/tools</a:t>
              </a:r>
              <a:endParaRPr lang="nb-NO" sz="1200" dirty="0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2DE1EBE-4568-4D47-1DEE-0D223592C3FF}"/>
                </a:ext>
              </a:extLst>
            </p:cNvPr>
            <p:cNvSpPr txBox="1"/>
            <p:nvPr/>
          </p:nvSpPr>
          <p:spPr>
            <a:xfrm>
              <a:off x="786878" y="1780946"/>
              <a:ext cx="3567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✔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E7A4BD4-1446-8538-5276-71FE5EDCA736}"/>
                </a:ext>
              </a:extLst>
            </p:cNvPr>
            <p:cNvSpPr txBox="1"/>
            <p:nvPr/>
          </p:nvSpPr>
          <p:spPr>
            <a:xfrm>
              <a:off x="786878" y="1981001"/>
              <a:ext cx="3567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✔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93F5D6A-7558-3830-AC08-9D5186B73FDF}"/>
                </a:ext>
              </a:extLst>
            </p:cNvPr>
            <p:cNvSpPr txBox="1"/>
            <p:nvPr/>
          </p:nvSpPr>
          <p:spPr>
            <a:xfrm>
              <a:off x="786878" y="3282001"/>
              <a:ext cx="3567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✔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950639E-9979-58A5-807A-492C7561FB1E}"/>
                </a:ext>
              </a:extLst>
            </p:cNvPr>
            <p:cNvSpPr txBox="1"/>
            <p:nvPr/>
          </p:nvSpPr>
          <p:spPr>
            <a:xfrm>
              <a:off x="786878" y="2631501"/>
              <a:ext cx="3567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✔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DCC8BAF-65D9-748B-473F-A8835F0CB03C}"/>
                </a:ext>
              </a:extLst>
            </p:cNvPr>
            <p:cNvSpPr txBox="1"/>
            <p:nvPr/>
          </p:nvSpPr>
          <p:spPr>
            <a:xfrm>
              <a:off x="786878" y="3063980"/>
              <a:ext cx="3567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✔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8DF8A1E-F1D6-0F7D-331C-20FEDA26A6BF}"/>
                </a:ext>
              </a:extLst>
            </p:cNvPr>
            <p:cNvSpPr txBox="1"/>
            <p:nvPr/>
          </p:nvSpPr>
          <p:spPr>
            <a:xfrm>
              <a:off x="786878" y="3739497"/>
              <a:ext cx="3567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✔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219CA95-9A47-7645-3F02-A43A679BBCEF}"/>
              </a:ext>
            </a:extLst>
          </p:cNvPr>
          <p:cNvGrpSpPr/>
          <p:nvPr/>
        </p:nvGrpSpPr>
        <p:grpSpPr>
          <a:xfrm>
            <a:off x="5002998" y="1324472"/>
            <a:ext cx="6726778" cy="2292935"/>
            <a:chOff x="5002998" y="1324472"/>
            <a:chExt cx="6726778" cy="2292935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E42CC5BD-6E53-E1F3-FAF0-ABCAC67E04BE}"/>
                </a:ext>
              </a:extLst>
            </p:cNvPr>
            <p:cNvSpPr txBox="1"/>
            <p:nvPr/>
          </p:nvSpPr>
          <p:spPr>
            <a:xfrm>
              <a:off x="5002998" y="1324472"/>
              <a:ext cx="6726778" cy="22929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2) </a:t>
              </a:r>
              <a:r>
                <a:rPr lang="fr-FR" sz="1600" b="1" dirty="0" err="1"/>
                <a:t>Grid</a:t>
              </a:r>
              <a:r>
                <a:rPr lang="fr-FR" sz="1600" b="1" dirty="0"/>
                <a:t> of </a:t>
              </a:r>
              <a:r>
                <a:rPr lang="fr-FR" sz="1600" b="1" dirty="0" err="1"/>
                <a:t>Models</a:t>
              </a:r>
              <a:endParaRPr lang="fr-FR" sz="1600" b="1" dirty="0"/>
            </a:p>
            <a:p>
              <a:endParaRPr lang="fr-FR" sz="5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 err="1"/>
                <a:t>Stellar</a:t>
              </a:r>
              <a:r>
                <a:rPr lang="fr-FR" sz="1400" dirty="0"/>
                <a:t> </a:t>
              </a:r>
              <a:r>
                <a:rPr lang="fr-FR" sz="1400" dirty="0" err="1"/>
                <a:t>interiors</a:t>
              </a:r>
              <a:r>
                <a:rPr lang="fr-FR" sz="1400" dirty="0"/>
                <a:t> &amp; pulsations: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fr-FR" sz="1200" b="1" dirty="0"/>
                <a:t>ESTER</a:t>
              </a:r>
              <a:r>
                <a:rPr lang="fr-FR" sz="1200" dirty="0"/>
                <a:t>: 12000 </a:t>
              </a:r>
              <a:r>
                <a:rPr lang="fr-FR" sz="1200" dirty="0" err="1"/>
                <a:t>models</a:t>
              </a:r>
              <a:r>
                <a:rPr lang="fr-FR" sz="1200" dirty="0"/>
                <a:t> to </a:t>
              </a:r>
              <a:r>
                <a:rPr lang="fr-FR" sz="1200" dirty="0" err="1"/>
                <a:t>be</a:t>
              </a:r>
              <a:r>
                <a:rPr lang="fr-FR" sz="1200" dirty="0"/>
                <a:t> </a:t>
              </a:r>
              <a:r>
                <a:rPr lang="fr-FR" sz="1200" dirty="0" err="1"/>
                <a:t>released</a:t>
              </a:r>
              <a:r>
                <a:rPr lang="fr-FR" sz="1200" dirty="0"/>
                <a:t> in 2026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en-US" sz="1200" b="1" dirty="0"/>
                <a:t>ESTER-PHOENIX</a:t>
              </a:r>
              <a:r>
                <a:rPr lang="en-US" sz="1200" dirty="0"/>
                <a:t>: </a:t>
              </a:r>
              <a:r>
                <a:rPr lang="en-US" sz="1200" dirty="0">
                  <a:hlinkClick r:id="rId8"/>
                </a:rPr>
                <a:t>https://cdsarc.cds.unistra.fr/viz-bin/cat/J/A+A/676/A50</a:t>
              </a:r>
              <a:endParaRPr lang="fr-FR" sz="1200" dirty="0"/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fr-FR" sz="1200" b="1" dirty="0"/>
                <a:t>ESTER-TOP</a:t>
              </a:r>
              <a:r>
                <a:rPr lang="fr-FR" sz="1200" dirty="0"/>
                <a:t>: To </a:t>
              </a:r>
              <a:r>
                <a:rPr lang="fr-FR" sz="1200" dirty="0" err="1"/>
                <a:t>be</a:t>
              </a:r>
              <a:r>
                <a:rPr lang="fr-FR" sz="1200" dirty="0"/>
                <a:t> </a:t>
              </a:r>
              <a:r>
                <a:rPr lang="fr-FR" sz="1200" dirty="0" err="1"/>
                <a:t>released</a:t>
              </a:r>
              <a:r>
                <a:rPr lang="fr-FR" sz="1200" dirty="0"/>
                <a:t> in 2026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fr-FR" sz="1200" b="1" dirty="0"/>
                <a:t>CESAM2k- s</a:t>
              </a:r>
              <a:r>
                <a:rPr lang="en-US" sz="1200" b="1" dirty="0" err="1"/>
                <a:t>eismic</a:t>
              </a:r>
              <a:r>
                <a:rPr lang="en-US" sz="1200" b="1" dirty="0"/>
                <a:t>-PLATO</a:t>
              </a:r>
              <a:r>
                <a:rPr lang="en-US" sz="1200" dirty="0"/>
                <a:t>:</a:t>
              </a:r>
              <a:r>
                <a:rPr lang="en-US" sz="1200" dirty="0">
                  <a:hlinkClick r:id="rId9"/>
                </a:rPr>
                <a:t> https://ui.adsabs.harvard.edu/abs/2023plat.confE..14M/</a:t>
              </a:r>
              <a:endParaRPr lang="fr-FR" sz="1200" dirty="0"/>
            </a:p>
            <a:p>
              <a:pPr lvl="1"/>
              <a:endParaRPr lang="fr-FR" sz="5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Radiative Transfer</a:t>
              </a:r>
              <a:r>
                <a:rPr lang="fr-FR" sz="1200" dirty="0"/>
                <a:t>: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fr-FR" sz="1200" b="1" dirty="0"/>
                <a:t>HDUST B[e] stars:	     on-</a:t>
              </a:r>
              <a:r>
                <a:rPr lang="fr-FR" sz="1200" b="1" dirty="0" err="1"/>
                <a:t>going</a:t>
              </a:r>
              <a:r>
                <a:rPr lang="fr-FR" sz="1200" b="1" dirty="0"/>
                <a:t>: To </a:t>
              </a:r>
              <a:r>
                <a:rPr lang="fr-FR" sz="1200" b="1" dirty="0" err="1"/>
                <a:t>be</a:t>
              </a:r>
              <a:r>
                <a:rPr lang="fr-FR" sz="1200" b="1" dirty="0"/>
                <a:t> </a:t>
              </a:r>
              <a:r>
                <a:rPr lang="fr-FR" sz="1200" b="1" dirty="0" err="1"/>
                <a:t>published</a:t>
              </a:r>
              <a:r>
                <a:rPr lang="fr-FR" sz="1200" b="1" dirty="0"/>
                <a:t> on AMHRA </a:t>
              </a:r>
              <a:r>
                <a:rPr lang="fr-FR" sz="1200" b="1" dirty="0" err="1"/>
                <a:t>website</a:t>
              </a:r>
              <a:endParaRPr lang="fr-FR" sz="1200" b="1" dirty="0"/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fr-FR" sz="1200" b="1" dirty="0"/>
                <a:t>HDUST Be Stars:	     </a:t>
              </a:r>
              <a:r>
                <a:rPr lang="fr-FR" sz="1200" dirty="0">
                  <a:hlinkClick r:id="rId10"/>
                </a:rPr>
                <a:t>https://amhra.oca.eu/AMHRA/</a:t>
              </a:r>
              <a:endParaRPr lang="fr-FR" sz="1200" dirty="0"/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fr-FR" sz="1200" b="1" dirty="0"/>
                <a:t>CMFGEN OB-</a:t>
              </a:r>
              <a:r>
                <a:rPr lang="fr-FR" sz="1200" b="1" dirty="0" err="1"/>
                <a:t>wind</a:t>
              </a:r>
              <a:r>
                <a:rPr lang="fr-FR" sz="1200" b="1" dirty="0"/>
                <a:t>:</a:t>
              </a:r>
              <a:endParaRPr lang="fr-FR" sz="1200" dirty="0"/>
            </a:p>
            <a:p>
              <a:pPr marL="628650" lvl="1" indent="-171450">
                <a:buFont typeface="Wingdings" panose="05000000000000000000" pitchFamily="2" charset="2"/>
                <a:buChar char="q"/>
              </a:pPr>
              <a:endParaRPr lang="fr-FR" sz="500" dirty="0"/>
            </a:p>
          </p:txBody>
        </p:sp>
        <p:sp>
          <p:nvSpPr>
            <p:cNvPr id="4" name="Accolade fermante 3">
              <a:extLst>
                <a:ext uri="{FF2B5EF4-FFF2-40B4-BE49-F238E27FC236}">
                  <a16:creationId xmlns:a16="http://schemas.microsoft.com/office/drawing/2014/main" id="{1900CC5F-44AB-ACF6-8AD8-D5028A75379D}"/>
                </a:ext>
              </a:extLst>
            </p:cNvPr>
            <p:cNvSpPr/>
            <p:nvPr/>
          </p:nvSpPr>
          <p:spPr>
            <a:xfrm>
              <a:off x="7305151" y="2898235"/>
              <a:ext cx="211015" cy="582939"/>
            </a:xfrm>
            <a:prstGeom prst="rightBrace">
              <a:avLst>
                <a:gd name="adj1" fmla="val 453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34AC4EA-9349-74DC-8A84-C36DEC923FA6}"/>
                </a:ext>
              </a:extLst>
            </p:cNvPr>
            <p:cNvSpPr txBox="1"/>
            <p:nvPr/>
          </p:nvSpPr>
          <p:spPr>
            <a:xfrm>
              <a:off x="5423776" y="1926942"/>
              <a:ext cx="3567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✔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AA1F48A-CF63-45F8-FA15-02A61F3BE116}"/>
              </a:ext>
            </a:extLst>
          </p:cNvPr>
          <p:cNvGrpSpPr/>
          <p:nvPr/>
        </p:nvGrpSpPr>
        <p:grpSpPr>
          <a:xfrm>
            <a:off x="508000" y="4271809"/>
            <a:ext cx="4503349" cy="2323713"/>
            <a:chOff x="646529" y="4418986"/>
            <a:chExt cx="4503349" cy="2323713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CD7FCFF-3194-D4FA-BFBA-5A93388FD641}"/>
                </a:ext>
              </a:extLst>
            </p:cNvPr>
            <p:cNvSpPr txBox="1"/>
            <p:nvPr/>
          </p:nvSpPr>
          <p:spPr>
            <a:xfrm>
              <a:off x="646529" y="4418986"/>
              <a:ext cx="4503349" cy="2323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3) </a:t>
              </a:r>
              <a:r>
                <a:rPr lang="fr-FR" sz="1600" b="1" dirty="0" err="1"/>
                <a:t>Interferometric</a:t>
              </a:r>
              <a:r>
                <a:rPr lang="fr-FR" sz="1600" b="1" dirty="0"/>
                <a:t> </a:t>
              </a:r>
              <a:r>
                <a:rPr lang="fr-FR" sz="1600" b="1" dirty="0" err="1"/>
                <a:t>Surveys</a:t>
              </a:r>
              <a:endParaRPr lang="fr-FR" sz="16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b="1" dirty="0"/>
                <a:t>VLTI/MATISSE </a:t>
              </a:r>
              <a:r>
                <a:rPr lang="fr-FR" sz="1400" dirty="0"/>
                <a:t>(Be &amp; B[e] stars CE)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fr-FR" sz="1200" dirty="0"/>
                <a:t>Observations </a:t>
              </a:r>
              <a:r>
                <a:rPr lang="fr-FR" sz="1200" dirty="0" err="1"/>
                <a:t>completed</a:t>
              </a:r>
              <a:r>
                <a:rPr lang="fr-FR" sz="1200" dirty="0"/>
                <a:t> (25 stars)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fr-FR" sz="1200" dirty="0" err="1"/>
                <a:t>Analysis</a:t>
              </a:r>
              <a:r>
                <a:rPr lang="fr-FR" sz="1200" dirty="0"/>
                <a:t> on-</a:t>
              </a:r>
              <a:r>
                <a:rPr lang="fr-FR" sz="1200" dirty="0" err="1"/>
                <a:t>going</a:t>
              </a:r>
              <a:r>
                <a:rPr lang="fr-FR" sz="1200" dirty="0"/>
                <a:t> (2/25)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b="1" dirty="0"/>
                <a:t>CHARA/SPICA </a:t>
              </a:r>
              <a:r>
                <a:rPr lang="fr-FR" sz="1400" dirty="0"/>
                <a:t>(Fast-</a:t>
              </a:r>
              <a:r>
                <a:rPr lang="fr-FR" sz="1400" dirty="0" err="1"/>
                <a:t>rotators</a:t>
              </a:r>
              <a:r>
                <a:rPr lang="fr-FR" sz="1400" dirty="0"/>
                <a:t>, OB-</a:t>
              </a:r>
              <a:r>
                <a:rPr lang="fr-FR" sz="1400" dirty="0" err="1"/>
                <a:t>wind</a:t>
              </a:r>
              <a:r>
                <a:rPr lang="fr-FR" sz="1400" dirty="0"/>
                <a:t>, Be stars)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fr-FR" sz="1200" dirty="0">
                  <a:solidFill>
                    <a:srgbClr val="FF0000"/>
                  </a:solidFill>
                </a:rPr>
                <a:t>Observations </a:t>
              </a:r>
              <a:r>
                <a:rPr lang="fr-FR" sz="1200" dirty="0" err="1">
                  <a:solidFill>
                    <a:srgbClr val="FF0000"/>
                  </a:solidFill>
                </a:rPr>
                <a:t>were</a:t>
              </a:r>
              <a:r>
                <a:rPr lang="fr-FR" sz="1200" dirty="0">
                  <a:solidFill>
                    <a:srgbClr val="FF0000"/>
                  </a:solidFill>
                </a:rPr>
                <a:t> </a:t>
              </a:r>
              <a:r>
                <a:rPr lang="fr-FR" sz="1200" dirty="0" err="1">
                  <a:solidFill>
                    <a:srgbClr val="FF0000"/>
                  </a:solidFill>
                </a:rPr>
                <a:t>delayed</a:t>
              </a:r>
              <a:endParaRPr lang="fr-FR" sz="1200" dirty="0">
                <a:solidFill>
                  <a:srgbClr val="FF0000"/>
                </a:solidFill>
              </a:endParaRP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en-US" sz="1200" dirty="0">
                  <a:solidFill>
                    <a:srgbClr val="FF0000"/>
                  </a:solidFill>
                  <a:latin typeface="NimbusSanL-Regu"/>
                </a:rPr>
                <a:t>Strategy changed focusing on H-and-K-bands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en-US" sz="1200" dirty="0">
                  <a:solidFill>
                    <a:srgbClr val="FF0000"/>
                  </a:solidFill>
                  <a:latin typeface="NimbusSanL-Regu"/>
                </a:rPr>
                <a:t>Work on solving problems and improving data-quality in R</a:t>
              </a:r>
            </a:p>
            <a:p>
              <a:pPr marL="742950" lvl="1" indent="-285750">
                <a:buFont typeface="Wingdings" panose="05000000000000000000" pitchFamily="2" charset="2"/>
                <a:buChar char="q"/>
              </a:pPr>
              <a:r>
                <a:rPr lang="fr-FR" sz="1200" b="1" dirty="0"/>
                <a:t>18 fast-</a:t>
              </a:r>
              <a:r>
                <a:rPr lang="fr-FR" sz="1200" b="1" dirty="0" err="1"/>
                <a:t>rotators</a:t>
              </a:r>
              <a:r>
                <a:rPr lang="fr-FR" sz="1200" b="1" dirty="0"/>
                <a:t> </a:t>
              </a:r>
              <a:r>
                <a:rPr lang="fr-FR" sz="1200" b="1" dirty="0" err="1"/>
                <a:t>observed</a:t>
              </a:r>
              <a:r>
                <a:rPr lang="fr-FR" sz="1200" b="1" dirty="0"/>
                <a:t> in 2025</a:t>
              </a:r>
            </a:p>
            <a:p>
              <a:endParaRPr lang="fr-FR" sz="500" dirty="0"/>
            </a:p>
            <a:p>
              <a:endParaRPr lang="fr-FR" sz="1200" dirty="0"/>
            </a:p>
            <a:p>
              <a:pPr lvl="1"/>
              <a:endParaRPr lang="fr-FR" sz="1200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4A16A46-8778-9CD3-4DAA-D8F056980063}"/>
                </a:ext>
              </a:extLst>
            </p:cNvPr>
            <p:cNvSpPr txBox="1"/>
            <p:nvPr/>
          </p:nvSpPr>
          <p:spPr>
            <a:xfrm>
              <a:off x="1068565" y="4787932"/>
              <a:ext cx="3567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✔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B1643772-463A-F495-9EE2-FAB5C9877D2A}"/>
              </a:ext>
            </a:extLst>
          </p:cNvPr>
          <p:cNvSpPr txBox="1"/>
          <p:nvPr/>
        </p:nvSpPr>
        <p:spPr>
          <a:xfrm>
            <a:off x="5141376" y="3739497"/>
            <a:ext cx="33393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4) Publications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15 in A&amp;A (</a:t>
            </a:r>
            <a:r>
              <a:rPr lang="fr-FR" sz="1400" dirty="0" err="1"/>
              <a:t>refereed</a:t>
            </a:r>
            <a:r>
              <a:rPr lang="fr-FR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3 Papers at SPIE 2024 </a:t>
            </a:r>
            <a:r>
              <a:rPr lang="fr-FR" sz="1400" dirty="0" err="1"/>
              <a:t>conference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Several</a:t>
            </a:r>
            <a:r>
              <a:rPr lang="fr-FR" sz="1400" dirty="0"/>
              <a:t> </a:t>
            </a:r>
            <a:r>
              <a:rPr lang="fr-FR" sz="1400" dirty="0" err="1"/>
              <a:t>other</a:t>
            </a:r>
            <a:r>
              <a:rPr lang="fr-FR" sz="1400" dirty="0"/>
              <a:t> </a:t>
            </a:r>
            <a:r>
              <a:rPr lang="fr-FR" sz="1400" dirty="0" err="1"/>
              <a:t>papers</a:t>
            </a:r>
            <a:r>
              <a:rPr lang="fr-FR" sz="1400" dirty="0"/>
              <a:t> in </a:t>
            </a:r>
            <a:r>
              <a:rPr lang="fr-FR" sz="1400" dirty="0" err="1"/>
              <a:t>conferences</a:t>
            </a:r>
            <a:endParaRPr lang="nb-NO" sz="11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596AA57-49A1-5EF7-5703-D98CB452EF57}"/>
              </a:ext>
            </a:extLst>
          </p:cNvPr>
          <p:cNvSpPr txBox="1"/>
          <p:nvPr/>
        </p:nvSpPr>
        <p:spPr>
          <a:xfrm>
            <a:off x="8561200" y="3746297"/>
            <a:ext cx="336649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5) Training of young researchers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3 postdocs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 PhD (</a:t>
            </a:r>
            <a:r>
              <a:rPr lang="en-US" sz="1400" dirty="0" err="1"/>
              <a:t>defence</a:t>
            </a:r>
            <a:r>
              <a:rPr lang="en-US" sz="1400" dirty="0"/>
              <a:t> in 2026)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8 Master interns (5 now in PhD)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3A05B4-D4C3-2499-BFB3-8CC239991970}"/>
              </a:ext>
            </a:extLst>
          </p:cNvPr>
          <p:cNvSpPr txBox="1"/>
          <p:nvPr/>
        </p:nvSpPr>
        <p:spPr>
          <a:xfrm>
            <a:off x="4972612" y="4977403"/>
            <a:ext cx="7016280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400" b="1" dirty="0"/>
              <a:t>Perspectives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ERC-synergy 4D-STAR </a:t>
            </a:r>
            <a:r>
              <a:rPr lang="en-US" sz="1400" dirty="0"/>
              <a:t>to continue development of </a:t>
            </a:r>
            <a:r>
              <a:rPr lang="en-US" sz="1400" b="1" dirty="0"/>
              <a:t>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New methods to infer pulsation modes calibrated on ESTER-TOP and AIMS codes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Study of </a:t>
            </a:r>
            <a:r>
              <a:rPr lang="en-US" sz="1400" b="1" dirty="0"/>
              <a:t>massive stars in LMC &amp; SMC </a:t>
            </a:r>
            <a:r>
              <a:rPr lang="en-US" sz="1400" dirty="0"/>
              <a:t>(</a:t>
            </a:r>
            <a:r>
              <a:rPr lang="en-US" sz="1400" b="1" dirty="0"/>
              <a:t>GRAVITY+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Fringe tracking on SPICA to enhance performance (similar to GRAVITY-FT)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Interferometry in Echelle mode for very high-spectral resolution with SPINER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Interferometric tools developed in MASSIF </a:t>
            </a:r>
            <a:r>
              <a:rPr lang="en-US" sz="1400" dirty="0">
                <a:sym typeface="Wingdings" panose="05000000000000000000" pitchFamily="2" charset="2"/>
              </a:rPr>
              <a:t>used for other </a:t>
            </a:r>
            <a:r>
              <a:rPr lang="en-US" sz="1400" dirty="0"/>
              <a:t>objects (YSO, AGNs…)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8B9DAFB-BF00-1751-5569-FD83C5A80D04}"/>
              </a:ext>
            </a:extLst>
          </p:cNvPr>
          <p:cNvSpPr txBox="1"/>
          <p:nvPr/>
        </p:nvSpPr>
        <p:spPr>
          <a:xfrm>
            <a:off x="5397818" y="2319425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✔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BAC1820-AE27-2408-4E06-6B5EC0078B28}"/>
              </a:ext>
            </a:extLst>
          </p:cNvPr>
          <p:cNvSpPr txBox="1"/>
          <p:nvPr/>
        </p:nvSpPr>
        <p:spPr>
          <a:xfrm>
            <a:off x="965236" y="4837556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66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EF483F6-6F70-25BB-F2E5-73BE1ECC3CBF}"/>
              </a:ext>
            </a:extLst>
          </p:cNvPr>
          <p:cNvSpPr txBox="1"/>
          <p:nvPr/>
        </p:nvSpPr>
        <p:spPr>
          <a:xfrm>
            <a:off x="5501230" y="1780946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66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6AB66C6-5368-1BC4-BFCC-CF791FE2CA70}"/>
              </a:ext>
            </a:extLst>
          </p:cNvPr>
          <p:cNvSpPr txBox="1"/>
          <p:nvPr/>
        </p:nvSpPr>
        <p:spPr>
          <a:xfrm>
            <a:off x="5492026" y="2789595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66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3B12434-BF1E-DD15-3075-6E113B986D15}"/>
              </a:ext>
            </a:extLst>
          </p:cNvPr>
          <p:cNvSpPr txBox="1"/>
          <p:nvPr/>
        </p:nvSpPr>
        <p:spPr>
          <a:xfrm>
            <a:off x="5497614" y="2968416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66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D98444C-B213-A341-5973-48CD444FC9BD}"/>
              </a:ext>
            </a:extLst>
          </p:cNvPr>
          <p:cNvSpPr txBox="1"/>
          <p:nvPr/>
        </p:nvSpPr>
        <p:spPr>
          <a:xfrm>
            <a:off x="799857" y="2148573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66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C3F12B4-9B62-673A-BA96-DCC624BB2A34}"/>
              </a:ext>
            </a:extLst>
          </p:cNvPr>
          <p:cNvSpPr txBox="1"/>
          <p:nvPr/>
        </p:nvSpPr>
        <p:spPr>
          <a:xfrm>
            <a:off x="978391" y="5803413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66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2905E7E-8540-F398-4C19-A78F8879977F}"/>
              </a:ext>
            </a:extLst>
          </p:cNvPr>
          <p:cNvSpPr txBox="1"/>
          <p:nvPr/>
        </p:nvSpPr>
        <p:spPr>
          <a:xfrm>
            <a:off x="5492026" y="2135193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66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CF9F567-71CE-AD7C-AB26-0B4BF3B2E8AB}"/>
              </a:ext>
            </a:extLst>
          </p:cNvPr>
          <p:cNvSpPr txBox="1"/>
          <p:nvPr/>
        </p:nvSpPr>
        <p:spPr>
          <a:xfrm>
            <a:off x="5423776" y="3162392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2030189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3B86B-3AC8-533A-99FB-046D4E839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AE9BB-B532-65FF-121F-DCB51620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/>
              <a:t>Additional 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518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2E8FB-99E4-7509-1516-3DE46DC1C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174B3E-281B-EB08-527D-0E4F80853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 and expected results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61D2DAB-02B6-2E24-73EC-0A9464D99B0A}"/>
              </a:ext>
            </a:extLst>
          </p:cNvPr>
          <p:cNvSpPr txBox="1"/>
          <p:nvPr/>
        </p:nvSpPr>
        <p:spPr>
          <a:xfrm rot="21446550">
            <a:off x="6479231" y="6159148"/>
            <a:ext cx="4794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Fast-rotators imaged by the CHARA interferometer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B4D0B6-0B59-0188-CDF1-78AD0A92B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62385"/>
            <a:ext cx="4204234" cy="5101098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4600" b="1" dirty="0"/>
              <a:t>Coupling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stellar interiors </a:t>
            </a:r>
            <a:r>
              <a:rPr lang="en-US" dirty="0"/>
              <a:t>models</a:t>
            </a:r>
          </a:p>
          <a:p>
            <a:pPr algn="ctr"/>
            <a:r>
              <a:rPr lang="en-US" dirty="0"/>
              <a:t>of massive stars</a:t>
            </a:r>
            <a:br>
              <a:rPr lang="en-US" dirty="0"/>
            </a:br>
            <a:r>
              <a:rPr lang="en-US" dirty="0"/>
              <a:t>including </a:t>
            </a:r>
            <a:r>
              <a:rPr lang="en-US" dirty="0">
                <a:solidFill>
                  <a:srgbClr val="FF0000"/>
                </a:solidFill>
              </a:rPr>
              <a:t>rotation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pulsations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mass loss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sz="4600" b="1" dirty="0"/>
              <a:t>with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radiative transfer </a:t>
            </a:r>
            <a:r>
              <a:rPr lang="en-US" dirty="0"/>
              <a:t>models</a:t>
            </a:r>
            <a:br>
              <a:rPr lang="en-US" dirty="0"/>
            </a:br>
            <a:r>
              <a:rPr lang="en-US" dirty="0"/>
              <a:t>of their </a:t>
            </a:r>
            <a:r>
              <a:rPr lang="en-US" dirty="0">
                <a:solidFill>
                  <a:srgbClr val="FF0000"/>
                </a:solidFill>
              </a:rPr>
              <a:t>photospheres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circumstellar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environments</a:t>
            </a:r>
          </a:p>
          <a:p>
            <a:pPr algn="ctr"/>
            <a:br>
              <a:rPr lang="en-US" dirty="0"/>
            </a:br>
            <a:r>
              <a:rPr lang="en-US" sz="2100" b="1" dirty="0"/>
              <a:t>and</a:t>
            </a:r>
            <a:endParaRPr lang="en-US" b="1" dirty="0"/>
          </a:p>
          <a:p>
            <a:pPr algn="ctr"/>
            <a:r>
              <a:rPr lang="en-US" sz="4600" b="1" dirty="0"/>
              <a:t>Comparing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 err="1">
                <a:solidFill>
                  <a:srgbClr val="FF0000"/>
                </a:solidFill>
              </a:rPr>
              <a:t>spectro</a:t>
            </a:r>
            <a:r>
              <a:rPr lang="en-US" dirty="0">
                <a:solidFill>
                  <a:srgbClr val="FF0000"/>
                </a:solidFill>
              </a:rPr>
              <a:t>-interferometric observations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as well as </a:t>
            </a:r>
            <a:r>
              <a:rPr lang="en-US" dirty="0" err="1"/>
              <a:t>asteroseismic</a:t>
            </a:r>
            <a:r>
              <a:rPr lang="en-US" dirty="0"/>
              <a:t> data</a:t>
            </a:r>
            <a:endParaRPr lang="fr-FR" altLang="fr-FR" sz="2400" dirty="0"/>
          </a:p>
          <a:p>
            <a:pPr algn="ctr"/>
            <a:endParaRPr lang="fr-FR" alt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1B97FCA-1798-C237-8DE9-24CAA389A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4945">
            <a:off x="5424846" y="1712802"/>
            <a:ext cx="1543157" cy="1274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3D6D04B-418D-9214-BCDD-84276B684D20}"/>
              </a:ext>
            </a:extLst>
          </p:cNvPr>
          <p:cNvGrpSpPr/>
          <p:nvPr/>
        </p:nvGrpSpPr>
        <p:grpSpPr>
          <a:xfrm rot="20704316">
            <a:off x="8374704" y="1493164"/>
            <a:ext cx="1731952" cy="1429953"/>
            <a:chOff x="6880092" y="2240398"/>
            <a:chExt cx="2074127" cy="164691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AB9C235-3D28-236C-B8A5-67901F1D9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53857">
              <a:off x="6880092" y="2342871"/>
              <a:ext cx="2074127" cy="15444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9CB0D8-7E05-0466-5C0D-85B52FFBD7E5}"/>
                </a:ext>
              </a:extLst>
            </p:cNvPr>
            <p:cNvSpPr/>
            <p:nvPr/>
          </p:nvSpPr>
          <p:spPr>
            <a:xfrm>
              <a:off x="6952891" y="2240398"/>
              <a:ext cx="241539" cy="209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7072A7B8-A509-8906-3B5C-90E282B02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93" r="26777" b="8814"/>
          <a:stretch/>
        </p:blipFill>
        <p:spPr>
          <a:xfrm rot="21091621">
            <a:off x="5177989" y="3278422"/>
            <a:ext cx="1573650" cy="1452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E9B50E9-7EC0-6490-E89D-ECA9E52FD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06136">
            <a:off x="5149486" y="4891857"/>
            <a:ext cx="2573197" cy="1617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EC9005E-9C3D-2E6B-5237-AE0FFAA3AAB7}"/>
              </a:ext>
            </a:extLst>
          </p:cNvPr>
          <p:cNvSpPr txBox="1"/>
          <p:nvPr/>
        </p:nvSpPr>
        <p:spPr>
          <a:xfrm rot="21184450">
            <a:off x="5281555" y="6129663"/>
            <a:ext cx="2526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fr-FR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ère</a:t>
            </a: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image VLTI/MATISSE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BD6C6D6-D4E1-8A90-F45A-5D413D829086}"/>
              </a:ext>
            </a:extLst>
          </p:cNvPr>
          <p:cNvGrpSpPr/>
          <p:nvPr/>
        </p:nvGrpSpPr>
        <p:grpSpPr>
          <a:xfrm rot="21414449">
            <a:off x="7004915" y="1565109"/>
            <a:ext cx="954057" cy="1261901"/>
            <a:chOff x="464910" y="4070965"/>
            <a:chExt cx="954057" cy="1261901"/>
          </a:xfrm>
        </p:grpSpPr>
        <p:pic>
          <p:nvPicPr>
            <p:cNvPr id="18" name="Image 17" descr="Une image contenant personne, homme, extérieur, souriant&#10;&#10;Description générée automatiquement">
              <a:extLst>
                <a:ext uri="{FF2B5EF4-FFF2-40B4-BE49-F238E27FC236}">
                  <a16:creationId xmlns:a16="http://schemas.microsoft.com/office/drawing/2014/main" id="{EBA51738-1550-0AFA-C3C5-0DE1FFCFE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9365">
              <a:off x="464910" y="4070965"/>
              <a:ext cx="952695" cy="12618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D101BE4-CB6F-A751-0897-E3880AB49E91}"/>
                </a:ext>
              </a:extLst>
            </p:cNvPr>
            <p:cNvSpPr txBox="1"/>
            <p:nvPr/>
          </p:nvSpPr>
          <p:spPr>
            <a:xfrm rot="9365">
              <a:off x="506538" y="5071256"/>
              <a:ext cx="9124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M. Rieutord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C5451CC-01BD-A770-5F50-7A4FE7EC9669}"/>
              </a:ext>
            </a:extLst>
          </p:cNvPr>
          <p:cNvGrpSpPr/>
          <p:nvPr/>
        </p:nvGrpSpPr>
        <p:grpSpPr>
          <a:xfrm rot="238242">
            <a:off x="10350584" y="1557746"/>
            <a:ext cx="945104" cy="1261691"/>
            <a:chOff x="152360" y="2460855"/>
            <a:chExt cx="945104" cy="1261691"/>
          </a:xfrm>
        </p:grpSpPr>
        <p:pic>
          <p:nvPicPr>
            <p:cNvPr id="21" name="Picture 2" descr="Soutenance d'HDR de Daniel Reese le vendredi 18 mai 2018 - LESIA -  Observatoire de Paris">
              <a:hlinkClick r:id="rId7"/>
              <a:extLst>
                <a:ext uri="{FF2B5EF4-FFF2-40B4-BE49-F238E27FC236}">
                  <a16:creationId xmlns:a16="http://schemas.microsoft.com/office/drawing/2014/main" id="{A24CA8B3-8E8C-2CD6-5D5C-A5AA7A0252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3" r="12307"/>
            <a:stretch/>
          </p:blipFill>
          <p:spPr bwMode="auto">
            <a:xfrm rot="9505">
              <a:off x="152360" y="2460855"/>
              <a:ext cx="945104" cy="12616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9312AE5-0DB2-A11F-52AC-48AD468F5CD6}"/>
                </a:ext>
              </a:extLst>
            </p:cNvPr>
            <p:cNvSpPr txBox="1"/>
            <p:nvPr/>
          </p:nvSpPr>
          <p:spPr>
            <a:xfrm>
              <a:off x="238427" y="3431497"/>
              <a:ext cx="7729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D. Reese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6E3ADC3-53C7-5727-524D-8828CAEB68FF}"/>
              </a:ext>
            </a:extLst>
          </p:cNvPr>
          <p:cNvGrpSpPr/>
          <p:nvPr/>
        </p:nvGrpSpPr>
        <p:grpSpPr>
          <a:xfrm rot="156610">
            <a:off x="7074245" y="3361185"/>
            <a:ext cx="1063112" cy="1303496"/>
            <a:chOff x="2336047" y="4159813"/>
            <a:chExt cx="1063112" cy="1303496"/>
          </a:xfrm>
        </p:grpSpPr>
        <p:pic>
          <p:nvPicPr>
            <p:cNvPr id="24" name="Image 23" descr="Une image contenant personne, homme, debout, bâtiment&#10;&#10;Description générée automatiquement">
              <a:extLst>
                <a:ext uri="{FF2B5EF4-FFF2-40B4-BE49-F238E27FC236}">
                  <a16:creationId xmlns:a16="http://schemas.microsoft.com/office/drawing/2014/main" id="{2B3F646A-6F54-FBC9-93CE-22715F7F2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8652" t="28840" r="35342" b="27958"/>
            <a:stretch/>
          </p:blipFill>
          <p:spPr>
            <a:xfrm>
              <a:off x="2387128" y="4159813"/>
              <a:ext cx="960951" cy="12830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75F1F00-496D-91AD-A4FF-001A62D76119}"/>
                </a:ext>
              </a:extLst>
            </p:cNvPr>
            <p:cNvSpPr txBox="1"/>
            <p:nvPr/>
          </p:nvSpPr>
          <p:spPr>
            <a:xfrm>
              <a:off x="2336047" y="5032422"/>
              <a:ext cx="10631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A. </a:t>
              </a:r>
              <a:r>
                <a:rPr lang="fr-FR" sz="11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Domiciano</a:t>
              </a:r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Souza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3BE671A-3652-617C-CA48-72285551E26C}"/>
              </a:ext>
            </a:extLst>
          </p:cNvPr>
          <p:cNvGrpSpPr/>
          <p:nvPr/>
        </p:nvGrpSpPr>
        <p:grpSpPr>
          <a:xfrm rot="274985">
            <a:off x="7947602" y="4985263"/>
            <a:ext cx="945104" cy="1251793"/>
            <a:chOff x="5346006" y="4133861"/>
            <a:chExt cx="945104" cy="1251793"/>
          </a:xfrm>
        </p:grpSpPr>
        <p:pic>
          <p:nvPicPr>
            <p:cNvPr id="27" name="Image 26" descr="Une image contenant personne, terrain, extérieur, homme&#10;&#10;Description générée automatiquement">
              <a:extLst>
                <a:ext uri="{FF2B5EF4-FFF2-40B4-BE49-F238E27FC236}">
                  <a16:creationId xmlns:a16="http://schemas.microsoft.com/office/drawing/2014/main" id="{1BADCD11-3605-4C14-CB8A-E4F532F3F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5407" t="-1560" r="30418" b="17172"/>
            <a:stretch/>
          </p:blipFill>
          <p:spPr>
            <a:xfrm rot="11426">
              <a:off x="5346006" y="4133861"/>
              <a:ext cx="945104" cy="1251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5DBCAC8C-F45C-F0A9-D898-213BA8A06BCF}"/>
                </a:ext>
              </a:extLst>
            </p:cNvPr>
            <p:cNvSpPr txBox="1"/>
            <p:nvPr/>
          </p:nvSpPr>
          <p:spPr>
            <a:xfrm>
              <a:off x="5449097" y="5085485"/>
              <a:ext cx="7649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F. Millour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0CF4266-A217-0FBC-6D89-C9FBD25B9B0A}"/>
              </a:ext>
            </a:extLst>
          </p:cNvPr>
          <p:cNvGrpSpPr/>
          <p:nvPr/>
        </p:nvGrpSpPr>
        <p:grpSpPr>
          <a:xfrm rot="21078917">
            <a:off x="9342977" y="5012345"/>
            <a:ext cx="945104" cy="1274934"/>
            <a:chOff x="3873546" y="4133740"/>
            <a:chExt cx="945104" cy="1274934"/>
          </a:xfrm>
        </p:grpSpPr>
        <p:pic>
          <p:nvPicPr>
            <p:cNvPr id="30" name="Picture 6" descr="Anthony Meilland - AgoraVox le média citoyen">
              <a:hlinkClick r:id="rId11"/>
              <a:extLst>
                <a:ext uri="{FF2B5EF4-FFF2-40B4-BE49-F238E27FC236}">
                  <a16:creationId xmlns:a16="http://schemas.microsoft.com/office/drawing/2014/main" id="{39B2FCC6-FD97-E238-B34A-41E35DAEF3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8" r="14393"/>
            <a:stretch/>
          </p:blipFill>
          <p:spPr bwMode="auto">
            <a:xfrm rot="11144">
              <a:off x="3873546" y="4133740"/>
              <a:ext cx="945104" cy="12749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8DEE737-E112-0997-CA1D-EEF2C05D8F34}"/>
                </a:ext>
              </a:extLst>
            </p:cNvPr>
            <p:cNvSpPr txBox="1"/>
            <p:nvPr/>
          </p:nvSpPr>
          <p:spPr>
            <a:xfrm rot="21568325">
              <a:off x="3923559" y="5094503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A. Meilland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6520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05F7D-DB18-F537-6F7D-1695D07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6D552A-DAC8-B069-257D-ED9F07251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MASSIF Sample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149216-8300-809D-08C5-EC19554B3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944593"/>
            <a:ext cx="10611059" cy="296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8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93688-3353-61BD-B722-B153931D8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4B2A57-4128-E26E-8CB2-0F25B588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Major results from WP2: Asteroseismology of Massive stars</a:t>
            </a:r>
            <a:endParaRPr lang="en-US" sz="3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4F4D077-F348-41B0-5414-911324151489}"/>
              </a:ext>
            </a:extLst>
          </p:cNvPr>
          <p:cNvSpPr txBox="1"/>
          <p:nvPr/>
        </p:nvSpPr>
        <p:spPr>
          <a:xfrm>
            <a:off x="540189" y="1225585"/>
            <a:ext cx="9598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Asteroseismology of fast-rotating stars using TOP and ESTER (and CESAM2K) models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Non-adiabatic oscillations of ESTER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Finalization of CESAM2k20 (CESAM with rotation into account, including centrifugal deformation)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Rotation-profile inversions in rapidly rotating stellar models 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5" name="Image 4" descr="Une image contenant texte, capture d’écran, diagramme, ligne&#10;&#10;Le contenu généré par l’IA peut être incorrect.">
            <a:extLst>
              <a:ext uri="{FF2B5EF4-FFF2-40B4-BE49-F238E27FC236}">
                <a16:creationId xmlns:a16="http://schemas.microsoft.com/office/drawing/2014/main" id="{30FD4D45-BEDE-CD05-A6A4-5489C42CB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160" y="2243211"/>
            <a:ext cx="4937198" cy="4099209"/>
          </a:xfrm>
          <a:prstGeom prst="rect">
            <a:avLst/>
          </a:prstGeom>
        </p:spPr>
      </p:pic>
      <p:pic>
        <p:nvPicPr>
          <p:cNvPr id="7" name="Image 6" descr="Une image contenant texte, capture d’écran, Tracé, ligne&#10;&#10;Le contenu généré par l’IA peut être incorrect.">
            <a:extLst>
              <a:ext uri="{FF2B5EF4-FFF2-40B4-BE49-F238E27FC236}">
                <a16:creationId xmlns:a16="http://schemas.microsoft.com/office/drawing/2014/main" id="{B70A7C94-5528-227F-8C0A-3DFD2D555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456" y="2738213"/>
            <a:ext cx="4288385" cy="33161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D7392F3-FE63-3735-6EBA-DAB82218C1D0}"/>
              </a:ext>
            </a:extLst>
          </p:cNvPr>
          <p:cNvSpPr txBox="1"/>
          <p:nvPr/>
        </p:nvSpPr>
        <p:spPr>
          <a:xfrm>
            <a:off x="2234921" y="6211669"/>
            <a:ext cx="8587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Mixed results — recovering the rotation profile is difficult, even when chaotic modes are included in the inversion</a:t>
            </a:r>
          </a:p>
        </p:txBody>
      </p:sp>
    </p:spTree>
    <p:extLst>
      <p:ext uri="{BB962C8B-B14F-4D97-AF65-F5344CB8AC3E}">
        <p14:creationId xmlns:p14="http://schemas.microsoft.com/office/powerpoint/2010/main" val="1677782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3ACD4-DDD1-2EC4-949E-12C5C150F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Caractère coloré, Dessin d’enfant, art&#10;&#10;Le contenu généré par l’IA peut être incorrect.">
            <a:extLst>
              <a:ext uri="{FF2B5EF4-FFF2-40B4-BE49-F238E27FC236}">
                <a16:creationId xmlns:a16="http://schemas.microsoft.com/office/drawing/2014/main" id="{CB5B8C4A-146D-05B5-53AC-1DFE8D1015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402"/>
          <a:stretch>
            <a:fillRect/>
          </a:stretch>
        </p:blipFill>
        <p:spPr>
          <a:xfrm>
            <a:off x="4713561" y="2708832"/>
            <a:ext cx="3305255" cy="235422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3249A2E-1ED7-4490-679D-6C37B3A1A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Beyond WP4: </a:t>
            </a:r>
            <a:r>
              <a:rPr lang="en-US" dirty="0"/>
              <a:t>instrumentation for interferometry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198BAFF-8E31-A596-7D1A-2839A028B9F1}"/>
              </a:ext>
            </a:extLst>
          </p:cNvPr>
          <p:cNvSpPr txBox="1"/>
          <p:nvPr/>
        </p:nvSpPr>
        <p:spPr>
          <a:xfrm>
            <a:off x="507998" y="1268159"/>
            <a:ext cx="114495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NimbusSanL-Regu"/>
              </a:rPr>
              <a:t>ANR MASSIF team in Nice participation in instrumental </a:t>
            </a:r>
            <a:r>
              <a:rPr lang="fr-FR" dirty="0" err="1">
                <a:latin typeface="NimbusSanL-Regu"/>
              </a:rPr>
              <a:t>development</a:t>
            </a:r>
            <a:r>
              <a:rPr lang="fr-FR" dirty="0">
                <a:latin typeface="NimbusSanL-Regu"/>
              </a:rPr>
              <a:t> at VLTI: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NimbusSanL-Regu"/>
              </a:rPr>
              <a:t>MATISSE </a:t>
            </a:r>
            <a:r>
              <a:rPr lang="fr-FR" sz="1600" dirty="0" err="1">
                <a:latin typeface="NimbusSanL-Regu"/>
              </a:rPr>
              <a:t>commisionning</a:t>
            </a:r>
            <a:r>
              <a:rPr lang="fr-FR" sz="1600" dirty="0">
                <a:latin typeface="NimbusSanL-Regu"/>
              </a:rPr>
              <a:t> and GTO observations (Evolved star, </a:t>
            </a:r>
            <a:r>
              <a:rPr lang="fr-FR" sz="1600" dirty="0" err="1">
                <a:latin typeface="NimbusSanL-Regu"/>
              </a:rPr>
              <a:t>AGNs</a:t>
            </a:r>
            <a:r>
              <a:rPr lang="fr-FR" sz="1600" dirty="0">
                <a:latin typeface="NimbusSanL-Regu"/>
              </a:rPr>
              <a:t>, </a:t>
            </a:r>
            <a:r>
              <a:rPr lang="fr-FR" sz="1600" dirty="0" err="1">
                <a:latin typeface="NimbusSanL-Regu"/>
              </a:rPr>
              <a:t>YSOs</a:t>
            </a:r>
            <a:r>
              <a:rPr lang="fr-FR" sz="1600" dirty="0">
                <a:latin typeface="NimbusSanL-Regu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NimbusSanL-Regu"/>
              </a:rPr>
              <a:t>Gra4MAT: (2020-2023): </a:t>
            </a:r>
            <a:r>
              <a:rPr lang="fr-FR" sz="1600" dirty="0" err="1">
                <a:latin typeface="NimbusSanL-Regu"/>
              </a:rPr>
              <a:t>using</a:t>
            </a:r>
            <a:r>
              <a:rPr lang="fr-FR" sz="1600" dirty="0">
                <a:latin typeface="NimbusSanL-Regu"/>
              </a:rPr>
              <a:t> Gravity Fringe-tracker on MATISSE</a:t>
            </a:r>
            <a:endParaRPr lang="fr-FR" sz="1600" dirty="0">
              <a:latin typeface="NimbusSanL-Regu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NimbusSanL-Regu"/>
                <a:sym typeface="Wingdings" panose="05000000000000000000" pitchFamily="2" charset="2"/>
              </a:rPr>
              <a:t>GRAVITY+ (2022-ongoing): new AO, laser guide stars, </a:t>
            </a:r>
            <a:r>
              <a:rPr lang="fr-FR" sz="1600" dirty="0" err="1">
                <a:latin typeface="NimbusSanL-Regu"/>
                <a:sym typeface="Wingdings" panose="05000000000000000000" pitchFamily="2" charset="2"/>
              </a:rPr>
              <a:t>wide</a:t>
            </a:r>
            <a:r>
              <a:rPr lang="fr-FR" sz="1600" dirty="0">
                <a:latin typeface="NimbusSanL-Regu"/>
                <a:sym typeface="Wingdings" panose="05000000000000000000" pitchFamily="2" charset="2"/>
              </a:rPr>
              <a:t> double </a:t>
            </a:r>
            <a:r>
              <a:rPr lang="fr-FR" sz="1600" dirty="0" err="1">
                <a:latin typeface="NimbusSanL-Regu"/>
                <a:sym typeface="Wingdings" panose="05000000000000000000" pitchFamily="2" charset="2"/>
              </a:rPr>
              <a:t>field</a:t>
            </a:r>
            <a:r>
              <a:rPr lang="fr-FR" sz="1600" dirty="0">
                <a:latin typeface="NimbusSanL-Regu"/>
                <a:sym typeface="Wingdings" panose="05000000000000000000" pitchFamily="2" charset="2"/>
              </a:rPr>
              <a:t> observation</a:t>
            </a:r>
          </a:p>
          <a:p>
            <a:endParaRPr lang="fr-FR" dirty="0">
              <a:latin typeface="NimbusSanL-Regu"/>
              <a:sym typeface="Wingdings" panose="05000000000000000000" pitchFamily="2" charset="2"/>
            </a:endParaRPr>
          </a:p>
          <a:p>
            <a:endParaRPr lang="fr-FR" dirty="0">
              <a:latin typeface="NimbusSanL-Regu"/>
              <a:sym typeface="Wingdings" panose="05000000000000000000" pitchFamily="2" charset="2"/>
            </a:endParaRPr>
          </a:p>
          <a:p>
            <a:endParaRPr lang="fr-FR" dirty="0">
              <a:latin typeface="NimbusSanL-Regu"/>
              <a:sym typeface="Wingdings" panose="05000000000000000000" pitchFamily="2" charset="2"/>
            </a:endParaRPr>
          </a:p>
          <a:p>
            <a:r>
              <a:rPr lang="fr-FR" dirty="0">
                <a:latin typeface="NimbusSanL-Regu"/>
                <a:sym typeface="Wingdings" panose="05000000000000000000" pitchFamily="2" charset="2"/>
              </a:rPr>
              <a:t>Participation to SPICA </a:t>
            </a:r>
            <a:r>
              <a:rPr lang="fr-FR" dirty="0" err="1">
                <a:latin typeface="NimbusSanL-Regu"/>
                <a:sym typeface="Wingdings" panose="05000000000000000000" pitchFamily="2" charset="2"/>
              </a:rPr>
              <a:t>commisionning</a:t>
            </a:r>
            <a:endParaRPr lang="fr-FR" dirty="0">
              <a:latin typeface="NimbusSanL-Regu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NimbusSanL-Regu"/>
                <a:sym typeface="Wingdings" panose="05000000000000000000" pitchFamily="2" charset="2"/>
              </a:rPr>
              <a:t>Test and </a:t>
            </a:r>
            <a:r>
              <a:rPr lang="fr-FR" sz="1600" dirty="0" err="1">
                <a:latin typeface="NimbusSanL-Regu"/>
                <a:sym typeface="Wingdings" panose="05000000000000000000" pitchFamily="2" charset="2"/>
              </a:rPr>
              <a:t>caracterisation</a:t>
            </a:r>
            <a:r>
              <a:rPr lang="fr-FR" sz="1600" dirty="0">
                <a:latin typeface="NimbusSanL-Regu"/>
                <a:sym typeface="Wingdings" panose="05000000000000000000" pitchFamily="2" charset="2"/>
              </a:rPr>
              <a:t> of new </a:t>
            </a:r>
            <a:r>
              <a:rPr lang="fr-FR" sz="1600" dirty="0" err="1">
                <a:latin typeface="NimbusSanL-Regu"/>
                <a:sym typeface="Wingdings" panose="05000000000000000000" pitchFamily="2" charset="2"/>
              </a:rPr>
              <a:t>fringe</a:t>
            </a:r>
            <a:r>
              <a:rPr lang="fr-FR" sz="1600" dirty="0">
                <a:latin typeface="NimbusSanL-Regu"/>
                <a:sym typeface="Wingdings" panose="05000000000000000000" pitchFamily="2" charset="2"/>
              </a:rPr>
              <a:t>-tracker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NimbusSanL-Regu"/>
              </a:rPr>
              <a:t>Stastisitcal</a:t>
            </a:r>
            <a:r>
              <a:rPr lang="en-US" sz="1600" dirty="0">
                <a:latin typeface="NimbusSanL-Regu"/>
              </a:rPr>
              <a:t> analysis of commissioning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NimbusSanL-Regu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NimbusSanL-Regu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NimbusSanL-Regu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NimbusSanL-Regu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NimbusSanL-Regu"/>
            </a:endParaRPr>
          </a:p>
          <a:p>
            <a:r>
              <a:rPr lang="en-US" dirty="0">
                <a:latin typeface="NimbusSanL-Regu"/>
              </a:rPr>
              <a:t>SPINER: </a:t>
            </a:r>
            <a:r>
              <a:rPr lang="en-US" dirty="0" err="1">
                <a:latin typeface="NimbusSanL-Regu"/>
              </a:rPr>
              <a:t>SPectro</a:t>
            </a:r>
            <a:r>
              <a:rPr lang="en-US" dirty="0">
                <a:latin typeface="NimbusSanL-Regu"/>
              </a:rPr>
              <a:t>-Interferometry with Echelle grating at high Resolution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NimbusSanL-Regu"/>
              </a:rPr>
              <a:t>Simulation of data and design for prototype for CHARA (2020-2023)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NimbusSanL-Regu"/>
              </a:rPr>
              <a:t>Test-bench in Nice (2024-2025)</a:t>
            </a:r>
          </a:p>
        </p:txBody>
      </p:sp>
      <p:pic>
        <p:nvPicPr>
          <p:cNvPr id="9" name="Image 8" descr="Une image contenant Caractère coloré, capture d’écran, ligne, Graphique&#10;&#10;Le contenu généré par l’IA peut être incorrect.">
            <a:extLst>
              <a:ext uri="{FF2B5EF4-FFF2-40B4-BE49-F238E27FC236}">
                <a16:creationId xmlns:a16="http://schemas.microsoft.com/office/drawing/2014/main" id="{82E229D2-5C72-BFDF-4F8C-0FCD02E96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538" y="3818374"/>
            <a:ext cx="3667262" cy="25604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5381D93-3207-4DAD-D78C-229EEB8B9EDE}"/>
              </a:ext>
            </a:extLst>
          </p:cNvPr>
          <p:cNvSpPr txBox="1"/>
          <p:nvPr/>
        </p:nvSpPr>
        <p:spPr>
          <a:xfrm>
            <a:off x="5394350" y="2899964"/>
            <a:ext cx="1790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SNR on SPICA data</a:t>
            </a:r>
          </a:p>
          <a:p>
            <a:pPr algn="ctr"/>
            <a:r>
              <a:rPr lang="fr-FR" sz="1400" dirty="0"/>
              <a:t>All 2024 </a:t>
            </a:r>
            <a:r>
              <a:rPr lang="fr-FR" sz="1400" dirty="0" err="1"/>
              <a:t>obserations</a:t>
            </a:r>
            <a:endParaRPr lang="en-US" sz="1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95309DD-54A5-1FD6-527E-9DA3AEAEF77F}"/>
              </a:ext>
            </a:extLst>
          </p:cNvPr>
          <p:cNvSpPr txBox="1"/>
          <p:nvPr/>
        </p:nvSpPr>
        <p:spPr>
          <a:xfrm>
            <a:off x="7184968" y="6378817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SPINER </a:t>
            </a:r>
            <a:r>
              <a:rPr lang="fr-FR" sz="1800" dirty="0" err="1"/>
              <a:t>simulated</a:t>
            </a:r>
            <a:r>
              <a:rPr lang="fr-FR" sz="1800" dirty="0"/>
              <a:t> </a:t>
            </a:r>
            <a:r>
              <a:rPr lang="fr-FR" sz="1800" dirty="0" err="1"/>
              <a:t>fringes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44684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</a:t>
            </a:r>
          </a:p>
        </p:txBody>
      </p:sp>
      <p:pic>
        <p:nvPicPr>
          <p:cNvPr id="3" name="Image 2" descr="Une image contenant étoile, objet d’extérieur&#10;&#10;Description générée automatiquement">
            <a:extLst>
              <a:ext uri="{FF2B5EF4-FFF2-40B4-BE49-F238E27FC236}">
                <a16:creationId xmlns:a16="http://schemas.microsoft.com/office/drawing/2014/main" id="{FBC6902B-05B1-D5CB-6754-A004B2B4D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51970">
            <a:off x="656455" y="1575513"/>
            <a:ext cx="4733394" cy="4289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470C919-582A-5A15-A5C0-7FA6CE70078F}"/>
              </a:ext>
            </a:extLst>
          </p:cNvPr>
          <p:cNvSpPr txBox="1"/>
          <p:nvPr/>
        </p:nvSpPr>
        <p:spPr>
          <a:xfrm>
            <a:off x="5681260" y="1714719"/>
            <a:ext cx="5243743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Importance of Massive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mass loss during their lifetime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Injection of kinetic and radiative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Production of heavy elements (&gt; Oxygen)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Progenitors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supernovae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neutron stars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stellar black holes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 the primordial Universe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heavy elements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First generation of stars were massive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822C70-853E-A0BB-F38A-D78CF486E52C}"/>
              </a:ext>
            </a:extLst>
          </p:cNvPr>
          <p:cNvSpPr txBox="1"/>
          <p:nvPr/>
        </p:nvSpPr>
        <p:spPr>
          <a:xfrm rot="21319748">
            <a:off x="738756" y="5155126"/>
            <a:ext cx="4783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Shock wave between the radiative wind of the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massive star Zeta </a:t>
            </a:r>
            <a:r>
              <a:rPr lang="en-US" sz="1600" dirty="0" err="1">
                <a:solidFill>
                  <a:schemeClr val="bg1"/>
                </a:solidFill>
              </a:rPr>
              <a:t>Oph</a:t>
            </a:r>
            <a:r>
              <a:rPr lang="en-US" sz="1600" dirty="0">
                <a:solidFill>
                  <a:schemeClr val="bg1"/>
                </a:solidFill>
              </a:rPr>
              <a:t> and the interstellar medium</a:t>
            </a:r>
          </a:p>
        </p:txBody>
      </p:sp>
    </p:spTree>
    <p:extLst>
      <p:ext uri="{BB962C8B-B14F-4D97-AF65-F5344CB8AC3E}">
        <p14:creationId xmlns:p14="http://schemas.microsoft.com/office/powerpoint/2010/main" val="280488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EFB8A-85CF-E1F3-6C38-BB0155F9B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6CFB1-9F95-6E67-9A00-6AF196C01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Major results from WP4: </a:t>
            </a:r>
            <a:r>
              <a:rPr lang="en-US" dirty="0"/>
              <a:t>Interferometric Surveys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A6EB528-D49E-A4A0-92E9-3828DFB26878}"/>
                  </a:ext>
                </a:extLst>
              </p:cNvPr>
              <p:cNvSpPr txBox="1"/>
              <p:nvPr/>
            </p:nvSpPr>
            <p:spPr>
              <a:xfrm>
                <a:off x="507999" y="1268159"/>
                <a:ext cx="10947122" cy="1212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800" b="0" i="0" u="none" strike="noStrike" baseline="0" dirty="0">
                    <a:latin typeface="NimbusSanL-Regu"/>
                  </a:rPr>
                  <a:t>Prob</a:t>
                </a:r>
                <a:r>
                  <a:rPr lang="fr-FR" dirty="0">
                    <a:latin typeface="NimbusSanL-Regu"/>
                  </a:rPr>
                  <a:t>e </a:t>
                </a:r>
                <a:r>
                  <a:rPr lang="fr-FR" dirty="0" err="1">
                    <a:latin typeface="NimbusSanL-Regu"/>
                  </a:rPr>
                  <a:t>circumstellar</a:t>
                </a:r>
                <a:r>
                  <a:rPr lang="fr-FR" dirty="0">
                    <a:latin typeface="NimbusSanL-Regu"/>
                  </a:rPr>
                  <a:t> </a:t>
                </a:r>
                <a:r>
                  <a:rPr lang="fr-FR" dirty="0" err="1">
                    <a:latin typeface="NimbusSanL-Regu"/>
                  </a:rPr>
                  <a:t>environment</a:t>
                </a:r>
                <a:r>
                  <a:rPr lang="fr-FR" dirty="0">
                    <a:latin typeface="NimbusSanL-Regu"/>
                  </a:rPr>
                  <a:t> and </a:t>
                </a:r>
                <a:r>
                  <a:rPr lang="fr-FR" dirty="0" err="1">
                    <a:latin typeface="NimbusSanL-Regu"/>
                  </a:rPr>
                  <a:t>photospheres</a:t>
                </a:r>
                <a:r>
                  <a:rPr lang="fr-FR" dirty="0">
                    <a:latin typeface="NimbusSanL-Regu"/>
                  </a:rPr>
                  <a:t> of 4-20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dirty="0">
                            <a:latin typeface="NimbusSanL-Regu"/>
                          </a:rPr>
                          <m:t>M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800" b="0" i="0" u="none" strike="noStrike" baseline="0" dirty="0">
                    <a:latin typeface="NimbusSanL-Regu"/>
                  </a:rPr>
                  <a:t> stars with VLTI &amp; CHARA</a:t>
                </a:r>
                <a:r>
                  <a:rPr lang="en-US" sz="1800" b="0" i="0" u="none" strike="noStrike" dirty="0">
                    <a:latin typeface="NimbusSanL-Regu"/>
                  </a:rPr>
                  <a:t> instruments focusing on:</a:t>
                </a:r>
              </a:p>
              <a:p>
                <a:r>
                  <a:rPr lang="en-US" b="1" dirty="0">
                    <a:latin typeface="NimbusSanL-Regu"/>
                  </a:rPr>
                  <a:t>1) VLTI/MATISSE </a:t>
                </a:r>
                <a:r>
                  <a:rPr lang="en-US" dirty="0">
                    <a:latin typeface="NimbusSanL-Regu"/>
                  </a:rPr>
                  <a:t>(mid-IR) </a:t>
                </a:r>
                <a:r>
                  <a:rPr lang="en-US" dirty="0">
                    <a:latin typeface="NimbusSanL-Regu"/>
                    <a:sym typeface="Wingdings" panose="05000000000000000000" pitchFamily="2" charset="2"/>
                  </a:rPr>
                  <a:t></a:t>
                </a:r>
                <a:r>
                  <a:rPr lang="en-US" dirty="0">
                    <a:latin typeface="NimbusSanL-Regu"/>
                  </a:rPr>
                  <a:t> gaseous/dusty circumstellar environment: </a:t>
                </a:r>
                <a:r>
                  <a:rPr lang="en-US" b="1" dirty="0">
                    <a:latin typeface="NimbusSanL-Regu"/>
                  </a:rPr>
                  <a:t>classical Be &amp; B[e] stars</a:t>
                </a:r>
                <a:endParaRPr lang="en-US" dirty="0">
                  <a:latin typeface="NimbusSanL-Regu"/>
                </a:endParaRPr>
              </a:p>
              <a:p>
                <a:endParaRPr lang="en-US" b="1" baseline="0" dirty="0">
                  <a:latin typeface="NimbusSanL-Regu"/>
                </a:endParaRPr>
              </a:p>
              <a:p>
                <a:r>
                  <a:rPr lang="en-US" sz="1800" i="0" u="none" strike="noStrike" dirty="0">
                    <a:latin typeface="NimbusSanL-Regu"/>
                  </a:rPr>
                  <a:t>MATISSE surveys 2020-2024 </a:t>
                </a:r>
                <a:r>
                  <a:rPr lang="en-US" dirty="0">
                    <a:latin typeface="NimbusSanL-Regu"/>
                  </a:rPr>
                  <a:t>: </a:t>
                </a:r>
                <a:r>
                  <a:rPr lang="en-US" b="1" dirty="0">
                    <a:latin typeface="NimbusSanL-Regu"/>
                  </a:rPr>
                  <a:t>17 B[e] stars</a:t>
                </a:r>
                <a:endParaRPr lang="en-US" sz="1800" b="1" i="0" u="none" strike="noStrike" dirty="0">
                  <a:latin typeface="NimbusSanL-Regu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A6EB528-D49E-A4A0-92E9-3828DFB26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99" y="1268159"/>
                <a:ext cx="10947122" cy="1212448"/>
              </a:xfrm>
              <a:prstGeom prst="rect">
                <a:avLst/>
              </a:prstGeom>
              <a:blipFill>
                <a:blip r:embed="rId3"/>
                <a:stretch>
                  <a:fillRect l="-445" t="-2010" b="-7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 descr="Une image contenant texte, diagramme, ligne, carte&#10;&#10;Le contenu généré par l’IA peut être incorrect.">
            <a:extLst>
              <a:ext uri="{FF2B5EF4-FFF2-40B4-BE49-F238E27FC236}">
                <a16:creationId xmlns:a16="http://schemas.microsoft.com/office/drawing/2014/main" id="{D1F6DFAB-ECDE-2CDF-7985-C151E0C31F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73"/>
          <a:stretch>
            <a:fillRect/>
          </a:stretch>
        </p:blipFill>
        <p:spPr>
          <a:xfrm>
            <a:off x="891093" y="2338800"/>
            <a:ext cx="8394841" cy="422468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D1485A0-DFAA-36DB-6CEF-839A345C72C2}"/>
              </a:ext>
            </a:extLst>
          </p:cNvPr>
          <p:cNvSpPr txBox="1"/>
          <p:nvPr/>
        </p:nvSpPr>
        <p:spPr>
          <a:xfrm>
            <a:off x="7587342" y="4965286"/>
            <a:ext cx="46046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More B[e]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previously</a:t>
            </a:r>
            <a:r>
              <a:rPr lang="fr-FR" dirty="0"/>
              <a:t> </a:t>
            </a:r>
            <a:r>
              <a:rPr lang="fr-FR" dirty="0" err="1"/>
              <a:t>observed</a:t>
            </a:r>
            <a:endParaRPr lang="fr-FR" dirty="0"/>
          </a:p>
          <a:p>
            <a:r>
              <a:rPr lang="fr-FR" dirty="0" err="1"/>
              <a:t>With</a:t>
            </a:r>
            <a:r>
              <a:rPr lang="fr-FR" dirty="0"/>
              <a:t> the 1st </a:t>
            </a:r>
            <a:r>
              <a:rPr lang="fr-FR" dirty="0" err="1"/>
              <a:t>generation</a:t>
            </a:r>
            <a:r>
              <a:rPr lang="fr-FR" dirty="0"/>
              <a:t> instruments at VLTI</a:t>
            </a:r>
          </a:p>
          <a:p>
            <a:endParaRPr lang="fr-FR" dirty="0"/>
          </a:p>
          <a:p>
            <a:r>
              <a:rPr lang="fr-FR" dirty="0"/>
              <a:t>Much more spatial </a:t>
            </a:r>
            <a:r>
              <a:rPr lang="fr-FR" dirty="0" err="1"/>
              <a:t>frequencies</a:t>
            </a:r>
            <a:r>
              <a:rPr lang="fr-FR" dirty="0"/>
              <a:t> </a:t>
            </a:r>
            <a:r>
              <a:rPr lang="fr-FR" dirty="0" err="1"/>
              <a:t>probed</a:t>
            </a:r>
            <a:endParaRPr lang="fr-FR" dirty="0"/>
          </a:p>
          <a:p>
            <a:pPr marL="285750" indent="-285750" algn="ctr">
              <a:buFont typeface="Wingdings" panose="05000000000000000000" pitchFamily="2" charset="2"/>
              <a:buChar char="ó"/>
            </a:pPr>
            <a:r>
              <a:rPr lang="fr-FR" dirty="0">
                <a:sym typeface="Wingdings" panose="05000000000000000000" pitchFamily="2" charset="2"/>
              </a:rPr>
              <a:t>More </a:t>
            </a:r>
            <a:r>
              <a:rPr lang="fr-FR" dirty="0" err="1">
                <a:sym typeface="Wingdings" panose="05000000000000000000" pitchFamily="2" charset="2"/>
              </a:rPr>
              <a:t>details</a:t>
            </a:r>
            <a:r>
              <a:rPr lang="fr-FR" dirty="0">
                <a:sym typeface="Wingdings" panose="05000000000000000000" pitchFamily="2" charset="2"/>
              </a:rPr>
              <a:t> on the </a:t>
            </a:r>
            <a:r>
              <a:rPr lang="fr-FR" dirty="0" err="1">
                <a:sym typeface="Wingdings" panose="05000000000000000000" pitchFamily="2" charset="2"/>
              </a:rPr>
              <a:t>environments</a:t>
            </a:r>
            <a:endParaRPr lang="fr-FR" dirty="0"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ó"/>
            </a:pPr>
            <a:endParaRPr lang="en-US" dirty="0">
              <a:sym typeface="Wingdings" panose="05000000000000000000" pitchFamily="2" charset="2"/>
            </a:endParaRPr>
          </a:p>
          <a:p>
            <a:pPr algn="ctr"/>
            <a:endParaRPr lang="fr-FR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9258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A9E89-BEDA-83B1-DB85-43DBD20ED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4B12DB-8FFE-3510-797D-CA3507DBD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</a:t>
            </a:r>
          </a:p>
        </p:txBody>
      </p:sp>
      <p:pic>
        <p:nvPicPr>
          <p:cNvPr id="7" name="Image 6" descr="Une image contenant sombre, ciel nocturne&#10;&#10;Description générée automatiquement">
            <a:extLst>
              <a:ext uri="{FF2B5EF4-FFF2-40B4-BE49-F238E27FC236}">
                <a16:creationId xmlns:a16="http://schemas.microsoft.com/office/drawing/2014/main" id="{517BF32B-1858-EFED-798A-DE699A6BB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90505">
            <a:off x="676418" y="2009637"/>
            <a:ext cx="3927279" cy="3923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97C35C-924F-9AB2-BADA-38C9006D8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0" b="24277"/>
          <a:stretch/>
        </p:blipFill>
        <p:spPr>
          <a:xfrm rot="21437086">
            <a:off x="6056983" y="4365642"/>
            <a:ext cx="4962179" cy="1732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AB6F2A5-E09F-047B-ACC2-7E61A7D5EBE6}"/>
              </a:ext>
            </a:extLst>
          </p:cNvPr>
          <p:cNvSpPr txBox="1"/>
          <p:nvPr/>
        </p:nvSpPr>
        <p:spPr>
          <a:xfrm>
            <a:off x="4968588" y="1749131"/>
            <a:ext cx="6319358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Characterizing mass loss at the different </a:t>
            </a:r>
          </a:p>
          <a:p>
            <a:pPr algn="ctr"/>
            <a:r>
              <a:rPr lang="en-US" sz="2000" b="1" dirty="0"/>
              <a:t>evolutionary stages of massive stars</a:t>
            </a:r>
            <a:br>
              <a:rPr lang="en-US" sz="2000" dirty="0"/>
            </a:br>
            <a:r>
              <a:rPr lang="en-US" sz="2000" dirty="0"/>
              <a:t>+</a:t>
            </a:r>
            <a:br>
              <a:rPr lang="en-US" sz="2000" dirty="0"/>
            </a:br>
            <a:r>
              <a:rPr lang="en-US" sz="2000" b="1" dirty="0"/>
              <a:t>Influence of rotation and binarity on massive stars</a:t>
            </a:r>
            <a:br>
              <a:rPr lang="en-US" sz="2000" dirty="0"/>
            </a:br>
            <a:r>
              <a:rPr lang="en-US" sz="2000" dirty="0"/>
              <a:t>⇳</a:t>
            </a:r>
          </a:p>
          <a:p>
            <a:pPr algn="ctr"/>
            <a:r>
              <a:rPr lang="en-US" sz="2000" dirty="0"/>
              <a:t>breaking of spherical symmetry of mass loss</a:t>
            </a:r>
          </a:p>
          <a:p>
            <a:pPr algn="ctr"/>
            <a:r>
              <a:rPr lang="en-US" sz="2000" dirty="0"/>
              <a:t>Modification of internal structure</a:t>
            </a:r>
          </a:p>
          <a:p>
            <a:pPr algn="ctr"/>
            <a:r>
              <a:rPr lang="en-US" sz="2000" dirty="0"/>
              <a:t>Impact on stellar evolution</a:t>
            </a:r>
          </a:p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547FEDB-3ACA-02B5-9DDD-3D5BF98EADEB}"/>
              </a:ext>
            </a:extLst>
          </p:cNvPr>
          <p:cNvSpPr txBox="1"/>
          <p:nvPr/>
        </p:nvSpPr>
        <p:spPr>
          <a:xfrm rot="21269168">
            <a:off x="-289014" y="5163991"/>
            <a:ext cx="6094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Homunculus Nebula around the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hypermassive</a:t>
            </a:r>
            <a:r>
              <a:rPr lang="en-US" dirty="0">
                <a:solidFill>
                  <a:schemeClr val="bg1"/>
                </a:solidFill>
              </a:rPr>
              <a:t> star Eta Carinae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C8046B7-395A-697D-EF21-A9F0E11DDF86}"/>
              </a:ext>
            </a:extLst>
          </p:cNvPr>
          <p:cNvSpPr txBox="1"/>
          <p:nvPr/>
        </p:nvSpPr>
        <p:spPr>
          <a:xfrm rot="21446550">
            <a:off x="6257470" y="5758259"/>
            <a:ext cx="4794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Fast-rotators imaged by the CHARA interferometer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2F0F38F-6CDC-C18C-CE54-15BBF097B74F}"/>
              </a:ext>
            </a:extLst>
          </p:cNvPr>
          <p:cNvSpPr txBox="1"/>
          <p:nvPr/>
        </p:nvSpPr>
        <p:spPr>
          <a:xfrm>
            <a:off x="2869363" y="1263812"/>
            <a:ext cx="625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Some challenges related to massive stars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AE0781F-F686-E702-2B67-981A04F4C600}"/>
              </a:ext>
            </a:extLst>
          </p:cNvPr>
          <p:cNvSpPr txBox="1"/>
          <p:nvPr/>
        </p:nvSpPr>
        <p:spPr>
          <a:xfrm>
            <a:off x="2118379" y="6203621"/>
            <a:ext cx="8020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Need of </a:t>
            </a:r>
            <a:r>
              <a:rPr lang="fr-FR" b="1" dirty="0" err="1">
                <a:solidFill>
                  <a:srgbClr val="FF0000"/>
                </a:solidFill>
              </a:rPr>
              <a:t>advanced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models</a:t>
            </a:r>
            <a:r>
              <a:rPr lang="fr-FR" b="1" dirty="0">
                <a:solidFill>
                  <a:srgbClr val="FF0000"/>
                </a:solidFill>
              </a:rPr>
              <a:t> of stars and </a:t>
            </a:r>
            <a:r>
              <a:rPr lang="fr-FR" b="1" dirty="0" err="1">
                <a:solidFill>
                  <a:srgbClr val="FF0000"/>
                </a:solidFill>
              </a:rPr>
              <a:t>circumstellar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environments</a:t>
            </a:r>
            <a:r>
              <a:rPr lang="fr-FR" b="1" dirty="0">
                <a:solidFill>
                  <a:srgbClr val="FF0000"/>
                </a:solidFill>
              </a:rPr>
              <a:t> (CE)</a:t>
            </a:r>
          </a:p>
          <a:p>
            <a:r>
              <a:rPr lang="fr-FR" b="1" dirty="0">
                <a:solidFill>
                  <a:srgbClr val="FF0000"/>
                </a:solidFill>
              </a:rPr>
              <a:t>and observations at high-spatial and spectral </a:t>
            </a:r>
            <a:r>
              <a:rPr lang="fr-FR" b="1" dirty="0" err="1">
                <a:solidFill>
                  <a:srgbClr val="FF0000"/>
                </a:solidFill>
              </a:rPr>
              <a:t>resolution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DBA1E107-D2E2-EC3D-4350-C75BBF78C1AD}"/>
              </a:ext>
            </a:extLst>
          </p:cNvPr>
          <p:cNvSpPr/>
          <p:nvPr/>
        </p:nvSpPr>
        <p:spPr>
          <a:xfrm>
            <a:off x="1617785" y="6310365"/>
            <a:ext cx="391885" cy="422031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24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D4113-2529-6A36-C7DC-B6380ED38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FC48FB-4AD5-79B9-7C8C-4B3312BC4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Previous Work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5060BA-F9F1-47B2-581E-0D39B157E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425" y="1278627"/>
            <a:ext cx="8759037" cy="542305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5BFF8F3-4483-2333-AAD0-DE38C45C6634}"/>
              </a:ext>
            </a:extLst>
          </p:cNvPr>
          <p:cNvGrpSpPr/>
          <p:nvPr/>
        </p:nvGrpSpPr>
        <p:grpSpPr>
          <a:xfrm rot="21414449">
            <a:off x="10205054" y="2100012"/>
            <a:ext cx="954057" cy="1261901"/>
            <a:chOff x="464910" y="4070965"/>
            <a:chExt cx="954057" cy="1261901"/>
          </a:xfrm>
        </p:grpSpPr>
        <p:pic>
          <p:nvPicPr>
            <p:cNvPr id="6" name="Image 5" descr="Une image contenant personne, homme, extérieur, souriant&#10;&#10;Description générée automatiquement">
              <a:extLst>
                <a:ext uri="{FF2B5EF4-FFF2-40B4-BE49-F238E27FC236}">
                  <a16:creationId xmlns:a16="http://schemas.microsoft.com/office/drawing/2014/main" id="{94231B05-5AC4-11CE-6A73-C9343C6C1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365">
              <a:off x="464910" y="4070965"/>
              <a:ext cx="952695" cy="12618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660A8CE-38D5-3907-2C88-AABC3FE937B3}"/>
                </a:ext>
              </a:extLst>
            </p:cNvPr>
            <p:cNvSpPr txBox="1"/>
            <p:nvPr/>
          </p:nvSpPr>
          <p:spPr>
            <a:xfrm rot="9365">
              <a:off x="506538" y="5071256"/>
              <a:ext cx="9124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M. Rieutord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B349D38B-295D-C752-A9C2-3DB3F0BA5540}"/>
              </a:ext>
            </a:extLst>
          </p:cNvPr>
          <p:cNvGrpSpPr/>
          <p:nvPr/>
        </p:nvGrpSpPr>
        <p:grpSpPr>
          <a:xfrm rot="156610">
            <a:off x="1103145" y="2079224"/>
            <a:ext cx="1063112" cy="1303496"/>
            <a:chOff x="2336047" y="4159813"/>
            <a:chExt cx="1063112" cy="1303496"/>
          </a:xfrm>
        </p:grpSpPr>
        <p:pic>
          <p:nvPicPr>
            <p:cNvPr id="9" name="Image 8" descr="Une image contenant personne, homme, debout, bâtiment&#10;&#10;Description générée automatiquement">
              <a:extLst>
                <a:ext uri="{FF2B5EF4-FFF2-40B4-BE49-F238E27FC236}">
                  <a16:creationId xmlns:a16="http://schemas.microsoft.com/office/drawing/2014/main" id="{C8E463EB-93FB-29AB-CBE6-AE06F4EDB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652" t="28840" r="35342" b="27958"/>
            <a:stretch/>
          </p:blipFill>
          <p:spPr>
            <a:xfrm>
              <a:off x="2387128" y="4159813"/>
              <a:ext cx="960951" cy="12830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1DB1B6F-FA28-72D5-372D-BB9BBB76ECAE}"/>
                </a:ext>
              </a:extLst>
            </p:cNvPr>
            <p:cNvSpPr txBox="1"/>
            <p:nvPr/>
          </p:nvSpPr>
          <p:spPr>
            <a:xfrm>
              <a:off x="2336047" y="5032422"/>
              <a:ext cx="10631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A. </a:t>
              </a:r>
              <a:r>
                <a:rPr lang="fr-FR" sz="11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Domiciano</a:t>
              </a:r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Souza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2F6EB09-D29C-4452-CFCD-C6A9DD5362BB}"/>
              </a:ext>
            </a:extLst>
          </p:cNvPr>
          <p:cNvGrpSpPr/>
          <p:nvPr/>
        </p:nvGrpSpPr>
        <p:grpSpPr>
          <a:xfrm rot="238242">
            <a:off x="7267625" y="4855316"/>
            <a:ext cx="945104" cy="1261691"/>
            <a:chOff x="152360" y="2460855"/>
            <a:chExt cx="945104" cy="1261691"/>
          </a:xfrm>
        </p:grpSpPr>
        <p:pic>
          <p:nvPicPr>
            <p:cNvPr id="12" name="Picture 2" descr="Soutenance d'HDR de Daniel Reese le vendredi 18 mai 2018 - LESIA -  Observatoire de Paris">
              <a:hlinkClick r:id="rId5"/>
              <a:extLst>
                <a:ext uri="{FF2B5EF4-FFF2-40B4-BE49-F238E27FC236}">
                  <a16:creationId xmlns:a16="http://schemas.microsoft.com/office/drawing/2014/main" id="{4E1EE041-A379-F28D-D886-3F9F4D99A8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3" r="12307"/>
            <a:stretch/>
          </p:blipFill>
          <p:spPr bwMode="auto">
            <a:xfrm rot="9505">
              <a:off x="152360" y="2460855"/>
              <a:ext cx="945104" cy="12616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6563814-83C2-D679-722E-C59BF3FE93CB}"/>
                </a:ext>
              </a:extLst>
            </p:cNvPr>
            <p:cNvSpPr txBox="1"/>
            <p:nvPr/>
          </p:nvSpPr>
          <p:spPr>
            <a:xfrm>
              <a:off x="238427" y="3431497"/>
              <a:ext cx="7729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D. Reese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949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0B8D6-593C-FCCA-0F34-003CCE0E0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>
            <a:hlinkClick r:id="" action="ppaction://ole?verb=0"/>
            <a:extLst>
              <a:ext uri="{FF2B5EF4-FFF2-40B4-BE49-F238E27FC236}">
                <a16:creationId xmlns:a16="http://schemas.microsoft.com/office/drawing/2014/main" id="{F4CE22E0-C7EA-96EE-47CA-1F08C207C7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126736"/>
              </p:ext>
            </p:extLst>
          </p:nvPr>
        </p:nvGraphicFramePr>
        <p:xfrm>
          <a:off x="1648404" y="1434003"/>
          <a:ext cx="9009538" cy="506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6096088" imgH="3429060" progId="PowerPoint.Show.12">
                  <p:embed/>
                </p:oleObj>
              </mc:Choice>
              <mc:Fallback>
                <p:oleObj name="Presentation" r:id="rId2" imgW="6096088" imgH="3429060" progId="PowerPoint.Show.12">
                  <p:embed/>
                  <p:pic>
                    <p:nvPicPr>
                      <p:cNvPr id="18" name="Objet 17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93369A66-1ED5-4A8A-BC19-4DA9FA79BA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48404" y="1434003"/>
                        <a:ext cx="9009538" cy="50678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2DE127E9-09B2-312E-6CC9-94AF13783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MASSIF Work Packages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AFC733-1B22-86AE-DE55-B3FFD403400B}"/>
              </a:ext>
            </a:extLst>
          </p:cNvPr>
          <p:cNvGrpSpPr/>
          <p:nvPr/>
        </p:nvGrpSpPr>
        <p:grpSpPr>
          <a:xfrm rot="21331491">
            <a:off x="8730287" y="3890276"/>
            <a:ext cx="1063112" cy="1303496"/>
            <a:chOff x="2336047" y="4159813"/>
            <a:chExt cx="1063112" cy="1303496"/>
          </a:xfrm>
        </p:grpSpPr>
        <p:pic>
          <p:nvPicPr>
            <p:cNvPr id="14" name="Image 13" descr="Une image contenant personne, homme, debout, bâtiment&#10;&#10;Description générée automatiquement">
              <a:extLst>
                <a:ext uri="{FF2B5EF4-FFF2-40B4-BE49-F238E27FC236}">
                  <a16:creationId xmlns:a16="http://schemas.microsoft.com/office/drawing/2014/main" id="{53BE08C5-5E3A-18CE-7F05-DCCB308F9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652" t="28840" r="35342" b="27958"/>
            <a:stretch/>
          </p:blipFill>
          <p:spPr>
            <a:xfrm>
              <a:off x="2387128" y="4159813"/>
              <a:ext cx="960951" cy="12830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1A67DC2E-08D3-F6DF-9360-A4A0A69C2FCD}"/>
                </a:ext>
              </a:extLst>
            </p:cNvPr>
            <p:cNvSpPr txBox="1"/>
            <p:nvPr/>
          </p:nvSpPr>
          <p:spPr>
            <a:xfrm>
              <a:off x="2336047" y="5032422"/>
              <a:ext cx="10631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A. </a:t>
              </a:r>
              <a:r>
                <a:rPr lang="fr-FR" sz="11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Domiciano</a:t>
              </a:r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Souza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A965AED-140F-D5EA-6904-26F1F5C32FE0}"/>
              </a:ext>
            </a:extLst>
          </p:cNvPr>
          <p:cNvGrpSpPr/>
          <p:nvPr/>
        </p:nvGrpSpPr>
        <p:grpSpPr>
          <a:xfrm rot="274985">
            <a:off x="7001206" y="3863748"/>
            <a:ext cx="945104" cy="1251793"/>
            <a:chOff x="5346006" y="4133861"/>
            <a:chExt cx="945104" cy="1251793"/>
          </a:xfrm>
        </p:grpSpPr>
        <p:pic>
          <p:nvPicPr>
            <p:cNvPr id="34" name="Image 33" descr="Une image contenant personne, terrain, extérieur, homme&#10;&#10;Description générée automatiquement">
              <a:extLst>
                <a:ext uri="{FF2B5EF4-FFF2-40B4-BE49-F238E27FC236}">
                  <a16:creationId xmlns:a16="http://schemas.microsoft.com/office/drawing/2014/main" id="{39CA6060-0EE0-A581-DB90-1FAC067E1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407" t="-1560" r="30418" b="17172"/>
            <a:stretch/>
          </p:blipFill>
          <p:spPr>
            <a:xfrm rot="11426">
              <a:off x="5346006" y="4133861"/>
              <a:ext cx="945104" cy="1251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2A0FABD3-675F-242A-390C-DC98150FB894}"/>
                </a:ext>
              </a:extLst>
            </p:cNvPr>
            <p:cNvSpPr txBox="1"/>
            <p:nvPr/>
          </p:nvSpPr>
          <p:spPr>
            <a:xfrm>
              <a:off x="5449097" y="5085485"/>
              <a:ext cx="7649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F. Millour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CE258CA2-5EE9-1DEF-C36A-7698601D6CB7}"/>
              </a:ext>
            </a:extLst>
          </p:cNvPr>
          <p:cNvGrpSpPr/>
          <p:nvPr/>
        </p:nvGrpSpPr>
        <p:grpSpPr>
          <a:xfrm rot="317878">
            <a:off x="7811166" y="3937182"/>
            <a:ext cx="951259" cy="1274934"/>
            <a:chOff x="3867391" y="4133740"/>
            <a:chExt cx="951259" cy="1274934"/>
          </a:xfrm>
        </p:grpSpPr>
        <p:pic>
          <p:nvPicPr>
            <p:cNvPr id="37" name="Picture 6" descr="Anthony Meilland - AgoraVox le média citoyen">
              <a:hlinkClick r:id="rId6"/>
              <a:extLst>
                <a:ext uri="{FF2B5EF4-FFF2-40B4-BE49-F238E27FC236}">
                  <a16:creationId xmlns:a16="http://schemas.microsoft.com/office/drawing/2014/main" id="{A311FCA4-46F5-6D8A-1398-682DE42FF6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8" r="14393"/>
            <a:stretch/>
          </p:blipFill>
          <p:spPr bwMode="auto">
            <a:xfrm rot="11144">
              <a:off x="3873546" y="4133740"/>
              <a:ext cx="945104" cy="12749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2C986BFA-0E0C-C0A3-2B1C-F7789FEB9C74}"/>
                </a:ext>
              </a:extLst>
            </p:cNvPr>
            <p:cNvSpPr txBox="1"/>
            <p:nvPr/>
          </p:nvSpPr>
          <p:spPr>
            <a:xfrm rot="21568325">
              <a:off x="3867391" y="5110556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A. Meilland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59178C97-06D6-1308-99C1-5B10F9B927E2}"/>
              </a:ext>
            </a:extLst>
          </p:cNvPr>
          <p:cNvGrpSpPr/>
          <p:nvPr/>
        </p:nvGrpSpPr>
        <p:grpSpPr>
          <a:xfrm rot="307658">
            <a:off x="4193090" y="1848713"/>
            <a:ext cx="954057" cy="1261901"/>
            <a:chOff x="464910" y="4070965"/>
            <a:chExt cx="954057" cy="1261901"/>
          </a:xfrm>
        </p:grpSpPr>
        <p:pic>
          <p:nvPicPr>
            <p:cNvPr id="40" name="Image 39" descr="Une image contenant personne, homme, extérieur, souriant&#10;&#10;Description générée automatiquement">
              <a:extLst>
                <a:ext uri="{FF2B5EF4-FFF2-40B4-BE49-F238E27FC236}">
                  <a16:creationId xmlns:a16="http://schemas.microsoft.com/office/drawing/2014/main" id="{296CC293-D269-A8FF-8496-A59BA6490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365">
              <a:off x="464910" y="4070965"/>
              <a:ext cx="952695" cy="12618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B938AA9-55FC-B07B-7A9E-43098C27B99B}"/>
                </a:ext>
              </a:extLst>
            </p:cNvPr>
            <p:cNvSpPr txBox="1"/>
            <p:nvPr/>
          </p:nvSpPr>
          <p:spPr>
            <a:xfrm rot="9365">
              <a:off x="506538" y="5071256"/>
              <a:ext cx="9124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M. Rieutord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A5DA34FB-7309-BE24-657D-FA2088C8DCF9}"/>
              </a:ext>
            </a:extLst>
          </p:cNvPr>
          <p:cNvGrpSpPr/>
          <p:nvPr/>
        </p:nvGrpSpPr>
        <p:grpSpPr>
          <a:xfrm rot="357377">
            <a:off x="2284718" y="2831203"/>
            <a:ext cx="945104" cy="1261691"/>
            <a:chOff x="152360" y="2460855"/>
            <a:chExt cx="945104" cy="1261691"/>
          </a:xfrm>
        </p:grpSpPr>
        <p:pic>
          <p:nvPicPr>
            <p:cNvPr id="43" name="Picture 2" descr="Soutenance d'HDR de Daniel Reese le vendredi 18 mai 2018 - LESIA -  Observatoire de Paris">
              <a:hlinkClick r:id="rId9"/>
              <a:extLst>
                <a:ext uri="{FF2B5EF4-FFF2-40B4-BE49-F238E27FC236}">
                  <a16:creationId xmlns:a16="http://schemas.microsoft.com/office/drawing/2014/main" id="{3E20F16C-A96A-6A9C-F906-61EEB9D2FC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3" r="12307"/>
            <a:stretch/>
          </p:blipFill>
          <p:spPr bwMode="auto">
            <a:xfrm rot="9505">
              <a:off x="152360" y="2460855"/>
              <a:ext cx="945104" cy="12616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7B8423B7-0464-763F-1398-DD44718A7965}"/>
                </a:ext>
              </a:extLst>
            </p:cNvPr>
            <p:cNvSpPr txBox="1"/>
            <p:nvPr/>
          </p:nvSpPr>
          <p:spPr>
            <a:xfrm>
              <a:off x="238427" y="3431497"/>
              <a:ext cx="7729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D. Reese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5569F5D2-60CE-8FF3-FBD3-E3E628E38C48}"/>
              </a:ext>
            </a:extLst>
          </p:cNvPr>
          <p:cNvGrpSpPr/>
          <p:nvPr/>
        </p:nvGrpSpPr>
        <p:grpSpPr>
          <a:xfrm rot="546002">
            <a:off x="9710129" y="2682162"/>
            <a:ext cx="922001" cy="1219775"/>
            <a:chOff x="10956906" y="1988466"/>
            <a:chExt cx="922001" cy="1219775"/>
          </a:xfrm>
        </p:grpSpPr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15E0BD18-70F1-D12E-3AEA-9F81AB973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25841" t="10276" r="25776" b="27778"/>
            <a:stretch>
              <a:fillRect/>
            </a:stretch>
          </p:blipFill>
          <p:spPr>
            <a:xfrm rot="21097758">
              <a:off x="10956906" y="1988466"/>
              <a:ext cx="903624" cy="12197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C8B65026-36D6-D295-A2B1-4D8CB5F0451B}"/>
                </a:ext>
              </a:extLst>
            </p:cNvPr>
            <p:cNvSpPr txBox="1"/>
            <p:nvPr/>
          </p:nvSpPr>
          <p:spPr>
            <a:xfrm rot="21011546">
              <a:off x="11105938" y="2924790"/>
              <a:ext cx="7729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M. </a:t>
              </a:r>
              <a:r>
                <a:rPr lang="fr-FR" sz="11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Abello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5C6AF227-9C8C-0998-E6C3-6DC43A831FB6}"/>
              </a:ext>
            </a:extLst>
          </p:cNvPr>
          <p:cNvGrpSpPr/>
          <p:nvPr/>
        </p:nvGrpSpPr>
        <p:grpSpPr>
          <a:xfrm rot="384308">
            <a:off x="7473764" y="1602131"/>
            <a:ext cx="927960" cy="1193242"/>
            <a:chOff x="9977978" y="3368711"/>
            <a:chExt cx="927960" cy="1193242"/>
          </a:xfrm>
        </p:grpSpPr>
        <p:pic>
          <p:nvPicPr>
            <p:cNvPr id="50" name="Image 49" descr="Une image contenant personne, Visage humain, arbre, homme&#10;&#10;Le contenu généré par l’IA peut être incorrect.">
              <a:extLst>
                <a:ext uri="{FF2B5EF4-FFF2-40B4-BE49-F238E27FC236}">
                  <a16:creationId xmlns:a16="http://schemas.microsoft.com/office/drawing/2014/main" id="{49DF23B4-1E75-E235-AB5C-93598CA5E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13122" r="14480"/>
            <a:stretch>
              <a:fillRect/>
            </a:stretch>
          </p:blipFill>
          <p:spPr>
            <a:xfrm>
              <a:off x="9988059" y="3368711"/>
              <a:ext cx="917879" cy="11932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7F1B9D29-57A9-EA5D-EACC-0EAEE4572141}"/>
                </a:ext>
              </a:extLst>
            </p:cNvPr>
            <p:cNvSpPr txBox="1"/>
            <p:nvPr/>
          </p:nvSpPr>
          <p:spPr>
            <a:xfrm>
              <a:off x="9977978" y="4270052"/>
              <a:ext cx="9178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J. </a:t>
              </a:r>
              <a:r>
                <a:rPr lang="fr-FR" sz="11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Perdigon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480B995F-7A27-23A3-3CB4-44A692B4B406}"/>
              </a:ext>
            </a:extLst>
          </p:cNvPr>
          <p:cNvGrpSpPr/>
          <p:nvPr/>
        </p:nvGrpSpPr>
        <p:grpSpPr>
          <a:xfrm rot="341790">
            <a:off x="4669442" y="1019245"/>
            <a:ext cx="995785" cy="1288192"/>
            <a:chOff x="10639530" y="4120087"/>
            <a:chExt cx="995785" cy="1288192"/>
          </a:xfrm>
        </p:grpSpPr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0018811A-BAAF-E75E-FADA-5641366AB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3923" r="15259"/>
            <a:stretch>
              <a:fillRect/>
            </a:stretch>
          </p:blipFill>
          <p:spPr>
            <a:xfrm>
              <a:off x="10681281" y="4120087"/>
              <a:ext cx="912284" cy="12881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8DBFF449-17D3-572D-A460-48FF92E3509F}"/>
                </a:ext>
              </a:extLst>
            </p:cNvPr>
            <p:cNvSpPr txBox="1"/>
            <p:nvPr/>
          </p:nvSpPr>
          <p:spPr>
            <a:xfrm>
              <a:off x="10639530" y="5098061"/>
              <a:ext cx="9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J. </a:t>
              </a:r>
              <a:r>
                <a:rPr lang="fr-FR" sz="12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Mombarg</a:t>
              </a:r>
              <a:endPara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196926D0-598F-5095-A024-104A4A92DDA9}"/>
              </a:ext>
            </a:extLst>
          </p:cNvPr>
          <p:cNvGrpSpPr/>
          <p:nvPr/>
        </p:nvGrpSpPr>
        <p:grpSpPr>
          <a:xfrm rot="21344770">
            <a:off x="2892559" y="4048176"/>
            <a:ext cx="924632" cy="1288192"/>
            <a:chOff x="8180869" y="5313542"/>
            <a:chExt cx="924632" cy="1288192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5E0F7171-7042-ADB0-BD7E-B33AFEF71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12658" r="15564"/>
            <a:stretch>
              <a:fillRect/>
            </a:stretch>
          </p:blipFill>
          <p:spPr>
            <a:xfrm>
              <a:off x="8180869" y="5313542"/>
              <a:ext cx="924632" cy="12881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8DF4E54D-CD0D-F121-A5F4-AC02E7E919DE}"/>
                </a:ext>
              </a:extLst>
            </p:cNvPr>
            <p:cNvSpPr txBox="1"/>
            <p:nvPr/>
          </p:nvSpPr>
          <p:spPr>
            <a:xfrm>
              <a:off x="8185056" y="6328743"/>
              <a:ext cx="9204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L. Manchon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407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63AEB-12ED-4500-323B-75319D01D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diagramme, ligne, Tracé&#10;&#10;Le contenu généré par l’IA peut être incorrect.">
            <a:extLst>
              <a:ext uri="{FF2B5EF4-FFF2-40B4-BE49-F238E27FC236}">
                <a16:creationId xmlns:a16="http://schemas.microsoft.com/office/drawing/2014/main" id="{3072EC7B-ED0A-1F70-D28D-29887080E4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63" t="5545" r="12598" b="1328"/>
          <a:stretch>
            <a:fillRect/>
          </a:stretch>
        </p:blipFill>
        <p:spPr>
          <a:xfrm>
            <a:off x="8326257" y="1688029"/>
            <a:ext cx="3442251" cy="270696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24225C-3927-B149-14B4-F342B08CFA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469"/>
          <a:stretch>
            <a:fillRect/>
          </a:stretch>
        </p:blipFill>
        <p:spPr>
          <a:xfrm>
            <a:off x="252184" y="2801206"/>
            <a:ext cx="2519138" cy="302833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B283AA-42CC-B320-E0C1-6E1D197C84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95" r="64729"/>
          <a:stretch>
            <a:fillRect/>
          </a:stretch>
        </p:blipFill>
        <p:spPr>
          <a:xfrm>
            <a:off x="3643255" y="2663003"/>
            <a:ext cx="2966585" cy="350005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B47D0F0-1FBB-9B67-C07C-F309B0716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Major results from WP1: </a:t>
            </a:r>
            <a:r>
              <a:rPr lang="en-US" sz="3600" dirty="0"/>
              <a:t>Stellar Interiors (ESTER)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58C3C6-E37B-C7C6-D470-EF70061BDD30}"/>
              </a:ext>
            </a:extLst>
          </p:cNvPr>
          <p:cNvSpPr txBox="1"/>
          <p:nvPr/>
        </p:nvSpPr>
        <p:spPr>
          <a:xfrm>
            <a:off x="598435" y="1989260"/>
            <a:ext cx="765126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New evolutionary tracks of intermediate to massive stars with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Only intermediate mass stars reach critical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But depends on efficiency of angular momentum transport in the radiative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24B817-C1D4-C2D1-B59F-5DFAB2593BA2}"/>
              </a:ext>
            </a:extLst>
          </p:cNvPr>
          <p:cNvSpPr txBox="1"/>
          <p:nvPr/>
        </p:nvSpPr>
        <p:spPr>
          <a:xfrm>
            <a:off x="598436" y="1240322"/>
            <a:ext cx="75538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From ESTER Static model to</a:t>
            </a:r>
            <a:r>
              <a:rPr lang="en-US" sz="1800" dirty="0">
                <a:sym typeface="Wingdings" panose="05000000000000000000" pitchFamily="2" charset="2"/>
              </a:rPr>
              <a:t> ESTER with temporal evolution</a:t>
            </a:r>
          </a:p>
          <a:p>
            <a:endParaRPr lang="en-US" sz="600" dirty="0">
              <a:sym typeface="Wingdings" panose="05000000000000000000" pitchFamily="2" charset="2"/>
            </a:endParaRPr>
          </a:p>
          <a:p>
            <a:r>
              <a:rPr lang="en-US" sz="1800" dirty="0"/>
              <a:t>The first self-consistent 2D stellar evolution models of rotating stars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7B3905CE-A708-3CDA-01FD-B5065FDB693D}"/>
              </a:ext>
            </a:extLst>
          </p:cNvPr>
          <p:cNvSpPr/>
          <p:nvPr/>
        </p:nvSpPr>
        <p:spPr>
          <a:xfrm>
            <a:off x="2538361" y="4043297"/>
            <a:ext cx="599119" cy="7033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F52CB7DA-7085-15A8-93B3-6794FD3F3D03}"/>
              </a:ext>
            </a:extLst>
          </p:cNvPr>
          <p:cNvSpPr/>
          <p:nvPr/>
        </p:nvSpPr>
        <p:spPr>
          <a:xfrm rot="20751163">
            <a:off x="7388830" y="3277363"/>
            <a:ext cx="599119" cy="7033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EE463D3-0980-BA90-15BB-9912CABDC41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5543"/>
          <a:stretch>
            <a:fillRect/>
          </a:stretch>
        </p:blipFill>
        <p:spPr>
          <a:xfrm>
            <a:off x="8249697" y="4296652"/>
            <a:ext cx="3478091" cy="26211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C48EA3D-1AB4-613D-48F0-FE6C896EEB2B}"/>
              </a:ext>
            </a:extLst>
          </p:cNvPr>
          <p:cNvSpPr txBox="1"/>
          <p:nvPr/>
        </p:nvSpPr>
        <p:spPr>
          <a:xfrm>
            <a:off x="9121630" y="3433967"/>
            <a:ext cx="226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Evolution of </a:t>
            </a:r>
            <a:r>
              <a:rPr lang="fr-FR" sz="1400" dirty="0" err="1"/>
              <a:t>rotational</a:t>
            </a:r>
            <a:r>
              <a:rPr lang="fr-FR" sz="1400" dirty="0"/>
              <a:t> rate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73FF8F0-A2A0-52BB-8BBB-DC2589E562B6}"/>
                  </a:ext>
                </a:extLst>
              </p:cNvPr>
              <p:cNvSpPr txBox="1"/>
              <p:nvPr/>
            </p:nvSpPr>
            <p:spPr>
              <a:xfrm>
                <a:off x="9121630" y="5829544"/>
                <a:ext cx="2225289" cy="532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/>
                  <a:t>also</a:t>
                </a:r>
                <a:r>
                  <a:rPr lang="fr-FR" sz="1400" dirty="0"/>
                  <a:t> </a:t>
                </a:r>
                <a:r>
                  <a:rPr lang="fr-FR" sz="1400" dirty="0" err="1"/>
                  <a:t>depends</a:t>
                </a:r>
                <a:r>
                  <a:rPr lang="fr-FR" sz="1400" dirty="0"/>
                  <a:t> on </a:t>
                </a:r>
                <a:r>
                  <a:rPr lang="fr-FR" sz="1400" dirty="0" err="1"/>
                  <a:t>viscosity</a:t>
                </a:r>
                <a:endParaRPr lang="fr-FR" sz="1400" dirty="0"/>
              </a:p>
              <a:p>
                <a:r>
                  <a:rPr lang="fr-FR" sz="1400" dirty="0"/>
                  <a:t>For a 10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1400" dirty="0">
                            <a:latin typeface="NimbusSanL-Regu"/>
                          </a:rPr>
                          <m:t>M</m:t>
                        </m:r>
                      </m:e>
                      <m:sub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fr-FR" sz="1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400" dirty="0"/>
                  <a:t>star</a:t>
                </a:r>
                <a:endParaRPr lang="en-US" sz="14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73FF8F0-A2A0-52BB-8BBB-DC2589E56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630" y="5829544"/>
                <a:ext cx="2225289" cy="532646"/>
              </a:xfrm>
              <a:prstGeom prst="rect">
                <a:avLst/>
              </a:prstGeom>
              <a:blipFill>
                <a:blip r:embed="rId6"/>
                <a:stretch>
                  <a:fillRect l="-822" t="-11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FA2D0333-DE81-8B7A-2E60-74429AF679AB}"/>
              </a:ext>
            </a:extLst>
          </p:cNvPr>
          <p:cNvSpPr txBox="1"/>
          <p:nvPr/>
        </p:nvSpPr>
        <p:spPr>
          <a:xfrm>
            <a:off x="89746" y="5722837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Interior</a:t>
            </a:r>
            <a:r>
              <a:rPr lang="fr-FR" dirty="0"/>
              <a:t> model (</a:t>
            </a:r>
            <a:r>
              <a:rPr lang="fr-FR" dirty="0" err="1"/>
              <a:t>velocity</a:t>
            </a:r>
            <a:r>
              <a:rPr lang="fr-FR" dirty="0"/>
              <a:t>)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842C18-B8F8-17CE-3DB1-DBB0D6D46951}"/>
              </a:ext>
            </a:extLst>
          </p:cNvPr>
          <p:cNvSpPr txBox="1"/>
          <p:nvPr/>
        </p:nvSpPr>
        <p:spPr>
          <a:xfrm>
            <a:off x="4763904" y="619415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HR-</a:t>
            </a:r>
            <a:r>
              <a:rPr lang="fr-FR" dirty="0" err="1"/>
              <a:t>diagram</a:t>
            </a:r>
            <a:endParaRPr lang="en-US" dirty="0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05A78350-EA18-0855-356A-63D2F395DB3B}"/>
              </a:ext>
            </a:extLst>
          </p:cNvPr>
          <p:cNvSpPr/>
          <p:nvPr/>
        </p:nvSpPr>
        <p:spPr>
          <a:xfrm rot="776498">
            <a:off x="7383110" y="4589995"/>
            <a:ext cx="599119" cy="7033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91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00AA2-3FF3-FCDB-4FE8-044A8B7A3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296CF-0591-A3AD-29C4-9AA69DC38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Major results from WP1: </a:t>
            </a:r>
            <a:r>
              <a:rPr lang="en-US" sz="3600" dirty="0"/>
              <a:t>Stellar Interiors (ESTER)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54FE59-22AB-48EE-04FE-67919F8C0563}"/>
              </a:ext>
            </a:extLst>
          </p:cNvPr>
          <p:cNvSpPr txBox="1"/>
          <p:nvPr/>
        </p:nvSpPr>
        <p:spPr>
          <a:xfrm>
            <a:off x="598436" y="1989260"/>
            <a:ext cx="78019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New evolutionary tracks of intermediate to massive stars with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Only intermediate mass stars reach critical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But depends on efficiency of angular momentum transport in the radiative zone</a:t>
            </a:r>
          </a:p>
          <a:p>
            <a:endParaRPr lang="en-US" sz="16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CAD7336-6B4C-B265-4E40-A692AC309E51}"/>
              </a:ext>
            </a:extLst>
          </p:cNvPr>
          <p:cNvSpPr txBox="1"/>
          <p:nvPr/>
        </p:nvSpPr>
        <p:spPr>
          <a:xfrm>
            <a:off x="598436" y="1240322"/>
            <a:ext cx="75538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From ESTER Static model to</a:t>
            </a:r>
            <a:r>
              <a:rPr lang="en-US" sz="1800" dirty="0">
                <a:sym typeface="Wingdings" panose="05000000000000000000" pitchFamily="2" charset="2"/>
              </a:rPr>
              <a:t> ESTER with temporal evolution</a:t>
            </a:r>
          </a:p>
          <a:p>
            <a:endParaRPr lang="en-US" sz="600" dirty="0">
              <a:sym typeface="Wingdings" panose="05000000000000000000" pitchFamily="2" charset="2"/>
            </a:endParaRPr>
          </a:p>
          <a:p>
            <a:r>
              <a:rPr lang="en-US" sz="1800" dirty="0"/>
              <a:t>The first self-consistent 2D stellar evolution models of rotating stars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EA2807E-6C79-6163-480C-570CD5127709}"/>
              </a:ext>
            </a:extLst>
          </p:cNvPr>
          <p:cNvSpPr txBox="1"/>
          <p:nvPr/>
        </p:nvSpPr>
        <p:spPr>
          <a:xfrm>
            <a:off x="478975" y="3197888"/>
            <a:ext cx="1169069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6 refereed papers published in A&amp;A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Spectroscopic detection of Altair's non-radial pulsations (</a:t>
            </a:r>
            <a:r>
              <a:rPr lang="en-US" sz="1200" b="1" dirty="0" err="1"/>
              <a:t>Rieutord</a:t>
            </a:r>
            <a:r>
              <a:rPr lang="en-US" sz="1200" b="1" dirty="0"/>
              <a:t>+ 2023</a:t>
            </a:r>
            <a:r>
              <a:rPr lang="en-US" sz="12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Photometric determination of rotation axis inclination, rotation rate, and mass of rapidly rotating intermediate-mass stars pulsations (</a:t>
            </a:r>
            <a:r>
              <a:rPr lang="en-US" sz="1200" b="1" dirty="0"/>
              <a:t>Lazzarotto+ 2023</a:t>
            </a:r>
            <a:r>
              <a:rPr lang="en-US" sz="12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first two-dimensional stellar structure and evolution models of rotating stars. Calibration to </a:t>
            </a:r>
            <a:r>
              <a:rPr lang="el-GR" sz="1200" dirty="0"/>
              <a:t>β </a:t>
            </a:r>
            <a:r>
              <a:rPr lang="en-US" sz="1200" dirty="0"/>
              <a:t>Cephei pulsator HD192575 </a:t>
            </a:r>
            <a:r>
              <a:rPr lang="en-US" sz="1200" b="1" dirty="0"/>
              <a:t>(</a:t>
            </a:r>
            <a:r>
              <a:rPr lang="en-US" sz="1200" b="1" dirty="0" err="1"/>
              <a:t>Mombarg</a:t>
            </a:r>
            <a:r>
              <a:rPr lang="en-US" sz="1200" b="1" dirty="0"/>
              <a:t>+ 2024</a:t>
            </a:r>
            <a:r>
              <a:rPr lang="en-US" sz="12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 two-dimensional perspective of the rotational evolution of rapidly rotating intermediate-mass stars: Implications for the formation of single Be stars (</a:t>
            </a:r>
            <a:r>
              <a:rPr lang="en-US" sz="1200" b="1" dirty="0" err="1"/>
              <a:t>Mombarg</a:t>
            </a:r>
            <a:r>
              <a:rPr lang="en-US" sz="1200" b="1" dirty="0"/>
              <a:t> + 2024</a:t>
            </a:r>
            <a:r>
              <a:rPr lang="en-US" sz="12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An improved </a:t>
            </a:r>
            <a:r>
              <a:rPr lang="en-US" sz="1200" dirty="0" err="1"/>
              <a:t>asteroseismic</a:t>
            </a:r>
            <a:r>
              <a:rPr lang="en-US" sz="1200" dirty="0"/>
              <a:t> age of the rapid rotator Altair from TESS data (</a:t>
            </a:r>
            <a:r>
              <a:rPr lang="en-US" sz="1200" b="1" dirty="0" err="1"/>
              <a:t>Rieutord</a:t>
            </a:r>
            <a:r>
              <a:rPr lang="en-US" sz="1200" b="1" dirty="0"/>
              <a:t>+ 2024</a:t>
            </a:r>
            <a:r>
              <a:rPr lang="en-US" sz="12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Angular momentum relaxation in models of rotating early-type stars (</a:t>
            </a:r>
            <a:r>
              <a:rPr lang="en-US" sz="1200" b="1" dirty="0" err="1"/>
              <a:t>Rieutord</a:t>
            </a:r>
            <a:r>
              <a:rPr lang="en-US" sz="1200" b="1" dirty="0"/>
              <a:t>+ 2025</a:t>
            </a:r>
            <a:r>
              <a:rPr lang="en-US" sz="12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2000" dirty="0"/>
              <a:t>Deliverables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Improved version of the ESTER code including the latest updates on mass and angular momentum losses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grids of ESTER interiors models (12000 models available but the evolution of ESTER 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ESTER-PHOENIX atmosphere models computed for typical main sequence O&amp;B stars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200" dirty="0"/>
          </a:p>
          <a:p>
            <a:endParaRPr lang="en-US" sz="12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8ADAF4-A64F-73AE-C61C-287852F16093}"/>
              </a:ext>
            </a:extLst>
          </p:cNvPr>
          <p:cNvSpPr txBox="1"/>
          <p:nvPr/>
        </p:nvSpPr>
        <p:spPr>
          <a:xfrm>
            <a:off x="478975" y="5188753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✔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9DA2AAB-26D8-0930-3A80-FF179C1434C7}"/>
              </a:ext>
            </a:extLst>
          </p:cNvPr>
          <p:cNvSpPr txBox="1"/>
          <p:nvPr/>
        </p:nvSpPr>
        <p:spPr>
          <a:xfrm>
            <a:off x="496282" y="5467147"/>
            <a:ext cx="356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66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207940-A6E0-79CD-F56B-6F13DB87DFC5}"/>
              </a:ext>
            </a:extLst>
          </p:cNvPr>
          <p:cNvSpPr txBox="1"/>
          <p:nvPr/>
        </p:nvSpPr>
        <p:spPr>
          <a:xfrm>
            <a:off x="471165" y="5697979"/>
            <a:ext cx="356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2659127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EABD5-9EB1-B321-0E52-8C26B1249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Espace réservé du contenu 2">
            <a:extLst>
              <a:ext uri="{FF2B5EF4-FFF2-40B4-BE49-F238E27FC236}">
                <a16:creationId xmlns:a16="http://schemas.microsoft.com/office/drawing/2014/main" id="{4891D8F9-4509-F7A3-E4C2-629DC37ECE5E}"/>
              </a:ext>
            </a:extLst>
          </p:cNvPr>
          <p:cNvSpPr txBox="1">
            <a:spLocks/>
          </p:cNvSpPr>
          <p:nvPr/>
        </p:nvSpPr>
        <p:spPr bwMode="auto">
          <a:xfrm>
            <a:off x="508000" y="1568294"/>
            <a:ext cx="11143810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</a:pPr>
            <a:endParaRPr lang="en-US" altLang="fr-FR" sz="2800" dirty="0">
              <a:solidFill>
                <a:srgbClr val="FF0000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1627A2-0315-B6A6-5B95-CBF2F51DE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Major results from WP2: Asteroseismology of Massive stars</a:t>
            </a:r>
            <a:endParaRPr lang="en-US" sz="3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7EAFBEA-D363-E623-65AC-12C0D6B655C1}"/>
              </a:ext>
            </a:extLst>
          </p:cNvPr>
          <p:cNvSpPr txBox="1"/>
          <p:nvPr/>
        </p:nvSpPr>
        <p:spPr>
          <a:xfrm>
            <a:off x="540189" y="1225585"/>
            <a:ext cx="95985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Asteroseismology of fast-rotating stars using TOP and ESTER (and CESAM2K) models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Non-adiabatic oscillations of ESTER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46DE5A-AC1D-AAE3-B22C-429D57582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618" y="3053795"/>
            <a:ext cx="2621936" cy="2416684"/>
          </a:xfrm>
          <a:prstGeom prst="rect">
            <a:avLst/>
          </a:prstGeom>
        </p:spPr>
      </p:pic>
      <p:pic>
        <p:nvPicPr>
          <p:cNvPr id="7" name="Image 6" descr="Une image contenant texte, capture d’écran, diagramme, cercle&#10;&#10;Le contenu généré par l’IA peut être incorrect.">
            <a:extLst>
              <a:ext uri="{FF2B5EF4-FFF2-40B4-BE49-F238E27FC236}">
                <a16:creationId xmlns:a16="http://schemas.microsoft.com/office/drawing/2014/main" id="{B67E6393-219F-D17E-3AD9-A45B4CE38C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024"/>
          <a:stretch>
            <a:fillRect/>
          </a:stretch>
        </p:blipFill>
        <p:spPr>
          <a:xfrm>
            <a:off x="614912" y="2147476"/>
            <a:ext cx="2899940" cy="3272033"/>
          </a:xfrm>
          <a:prstGeom prst="rect">
            <a:avLst/>
          </a:prstGeom>
        </p:spPr>
      </p:pic>
      <p:pic>
        <p:nvPicPr>
          <p:cNvPr id="8" name="Image 7" descr="Une image contenant texte, capture d’écran, Caractère coloré, ligne&#10;&#10;Le contenu généré par l’IA peut être incorrect.">
            <a:extLst>
              <a:ext uri="{FF2B5EF4-FFF2-40B4-BE49-F238E27FC236}">
                <a16:creationId xmlns:a16="http://schemas.microsoft.com/office/drawing/2014/main" id="{5B22B8C8-BF6C-8D92-330A-D6CD623A6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391" y="2676290"/>
            <a:ext cx="3559653" cy="27432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E8B95D7-C6EB-D72B-9227-E47C0AB5FFF2}"/>
                  </a:ext>
                </a:extLst>
              </p:cNvPr>
              <p:cNvSpPr txBox="1"/>
              <p:nvPr/>
            </p:nvSpPr>
            <p:spPr>
              <a:xfrm>
                <a:off x="3924707" y="5457112"/>
                <a:ext cx="4622976" cy="658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Oscillation modes frequencies</a:t>
                </a:r>
              </a:p>
              <a:p>
                <a:pPr algn="ctr"/>
                <a:r>
                  <a:rPr lang="en-US" dirty="0"/>
                  <a:t> in 9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dirty="0">
                            <a:latin typeface="NimbusSanL-Regu"/>
                          </a:rPr>
                          <m:t>M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/>
                  <a:t> ESTER models.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E8B95D7-C6EB-D72B-9227-E47C0AB5F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707" y="5457112"/>
                <a:ext cx="4622976" cy="658450"/>
              </a:xfrm>
              <a:prstGeom prst="rect">
                <a:avLst/>
              </a:prstGeom>
              <a:blipFill>
                <a:blip r:embed="rId5"/>
                <a:stretch>
                  <a:fillRect t="-4630" b="-12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D8BDBC6-4EBF-5B9E-E203-5D3F5B7115C6}"/>
                  </a:ext>
                </a:extLst>
              </p:cNvPr>
              <p:cNvSpPr txBox="1"/>
              <p:nvPr/>
            </p:nvSpPr>
            <p:spPr>
              <a:xfrm>
                <a:off x="356169" y="5464391"/>
                <a:ext cx="3568538" cy="532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Excitation and damping regions in a 9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fr-FR" sz="1400" dirty="0">
                            <a:latin typeface="NimbusSanL-Regu"/>
                          </a:rPr>
                          <m:t>M</m:t>
                        </m:r>
                      </m:e>
                      <m:sub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400" dirty="0"/>
                  <a:t> star rotating at 40% of the critical velocity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D8BDBC6-4EBF-5B9E-E203-5D3F5B711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69" y="5464391"/>
                <a:ext cx="3568538" cy="532646"/>
              </a:xfrm>
              <a:prstGeom prst="rect">
                <a:avLst/>
              </a:prstGeom>
              <a:blipFill>
                <a:blip r:embed="rId6"/>
                <a:stretch>
                  <a:fillRect t="-1136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C60573C3-0C38-1879-CFB8-3492874C3A27}"/>
              </a:ext>
            </a:extLst>
          </p:cNvPr>
          <p:cNvSpPr txBox="1"/>
          <p:nvPr/>
        </p:nvSpPr>
        <p:spPr>
          <a:xfrm>
            <a:off x="9164639" y="5419509"/>
            <a:ext cx="2467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ESTER-TOP </a:t>
            </a:r>
            <a:r>
              <a:rPr lang="fr-FR" dirty="0" err="1"/>
              <a:t>models</a:t>
            </a:r>
            <a:endParaRPr lang="en-US" dirty="0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C71D190C-37C8-C03E-B179-0D94CF6460FC}"/>
              </a:ext>
            </a:extLst>
          </p:cNvPr>
          <p:cNvSpPr/>
          <p:nvPr/>
        </p:nvSpPr>
        <p:spPr>
          <a:xfrm>
            <a:off x="3823330" y="3607197"/>
            <a:ext cx="502485" cy="845109"/>
          </a:xfrm>
          <a:prstGeom prst="rightArrow">
            <a:avLst>
              <a:gd name="adj1" fmla="val 50000"/>
              <a:gd name="adj2" fmla="val 4386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578ABDD0-3E41-D84E-DFE2-CAEC8AD9BBE0}"/>
              </a:ext>
            </a:extLst>
          </p:cNvPr>
          <p:cNvSpPr/>
          <p:nvPr/>
        </p:nvSpPr>
        <p:spPr>
          <a:xfrm>
            <a:off x="8280543" y="3687046"/>
            <a:ext cx="502485" cy="845109"/>
          </a:xfrm>
          <a:prstGeom prst="rightArrow">
            <a:avLst>
              <a:gd name="adj1" fmla="val 50000"/>
              <a:gd name="adj2" fmla="val 4386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18159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ANR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14768</TotalTime>
  <Words>3573</Words>
  <Application>Microsoft Office PowerPoint</Application>
  <PresentationFormat>Grand écran</PresentationFormat>
  <Paragraphs>504</Paragraphs>
  <Slides>30</Slides>
  <Notes>6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Cambria Math</vt:lpstr>
      <vt:lpstr>NimbusSanL-Regu</vt:lpstr>
      <vt:lpstr>Times New Roman</vt:lpstr>
      <vt:lpstr>Trebuchet MS</vt:lpstr>
      <vt:lpstr>Wingdings</vt:lpstr>
      <vt:lpstr>1_Thème ANR</vt:lpstr>
      <vt:lpstr>Presentation</vt:lpstr>
      <vt:lpstr>Massive Stars Study in InterFerometry</vt:lpstr>
      <vt:lpstr>MASSIF project presentation</vt:lpstr>
      <vt:lpstr>Objectives</vt:lpstr>
      <vt:lpstr>Objectives</vt:lpstr>
      <vt:lpstr>Previous Work</vt:lpstr>
      <vt:lpstr>The MASSIF Work Packages</vt:lpstr>
      <vt:lpstr>Major results from WP1: Stellar Interiors (ESTER)</vt:lpstr>
      <vt:lpstr>Major results from WP1: Stellar Interiors (ESTER)</vt:lpstr>
      <vt:lpstr>Major results from WP2: Asteroseismology of Massive stars</vt:lpstr>
      <vt:lpstr>Major results from WP2: Asteroseismology of Massive stars</vt:lpstr>
      <vt:lpstr>Major results from WP2: Asteroseismology of Massive stars</vt:lpstr>
      <vt:lpstr>Major results from WP3: Polychromatic image synthesis for interferometry</vt:lpstr>
      <vt:lpstr>Major results from WP3: Polychromatic image synthesis for interferometry</vt:lpstr>
      <vt:lpstr>Major results from WP3: Polychromatic image synthesis for interferometry</vt:lpstr>
      <vt:lpstr>Major results from WP3: Polychromatic image synthesis for interferometry</vt:lpstr>
      <vt:lpstr>Major results from WP3: Polychromatic image synthesis for interferometry</vt:lpstr>
      <vt:lpstr>Major results from WP4: Interferometric Surveys</vt:lpstr>
      <vt:lpstr>Major results from WP4: Interferometric Surveys</vt:lpstr>
      <vt:lpstr>Major results from WP4: Interferometric Surveys</vt:lpstr>
      <vt:lpstr>Major results from WP4: Interferometric Surveys</vt:lpstr>
      <vt:lpstr>Major results from WP4: Interferometric Surveys</vt:lpstr>
      <vt:lpstr>Major results from WP4: Interferometric Surveys</vt:lpstr>
      <vt:lpstr>Major results from WP4: Interferometric Surveys</vt:lpstr>
      <vt:lpstr>Outputs from ANR MASSIF &amp; Perspective</vt:lpstr>
      <vt:lpstr>Additional material</vt:lpstr>
      <vt:lpstr>Objectives and expected results</vt:lpstr>
      <vt:lpstr>The MASSIF Sample</vt:lpstr>
      <vt:lpstr>Major results from WP2: Asteroseismology of Massive stars</vt:lpstr>
      <vt:lpstr>Beyond WP4: instrumentation for interferometry</vt:lpstr>
      <vt:lpstr>Major results from WP4: Interferometric Surveys</vt:lpstr>
    </vt:vector>
  </TitlesOfParts>
  <Company>Zebra communication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PONS Liz</dc:creator>
  <cp:lastModifiedBy>Anthony Meilland</cp:lastModifiedBy>
  <cp:revision>370</cp:revision>
  <cp:lastPrinted>2015-11-10T09:53:06Z</cp:lastPrinted>
  <dcterms:created xsi:type="dcterms:W3CDTF">2014-11-18T08:16:24Z</dcterms:created>
  <dcterms:modified xsi:type="dcterms:W3CDTF">2025-12-04T09:51:36Z</dcterms:modified>
</cp:coreProperties>
</file>